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4" r:id="rId9"/>
    <p:sldId id="294" r:id="rId10"/>
    <p:sldId id="295" r:id="rId11"/>
    <p:sldId id="288" r:id="rId12"/>
    <p:sldId id="296" r:id="rId13"/>
    <p:sldId id="289" r:id="rId14"/>
    <p:sldId id="292" r:id="rId15"/>
    <p:sldId id="28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8" autoAdjust="0"/>
    <p:restoredTop sz="94609" autoAdjust="0"/>
  </p:normalViewPr>
  <p:slideViewPr>
    <p:cSldViewPr snapToGrid="0" snapToObjects="1">
      <p:cViewPr varScale="1">
        <p:scale>
          <a:sx n="98" d="100"/>
          <a:sy n="98" d="100"/>
        </p:scale>
        <p:origin x="96" y="3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Google File system (gfs)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Imad Khan</a:t>
            </a:r>
          </a:p>
          <a:p>
            <a:r>
              <a:rPr lang="en-US" dirty="0"/>
              <a:t>FA21-BSE-057​</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measurements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cluster</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hardware</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Read/write rates</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Append rate</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Recovery time</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285750" lvl="0" indent="-285750" algn="l">
              <a:buFont typeface="Arial" panose="020B0604020202020204" pitchFamily="34" charset="0"/>
              <a:buChar char="•"/>
            </a:pPr>
            <a:r>
              <a:rPr lang="en-US" dirty="0"/>
              <a:t>1 master</a:t>
            </a:r>
          </a:p>
          <a:p>
            <a:pPr marL="285750" lvl="0" indent="-285750" algn="l">
              <a:buFont typeface="Arial" panose="020B0604020202020204" pitchFamily="34" charset="0"/>
              <a:buChar char="•"/>
            </a:pPr>
            <a:r>
              <a:rPr lang="en-US" dirty="0"/>
              <a:t>2 master replicas</a:t>
            </a:r>
          </a:p>
          <a:p>
            <a:pPr marL="285750" lvl="0" indent="-285750" algn="l">
              <a:buFont typeface="Arial" panose="020B0604020202020204" pitchFamily="34" charset="0"/>
              <a:buChar char="•"/>
            </a:pPr>
            <a:r>
              <a:rPr lang="en-US" dirty="0"/>
              <a:t>16 </a:t>
            </a:r>
            <a:r>
              <a:rPr lang="en-US" dirty="0" err="1"/>
              <a:t>chunkservers</a:t>
            </a:r>
            <a:endParaRPr lang="en-US" dirty="0"/>
          </a:p>
          <a:p>
            <a:pPr marL="285750" lvl="0" indent="-285750" algn="l">
              <a:buFont typeface="Arial" panose="020B0604020202020204" pitchFamily="34" charset="0"/>
              <a:buChar char="•"/>
            </a:pPr>
            <a:r>
              <a:rPr lang="en-US" dirty="0"/>
              <a:t>16 clients</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285750" lvl="0" indent="-285750" algn="l">
              <a:buFont typeface="Arial" panose="020B0604020202020204" pitchFamily="34" charset="0"/>
              <a:buChar char="•"/>
            </a:pPr>
            <a:r>
              <a:rPr lang="en-US" dirty="0"/>
              <a:t>Dual 1.4 GHz processor</a:t>
            </a:r>
          </a:p>
          <a:p>
            <a:pPr marL="285750" lvl="0" indent="-285750" algn="l">
              <a:buFont typeface="Arial" panose="020B0604020202020204" pitchFamily="34" charset="0"/>
              <a:buChar char="•"/>
            </a:pPr>
            <a:r>
              <a:rPr lang="en-US" dirty="0"/>
              <a:t>2 GB memory</a:t>
            </a:r>
          </a:p>
          <a:p>
            <a:pPr marL="285750" lvl="0" indent="-285750" algn="l">
              <a:buFont typeface="Arial" panose="020B0604020202020204" pitchFamily="34" charset="0"/>
              <a:buChar char="•"/>
            </a:pPr>
            <a:r>
              <a:rPr lang="en-US" dirty="0"/>
              <a:t>Two 80 GB disks per machine</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For 16 clients</a:t>
            </a:r>
          </a:p>
          <a:p>
            <a:pPr marL="285750" lvl="0" indent="-285750" algn="l">
              <a:buFont typeface="Arial" panose="020B0604020202020204" pitchFamily="34" charset="0"/>
              <a:buChar char="•"/>
            </a:pPr>
            <a:r>
              <a:rPr lang="en-US" dirty="0"/>
              <a:t>Read rate: 94MB/s</a:t>
            </a:r>
          </a:p>
          <a:p>
            <a:pPr marL="285750" lvl="0" indent="-285750" algn="l">
              <a:buFont typeface="Arial" panose="020B0604020202020204" pitchFamily="34" charset="0"/>
              <a:buChar char="•"/>
            </a:pPr>
            <a:r>
              <a:rPr lang="en-US" dirty="0"/>
              <a:t>Write rate: 35Mb/s</a:t>
            </a:r>
          </a:p>
          <a:p>
            <a:pPr marL="285750" lvl="0" indent="-285750" algn="l">
              <a:buFont typeface="Arial" panose="020B0604020202020204" pitchFamily="34" charset="0"/>
              <a:buChar char="•"/>
            </a:pPr>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For 1 client</a:t>
            </a:r>
          </a:p>
          <a:p>
            <a:pPr marL="285750" lvl="0" indent="-285750" algn="l">
              <a:buFont typeface="Arial" panose="020B0604020202020204" pitchFamily="34" charset="0"/>
              <a:buChar char="•"/>
            </a:pPr>
            <a:r>
              <a:rPr lang="en-US" dirty="0"/>
              <a:t>Append rate: 6Mb/s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285750" lvl="0" indent="-285750" algn="l">
              <a:buFont typeface="Arial" panose="020B0604020202020204" pitchFamily="34" charset="0"/>
              <a:buChar char="•"/>
            </a:pPr>
            <a:r>
              <a:rPr lang="en-US" dirty="0"/>
              <a:t>Single </a:t>
            </a:r>
            <a:r>
              <a:rPr lang="en-US" dirty="0" err="1"/>
              <a:t>chunkserver</a:t>
            </a:r>
            <a:r>
              <a:rPr lang="en-US" dirty="0"/>
              <a:t>: 23.2 minutes (440Mb/s)</a:t>
            </a:r>
          </a:p>
          <a:p>
            <a:pPr marL="285750" lvl="0" indent="-285750" algn="l">
              <a:buFont typeface="Arial" panose="020B0604020202020204" pitchFamily="34" charset="0"/>
              <a:buChar char="•"/>
            </a:pPr>
            <a:r>
              <a:rPr lang="en-US" dirty="0"/>
              <a:t>Double </a:t>
            </a:r>
            <a:r>
              <a:rPr lang="en-US" dirty="0" err="1"/>
              <a:t>chunkserver</a:t>
            </a:r>
            <a:r>
              <a:rPr lang="en-US" dirty="0"/>
              <a:t>: 2 minutes (for 266 chunks)</a:t>
            </a:r>
          </a:p>
          <a:p>
            <a:pPr lvl="0"/>
            <a:endParaRPr lang="en-US" dirty="0"/>
          </a:p>
        </p:txBody>
      </p:sp>
    </p:spTree>
    <p:extLst>
      <p:ext uri="{BB962C8B-B14F-4D97-AF65-F5344CB8AC3E}">
        <p14:creationId xmlns:p14="http://schemas.microsoft.com/office/powerpoint/2010/main" val="25028879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Google File System</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In conclusion, GFS has successfully met Google's storage needs, facilitating innovation at a massive scale. It reexamines file system assumptions, prioritizes fault tolerance, and achieves high throughput. GFS uses a relaxed consistency model, leases for mutation order, and efficient data flow. Master operations involve various tasks, and fault tolerance employs fast recovery and chunk replication with diagnostic tools. </a:t>
            </a: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pPr algn="ctr"/>
            <a:r>
              <a:rPr lang="en-US" sz="6000" dirty="0"/>
              <a:t>Any </a:t>
            </a:r>
            <a:br>
              <a:rPr lang="en-US" sz="6000" dirty="0"/>
            </a:br>
            <a:r>
              <a:rPr lang="en-US" sz="6000" dirty="0"/>
              <a:t>questions?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Imad Khan​</a:t>
            </a:r>
          </a:p>
          <a:p>
            <a:r>
              <a:rPr lang="en-US" dirty="0"/>
              <a:t>FA21-BSE-057</a:t>
            </a:r>
          </a:p>
          <a:p>
            <a:endParaRPr lang="en-US" dirty="0"/>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Design &amp; System Interactions</a:t>
            </a:r>
          </a:p>
          <a:p>
            <a:r>
              <a:rPr lang="en-US" dirty="0"/>
              <a:t>Master Operations &amp; Fault Tolerance</a:t>
            </a:r>
          </a:p>
          <a:p>
            <a:r>
              <a:rPr lang="en-US" dirty="0"/>
              <a:t>Measurements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400" dirty="0"/>
              <a:t>The Google File System (GFS) addresses Google's expanding data processing requirements, prioritizing performance, scalability, reliability, and availability. It diverges from traditional assumptions by accounting for component failures, emphasizing large file handling through append-focused operations, and collaboratively designing applications with the file system API. GFS operates in multiple clusters, with the largest ones comprising over 1000 storage nodes and 300 TB of disk storage. The article outlines GFS's design assumptions, workload characteristics, and underscores the significance of sustained bandwidth over low latency.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Google File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9000"/>
            <a:ext cx="6400800" cy="768096"/>
          </a:xfrm>
        </p:spPr>
        <p:txBody>
          <a:bodyPr/>
          <a:lstStyle/>
          <a:p>
            <a:r>
              <a:rPr lang="en-US" dirty="0">
                <a:latin typeface="Arial Black" panose="020B0604020202020204" pitchFamily="34" charset="0"/>
                <a:cs typeface="Arial Black" panose="020B0604020202020204" pitchFamily="34" charset="0"/>
              </a:rPr>
              <a:t>Design &amp; System Interactions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DESign</a:t>
            </a:r>
            <a:r>
              <a:rPr lang="en-US" altLang="zh-CN" sz="4400" b="1" dirty="0">
                <a:solidFill>
                  <a:schemeClr val="accent6"/>
                </a:solidFill>
                <a:latin typeface="Arial Black" panose="020B0604020202020204" pitchFamily="34" charset="0"/>
                <a:cs typeface="Arial Black" panose="020B0604020202020204" pitchFamily="34" charset="0"/>
              </a:rPr>
              <a:t> overview</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Google File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27CF3793-388D-CBD9-B7B5-DA2279E7BE22}"/>
              </a:ext>
            </a:extLst>
          </p:cNvPr>
          <p:cNvSpPr>
            <a:spLocks noGrp="1"/>
          </p:cNvSpPr>
          <p:nvPr>
            <p:ph sz="half" idx="1"/>
          </p:nvPr>
        </p:nvSpPr>
        <p:spPr/>
        <p:txBody>
          <a:bodyPr/>
          <a:lstStyle/>
          <a:p>
            <a:r>
              <a:rPr lang="en-US" dirty="0"/>
              <a:t>Built from inexpensive commodity components that may fail. </a:t>
            </a:r>
          </a:p>
          <a:p>
            <a:r>
              <a:rPr lang="en-US" dirty="0"/>
              <a:t>It must detect, tolerate and recover from component failures routinely.</a:t>
            </a:r>
          </a:p>
          <a:p>
            <a:r>
              <a:rPr lang="en-US" dirty="0"/>
              <a:t>Familiar interface. Files are organized hierarchically in directories and identified by pathnames.</a:t>
            </a:r>
          </a:p>
          <a:p>
            <a:r>
              <a:rPr lang="en-US" dirty="0"/>
              <a:t>Cluster structure consisting of single master and multiple </a:t>
            </a:r>
            <a:r>
              <a:rPr lang="en-US" dirty="0" err="1"/>
              <a:t>chunskervers</a:t>
            </a:r>
            <a:r>
              <a:rPr lang="en-US" dirty="0"/>
              <a:t>.</a:t>
            </a:r>
          </a:p>
          <a:p>
            <a:r>
              <a:rPr lang="en-US" dirty="0"/>
              <a:t>Files are divided into fixed-sized chunks of 64Mb.</a:t>
            </a:r>
          </a:p>
          <a:p>
            <a:r>
              <a:rPr lang="en-US" kern="0" dirty="0">
                <a:latin typeface="Times New Roman" panose="02020603050405020304" pitchFamily="18" charset="0"/>
                <a:ea typeface="Times New Roman" panose="02020603050405020304" pitchFamily="18" charset="0"/>
              </a:rPr>
              <a:t>The d</a:t>
            </a:r>
            <a:r>
              <a:rPr lang="en-US" sz="1800" kern="0" dirty="0">
                <a:effectLst/>
                <a:latin typeface="Times New Roman" panose="02020603050405020304" pitchFamily="18" charset="0"/>
                <a:ea typeface="Times New Roman" panose="02020603050405020304" pitchFamily="18" charset="0"/>
              </a:rPr>
              <a:t>esign aims to provide high throughput, fault tolerance, and simplicity in managing large-scale distributed file systems</a:t>
            </a:r>
            <a:r>
              <a:rPr lang="en-US" dirty="0"/>
              <a:t> </a:t>
            </a:r>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System interactions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Google File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7CF3793-388D-CBD9-B7B5-DA2279E7BE22}"/>
              </a:ext>
            </a:extLst>
          </p:cNvPr>
          <p:cNvSpPr>
            <a:spLocks noGrp="1"/>
          </p:cNvSpPr>
          <p:nvPr>
            <p:ph sz="half" idx="1"/>
          </p:nvPr>
        </p:nvSpPr>
        <p:spPr/>
        <p:txBody>
          <a:bodyPr/>
          <a:lstStyle/>
          <a:p>
            <a:r>
              <a:rPr lang="en-US" dirty="0"/>
              <a:t>GFS is designed to minimize master’s involvement in operations.</a:t>
            </a:r>
          </a:p>
          <a:p>
            <a:r>
              <a:rPr lang="en-US" dirty="0"/>
              <a:t>Interaction among master, client, and </a:t>
            </a:r>
            <a:r>
              <a:rPr lang="en-US" dirty="0" err="1"/>
              <a:t>chunkservers</a:t>
            </a:r>
            <a:r>
              <a:rPr lang="en-US" dirty="0"/>
              <a:t> is explained for data mutations, atomic record append, snapshots</a:t>
            </a:r>
          </a:p>
          <a:p>
            <a:r>
              <a:rPr lang="en-US" dirty="0"/>
              <a:t>Data is pushed linearly among a chain of </a:t>
            </a:r>
            <a:r>
              <a:rPr lang="en-US" dirty="0" err="1"/>
              <a:t>chunckservers</a:t>
            </a:r>
            <a:r>
              <a:rPr lang="en-US" dirty="0"/>
              <a:t> in pipeline fashion. </a:t>
            </a:r>
          </a:p>
          <a:p>
            <a:r>
              <a:rPr lang="en-US" dirty="0"/>
              <a:t>Appends data automatically at GFS’s chosen offset.</a:t>
            </a:r>
          </a:p>
          <a:p>
            <a:r>
              <a:rPr lang="en-US" dirty="0"/>
              <a:t>Quickly copies a file or directory tree with minimal </a:t>
            </a:r>
            <a:r>
              <a:rPr lang="en-US" dirty="0" err="1"/>
              <a:t>ineterruptions</a:t>
            </a:r>
            <a:r>
              <a:rPr lang="en-US" dirty="0"/>
              <a:t>.</a:t>
            </a:r>
          </a:p>
          <a:p>
            <a:endParaRPr lang="en-US" dirty="0"/>
          </a:p>
        </p:txBody>
      </p:sp>
    </p:spTree>
    <p:extLst>
      <p:ext uri="{BB962C8B-B14F-4D97-AF65-F5344CB8AC3E}">
        <p14:creationId xmlns:p14="http://schemas.microsoft.com/office/powerpoint/2010/main" val="29727114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86000" y="3071004"/>
            <a:ext cx="7424468" cy="1005322"/>
          </a:xfrm>
        </p:spPr>
        <p:txBody>
          <a:bodyPr/>
          <a:lstStyle/>
          <a:p>
            <a:r>
              <a:rPr lang="en-US" dirty="0"/>
              <a:t>Master Operations &amp; Fault Tolerance</a:t>
            </a:r>
          </a:p>
        </p:txBody>
      </p:sp>
    </p:spTree>
    <p:extLst>
      <p:ext uri="{BB962C8B-B14F-4D97-AF65-F5344CB8AC3E}">
        <p14:creationId xmlns:p14="http://schemas.microsoft.com/office/powerpoint/2010/main" val="3448770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Master operations</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dirty="0"/>
              <a:t>Google File System</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Namespace management</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Multiple operations can be active simultaneously</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Creation, re-replication</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Chunk creation, re-replication and rebalancing</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Garbage collection</a:t>
            </a:r>
          </a:p>
          <a:p>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Deleted files renamed to hidden names, removed after set interval</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Stale replica detection</a:t>
            </a:r>
          </a:p>
          <a:p>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Maintain version number to distinguish between up-to-date and stales replicas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Replica placement</a:t>
            </a:r>
          </a:p>
          <a:p>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Spreads chunk replicas across machines</a:t>
            </a: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Fault tolerance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Google File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27CF3793-388D-CBD9-B7B5-DA2279E7BE22}"/>
              </a:ext>
            </a:extLst>
          </p:cNvPr>
          <p:cNvSpPr>
            <a:spLocks noGrp="1"/>
          </p:cNvSpPr>
          <p:nvPr>
            <p:ph sz="half" idx="1"/>
          </p:nvPr>
        </p:nvSpPr>
        <p:spPr/>
        <p:txBody>
          <a:bodyPr/>
          <a:lstStyle/>
          <a:p>
            <a:r>
              <a:rPr lang="en-US" dirty="0"/>
              <a:t>Both master and chunk servers are designed to restore their state and start in seconds.</a:t>
            </a:r>
          </a:p>
          <a:p>
            <a:r>
              <a:rPr lang="en-US" dirty="0"/>
              <a:t>Each chunk is replicated on multiple chunk servers.</a:t>
            </a:r>
            <a:endParaRPr lang="en-US" sz="1400" dirty="0"/>
          </a:p>
          <a:p>
            <a:r>
              <a:rPr lang="en-US" dirty="0"/>
              <a:t>Master state, operation log, and checkpoints are replicated on multiple machines. </a:t>
            </a:r>
          </a:p>
          <a:p>
            <a:r>
              <a:rPr lang="en-US" dirty="0"/>
              <a:t>Shadow masters provide read-only access even when the primary master is down.</a:t>
            </a:r>
          </a:p>
          <a:p>
            <a:r>
              <a:rPr lang="en-US" dirty="0"/>
              <a:t>Each </a:t>
            </a:r>
            <a:r>
              <a:rPr lang="en-US" dirty="0" err="1"/>
              <a:t>chunkserver</a:t>
            </a:r>
            <a:r>
              <a:rPr lang="en-US" dirty="0"/>
              <a:t> uses checksum to detect corruption in stored data.</a:t>
            </a:r>
          </a:p>
          <a:p>
            <a:r>
              <a:rPr lang="en-US" dirty="0"/>
              <a:t>Extensive diagnostic logging for problem isolation, debugging and performance analysis.</a:t>
            </a:r>
          </a:p>
          <a:p>
            <a:endParaRPr lang="en-US" dirty="0"/>
          </a:p>
        </p:txBody>
      </p:sp>
    </p:spTree>
    <p:extLst>
      <p:ext uri="{BB962C8B-B14F-4D97-AF65-F5344CB8AC3E}">
        <p14:creationId xmlns:p14="http://schemas.microsoft.com/office/powerpoint/2010/main" val="33431337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{2A836ACF-E1B1-436F-BAB4-E0D44142F230}tf78438558_win32</Template>
  <TotalTime>88</TotalTime>
  <Words>582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Times New Roman</vt:lpstr>
      <vt:lpstr>Office Theme</vt:lpstr>
      <vt:lpstr>Google File system (gfs)</vt:lpstr>
      <vt:lpstr>AGENDA</vt:lpstr>
      <vt:lpstr>Introduction</vt:lpstr>
      <vt:lpstr>Design &amp; System Interactions</vt:lpstr>
      <vt:lpstr>DESign overview</vt:lpstr>
      <vt:lpstr>System interactions</vt:lpstr>
      <vt:lpstr>Master Operations &amp; Fault Tolerance</vt:lpstr>
      <vt:lpstr>Master operations</vt:lpstr>
      <vt:lpstr>Fault tolerance</vt:lpstr>
      <vt:lpstr>measurements</vt:lpstr>
      <vt:lpstr>SUMMARY </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File system (gfs)</dc:title>
  <dc:subject/>
  <dc:creator>imad khan</dc:creator>
  <cp:lastModifiedBy>imad khan</cp:lastModifiedBy>
  <cp:revision>2</cp:revision>
  <dcterms:created xsi:type="dcterms:W3CDTF">2023-12-20T23:38:23Z</dcterms:created>
  <dcterms:modified xsi:type="dcterms:W3CDTF">2023-12-21T01:06:43Z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