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59" r:id="rId6"/>
    <p:sldId id="260" r:id="rId7"/>
    <p:sldId id="261" r:id="rId8"/>
    <p:sldId id="262" r:id="rId9"/>
    <p:sldId id="264" r:id="rId10"/>
    <p:sldId id="265" r:id="rId11"/>
    <p:sldId id="266" r:id="rId12"/>
    <p:sldId id="267" r:id="rId13"/>
    <p:sldId id="268" r:id="rId14"/>
    <p:sldId id="269" r:id="rId15"/>
    <p:sldId id="28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5A17-F54D-94AC-2572-C2FFC99BA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A4533D20-29F2-6394-90C7-331EAE1B3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4DCB7AB-4A34-76E1-068E-C2A8DBC6115D}"/>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5" name="Footer Placeholder 4">
            <a:extLst>
              <a:ext uri="{FF2B5EF4-FFF2-40B4-BE49-F238E27FC236}">
                <a16:creationId xmlns:a16="http://schemas.microsoft.com/office/drawing/2014/main" id="{96C4C91F-226C-CFF0-F2B5-455ED4A3BA9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58EDD3C-B91F-58C9-E94B-36EF099164EB}"/>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362997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3D92-2AE1-9AC4-3EB1-50FFF60ABC4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AD0465F-3340-BD2E-D73F-39BF735B1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BF62CF3-8D5E-5A77-D54D-768E2CA29F22}"/>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5" name="Footer Placeholder 4">
            <a:extLst>
              <a:ext uri="{FF2B5EF4-FFF2-40B4-BE49-F238E27FC236}">
                <a16:creationId xmlns:a16="http://schemas.microsoft.com/office/drawing/2014/main" id="{39BF2E1E-9A7C-BE42-6E0B-EF88C511A74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D7DD0A-989B-8A8A-E7E6-6BF37F03482C}"/>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86590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B6B5C-7331-1589-3C82-277DB10DA4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528BDFF-BC0C-0E6F-35A0-9BD1237FA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30B6440-BCA9-8090-9493-CF3F8489DE32}"/>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5" name="Footer Placeholder 4">
            <a:extLst>
              <a:ext uri="{FF2B5EF4-FFF2-40B4-BE49-F238E27FC236}">
                <a16:creationId xmlns:a16="http://schemas.microsoft.com/office/drawing/2014/main" id="{BEAA583F-8D34-E91E-89B9-7ABE4E728BF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7ADA53-7BF7-41C9-3E90-A95E4576D305}"/>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393758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AEFD-DEA8-2AB8-316F-C22A150AA57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E28F412-FA0D-3CFD-CAD1-8B3727A0BD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5746EAC-1860-B4A8-0F14-AED0C68C0CFC}"/>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5" name="Footer Placeholder 4">
            <a:extLst>
              <a:ext uri="{FF2B5EF4-FFF2-40B4-BE49-F238E27FC236}">
                <a16:creationId xmlns:a16="http://schemas.microsoft.com/office/drawing/2014/main" id="{C70E1560-550A-658F-6862-B7604C1E86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F4F7FE3-DB78-B4EA-FED1-EC502242FFA1}"/>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93256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2686-9E52-6B88-D726-17AF2938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8B19EC0-8B98-8175-F6E8-1F4393E26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2B5F6-3A94-B565-2D96-4C86081F953C}"/>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5" name="Footer Placeholder 4">
            <a:extLst>
              <a:ext uri="{FF2B5EF4-FFF2-40B4-BE49-F238E27FC236}">
                <a16:creationId xmlns:a16="http://schemas.microsoft.com/office/drawing/2014/main" id="{8A0735BF-7284-2608-4B96-0B1E09C1598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A7B332E-5EA5-8548-0298-4C3D871326D2}"/>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221094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8C69-C9F4-5D26-0067-5EB7B49C1C1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724CF75-54A1-86D7-214C-0E76AD1F8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0BEC6AC-0DD2-8FAD-C21F-1E498090ED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9FBCBF7-E8CC-8E4F-EA20-408D1969B626}"/>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6" name="Footer Placeholder 5">
            <a:extLst>
              <a:ext uri="{FF2B5EF4-FFF2-40B4-BE49-F238E27FC236}">
                <a16:creationId xmlns:a16="http://schemas.microsoft.com/office/drawing/2014/main" id="{2790722B-32C3-0221-05A3-30B422874FA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29E2271-9403-61D3-6EFB-BB0E6758D9F4}"/>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36911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935E-640F-1D8E-CF34-F9CA7077503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EF304B8-EA7A-EE9F-8A2C-0B7419BC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EA3AC8-A1DF-E386-B84B-F511FE89B7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AC27254-38E6-7CD6-5B07-974456AC5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AE7AFA-AB61-954F-D471-8DFB0D9BE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19684BB-D3BC-11BF-A075-966963436AAD}"/>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8" name="Footer Placeholder 7">
            <a:extLst>
              <a:ext uri="{FF2B5EF4-FFF2-40B4-BE49-F238E27FC236}">
                <a16:creationId xmlns:a16="http://schemas.microsoft.com/office/drawing/2014/main" id="{FEDBB488-535F-4657-6608-063A847841E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8DA510A-A529-7F2A-F8A7-8942152DC6AD}"/>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165543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EF0F-7017-E821-90FB-377147F04E5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3D77E98-96C6-2A09-5A3C-80448B6A00ED}"/>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4" name="Footer Placeholder 3">
            <a:extLst>
              <a:ext uri="{FF2B5EF4-FFF2-40B4-BE49-F238E27FC236}">
                <a16:creationId xmlns:a16="http://schemas.microsoft.com/office/drawing/2014/main" id="{51C05608-673B-2B4A-E8A3-25FF8C7FEEE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100CE5A-7FA3-0F1D-367F-0A13D525CABE}"/>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36240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EF9E0-3AAE-CF6F-7843-27D3C34C122B}"/>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3" name="Footer Placeholder 2">
            <a:extLst>
              <a:ext uri="{FF2B5EF4-FFF2-40B4-BE49-F238E27FC236}">
                <a16:creationId xmlns:a16="http://schemas.microsoft.com/office/drawing/2014/main" id="{502DE82B-8BA3-2A47-84FE-EE4F6DED892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BAEA976-4F80-598E-959A-A54193BA2375}"/>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332885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3F5A-3324-71CC-D3A0-034392A33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03068B8-0DDC-CD8D-FC77-526499D2B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1363CE04-4155-136F-B863-2BCFA03FF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CD8DC-A966-FA2F-5ADD-C4B126397F5E}"/>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6" name="Footer Placeholder 5">
            <a:extLst>
              <a:ext uri="{FF2B5EF4-FFF2-40B4-BE49-F238E27FC236}">
                <a16:creationId xmlns:a16="http://schemas.microsoft.com/office/drawing/2014/main" id="{5F33379E-5712-C7EE-B0A3-54CE4FC3268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C8E6C35-5A9E-1486-8D23-9A5C21DA1C54}"/>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67538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08AC-6785-3095-8F92-8A059D656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3163CB9-F92B-BC28-2BE2-0AF2A24DD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71F6C78-465F-F0EC-4F4D-CE3A11A3C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831C5-BEAF-8283-1733-721E54FBDE8C}"/>
              </a:ext>
            </a:extLst>
          </p:cNvPr>
          <p:cNvSpPr>
            <a:spLocks noGrp="1"/>
          </p:cNvSpPr>
          <p:nvPr>
            <p:ph type="dt" sz="half" idx="10"/>
          </p:nvPr>
        </p:nvSpPr>
        <p:spPr/>
        <p:txBody>
          <a:bodyPr/>
          <a:lstStyle/>
          <a:p>
            <a:fld id="{67F98B77-6B98-40AB-921A-0A37D94EF523}" type="datetimeFigureOut">
              <a:rPr lang="en-PK" smtClean="0"/>
              <a:t>21/12/2023</a:t>
            </a:fld>
            <a:endParaRPr lang="en-PK"/>
          </a:p>
        </p:txBody>
      </p:sp>
      <p:sp>
        <p:nvSpPr>
          <p:cNvPr id="6" name="Footer Placeholder 5">
            <a:extLst>
              <a:ext uri="{FF2B5EF4-FFF2-40B4-BE49-F238E27FC236}">
                <a16:creationId xmlns:a16="http://schemas.microsoft.com/office/drawing/2014/main" id="{5405B8F7-3B80-A7D4-A2EE-8EEF585A2D4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53B66A2-D002-5E36-987E-5E22B82C56FA}"/>
              </a:ext>
            </a:extLst>
          </p:cNvPr>
          <p:cNvSpPr>
            <a:spLocks noGrp="1"/>
          </p:cNvSpPr>
          <p:nvPr>
            <p:ph type="sldNum" sz="quarter" idx="12"/>
          </p:nvPr>
        </p:nvSpPr>
        <p:spPr/>
        <p:txBody>
          <a:bodyPr/>
          <a:lstStyle/>
          <a:p>
            <a:fld id="{8FF8724B-6C39-4B8F-9130-09B4324A939F}" type="slidenum">
              <a:rPr lang="en-PK" smtClean="0"/>
              <a:t>‹#›</a:t>
            </a:fld>
            <a:endParaRPr lang="en-PK"/>
          </a:p>
        </p:txBody>
      </p:sp>
    </p:spTree>
    <p:extLst>
      <p:ext uri="{BB962C8B-B14F-4D97-AF65-F5344CB8AC3E}">
        <p14:creationId xmlns:p14="http://schemas.microsoft.com/office/powerpoint/2010/main" val="249464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472D9C-07FF-11C3-7CEA-2F39150D6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3E88586-8EAF-E835-6329-FE539D028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39DFAED-4A30-E3CE-3C22-2D9D92884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98B77-6B98-40AB-921A-0A37D94EF523}" type="datetimeFigureOut">
              <a:rPr lang="en-PK" smtClean="0"/>
              <a:t>21/12/2023</a:t>
            </a:fld>
            <a:endParaRPr lang="en-PK"/>
          </a:p>
        </p:txBody>
      </p:sp>
      <p:sp>
        <p:nvSpPr>
          <p:cNvPr id="5" name="Footer Placeholder 4">
            <a:extLst>
              <a:ext uri="{FF2B5EF4-FFF2-40B4-BE49-F238E27FC236}">
                <a16:creationId xmlns:a16="http://schemas.microsoft.com/office/drawing/2014/main" id="{8ADC2205-AF8A-09A5-583E-9F3ABECD4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F16ACDD-4E9D-A051-B385-B35022480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8724B-6C39-4B8F-9130-09B4324A939F}" type="slidenum">
              <a:rPr lang="en-PK" smtClean="0"/>
              <a:t>‹#›</a:t>
            </a:fld>
            <a:endParaRPr lang="en-PK"/>
          </a:p>
        </p:txBody>
      </p:sp>
    </p:spTree>
    <p:extLst>
      <p:ext uri="{BB962C8B-B14F-4D97-AF65-F5344CB8AC3E}">
        <p14:creationId xmlns:p14="http://schemas.microsoft.com/office/powerpoint/2010/main" val="2049558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11D5-C1BD-FCE3-135F-AC6A88773B9E}"/>
              </a:ext>
            </a:extLst>
          </p:cNvPr>
          <p:cNvSpPr>
            <a:spLocks noGrp="1"/>
          </p:cNvSpPr>
          <p:nvPr>
            <p:ph type="ctrTitle"/>
          </p:nvPr>
        </p:nvSpPr>
        <p:spPr>
          <a:xfrm>
            <a:off x="88605" y="-478465"/>
            <a:ext cx="9144000" cy="2387600"/>
          </a:xfrm>
        </p:spPr>
        <p:txBody>
          <a:bodyPr>
            <a:normAutofit/>
          </a:bodyPr>
          <a:lstStyle/>
          <a:p>
            <a:pPr algn="l"/>
            <a:r>
              <a:rPr lang="en-US" sz="5400" dirty="0">
                <a:latin typeface="Comic Sans MS" panose="030F0702030302020204" pitchFamily="66" charset="0"/>
              </a:rPr>
              <a:t>CSC322 - Operating Systems</a:t>
            </a:r>
            <a:endParaRPr lang="en-PK" sz="5400" dirty="0">
              <a:latin typeface="Comic Sans MS" panose="030F0702030302020204" pitchFamily="66" charset="0"/>
            </a:endParaRPr>
          </a:p>
        </p:txBody>
      </p:sp>
      <p:sp>
        <p:nvSpPr>
          <p:cNvPr id="3" name="Subtitle 2">
            <a:extLst>
              <a:ext uri="{FF2B5EF4-FFF2-40B4-BE49-F238E27FC236}">
                <a16:creationId xmlns:a16="http://schemas.microsoft.com/office/drawing/2014/main" id="{826FF287-B7C2-1832-4A10-018F4D530721}"/>
              </a:ext>
            </a:extLst>
          </p:cNvPr>
          <p:cNvSpPr>
            <a:spLocks noGrp="1"/>
          </p:cNvSpPr>
          <p:nvPr>
            <p:ph type="subTitle" idx="1"/>
          </p:nvPr>
        </p:nvSpPr>
        <p:spPr>
          <a:xfrm>
            <a:off x="88605" y="2124111"/>
            <a:ext cx="9144000" cy="3798223"/>
          </a:xfrm>
        </p:spPr>
        <p:txBody>
          <a:bodyPr>
            <a:normAutofit/>
          </a:bodyPr>
          <a:lstStyle/>
          <a:p>
            <a:pPr algn="l"/>
            <a:r>
              <a:rPr lang="en-US" dirty="0">
                <a:latin typeface="Times New Roman" panose="02020603050405020304" pitchFamily="18" charset="0"/>
                <a:cs typeface="Times New Roman" panose="02020603050405020304" pitchFamily="18" charset="0"/>
              </a:rPr>
              <a:t>CLO:&lt;4&gt; Bloom Taxonomy Level&lt;</a:t>
            </a:r>
            <a:r>
              <a:rPr lang="en-US" i="1" dirty="0">
                <a:latin typeface="Times New Roman" panose="02020603050405020304" pitchFamily="18" charset="0"/>
                <a:cs typeface="Times New Roman" panose="02020603050405020304" pitchFamily="18" charset="0"/>
              </a:rPr>
              <a:t>Analyzing</a:t>
            </a:r>
            <a:r>
              <a:rPr lang="en-US" dirty="0">
                <a:latin typeface="Times New Roman" panose="02020603050405020304" pitchFamily="18" charset="0"/>
                <a:cs typeface="Times New Roman" panose="02020603050405020304" pitchFamily="18" charset="0"/>
              </a:rPr>
              <a:t>&gt;</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Instructor:</a:t>
            </a:r>
            <a:r>
              <a:rPr lang="en-US" dirty="0">
                <a:latin typeface="Times New Roman" panose="02020603050405020304" pitchFamily="18" charset="0"/>
                <a:cs typeface="Times New Roman" panose="02020603050405020304" pitchFamily="18" charset="0"/>
              </a:rPr>
              <a:t> Nadeem Ghafoor Ch</a:t>
            </a:r>
          </a:p>
          <a:p>
            <a:pPr algn="l"/>
            <a:r>
              <a:rPr lang="en-US" b="1" dirty="0">
                <a:latin typeface="Times New Roman" panose="02020603050405020304" pitchFamily="18" charset="0"/>
                <a:cs typeface="Times New Roman" panose="02020603050405020304" pitchFamily="18" charset="0"/>
              </a:rPr>
              <a:t>Topic:</a:t>
            </a:r>
            <a:r>
              <a:rPr lang="en-US" dirty="0">
                <a:latin typeface="Times New Roman" panose="02020603050405020304" pitchFamily="18" charset="0"/>
                <a:cs typeface="Times New Roman" panose="02020603050405020304" pitchFamily="18" charset="0"/>
              </a:rPr>
              <a:t> Google File System</a:t>
            </a:r>
          </a:p>
          <a:p>
            <a:pPr algn="l"/>
            <a:r>
              <a:rPr lang="en-US" b="1" dirty="0">
                <a:latin typeface="Times New Roman" panose="02020603050405020304" pitchFamily="18" charset="0"/>
                <a:cs typeface="Times New Roman" panose="02020603050405020304" pitchFamily="18" charset="0"/>
              </a:rPr>
              <a:t>Assignment:</a:t>
            </a:r>
            <a:r>
              <a:rPr lang="en-US" dirty="0">
                <a:latin typeface="Times New Roman" panose="02020603050405020304" pitchFamily="18" charset="0"/>
                <a:cs typeface="Times New Roman" panose="02020603050405020304" pitchFamily="18" charset="0"/>
              </a:rPr>
              <a:t> 04</a:t>
            </a:r>
          </a:p>
          <a:p>
            <a:pPr algn="l"/>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Mr. Aoun-Haider</a:t>
            </a:r>
          </a:p>
          <a:p>
            <a:pPr algn="l"/>
            <a:r>
              <a:rPr lang="en-US" b="1" dirty="0">
                <a:latin typeface="Times New Roman" panose="02020603050405020304" pitchFamily="18" charset="0"/>
                <a:cs typeface="Times New Roman" panose="02020603050405020304" pitchFamily="18" charset="0"/>
              </a:rPr>
              <a:t>ID:</a:t>
            </a:r>
            <a:r>
              <a:rPr lang="en-US" dirty="0">
                <a:latin typeface="Times New Roman" panose="02020603050405020304" pitchFamily="18" charset="0"/>
                <a:cs typeface="Times New Roman" panose="02020603050405020304" pitchFamily="18" charset="0"/>
              </a:rPr>
              <a:t> FA21-BSE-133</a:t>
            </a:r>
          </a:p>
          <a:p>
            <a:pPr algn="l"/>
            <a:r>
              <a:rPr lang="en-US" b="1" dirty="0">
                <a:latin typeface="Times New Roman" panose="02020603050405020304" pitchFamily="18" charset="0"/>
                <a:cs typeface="Times New Roman" panose="02020603050405020304" pitchFamily="18" charset="0"/>
              </a:rPr>
              <a:t>Section:</a:t>
            </a:r>
            <a:r>
              <a:rPr lang="en-US" dirty="0">
                <a:latin typeface="Times New Roman" panose="02020603050405020304" pitchFamily="18" charset="0"/>
                <a:cs typeface="Times New Roman" panose="02020603050405020304" pitchFamily="18" charset="0"/>
              </a:rPr>
              <a:t> A</a:t>
            </a:r>
            <a:endParaRPr lang="en-PK" dirty="0">
              <a:latin typeface="Times New Roman" panose="02020603050405020304" pitchFamily="18" charset="0"/>
              <a:cs typeface="Times New Roman" panose="02020603050405020304" pitchFamily="18" charset="0"/>
            </a:endParaRPr>
          </a:p>
        </p:txBody>
      </p:sp>
      <p:pic>
        <p:nvPicPr>
          <p:cNvPr id="5" name="Picture 4" descr="A logo of a university&#10;&#10;Description automatically generated">
            <a:extLst>
              <a:ext uri="{FF2B5EF4-FFF2-40B4-BE49-F238E27FC236}">
                <a16:creationId xmlns:a16="http://schemas.microsoft.com/office/drawing/2014/main" id="{E6FC3A36-7E13-646E-DE39-423F236BF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734" y="603250"/>
            <a:ext cx="1181100" cy="1181100"/>
          </a:xfrm>
          <a:prstGeom prst="rect">
            <a:avLst/>
          </a:prstGeom>
        </p:spPr>
      </p:pic>
    </p:spTree>
    <p:extLst>
      <p:ext uri="{BB962C8B-B14F-4D97-AF65-F5344CB8AC3E}">
        <p14:creationId xmlns:p14="http://schemas.microsoft.com/office/powerpoint/2010/main" val="222634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EBC1-1A9F-C3DF-3707-251BB558D661}"/>
              </a:ext>
            </a:extLst>
          </p:cNvPr>
          <p:cNvSpPr>
            <a:spLocks noGrp="1"/>
          </p:cNvSpPr>
          <p:nvPr>
            <p:ph type="title"/>
          </p:nvPr>
        </p:nvSpPr>
        <p:spPr/>
        <p:txBody>
          <a:bodyPr/>
          <a:lstStyle/>
          <a:p>
            <a:r>
              <a:rPr lang="en-US" dirty="0">
                <a:latin typeface="Comic Sans MS" panose="030F0702030302020204" pitchFamily="66" charset="0"/>
              </a:rPr>
              <a:t>Chunk Location: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E7640E6-E0E4-83AE-FB4E-60422418FA4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master does not keep chunk's location details all the time. When it starts for next time, it asks each individual chunk-server about their available chunks and store their location in a table.</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1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5CF9-57FF-CCFC-B617-21FEA3CF9640}"/>
              </a:ext>
            </a:extLst>
          </p:cNvPr>
          <p:cNvSpPr>
            <a:spLocks noGrp="1"/>
          </p:cNvSpPr>
          <p:nvPr>
            <p:ph type="title"/>
          </p:nvPr>
        </p:nvSpPr>
        <p:spPr/>
        <p:txBody>
          <a:bodyPr/>
          <a:lstStyle/>
          <a:p>
            <a:r>
              <a:rPr lang="en-US" dirty="0">
                <a:latin typeface="Comic Sans MS" panose="030F0702030302020204" pitchFamily="66" charset="0"/>
              </a:rPr>
              <a:t>Operation Log:</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7DDD6CF-2B8B-5C3E-85DD-11B1BBD006E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Maintains all transactions/operations performed in a group</a:t>
            </a:r>
          </a:p>
          <a:p>
            <a:r>
              <a:rPr lang="en-US" dirty="0">
                <a:latin typeface="Times New Roman" panose="02020603050405020304" pitchFamily="18" charset="0"/>
                <a:cs typeface="Times New Roman" panose="02020603050405020304" pitchFamily="18" charset="0"/>
              </a:rPr>
              <a:t>Place multiple copies of log on different remote clients</a:t>
            </a:r>
          </a:p>
          <a:p>
            <a:r>
              <a:rPr lang="en-US" dirty="0">
                <a:latin typeface="Times New Roman" panose="02020603050405020304" pitchFamily="18" charset="0"/>
                <a:cs typeface="Times New Roman" panose="02020603050405020304" pitchFamily="18" charset="0"/>
              </a:rPr>
              <a:t>Roll back to come again to the consistent state</a:t>
            </a:r>
          </a:p>
          <a:p>
            <a:r>
              <a:rPr lang="en-US" dirty="0">
                <a:latin typeface="Times New Roman" panose="02020603050405020304" pitchFamily="18" charset="0"/>
                <a:cs typeface="Times New Roman" panose="02020603050405020304" pitchFamily="18" charset="0"/>
              </a:rPr>
              <a:t>Create checkpoint to create snapshot of current all operations in a separate thread and flush the log to save time (Compact </a:t>
            </a:r>
            <a:r>
              <a:rPr lang="en-US" dirty="0" err="1">
                <a:latin typeface="Times New Roman" panose="02020603050405020304" pitchFamily="18" charset="0"/>
                <a:cs typeface="Times New Roman" panose="02020603050405020304" pitchFamily="18" charset="0"/>
              </a:rPr>
              <a:t>BTree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Improves availability</a:t>
            </a:r>
          </a:p>
          <a:p>
            <a:r>
              <a:rPr lang="en-US" dirty="0">
                <a:latin typeface="Times New Roman" panose="02020603050405020304" pitchFamily="18" charset="0"/>
                <a:cs typeface="Times New Roman" panose="02020603050405020304" pitchFamily="18" charset="0"/>
              </a:rPr>
              <a:t>Helps in automatic recovery/troubleshooting</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84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A8F9-9FDF-7756-8BEA-AC2E85FB782C}"/>
              </a:ext>
            </a:extLst>
          </p:cNvPr>
          <p:cNvSpPr>
            <a:spLocks noGrp="1"/>
          </p:cNvSpPr>
          <p:nvPr>
            <p:ph type="title"/>
          </p:nvPr>
        </p:nvSpPr>
        <p:spPr/>
        <p:txBody>
          <a:bodyPr/>
          <a:lstStyle/>
          <a:p>
            <a:r>
              <a:rPr lang="en-US" dirty="0">
                <a:latin typeface="Comic Sans MS" panose="030F0702030302020204" pitchFamily="66" charset="0"/>
              </a:rPr>
              <a:t>Guarantee by GFS:</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42957BFD-1B18-CBFD-6E34-BE7BFFE18827}"/>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Atomicity</a:t>
            </a:r>
          </a:p>
          <a:p>
            <a:r>
              <a:rPr lang="en-US" dirty="0">
                <a:latin typeface="Times New Roman" panose="02020603050405020304" pitchFamily="18" charset="0"/>
                <a:cs typeface="Times New Roman" panose="02020603050405020304" pitchFamily="18" charset="0"/>
              </a:rPr>
              <a:t>Locking mechanism</a:t>
            </a:r>
          </a:p>
          <a:p>
            <a:r>
              <a:rPr lang="en-US" dirty="0">
                <a:latin typeface="Times New Roman" panose="02020603050405020304" pitchFamily="18" charset="0"/>
                <a:cs typeface="Times New Roman" panose="02020603050405020304" pitchFamily="18" charset="0"/>
              </a:rPr>
              <a:t>Same data of all replicas (consistent view)</a:t>
            </a:r>
          </a:p>
          <a:p>
            <a:r>
              <a:rPr lang="en-US" dirty="0">
                <a:latin typeface="Times New Roman" panose="02020603050405020304" pitchFamily="18" charset="0"/>
                <a:cs typeface="Times New Roman" panose="02020603050405020304" pitchFamily="18" charset="0"/>
              </a:rPr>
              <a:t>If changes are applied, same result will be available on all replicas</a:t>
            </a:r>
          </a:p>
          <a:p>
            <a:r>
              <a:rPr lang="en-US" dirty="0">
                <a:latin typeface="Times New Roman" panose="02020603050405020304" pitchFamily="18" charset="0"/>
                <a:cs typeface="Times New Roman" panose="02020603050405020304" pitchFamily="18" charset="0"/>
              </a:rPr>
              <a:t>If changes are not available -&gt; roll back and check log file and apply all the stored sequence of operations again</a:t>
            </a:r>
          </a:p>
          <a:p>
            <a:r>
              <a:rPr lang="en-US" dirty="0">
                <a:latin typeface="Times New Roman" panose="02020603050405020304" pitchFamily="18" charset="0"/>
                <a:cs typeface="Times New Roman" panose="02020603050405020304" pitchFamily="18" charset="0"/>
              </a:rPr>
              <a:t>Handles stale copies -&gt; if old copy (replica which is not updated currently) is read, it will be refreshed on next read</a:t>
            </a:r>
          </a:p>
          <a:p>
            <a:r>
              <a:rPr lang="en-US" dirty="0">
                <a:latin typeface="Times New Roman" panose="02020603050405020304" pitchFamily="18" charset="0"/>
                <a:cs typeface="Times New Roman" panose="02020603050405020304" pitchFamily="18" charset="0"/>
              </a:rPr>
              <a:t>Performs check-summing for data integrity &amp; corruption</a:t>
            </a:r>
          </a:p>
          <a:p>
            <a:r>
              <a:rPr lang="en-US" dirty="0">
                <a:latin typeface="Times New Roman" panose="02020603050405020304" pitchFamily="18" charset="0"/>
                <a:cs typeface="Times New Roman" panose="02020603050405020304" pitchFamily="18" charset="0"/>
              </a:rPr>
              <a:t>Master and chunk-server handshakes to check for failed server regularly</a:t>
            </a:r>
          </a:p>
          <a:p>
            <a:r>
              <a:rPr lang="en-US" dirty="0">
                <a:latin typeface="Times New Roman" panose="02020603050405020304" pitchFamily="18" charset="0"/>
                <a:cs typeface="Times New Roman" panose="02020603050405020304" pitchFamily="18" charset="0"/>
              </a:rPr>
              <a:t>If all replicas corrupted before validation, errors are notified to corresponding applications</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78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2D1D-0920-7299-75A9-D44D0DF75AEE}"/>
              </a:ext>
            </a:extLst>
          </p:cNvPr>
          <p:cNvSpPr>
            <a:spLocks noGrp="1"/>
          </p:cNvSpPr>
          <p:nvPr>
            <p:ph type="title"/>
          </p:nvPr>
        </p:nvSpPr>
        <p:spPr/>
        <p:txBody>
          <a:bodyPr/>
          <a:lstStyle/>
          <a:p>
            <a:r>
              <a:rPr lang="en-US" dirty="0">
                <a:latin typeface="Comic Sans MS" panose="030F0702030302020204" pitchFamily="66" charset="0"/>
              </a:rPr>
              <a:t>Implication for Application: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BF82D4F-4FB6-FE95-6518-C5E46043101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Appends instead of overwrites</a:t>
            </a:r>
          </a:p>
          <a:p>
            <a:r>
              <a:rPr lang="en-US" dirty="0">
                <a:latin typeface="Times New Roman" panose="02020603050405020304" pitchFamily="18" charset="0"/>
                <a:cs typeface="Times New Roman" panose="02020603050405020304" pitchFamily="18" charset="0"/>
              </a:rPr>
              <a:t>Checkpointing</a:t>
            </a:r>
          </a:p>
          <a:p>
            <a:r>
              <a:rPr lang="en-US" dirty="0">
                <a:latin typeface="Times New Roman" panose="02020603050405020304" pitchFamily="18" charset="0"/>
                <a:cs typeface="Times New Roman" panose="02020603050405020304" pitchFamily="18" charset="0"/>
              </a:rPr>
              <a:t>Self validating records</a:t>
            </a:r>
          </a:p>
          <a:p>
            <a:r>
              <a:rPr lang="en-US" dirty="0">
                <a:latin typeface="Times New Roman" panose="02020603050405020304" pitchFamily="18" charset="0"/>
                <a:cs typeface="Times New Roman" panose="02020603050405020304" pitchFamily="18" charset="0"/>
              </a:rPr>
              <a:t>Handling concurrent appends which causes redundancy</a:t>
            </a:r>
          </a:p>
          <a:p>
            <a:r>
              <a:rPr lang="en-US" dirty="0">
                <a:latin typeface="Times New Roman" panose="02020603050405020304" pitchFamily="18" charset="0"/>
                <a:cs typeface="Times New Roman" panose="02020603050405020304" pitchFamily="18" charset="0"/>
              </a:rPr>
              <a:t>Filtering duplicates</a:t>
            </a:r>
          </a:p>
          <a:p>
            <a:r>
              <a:rPr lang="en-US" dirty="0">
                <a:latin typeface="Times New Roman" panose="02020603050405020304" pitchFamily="18" charset="0"/>
                <a:cs typeface="Times New Roman" panose="02020603050405020304" pitchFamily="18" charset="0"/>
              </a:rPr>
              <a:t>Google has also provided code for handling </a:t>
            </a:r>
            <a:r>
              <a:rPr lang="en-US" dirty="0" err="1">
                <a:latin typeface="Times New Roman" panose="02020603050405020304" pitchFamily="18" charset="0"/>
                <a:cs typeface="Times New Roman" panose="02020603050405020304" pitchFamily="18" charset="0"/>
              </a:rPr>
              <a:t>checksuming</a:t>
            </a:r>
            <a:r>
              <a:rPr lang="en-US" dirty="0">
                <a:latin typeface="Times New Roman" panose="02020603050405020304" pitchFamily="18" charset="0"/>
                <a:cs typeface="Times New Roman" panose="02020603050405020304" pitchFamily="18" charset="0"/>
              </a:rPr>
              <a:t> which applications under google can use</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88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106-E7E5-57B8-8EE5-7098BB15380E}"/>
              </a:ext>
            </a:extLst>
          </p:cNvPr>
          <p:cNvSpPr>
            <a:spLocks noGrp="1"/>
          </p:cNvSpPr>
          <p:nvPr>
            <p:ph type="title"/>
          </p:nvPr>
        </p:nvSpPr>
        <p:spPr/>
        <p:txBody>
          <a:bodyPr/>
          <a:lstStyle/>
          <a:p>
            <a:r>
              <a:rPr lang="en-US" dirty="0">
                <a:latin typeface="Comic Sans MS" panose="030F0702030302020204" pitchFamily="66" charset="0"/>
              </a:rPr>
              <a:t>System interaction: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C2CA45B9-0346-6D3D-468B-17CB636E8C67}"/>
              </a:ext>
            </a:extLst>
          </p:cNvPr>
          <p:cNvSpPr>
            <a:spLocks noGrp="1"/>
          </p:cNvSpPr>
          <p:nvPr>
            <p:ph idx="1"/>
          </p:nvPr>
        </p:nvSpPr>
        <p:spPr>
          <a:xfrm>
            <a:off x="838200" y="1825624"/>
            <a:ext cx="11353800" cy="4947315"/>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Mutation -&gt; modification in file by overwriting or appending</a:t>
            </a:r>
          </a:p>
          <a:p>
            <a:r>
              <a:rPr lang="en-US" dirty="0">
                <a:latin typeface="Times New Roman" panose="02020603050405020304" pitchFamily="18" charset="0"/>
                <a:cs typeface="Times New Roman" panose="02020603050405020304" pitchFamily="18" charset="0"/>
              </a:rPr>
              <a:t>leases -&gt; locks to ensure synchronization</a:t>
            </a:r>
          </a:p>
          <a:p>
            <a:r>
              <a:rPr lang="en-US" dirty="0">
                <a:latin typeface="Times New Roman" panose="02020603050405020304" pitchFamily="18" charset="0"/>
                <a:cs typeface="Times New Roman" panose="02020603050405020304" pitchFamily="18" charset="0"/>
              </a:rPr>
              <a:t>Master assigns chunk lease to one of the replica which defines mutation order</a:t>
            </a:r>
          </a:p>
          <a:p>
            <a:r>
              <a:rPr lang="en-US" dirty="0">
                <a:latin typeface="Times New Roman" panose="02020603050405020304" pitchFamily="18" charset="0"/>
                <a:cs typeface="Times New Roman" panose="02020603050405020304" pitchFamily="18" charset="0"/>
              </a:rPr>
              <a:t>Lease management: Lease timeout is 1 minute but can take more time from master if more mutations are required. Master can revoke/stop lease from a replica if file is renamed</a:t>
            </a:r>
          </a:p>
          <a:p>
            <a:r>
              <a:rPr lang="en-US" dirty="0">
                <a:latin typeface="Times New Roman" panose="02020603050405020304" pitchFamily="18" charset="0"/>
                <a:cs typeface="Times New Roman" panose="02020603050405020304" pitchFamily="18" charset="0"/>
              </a:rPr>
              <a:t>If master loses, it assigns lease to another replica</a:t>
            </a:r>
          </a:p>
          <a:p>
            <a:r>
              <a:rPr lang="en-US" dirty="0">
                <a:latin typeface="Times New Roman" panose="02020603050405020304" pitchFamily="18" charset="0"/>
                <a:cs typeface="Times New Roman" panose="02020603050405020304" pitchFamily="18" charset="0"/>
              </a:rPr>
              <a:t>Consistent order is maintained by following order defined by primary (having lease assigned by master server)</a:t>
            </a:r>
          </a:p>
          <a:p>
            <a:r>
              <a:rPr lang="en-US" dirty="0">
                <a:latin typeface="Times New Roman" panose="02020603050405020304" pitchFamily="18" charset="0"/>
                <a:cs typeface="Times New Roman" panose="02020603050405020304" pitchFamily="18" charset="0"/>
              </a:rPr>
              <a:t>Client sends request to master, and it reply by sending the replica having lease (primary). Client sends data to all replicas. </a:t>
            </a:r>
          </a:p>
          <a:p>
            <a:r>
              <a:rPr lang="en-US" dirty="0">
                <a:latin typeface="Times New Roman" panose="02020603050405020304" pitchFamily="18" charset="0"/>
                <a:cs typeface="Times New Roman" panose="02020603050405020304" pitchFamily="18" charset="0"/>
              </a:rPr>
              <a:t>Each replica store data temporarily and tells the primary node that they successfully receive the data. Primary will assign a unique number to each operation, and they will be applied from lowest to highest id and details of sequence will be shared with other secondary replicas. If some error occurs in any of the node, whole process will be repeated.</a:t>
            </a:r>
          </a:p>
          <a:p>
            <a:endParaRPr lang="en-US"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37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process&#10;&#10;Description automatically generated">
            <a:extLst>
              <a:ext uri="{FF2B5EF4-FFF2-40B4-BE49-F238E27FC236}">
                <a16:creationId xmlns:a16="http://schemas.microsoft.com/office/drawing/2014/main" id="{B51CD434-0C14-3C29-C085-EF310CAEE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755" y="643466"/>
            <a:ext cx="6638489" cy="5571067"/>
          </a:xfrm>
          <a:prstGeom prst="rect">
            <a:avLst/>
          </a:prstGeom>
        </p:spPr>
      </p:pic>
    </p:spTree>
    <p:extLst>
      <p:ext uri="{BB962C8B-B14F-4D97-AF65-F5344CB8AC3E}">
        <p14:creationId xmlns:p14="http://schemas.microsoft.com/office/powerpoint/2010/main" val="354442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AB55-F26B-02AA-027F-8AD7D1BFBE23}"/>
              </a:ext>
            </a:extLst>
          </p:cNvPr>
          <p:cNvSpPr>
            <a:spLocks noGrp="1"/>
          </p:cNvSpPr>
          <p:nvPr>
            <p:ph type="title"/>
          </p:nvPr>
        </p:nvSpPr>
        <p:spPr/>
        <p:txBody>
          <a:bodyPr/>
          <a:lstStyle/>
          <a:p>
            <a:r>
              <a:rPr lang="en-US" dirty="0">
                <a:latin typeface="Comic Sans MS" panose="030F0702030302020204" pitchFamily="66" charset="0"/>
              </a:rPr>
              <a:t>Data flow:</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9624CBA-B93C-2532-1C1D-906E1A72EDA2}"/>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Decoupling control and data flow:</a:t>
            </a:r>
          </a:p>
          <a:p>
            <a:r>
              <a:rPr lang="en-US" dirty="0">
                <a:latin typeface="Times New Roman" panose="02020603050405020304" pitchFamily="18" charset="0"/>
                <a:cs typeface="Times New Roman" panose="02020603050405020304" pitchFamily="18" charset="0"/>
              </a:rPr>
              <a:t>Data flow is how much data is sent. Maximum chunk size is 64MB and if data is more to send, it will be fragmented</a:t>
            </a:r>
          </a:p>
          <a:p>
            <a:r>
              <a:rPr lang="en-US" dirty="0">
                <a:latin typeface="Times New Roman" panose="02020603050405020304" pitchFamily="18" charset="0"/>
                <a:cs typeface="Times New Roman" panose="02020603050405020304" pitchFamily="18" charset="0"/>
              </a:rPr>
              <a:t>Control flow determine in which manner communication will be occur. How much bandwidth will be utilized.</a:t>
            </a:r>
          </a:p>
          <a:p>
            <a:r>
              <a:rPr lang="en-US" dirty="0">
                <a:latin typeface="Times New Roman" panose="02020603050405020304" pitchFamily="18" charset="0"/>
                <a:cs typeface="Times New Roman" panose="02020603050405020304" pitchFamily="18" charset="0"/>
              </a:rPr>
              <a:t>For efficient use of network, send all the data to only one nearest replica which forward the data to its nearest neighbors</a:t>
            </a:r>
          </a:p>
          <a:p>
            <a:r>
              <a:rPr lang="en-US" dirty="0">
                <a:latin typeface="Times New Roman" panose="02020603050405020304" pitchFamily="18" charset="0"/>
                <a:cs typeface="Times New Roman" panose="02020603050405020304" pitchFamily="18" charset="0"/>
              </a:rPr>
              <a:t>Full bandwidth of the channel will be utilized.</a:t>
            </a:r>
          </a:p>
          <a:p>
            <a:r>
              <a:rPr lang="en-US" dirty="0">
                <a:latin typeface="Times New Roman" panose="02020603050405020304" pitchFamily="18" charset="0"/>
                <a:cs typeface="Times New Roman" panose="02020603050405020304" pitchFamily="18" charset="0"/>
              </a:rPr>
              <a:t>Each chunk-server will receive data and send already received data to minimize delays.</a:t>
            </a:r>
          </a:p>
          <a:p>
            <a:r>
              <a:rPr lang="en-US" dirty="0">
                <a:latin typeface="Times New Roman" panose="02020603050405020304" pitchFamily="18" charset="0"/>
                <a:cs typeface="Times New Roman" panose="02020603050405020304" pitchFamily="18" charset="0"/>
              </a:rPr>
              <a:t>Transfer rate. 1MB in 80 milliseconds</a:t>
            </a:r>
          </a:p>
          <a:p>
            <a:r>
              <a:rPr lang="en-US" dirty="0">
                <a:latin typeface="Times New Roman" panose="02020603050405020304" pitchFamily="18" charset="0"/>
                <a:cs typeface="Times New Roman" panose="02020603050405020304" pitchFamily="18" charset="0"/>
              </a:rPr>
              <a:t>This is like sending a photo album to friends in a very short time.</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75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13B0-68B4-64C4-BA95-DAAA1A376D9D}"/>
              </a:ext>
            </a:extLst>
          </p:cNvPr>
          <p:cNvSpPr>
            <a:spLocks noGrp="1"/>
          </p:cNvSpPr>
          <p:nvPr>
            <p:ph type="title"/>
          </p:nvPr>
        </p:nvSpPr>
        <p:spPr/>
        <p:txBody>
          <a:bodyPr/>
          <a:lstStyle/>
          <a:p>
            <a:r>
              <a:rPr lang="en-US" dirty="0">
                <a:latin typeface="Comic Sans MS" panose="030F0702030302020204" pitchFamily="66" charset="0"/>
              </a:rPr>
              <a:t>Atomic record append:</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C558333-09D2-18C3-51CB-A84449C6521C}"/>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Appending data at the same time will result in inconsistent result.</a:t>
            </a:r>
          </a:p>
          <a:p>
            <a:r>
              <a:rPr lang="en-US" dirty="0">
                <a:latin typeface="Times New Roman" panose="02020603050405020304" pitchFamily="18" charset="0"/>
                <a:cs typeface="Times New Roman" panose="02020603050405020304" pitchFamily="18" charset="0"/>
              </a:rPr>
              <a:t>This operation ensures that append operation will be atomic (all vs none)</a:t>
            </a:r>
          </a:p>
          <a:p>
            <a:r>
              <a:rPr lang="en-US" dirty="0">
                <a:latin typeface="Times New Roman" panose="02020603050405020304" pitchFamily="18" charset="0"/>
                <a:cs typeface="Times New Roman" panose="02020603050405020304" pitchFamily="18" charset="0"/>
              </a:rPr>
              <a:t>GFS not guarantees exact copy of data in all replicas</a:t>
            </a:r>
          </a:p>
          <a:p>
            <a:r>
              <a:rPr lang="en-US" dirty="0">
                <a:latin typeface="Times New Roman" panose="02020603050405020304" pitchFamily="18" charset="0"/>
                <a:cs typeface="Times New Roman" panose="02020603050405020304" pitchFamily="18" charset="0"/>
              </a:rPr>
              <a:t>Portion of file where data written is successfully acknowledged, will be considered as "defined".</a:t>
            </a:r>
          </a:p>
          <a:p>
            <a:r>
              <a:rPr lang="en-US" dirty="0">
                <a:latin typeface="Times New Roman" panose="02020603050405020304" pitchFamily="18" charset="0"/>
                <a:cs typeface="Times New Roman" panose="02020603050405020304" pitchFamily="18" charset="0"/>
              </a:rPr>
              <a:t>The client sends the data to all the copies of the last part of the file.</a:t>
            </a:r>
          </a:p>
          <a:p>
            <a:r>
              <a:rPr lang="en-US" dirty="0">
                <a:latin typeface="Times New Roman" panose="02020603050405020304" pitchFamily="18" charset="0"/>
                <a:cs typeface="Times New Roman" panose="02020603050405020304" pitchFamily="18" charset="0"/>
              </a:rPr>
              <a:t>It then asks the primary (the main server) if it's okay to add this data.</a:t>
            </a:r>
          </a:p>
          <a:p>
            <a:r>
              <a:rPr lang="en-US" dirty="0">
                <a:latin typeface="Times New Roman" panose="02020603050405020304" pitchFamily="18" charset="0"/>
                <a:cs typeface="Times New Roman" panose="02020603050405020304" pitchFamily="18" charset="0"/>
              </a:rPr>
              <a:t>The primary checks if adding this data would make the file too big. If it would, it prepares for the next chunk and asks others to do the same.</a:t>
            </a:r>
          </a:p>
          <a:p>
            <a:r>
              <a:rPr lang="en-US" dirty="0">
                <a:latin typeface="Times New Roman" panose="02020603050405020304" pitchFamily="18" charset="0"/>
                <a:cs typeface="Times New Roman" panose="02020603050405020304" pitchFamily="18" charset="0"/>
              </a:rPr>
              <a:t>If the data fits, the primary adds it and tells the others to do the same, then says "success" to the client.</a:t>
            </a:r>
          </a:p>
          <a:p>
            <a:endParaRPr lang="en-US"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6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9259-CD83-EEEC-B86A-4901EC4113F7}"/>
              </a:ext>
            </a:extLst>
          </p:cNvPr>
          <p:cNvSpPr>
            <a:spLocks noGrp="1"/>
          </p:cNvSpPr>
          <p:nvPr>
            <p:ph type="title"/>
          </p:nvPr>
        </p:nvSpPr>
        <p:spPr/>
        <p:txBody>
          <a:bodyPr/>
          <a:lstStyle/>
          <a:p>
            <a:r>
              <a:rPr lang="en-US" dirty="0">
                <a:latin typeface="Comic Sans MS" panose="030F0702030302020204" pitchFamily="66" charset="0"/>
              </a:rPr>
              <a:t>Snapshot:</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ADF64519-D43D-B69F-674B-E74CB03E7905}"/>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Copy of the meta is created instantly while copy of chunk server data is not created until it is not modified (Copy on write COW).</a:t>
            </a:r>
          </a:p>
          <a:p>
            <a:r>
              <a:rPr lang="en-US" dirty="0">
                <a:latin typeface="Times New Roman" panose="02020603050405020304" pitchFamily="18" charset="0"/>
                <a:cs typeface="Times New Roman" panose="02020603050405020304" pitchFamily="18" charset="0"/>
              </a:rPr>
              <a:t>Master server revokes all the leases from chunk-servers before creating snapshot.</a:t>
            </a:r>
          </a:p>
          <a:p>
            <a:r>
              <a:rPr lang="en-US" dirty="0">
                <a:latin typeface="Times New Roman" panose="02020603050405020304" pitchFamily="18" charset="0"/>
                <a:cs typeface="Times New Roman" panose="02020603050405020304" pitchFamily="18" charset="0"/>
              </a:rPr>
              <a:t>Clients asks for chunks and master finds chunk having lease holder and shared among snapshot, create a new copy and send its location</a:t>
            </a:r>
          </a:p>
          <a:p>
            <a:r>
              <a:rPr lang="en-US" dirty="0">
                <a:latin typeface="Times New Roman" panose="02020603050405020304" pitchFamily="18" charset="0"/>
                <a:cs typeface="Times New Roman" panose="02020603050405020304" pitchFamily="18" charset="0"/>
              </a:rPr>
              <a:t>Revoke lease</a:t>
            </a:r>
          </a:p>
          <a:p>
            <a:r>
              <a:rPr lang="en-US" dirty="0">
                <a:latin typeface="Times New Roman" panose="02020603050405020304" pitchFamily="18" charset="0"/>
                <a:cs typeface="Times New Roman" panose="02020603050405020304" pitchFamily="18" charset="0"/>
              </a:rPr>
              <a:t>log operation</a:t>
            </a:r>
          </a:p>
          <a:p>
            <a:r>
              <a:rPr lang="en-US" dirty="0">
                <a:latin typeface="Times New Roman" panose="02020603050405020304" pitchFamily="18" charset="0"/>
                <a:cs typeface="Times New Roman" panose="02020603050405020304" pitchFamily="18" charset="0"/>
              </a:rPr>
              <a:t>duplicate metadata</a:t>
            </a:r>
          </a:p>
          <a:p>
            <a:r>
              <a:rPr lang="en-US" dirty="0">
                <a:latin typeface="Times New Roman" panose="02020603050405020304" pitchFamily="18" charset="0"/>
                <a:cs typeface="Times New Roman" panose="02020603050405020304" pitchFamily="18" charset="0"/>
              </a:rPr>
              <a:t>shared chunks</a:t>
            </a:r>
          </a:p>
          <a:p>
            <a:r>
              <a:rPr lang="en-US" dirty="0">
                <a:latin typeface="Times New Roman" panose="02020603050405020304" pitchFamily="18" charset="0"/>
                <a:cs typeface="Times New Roman" panose="02020603050405020304" pitchFamily="18" charset="0"/>
              </a:rPr>
              <a:t>handling write requests</a:t>
            </a:r>
          </a:p>
          <a:p>
            <a:r>
              <a:rPr lang="en-US" dirty="0">
                <a:latin typeface="Times New Roman" panose="02020603050405020304" pitchFamily="18" charset="0"/>
                <a:cs typeface="Times New Roman" panose="02020603050405020304" pitchFamily="18" charset="0"/>
              </a:rPr>
              <a:t>local copy creation</a:t>
            </a:r>
          </a:p>
          <a:p>
            <a:r>
              <a:rPr lang="en-US" dirty="0">
                <a:latin typeface="Times New Roman" panose="02020603050405020304" pitchFamily="18" charset="0"/>
                <a:cs typeface="Times New Roman" panose="02020603050405020304" pitchFamily="18" charset="0"/>
              </a:rPr>
              <a:t>normal write operation</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58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0521-F923-82D0-9170-4C2EA0143FF7}"/>
              </a:ext>
            </a:extLst>
          </p:cNvPr>
          <p:cNvSpPr>
            <a:spLocks noGrp="1"/>
          </p:cNvSpPr>
          <p:nvPr>
            <p:ph type="title"/>
          </p:nvPr>
        </p:nvSpPr>
        <p:spPr/>
        <p:txBody>
          <a:bodyPr/>
          <a:lstStyle/>
          <a:p>
            <a:r>
              <a:rPr lang="en-US" dirty="0">
                <a:latin typeface="Comic Sans MS" panose="030F0702030302020204" pitchFamily="66" charset="0"/>
              </a:rPr>
              <a:t>Namespace management:</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F905962-5814-123B-F72F-2722DA5F24B7}"/>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Snapshot takes long time and master server can go to long delay</a:t>
            </a:r>
          </a:p>
          <a:p>
            <a:r>
              <a:rPr lang="en-US" dirty="0">
                <a:latin typeface="Times New Roman" panose="02020603050405020304" pitchFamily="18" charset="0"/>
                <a:cs typeface="Times New Roman" panose="02020603050405020304" pitchFamily="18" charset="0"/>
              </a:rPr>
              <a:t>GFS not maintains per directory data structure</a:t>
            </a:r>
          </a:p>
          <a:p>
            <a:r>
              <a:rPr lang="en-US" dirty="0">
                <a:latin typeface="Times New Roman" panose="02020603050405020304" pitchFamily="18" charset="0"/>
                <a:cs typeface="Times New Roman" panose="02020603050405020304" pitchFamily="18" charset="0"/>
              </a:rPr>
              <a:t>Maps filenames to their corresponding pathnames</a:t>
            </a:r>
          </a:p>
          <a:p>
            <a:r>
              <a:rPr lang="en-US" dirty="0">
                <a:latin typeface="Times New Roman" panose="02020603050405020304" pitchFamily="18" charset="0"/>
                <a:cs typeface="Times New Roman" panose="02020603050405020304" pitchFamily="18" charset="0"/>
              </a:rPr>
              <a:t>Aliases are not supported (like </a:t>
            </a:r>
            <a:r>
              <a:rPr lang="en-US" i="1" dirty="0">
                <a:latin typeface="Times New Roman" panose="02020603050405020304" pitchFamily="18" charset="0"/>
                <a:cs typeface="Times New Roman" panose="02020603050405020304" pitchFamily="18" charset="0"/>
              </a:rPr>
              <a:t>hard</a:t>
            </a:r>
            <a:r>
              <a:rPr lang="en-US" dirty="0">
                <a:latin typeface="Times New Roman" panose="02020603050405020304" pitchFamily="18" charset="0"/>
                <a:cs typeface="Times New Roman" panose="02020603050405020304" pitchFamily="18" charset="0"/>
              </a:rPr>
              <a:t> &amp; </a:t>
            </a:r>
            <a:r>
              <a:rPr lang="en-US" i="1" dirty="0">
                <a:latin typeface="Times New Roman" panose="02020603050405020304" pitchFamily="18" charset="0"/>
                <a:cs typeface="Times New Roman" panose="02020603050405020304" pitchFamily="18" charset="0"/>
              </a:rPr>
              <a:t>soft</a:t>
            </a:r>
            <a:r>
              <a:rPr lang="en-US" dirty="0">
                <a:latin typeface="Times New Roman" panose="02020603050405020304" pitchFamily="18" charset="0"/>
                <a:cs typeface="Times New Roman" panose="02020603050405020304" pitchFamily="18" charset="0"/>
              </a:rPr>
              <a:t> links in Unix)</a:t>
            </a:r>
          </a:p>
          <a:p>
            <a:r>
              <a:rPr lang="en-US" dirty="0">
                <a:latin typeface="Times New Roman" panose="02020603050405020304" pitchFamily="18" charset="0"/>
                <a:cs typeface="Times New Roman" panose="02020603050405020304" pitchFamily="18" charset="0"/>
              </a:rPr>
              <a:t>Each file or directory has a read-write lock</a:t>
            </a:r>
          </a:p>
          <a:p>
            <a:r>
              <a:rPr lang="en-US" dirty="0">
                <a:latin typeface="Times New Roman" panose="02020603050405020304" pitchFamily="18" charset="0"/>
                <a:cs typeface="Times New Roman" panose="02020603050405020304" pitchFamily="18" charset="0"/>
              </a:rPr>
              <a:t>Locks ensures proper synchronization</a:t>
            </a:r>
          </a:p>
          <a:p>
            <a:r>
              <a:rPr lang="en-US" dirty="0">
                <a:latin typeface="Times New Roman" panose="02020603050405020304" pitchFamily="18" charset="0"/>
                <a:cs typeface="Times New Roman" panose="02020603050405020304" pitchFamily="18" charset="0"/>
              </a:rPr>
              <a:t>File creation requires a read-lock (multiple files can be created simultaneously</a:t>
            </a:r>
          </a:p>
          <a:p>
            <a:r>
              <a:rPr lang="en-US" dirty="0">
                <a:latin typeface="Times New Roman" panose="02020603050405020304" pitchFamily="18" charset="0"/>
                <a:cs typeface="Times New Roman" panose="02020603050405020304" pitchFamily="18" charset="0"/>
              </a:rPr>
              <a:t>Locks are assigned lazily (only when needed)</a:t>
            </a:r>
          </a:p>
          <a:p>
            <a:r>
              <a:rPr lang="en-US" dirty="0">
                <a:latin typeface="Times New Roman" panose="02020603050405020304" pitchFamily="18" charset="0"/>
                <a:cs typeface="Times New Roman" panose="02020603050405020304" pitchFamily="18" charset="0"/>
              </a:rPr>
              <a:t>Locks are revoked when not in use</a:t>
            </a:r>
          </a:p>
          <a:p>
            <a:r>
              <a:rPr lang="en-US" dirty="0">
                <a:latin typeface="Times New Roman" panose="02020603050405020304" pitchFamily="18" charset="0"/>
                <a:cs typeface="Times New Roman" panose="02020603050405020304" pitchFamily="18" charset="0"/>
              </a:rPr>
              <a:t>Deadlocks are prevented by acquiring locks in consistent order</a:t>
            </a:r>
          </a:p>
          <a:p>
            <a:endParaRPr lang="en-US"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DBA4-147C-208D-C84B-E86040D36133}"/>
              </a:ext>
            </a:extLst>
          </p:cNvPr>
          <p:cNvSpPr>
            <a:spLocks noGrp="1"/>
          </p:cNvSpPr>
          <p:nvPr>
            <p:ph type="title"/>
          </p:nvPr>
        </p:nvSpPr>
        <p:spPr/>
        <p:txBody>
          <a:bodyPr/>
          <a:lstStyle/>
          <a:p>
            <a:r>
              <a:rPr lang="en-US" dirty="0">
                <a:latin typeface="Comic Sans MS" panose="030F0702030302020204" pitchFamily="66" charset="0"/>
              </a:rPr>
              <a:t>Introduction: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13D3A7FB-0F27-7448-1B22-8259F1C4408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Google file system is developed to meet requirements related to data processing needs. It inherits many of the previous model features as of AFS (Andrew file system). It focuses on reliability, availability, scalability &amp; performance.</a:t>
            </a:r>
          </a:p>
          <a:p>
            <a:r>
              <a:rPr lang="en-US" dirty="0">
                <a:latin typeface="Times New Roman" panose="02020603050405020304" pitchFamily="18" charset="0"/>
                <a:cs typeface="Times New Roman" panose="02020603050405020304" pitchFamily="18" charset="0"/>
              </a:rPr>
              <a:t>Different problems to tackle:</a:t>
            </a:r>
          </a:p>
          <a:p>
            <a:r>
              <a:rPr lang="en-US" dirty="0">
                <a:latin typeface="Times New Roman" panose="02020603050405020304" pitchFamily="18" charset="0"/>
                <a:cs typeface="Times New Roman" panose="02020603050405020304" pitchFamily="18" charset="0"/>
              </a:rPr>
              <a:t>Component failure</a:t>
            </a:r>
          </a:p>
          <a:p>
            <a:r>
              <a:rPr lang="en-US" dirty="0">
                <a:latin typeface="Times New Roman" panose="02020603050405020304" pitchFamily="18" charset="0"/>
                <a:cs typeface="Times New Roman" panose="02020603050405020304" pitchFamily="18" charset="0"/>
              </a:rPr>
              <a:t>Huge file size</a:t>
            </a:r>
          </a:p>
          <a:p>
            <a:r>
              <a:rPr lang="en-US" dirty="0">
                <a:latin typeface="Times New Roman" panose="02020603050405020304" pitchFamily="18" charset="0"/>
                <a:cs typeface="Times New Roman" panose="02020603050405020304" pitchFamily="18" charset="0"/>
              </a:rPr>
              <a:t>File mutation</a:t>
            </a:r>
          </a:p>
          <a:p>
            <a:r>
              <a:rPr lang="en-US" dirty="0">
                <a:latin typeface="Times New Roman" panose="02020603050405020304" pitchFamily="18" charset="0"/>
                <a:cs typeface="Times New Roman" panose="02020603050405020304" pitchFamily="18" charset="0"/>
              </a:rPr>
              <a:t>Flexibility for co-designing applications</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04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4257-4B59-6389-6BD0-A9DE1B331CF8}"/>
              </a:ext>
            </a:extLst>
          </p:cNvPr>
          <p:cNvSpPr>
            <a:spLocks noGrp="1"/>
          </p:cNvSpPr>
          <p:nvPr>
            <p:ph type="title"/>
          </p:nvPr>
        </p:nvSpPr>
        <p:spPr/>
        <p:txBody>
          <a:bodyPr/>
          <a:lstStyle/>
          <a:p>
            <a:r>
              <a:rPr lang="en-US" dirty="0">
                <a:latin typeface="Comic Sans MS" panose="030F0702030302020204" pitchFamily="66" charset="0"/>
              </a:rPr>
              <a:t>Replica placement:</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63F0139-35D9-B6CA-54CE-2D7D6FE1EA72}"/>
              </a:ext>
            </a:extLst>
          </p:cNvPr>
          <p:cNvSpPr>
            <a:spLocks noGrp="1"/>
          </p:cNvSpPr>
          <p:nvPr>
            <p:ph idx="1"/>
          </p:nvPr>
        </p:nvSpPr>
        <p:spPr/>
        <p:txBody>
          <a:bodyPr/>
          <a:lstStyle/>
          <a:p>
            <a:r>
              <a:rPr lang="en-US" dirty="0"/>
              <a:t>Spread across multiple machines and racks (set of machines closely connected i.e., data centers)</a:t>
            </a:r>
          </a:p>
          <a:p>
            <a:r>
              <a:rPr lang="en-US" dirty="0"/>
              <a:t>Increase availability</a:t>
            </a:r>
          </a:p>
          <a:p>
            <a:r>
              <a:rPr lang="en-US" dirty="0"/>
              <a:t>Tradeoff for write traffic</a:t>
            </a:r>
          </a:p>
          <a:p>
            <a:endParaRPr lang="en-PK" dirty="0"/>
          </a:p>
        </p:txBody>
      </p:sp>
    </p:spTree>
    <p:extLst>
      <p:ext uri="{BB962C8B-B14F-4D97-AF65-F5344CB8AC3E}">
        <p14:creationId xmlns:p14="http://schemas.microsoft.com/office/powerpoint/2010/main" val="3018142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33FF-AABF-26B9-A82A-E4D547BCF8B2}"/>
              </a:ext>
            </a:extLst>
          </p:cNvPr>
          <p:cNvSpPr>
            <a:spLocks noGrp="1"/>
          </p:cNvSpPr>
          <p:nvPr>
            <p:ph type="title"/>
          </p:nvPr>
        </p:nvSpPr>
        <p:spPr/>
        <p:txBody>
          <a:bodyPr/>
          <a:lstStyle/>
          <a:p>
            <a:r>
              <a:rPr lang="en-US" dirty="0">
                <a:latin typeface="Comic Sans MS" panose="030F0702030302020204" pitchFamily="66" charset="0"/>
              </a:rPr>
              <a:t>Creation, re-replication, rebalancing:</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624EFF6-9082-026D-CBD3-4AF61CAA2F6E}"/>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When master creates a chunk, it decides where to place the initial replicas based on several factors</a:t>
            </a:r>
          </a:p>
          <a:p>
            <a:r>
              <a:rPr lang="en-US" dirty="0">
                <a:latin typeface="Times New Roman" panose="02020603050405020304" pitchFamily="18" charset="0"/>
                <a:cs typeface="Times New Roman" panose="02020603050405020304" pitchFamily="18" charset="0"/>
              </a:rPr>
              <a:t>having more disk space and which will equalize disk utilization</a:t>
            </a:r>
          </a:p>
          <a:p>
            <a:r>
              <a:rPr lang="en-US" dirty="0">
                <a:latin typeface="Times New Roman" panose="02020603050405020304" pitchFamily="18" charset="0"/>
                <a:cs typeface="Times New Roman" panose="02020603050405020304" pitchFamily="18" charset="0"/>
              </a:rPr>
              <a:t>Limits number of chunks creation on each chunk-server</a:t>
            </a:r>
          </a:p>
          <a:p>
            <a:r>
              <a:rPr lang="en-US" dirty="0">
                <a:latin typeface="Times New Roman" panose="02020603050405020304" pitchFamily="18" charset="0"/>
                <a:cs typeface="Times New Roman" panose="02020603050405020304" pitchFamily="18" charset="0"/>
              </a:rPr>
              <a:t>Re-replication (increased number of replicas) when users required number of chunks more than available</a:t>
            </a:r>
          </a:p>
          <a:p>
            <a:r>
              <a:rPr lang="en-US" dirty="0">
                <a:latin typeface="Times New Roman" panose="02020603050405020304" pitchFamily="18" charset="0"/>
                <a:cs typeface="Times New Roman" panose="02020603050405020304" pitchFamily="18" charset="0"/>
              </a:rPr>
              <a:t>Prioritization is based on replicas having more missing chunks</a:t>
            </a:r>
          </a:p>
          <a:p>
            <a:r>
              <a:rPr lang="en-US" dirty="0">
                <a:latin typeface="Times New Roman" panose="02020603050405020304" pitchFamily="18" charset="0"/>
                <a:cs typeface="Times New Roman" panose="02020603050405020304" pitchFamily="18" charset="0"/>
              </a:rPr>
              <a:t>Master server selects higher priority chunk </a:t>
            </a:r>
          </a:p>
          <a:p>
            <a:r>
              <a:rPr lang="en-US" dirty="0">
                <a:latin typeface="Times New Roman" panose="02020603050405020304" pitchFamily="18" charset="0"/>
                <a:cs typeface="Times New Roman" panose="02020603050405020304" pitchFamily="18" charset="0"/>
              </a:rPr>
              <a:t>Master periodically re-balance the chunk server to perform load balancing to equalize disk utilization</a:t>
            </a:r>
          </a:p>
          <a:p>
            <a:r>
              <a:rPr lang="en-US" dirty="0">
                <a:latin typeface="Times New Roman" panose="02020603050405020304" pitchFamily="18" charset="0"/>
                <a:cs typeface="Times New Roman" panose="02020603050405020304" pitchFamily="18" charset="0"/>
              </a:rPr>
              <a:t>Chunks are removed from chunk-server first where space is less</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77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2BA0-3A39-DDE7-82C2-1B9E21B006C5}"/>
              </a:ext>
            </a:extLst>
          </p:cNvPr>
          <p:cNvSpPr>
            <a:spLocks noGrp="1"/>
          </p:cNvSpPr>
          <p:nvPr>
            <p:ph type="title"/>
          </p:nvPr>
        </p:nvSpPr>
        <p:spPr/>
        <p:txBody>
          <a:bodyPr/>
          <a:lstStyle/>
          <a:p>
            <a:r>
              <a:rPr lang="en-US" dirty="0">
                <a:latin typeface="Comic Sans MS" panose="030F0702030302020204" pitchFamily="66" charset="0"/>
              </a:rPr>
              <a:t>Garbage collection: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7315AC4-2DAB-14E3-584A-C893F0999624}"/>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When chunk is deleted, its memory is not reclaimed but file name of corresponding chunk is renamed with time stamp and set to hidden. Garbage collector regularly checks the free resource, it finds those hidden files and delete them, and chunk server sends </a:t>
            </a:r>
            <a:r>
              <a:rPr lang="en-US" dirty="0" err="1">
                <a:latin typeface="Times New Roman" panose="02020603050405020304" pitchFamily="18" charset="0"/>
                <a:cs typeface="Times New Roman" panose="02020603050405020304" pitchFamily="18" charset="0"/>
              </a:rPr>
              <a:t>HeartBeat</a:t>
            </a:r>
            <a:r>
              <a:rPr lang="en-US" dirty="0">
                <a:latin typeface="Times New Roman" panose="02020603050405020304" pitchFamily="18" charset="0"/>
                <a:cs typeface="Times New Roman" panose="02020603050405020304" pitchFamily="18" charset="0"/>
              </a:rPr>
              <a:t> message to master node which further delete that chunk entry and its corresponding metadata from table. It saves resources but produces delay.</a:t>
            </a:r>
          </a:p>
          <a:p>
            <a:pPr algn="just"/>
            <a:r>
              <a:rPr lang="en-US" dirty="0">
                <a:latin typeface="Times New Roman" panose="02020603050405020304" pitchFamily="18" charset="0"/>
                <a:cs typeface="Times New Roman" panose="02020603050405020304" pitchFamily="18" charset="0"/>
              </a:rPr>
              <a:t>Provides data recovery for accidental deletion for configured timeline. Can degrade performance for tight storage requirements.</a:t>
            </a:r>
          </a:p>
          <a:p>
            <a:pPr algn="just"/>
            <a:r>
              <a:rPr lang="en-US" dirty="0">
                <a:latin typeface="Times New Roman" panose="02020603050405020304" pitchFamily="18" charset="0"/>
                <a:cs typeface="Times New Roman" panose="02020603050405020304" pitchFamily="18" charset="0"/>
              </a:rPr>
              <a:t>User can specify the period after which regular garbage collector is invoked. They can also specify in which directory replication is not required and, they can define policy which can immediately free space.</a:t>
            </a:r>
          </a:p>
          <a:p>
            <a:pPr algn="just"/>
            <a:endParaRPr lang="en-US" dirty="0">
              <a:latin typeface="Times New Roman" panose="02020603050405020304" pitchFamily="18" charset="0"/>
              <a:cs typeface="Times New Roman" panose="02020603050405020304" pitchFamily="18" charset="0"/>
            </a:endParaRPr>
          </a:p>
          <a:p>
            <a:pPr algn="just"/>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30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5E5B-4860-870B-44B2-AA0F3E88D56C}"/>
              </a:ext>
            </a:extLst>
          </p:cNvPr>
          <p:cNvSpPr>
            <a:spLocks noGrp="1"/>
          </p:cNvSpPr>
          <p:nvPr>
            <p:ph type="title"/>
          </p:nvPr>
        </p:nvSpPr>
        <p:spPr/>
        <p:txBody>
          <a:bodyPr/>
          <a:lstStyle/>
          <a:p>
            <a:r>
              <a:rPr lang="en-US" dirty="0">
                <a:latin typeface="Comic Sans MS" panose="030F0702030302020204" pitchFamily="66" charset="0"/>
              </a:rPr>
              <a:t>Stale replica detection: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9656B22-D55C-9ABD-8A3D-4B16B857BF6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Stale replica (old copies) are detected by assigning each replica a version number. When a new operation is applied, version number is increased to make nodes UpToDate. When master node assigns lease, it also determine version number of each replica. If an old version is detected, it is deleted via regular garbage collection. This helps to place replica in consistent and UpToDate state. Master also sends request chunk with its version number and client application keep verifies this version number to get UpToDate information.</a:t>
            </a:r>
          </a:p>
          <a:p>
            <a:pPr algn="just"/>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92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8D50-33DF-6CED-F63C-EF5C075BB2B6}"/>
              </a:ext>
            </a:extLst>
          </p:cNvPr>
          <p:cNvSpPr>
            <a:spLocks noGrp="1"/>
          </p:cNvSpPr>
          <p:nvPr>
            <p:ph type="title"/>
          </p:nvPr>
        </p:nvSpPr>
        <p:spPr/>
        <p:txBody>
          <a:bodyPr/>
          <a:lstStyle/>
          <a:p>
            <a:r>
              <a:rPr lang="en-US" dirty="0">
                <a:latin typeface="Comic Sans MS" panose="030F0702030302020204" pitchFamily="66" charset="0"/>
              </a:rPr>
              <a:t>Fast recovery:</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763DA25A-8F75-761D-EE8E-0493C689E9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Both the master and the chunk-server are designed to restore their state and restart within seconds, regardless of how they terminated.</a:t>
            </a:r>
          </a:p>
          <a:p>
            <a:r>
              <a:rPr lang="en-US" dirty="0">
                <a:latin typeface="Times New Roman" panose="02020603050405020304" pitchFamily="18" charset="0"/>
                <a:cs typeface="Times New Roman" panose="02020603050405020304" pitchFamily="18" charset="0"/>
              </a:rPr>
              <a:t>There is no distinction between normal and abnormal termination; servers can be routinely shut down by killing the process.</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360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599C-025D-06D7-BE14-0D557E860C85}"/>
              </a:ext>
            </a:extLst>
          </p:cNvPr>
          <p:cNvSpPr>
            <a:spLocks noGrp="1"/>
          </p:cNvSpPr>
          <p:nvPr>
            <p:ph type="title"/>
          </p:nvPr>
        </p:nvSpPr>
        <p:spPr/>
        <p:txBody>
          <a:bodyPr/>
          <a:lstStyle/>
          <a:p>
            <a:r>
              <a:rPr lang="en-US" dirty="0">
                <a:latin typeface="Comic Sans MS" panose="030F0702030302020204" pitchFamily="66" charset="0"/>
              </a:rPr>
              <a:t>Chunk Replication: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CAEC846B-E3E3-A45B-B8F1-DB3C5022C8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Each chunk is replicated on multiple chunk-servers on different racks to ensure fault tolerance.</a:t>
            </a:r>
          </a:p>
          <a:p>
            <a:r>
              <a:rPr lang="en-US" dirty="0">
                <a:latin typeface="Times New Roman" panose="02020603050405020304" pitchFamily="18" charset="0"/>
                <a:cs typeface="Times New Roman" panose="02020603050405020304" pitchFamily="18" charset="0"/>
              </a:rPr>
              <a:t>Users can specify different replication levels for different parts of the file namespace (default is three).</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323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990C-1782-6035-4BAC-8ACA902E6FF2}"/>
              </a:ext>
            </a:extLst>
          </p:cNvPr>
          <p:cNvSpPr>
            <a:spLocks noGrp="1"/>
          </p:cNvSpPr>
          <p:nvPr>
            <p:ph type="title"/>
          </p:nvPr>
        </p:nvSpPr>
        <p:spPr/>
        <p:txBody>
          <a:bodyPr/>
          <a:lstStyle/>
          <a:p>
            <a:r>
              <a:rPr lang="en-US" dirty="0">
                <a:latin typeface="Comic Sans MS" panose="030F0702030302020204" pitchFamily="66" charset="0"/>
              </a:rPr>
              <a:t>Master Replication: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B8D69AC-6D87-86AA-0990-E6900840B3A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master state is replicated for reliability, including its operation log and checkpoints, which are replicated on multiple machines.</a:t>
            </a:r>
          </a:p>
          <a:p>
            <a:pPr algn="just"/>
            <a:r>
              <a:rPr lang="en-US" dirty="0">
                <a:latin typeface="Times New Roman" panose="02020603050405020304" pitchFamily="18" charset="0"/>
                <a:cs typeface="Times New Roman" panose="02020603050405020304" pitchFamily="18" charset="0"/>
              </a:rPr>
              <a:t>A mutation to the state is considered committed only after its log record has been flushed to disk locally and on all master replicas. "Shadow" masters provide read-only access to the file system even when the primary master is down, lagging slightly behind the primary. Shadow masters enhance read availability for files that are not actively mutated or for applications that can tolerate slightly stale results.</a:t>
            </a:r>
          </a:p>
          <a:p>
            <a:pPr algn="just"/>
            <a:endParaRPr lang="en-US" dirty="0">
              <a:latin typeface="Times New Roman" panose="02020603050405020304" pitchFamily="18" charset="0"/>
              <a:cs typeface="Times New Roman" panose="02020603050405020304" pitchFamily="18" charset="0"/>
            </a:endParaRPr>
          </a:p>
          <a:p>
            <a:pPr algn="just"/>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84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7327-636C-7D8F-3580-3AAA0E161B1D}"/>
              </a:ext>
            </a:extLst>
          </p:cNvPr>
          <p:cNvSpPr>
            <a:spLocks noGrp="1"/>
          </p:cNvSpPr>
          <p:nvPr>
            <p:ph type="title"/>
          </p:nvPr>
        </p:nvSpPr>
        <p:spPr/>
        <p:txBody>
          <a:bodyPr/>
          <a:lstStyle/>
          <a:p>
            <a:r>
              <a:rPr lang="en-US" dirty="0">
                <a:latin typeface="Comic Sans MS" panose="030F0702030302020204" pitchFamily="66" charset="0"/>
              </a:rPr>
              <a:t>Data Integrity:</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A25F0B9F-2CBB-FBEA-D439-63B28D29EC3D}"/>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GFS ensures data integrity by employing checksums to detect corruption of stored data. Each chunk-server breaks a chunk into 64 KB blocks, with each block having a corresponding 32-bit checksum. These checksums are kept in memory and stored persistently with logging, separate from user data.</a:t>
            </a:r>
          </a:p>
          <a:p>
            <a:pPr algn="just"/>
            <a:r>
              <a:rPr lang="en-US" dirty="0">
                <a:latin typeface="Times New Roman" panose="02020603050405020304" pitchFamily="18" charset="0"/>
                <a:cs typeface="Times New Roman" panose="02020603050405020304" pitchFamily="18" charset="0"/>
              </a:rPr>
              <a:t>Verification on read</a:t>
            </a:r>
          </a:p>
          <a:p>
            <a:pPr algn="just"/>
            <a:r>
              <a:rPr lang="en-US" dirty="0">
                <a:latin typeface="Times New Roman" panose="02020603050405020304" pitchFamily="18" charset="0"/>
                <a:cs typeface="Times New Roman" panose="02020603050405020304" pitchFamily="18" charset="0"/>
              </a:rPr>
              <a:t>Propagation control -&gt; dirty replica must not exceed to other chunk-servers</a:t>
            </a:r>
          </a:p>
          <a:p>
            <a:pPr algn="just"/>
            <a:r>
              <a:rPr lang="en-US" dirty="0">
                <a:latin typeface="Times New Roman" panose="02020603050405020304" pitchFamily="18" charset="0"/>
                <a:cs typeface="Times New Roman" panose="02020603050405020304" pitchFamily="18" charset="0"/>
              </a:rPr>
              <a:t>idle period verification</a:t>
            </a:r>
          </a:p>
          <a:p>
            <a:pPr algn="just"/>
            <a:r>
              <a:rPr lang="en-US" dirty="0">
                <a:latin typeface="Times New Roman" panose="02020603050405020304" pitchFamily="18" charset="0"/>
                <a:cs typeface="Times New Roman" panose="02020603050405020304" pitchFamily="18" charset="0"/>
              </a:rPr>
              <a:t>What if checksum is not properly calculated (other replica will be rejected and later deleted by garbage collector by master server)</a:t>
            </a:r>
          </a:p>
          <a:p>
            <a:pPr algn="just"/>
            <a:endParaRPr lang="en-US" dirty="0">
              <a:latin typeface="Times New Roman" panose="02020603050405020304" pitchFamily="18" charset="0"/>
              <a:cs typeface="Times New Roman" panose="02020603050405020304" pitchFamily="18" charset="0"/>
            </a:endParaRPr>
          </a:p>
          <a:p>
            <a:pPr algn="just"/>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988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5E03-D418-F588-7F39-59F57FC50370}"/>
              </a:ext>
            </a:extLst>
          </p:cNvPr>
          <p:cNvSpPr>
            <a:spLocks noGrp="1"/>
          </p:cNvSpPr>
          <p:nvPr>
            <p:ph type="title"/>
          </p:nvPr>
        </p:nvSpPr>
        <p:spPr/>
        <p:txBody>
          <a:bodyPr/>
          <a:lstStyle/>
          <a:p>
            <a:r>
              <a:rPr lang="en-US" dirty="0">
                <a:latin typeface="Comic Sans MS" panose="030F0702030302020204" pitchFamily="66" charset="0"/>
              </a:rPr>
              <a:t>Diagnostic tools:</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D6318B4B-EC5E-3A87-E227-908F65ECDD0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GFS utilizes extensive and detailed diagnostic logging for problem isolation, debugging, and performance analysis.</a:t>
            </a:r>
          </a:p>
          <a:p>
            <a:r>
              <a:rPr lang="en-US" dirty="0">
                <a:latin typeface="Times New Roman" panose="02020603050405020304" pitchFamily="18" charset="0"/>
                <a:cs typeface="Times New Roman" panose="02020603050405020304" pitchFamily="18" charset="0"/>
              </a:rPr>
              <a:t>Servers in GFS generate logs that record significant events (e.g., chunk-servers going up and down) and all RPC (Remote Procedure Call) requests and replies.</a:t>
            </a:r>
          </a:p>
          <a:p>
            <a:r>
              <a:rPr lang="en-US" dirty="0">
                <a:latin typeface="Times New Roman" panose="02020603050405020304" pitchFamily="18" charset="0"/>
                <a:cs typeface="Times New Roman" panose="02020603050405020304" pitchFamily="18" charset="0"/>
              </a:rPr>
              <a:t>Diagnostic logs contain information about events and all RPC interactions, excluding file data being read or written.</a:t>
            </a:r>
          </a:p>
          <a:p>
            <a:r>
              <a:rPr lang="en-US" dirty="0">
                <a:latin typeface="Times New Roman" panose="02020603050405020304" pitchFamily="18" charset="0"/>
                <a:cs typeface="Times New Roman" panose="02020603050405020304" pitchFamily="18" charset="0"/>
              </a:rPr>
              <a:t>These logs can be freely deleted without affecting the correctness of the system, but efforts are made to retain them as long as space permits. The performance impact of logging is minimal and justified by the benefits gained from diagnostic information.</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123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B1A1-405E-8C91-D797-C843422821F4}"/>
              </a:ext>
            </a:extLst>
          </p:cNvPr>
          <p:cNvSpPr>
            <a:spLocks noGrp="1"/>
          </p:cNvSpPr>
          <p:nvPr>
            <p:ph type="title"/>
          </p:nvPr>
        </p:nvSpPr>
        <p:spPr/>
        <p:txBody>
          <a:bodyPr/>
          <a:lstStyle/>
          <a:p>
            <a:r>
              <a:rPr lang="en-US" dirty="0">
                <a:latin typeface="Comic Sans MS" panose="030F0702030302020204" pitchFamily="66" charset="0"/>
              </a:rPr>
              <a:t>Conclusion: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44597FEC-8BEE-8BE5-6A2C-F692C80B4E96}"/>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Google File System demonstrates the qualities essential for supporting large-scale data processing workloads on commodity hardware. While some design decisions are specific to our unique setting, many may apply to data processing tasks of a similar magnitude and cost consciousness.</a:t>
            </a:r>
          </a:p>
          <a:p>
            <a:pPr algn="just"/>
            <a:r>
              <a:rPr lang="en-US" dirty="0">
                <a:latin typeface="Times New Roman" panose="02020603050405020304" pitchFamily="18" charset="0"/>
                <a:cs typeface="Times New Roman" panose="02020603050405020304" pitchFamily="18" charset="0"/>
              </a:rPr>
              <a:t>We started by reexamining traditional file system assumptions in light of our current and anticipated application workloads and technological environment. Our observations have led to radically different points in the design space.</a:t>
            </a:r>
          </a:p>
          <a:p>
            <a:pPr algn="just"/>
            <a:r>
              <a:rPr lang="en-US" dirty="0">
                <a:latin typeface="Times New Roman" panose="02020603050405020304" pitchFamily="18" charset="0"/>
                <a:cs typeface="Times New Roman" panose="02020603050405020304" pitchFamily="18" charset="0"/>
              </a:rPr>
              <a:t>We treat component failures as the norm rather than the exception, optimize for huge files that are mostly appended to (perhaps concurrently) and then read (usually sequentially), and both extend and relax the standard file system interface to improve the overall system.</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87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A86-6EEF-C838-62BF-8247018F1ACD}"/>
              </a:ext>
            </a:extLst>
          </p:cNvPr>
          <p:cNvSpPr>
            <a:spLocks noGrp="1"/>
          </p:cNvSpPr>
          <p:nvPr>
            <p:ph type="title"/>
          </p:nvPr>
        </p:nvSpPr>
        <p:spPr/>
        <p:txBody>
          <a:bodyPr/>
          <a:lstStyle/>
          <a:p>
            <a:r>
              <a:rPr lang="en-US" dirty="0">
                <a:latin typeface="Comic Sans MS" panose="030F0702030302020204" pitchFamily="66" charset="0"/>
              </a:rPr>
              <a:t>Assumptions:</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95B63A1E-6D68-AAFB-47A6-FABA8E139B5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System is built from inexpensive commodity components</a:t>
            </a:r>
          </a:p>
          <a:p>
            <a:r>
              <a:rPr lang="en-US" dirty="0">
                <a:latin typeface="Times New Roman" panose="02020603050405020304" pitchFamily="18" charset="0"/>
                <a:cs typeface="Times New Roman" panose="02020603050405020304" pitchFamily="18" charset="0"/>
              </a:rPr>
              <a:t>System stores modest number of large files</a:t>
            </a:r>
          </a:p>
          <a:p>
            <a:r>
              <a:rPr lang="en-US" dirty="0">
                <a:latin typeface="Times New Roman" panose="02020603050405020304" pitchFamily="18" charset="0"/>
                <a:cs typeface="Times New Roman" panose="02020603050405020304" pitchFamily="18" charset="0"/>
              </a:rPr>
              <a:t>Partial and random read (hundreds of KB and 1MB)</a:t>
            </a:r>
          </a:p>
          <a:p>
            <a:r>
              <a:rPr lang="en-US" dirty="0">
                <a:latin typeface="Times New Roman" panose="02020603050405020304" pitchFamily="18" charset="0"/>
                <a:cs typeface="Times New Roman" panose="02020603050405020304" pitchFamily="18" charset="0"/>
              </a:rPr>
              <a:t>Workloads have many large, sequential writes that append data to file</a:t>
            </a:r>
          </a:p>
          <a:p>
            <a:r>
              <a:rPr lang="en-US" dirty="0">
                <a:latin typeface="Times New Roman" panose="02020603050405020304" pitchFamily="18" charset="0"/>
                <a:cs typeface="Times New Roman" panose="02020603050405020304" pitchFamily="18" charset="0"/>
              </a:rPr>
              <a:t>Concurrent append</a:t>
            </a:r>
          </a:p>
          <a:p>
            <a:r>
              <a:rPr lang="en-US" dirty="0">
                <a:latin typeface="Times New Roman" panose="02020603050405020304" pitchFamily="18" charset="0"/>
                <a:cs typeface="Times New Roman" panose="02020603050405020304" pitchFamily="18" charset="0"/>
              </a:rPr>
              <a:t>High bandwidth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35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7BB04-414F-8FD6-1D5A-5BC766DD3E33}"/>
              </a:ext>
            </a:extLst>
          </p:cNvPr>
          <p:cNvSpPr txBox="1"/>
          <p:nvPr/>
        </p:nvSpPr>
        <p:spPr>
          <a:xfrm>
            <a:off x="3880882" y="2488018"/>
            <a:ext cx="3886000" cy="1015663"/>
          </a:xfrm>
          <a:prstGeom prst="rect">
            <a:avLst/>
          </a:prstGeom>
          <a:noFill/>
        </p:spPr>
        <p:txBody>
          <a:bodyPr wrap="none" rtlCol="0">
            <a:spAutoFit/>
          </a:bodyPr>
          <a:lstStyle/>
          <a:p>
            <a:r>
              <a:rPr lang="en-US" sz="6000" dirty="0">
                <a:latin typeface="Comic Sans MS" panose="030F0702030302020204" pitchFamily="66" charset="0"/>
              </a:rPr>
              <a:t>Thank You</a:t>
            </a:r>
            <a:endParaRPr lang="en-PK" sz="6000" dirty="0">
              <a:latin typeface="Comic Sans MS" panose="030F0702030302020204" pitchFamily="66" charset="0"/>
            </a:endParaRPr>
          </a:p>
        </p:txBody>
      </p:sp>
    </p:spTree>
    <p:extLst>
      <p:ext uri="{BB962C8B-B14F-4D97-AF65-F5344CB8AC3E}">
        <p14:creationId xmlns:p14="http://schemas.microsoft.com/office/powerpoint/2010/main" val="144981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796A-85A3-F592-1081-E4989FA4D980}"/>
              </a:ext>
            </a:extLst>
          </p:cNvPr>
          <p:cNvSpPr>
            <a:spLocks noGrp="1"/>
          </p:cNvSpPr>
          <p:nvPr>
            <p:ph type="title"/>
          </p:nvPr>
        </p:nvSpPr>
        <p:spPr/>
        <p:txBody>
          <a:bodyPr/>
          <a:lstStyle/>
          <a:p>
            <a:r>
              <a:rPr lang="en-US" dirty="0">
                <a:latin typeface="Comic Sans MS" panose="030F0702030302020204" pitchFamily="66" charset="0"/>
              </a:rPr>
              <a:t>Interface:</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756CA055-F2FF-2E73-648B-A64039C317E1}"/>
              </a:ext>
            </a:extLst>
          </p:cNvPr>
          <p:cNvSpPr>
            <a:spLocks noGrp="1"/>
          </p:cNvSpPr>
          <p:nvPr>
            <p:ph idx="1"/>
          </p:nvPr>
        </p:nvSpPr>
        <p:spPr/>
        <p:txBody>
          <a:bodyPr/>
          <a:lstStyle/>
          <a:p>
            <a:r>
              <a:rPr lang="en-US" dirty="0"/>
              <a:t>Supports all traditional file operations like creating, deleting file etc.</a:t>
            </a:r>
          </a:p>
          <a:p>
            <a:r>
              <a:rPr lang="en-US" dirty="0"/>
              <a:t>It also supports two other operations append write &amp; snapshot.</a:t>
            </a:r>
            <a:endParaRPr lang="en-PK" dirty="0"/>
          </a:p>
        </p:txBody>
      </p:sp>
    </p:spTree>
    <p:extLst>
      <p:ext uri="{BB962C8B-B14F-4D97-AF65-F5344CB8AC3E}">
        <p14:creationId xmlns:p14="http://schemas.microsoft.com/office/powerpoint/2010/main" val="382613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33FC-4D9D-B879-E98C-3BC7F66C9DD3}"/>
              </a:ext>
            </a:extLst>
          </p:cNvPr>
          <p:cNvSpPr>
            <a:spLocks noGrp="1"/>
          </p:cNvSpPr>
          <p:nvPr>
            <p:ph type="title"/>
          </p:nvPr>
        </p:nvSpPr>
        <p:spPr/>
        <p:txBody>
          <a:bodyPr/>
          <a:lstStyle/>
          <a:p>
            <a:r>
              <a:rPr lang="en-US" dirty="0">
                <a:latin typeface="Comic Sans MS" panose="030F0702030302020204" pitchFamily="66" charset="0"/>
              </a:rPr>
              <a:t>Architecture:</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92A0BD29-7E7F-E561-158E-028D0CFD14B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GFS has three major entities: client (application), master server and chunk server</a:t>
            </a:r>
          </a:p>
          <a:p>
            <a:r>
              <a:rPr lang="en-US" dirty="0">
                <a:latin typeface="Times New Roman" panose="02020603050405020304" pitchFamily="18" charset="0"/>
                <a:cs typeface="Times New Roman" panose="02020603050405020304" pitchFamily="18" charset="0"/>
              </a:rPr>
              <a:t>File is divided into equal size chunks of 64MB </a:t>
            </a:r>
          </a:p>
          <a:p>
            <a:r>
              <a:rPr lang="en-US" dirty="0">
                <a:latin typeface="Times New Roman" panose="02020603050405020304" pitchFamily="18" charset="0"/>
                <a:cs typeface="Times New Roman" panose="02020603050405020304" pitchFamily="18" charset="0"/>
              </a:rPr>
              <a:t>Master maintains all file system meta data</a:t>
            </a:r>
          </a:p>
          <a:p>
            <a:r>
              <a:rPr lang="en-US" dirty="0">
                <a:latin typeface="Times New Roman" panose="02020603050405020304" pitchFamily="18" charset="0"/>
                <a:cs typeface="Times New Roman" panose="02020603050405020304" pitchFamily="18" charset="0"/>
              </a:rPr>
              <a:t>Chunk server contains actual payload whose location is stored in master</a:t>
            </a:r>
          </a:p>
          <a:p>
            <a:r>
              <a:rPr lang="en-US" dirty="0">
                <a:latin typeface="Times New Roman" panose="02020603050405020304" pitchFamily="18" charset="0"/>
                <a:cs typeface="Times New Roman" panose="02020603050405020304" pitchFamily="18" charset="0"/>
              </a:rPr>
              <a:t>Master and client communicates by sharing Heartbeat messages</a:t>
            </a:r>
          </a:p>
          <a:p>
            <a:r>
              <a:rPr lang="en-US" dirty="0">
                <a:latin typeface="Times New Roman" panose="02020603050405020304" pitchFamily="18" charset="0"/>
                <a:cs typeface="Times New Roman" panose="02020603050405020304" pitchFamily="18" charset="0"/>
              </a:rPr>
              <a:t>Client requests for file and master returns corresponding file location, chunk server to which lease was assigned and handle</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47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BCA9-0329-E7E9-124E-F6BB456E4F30}"/>
              </a:ext>
            </a:extLst>
          </p:cNvPr>
          <p:cNvSpPr>
            <a:spLocks noGrp="1"/>
          </p:cNvSpPr>
          <p:nvPr>
            <p:ph type="title"/>
          </p:nvPr>
        </p:nvSpPr>
        <p:spPr/>
        <p:txBody>
          <a:bodyPr/>
          <a:lstStyle/>
          <a:p>
            <a:r>
              <a:rPr lang="en-US" dirty="0">
                <a:latin typeface="Comic Sans MS" panose="030F0702030302020204" pitchFamily="66" charset="0"/>
              </a:rPr>
              <a:t>Single Master:</a:t>
            </a:r>
            <a:endParaRPr lang="en-PK" dirty="0">
              <a:latin typeface="Comic Sans MS" panose="030F0702030302020204" pitchFamily="66" charset="0"/>
            </a:endParaRPr>
          </a:p>
        </p:txBody>
      </p:sp>
      <p:pic>
        <p:nvPicPr>
          <p:cNvPr id="5" name="Content Placeholder 4" descr="A diagram of a computer system&#10;&#10;Description automatically generated">
            <a:extLst>
              <a:ext uri="{FF2B5EF4-FFF2-40B4-BE49-F238E27FC236}">
                <a16:creationId xmlns:a16="http://schemas.microsoft.com/office/drawing/2014/main" id="{BE4244F6-2E4D-B4ED-A920-B7036B4D2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865" y="1822041"/>
            <a:ext cx="9231149" cy="4171112"/>
          </a:xfrm>
        </p:spPr>
      </p:pic>
    </p:spTree>
    <p:extLst>
      <p:ext uri="{BB962C8B-B14F-4D97-AF65-F5344CB8AC3E}">
        <p14:creationId xmlns:p14="http://schemas.microsoft.com/office/powerpoint/2010/main" val="12508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0769-841C-28BF-9610-1A2BE8EF3133}"/>
              </a:ext>
            </a:extLst>
          </p:cNvPr>
          <p:cNvSpPr>
            <a:spLocks noGrp="1"/>
          </p:cNvSpPr>
          <p:nvPr>
            <p:ph type="title"/>
          </p:nvPr>
        </p:nvSpPr>
        <p:spPr/>
        <p:txBody>
          <a:bodyPr/>
          <a:lstStyle/>
          <a:p>
            <a:r>
              <a:rPr lang="en-US" dirty="0">
                <a:latin typeface="Comic Sans MS" panose="030F0702030302020204" pitchFamily="66" charset="0"/>
              </a:rPr>
              <a:t>Cont.</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ECC4970-2096-A971-93F1-AE6CE6E9EAA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First, using the fixed </a:t>
            </a:r>
            <a:r>
              <a:rPr lang="en-US" i="1" dirty="0">
                <a:latin typeface="Times New Roman" panose="02020603050405020304" pitchFamily="18" charset="0"/>
                <a:cs typeface="Times New Roman" panose="02020603050405020304" pitchFamily="18" charset="0"/>
              </a:rPr>
              <a:t>chunk-size</a:t>
            </a:r>
            <a:r>
              <a:rPr lang="en-US" dirty="0">
                <a:latin typeface="Times New Roman" panose="02020603050405020304" pitchFamily="18" charset="0"/>
                <a:cs typeface="Times New Roman" panose="02020603050405020304" pitchFamily="18" charset="0"/>
              </a:rPr>
              <a:t>, the client translates the file name and byte offset specified by the application into a </a:t>
            </a:r>
            <a:r>
              <a:rPr lang="en-US" i="1" dirty="0">
                <a:latin typeface="Times New Roman" panose="02020603050405020304" pitchFamily="18" charset="0"/>
                <a:cs typeface="Times New Roman" panose="02020603050405020304" pitchFamily="18" charset="0"/>
              </a:rPr>
              <a:t>chunk-index</a:t>
            </a:r>
            <a:r>
              <a:rPr lang="en-US" dirty="0">
                <a:latin typeface="Times New Roman" panose="02020603050405020304" pitchFamily="18" charset="0"/>
                <a:cs typeface="Times New Roman" panose="02020603050405020304" pitchFamily="18" charset="0"/>
              </a:rPr>
              <a:t> within the file. Then, it sends the master a request containing the file name and chunk index. The master replies with the corresponding chunk handle and locations of the replicas. The client caches this information using the file name and </a:t>
            </a:r>
            <a:r>
              <a:rPr lang="en-US" i="1" dirty="0">
                <a:latin typeface="Times New Roman" panose="02020603050405020304" pitchFamily="18" charset="0"/>
                <a:cs typeface="Times New Roman" panose="02020603050405020304" pitchFamily="18" charset="0"/>
              </a:rPr>
              <a:t>chunk-index</a:t>
            </a:r>
            <a:r>
              <a:rPr lang="en-US" dirty="0">
                <a:latin typeface="Times New Roman" panose="02020603050405020304" pitchFamily="18" charset="0"/>
                <a:cs typeface="Times New Roman" panose="02020603050405020304" pitchFamily="18" charset="0"/>
              </a:rPr>
              <a:t> as the key.</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5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47D1-54B9-E80B-C0A4-EA7C793FFAAE}"/>
              </a:ext>
            </a:extLst>
          </p:cNvPr>
          <p:cNvSpPr>
            <a:spLocks noGrp="1"/>
          </p:cNvSpPr>
          <p:nvPr>
            <p:ph type="title"/>
          </p:nvPr>
        </p:nvSpPr>
        <p:spPr/>
        <p:txBody>
          <a:bodyPr/>
          <a:lstStyle/>
          <a:p>
            <a:r>
              <a:rPr lang="en-US" dirty="0">
                <a:latin typeface="Comic Sans MS" panose="030F0702030302020204" pitchFamily="66" charset="0"/>
              </a:rPr>
              <a:t>Chunk Size:</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C9D1EA8-0820-E6FE-1F03-8E9B2567594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64MB</a:t>
            </a:r>
          </a:p>
          <a:p>
            <a:r>
              <a:rPr lang="en-US" dirty="0">
                <a:latin typeface="Times New Roman" panose="02020603050405020304" pitchFamily="18" charset="0"/>
                <a:cs typeface="Times New Roman" panose="02020603050405020304" pitchFamily="18" charset="0"/>
              </a:rPr>
              <a:t>Large chunk size can cause internal fragmentation but it is avoided by lazy space allocation. Only allocate space of requested size. Client can cache the information to avoid sending request to master again</a:t>
            </a:r>
          </a:p>
          <a:p>
            <a:r>
              <a:rPr lang="en-US" dirty="0">
                <a:latin typeface="Times New Roman" panose="02020603050405020304" pitchFamily="18" charset="0"/>
                <a:cs typeface="Times New Roman" panose="02020603050405020304" pitchFamily="18" charset="0"/>
              </a:rPr>
              <a:t>Hotspot occurs in batch queueing system.</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9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47D1-54B9-E80B-C0A4-EA7C793FFAAE}"/>
              </a:ext>
            </a:extLst>
          </p:cNvPr>
          <p:cNvSpPr>
            <a:spLocks noGrp="1"/>
          </p:cNvSpPr>
          <p:nvPr>
            <p:ph type="title"/>
          </p:nvPr>
        </p:nvSpPr>
        <p:spPr/>
        <p:txBody>
          <a:bodyPr/>
          <a:lstStyle/>
          <a:p>
            <a:r>
              <a:rPr lang="en-US" dirty="0">
                <a:latin typeface="Comic Sans MS" panose="030F0702030302020204" pitchFamily="66" charset="0"/>
              </a:rPr>
              <a:t>Meta Data:</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C9D1EA8-0820-E6FE-1F03-8E9B2567594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Three main components: the file and chunk namespace, the mapping from file to chunks, and the location of each chunk replica.</a:t>
            </a:r>
          </a:p>
          <a:p>
            <a:r>
              <a:rPr lang="en-US" dirty="0">
                <a:latin typeface="Times New Roman" panose="02020603050405020304" pitchFamily="18" charset="0"/>
                <a:cs typeface="Times New Roman" panose="02020603050405020304" pitchFamily="18" charset="0"/>
              </a:rPr>
              <a:t>Master does not store meta data persistently</a:t>
            </a:r>
          </a:p>
          <a:p>
            <a:r>
              <a:rPr lang="en-US" dirty="0">
                <a:latin typeface="Times New Roman" panose="02020603050405020304" pitchFamily="18" charset="0"/>
                <a:cs typeface="Times New Roman" panose="02020603050405020304" pitchFamily="18" charset="0"/>
              </a:rPr>
              <a:t>When again power on, it asks each chunk server for their available chunks and will store their locations</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2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2152</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Comic Sans MS</vt:lpstr>
      <vt:lpstr>Times New Roman</vt:lpstr>
      <vt:lpstr>Office Theme</vt:lpstr>
      <vt:lpstr>CSC322 - Operating Systems</vt:lpstr>
      <vt:lpstr>Introduction:</vt:lpstr>
      <vt:lpstr>Assumptions:</vt:lpstr>
      <vt:lpstr>Interface:</vt:lpstr>
      <vt:lpstr>Architecture:</vt:lpstr>
      <vt:lpstr>Single Master:</vt:lpstr>
      <vt:lpstr>Cont.</vt:lpstr>
      <vt:lpstr>Chunk Size:</vt:lpstr>
      <vt:lpstr>Meta Data:</vt:lpstr>
      <vt:lpstr>Chunk Location:</vt:lpstr>
      <vt:lpstr>Operation Log:</vt:lpstr>
      <vt:lpstr>Guarantee by GFS:</vt:lpstr>
      <vt:lpstr>Implication for Application:</vt:lpstr>
      <vt:lpstr>System interaction:</vt:lpstr>
      <vt:lpstr>PowerPoint Presentation</vt:lpstr>
      <vt:lpstr>Data flow:</vt:lpstr>
      <vt:lpstr>Atomic record append:</vt:lpstr>
      <vt:lpstr>Snapshot:</vt:lpstr>
      <vt:lpstr>Namespace management:</vt:lpstr>
      <vt:lpstr>Replica placement:</vt:lpstr>
      <vt:lpstr>Creation, re-replication, rebalancing:</vt:lpstr>
      <vt:lpstr>Garbage collection:</vt:lpstr>
      <vt:lpstr>Stale replica detection:</vt:lpstr>
      <vt:lpstr>Fast recovery:</vt:lpstr>
      <vt:lpstr>Chunk Replication:</vt:lpstr>
      <vt:lpstr>Master Replication:</vt:lpstr>
      <vt:lpstr>Data Integrity:</vt:lpstr>
      <vt:lpstr>Diagnostic tools: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CSC322 - Operating Systems</dc:title>
  <dc:creator>SP22-BSE-122 (MUHAMMAD UMAR)</dc:creator>
  <cp:lastModifiedBy>SP22-BSE-122 (MUHAMMAD UMAR)</cp:lastModifiedBy>
  <cp:revision>6</cp:revision>
  <dcterms:created xsi:type="dcterms:W3CDTF">2023-12-20T19:35:50Z</dcterms:created>
  <dcterms:modified xsi:type="dcterms:W3CDTF">2023-12-21T05:56:02Z</dcterms:modified>
</cp:coreProperties>
</file>