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BAB52-3C6E-DF28-1100-75B4D6ECF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F46BD551-36B8-D70D-0A0E-1F1968979D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C5EF485E-54F0-15D7-D6EE-9E45CB1B9B0F}"/>
              </a:ext>
            </a:extLst>
          </p:cNvPr>
          <p:cNvSpPr>
            <a:spLocks noGrp="1"/>
          </p:cNvSpPr>
          <p:nvPr>
            <p:ph type="dt" sz="half" idx="10"/>
          </p:nvPr>
        </p:nvSpPr>
        <p:spPr/>
        <p:txBody>
          <a:bodyPr/>
          <a:lstStyle/>
          <a:p>
            <a:fld id="{7FB67A49-EA1E-4F6A-97D0-1912A07F0563}" type="datetimeFigureOut">
              <a:rPr lang="en-PK" smtClean="0"/>
              <a:t>10/04/2023</a:t>
            </a:fld>
            <a:endParaRPr lang="en-PK"/>
          </a:p>
        </p:txBody>
      </p:sp>
      <p:sp>
        <p:nvSpPr>
          <p:cNvPr id="5" name="Footer Placeholder 4">
            <a:extLst>
              <a:ext uri="{FF2B5EF4-FFF2-40B4-BE49-F238E27FC236}">
                <a16:creationId xmlns:a16="http://schemas.microsoft.com/office/drawing/2014/main" id="{A6C55178-A9E2-2C73-E571-675135C45F0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7BD1CC9-1811-95D3-EB0F-659524783124}"/>
              </a:ext>
            </a:extLst>
          </p:cNvPr>
          <p:cNvSpPr>
            <a:spLocks noGrp="1"/>
          </p:cNvSpPr>
          <p:nvPr>
            <p:ph type="sldNum" sz="quarter" idx="12"/>
          </p:nvPr>
        </p:nvSpPr>
        <p:spPr/>
        <p:txBody>
          <a:bodyPr/>
          <a:lstStyle/>
          <a:p>
            <a:fld id="{B8BD2528-4C62-4955-A351-B00F3058243F}" type="slidenum">
              <a:rPr lang="en-PK" smtClean="0"/>
              <a:t>‹#›</a:t>
            </a:fld>
            <a:endParaRPr lang="en-PK"/>
          </a:p>
        </p:txBody>
      </p:sp>
    </p:spTree>
    <p:extLst>
      <p:ext uri="{BB962C8B-B14F-4D97-AF65-F5344CB8AC3E}">
        <p14:creationId xmlns:p14="http://schemas.microsoft.com/office/powerpoint/2010/main" val="33608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94992-F07C-F3ED-61B0-883ADC0DA16D}"/>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AC6FAEA-185A-D39C-62E4-7914C6F7E7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C88A954-E089-FC7C-066E-D3EA2C7FE944}"/>
              </a:ext>
            </a:extLst>
          </p:cNvPr>
          <p:cNvSpPr>
            <a:spLocks noGrp="1"/>
          </p:cNvSpPr>
          <p:nvPr>
            <p:ph type="dt" sz="half" idx="10"/>
          </p:nvPr>
        </p:nvSpPr>
        <p:spPr/>
        <p:txBody>
          <a:bodyPr/>
          <a:lstStyle/>
          <a:p>
            <a:fld id="{7FB67A49-EA1E-4F6A-97D0-1912A07F0563}" type="datetimeFigureOut">
              <a:rPr lang="en-PK" smtClean="0"/>
              <a:t>10/04/2023</a:t>
            </a:fld>
            <a:endParaRPr lang="en-PK"/>
          </a:p>
        </p:txBody>
      </p:sp>
      <p:sp>
        <p:nvSpPr>
          <p:cNvPr id="5" name="Footer Placeholder 4">
            <a:extLst>
              <a:ext uri="{FF2B5EF4-FFF2-40B4-BE49-F238E27FC236}">
                <a16:creationId xmlns:a16="http://schemas.microsoft.com/office/drawing/2014/main" id="{46941DB7-C406-6D75-3F5E-8D6ADF7FDD4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596E332-3826-7DA0-7833-6FB1A869C305}"/>
              </a:ext>
            </a:extLst>
          </p:cNvPr>
          <p:cNvSpPr>
            <a:spLocks noGrp="1"/>
          </p:cNvSpPr>
          <p:nvPr>
            <p:ph type="sldNum" sz="quarter" idx="12"/>
          </p:nvPr>
        </p:nvSpPr>
        <p:spPr/>
        <p:txBody>
          <a:bodyPr/>
          <a:lstStyle/>
          <a:p>
            <a:fld id="{B8BD2528-4C62-4955-A351-B00F3058243F}" type="slidenum">
              <a:rPr lang="en-PK" smtClean="0"/>
              <a:t>‹#›</a:t>
            </a:fld>
            <a:endParaRPr lang="en-PK"/>
          </a:p>
        </p:txBody>
      </p:sp>
    </p:spTree>
    <p:extLst>
      <p:ext uri="{BB962C8B-B14F-4D97-AF65-F5344CB8AC3E}">
        <p14:creationId xmlns:p14="http://schemas.microsoft.com/office/powerpoint/2010/main" val="2052195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7774DD-391E-B6AF-D723-E0904AAFCA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2B4EE5B-1BFA-1492-B7AF-6F46C0A4A3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6B48F7D-F29F-B0BA-8A3E-2E1F66A6FCD6}"/>
              </a:ext>
            </a:extLst>
          </p:cNvPr>
          <p:cNvSpPr>
            <a:spLocks noGrp="1"/>
          </p:cNvSpPr>
          <p:nvPr>
            <p:ph type="dt" sz="half" idx="10"/>
          </p:nvPr>
        </p:nvSpPr>
        <p:spPr/>
        <p:txBody>
          <a:bodyPr/>
          <a:lstStyle/>
          <a:p>
            <a:fld id="{7FB67A49-EA1E-4F6A-97D0-1912A07F0563}" type="datetimeFigureOut">
              <a:rPr lang="en-PK" smtClean="0"/>
              <a:t>10/04/2023</a:t>
            </a:fld>
            <a:endParaRPr lang="en-PK"/>
          </a:p>
        </p:txBody>
      </p:sp>
      <p:sp>
        <p:nvSpPr>
          <p:cNvPr id="5" name="Footer Placeholder 4">
            <a:extLst>
              <a:ext uri="{FF2B5EF4-FFF2-40B4-BE49-F238E27FC236}">
                <a16:creationId xmlns:a16="http://schemas.microsoft.com/office/drawing/2014/main" id="{5DF3BD22-F16D-35F1-204C-226BDD34B15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420C7B2-5507-0100-B74E-906272C01370}"/>
              </a:ext>
            </a:extLst>
          </p:cNvPr>
          <p:cNvSpPr>
            <a:spLocks noGrp="1"/>
          </p:cNvSpPr>
          <p:nvPr>
            <p:ph type="sldNum" sz="quarter" idx="12"/>
          </p:nvPr>
        </p:nvSpPr>
        <p:spPr/>
        <p:txBody>
          <a:bodyPr/>
          <a:lstStyle/>
          <a:p>
            <a:fld id="{B8BD2528-4C62-4955-A351-B00F3058243F}" type="slidenum">
              <a:rPr lang="en-PK" smtClean="0"/>
              <a:t>‹#›</a:t>
            </a:fld>
            <a:endParaRPr lang="en-PK"/>
          </a:p>
        </p:txBody>
      </p:sp>
    </p:spTree>
    <p:extLst>
      <p:ext uri="{BB962C8B-B14F-4D97-AF65-F5344CB8AC3E}">
        <p14:creationId xmlns:p14="http://schemas.microsoft.com/office/powerpoint/2010/main" val="3074367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CEBF-D79F-7BE2-DA11-49FB29D2146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0378F85C-AB86-4B32-E079-048BACA143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62E6B1B-B05E-B964-03AD-13A507EEB497}"/>
              </a:ext>
            </a:extLst>
          </p:cNvPr>
          <p:cNvSpPr>
            <a:spLocks noGrp="1"/>
          </p:cNvSpPr>
          <p:nvPr>
            <p:ph type="dt" sz="half" idx="10"/>
          </p:nvPr>
        </p:nvSpPr>
        <p:spPr/>
        <p:txBody>
          <a:bodyPr/>
          <a:lstStyle/>
          <a:p>
            <a:fld id="{7FB67A49-EA1E-4F6A-97D0-1912A07F0563}" type="datetimeFigureOut">
              <a:rPr lang="en-PK" smtClean="0"/>
              <a:t>10/04/2023</a:t>
            </a:fld>
            <a:endParaRPr lang="en-PK"/>
          </a:p>
        </p:txBody>
      </p:sp>
      <p:sp>
        <p:nvSpPr>
          <p:cNvPr id="5" name="Footer Placeholder 4">
            <a:extLst>
              <a:ext uri="{FF2B5EF4-FFF2-40B4-BE49-F238E27FC236}">
                <a16:creationId xmlns:a16="http://schemas.microsoft.com/office/drawing/2014/main" id="{9E97076C-3E45-F62C-40FA-3D9FC63CEF1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936B972-0CDC-98E7-DA1A-5443760F2065}"/>
              </a:ext>
            </a:extLst>
          </p:cNvPr>
          <p:cNvSpPr>
            <a:spLocks noGrp="1"/>
          </p:cNvSpPr>
          <p:nvPr>
            <p:ph type="sldNum" sz="quarter" idx="12"/>
          </p:nvPr>
        </p:nvSpPr>
        <p:spPr/>
        <p:txBody>
          <a:bodyPr/>
          <a:lstStyle/>
          <a:p>
            <a:fld id="{B8BD2528-4C62-4955-A351-B00F3058243F}" type="slidenum">
              <a:rPr lang="en-PK" smtClean="0"/>
              <a:t>‹#›</a:t>
            </a:fld>
            <a:endParaRPr lang="en-PK"/>
          </a:p>
        </p:txBody>
      </p:sp>
    </p:spTree>
    <p:extLst>
      <p:ext uri="{BB962C8B-B14F-4D97-AF65-F5344CB8AC3E}">
        <p14:creationId xmlns:p14="http://schemas.microsoft.com/office/powerpoint/2010/main" val="634185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3AF1-DDEA-3179-80B1-4A6E9607C6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FB75BF6D-26B0-C6F5-57A4-5880535B37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36F24C-D58B-3B39-758E-88638C613AD4}"/>
              </a:ext>
            </a:extLst>
          </p:cNvPr>
          <p:cNvSpPr>
            <a:spLocks noGrp="1"/>
          </p:cNvSpPr>
          <p:nvPr>
            <p:ph type="dt" sz="half" idx="10"/>
          </p:nvPr>
        </p:nvSpPr>
        <p:spPr/>
        <p:txBody>
          <a:bodyPr/>
          <a:lstStyle/>
          <a:p>
            <a:fld id="{7FB67A49-EA1E-4F6A-97D0-1912A07F0563}" type="datetimeFigureOut">
              <a:rPr lang="en-PK" smtClean="0"/>
              <a:t>10/04/2023</a:t>
            </a:fld>
            <a:endParaRPr lang="en-PK"/>
          </a:p>
        </p:txBody>
      </p:sp>
      <p:sp>
        <p:nvSpPr>
          <p:cNvPr id="5" name="Footer Placeholder 4">
            <a:extLst>
              <a:ext uri="{FF2B5EF4-FFF2-40B4-BE49-F238E27FC236}">
                <a16:creationId xmlns:a16="http://schemas.microsoft.com/office/drawing/2014/main" id="{B59A8E1F-6C4E-DC28-0E10-13D9F349DA0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E429B04-DE71-7FBB-3EBA-22B78448CC04}"/>
              </a:ext>
            </a:extLst>
          </p:cNvPr>
          <p:cNvSpPr>
            <a:spLocks noGrp="1"/>
          </p:cNvSpPr>
          <p:nvPr>
            <p:ph type="sldNum" sz="quarter" idx="12"/>
          </p:nvPr>
        </p:nvSpPr>
        <p:spPr/>
        <p:txBody>
          <a:bodyPr/>
          <a:lstStyle/>
          <a:p>
            <a:fld id="{B8BD2528-4C62-4955-A351-B00F3058243F}" type="slidenum">
              <a:rPr lang="en-PK" smtClean="0"/>
              <a:t>‹#›</a:t>
            </a:fld>
            <a:endParaRPr lang="en-PK"/>
          </a:p>
        </p:txBody>
      </p:sp>
    </p:spTree>
    <p:extLst>
      <p:ext uri="{BB962C8B-B14F-4D97-AF65-F5344CB8AC3E}">
        <p14:creationId xmlns:p14="http://schemas.microsoft.com/office/powerpoint/2010/main" val="3559330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455D-6B27-4142-3A72-4292F6FF8ECB}"/>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CB4ECAC-C770-4B1F-7B4D-EC13EC737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039325B3-69E8-1D23-62CF-3480A36C2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0ACB33EA-F481-C294-BC96-C4F5CD1A9A8F}"/>
              </a:ext>
            </a:extLst>
          </p:cNvPr>
          <p:cNvSpPr>
            <a:spLocks noGrp="1"/>
          </p:cNvSpPr>
          <p:nvPr>
            <p:ph type="dt" sz="half" idx="10"/>
          </p:nvPr>
        </p:nvSpPr>
        <p:spPr/>
        <p:txBody>
          <a:bodyPr/>
          <a:lstStyle/>
          <a:p>
            <a:fld id="{7FB67A49-EA1E-4F6A-97D0-1912A07F0563}" type="datetimeFigureOut">
              <a:rPr lang="en-PK" smtClean="0"/>
              <a:t>10/04/2023</a:t>
            </a:fld>
            <a:endParaRPr lang="en-PK"/>
          </a:p>
        </p:txBody>
      </p:sp>
      <p:sp>
        <p:nvSpPr>
          <p:cNvPr id="6" name="Footer Placeholder 5">
            <a:extLst>
              <a:ext uri="{FF2B5EF4-FFF2-40B4-BE49-F238E27FC236}">
                <a16:creationId xmlns:a16="http://schemas.microsoft.com/office/drawing/2014/main" id="{9FA3D6B9-7268-6957-D8EF-411F8DA45F0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7523F41-7D94-96E7-802F-AFC90F8D7E76}"/>
              </a:ext>
            </a:extLst>
          </p:cNvPr>
          <p:cNvSpPr>
            <a:spLocks noGrp="1"/>
          </p:cNvSpPr>
          <p:nvPr>
            <p:ph type="sldNum" sz="quarter" idx="12"/>
          </p:nvPr>
        </p:nvSpPr>
        <p:spPr/>
        <p:txBody>
          <a:bodyPr/>
          <a:lstStyle/>
          <a:p>
            <a:fld id="{B8BD2528-4C62-4955-A351-B00F3058243F}" type="slidenum">
              <a:rPr lang="en-PK" smtClean="0"/>
              <a:t>‹#›</a:t>
            </a:fld>
            <a:endParaRPr lang="en-PK"/>
          </a:p>
        </p:txBody>
      </p:sp>
    </p:spTree>
    <p:extLst>
      <p:ext uri="{BB962C8B-B14F-4D97-AF65-F5344CB8AC3E}">
        <p14:creationId xmlns:p14="http://schemas.microsoft.com/office/powerpoint/2010/main" val="2777136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9F7B-C0B4-1019-283F-6F854C3DBA24}"/>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B808763C-9F5D-0B53-7D56-9F2D1A223F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B9388A-3026-C22B-D4C8-DF1FCF7C1D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85909E52-2EDB-0620-F395-1864DC6027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38449C-EC55-AE2D-61B1-9745BBF82D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4640A11A-3EE1-406A-AED3-D7933220D183}"/>
              </a:ext>
            </a:extLst>
          </p:cNvPr>
          <p:cNvSpPr>
            <a:spLocks noGrp="1"/>
          </p:cNvSpPr>
          <p:nvPr>
            <p:ph type="dt" sz="half" idx="10"/>
          </p:nvPr>
        </p:nvSpPr>
        <p:spPr/>
        <p:txBody>
          <a:bodyPr/>
          <a:lstStyle/>
          <a:p>
            <a:fld id="{7FB67A49-EA1E-4F6A-97D0-1912A07F0563}" type="datetimeFigureOut">
              <a:rPr lang="en-PK" smtClean="0"/>
              <a:t>10/04/2023</a:t>
            </a:fld>
            <a:endParaRPr lang="en-PK"/>
          </a:p>
        </p:txBody>
      </p:sp>
      <p:sp>
        <p:nvSpPr>
          <p:cNvPr id="8" name="Footer Placeholder 7">
            <a:extLst>
              <a:ext uri="{FF2B5EF4-FFF2-40B4-BE49-F238E27FC236}">
                <a16:creationId xmlns:a16="http://schemas.microsoft.com/office/drawing/2014/main" id="{7F86969C-7330-C1CD-67D4-5E18EF62A3EE}"/>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23A5601-5434-00DF-C6DF-83ED5CBD36BC}"/>
              </a:ext>
            </a:extLst>
          </p:cNvPr>
          <p:cNvSpPr>
            <a:spLocks noGrp="1"/>
          </p:cNvSpPr>
          <p:nvPr>
            <p:ph type="sldNum" sz="quarter" idx="12"/>
          </p:nvPr>
        </p:nvSpPr>
        <p:spPr/>
        <p:txBody>
          <a:bodyPr/>
          <a:lstStyle/>
          <a:p>
            <a:fld id="{B8BD2528-4C62-4955-A351-B00F3058243F}" type="slidenum">
              <a:rPr lang="en-PK" smtClean="0"/>
              <a:t>‹#›</a:t>
            </a:fld>
            <a:endParaRPr lang="en-PK"/>
          </a:p>
        </p:txBody>
      </p:sp>
    </p:spTree>
    <p:extLst>
      <p:ext uri="{BB962C8B-B14F-4D97-AF65-F5344CB8AC3E}">
        <p14:creationId xmlns:p14="http://schemas.microsoft.com/office/powerpoint/2010/main" val="1748219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B5BD8-293B-CDEB-6B4A-1ACCF7A1D276}"/>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B9EF7DDA-06B6-3D6D-5D89-7CF57F1134DB}"/>
              </a:ext>
            </a:extLst>
          </p:cNvPr>
          <p:cNvSpPr>
            <a:spLocks noGrp="1"/>
          </p:cNvSpPr>
          <p:nvPr>
            <p:ph type="dt" sz="half" idx="10"/>
          </p:nvPr>
        </p:nvSpPr>
        <p:spPr/>
        <p:txBody>
          <a:bodyPr/>
          <a:lstStyle/>
          <a:p>
            <a:fld id="{7FB67A49-EA1E-4F6A-97D0-1912A07F0563}" type="datetimeFigureOut">
              <a:rPr lang="en-PK" smtClean="0"/>
              <a:t>10/04/2023</a:t>
            </a:fld>
            <a:endParaRPr lang="en-PK"/>
          </a:p>
        </p:txBody>
      </p:sp>
      <p:sp>
        <p:nvSpPr>
          <p:cNvPr id="4" name="Footer Placeholder 3">
            <a:extLst>
              <a:ext uri="{FF2B5EF4-FFF2-40B4-BE49-F238E27FC236}">
                <a16:creationId xmlns:a16="http://schemas.microsoft.com/office/drawing/2014/main" id="{BD105DA1-DA9F-2A8F-C8F5-AB4931F77E3B}"/>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25D76FD8-5821-D239-0178-659ABE3C2986}"/>
              </a:ext>
            </a:extLst>
          </p:cNvPr>
          <p:cNvSpPr>
            <a:spLocks noGrp="1"/>
          </p:cNvSpPr>
          <p:nvPr>
            <p:ph type="sldNum" sz="quarter" idx="12"/>
          </p:nvPr>
        </p:nvSpPr>
        <p:spPr/>
        <p:txBody>
          <a:bodyPr/>
          <a:lstStyle/>
          <a:p>
            <a:fld id="{B8BD2528-4C62-4955-A351-B00F3058243F}" type="slidenum">
              <a:rPr lang="en-PK" smtClean="0"/>
              <a:t>‹#›</a:t>
            </a:fld>
            <a:endParaRPr lang="en-PK"/>
          </a:p>
        </p:txBody>
      </p:sp>
    </p:spTree>
    <p:extLst>
      <p:ext uri="{BB962C8B-B14F-4D97-AF65-F5344CB8AC3E}">
        <p14:creationId xmlns:p14="http://schemas.microsoft.com/office/powerpoint/2010/main" val="422274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1F1F86-CE9D-5855-6681-E3555D7FF471}"/>
              </a:ext>
            </a:extLst>
          </p:cNvPr>
          <p:cNvSpPr>
            <a:spLocks noGrp="1"/>
          </p:cNvSpPr>
          <p:nvPr>
            <p:ph type="dt" sz="half" idx="10"/>
          </p:nvPr>
        </p:nvSpPr>
        <p:spPr/>
        <p:txBody>
          <a:bodyPr/>
          <a:lstStyle/>
          <a:p>
            <a:fld id="{7FB67A49-EA1E-4F6A-97D0-1912A07F0563}" type="datetimeFigureOut">
              <a:rPr lang="en-PK" smtClean="0"/>
              <a:t>10/04/2023</a:t>
            </a:fld>
            <a:endParaRPr lang="en-PK"/>
          </a:p>
        </p:txBody>
      </p:sp>
      <p:sp>
        <p:nvSpPr>
          <p:cNvPr id="3" name="Footer Placeholder 2">
            <a:extLst>
              <a:ext uri="{FF2B5EF4-FFF2-40B4-BE49-F238E27FC236}">
                <a16:creationId xmlns:a16="http://schemas.microsoft.com/office/drawing/2014/main" id="{CA63358F-CC4F-C997-46B8-DE2E9BCC628C}"/>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4670FFCF-A7C4-5625-FAF5-38692C8A6BB2}"/>
              </a:ext>
            </a:extLst>
          </p:cNvPr>
          <p:cNvSpPr>
            <a:spLocks noGrp="1"/>
          </p:cNvSpPr>
          <p:nvPr>
            <p:ph type="sldNum" sz="quarter" idx="12"/>
          </p:nvPr>
        </p:nvSpPr>
        <p:spPr/>
        <p:txBody>
          <a:bodyPr/>
          <a:lstStyle/>
          <a:p>
            <a:fld id="{B8BD2528-4C62-4955-A351-B00F3058243F}" type="slidenum">
              <a:rPr lang="en-PK" smtClean="0"/>
              <a:t>‹#›</a:t>
            </a:fld>
            <a:endParaRPr lang="en-PK"/>
          </a:p>
        </p:txBody>
      </p:sp>
    </p:spTree>
    <p:extLst>
      <p:ext uri="{BB962C8B-B14F-4D97-AF65-F5344CB8AC3E}">
        <p14:creationId xmlns:p14="http://schemas.microsoft.com/office/powerpoint/2010/main" val="328706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094C4-3A99-D766-B7AF-7676DD985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9D9A6A7E-6B15-E5A2-8147-A34E35C7F8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D24CBE70-0792-FFA6-3480-A11CF4C4D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73300-A837-6CCE-6A43-BA861301D99F}"/>
              </a:ext>
            </a:extLst>
          </p:cNvPr>
          <p:cNvSpPr>
            <a:spLocks noGrp="1"/>
          </p:cNvSpPr>
          <p:nvPr>
            <p:ph type="dt" sz="half" idx="10"/>
          </p:nvPr>
        </p:nvSpPr>
        <p:spPr/>
        <p:txBody>
          <a:bodyPr/>
          <a:lstStyle/>
          <a:p>
            <a:fld id="{7FB67A49-EA1E-4F6A-97D0-1912A07F0563}" type="datetimeFigureOut">
              <a:rPr lang="en-PK" smtClean="0"/>
              <a:t>10/04/2023</a:t>
            </a:fld>
            <a:endParaRPr lang="en-PK"/>
          </a:p>
        </p:txBody>
      </p:sp>
      <p:sp>
        <p:nvSpPr>
          <p:cNvPr id="6" name="Footer Placeholder 5">
            <a:extLst>
              <a:ext uri="{FF2B5EF4-FFF2-40B4-BE49-F238E27FC236}">
                <a16:creationId xmlns:a16="http://schemas.microsoft.com/office/drawing/2014/main" id="{57FFC1DC-835E-6A8E-E36E-35BAFC77B5CD}"/>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4D41EDC-CCD5-0FCE-D515-24D8241D25F6}"/>
              </a:ext>
            </a:extLst>
          </p:cNvPr>
          <p:cNvSpPr>
            <a:spLocks noGrp="1"/>
          </p:cNvSpPr>
          <p:nvPr>
            <p:ph type="sldNum" sz="quarter" idx="12"/>
          </p:nvPr>
        </p:nvSpPr>
        <p:spPr/>
        <p:txBody>
          <a:bodyPr/>
          <a:lstStyle/>
          <a:p>
            <a:fld id="{B8BD2528-4C62-4955-A351-B00F3058243F}" type="slidenum">
              <a:rPr lang="en-PK" smtClean="0"/>
              <a:t>‹#›</a:t>
            </a:fld>
            <a:endParaRPr lang="en-PK"/>
          </a:p>
        </p:txBody>
      </p:sp>
    </p:spTree>
    <p:extLst>
      <p:ext uri="{BB962C8B-B14F-4D97-AF65-F5344CB8AC3E}">
        <p14:creationId xmlns:p14="http://schemas.microsoft.com/office/powerpoint/2010/main" val="133381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8C2D-0385-3065-10BB-3FAD19FDA7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BAD3626B-3421-7C55-DA07-EF59D1FE9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C56FC3F5-954F-BEC6-A3B2-C1738197C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6428A-C163-F75C-A5D4-0D34672055CA}"/>
              </a:ext>
            </a:extLst>
          </p:cNvPr>
          <p:cNvSpPr>
            <a:spLocks noGrp="1"/>
          </p:cNvSpPr>
          <p:nvPr>
            <p:ph type="dt" sz="half" idx="10"/>
          </p:nvPr>
        </p:nvSpPr>
        <p:spPr/>
        <p:txBody>
          <a:bodyPr/>
          <a:lstStyle/>
          <a:p>
            <a:fld id="{7FB67A49-EA1E-4F6A-97D0-1912A07F0563}" type="datetimeFigureOut">
              <a:rPr lang="en-PK" smtClean="0"/>
              <a:t>10/04/2023</a:t>
            </a:fld>
            <a:endParaRPr lang="en-PK"/>
          </a:p>
        </p:txBody>
      </p:sp>
      <p:sp>
        <p:nvSpPr>
          <p:cNvPr id="6" name="Footer Placeholder 5">
            <a:extLst>
              <a:ext uri="{FF2B5EF4-FFF2-40B4-BE49-F238E27FC236}">
                <a16:creationId xmlns:a16="http://schemas.microsoft.com/office/drawing/2014/main" id="{512E7918-7FE2-73F6-86CC-44BF8BB7143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41C5851-76A0-EB44-18B4-3A53FBA0DE5E}"/>
              </a:ext>
            </a:extLst>
          </p:cNvPr>
          <p:cNvSpPr>
            <a:spLocks noGrp="1"/>
          </p:cNvSpPr>
          <p:nvPr>
            <p:ph type="sldNum" sz="quarter" idx="12"/>
          </p:nvPr>
        </p:nvSpPr>
        <p:spPr/>
        <p:txBody>
          <a:bodyPr/>
          <a:lstStyle/>
          <a:p>
            <a:fld id="{B8BD2528-4C62-4955-A351-B00F3058243F}" type="slidenum">
              <a:rPr lang="en-PK" smtClean="0"/>
              <a:t>‹#›</a:t>
            </a:fld>
            <a:endParaRPr lang="en-PK"/>
          </a:p>
        </p:txBody>
      </p:sp>
    </p:spTree>
    <p:extLst>
      <p:ext uri="{BB962C8B-B14F-4D97-AF65-F5344CB8AC3E}">
        <p14:creationId xmlns:p14="http://schemas.microsoft.com/office/powerpoint/2010/main" val="829902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607344-FE74-F377-CEF9-0029CB18BB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20051CF-486D-B27D-B2AB-B6DAB0A48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8AE7E3C-50F3-C6E6-89EF-335B836B3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B67A49-EA1E-4F6A-97D0-1912A07F0563}" type="datetimeFigureOut">
              <a:rPr lang="en-PK" smtClean="0"/>
              <a:t>10/04/2023</a:t>
            </a:fld>
            <a:endParaRPr lang="en-PK"/>
          </a:p>
        </p:txBody>
      </p:sp>
      <p:sp>
        <p:nvSpPr>
          <p:cNvPr id="5" name="Footer Placeholder 4">
            <a:extLst>
              <a:ext uri="{FF2B5EF4-FFF2-40B4-BE49-F238E27FC236}">
                <a16:creationId xmlns:a16="http://schemas.microsoft.com/office/drawing/2014/main" id="{B44F6FEE-468F-70A8-EDAF-7BC67572B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4B8FC2C1-F422-81BA-0C1A-F4ACED9359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D2528-4C62-4955-A351-B00F3058243F}" type="slidenum">
              <a:rPr lang="en-PK" smtClean="0"/>
              <a:t>‹#›</a:t>
            </a:fld>
            <a:endParaRPr lang="en-PK"/>
          </a:p>
        </p:txBody>
      </p:sp>
    </p:spTree>
    <p:extLst>
      <p:ext uri="{BB962C8B-B14F-4D97-AF65-F5344CB8AC3E}">
        <p14:creationId xmlns:p14="http://schemas.microsoft.com/office/powerpoint/2010/main" val="3136148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618C-252D-4197-6DB0-00875FAAF473}"/>
              </a:ext>
            </a:extLst>
          </p:cNvPr>
          <p:cNvSpPr>
            <a:spLocks noGrp="1"/>
          </p:cNvSpPr>
          <p:nvPr>
            <p:ph type="ctrTitle"/>
          </p:nvPr>
        </p:nvSpPr>
        <p:spPr/>
        <p:txBody>
          <a:bodyPr/>
          <a:lstStyle/>
          <a:p>
            <a:r>
              <a:rPr lang="en-US" dirty="0"/>
              <a:t>Simulation</a:t>
            </a:r>
            <a:endParaRPr lang="en-PK" dirty="0"/>
          </a:p>
        </p:txBody>
      </p:sp>
      <p:sp>
        <p:nvSpPr>
          <p:cNvPr id="3" name="Subtitle 2">
            <a:extLst>
              <a:ext uri="{FF2B5EF4-FFF2-40B4-BE49-F238E27FC236}">
                <a16:creationId xmlns:a16="http://schemas.microsoft.com/office/drawing/2014/main" id="{3DFEEE56-8BF6-3002-DCA1-A194308C1D41}"/>
              </a:ext>
            </a:extLst>
          </p:cNvPr>
          <p:cNvSpPr>
            <a:spLocks noGrp="1"/>
          </p:cNvSpPr>
          <p:nvPr>
            <p:ph type="subTitle" idx="1"/>
          </p:nvPr>
        </p:nvSpPr>
        <p:spPr/>
        <p:txBody>
          <a:bodyPr/>
          <a:lstStyle/>
          <a:p>
            <a:r>
              <a:rPr lang="en-US" dirty="0"/>
              <a:t>Aoun-Haider</a:t>
            </a:r>
          </a:p>
          <a:p>
            <a:r>
              <a:rPr lang="en-US" dirty="0"/>
              <a:t>FA21-BSE-133@cuilahore.edu.pk</a:t>
            </a:r>
            <a:endParaRPr lang="en-PK" dirty="0"/>
          </a:p>
        </p:txBody>
      </p:sp>
    </p:spTree>
    <p:extLst>
      <p:ext uri="{BB962C8B-B14F-4D97-AF65-F5344CB8AC3E}">
        <p14:creationId xmlns:p14="http://schemas.microsoft.com/office/powerpoint/2010/main" val="332621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7EA57-32CE-7864-897E-41E92F74919A}"/>
              </a:ext>
            </a:extLst>
          </p:cNvPr>
          <p:cNvSpPr>
            <a:spLocks noGrp="1"/>
          </p:cNvSpPr>
          <p:nvPr>
            <p:ph type="title"/>
          </p:nvPr>
        </p:nvSpPr>
        <p:spPr/>
        <p:txBody>
          <a:bodyPr/>
          <a:lstStyle/>
          <a:p>
            <a:r>
              <a:rPr lang="en-US" dirty="0"/>
              <a:t>Addressing in data segment:</a:t>
            </a:r>
            <a:endParaRPr lang="en-PK" dirty="0"/>
          </a:p>
        </p:txBody>
      </p:sp>
      <p:sp>
        <p:nvSpPr>
          <p:cNvPr id="3" name="Content Placeholder 2">
            <a:extLst>
              <a:ext uri="{FF2B5EF4-FFF2-40B4-BE49-F238E27FC236}">
                <a16:creationId xmlns:a16="http://schemas.microsoft.com/office/drawing/2014/main" id="{8B0967AA-7912-B5C1-42C0-0CF540D0EF75}"/>
              </a:ext>
            </a:extLst>
          </p:cNvPr>
          <p:cNvSpPr>
            <a:spLocks noGrp="1"/>
          </p:cNvSpPr>
          <p:nvPr>
            <p:ph idx="1"/>
          </p:nvPr>
        </p:nvSpPr>
        <p:spPr/>
        <p:txBody>
          <a:bodyPr>
            <a:normAutofit lnSpcReduction="10000"/>
          </a:bodyPr>
          <a:lstStyle/>
          <a:p>
            <a:r>
              <a:rPr lang="en-US" dirty="0"/>
              <a:t>The area of memory allocated strictly for data is called data segment.</a:t>
            </a:r>
          </a:p>
          <a:p>
            <a:r>
              <a:rPr lang="en-US" dirty="0"/>
              <a:t>Data segment contains variables containing single values and arrays of values, where code segment only contain program instructions.</a:t>
            </a:r>
          </a:p>
          <a:p>
            <a:r>
              <a:rPr lang="en-US" dirty="0"/>
              <a:t>Logical Address in Data Segment is represented by using segment address in DS register and Offset Address in BX, SI or DI registers.</a:t>
            </a:r>
          </a:p>
          <a:p>
            <a:pPr marL="0" indent="0">
              <a:buNone/>
            </a:pPr>
            <a:r>
              <a:rPr lang="en-US" dirty="0"/>
              <a:t>   DS:BX </a:t>
            </a:r>
          </a:p>
          <a:p>
            <a:pPr marL="0" indent="0">
              <a:buNone/>
            </a:pPr>
            <a:r>
              <a:rPr lang="en-US" dirty="0"/>
              <a:t>   DS:SI</a:t>
            </a:r>
          </a:p>
          <a:p>
            <a:pPr marL="0" indent="0">
              <a:buNone/>
            </a:pPr>
            <a:r>
              <a:rPr lang="en-US" dirty="0"/>
              <a:t>   DS:DI</a:t>
            </a:r>
          </a:p>
          <a:p>
            <a:pPr marL="0" indent="0">
              <a:buNone/>
            </a:pPr>
            <a:r>
              <a:rPr lang="en-US" dirty="0"/>
              <a:t> At any time three locations in the data segment are pointed with   DS:BX, DS:SI and DS:DI respectively.</a:t>
            </a:r>
            <a:endParaRPr lang="en-PK" dirty="0"/>
          </a:p>
        </p:txBody>
      </p:sp>
    </p:spTree>
    <p:extLst>
      <p:ext uri="{BB962C8B-B14F-4D97-AF65-F5344CB8AC3E}">
        <p14:creationId xmlns:p14="http://schemas.microsoft.com/office/powerpoint/2010/main" val="4274713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1BBA-1BCF-57B9-B08B-066CAEDD6249}"/>
              </a:ext>
            </a:extLst>
          </p:cNvPr>
          <p:cNvSpPr>
            <a:spLocks noGrp="1"/>
          </p:cNvSpPr>
          <p:nvPr>
            <p:ph type="title"/>
          </p:nvPr>
        </p:nvSpPr>
        <p:spPr/>
        <p:txBody>
          <a:bodyPr/>
          <a:lstStyle/>
          <a:p>
            <a:r>
              <a:rPr lang="en-US" dirty="0"/>
              <a:t>Quiz</a:t>
            </a:r>
            <a:endParaRPr lang="en-PK" dirty="0"/>
          </a:p>
        </p:txBody>
      </p:sp>
      <p:sp>
        <p:nvSpPr>
          <p:cNvPr id="3" name="Content Placeholder 2">
            <a:extLst>
              <a:ext uri="{FF2B5EF4-FFF2-40B4-BE49-F238E27FC236}">
                <a16:creationId xmlns:a16="http://schemas.microsoft.com/office/drawing/2014/main" id="{C0DB9643-9850-75C2-1B55-8B8C5FFAB11A}"/>
              </a:ext>
            </a:extLst>
          </p:cNvPr>
          <p:cNvSpPr>
            <a:spLocks noGrp="1"/>
          </p:cNvSpPr>
          <p:nvPr>
            <p:ph idx="1"/>
          </p:nvPr>
        </p:nvSpPr>
        <p:spPr/>
        <p:txBody>
          <a:bodyPr/>
          <a:lstStyle/>
          <a:p>
            <a:pPr marL="0" indent="0">
              <a:buNone/>
            </a:pPr>
            <a:r>
              <a:rPr lang="en-US" dirty="0"/>
              <a:t>If DS=7FA2H and the offset is 438EH, determine: </a:t>
            </a:r>
          </a:p>
          <a:p>
            <a:pPr marL="514350" indent="-514350">
              <a:buAutoNum type="alphaLcParenR"/>
            </a:pPr>
            <a:r>
              <a:rPr lang="en-US" dirty="0"/>
              <a:t>The physical address </a:t>
            </a:r>
          </a:p>
          <a:p>
            <a:pPr marL="514350" indent="-514350">
              <a:buAutoNum type="alphaLcParenR"/>
            </a:pPr>
            <a:r>
              <a:rPr lang="en-US" dirty="0"/>
              <a:t>The lower range of the data segment </a:t>
            </a:r>
          </a:p>
          <a:p>
            <a:pPr marL="514350" indent="-514350">
              <a:buAutoNum type="alphaLcParenR"/>
            </a:pPr>
            <a:r>
              <a:rPr lang="en-US" dirty="0"/>
              <a:t>The upper range of the data segment </a:t>
            </a:r>
          </a:p>
          <a:p>
            <a:pPr marL="514350" indent="-514350">
              <a:buAutoNum type="alphaLcParenR"/>
            </a:pPr>
            <a:r>
              <a:rPr lang="en-US" dirty="0"/>
              <a:t>Show the logical address </a:t>
            </a:r>
            <a:endParaRPr lang="en-PK" dirty="0"/>
          </a:p>
        </p:txBody>
      </p:sp>
    </p:spTree>
    <p:extLst>
      <p:ext uri="{BB962C8B-B14F-4D97-AF65-F5344CB8AC3E}">
        <p14:creationId xmlns:p14="http://schemas.microsoft.com/office/powerpoint/2010/main" val="3439630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4799-995E-2AD5-86E6-41239F6F2FDF}"/>
              </a:ext>
            </a:extLst>
          </p:cNvPr>
          <p:cNvSpPr>
            <a:spLocks noGrp="1"/>
          </p:cNvSpPr>
          <p:nvPr>
            <p:ph type="title"/>
          </p:nvPr>
        </p:nvSpPr>
        <p:spPr/>
        <p:txBody>
          <a:bodyPr/>
          <a:lstStyle/>
          <a:p>
            <a:r>
              <a:rPr lang="en-US" dirty="0"/>
              <a:t>Solution:</a:t>
            </a:r>
            <a:endParaRPr lang="en-PK" dirty="0"/>
          </a:p>
        </p:txBody>
      </p:sp>
      <p:sp>
        <p:nvSpPr>
          <p:cNvPr id="3" name="Content Placeholder 2">
            <a:extLst>
              <a:ext uri="{FF2B5EF4-FFF2-40B4-BE49-F238E27FC236}">
                <a16:creationId xmlns:a16="http://schemas.microsoft.com/office/drawing/2014/main" id="{F91AE2D2-0EBD-CDC6-D737-E9D28DDD30F6}"/>
              </a:ext>
            </a:extLst>
          </p:cNvPr>
          <p:cNvSpPr>
            <a:spLocks noGrp="1"/>
          </p:cNvSpPr>
          <p:nvPr>
            <p:ph idx="1"/>
          </p:nvPr>
        </p:nvSpPr>
        <p:spPr/>
        <p:txBody>
          <a:bodyPr/>
          <a:lstStyle/>
          <a:p>
            <a:pPr marL="514350" indent="-514350">
              <a:buAutoNum type="alphaLcParenR"/>
            </a:pPr>
            <a:r>
              <a:rPr lang="en-US" dirty="0"/>
              <a:t>The Physical address is; 7FA20+438E = 83DAE </a:t>
            </a:r>
          </a:p>
          <a:p>
            <a:pPr marL="514350" indent="-514350">
              <a:buAutoNum type="alphaLcParenR"/>
            </a:pPr>
            <a:r>
              <a:rPr lang="en-US" dirty="0"/>
              <a:t>The lower range: 7FA20+0000= 7FA20 </a:t>
            </a:r>
          </a:p>
          <a:p>
            <a:pPr marL="514350" indent="-514350">
              <a:buAutoNum type="alphaLcParenR"/>
            </a:pPr>
            <a:r>
              <a:rPr lang="en-US" dirty="0"/>
              <a:t>The upper range: 7FA20+FFFF = 8FA1F </a:t>
            </a:r>
          </a:p>
          <a:p>
            <a:pPr marL="514350" indent="-514350">
              <a:buAutoNum type="alphaLcParenR"/>
            </a:pPr>
            <a:r>
              <a:rPr lang="en-US" dirty="0"/>
              <a:t>The logical address is; 7FA2:438E</a:t>
            </a:r>
            <a:endParaRPr lang="en-PK" dirty="0"/>
          </a:p>
        </p:txBody>
      </p:sp>
    </p:spTree>
    <p:extLst>
      <p:ext uri="{BB962C8B-B14F-4D97-AF65-F5344CB8AC3E}">
        <p14:creationId xmlns:p14="http://schemas.microsoft.com/office/powerpoint/2010/main" val="4059819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55996-8660-649D-FDAA-C2F2DB4D0D7B}"/>
              </a:ext>
            </a:extLst>
          </p:cNvPr>
          <p:cNvSpPr>
            <a:spLocks noGrp="1"/>
          </p:cNvSpPr>
          <p:nvPr>
            <p:ph type="title"/>
          </p:nvPr>
        </p:nvSpPr>
        <p:spPr/>
        <p:txBody>
          <a:bodyPr/>
          <a:lstStyle/>
          <a:p>
            <a:r>
              <a:rPr lang="en-US" dirty="0"/>
              <a:t>Logical address vs Physical address:</a:t>
            </a:r>
            <a:endParaRPr lang="en-PK" dirty="0"/>
          </a:p>
        </p:txBody>
      </p:sp>
      <p:sp>
        <p:nvSpPr>
          <p:cNvPr id="3" name="Content Placeholder 2">
            <a:extLst>
              <a:ext uri="{FF2B5EF4-FFF2-40B4-BE49-F238E27FC236}">
                <a16:creationId xmlns:a16="http://schemas.microsoft.com/office/drawing/2014/main" id="{0021A9A0-49A8-32D3-CD2E-9B1E78470555}"/>
              </a:ext>
            </a:extLst>
          </p:cNvPr>
          <p:cNvSpPr>
            <a:spLocks noGrp="1"/>
          </p:cNvSpPr>
          <p:nvPr>
            <p:ph idx="1"/>
          </p:nvPr>
        </p:nvSpPr>
        <p:spPr>
          <a:xfrm>
            <a:off x="567956" y="1825625"/>
            <a:ext cx="11056088" cy="4667250"/>
          </a:xfrm>
        </p:spPr>
        <p:txBody>
          <a:bodyPr>
            <a:normAutofit fontScale="70000" lnSpcReduction="20000"/>
          </a:bodyPr>
          <a:lstStyle/>
          <a:p>
            <a:pPr algn="l"/>
            <a:r>
              <a:rPr lang="en-US" b="0" i="0" dirty="0">
                <a:solidFill>
                  <a:srgbClr val="374151"/>
                </a:solidFill>
                <a:effectLst/>
                <a:latin typeface="Söhne"/>
              </a:rPr>
              <a:t>Logical address and physical address are two different concepts related to memory management in computer systems.</a:t>
            </a:r>
          </a:p>
          <a:p>
            <a:pPr algn="l">
              <a:buFont typeface="+mj-lt"/>
              <a:buAutoNum type="arabicPeriod"/>
            </a:pPr>
            <a:r>
              <a:rPr lang="en-US" b="0" i="0" dirty="0">
                <a:solidFill>
                  <a:srgbClr val="C00000"/>
                </a:solidFill>
                <a:effectLst/>
                <a:latin typeface="Söhne"/>
              </a:rPr>
              <a:t>Logical address: </a:t>
            </a:r>
            <a:r>
              <a:rPr lang="en-US" b="0" i="0" dirty="0">
                <a:solidFill>
                  <a:srgbClr val="374151"/>
                </a:solidFill>
                <a:effectLst/>
                <a:latin typeface="Söhne"/>
              </a:rPr>
              <a:t>A logical address is a virtual address that is used by a program or process running on a computer system. It is generated by the CPU (Central Processing Unit) as part of the memory addressing mechanism. A logical address represents a location in the virtual address space of a process, and it is typically defined as an unsigned integer.</a:t>
            </a:r>
          </a:p>
          <a:p>
            <a:pPr algn="l">
              <a:buFont typeface="+mj-lt"/>
              <a:buAutoNum type="arabicPeriod"/>
            </a:pPr>
            <a:r>
              <a:rPr lang="en-US" b="0" i="0" dirty="0">
                <a:solidFill>
                  <a:srgbClr val="C00000"/>
                </a:solidFill>
                <a:effectLst/>
                <a:latin typeface="Söhne"/>
              </a:rPr>
              <a:t>Physical address: </a:t>
            </a:r>
            <a:r>
              <a:rPr lang="en-US" b="0" i="0" dirty="0">
                <a:solidFill>
                  <a:srgbClr val="374151"/>
                </a:solidFill>
                <a:effectLst/>
                <a:latin typeface="Söhne"/>
              </a:rPr>
              <a:t>A physical address, on the other hand, refers to an actual location in the physical memory (RAM) of a computer system. It represents a unique location where data is stored in the physical memory chips.</a:t>
            </a:r>
          </a:p>
          <a:p>
            <a:pPr algn="l"/>
            <a:r>
              <a:rPr lang="en-US" b="0" i="0" dirty="0">
                <a:solidFill>
                  <a:srgbClr val="374151"/>
                </a:solidFill>
                <a:effectLst/>
                <a:latin typeface="Söhne"/>
              </a:rPr>
              <a:t>The key difference between logical and physical addresses is that a logical address is generated by the CPU and used by a process as part of its memory addressing, while a physical address corresponds to an actual physical location in the physical memory.</a:t>
            </a:r>
          </a:p>
          <a:p>
            <a:pPr algn="l"/>
            <a:r>
              <a:rPr lang="en-US" b="0" i="0" dirty="0">
                <a:solidFill>
                  <a:srgbClr val="374151"/>
                </a:solidFill>
                <a:effectLst/>
                <a:latin typeface="Söhne"/>
              </a:rPr>
              <a:t>To translate a logical address to a physical address, a computer system uses a memory management unit (MMU) or a similar hardware component. The </a:t>
            </a:r>
            <a:r>
              <a:rPr lang="en-US" b="0" i="0" dirty="0">
                <a:solidFill>
                  <a:srgbClr val="C00000"/>
                </a:solidFill>
                <a:effectLst/>
                <a:latin typeface="Söhne"/>
              </a:rPr>
              <a:t>MMU</a:t>
            </a:r>
            <a:r>
              <a:rPr lang="en-US" b="0" i="0" dirty="0">
                <a:solidFill>
                  <a:srgbClr val="374151"/>
                </a:solidFill>
                <a:effectLst/>
                <a:latin typeface="Söhne"/>
              </a:rPr>
              <a:t> maps logical addresses to physical addresses by translating them through a process known as memory address translation. This allows the operating system to manage and control how processes access memory, including features such as virtual memory, memory protection, and memory sharing.</a:t>
            </a:r>
          </a:p>
          <a:p>
            <a:endParaRPr lang="en-PK" dirty="0"/>
          </a:p>
        </p:txBody>
      </p:sp>
    </p:spTree>
    <p:extLst>
      <p:ext uri="{BB962C8B-B14F-4D97-AF65-F5344CB8AC3E}">
        <p14:creationId xmlns:p14="http://schemas.microsoft.com/office/powerpoint/2010/main" val="2935444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2040-BAD0-921C-AA95-5926F00704B0}"/>
              </a:ext>
            </a:extLst>
          </p:cNvPr>
          <p:cNvSpPr>
            <a:spLocks noGrp="1"/>
          </p:cNvSpPr>
          <p:nvPr>
            <p:ph type="title"/>
          </p:nvPr>
        </p:nvSpPr>
        <p:spPr/>
        <p:txBody>
          <a:bodyPr/>
          <a:lstStyle/>
          <a:p>
            <a:r>
              <a:rPr lang="en-US" dirty="0"/>
              <a:t>Accessing values from address:</a:t>
            </a:r>
            <a:endParaRPr lang="en-PK" dirty="0"/>
          </a:p>
        </p:txBody>
      </p:sp>
      <p:sp>
        <p:nvSpPr>
          <p:cNvPr id="3" name="Content Placeholder 2">
            <a:extLst>
              <a:ext uri="{FF2B5EF4-FFF2-40B4-BE49-F238E27FC236}">
                <a16:creationId xmlns:a16="http://schemas.microsoft.com/office/drawing/2014/main" id="{534E2491-AC75-1434-F73E-EEAF5CA6DA16}"/>
              </a:ext>
            </a:extLst>
          </p:cNvPr>
          <p:cNvSpPr>
            <a:spLocks noGrp="1"/>
          </p:cNvSpPr>
          <p:nvPr>
            <p:ph idx="1"/>
          </p:nvPr>
        </p:nvSpPr>
        <p:spPr/>
        <p:txBody>
          <a:bodyPr/>
          <a:lstStyle/>
          <a:p>
            <a:pPr marL="0" indent="0">
              <a:buNone/>
            </a:pPr>
            <a:endParaRPr lang="en-US" dirty="0"/>
          </a:p>
          <a:p>
            <a:pPr marL="0" indent="0">
              <a:buNone/>
            </a:pPr>
            <a:r>
              <a:rPr lang="en-US" dirty="0">
                <a:solidFill>
                  <a:srgbClr val="C00000"/>
                </a:solidFill>
              </a:rPr>
              <a:t>MOV AX,35F3H</a:t>
            </a:r>
            <a:r>
              <a:rPr lang="en-US" dirty="0"/>
              <a:t>       </a:t>
            </a:r>
            <a:r>
              <a:rPr lang="en-US" dirty="0">
                <a:solidFill>
                  <a:srgbClr val="92D050"/>
                </a:solidFill>
              </a:rPr>
              <a:t>;load 35F3H into AX</a:t>
            </a:r>
          </a:p>
          <a:p>
            <a:pPr marL="0" indent="0">
              <a:buNone/>
            </a:pPr>
            <a:r>
              <a:rPr lang="en-US" dirty="0">
                <a:solidFill>
                  <a:srgbClr val="C00000"/>
                </a:solidFill>
              </a:rPr>
              <a:t>MOV [1500],AX </a:t>
            </a:r>
            <a:r>
              <a:rPr lang="en-US" dirty="0"/>
              <a:t>      </a:t>
            </a:r>
            <a:r>
              <a:rPr lang="en-US" dirty="0">
                <a:solidFill>
                  <a:srgbClr val="92D050"/>
                </a:solidFill>
              </a:rPr>
              <a:t>; copy contents of AX to offset 1500H</a:t>
            </a:r>
          </a:p>
          <a:p>
            <a:pPr marL="0" indent="0">
              <a:buNone/>
            </a:pPr>
            <a:endParaRPr lang="en-US" dirty="0"/>
          </a:p>
          <a:p>
            <a:pPr marL="0" indent="0">
              <a:buNone/>
            </a:pPr>
            <a:r>
              <a:rPr lang="en-US" dirty="0"/>
              <a:t>Square brace is used to access specific address.</a:t>
            </a:r>
          </a:p>
          <a:p>
            <a:pPr marL="0" indent="0">
              <a:buNone/>
            </a:pPr>
            <a:r>
              <a:rPr lang="en-US" dirty="0"/>
              <a:t>‘h’ at the end of values represents hexadecimal format.</a:t>
            </a:r>
          </a:p>
          <a:p>
            <a:pPr marL="0" indent="0">
              <a:buNone/>
            </a:pPr>
            <a:r>
              <a:rPr lang="en-US" dirty="0"/>
              <a:t>Assembly language is case insensitive.</a:t>
            </a:r>
          </a:p>
          <a:p>
            <a:pPr marL="0" indent="0">
              <a:buNone/>
            </a:pPr>
            <a:endParaRPr lang="en-PK" dirty="0"/>
          </a:p>
        </p:txBody>
      </p:sp>
    </p:spTree>
    <p:extLst>
      <p:ext uri="{BB962C8B-B14F-4D97-AF65-F5344CB8AC3E}">
        <p14:creationId xmlns:p14="http://schemas.microsoft.com/office/powerpoint/2010/main" val="2172082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228CB-533F-1196-1057-85A9C0BA42E3}"/>
              </a:ext>
            </a:extLst>
          </p:cNvPr>
          <p:cNvSpPr>
            <a:spLocks noGrp="1"/>
          </p:cNvSpPr>
          <p:nvPr>
            <p:ph type="title"/>
          </p:nvPr>
        </p:nvSpPr>
        <p:spPr/>
        <p:txBody>
          <a:bodyPr/>
          <a:lstStyle/>
          <a:p>
            <a:r>
              <a:rPr lang="en-US" dirty="0"/>
              <a:t>Auxiliary flag:</a:t>
            </a:r>
            <a:endParaRPr lang="en-PK" dirty="0"/>
          </a:p>
        </p:txBody>
      </p:sp>
      <p:sp>
        <p:nvSpPr>
          <p:cNvPr id="3" name="Content Placeholder 2">
            <a:extLst>
              <a:ext uri="{FF2B5EF4-FFF2-40B4-BE49-F238E27FC236}">
                <a16:creationId xmlns:a16="http://schemas.microsoft.com/office/drawing/2014/main" id="{900C451F-4273-9325-6684-E948863AD886}"/>
              </a:ext>
            </a:extLst>
          </p:cNvPr>
          <p:cNvSpPr>
            <a:spLocks noGrp="1"/>
          </p:cNvSpPr>
          <p:nvPr>
            <p:ph idx="1"/>
          </p:nvPr>
        </p:nvSpPr>
        <p:spPr/>
        <p:txBody>
          <a:bodyPr>
            <a:normAutofit fontScale="85000" lnSpcReduction="20000"/>
          </a:bodyPr>
          <a:lstStyle/>
          <a:p>
            <a:r>
              <a:rPr lang="en-US" dirty="0"/>
              <a:t>It is set to true if result of lower significant nibble fall towards upper significant nibble.</a:t>
            </a:r>
          </a:p>
          <a:p>
            <a:r>
              <a:rPr lang="en-US" dirty="0"/>
              <a:t>This helps to check whether carry exist from one nibble to other or not.</a:t>
            </a:r>
          </a:p>
          <a:p>
            <a:r>
              <a:rPr lang="en-US" dirty="0"/>
              <a:t>For example, if we add two numbers 00001111 &amp; 00000001</a:t>
            </a:r>
          </a:p>
          <a:p>
            <a:pPr marL="0" indent="0">
              <a:buNone/>
            </a:pPr>
            <a:r>
              <a:rPr lang="en-US" dirty="0"/>
              <a:t>                                   </a:t>
            </a:r>
            <a:r>
              <a:rPr lang="en-US" dirty="0">
                <a:solidFill>
                  <a:srgbClr val="00B0F0"/>
                </a:solidFill>
              </a:rPr>
              <a:t> 0000</a:t>
            </a:r>
            <a:r>
              <a:rPr lang="en-US" dirty="0">
                <a:solidFill>
                  <a:schemeClr val="accent2">
                    <a:lumMod val="50000"/>
                  </a:schemeClr>
                </a:solidFill>
              </a:rPr>
              <a:t>1111</a:t>
            </a:r>
          </a:p>
          <a:p>
            <a:pPr marL="0" indent="0">
              <a:buNone/>
            </a:pPr>
            <a:r>
              <a:rPr lang="en-US" dirty="0"/>
              <a:t>                                  +</a:t>
            </a:r>
            <a:r>
              <a:rPr lang="en-US" dirty="0">
                <a:solidFill>
                  <a:srgbClr val="00B0F0"/>
                </a:solidFill>
              </a:rPr>
              <a:t>0000</a:t>
            </a:r>
            <a:r>
              <a:rPr lang="en-US" dirty="0">
                <a:solidFill>
                  <a:schemeClr val="accent2">
                    <a:lumMod val="50000"/>
                  </a:schemeClr>
                </a:solidFill>
              </a:rPr>
              <a:t>0001</a:t>
            </a:r>
          </a:p>
          <a:p>
            <a:pPr marL="0" indent="0">
              <a:buNone/>
            </a:pPr>
            <a:r>
              <a:rPr lang="en-US" dirty="0"/>
              <a:t>                                ------------------</a:t>
            </a:r>
          </a:p>
          <a:p>
            <a:pPr marL="0" indent="0">
              <a:buNone/>
            </a:pPr>
            <a:r>
              <a:rPr lang="en-US" dirty="0"/>
              <a:t>                                   </a:t>
            </a:r>
            <a:r>
              <a:rPr lang="en-PK" b="0" i="0" dirty="0">
                <a:solidFill>
                  <a:srgbClr val="374151"/>
                </a:solidFill>
                <a:effectLst/>
                <a:latin typeface="Söhne"/>
              </a:rPr>
              <a:t>000</a:t>
            </a:r>
            <a:r>
              <a:rPr lang="en-PK" b="0" i="0" dirty="0">
                <a:solidFill>
                  <a:srgbClr val="FF0000"/>
                </a:solidFill>
                <a:effectLst/>
                <a:latin typeface="Söhne"/>
              </a:rPr>
              <a:t>1</a:t>
            </a:r>
            <a:r>
              <a:rPr lang="en-PK" b="0" i="0" dirty="0">
                <a:solidFill>
                  <a:srgbClr val="374151"/>
                </a:solidFill>
                <a:effectLst/>
                <a:latin typeface="Söhne"/>
              </a:rPr>
              <a:t>0000</a:t>
            </a:r>
            <a:endParaRPr lang="en-US" b="0" i="0" dirty="0">
              <a:solidFill>
                <a:srgbClr val="374151"/>
              </a:solidFill>
              <a:effectLst/>
              <a:latin typeface="Söhne"/>
            </a:endParaRPr>
          </a:p>
          <a:p>
            <a:pPr marL="0" indent="0">
              <a:buNone/>
            </a:pPr>
            <a:r>
              <a:rPr lang="en-US" dirty="0">
                <a:solidFill>
                  <a:srgbClr val="374151"/>
                </a:solidFill>
                <a:latin typeface="Söhne"/>
              </a:rPr>
              <a:t>                                ------------------</a:t>
            </a:r>
            <a:endParaRPr lang="en-US" b="0" i="0" dirty="0">
              <a:solidFill>
                <a:srgbClr val="374151"/>
              </a:solidFill>
              <a:effectLst/>
              <a:latin typeface="Söhne"/>
            </a:endParaRPr>
          </a:p>
          <a:p>
            <a:pPr marL="0" indent="0">
              <a:buNone/>
            </a:pPr>
            <a:r>
              <a:rPr lang="en-US" dirty="0">
                <a:solidFill>
                  <a:srgbClr val="374151"/>
                </a:solidFill>
                <a:latin typeface="Söhne"/>
              </a:rPr>
              <a:t>In this case, auxiliary flag set to true.</a:t>
            </a:r>
          </a:p>
          <a:p>
            <a:pPr marL="0" indent="0">
              <a:buNone/>
            </a:pPr>
            <a:r>
              <a:rPr lang="en-US" dirty="0">
                <a:solidFill>
                  <a:srgbClr val="374151"/>
                </a:solidFill>
                <a:latin typeface="Söhne"/>
              </a:rPr>
              <a:t>If we add 00001111 and 00001111, resulting </a:t>
            </a:r>
            <a:r>
              <a:rPr lang="en-PK" b="0" i="0" dirty="0">
                <a:solidFill>
                  <a:srgbClr val="374151"/>
                </a:solidFill>
                <a:effectLst/>
                <a:latin typeface="Söhne"/>
              </a:rPr>
              <a:t>00011110</a:t>
            </a:r>
            <a:r>
              <a:rPr lang="en-US" b="0" i="0" dirty="0">
                <a:solidFill>
                  <a:srgbClr val="374151"/>
                </a:solidFill>
                <a:effectLst/>
                <a:latin typeface="Söhne"/>
              </a:rPr>
              <a:t>. No carry from lower nibble to upper nibble exist and auxiliary flag sets to zero.</a:t>
            </a:r>
            <a:endParaRPr lang="en-PK" dirty="0"/>
          </a:p>
        </p:txBody>
      </p:sp>
      <p:sp>
        <p:nvSpPr>
          <p:cNvPr id="4" name="TextBox 3">
            <a:extLst>
              <a:ext uri="{FF2B5EF4-FFF2-40B4-BE49-F238E27FC236}">
                <a16:creationId xmlns:a16="http://schemas.microsoft.com/office/drawing/2014/main" id="{D826ED18-D5AA-801A-BB47-0939530E02FC}"/>
              </a:ext>
            </a:extLst>
          </p:cNvPr>
          <p:cNvSpPr txBox="1"/>
          <p:nvPr/>
        </p:nvSpPr>
        <p:spPr>
          <a:xfrm>
            <a:off x="9431079" y="365125"/>
            <a:ext cx="2089483" cy="923330"/>
          </a:xfrm>
          <a:prstGeom prst="rect">
            <a:avLst/>
          </a:prstGeom>
          <a:noFill/>
        </p:spPr>
        <p:txBody>
          <a:bodyPr wrap="none" rtlCol="0">
            <a:spAutoFit/>
          </a:bodyPr>
          <a:lstStyle/>
          <a:p>
            <a:r>
              <a:rPr lang="en-US" dirty="0">
                <a:solidFill>
                  <a:srgbClr val="00B0F0"/>
                </a:solidFill>
              </a:rPr>
              <a:t>Blue</a:t>
            </a:r>
            <a:r>
              <a:rPr lang="en-US" dirty="0"/>
              <a:t> – upper nibble</a:t>
            </a:r>
          </a:p>
          <a:p>
            <a:r>
              <a:rPr lang="en-US" dirty="0">
                <a:solidFill>
                  <a:schemeClr val="accent2">
                    <a:lumMod val="75000"/>
                  </a:schemeClr>
                </a:solidFill>
              </a:rPr>
              <a:t>Brown</a:t>
            </a:r>
            <a:r>
              <a:rPr lang="en-US" dirty="0"/>
              <a:t>- lower nibble</a:t>
            </a:r>
          </a:p>
          <a:p>
            <a:r>
              <a:rPr lang="en-US" dirty="0">
                <a:solidFill>
                  <a:srgbClr val="FF0000"/>
                </a:solidFill>
              </a:rPr>
              <a:t>Red</a:t>
            </a:r>
            <a:r>
              <a:rPr lang="en-US" dirty="0"/>
              <a:t> - carry </a:t>
            </a:r>
            <a:endParaRPr lang="en-PK" dirty="0"/>
          </a:p>
        </p:txBody>
      </p:sp>
    </p:spTree>
    <p:extLst>
      <p:ext uri="{BB962C8B-B14F-4D97-AF65-F5344CB8AC3E}">
        <p14:creationId xmlns:p14="http://schemas.microsoft.com/office/powerpoint/2010/main" val="3551455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4938-6419-65B5-6907-9ABF0CC04AB9}"/>
              </a:ext>
            </a:extLst>
          </p:cNvPr>
          <p:cNvSpPr>
            <a:spLocks noGrp="1"/>
          </p:cNvSpPr>
          <p:nvPr>
            <p:ph type="title"/>
          </p:nvPr>
        </p:nvSpPr>
        <p:spPr/>
        <p:txBody>
          <a:bodyPr/>
          <a:lstStyle/>
          <a:p>
            <a:r>
              <a:rPr lang="en-US" dirty="0"/>
              <a:t>Parity flag:</a:t>
            </a:r>
            <a:endParaRPr lang="en-PK" dirty="0"/>
          </a:p>
        </p:txBody>
      </p:sp>
      <p:sp>
        <p:nvSpPr>
          <p:cNvPr id="3" name="Content Placeholder 2">
            <a:extLst>
              <a:ext uri="{FF2B5EF4-FFF2-40B4-BE49-F238E27FC236}">
                <a16:creationId xmlns:a16="http://schemas.microsoft.com/office/drawing/2014/main" id="{EAE83CAF-C0F3-C5F9-315B-839543E43395}"/>
              </a:ext>
            </a:extLst>
          </p:cNvPr>
          <p:cNvSpPr>
            <a:spLocks noGrp="1"/>
          </p:cNvSpPr>
          <p:nvPr>
            <p:ph idx="1"/>
          </p:nvPr>
        </p:nvSpPr>
        <p:spPr/>
        <p:txBody>
          <a:bodyPr/>
          <a:lstStyle/>
          <a:p>
            <a:r>
              <a:rPr lang="en-US" dirty="0"/>
              <a:t>Parity helps us to check whether number is even or odd or number of bits are even or odd. If least significant bit is 1, number is odd other wise even.</a:t>
            </a:r>
          </a:p>
          <a:p>
            <a:r>
              <a:rPr lang="en-US" dirty="0"/>
              <a:t>Parity flag sets to true when number is even (LSB is zero) and false in opposite case.</a:t>
            </a:r>
            <a:endParaRPr lang="en-PK" dirty="0"/>
          </a:p>
        </p:txBody>
      </p:sp>
    </p:spTree>
    <p:extLst>
      <p:ext uri="{BB962C8B-B14F-4D97-AF65-F5344CB8AC3E}">
        <p14:creationId xmlns:p14="http://schemas.microsoft.com/office/powerpoint/2010/main" val="1476381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A77AA-7EB7-1F02-EC64-D8A9DF0C43EA}"/>
              </a:ext>
            </a:extLst>
          </p:cNvPr>
          <p:cNvSpPr>
            <a:spLocks noGrp="1"/>
          </p:cNvSpPr>
          <p:nvPr>
            <p:ph type="title"/>
          </p:nvPr>
        </p:nvSpPr>
        <p:spPr/>
        <p:txBody>
          <a:bodyPr/>
          <a:lstStyle/>
          <a:p>
            <a:r>
              <a:rPr lang="en-US" dirty="0"/>
              <a:t>Digital vs microcomputers:</a:t>
            </a:r>
            <a:endParaRPr lang="en-PK" dirty="0"/>
          </a:p>
        </p:txBody>
      </p:sp>
      <p:sp>
        <p:nvSpPr>
          <p:cNvPr id="3" name="Content Placeholder 2">
            <a:extLst>
              <a:ext uri="{FF2B5EF4-FFF2-40B4-BE49-F238E27FC236}">
                <a16:creationId xmlns:a16="http://schemas.microsoft.com/office/drawing/2014/main" id="{F3F4D156-E350-3DDC-4BEA-CD6099FEA2A1}"/>
              </a:ext>
            </a:extLst>
          </p:cNvPr>
          <p:cNvSpPr>
            <a:spLocks noGrp="1"/>
          </p:cNvSpPr>
          <p:nvPr>
            <p:ph idx="1"/>
          </p:nvPr>
        </p:nvSpPr>
        <p:spPr/>
        <p:txBody>
          <a:bodyPr>
            <a:normAutofit fontScale="92500" lnSpcReduction="20000"/>
          </a:bodyPr>
          <a:lstStyle/>
          <a:p>
            <a:pPr algn="l"/>
            <a:r>
              <a:rPr lang="en-US" b="0" i="0" dirty="0">
                <a:solidFill>
                  <a:srgbClr val="374151"/>
                </a:solidFill>
                <a:effectLst/>
                <a:latin typeface="Söhne"/>
              </a:rPr>
              <a:t>The main difference between a digital computer and a microcomputer lies in their size, complexity, and processing capabilities.</a:t>
            </a:r>
          </a:p>
          <a:p>
            <a:pPr algn="l">
              <a:buFont typeface="+mj-lt"/>
              <a:buAutoNum type="arabicPeriod"/>
            </a:pPr>
            <a:r>
              <a:rPr lang="en-US" b="0" i="0" dirty="0">
                <a:solidFill>
                  <a:schemeClr val="accent2">
                    <a:lumMod val="75000"/>
                  </a:schemeClr>
                </a:solidFill>
                <a:effectLst/>
                <a:latin typeface="Söhne"/>
              </a:rPr>
              <a:t>Size: </a:t>
            </a:r>
            <a:r>
              <a:rPr lang="en-US" b="0" i="0" dirty="0">
                <a:solidFill>
                  <a:srgbClr val="374151"/>
                </a:solidFill>
                <a:effectLst/>
                <a:latin typeface="Söhne"/>
              </a:rPr>
              <a:t>Digital computers are typically larger and more complex, often consisting of multiple cabinets or racks containing various components such as processors, memory modules, storage devices, and input/output (I/O) devices. They are usually designed for heavy-duty computing tasks and are commonly found in data centers or large-scale computing environments.</a:t>
            </a:r>
          </a:p>
          <a:p>
            <a:pPr algn="l"/>
            <a:r>
              <a:rPr lang="en-US" b="0" i="0" dirty="0">
                <a:solidFill>
                  <a:srgbClr val="374151"/>
                </a:solidFill>
                <a:effectLst/>
                <a:latin typeface="Söhne"/>
              </a:rPr>
              <a:t>On the other hand, microcomputers, also known as personal computers (PCs), are smaller in size and are designed for individual use. They typically consist of a single unit that integrates a processor, memory, storage, and I/O devices into a single enclosure, making them more compact and portable. Microcomputers are commonly used for general-purpose computing tasks, such as office productivity, gaming, and entertainment.</a:t>
            </a:r>
          </a:p>
          <a:p>
            <a:endParaRPr lang="en-PK" dirty="0"/>
          </a:p>
        </p:txBody>
      </p:sp>
    </p:spTree>
    <p:extLst>
      <p:ext uri="{BB962C8B-B14F-4D97-AF65-F5344CB8AC3E}">
        <p14:creationId xmlns:p14="http://schemas.microsoft.com/office/powerpoint/2010/main" val="2484520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FC77B-7451-66BA-C6CA-3BADE636D754}"/>
              </a:ext>
            </a:extLst>
          </p:cNvPr>
          <p:cNvSpPr>
            <a:spLocks noGrp="1"/>
          </p:cNvSpPr>
          <p:nvPr>
            <p:ph type="title"/>
          </p:nvPr>
        </p:nvSpPr>
        <p:spPr/>
        <p:txBody>
          <a:bodyPr/>
          <a:lstStyle/>
          <a:p>
            <a:r>
              <a:rPr lang="en-US" dirty="0"/>
              <a:t>Cont.</a:t>
            </a:r>
            <a:endParaRPr lang="en-PK" dirty="0"/>
          </a:p>
        </p:txBody>
      </p:sp>
      <p:sp>
        <p:nvSpPr>
          <p:cNvPr id="3" name="Content Placeholder 2">
            <a:extLst>
              <a:ext uri="{FF2B5EF4-FFF2-40B4-BE49-F238E27FC236}">
                <a16:creationId xmlns:a16="http://schemas.microsoft.com/office/drawing/2014/main" id="{E13C6207-0B1C-12E8-D355-D54EAD2870D9}"/>
              </a:ext>
            </a:extLst>
          </p:cNvPr>
          <p:cNvSpPr>
            <a:spLocks noGrp="1"/>
          </p:cNvSpPr>
          <p:nvPr>
            <p:ph idx="1"/>
          </p:nvPr>
        </p:nvSpPr>
        <p:spPr/>
        <p:txBody>
          <a:bodyPr>
            <a:normAutofit lnSpcReduction="10000"/>
          </a:bodyPr>
          <a:lstStyle/>
          <a:p>
            <a:pPr algn="l">
              <a:buFont typeface="+mj-lt"/>
              <a:buAutoNum type="arabicPeriod" startAt="2"/>
            </a:pPr>
            <a:r>
              <a:rPr lang="en-US" b="0" i="0" dirty="0">
                <a:solidFill>
                  <a:schemeClr val="accent2">
                    <a:lumMod val="75000"/>
                  </a:schemeClr>
                </a:solidFill>
                <a:effectLst/>
                <a:latin typeface="Söhne"/>
              </a:rPr>
              <a:t>Complexity: </a:t>
            </a:r>
            <a:r>
              <a:rPr lang="en-US" b="0" i="0" dirty="0">
                <a:solidFill>
                  <a:srgbClr val="374151"/>
                </a:solidFill>
                <a:effectLst/>
                <a:latin typeface="Söhne"/>
              </a:rPr>
              <a:t>Digital computers are generally more complex in terms of their architecture, design, and capabilities. They may have multiple processors, large amounts of memory, and high-speed I/O interfaces, and are capable of handling massive amounts of data and complex computations. Digital computers are often used in scientific research, engineering, and other specialized applications that require high computing power and advanced capabilities.</a:t>
            </a:r>
          </a:p>
          <a:p>
            <a:pPr algn="l"/>
            <a:r>
              <a:rPr lang="en-US" b="0" i="0" dirty="0">
                <a:solidFill>
                  <a:srgbClr val="374151"/>
                </a:solidFill>
                <a:effectLst/>
                <a:latin typeface="Söhne"/>
              </a:rPr>
              <a:t>Microcomputers, on the other hand, are typically less complex, with a single processor, moderate amounts of memory, and standard I/O interfaces. They are designed for more general-purpose computing tasks and may not have the same level of processing power or advanced features as digital computers.</a:t>
            </a:r>
          </a:p>
          <a:p>
            <a:endParaRPr lang="en-PK" dirty="0"/>
          </a:p>
        </p:txBody>
      </p:sp>
    </p:spTree>
    <p:extLst>
      <p:ext uri="{BB962C8B-B14F-4D97-AF65-F5344CB8AC3E}">
        <p14:creationId xmlns:p14="http://schemas.microsoft.com/office/powerpoint/2010/main" val="4203403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485E-C5A9-7C3D-220E-0E48DDBA4F74}"/>
              </a:ext>
            </a:extLst>
          </p:cNvPr>
          <p:cNvSpPr>
            <a:spLocks noGrp="1"/>
          </p:cNvSpPr>
          <p:nvPr>
            <p:ph type="title"/>
          </p:nvPr>
        </p:nvSpPr>
        <p:spPr/>
        <p:txBody>
          <a:bodyPr/>
          <a:lstStyle/>
          <a:p>
            <a:r>
              <a:rPr lang="en-US" dirty="0"/>
              <a:t>Cont.</a:t>
            </a:r>
            <a:endParaRPr lang="en-PK" dirty="0"/>
          </a:p>
        </p:txBody>
      </p:sp>
      <p:sp>
        <p:nvSpPr>
          <p:cNvPr id="3" name="Content Placeholder 2">
            <a:extLst>
              <a:ext uri="{FF2B5EF4-FFF2-40B4-BE49-F238E27FC236}">
                <a16:creationId xmlns:a16="http://schemas.microsoft.com/office/drawing/2014/main" id="{50688589-1AA2-2F6D-A23D-BCF6053AD9D5}"/>
              </a:ext>
            </a:extLst>
          </p:cNvPr>
          <p:cNvSpPr>
            <a:spLocks noGrp="1"/>
          </p:cNvSpPr>
          <p:nvPr>
            <p:ph idx="1"/>
          </p:nvPr>
        </p:nvSpPr>
        <p:spPr/>
        <p:txBody>
          <a:bodyPr>
            <a:normAutofit fontScale="85000" lnSpcReduction="20000"/>
          </a:bodyPr>
          <a:lstStyle/>
          <a:p>
            <a:pPr algn="l">
              <a:buFont typeface="+mj-lt"/>
              <a:buAutoNum type="arabicPeriod" startAt="3"/>
            </a:pPr>
            <a:r>
              <a:rPr lang="en-US" b="0" i="0" dirty="0">
                <a:solidFill>
                  <a:schemeClr val="accent2">
                    <a:lumMod val="75000"/>
                  </a:schemeClr>
                </a:solidFill>
                <a:effectLst/>
                <a:latin typeface="Söhne"/>
              </a:rPr>
              <a:t>Processing Capabilities: </a:t>
            </a:r>
            <a:r>
              <a:rPr lang="en-US" b="0" i="0" dirty="0">
                <a:solidFill>
                  <a:srgbClr val="374151"/>
                </a:solidFill>
                <a:effectLst/>
                <a:latin typeface="Söhne"/>
              </a:rPr>
              <a:t>Digital computers are generally designed for high-performance computing and can handle complex computations, large datasets, and high-speed data processing. They are typically optimized for specific tasks, such as scientific simulations, weather modeling, or big data analytics, and may require specialized software and hardware configurations.</a:t>
            </a:r>
          </a:p>
          <a:p>
            <a:pPr algn="l"/>
            <a:r>
              <a:rPr lang="en-US" b="0" i="0" dirty="0">
                <a:solidFill>
                  <a:srgbClr val="374151"/>
                </a:solidFill>
                <a:effectLst/>
                <a:latin typeface="Söhne"/>
              </a:rPr>
              <a:t>Microcomputers, on the other hand, are designed for more general-purpose computing tasks and are typically used for everyday computing needs, such as word processing, web browsing, multimedia playback, and basic gaming. While microcomputers have become increasingly powerful over the years, they may not have the same level of processing capabilities or scalability as digital computers.</a:t>
            </a:r>
          </a:p>
          <a:p>
            <a:pPr algn="l"/>
            <a:r>
              <a:rPr lang="en-US" b="0" i="0" dirty="0">
                <a:solidFill>
                  <a:srgbClr val="374151"/>
                </a:solidFill>
                <a:effectLst/>
                <a:latin typeface="Söhne"/>
              </a:rPr>
              <a:t>In </a:t>
            </a:r>
            <a:r>
              <a:rPr lang="en-US" b="0" i="0" dirty="0">
                <a:solidFill>
                  <a:srgbClr val="FF0000"/>
                </a:solidFill>
                <a:effectLst/>
                <a:latin typeface="Söhne"/>
              </a:rPr>
              <a:t>summary</a:t>
            </a:r>
            <a:r>
              <a:rPr lang="en-US" b="0" i="0" dirty="0">
                <a:solidFill>
                  <a:srgbClr val="374151"/>
                </a:solidFill>
                <a:effectLst/>
                <a:latin typeface="Söhne"/>
              </a:rPr>
              <a:t>, the main differences between digital computers and microcomputers lie in their size, complexity, and processing capabilities. Digital computers are larger, more complex, and optimized for high-performance computing tasks, while microcomputers are smaller, less complex, and designed for general-purpose computing tasks for individual use.</a:t>
            </a:r>
          </a:p>
          <a:p>
            <a:endParaRPr lang="en-PK" dirty="0"/>
          </a:p>
        </p:txBody>
      </p:sp>
    </p:spTree>
    <p:extLst>
      <p:ext uri="{BB962C8B-B14F-4D97-AF65-F5344CB8AC3E}">
        <p14:creationId xmlns:p14="http://schemas.microsoft.com/office/powerpoint/2010/main" val="178494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BCDC-D8C6-A59C-0367-F24AD405B424}"/>
              </a:ext>
            </a:extLst>
          </p:cNvPr>
          <p:cNvSpPr>
            <a:spLocks noGrp="1"/>
          </p:cNvSpPr>
          <p:nvPr>
            <p:ph type="title"/>
          </p:nvPr>
        </p:nvSpPr>
        <p:spPr/>
        <p:txBody>
          <a:bodyPr/>
          <a:lstStyle/>
          <a:p>
            <a:r>
              <a:rPr lang="en-US" dirty="0"/>
              <a:t>Mov instruction:</a:t>
            </a:r>
            <a:endParaRPr lang="en-PK" dirty="0"/>
          </a:p>
        </p:txBody>
      </p:sp>
      <p:sp>
        <p:nvSpPr>
          <p:cNvPr id="3" name="Content Placeholder 2">
            <a:extLst>
              <a:ext uri="{FF2B5EF4-FFF2-40B4-BE49-F238E27FC236}">
                <a16:creationId xmlns:a16="http://schemas.microsoft.com/office/drawing/2014/main" id="{B1C9EECA-42CE-880E-C9AC-47FCBE64FA13}"/>
              </a:ext>
            </a:extLst>
          </p:cNvPr>
          <p:cNvSpPr>
            <a:spLocks noGrp="1"/>
          </p:cNvSpPr>
          <p:nvPr>
            <p:ph idx="1"/>
          </p:nvPr>
        </p:nvSpPr>
        <p:spPr/>
        <p:txBody>
          <a:bodyPr/>
          <a:lstStyle/>
          <a:p>
            <a:r>
              <a:rPr lang="en-US" dirty="0"/>
              <a:t>It is used to move data from one register to other</a:t>
            </a:r>
          </a:p>
          <a:p>
            <a:endParaRPr lang="en-PK" dirty="0"/>
          </a:p>
        </p:txBody>
      </p:sp>
      <p:pic>
        <p:nvPicPr>
          <p:cNvPr id="5" name="Picture 4" descr="Graphical user interface, application, Word&#10;&#10;Description automatically generated">
            <a:extLst>
              <a:ext uri="{FF2B5EF4-FFF2-40B4-BE49-F238E27FC236}">
                <a16:creationId xmlns:a16="http://schemas.microsoft.com/office/drawing/2014/main" id="{2E430B48-9765-8AB4-A654-53E5BF3D3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814" y="2962976"/>
            <a:ext cx="9768372" cy="2534999"/>
          </a:xfrm>
          <a:prstGeom prst="rect">
            <a:avLst/>
          </a:prstGeom>
        </p:spPr>
      </p:pic>
    </p:spTree>
    <p:extLst>
      <p:ext uri="{BB962C8B-B14F-4D97-AF65-F5344CB8AC3E}">
        <p14:creationId xmlns:p14="http://schemas.microsoft.com/office/powerpoint/2010/main" val="247374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7B9C-4BEE-90B3-B30B-4B3B523FB4E8}"/>
              </a:ext>
            </a:extLst>
          </p:cNvPr>
          <p:cNvSpPr>
            <a:spLocks noGrp="1"/>
          </p:cNvSpPr>
          <p:nvPr>
            <p:ph type="title"/>
          </p:nvPr>
        </p:nvSpPr>
        <p:spPr/>
        <p:txBody>
          <a:bodyPr/>
          <a:lstStyle/>
          <a:p>
            <a:r>
              <a:rPr lang="en-US" dirty="0"/>
              <a:t>Register spilling:</a:t>
            </a:r>
            <a:endParaRPr lang="en-PK" dirty="0"/>
          </a:p>
        </p:txBody>
      </p:sp>
      <p:sp>
        <p:nvSpPr>
          <p:cNvPr id="3" name="Content Placeholder 2">
            <a:extLst>
              <a:ext uri="{FF2B5EF4-FFF2-40B4-BE49-F238E27FC236}">
                <a16:creationId xmlns:a16="http://schemas.microsoft.com/office/drawing/2014/main" id="{A6076DE1-972F-F501-EB03-92E9CC2DABD1}"/>
              </a:ext>
            </a:extLst>
          </p:cNvPr>
          <p:cNvSpPr>
            <a:spLocks noGrp="1"/>
          </p:cNvSpPr>
          <p:nvPr>
            <p:ph idx="1"/>
          </p:nvPr>
        </p:nvSpPr>
        <p:spPr/>
        <p:txBody>
          <a:bodyPr>
            <a:normAutofit lnSpcReduction="10000"/>
          </a:bodyPr>
          <a:lstStyle/>
          <a:p>
            <a:r>
              <a:rPr lang="en-US" dirty="0"/>
              <a:t>If our program contains more amount of data (variables) then number of registers, then remaining will be stored in ram temporarily and accessed only when required dynamically.</a:t>
            </a:r>
          </a:p>
          <a:p>
            <a:r>
              <a:rPr lang="en-US" b="0" i="0" dirty="0">
                <a:effectLst/>
                <a:latin typeface="Söhne"/>
              </a:rPr>
              <a:t>Register spilling can impact the performance of a program, as accessing data from main memory is typically slower than accessing data from registers. Therefore, compiler optimizations often attempt to minimize register spilling by carefully managing the usage of registers and minimizing the need to store data in memory. Techniques such as register allocation, register renaming, and instruction scheduling are commonly used to optimize register usage and minimize register spills, with the goal of improving program performance by reducing memory access overheads.</a:t>
            </a:r>
            <a:endParaRPr lang="en-PK" dirty="0"/>
          </a:p>
        </p:txBody>
      </p:sp>
    </p:spTree>
    <p:extLst>
      <p:ext uri="{BB962C8B-B14F-4D97-AF65-F5344CB8AC3E}">
        <p14:creationId xmlns:p14="http://schemas.microsoft.com/office/powerpoint/2010/main" val="4145768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202F-22E4-4437-C353-AE9E69CF38F8}"/>
              </a:ext>
            </a:extLst>
          </p:cNvPr>
          <p:cNvSpPr>
            <a:spLocks noGrp="1"/>
          </p:cNvSpPr>
          <p:nvPr>
            <p:ph type="title"/>
          </p:nvPr>
        </p:nvSpPr>
        <p:spPr/>
        <p:txBody>
          <a:bodyPr/>
          <a:lstStyle/>
          <a:p>
            <a:r>
              <a:rPr lang="en-US" dirty="0"/>
              <a:t>External vs internal commands:</a:t>
            </a:r>
            <a:endParaRPr lang="en-PK" dirty="0"/>
          </a:p>
        </p:txBody>
      </p:sp>
      <p:sp>
        <p:nvSpPr>
          <p:cNvPr id="3" name="Content Placeholder 2">
            <a:extLst>
              <a:ext uri="{FF2B5EF4-FFF2-40B4-BE49-F238E27FC236}">
                <a16:creationId xmlns:a16="http://schemas.microsoft.com/office/drawing/2014/main" id="{34455A09-B11C-D233-34D8-580E46B27D08}"/>
              </a:ext>
            </a:extLst>
          </p:cNvPr>
          <p:cNvSpPr>
            <a:spLocks noGrp="1"/>
          </p:cNvSpPr>
          <p:nvPr>
            <p:ph idx="1"/>
          </p:nvPr>
        </p:nvSpPr>
        <p:spPr/>
        <p:txBody>
          <a:bodyPr>
            <a:normAutofit lnSpcReduction="10000"/>
          </a:bodyPr>
          <a:lstStyle/>
          <a:p>
            <a:pPr algn="l"/>
            <a:r>
              <a:rPr lang="en-US" b="0" i="0" dirty="0">
                <a:solidFill>
                  <a:srgbClr val="374151"/>
                </a:solidFill>
                <a:effectLst/>
                <a:latin typeface="Söhne"/>
              </a:rPr>
              <a:t>In the context of computer operating systems, external and internal commands refer to different types of commands that can be executed by a command-line interface or a shell.</a:t>
            </a:r>
          </a:p>
          <a:p>
            <a:pPr algn="l">
              <a:buFont typeface="+mj-lt"/>
              <a:buAutoNum type="arabicPeriod"/>
            </a:pPr>
            <a:r>
              <a:rPr lang="en-US" b="0" i="0" dirty="0">
                <a:solidFill>
                  <a:srgbClr val="374151"/>
                </a:solidFill>
                <a:effectLst/>
                <a:latin typeface="Söhne"/>
              </a:rPr>
              <a:t>External commands: External commands are standalone programs or executable files that are stored in separate files on disk and are loaded into memory when they are executed. These commands are typically provided by the operating system or third-party software, and they are invoked from the command line by typing their names followed by any arguments or options. Once executed, the external command performs a specific task or operation and returns the result to the user.</a:t>
            </a:r>
          </a:p>
          <a:p>
            <a:endParaRPr lang="en-PK" dirty="0"/>
          </a:p>
        </p:txBody>
      </p:sp>
    </p:spTree>
    <p:extLst>
      <p:ext uri="{BB962C8B-B14F-4D97-AF65-F5344CB8AC3E}">
        <p14:creationId xmlns:p14="http://schemas.microsoft.com/office/powerpoint/2010/main" val="402891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6260-E101-B4BA-AF82-7CADB9D06EC9}"/>
              </a:ext>
            </a:extLst>
          </p:cNvPr>
          <p:cNvSpPr>
            <a:spLocks noGrp="1"/>
          </p:cNvSpPr>
          <p:nvPr>
            <p:ph type="title"/>
          </p:nvPr>
        </p:nvSpPr>
        <p:spPr/>
        <p:txBody>
          <a:bodyPr/>
          <a:lstStyle/>
          <a:p>
            <a:r>
              <a:rPr lang="en-US" dirty="0"/>
              <a:t>Cont.</a:t>
            </a:r>
            <a:endParaRPr lang="en-PK" dirty="0"/>
          </a:p>
        </p:txBody>
      </p:sp>
      <p:sp>
        <p:nvSpPr>
          <p:cNvPr id="3" name="Content Placeholder 2">
            <a:extLst>
              <a:ext uri="{FF2B5EF4-FFF2-40B4-BE49-F238E27FC236}">
                <a16:creationId xmlns:a16="http://schemas.microsoft.com/office/drawing/2014/main" id="{9D238B5E-D75B-5523-8B40-14D306790DA0}"/>
              </a:ext>
            </a:extLst>
          </p:cNvPr>
          <p:cNvSpPr>
            <a:spLocks noGrp="1"/>
          </p:cNvSpPr>
          <p:nvPr>
            <p:ph idx="1"/>
          </p:nvPr>
        </p:nvSpPr>
        <p:spPr/>
        <p:txBody>
          <a:bodyPr>
            <a:normAutofit lnSpcReduction="10000"/>
          </a:bodyPr>
          <a:lstStyle/>
          <a:p>
            <a:pPr algn="l"/>
            <a:r>
              <a:rPr lang="en-US" b="0" i="0" dirty="0">
                <a:solidFill>
                  <a:srgbClr val="374151"/>
                </a:solidFill>
                <a:effectLst/>
                <a:latin typeface="Söhne"/>
              </a:rPr>
              <a:t>Example: In the Windows command prompt (CMD), commands such as "</a:t>
            </a:r>
            <a:r>
              <a:rPr lang="en-US" b="0" i="0" dirty="0" err="1">
                <a:solidFill>
                  <a:srgbClr val="374151"/>
                </a:solidFill>
                <a:effectLst/>
                <a:latin typeface="Söhne"/>
              </a:rPr>
              <a:t>dir</a:t>
            </a:r>
            <a:r>
              <a:rPr lang="en-US" b="0" i="0" dirty="0">
                <a:solidFill>
                  <a:srgbClr val="374151"/>
                </a:solidFill>
                <a:effectLst/>
                <a:latin typeface="Söhne"/>
              </a:rPr>
              <a:t>" (to list directory contents), "copy" (to copy files), and "ping" (to test network connectivity) are external commands. These commands are stored as separate executable files on the disk, and when they are executed, they are loaded into memory and perform their respective tasks.</a:t>
            </a:r>
          </a:p>
          <a:p>
            <a:pPr algn="l">
              <a:buFont typeface="+mj-lt"/>
              <a:buAutoNum type="arabicPeriod" startAt="2"/>
            </a:pPr>
            <a:r>
              <a:rPr lang="en-US" b="0" i="0" dirty="0">
                <a:solidFill>
                  <a:srgbClr val="374151"/>
                </a:solidFill>
                <a:effectLst/>
                <a:latin typeface="Söhne"/>
              </a:rPr>
              <a:t>Internal commands: Internal commands, also known as built-in commands, are commands that are part of the command-line interpreter or shell itself, and they are executed directly by the command-line interpreter without the need to load separate executable files. These commands are typically smaller in size and are designed to perform basic operations or provide utility functions.</a:t>
            </a:r>
          </a:p>
          <a:p>
            <a:endParaRPr lang="en-PK" dirty="0"/>
          </a:p>
        </p:txBody>
      </p:sp>
    </p:spTree>
    <p:extLst>
      <p:ext uri="{BB962C8B-B14F-4D97-AF65-F5344CB8AC3E}">
        <p14:creationId xmlns:p14="http://schemas.microsoft.com/office/powerpoint/2010/main" val="622800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D0903-89F1-B26A-7863-1A28879BBED7}"/>
              </a:ext>
            </a:extLst>
          </p:cNvPr>
          <p:cNvSpPr>
            <a:spLocks noGrp="1"/>
          </p:cNvSpPr>
          <p:nvPr>
            <p:ph type="title"/>
          </p:nvPr>
        </p:nvSpPr>
        <p:spPr/>
        <p:txBody>
          <a:bodyPr/>
          <a:lstStyle/>
          <a:p>
            <a:r>
              <a:rPr lang="en-US" dirty="0"/>
              <a:t>Cont.</a:t>
            </a:r>
            <a:endParaRPr lang="en-PK" dirty="0"/>
          </a:p>
        </p:txBody>
      </p:sp>
      <p:sp>
        <p:nvSpPr>
          <p:cNvPr id="3" name="Content Placeholder 2">
            <a:extLst>
              <a:ext uri="{FF2B5EF4-FFF2-40B4-BE49-F238E27FC236}">
                <a16:creationId xmlns:a16="http://schemas.microsoft.com/office/drawing/2014/main" id="{ACF50DA1-1EF6-EB61-B58B-9E550979A6E8}"/>
              </a:ext>
            </a:extLst>
          </p:cNvPr>
          <p:cNvSpPr>
            <a:spLocks noGrp="1"/>
          </p:cNvSpPr>
          <p:nvPr>
            <p:ph idx="1"/>
          </p:nvPr>
        </p:nvSpPr>
        <p:spPr/>
        <p:txBody>
          <a:bodyPr>
            <a:normAutofit fontScale="92500" lnSpcReduction="10000"/>
          </a:bodyPr>
          <a:lstStyle/>
          <a:p>
            <a:pPr algn="l"/>
            <a:r>
              <a:rPr lang="en-US" b="0" i="0" dirty="0">
                <a:solidFill>
                  <a:srgbClr val="374151"/>
                </a:solidFill>
                <a:effectLst/>
                <a:latin typeface="Söhne"/>
              </a:rPr>
              <a:t>Example: In the Windows command prompt (CMD), commands such as "cd" (to change the current directory), "echo" (to display text), and "type" (to display the contents of a file) are internal commands. These commands are part of the CMD interpreter itself, and they are executed directly by the CMD interpreter without the need to load separate external executable files.</a:t>
            </a:r>
          </a:p>
          <a:p>
            <a:pPr algn="l"/>
            <a:r>
              <a:rPr lang="en-US" b="0" i="0" dirty="0">
                <a:solidFill>
                  <a:srgbClr val="374151"/>
                </a:solidFill>
                <a:effectLst/>
                <a:latin typeface="Söhne"/>
              </a:rPr>
              <a:t>The key difference between external and internal commands is that external commands are standalone programs stored in separate executable files, while internal commands are built-in functions of the command-line interpreter or shell itself. External commands provide more complex functionality and are typically provided by the operating system or third-party software, while internal commands provide basic operations and utility functions directly within the command-line interface or shell.</a:t>
            </a:r>
          </a:p>
          <a:p>
            <a:endParaRPr lang="en-PK" dirty="0"/>
          </a:p>
        </p:txBody>
      </p:sp>
    </p:spTree>
    <p:extLst>
      <p:ext uri="{BB962C8B-B14F-4D97-AF65-F5344CB8AC3E}">
        <p14:creationId xmlns:p14="http://schemas.microsoft.com/office/powerpoint/2010/main" val="146756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3E49D-4A81-6E35-344F-540B72683DF7}"/>
              </a:ext>
            </a:extLst>
          </p:cNvPr>
          <p:cNvSpPr>
            <a:spLocks noGrp="1"/>
          </p:cNvSpPr>
          <p:nvPr>
            <p:ph type="title"/>
          </p:nvPr>
        </p:nvSpPr>
        <p:spPr/>
        <p:txBody>
          <a:bodyPr/>
          <a:lstStyle/>
          <a:p>
            <a:r>
              <a:rPr lang="en-US" dirty="0"/>
              <a:t>NEG</a:t>
            </a:r>
            <a:endParaRPr lang="en-PK" dirty="0"/>
          </a:p>
        </p:txBody>
      </p:sp>
      <p:sp>
        <p:nvSpPr>
          <p:cNvPr id="3" name="Content Placeholder 2">
            <a:extLst>
              <a:ext uri="{FF2B5EF4-FFF2-40B4-BE49-F238E27FC236}">
                <a16:creationId xmlns:a16="http://schemas.microsoft.com/office/drawing/2014/main" id="{B737309B-AB60-2500-4F5A-1E5DEC7C3D75}"/>
              </a:ext>
            </a:extLst>
          </p:cNvPr>
          <p:cNvSpPr>
            <a:spLocks noGrp="1"/>
          </p:cNvSpPr>
          <p:nvPr>
            <p:ph idx="1"/>
          </p:nvPr>
        </p:nvSpPr>
        <p:spPr/>
        <p:txBody>
          <a:bodyPr/>
          <a:lstStyle/>
          <a:p>
            <a:pPr marL="0" indent="0">
              <a:buNone/>
            </a:pPr>
            <a:r>
              <a:rPr lang="pt-BR" dirty="0">
                <a:solidFill>
                  <a:srgbClr val="92D050"/>
                </a:solidFill>
              </a:rPr>
              <a:t>;Negation example</a:t>
            </a:r>
          </a:p>
          <a:p>
            <a:pPr marL="0" indent="0">
              <a:buNone/>
            </a:pPr>
            <a:r>
              <a:rPr lang="pt-BR" dirty="0"/>
              <a:t>MOV AX, 1004h</a:t>
            </a:r>
          </a:p>
          <a:p>
            <a:pPr marL="0" indent="0">
              <a:buNone/>
            </a:pPr>
            <a:r>
              <a:rPr lang="pt-BR" dirty="0"/>
              <a:t>NEG AX</a:t>
            </a:r>
          </a:p>
          <a:p>
            <a:pPr marL="0" indent="0">
              <a:buNone/>
            </a:pPr>
            <a:r>
              <a:rPr lang="en-US" dirty="0">
                <a:solidFill>
                  <a:srgbClr val="FF0000"/>
                </a:solidFill>
              </a:rPr>
              <a:t>What will be the value of AX in 1</a:t>
            </a:r>
            <a:r>
              <a:rPr lang="en-US" baseline="30000" dirty="0">
                <a:solidFill>
                  <a:srgbClr val="FF0000"/>
                </a:solidFill>
              </a:rPr>
              <a:t>st</a:t>
            </a:r>
            <a:r>
              <a:rPr lang="en-US" dirty="0">
                <a:solidFill>
                  <a:srgbClr val="FF0000"/>
                </a:solidFill>
              </a:rPr>
              <a:t> and 2</a:t>
            </a:r>
            <a:r>
              <a:rPr lang="en-US" baseline="30000" dirty="0">
                <a:solidFill>
                  <a:srgbClr val="FF0000"/>
                </a:solidFill>
              </a:rPr>
              <a:t>nd</a:t>
            </a:r>
            <a:r>
              <a:rPr lang="en-US" dirty="0">
                <a:solidFill>
                  <a:srgbClr val="FF0000"/>
                </a:solidFill>
              </a:rPr>
              <a:t> iteration??</a:t>
            </a:r>
            <a:endParaRPr lang="en-PK" dirty="0">
              <a:solidFill>
                <a:srgbClr val="FF0000"/>
              </a:solidFill>
            </a:endParaRPr>
          </a:p>
        </p:txBody>
      </p:sp>
    </p:spTree>
    <p:extLst>
      <p:ext uri="{BB962C8B-B14F-4D97-AF65-F5344CB8AC3E}">
        <p14:creationId xmlns:p14="http://schemas.microsoft.com/office/powerpoint/2010/main" val="225453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6FD90-8820-1FED-F0CD-83CE3FA01F1E}"/>
              </a:ext>
            </a:extLst>
          </p:cNvPr>
          <p:cNvSpPr>
            <a:spLocks noGrp="1"/>
          </p:cNvSpPr>
          <p:nvPr>
            <p:ph type="title"/>
          </p:nvPr>
        </p:nvSpPr>
        <p:spPr/>
        <p:txBody>
          <a:bodyPr/>
          <a:lstStyle/>
          <a:p>
            <a:r>
              <a:rPr lang="en-US" dirty="0"/>
              <a:t>Solution:</a:t>
            </a:r>
            <a:endParaRPr lang="en-PK" dirty="0"/>
          </a:p>
        </p:txBody>
      </p:sp>
      <p:sp>
        <p:nvSpPr>
          <p:cNvPr id="3" name="Content Placeholder 2">
            <a:extLst>
              <a:ext uri="{FF2B5EF4-FFF2-40B4-BE49-F238E27FC236}">
                <a16:creationId xmlns:a16="http://schemas.microsoft.com/office/drawing/2014/main" id="{FB488E95-25E1-1691-634B-1C3F20FC3959}"/>
              </a:ext>
            </a:extLst>
          </p:cNvPr>
          <p:cNvSpPr>
            <a:spLocks noGrp="1"/>
          </p:cNvSpPr>
          <p:nvPr>
            <p:ph idx="1"/>
          </p:nvPr>
        </p:nvSpPr>
        <p:spPr/>
        <p:txBody>
          <a:bodyPr>
            <a:normAutofit lnSpcReduction="10000"/>
          </a:bodyPr>
          <a:lstStyle/>
          <a:p>
            <a:pPr marL="0" indent="0">
              <a:buNone/>
            </a:pPr>
            <a:r>
              <a:rPr lang="en-US" dirty="0"/>
              <a:t>1</a:t>
            </a:r>
            <a:r>
              <a:rPr lang="en-US" baseline="30000" dirty="0"/>
              <a:t>st</a:t>
            </a:r>
            <a:r>
              <a:rPr lang="en-US" dirty="0"/>
              <a:t> iteration:  AX =  1004, AH = 10, AL = 04</a:t>
            </a:r>
          </a:p>
          <a:p>
            <a:pPr marL="0" indent="0">
              <a:buNone/>
            </a:pPr>
            <a:r>
              <a:rPr lang="en-US" dirty="0"/>
              <a:t>Convert each digit to 4 bit and represent in binary and take 2’s complement:</a:t>
            </a:r>
          </a:p>
          <a:p>
            <a:pPr marL="0" indent="0">
              <a:buNone/>
            </a:pPr>
            <a:r>
              <a:rPr lang="en-US" dirty="0"/>
              <a:t>1 = 0001, 0 = 0000, 0 = 0000, 4 = 0100</a:t>
            </a:r>
          </a:p>
          <a:p>
            <a:pPr marL="0" indent="0">
              <a:buNone/>
            </a:pPr>
            <a:r>
              <a:rPr lang="en-US" dirty="0"/>
              <a:t>One’s complement:   1110 1111 1111 1011</a:t>
            </a:r>
          </a:p>
          <a:p>
            <a:pPr marL="0" indent="0">
              <a:buNone/>
            </a:pPr>
            <a:r>
              <a:rPr lang="en-US" dirty="0"/>
              <a:t>2’s complement:        1110 1111 1111 1100</a:t>
            </a:r>
          </a:p>
          <a:p>
            <a:pPr marL="0" indent="0">
              <a:buNone/>
            </a:pPr>
            <a:r>
              <a:rPr lang="en-US" dirty="0"/>
              <a:t>Now again convert to hexadecimal</a:t>
            </a:r>
          </a:p>
          <a:p>
            <a:pPr marL="0" indent="0">
              <a:buNone/>
            </a:pPr>
            <a:r>
              <a:rPr lang="en-US" dirty="0"/>
              <a:t>                                      EFFC</a:t>
            </a:r>
          </a:p>
          <a:p>
            <a:pPr marL="0" indent="0">
              <a:buNone/>
            </a:pPr>
            <a:r>
              <a:rPr lang="en-US" dirty="0"/>
              <a:t>2</a:t>
            </a:r>
            <a:r>
              <a:rPr lang="en-US" baseline="30000" dirty="0"/>
              <a:t>nd</a:t>
            </a:r>
            <a:r>
              <a:rPr lang="en-US" dirty="0"/>
              <a:t> iteration: AX = EFFC, AH = EF, AL = FC</a:t>
            </a:r>
            <a:endParaRPr lang="en-PK" dirty="0"/>
          </a:p>
        </p:txBody>
      </p:sp>
    </p:spTree>
    <p:extLst>
      <p:ext uri="{BB962C8B-B14F-4D97-AF65-F5344CB8AC3E}">
        <p14:creationId xmlns:p14="http://schemas.microsoft.com/office/powerpoint/2010/main" val="324183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2AC1-0438-CC67-6FE6-9D2D41818F35}"/>
              </a:ext>
            </a:extLst>
          </p:cNvPr>
          <p:cNvSpPr>
            <a:spLocks noGrp="1"/>
          </p:cNvSpPr>
          <p:nvPr>
            <p:ph type="title"/>
          </p:nvPr>
        </p:nvSpPr>
        <p:spPr>
          <a:xfrm>
            <a:off x="0" y="0"/>
            <a:ext cx="10515600" cy="1325563"/>
          </a:xfrm>
        </p:spPr>
        <p:txBody>
          <a:bodyPr/>
          <a:lstStyle/>
          <a:p>
            <a:r>
              <a:rPr lang="en-US" dirty="0"/>
              <a:t>Emulating instruction:</a:t>
            </a:r>
            <a:endParaRPr lang="en-PK" dirty="0"/>
          </a:p>
        </p:txBody>
      </p:sp>
      <p:pic>
        <p:nvPicPr>
          <p:cNvPr id="9" name="Content Placeholder 8" descr="Graphical user interface, application, table, Excel&#10;&#10;Description automatically generated">
            <a:extLst>
              <a:ext uri="{FF2B5EF4-FFF2-40B4-BE49-F238E27FC236}">
                <a16:creationId xmlns:a16="http://schemas.microsoft.com/office/drawing/2014/main" id="{E708A9B7-0F19-58BB-7C04-BF3CA69764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8578" y="1016332"/>
            <a:ext cx="7278621" cy="5591012"/>
          </a:xfrm>
        </p:spPr>
      </p:pic>
      <p:sp>
        <p:nvSpPr>
          <p:cNvPr id="10" name="TextBox 9">
            <a:extLst>
              <a:ext uri="{FF2B5EF4-FFF2-40B4-BE49-F238E27FC236}">
                <a16:creationId xmlns:a16="http://schemas.microsoft.com/office/drawing/2014/main" id="{65527A81-40DD-E7C1-9608-24A5608CA59B}"/>
              </a:ext>
            </a:extLst>
          </p:cNvPr>
          <p:cNvSpPr txBox="1"/>
          <p:nvPr/>
        </p:nvSpPr>
        <p:spPr>
          <a:xfrm>
            <a:off x="381965" y="1654214"/>
            <a:ext cx="1400536" cy="923330"/>
          </a:xfrm>
          <a:prstGeom prst="rect">
            <a:avLst/>
          </a:prstGeom>
          <a:noFill/>
        </p:spPr>
        <p:txBody>
          <a:bodyPr wrap="square" rtlCol="0">
            <a:spAutoFit/>
          </a:bodyPr>
          <a:lstStyle/>
          <a:p>
            <a:r>
              <a:rPr lang="en-US" dirty="0"/>
              <a:t>Logical address</a:t>
            </a:r>
          </a:p>
          <a:p>
            <a:r>
              <a:rPr lang="en-US" dirty="0"/>
              <a:t>CS:IP</a:t>
            </a:r>
            <a:endParaRPr lang="en-PK" dirty="0"/>
          </a:p>
        </p:txBody>
      </p:sp>
      <p:cxnSp>
        <p:nvCxnSpPr>
          <p:cNvPr id="12" name="Straight Arrow Connector 11">
            <a:extLst>
              <a:ext uri="{FF2B5EF4-FFF2-40B4-BE49-F238E27FC236}">
                <a16:creationId xmlns:a16="http://schemas.microsoft.com/office/drawing/2014/main" id="{D63C6102-0DFF-994B-F59C-34DE3D63279B}"/>
              </a:ext>
            </a:extLst>
          </p:cNvPr>
          <p:cNvCxnSpPr>
            <a:cxnSpLocks/>
          </p:cNvCxnSpPr>
          <p:nvPr/>
        </p:nvCxnSpPr>
        <p:spPr>
          <a:xfrm>
            <a:off x="1782501" y="2115879"/>
            <a:ext cx="4815069" cy="303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38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02A4-D362-3C9B-CDE0-4050A6A7DAEF}"/>
              </a:ext>
            </a:extLst>
          </p:cNvPr>
          <p:cNvSpPr>
            <a:spLocks noGrp="1"/>
          </p:cNvSpPr>
          <p:nvPr>
            <p:ph type="title"/>
          </p:nvPr>
        </p:nvSpPr>
        <p:spPr>
          <a:xfrm>
            <a:off x="30126" y="0"/>
            <a:ext cx="10515600" cy="1325563"/>
          </a:xfrm>
        </p:spPr>
        <p:txBody>
          <a:bodyPr/>
          <a:lstStyle/>
          <a:p>
            <a:r>
              <a:rPr lang="en-US" dirty="0"/>
              <a:t>After executing instruction:</a:t>
            </a:r>
            <a:endParaRPr lang="en-PK" dirty="0"/>
          </a:p>
        </p:txBody>
      </p:sp>
      <p:pic>
        <p:nvPicPr>
          <p:cNvPr id="5" name="Content Placeholder 4" descr="Graphical user interface, application, table&#10;&#10;Description automatically generated">
            <a:extLst>
              <a:ext uri="{FF2B5EF4-FFF2-40B4-BE49-F238E27FC236}">
                <a16:creationId xmlns:a16="http://schemas.microsoft.com/office/drawing/2014/main" id="{B40A3B92-AA51-3116-3EBA-F3E5586F51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7693" y="1030544"/>
            <a:ext cx="7324060" cy="5667736"/>
          </a:xfrm>
        </p:spPr>
      </p:pic>
    </p:spTree>
    <p:extLst>
      <p:ext uri="{BB962C8B-B14F-4D97-AF65-F5344CB8AC3E}">
        <p14:creationId xmlns:p14="http://schemas.microsoft.com/office/powerpoint/2010/main" val="221525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D8D93-59E5-3A77-16D9-A421F75886FF}"/>
              </a:ext>
            </a:extLst>
          </p:cNvPr>
          <p:cNvSpPr>
            <a:spLocks noGrp="1"/>
          </p:cNvSpPr>
          <p:nvPr>
            <p:ph type="title"/>
          </p:nvPr>
        </p:nvSpPr>
        <p:spPr/>
        <p:txBody>
          <a:bodyPr/>
          <a:lstStyle/>
          <a:p>
            <a:r>
              <a:rPr lang="en-US" dirty="0"/>
              <a:t>Binary representation:</a:t>
            </a:r>
            <a:endParaRPr lang="en-PK" dirty="0"/>
          </a:p>
        </p:txBody>
      </p:sp>
      <p:pic>
        <p:nvPicPr>
          <p:cNvPr id="5" name="Content Placeholder 4" descr="Table&#10;&#10;Description automatically generated with medium confidence">
            <a:extLst>
              <a:ext uri="{FF2B5EF4-FFF2-40B4-BE49-F238E27FC236}">
                <a16:creationId xmlns:a16="http://schemas.microsoft.com/office/drawing/2014/main" id="{56D0AF17-3AE4-986B-129D-A7F40024EE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8692" y="1499921"/>
            <a:ext cx="3607175" cy="4839776"/>
          </a:xfrm>
        </p:spPr>
      </p:pic>
      <p:sp>
        <p:nvSpPr>
          <p:cNvPr id="6" name="TextBox 5">
            <a:extLst>
              <a:ext uri="{FF2B5EF4-FFF2-40B4-BE49-F238E27FC236}">
                <a16:creationId xmlns:a16="http://schemas.microsoft.com/office/drawing/2014/main" id="{F6221028-A516-F2CB-3EDA-5B67B3BA400A}"/>
              </a:ext>
            </a:extLst>
          </p:cNvPr>
          <p:cNvSpPr txBox="1"/>
          <p:nvPr/>
        </p:nvSpPr>
        <p:spPr>
          <a:xfrm>
            <a:off x="1088020" y="2326511"/>
            <a:ext cx="5687583" cy="3970318"/>
          </a:xfrm>
          <a:prstGeom prst="rect">
            <a:avLst/>
          </a:prstGeom>
          <a:noFill/>
        </p:spPr>
        <p:txBody>
          <a:bodyPr wrap="none" rtlCol="0">
            <a:spAutoFit/>
          </a:bodyPr>
          <a:lstStyle/>
          <a:p>
            <a:r>
              <a:rPr lang="en-US" dirty="0"/>
              <a:t>1</a:t>
            </a:r>
            <a:r>
              <a:rPr lang="en-US" baseline="30000" dirty="0"/>
              <a:t>st</a:t>
            </a:r>
            <a:r>
              <a:rPr lang="en-US" dirty="0"/>
              <a:t> column is the logical base address of each instruction</a:t>
            </a:r>
          </a:p>
          <a:p>
            <a:r>
              <a:rPr lang="en-US" dirty="0"/>
              <a:t>2</a:t>
            </a:r>
            <a:r>
              <a:rPr lang="en-US" baseline="30000" dirty="0"/>
              <a:t>nd</a:t>
            </a:r>
            <a:r>
              <a:rPr lang="en-US" dirty="0"/>
              <a:t> column is hexadecimal representation of each chunk of</a:t>
            </a:r>
          </a:p>
          <a:p>
            <a:r>
              <a:rPr lang="en-US" dirty="0"/>
              <a:t>Code</a:t>
            </a:r>
          </a:p>
          <a:p>
            <a:r>
              <a:rPr lang="en-US" dirty="0"/>
              <a:t>3</a:t>
            </a:r>
            <a:r>
              <a:rPr lang="en-US" baseline="30000" dirty="0"/>
              <a:t>rd</a:t>
            </a:r>
            <a:r>
              <a:rPr lang="en-US" dirty="0"/>
              <a:t> column is its value and last one is ascii symbol</a:t>
            </a:r>
          </a:p>
          <a:p>
            <a:endParaRPr lang="en-US" dirty="0"/>
          </a:p>
          <a:p>
            <a:r>
              <a:rPr lang="en-US" dirty="0"/>
              <a:t>So, the original code is:</a:t>
            </a:r>
          </a:p>
          <a:p>
            <a:r>
              <a:rPr lang="en-US" dirty="0">
                <a:solidFill>
                  <a:srgbClr val="C00000"/>
                </a:solidFill>
              </a:rPr>
              <a:t>MOV AX, 1234H</a:t>
            </a:r>
          </a:p>
          <a:p>
            <a:r>
              <a:rPr lang="en-US" dirty="0"/>
              <a:t>Hexadecimal representation:</a:t>
            </a:r>
          </a:p>
          <a:p>
            <a:r>
              <a:rPr lang="en-US" dirty="0">
                <a:solidFill>
                  <a:srgbClr val="C00000"/>
                </a:solidFill>
              </a:rPr>
              <a:t>B8 34 12</a:t>
            </a:r>
          </a:p>
          <a:p>
            <a:r>
              <a:rPr lang="en-US" dirty="0"/>
              <a:t>Decimal representation:</a:t>
            </a:r>
          </a:p>
          <a:p>
            <a:r>
              <a:rPr lang="en-US" dirty="0">
                <a:solidFill>
                  <a:srgbClr val="C00000"/>
                </a:solidFill>
              </a:rPr>
              <a:t>184 052 018</a:t>
            </a:r>
          </a:p>
          <a:p>
            <a:r>
              <a:rPr lang="en-US" dirty="0"/>
              <a:t>Binary representation:</a:t>
            </a:r>
          </a:p>
          <a:p>
            <a:r>
              <a:rPr lang="en-PK" dirty="0">
                <a:solidFill>
                  <a:schemeClr val="accent4">
                    <a:lumMod val="75000"/>
                  </a:schemeClr>
                </a:solidFill>
              </a:rPr>
              <a:t>10111000</a:t>
            </a:r>
            <a:r>
              <a:rPr lang="en-US" dirty="0">
                <a:solidFill>
                  <a:srgbClr val="C00000"/>
                </a:solidFill>
              </a:rPr>
              <a:t> </a:t>
            </a:r>
            <a:r>
              <a:rPr lang="en-US" dirty="0">
                <a:solidFill>
                  <a:schemeClr val="tx2">
                    <a:lumMod val="75000"/>
                  </a:schemeClr>
                </a:solidFill>
              </a:rPr>
              <a:t>00110100</a:t>
            </a:r>
            <a:r>
              <a:rPr lang="en-US" dirty="0">
                <a:solidFill>
                  <a:srgbClr val="C00000"/>
                </a:solidFill>
              </a:rPr>
              <a:t> </a:t>
            </a:r>
            <a:r>
              <a:rPr lang="en-US" dirty="0">
                <a:solidFill>
                  <a:srgbClr val="00B0F0"/>
                </a:solidFill>
              </a:rPr>
              <a:t>00010010</a:t>
            </a:r>
          </a:p>
          <a:p>
            <a:endParaRPr lang="en-PK" dirty="0">
              <a:solidFill>
                <a:srgbClr val="00B0F0"/>
              </a:solidFill>
            </a:endParaRPr>
          </a:p>
        </p:txBody>
      </p:sp>
    </p:spTree>
    <p:extLst>
      <p:ext uri="{BB962C8B-B14F-4D97-AF65-F5344CB8AC3E}">
        <p14:creationId xmlns:p14="http://schemas.microsoft.com/office/powerpoint/2010/main" val="514327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CD576-5C80-2111-0323-7D096E7BD505}"/>
              </a:ext>
            </a:extLst>
          </p:cNvPr>
          <p:cNvSpPr>
            <a:spLocks noGrp="1"/>
          </p:cNvSpPr>
          <p:nvPr>
            <p:ph type="title"/>
          </p:nvPr>
        </p:nvSpPr>
        <p:spPr/>
        <p:txBody>
          <a:bodyPr/>
          <a:lstStyle/>
          <a:p>
            <a:r>
              <a:rPr lang="en-US" dirty="0"/>
              <a:t>Physical address in Code Segment:</a:t>
            </a:r>
            <a:endParaRPr lang="en-PK" dirty="0"/>
          </a:p>
        </p:txBody>
      </p:sp>
      <p:sp>
        <p:nvSpPr>
          <p:cNvPr id="3" name="Content Placeholder 2">
            <a:extLst>
              <a:ext uri="{FF2B5EF4-FFF2-40B4-BE49-F238E27FC236}">
                <a16:creationId xmlns:a16="http://schemas.microsoft.com/office/drawing/2014/main" id="{57A6717D-7C30-6717-B1CE-0E2D2CBD770F}"/>
              </a:ext>
            </a:extLst>
          </p:cNvPr>
          <p:cNvSpPr>
            <a:spLocks noGrp="1"/>
          </p:cNvSpPr>
          <p:nvPr>
            <p:ph idx="1"/>
          </p:nvPr>
        </p:nvSpPr>
        <p:spPr/>
        <p:txBody>
          <a:bodyPr/>
          <a:lstStyle/>
          <a:p>
            <a:pPr marL="0" indent="0">
              <a:buNone/>
            </a:pPr>
            <a:r>
              <a:rPr lang="en-US" dirty="0"/>
              <a:t>Logical address is 20bit.</a:t>
            </a:r>
          </a:p>
          <a:p>
            <a:pPr marL="0" indent="0">
              <a:buNone/>
            </a:pPr>
            <a:r>
              <a:rPr lang="en-US" dirty="0"/>
              <a:t>Physical address =   Segment base address: offset</a:t>
            </a:r>
          </a:p>
          <a:p>
            <a:pPr marL="0" indent="0">
              <a:buNone/>
            </a:pPr>
            <a:r>
              <a:rPr lang="en-US" dirty="0"/>
              <a:t>    CS:IP</a:t>
            </a:r>
          </a:p>
          <a:p>
            <a:pPr marL="0" indent="0">
              <a:buNone/>
            </a:pPr>
            <a:r>
              <a:rPr lang="en-US" dirty="0"/>
              <a:t>    CS*10 + IP</a:t>
            </a:r>
          </a:p>
          <a:p>
            <a:pPr marL="0" indent="0">
              <a:buNone/>
            </a:pPr>
            <a:r>
              <a:rPr lang="en-US" dirty="0"/>
              <a:t>    0100*10 + 0003</a:t>
            </a:r>
          </a:p>
          <a:p>
            <a:pPr marL="0" indent="0">
              <a:buNone/>
            </a:pPr>
            <a:r>
              <a:rPr lang="en-US" dirty="0"/>
              <a:t>    1003</a:t>
            </a:r>
          </a:p>
        </p:txBody>
      </p:sp>
      <p:sp>
        <p:nvSpPr>
          <p:cNvPr id="4" name="TextBox 3">
            <a:extLst>
              <a:ext uri="{FF2B5EF4-FFF2-40B4-BE49-F238E27FC236}">
                <a16:creationId xmlns:a16="http://schemas.microsoft.com/office/drawing/2014/main" id="{4BFF885D-DBF7-36A4-1A4D-117AC714F937}"/>
              </a:ext>
            </a:extLst>
          </p:cNvPr>
          <p:cNvSpPr txBox="1"/>
          <p:nvPr/>
        </p:nvSpPr>
        <p:spPr>
          <a:xfrm>
            <a:off x="9005777" y="871870"/>
            <a:ext cx="1103187" cy="646331"/>
          </a:xfrm>
          <a:prstGeom prst="rect">
            <a:avLst/>
          </a:prstGeom>
          <a:noFill/>
        </p:spPr>
        <p:txBody>
          <a:bodyPr wrap="none" rtlCol="0">
            <a:spAutoFit/>
          </a:bodyPr>
          <a:lstStyle/>
          <a:p>
            <a:r>
              <a:rPr lang="en-US" dirty="0"/>
              <a:t>CS = 0100</a:t>
            </a:r>
          </a:p>
          <a:p>
            <a:r>
              <a:rPr lang="en-US" dirty="0"/>
              <a:t>IP = 0003</a:t>
            </a:r>
            <a:endParaRPr lang="en-PK" dirty="0"/>
          </a:p>
        </p:txBody>
      </p:sp>
    </p:spTree>
    <p:extLst>
      <p:ext uri="{BB962C8B-B14F-4D97-AF65-F5344CB8AC3E}">
        <p14:creationId xmlns:p14="http://schemas.microsoft.com/office/powerpoint/2010/main" val="2442744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5A70B-A0E9-F4D4-14FF-BACF22646F71}"/>
              </a:ext>
            </a:extLst>
          </p:cNvPr>
          <p:cNvSpPr>
            <a:spLocks noGrp="1"/>
          </p:cNvSpPr>
          <p:nvPr>
            <p:ph type="title"/>
          </p:nvPr>
        </p:nvSpPr>
        <p:spPr/>
        <p:txBody>
          <a:bodyPr/>
          <a:lstStyle/>
          <a:p>
            <a:r>
              <a:rPr lang="en-US" dirty="0"/>
              <a:t>Other method:</a:t>
            </a:r>
            <a:endParaRPr lang="en-PK" dirty="0"/>
          </a:p>
        </p:txBody>
      </p:sp>
      <p:sp>
        <p:nvSpPr>
          <p:cNvPr id="3" name="Content Placeholder 2">
            <a:extLst>
              <a:ext uri="{FF2B5EF4-FFF2-40B4-BE49-F238E27FC236}">
                <a16:creationId xmlns:a16="http://schemas.microsoft.com/office/drawing/2014/main" id="{36978776-95DE-885C-23AE-CE8EA06173F8}"/>
              </a:ext>
            </a:extLst>
          </p:cNvPr>
          <p:cNvSpPr>
            <a:spLocks noGrp="1"/>
          </p:cNvSpPr>
          <p:nvPr>
            <p:ph idx="1"/>
          </p:nvPr>
        </p:nvSpPr>
        <p:spPr/>
        <p:txBody>
          <a:bodyPr>
            <a:normAutofit fontScale="85000" lnSpcReduction="20000"/>
          </a:bodyPr>
          <a:lstStyle/>
          <a:p>
            <a:pPr marL="0" indent="0">
              <a:buNone/>
            </a:pPr>
            <a:r>
              <a:rPr lang="en-US" dirty="0">
                <a:solidFill>
                  <a:schemeClr val="tx1">
                    <a:lumMod val="85000"/>
                    <a:lumOff val="15000"/>
                  </a:schemeClr>
                </a:solidFill>
              </a:rPr>
              <a:t>Algorithm:</a:t>
            </a:r>
          </a:p>
          <a:p>
            <a:pPr marL="0" indent="0">
              <a:buNone/>
            </a:pPr>
            <a:r>
              <a:rPr lang="en-US" dirty="0"/>
              <a:t>1-  Start with </a:t>
            </a:r>
            <a:r>
              <a:rPr lang="en-US" dirty="0">
                <a:solidFill>
                  <a:srgbClr val="C00000"/>
                </a:solidFill>
              </a:rPr>
              <a:t>CS</a:t>
            </a:r>
          </a:p>
          <a:p>
            <a:pPr marL="0" indent="0">
              <a:buNone/>
            </a:pPr>
            <a:r>
              <a:rPr lang="en-US" dirty="0"/>
              <a:t>2-  insert </a:t>
            </a:r>
            <a:r>
              <a:rPr lang="en-US" dirty="0">
                <a:solidFill>
                  <a:srgbClr val="FF0000"/>
                </a:solidFill>
              </a:rPr>
              <a:t>0</a:t>
            </a:r>
            <a:r>
              <a:rPr lang="en-US" dirty="0"/>
              <a:t> as the least significant digit</a:t>
            </a:r>
          </a:p>
          <a:p>
            <a:pPr marL="0" indent="0">
              <a:buNone/>
            </a:pPr>
            <a:r>
              <a:rPr lang="en-US" dirty="0"/>
              <a:t>3-  Add </a:t>
            </a:r>
            <a:r>
              <a:rPr lang="en-US" dirty="0">
                <a:solidFill>
                  <a:srgbClr val="C00000"/>
                </a:solidFill>
              </a:rPr>
              <a:t>IP</a:t>
            </a:r>
          </a:p>
          <a:p>
            <a:pPr marL="0" indent="0">
              <a:buNone/>
            </a:pPr>
            <a:r>
              <a:rPr lang="en-US" dirty="0"/>
              <a:t>Example:</a:t>
            </a:r>
          </a:p>
          <a:p>
            <a:pPr marL="0" indent="0">
              <a:buNone/>
            </a:pPr>
            <a:r>
              <a:rPr lang="en-US" dirty="0"/>
              <a:t>CS = 1980H  IP = 78FEH</a:t>
            </a:r>
          </a:p>
          <a:p>
            <a:pPr marL="0" indent="0">
              <a:buNone/>
            </a:pPr>
            <a:r>
              <a:rPr lang="en-US" dirty="0"/>
              <a:t>1980</a:t>
            </a:r>
          </a:p>
          <a:p>
            <a:pPr marL="0" indent="0">
              <a:buNone/>
            </a:pPr>
            <a:r>
              <a:rPr lang="en-US" dirty="0"/>
              <a:t>1980</a:t>
            </a:r>
            <a:r>
              <a:rPr lang="en-US" dirty="0">
                <a:solidFill>
                  <a:srgbClr val="FF0000"/>
                </a:solidFill>
              </a:rPr>
              <a:t>0</a:t>
            </a:r>
          </a:p>
          <a:p>
            <a:pPr marL="0" indent="0">
              <a:buNone/>
            </a:pPr>
            <a:r>
              <a:rPr lang="en-US" dirty="0"/>
              <a:t>78FE</a:t>
            </a:r>
          </a:p>
          <a:p>
            <a:pPr marL="0" indent="0">
              <a:buNone/>
            </a:pPr>
            <a:r>
              <a:rPr lang="en-US" dirty="0"/>
              <a:t>210FE</a:t>
            </a:r>
          </a:p>
          <a:p>
            <a:pPr marL="0" indent="0">
              <a:buNone/>
            </a:pPr>
            <a:r>
              <a:rPr lang="en-US" dirty="0">
                <a:solidFill>
                  <a:srgbClr val="FF0000"/>
                </a:solidFill>
              </a:rPr>
              <a:t>So, 210FE is the physical address!!</a:t>
            </a:r>
            <a:endParaRPr lang="en-PK" dirty="0">
              <a:solidFill>
                <a:srgbClr val="FF0000"/>
              </a:solidFill>
            </a:endParaRPr>
          </a:p>
        </p:txBody>
      </p:sp>
    </p:spTree>
    <p:extLst>
      <p:ext uri="{BB962C8B-B14F-4D97-AF65-F5344CB8AC3E}">
        <p14:creationId xmlns:p14="http://schemas.microsoft.com/office/powerpoint/2010/main" val="2624595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6946B-B05C-8E49-4BD1-C0E3D29F0BD4}"/>
              </a:ext>
            </a:extLst>
          </p:cNvPr>
          <p:cNvSpPr>
            <a:spLocks noGrp="1"/>
          </p:cNvSpPr>
          <p:nvPr>
            <p:ph type="title"/>
          </p:nvPr>
        </p:nvSpPr>
        <p:spPr/>
        <p:txBody>
          <a:bodyPr/>
          <a:lstStyle/>
          <a:p>
            <a:r>
              <a:rPr lang="en-US" dirty="0"/>
              <a:t>Quiz:</a:t>
            </a:r>
            <a:endParaRPr lang="en-PK" dirty="0"/>
          </a:p>
        </p:txBody>
      </p:sp>
      <p:sp>
        <p:nvSpPr>
          <p:cNvPr id="3" name="Content Placeholder 2">
            <a:extLst>
              <a:ext uri="{FF2B5EF4-FFF2-40B4-BE49-F238E27FC236}">
                <a16:creationId xmlns:a16="http://schemas.microsoft.com/office/drawing/2014/main" id="{733CBF4A-2D18-3781-4F21-C414015FBC31}"/>
              </a:ext>
            </a:extLst>
          </p:cNvPr>
          <p:cNvSpPr>
            <a:spLocks noGrp="1"/>
          </p:cNvSpPr>
          <p:nvPr>
            <p:ph idx="1"/>
          </p:nvPr>
        </p:nvSpPr>
        <p:spPr/>
        <p:txBody>
          <a:bodyPr/>
          <a:lstStyle/>
          <a:p>
            <a:pPr marL="0" indent="0">
              <a:buNone/>
            </a:pPr>
            <a:r>
              <a:rPr lang="en-US" dirty="0"/>
              <a:t> If </a:t>
            </a:r>
            <a:r>
              <a:rPr lang="en-US" dirty="0">
                <a:solidFill>
                  <a:srgbClr val="C00000"/>
                </a:solidFill>
              </a:rPr>
              <a:t>CS</a:t>
            </a:r>
            <a:r>
              <a:rPr lang="en-US" dirty="0"/>
              <a:t>=24F6H and </a:t>
            </a:r>
            <a:r>
              <a:rPr lang="en-US" dirty="0">
                <a:solidFill>
                  <a:srgbClr val="C00000"/>
                </a:solidFill>
              </a:rPr>
              <a:t>IP</a:t>
            </a:r>
            <a:r>
              <a:rPr lang="en-US" dirty="0"/>
              <a:t>=634AH,</a:t>
            </a:r>
          </a:p>
          <a:p>
            <a:pPr marL="0" indent="0">
              <a:buNone/>
            </a:pPr>
            <a:r>
              <a:rPr lang="en-US" dirty="0"/>
              <a:t> Determine:</a:t>
            </a:r>
          </a:p>
          <a:p>
            <a:pPr marL="0" indent="0">
              <a:buNone/>
            </a:pPr>
            <a:r>
              <a:rPr lang="en-US" dirty="0"/>
              <a:t>a) The logical address </a:t>
            </a:r>
          </a:p>
          <a:p>
            <a:pPr marL="0" indent="0">
              <a:buNone/>
            </a:pPr>
            <a:r>
              <a:rPr lang="en-US" dirty="0"/>
              <a:t>b) The offset address</a:t>
            </a:r>
          </a:p>
          <a:p>
            <a:pPr marL="0" indent="0">
              <a:buNone/>
            </a:pPr>
            <a:r>
              <a:rPr lang="en-US" dirty="0"/>
              <a:t>c) The physical address </a:t>
            </a:r>
          </a:p>
          <a:p>
            <a:pPr marL="0" indent="0">
              <a:buNone/>
            </a:pPr>
            <a:r>
              <a:rPr lang="en-US" dirty="0"/>
              <a:t>d) The lower range of the code segment </a:t>
            </a:r>
          </a:p>
          <a:p>
            <a:pPr marL="0" indent="0">
              <a:buNone/>
            </a:pPr>
            <a:r>
              <a:rPr lang="en-US" dirty="0"/>
              <a:t>e) The upper range of the code segment </a:t>
            </a:r>
            <a:endParaRPr lang="en-PK" dirty="0"/>
          </a:p>
        </p:txBody>
      </p:sp>
    </p:spTree>
    <p:extLst>
      <p:ext uri="{BB962C8B-B14F-4D97-AF65-F5344CB8AC3E}">
        <p14:creationId xmlns:p14="http://schemas.microsoft.com/office/powerpoint/2010/main" val="2681659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FA40E-955A-7488-355E-9F1F74DA5F0E}"/>
              </a:ext>
            </a:extLst>
          </p:cNvPr>
          <p:cNvSpPr>
            <a:spLocks noGrp="1"/>
          </p:cNvSpPr>
          <p:nvPr>
            <p:ph type="title"/>
          </p:nvPr>
        </p:nvSpPr>
        <p:spPr/>
        <p:txBody>
          <a:bodyPr/>
          <a:lstStyle/>
          <a:p>
            <a:r>
              <a:rPr lang="en-US" dirty="0"/>
              <a:t>Solution:</a:t>
            </a:r>
            <a:endParaRPr lang="en-PK" dirty="0"/>
          </a:p>
        </p:txBody>
      </p:sp>
      <p:sp>
        <p:nvSpPr>
          <p:cNvPr id="3" name="Content Placeholder 2">
            <a:extLst>
              <a:ext uri="{FF2B5EF4-FFF2-40B4-BE49-F238E27FC236}">
                <a16:creationId xmlns:a16="http://schemas.microsoft.com/office/drawing/2014/main" id="{C8ADABCD-5604-294F-67DC-4D7114FAD4B4}"/>
              </a:ext>
            </a:extLst>
          </p:cNvPr>
          <p:cNvSpPr>
            <a:spLocks noGrp="1"/>
          </p:cNvSpPr>
          <p:nvPr>
            <p:ph idx="1"/>
          </p:nvPr>
        </p:nvSpPr>
        <p:spPr/>
        <p:txBody>
          <a:bodyPr/>
          <a:lstStyle/>
          <a:p>
            <a:pPr marL="514350" indent="-514350">
              <a:buAutoNum type="alphaLcParenR"/>
            </a:pPr>
            <a:r>
              <a:rPr lang="en-US" dirty="0"/>
              <a:t>24F6:634A</a:t>
            </a:r>
          </a:p>
          <a:p>
            <a:pPr marL="514350" indent="-514350">
              <a:buAutoNum type="alphaLcParenR"/>
            </a:pPr>
            <a:r>
              <a:rPr lang="en-US" dirty="0"/>
              <a:t>634A</a:t>
            </a:r>
          </a:p>
          <a:p>
            <a:pPr marL="514350" indent="-514350">
              <a:buAutoNum type="alphaLcParenR"/>
            </a:pPr>
            <a:r>
              <a:rPr lang="en-US" dirty="0"/>
              <a:t>24F60 + 634A = 2B2AA</a:t>
            </a:r>
          </a:p>
          <a:p>
            <a:pPr marL="514350" indent="-514350">
              <a:buAutoNum type="alphaLcParenR"/>
            </a:pPr>
            <a:r>
              <a:rPr lang="en-US" dirty="0"/>
              <a:t>24F6:0000</a:t>
            </a:r>
          </a:p>
          <a:p>
            <a:pPr marL="514350" indent="-514350">
              <a:buAutoNum type="alphaLcParenR"/>
            </a:pPr>
            <a:r>
              <a:rPr lang="en-US" dirty="0"/>
              <a:t>24F6:FFFF </a:t>
            </a:r>
            <a:endParaRPr lang="en-PK" dirty="0"/>
          </a:p>
        </p:txBody>
      </p:sp>
    </p:spTree>
    <p:extLst>
      <p:ext uri="{BB962C8B-B14F-4D97-AF65-F5344CB8AC3E}">
        <p14:creationId xmlns:p14="http://schemas.microsoft.com/office/powerpoint/2010/main" val="480064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1191</TotalTime>
  <Words>1976</Words>
  <Application>Microsoft Office PowerPoint</Application>
  <PresentationFormat>Widescreen</PresentationFormat>
  <Paragraphs>145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Söhne</vt:lpstr>
      <vt:lpstr>Office Theme</vt:lpstr>
      <vt:lpstr>Simulation</vt:lpstr>
      <vt:lpstr>Mov instruction:</vt:lpstr>
      <vt:lpstr>Emulating instruction:</vt:lpstr>
      <vt:lpstr>After executing instruction:</vt:lpstr>
      <vt:lpstr>Binary representation:</vt:lpstr>
      <vt:lpstr>Physical address in Code Segment:</vt:lpstr>
      <vt:lpstr>Other method:</vt:lpstr>
      <vt:lpstr>Quiz:</vt:lpstr>
      <vt:lpstr>Solution:</vt:lpstr>
      <vt:lpstr>Addressing in data segment:</vt:lpstr>
      <vt:lpstr>Quiz</vt:lpstr>
      <vt:lpstr>Solution:</vt:lpstr>
      <vt:lpstr>Logical address vs Physical address:</vt:lpstr>
      <vt:lpstr>Accessing values from address:</vt:lpstr>
      <vt:lpstr>Auxiliary flag:</vt:lpstr>
      <vt:lpstr>Parity flag:</vt:lpstr>
      <vt:lpstr>Digital vs microcomputers:</vt:lpstr>
      <vt:lpstr>Cont.</vt:lpstr>
      <vt:lpstr>Cont.</vt:lpstr>
      <vt:lpstr>Register spilling:</vt:lpstr>
      <vt:lpstr>External vs internal commands:</vt:lpstr>
      <vt:lpstr>Cont.</vt:lpstr>
      <vt:lpstr>Cont.</vt:lpstr>
      <vt:lpstr>NEG</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dc:title>
  <dc:creator>FA21-BSE-133 (AOUN HAIDER)</dc:creator>
  <cp:lastModifiedBy>FA21-BSE-133 (AOUN HAIDER)</cp:lastModifiedBy>
  <cp:revision>25</cp:revision>
  <dcterms:created xsi:type="dcterms:W3CDTF">2023-04-08T17:32:51Z</dcterms:created>
  <dcterms:modified xsi:type="dcterms:W3CDTF">2023-04-10T22:37:44Z</dcterms:modified>
</cp:coreProperties>
</file>