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7" r:id="rId5"/>
    <p:sldId id="275" r:id="rId6"/>
    <p:sldId id="278" r:id="rId7"/>
    <p:sldId id="280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848" autoAdjust="0"/>
  </p:normalViewPr>
  <p:slideViewPr>
    <p:cSldViewPr snapToGrid="0" showGuides="1">
      <p:cViewPr varScale="1">
        <p:scale>
          <a:sx n="79" d="100"/>
          <a:sy n="79" d="100"/>
        </p:scale>
        <p:origin x="1764" y="78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2/17/2024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2/17/2024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Copying, paraphrasing others work without citing it is plagiarism. References are all the works picked from provided sources provided while bibliography can be suggesting article for better understanding of the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53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26564F-FD43-40D6-87AD-35009A2E22B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7827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782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E37717E-4DFD-4028-8754-967394FFE08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885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885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r>
              <a:rPr lang="en-US" dirty="0"/>
              <a:t>Good will</a:t>
            </a:r>
            <a:r>
              <a:rPr lang="en-US"/>
              <a:t>: Impression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41EB8F4-2F7A-4E67-8C9D-A7E69AC5703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987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987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5CC26C-B26B-46EC-95E8-26E0D4BA36B4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8089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8090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989780-4749-494A-88DD-4432896B7C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D296D6-6B0F-495E-8935-B7C9DBCC8902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065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066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0ADCBEB-3A4B-4B49-98E8-259DEF51AAB4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168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168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289C652-C4E0-491B-B261-6E9BA9CB34C8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2707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270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r>
              <a:rPr lang="en-US" b="1" dirty="0"/>
              <a:t>Ethics:</a:t>
            </a:r>
            <a:r>
              <a:rPr lang="en-US" dirty="0"/>
              <a:t> standards of behavior set by a group or profession. It is almost consistent and do not vary so much.</a:t>
            </a:r>
          </a:p>
          <a:p>
            <a:r>
              <a:rPr lang="en-US" b="1" dirty="0"/>
              <a:t>Morality:</a:t>
            </a:r>
            <a:r>
              <a:rPr lang="en-US" dirty="0"/>
              <a:t> Individuals perspective about right and wrong. It that perspective is actually right, then it will be his virtue. It varies by culture, religion, education and many other factors.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CF4FB2F-B0FE-4118-A829-0B925B5749C6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373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373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3509D1-5610-4840-86A5-F8CF3F51DBCD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475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475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74F1A42-B18D-45BA-8028-454485023858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577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578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A24EBE-883F-4964-A0DD-8BB56A72AF82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680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ln/>
        </p:spPr>
      </p:sp>
      <p:sp>
        <p:nvSpPr>
          <p:cNvPr id="7680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positive and negative ways in which computer technology alters modes of social interaction at the personal level</a:t>
            </a:r>
          </a:p>
          <a:p>
            <a:r>
              <a:rPr lang="en-US" dirty="0"/>
              <a:t>Evaluate ethical / social tradeoffs in technical decisions</a:t>
            </a:r>
          </a:p>
          <a:p>
            <a:r>
              <a:rPr lang="en-US" dirty="0"/>
              <a:t>Evaluate the professional code of ethics from the ACM, the IEEE Computer Society, and other organizations</a:t>
            </a:r>
          </a:p>
          <a:p>
            <a:r>
              <a:rPr lang="en-US" dirty="0"/>
              <a:t>Identify contemporary examples of intangible digital intellectual property</a:t>
            </a:r>
          </a:p>
          <a:p>
            <a:r>
              <a:rPr lang="en-US" dirty="0"/>
              <a:t>Investigate the impact of technological solutions to privacy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0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FC3403-1272-47AB-9D32-2869BC1E4B11}" type="slidenum">
              <a:rPr lang="en-GB" smtClean="0"/>
              <a:pPr/>
              <a:t>10</a:t>
            </a:fld>
            <a:endParaRPr lang="en-GB" sz="1800"/>
          </a:p>
        </p:txBody>
      </p:sp>
      <p:sp>
        <p:nvSpPr>
          <p:cNvPr id="2355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Definition of Ethics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3857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Ethics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Set of beliefs about right and wrong </a:t>
            </a:r>
            <a:r>
              <a:rPr lang="en-US"/>
              <a:t>behavior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Virtues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Habits that incline people to do what is acceptable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Vices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Habits of unacceptable </a:t>
            </a:r>
            <a:r>
              <a:rPr lang="en-US"/>
              <a:t>behavior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Virtues and vices define a personal value system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Scheme of moral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B90CE8-C136-4029-AF41-96FD788DA421}" type="slidenum">
              <a:rPr lang="en-GB" smtClean="0"/>
              <a:pPr/>
              <a:t>11</a:t>
            </a:fld>
            <a:endParaRPr lang="en-GB" sz="1800"/>
          </a:p>
        </p:txBody>
      </p:sp>
      <p:sp>
        <p:nvSpPr>
          <p:cNvPr id="2458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The Importance of Integrity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993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Integrity is a cornerstone of ethical behavior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People with integrity: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Act in accordance with a personal code of principles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Extend to all the same respect and consideration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Apply the same moral standards in all situations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Lack of integrity emerges if you apply moral standards differently according to situation or people involved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Many ethical dilemmas are not as simple as right versus wrong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Difference Between Morals, </a:t>
            </a:r>
            <a:br>
              <a:rPr lang="en-US"/>
            </a:br>
            <a:r>
              <a:rPr lang="en-US"/>
              <a:t>Ethics, and Laws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Morals: one’s personal beliefs about right and wrong</a:t>
            </a:r>
          </a:p>
          <a:p>
            <a:pPr eaLnBrk="1" hangingPunct="1"/>
            <a:r>
              <a:rPr lang="en-US"/>
              <a:t>Ethics: standards or codes of behavior expected of an individual by a group</a:t>
            </a:r>
          </a:p>
          <a:p>
            <a:pPr eaLnBrk="1" hangingPunct="1"/>
            <a:r>
              <a:rPr lang="en-US"/>
              <a:t>Law: system of rules that tells us what we can and cannot do</a:t>
            </a:r>
          </a:p>
          <a:p>
            <a:pPr lvl="1" eaLnBrk="1" hangingPunct="1"/>
            <a:r>
              <a:rPr lang="en-US"/>
              <a:t>Laws are enforced by a set of institutions</a:t>
            </a:r>
          </a:p>
          <a:p>
            <a:pPr lvl="1" eaLnBrk="1" hangingPunct="1"/>
            <a:r>
              <a:rPr lang="en-US"/>
              <a:t>Legal acts conform to the law</a:t>
            </a:r>
          </a:p>
          <a:p>
            <a:pPr lvl="1" eaLnBrk="1" hangingPunct="1"/>
            <a:r>
              <a:rPr lang="en-US"/>
              <a:t>Moral acts conform to what an individual believes is the right belief of right and wrong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1D642-FDA1-4CA3-BFBF-DB13EBA9EAB1}" type="slidenum">
              <a:rPr lang="en-GB" smtClean="0"/>
              <a:pPr/>
              <a:t>12</a:t>
            </a:fld>
            <a:endParaRPr lang="en-GB" sz="180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in the Business World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Both the likelihood and the negative impact of inappropriate behavior have increased</a:t>
            </a:r>
          </a:p>
          <a:p>
            <a:r>
              <a:rPr lang="en-GB"/>
              <a:t>Several trends have increased the likelihood of unethical behavior:</a:t>
            </a:r>
          </a:p>
          <a:p>
            <a:pPr lvl="1"/>
            <a:r>
              <a:rPr lang="en-GB"/>
              <a:t>Globalization creating complex work environments</a:t>
            </a:r>
          </a:p>
          <a:p>
            <a:pPr lvl="1"/>
            <a:r>
              <a:rPr lang="en-GB"/>
              <a:t>Organizations challenged to maintain profits / revenue</a:t>
            </a:r>
          </a:p>
          <a:p>
            <a:pPr lvl="1"/>
            <a:r>
              <a:rPr lang="en-GB"/>
              <a:t>Heightened vigilance by: </a:t>
            </a:r>
          </a:p>
          <a:p>
            <a:pPr lvl="2"/>
            <a:r>
              <a:rPr lang="en-GB"/>
              <a:t>Employees</a:t>
            </a:r>
          </a:p>
          <a:p>
            <a:pPr lvl="2"/>
            <a:r>
              <a:rPr lang="en-GB"/>
              <a:t>Shareholders </a:t>
            </a:r>
          </a:p>
          <a:p>
            <a:pPr lvl="2"/>
            <a:r>
              <a:rPr lang="en-GB"/>
              <a:t>Regulatory agencies</a:t>
            </a:r>
          </a:p>
          <a:p>
            <a:endParaRPr lang="en-GB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6343C9-FDB5-455D-99CF-4976C8E968B7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in the Business World (cont’d.)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Recent scandals in IT companies</a:t>
            </a:r>
          </a:p>
          <a:p>
            <a:pPr lvl="1"/>
            <a:r>
              <a:rPr lang="en-GB" dirty="0"/>
              <a:t>Satyam Computer Services (India)</a:t>
            </a:r>
          </a:p>
          <a:p>
            <a:pPr lvl="1"/>
            <a:r>
              <a:rPr lang="en-GB" dirty="0"/>
              <a:t>Hewlett Packard</a:t>
            </a:r>
          </a:p>
          <a:p>
            <a:pPr lvl="1"/>
            <a:r>
              <a:rPr lang="en-GB" dirty="0"/>
              <a:t>Computer Associates International</a:t>
            </a:r>
          </a:p>
          <a:p>
            <a:pPr lvl="1"/>
            <a:r>
              <a:rPr lang="en-GB" dirty="0"/>
              <a:t>IBM</a:t>
            </a:r>
          </a:p>
          <a:p>
            <a:r>
              <a:rPr lang="en-GB"/>
              <a:t>Not just executives, but even lower-level employees, can find themselves in the middle of an ethical dilemma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955CA3-EFD6-4BE2-B94A-652E9CF1E8C0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DE6898-F47E-498F-BB16-70C95207902A}" type="slidenum">
              <a:rPr lang="en-GB" smtClean="0"/>
              <a:pPr/>
              <a:t>15</a:t>
            </a:fld>
            <a:endParaRPr lang="en-GB" sz="1800"/>
          </a:p>
        </p:txBody>
      </p:sp>
      <p:sp>
        <p:nvSpPr>
          <p:cNvPr id="2867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693"/>
            <a:ext cx="8229600" cy="95410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Fostering Good Business Ethics Is Important </a:t>
            </a:r>
            <a:br>
              <a:rPr lang="en-GB" dirty="0"/>
            </a:br>
            <a:endParaRPr lang="en-GB" dirty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0507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gain the good will of the community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create an organization that operates consistently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foster good business practices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protect organization/employees from legal action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avoid </a:t>
            </a:r>
            <a:r>
              <a:rPr lang="en-US"/>
              <a:t>unfavorable</a:t>
            </a:r>
            <a:r>
              <a:rPr lang="en-GB"/>
              <a:t> publicity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907D9D-CE2B-45EC-983B-2BE4AC99FFD0}" type="slidenum">
              <a:rPr lang="en-GB" smtClean="0"/>
              <a:pPr/>
              <a:t>16</a:t>
            </a:fld>
            <a:endParaRPr lang="en-GB" sz="1800"/>
          </a:p>
        </p:txBody>
      </p:sp>
      <p:sp>
        <p:nvSpPr>
          <p:cNvPr id="2970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693"/>
            <a:ext cx="8229600" cy="95410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     Gaining the Good Will of the Community</a:t>
            </a:r>
            <a:br>
              <a:rPr lang="en-GB" dirty="0"/>
            </a:br>
            <a:endParaRPr lang="en-GB" dirty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61160"/>
            <a:ext cx="8229600" cy="3132124"/>
          </a:xfrm>
        </p:spPr>
        <p:txBody>
          <a:bodyPr wrap="square"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Organizations have fundamental responsibilities to society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Declared in formal statement of company’s principles or beliefs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Include: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Making contributions to charitable organizations and non profit institutions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Providing benefits for employees in excess of legal requirements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Choosing economic opportunities that might be more socially desirable than profitable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2808CB-6D33-40A8-B34F-B337F7AC1572}" type="slidenum">
              <a:rPr lang="en-GB" smtClean="0"/>
              <a:pPr/>
              <a:t>17</a:t>
            </a:fld>
            <a:endParaRPr lang="en-GB" sz="18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023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Socially responsible activities create good will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Good will makes it easier for corporations to conduct business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1090-3219-4759-8C35-FC763A30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Gaining the Good Will of the Community (cont’d)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an Organization That Operates Consistently</a:t>
            </a:r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Consistency ensures that employees:</a:t>
            </a:r>
          </a:p>
          <a:p>
            <a:pPr lvl="1"/>
            <a:r>
              <a:rPr lang="en-US"/>
              <a:t>Know what is expected of them</a:t>
            </a:r>
          </a:p>
          <a:p>
            <a:pPr lvl="1"/>
            <a:r>
              <a:rPr lang="en-US"/>
              <a:t>Can employ the organization’s values to help them in decision making</a:t>
            </a:r>
          </a:p>
          <a:p>
            <a:r>
              <a:rPr lang="en-US"/>
              <a:t>Consistency also means that shareholders, customers, suppliers, and community know what they can expect of the organization</a:t>
            </a:r>
          </a:p>
          <a:p>
            <a:endParaRPr lang="en-US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A8D7DE-B779-4CD2-B598-BD3AA35C90F7}" type="slidenum">
              <a:rPr lang="en-GB" smtClean="0"/>
              <a:pPr/>
              <a:t>18</a:t>
            </a:fld>
            <a:endParaRPr lang="en-GB" sz="180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Ethics for the Information Age, M.J. Quinn, 6</a:t>
            </a:r>
            <a:r>
              <a:rPr lang="en-US" baseline="30000" dirty="0"/>
              <a:t>th</a:t>
            </a:r>
            <a:r>
              <a:rPr lang="en-US" dirty="0"/>
              <a:t> Edition, Pearson Education</a:t>
            </a:r>
          </a:p>
          <a:p>
            <a:r>
              <a:rPr lang="en-US" dirty="0"/>
              <a:t>Ethical and Social Issues in Information Age, J. M. </a:t>
            </a:r>
            <a:r>
              <a:rPr lang="en-US" dirty="0" err="1"/>
              <a:t>Kizza</a:t>
            </a:r>
            <a:r>
              <a:rPr lang="en-US" dirty="0"/>
              <a:t>, 5</a:t>
            </a:r>
            <a:r>
              <a:rPr lang="en-US" baseline="30000" dirty="0"/>
              <a:t>th</a:t>
            </a:r>
            <a:r>
              <a:rPr lang="en-US" dirty="0"/>
              <a:t> Edition, Springer-Verlag</a:t>
            </a:r>
          </a:p>
          <a:p>
            <a:r>
              <a:rPr lang="en-US" dirty="0"/>
              <a:t>Ethics in Information Technology, G. Reynolds, 5</a:t>
            </a:r>
            <a:r>
              <a:rPr lang="en-US" baseline="30000" dirty="0"/>
              <a:t>th</a:t>
            </a:r>
            <a:r>
              <a:rPr lang="en-US" dirty="0"/>
              <a:t> Edition, Cengage Course Technology</a:t>
            </a:r>
          </a:p>
          <a:p>
            <a:r>
              <a:rPr lang="en-US" dirty="0"/>
              <a:t>A Gift of Fire, Social, Legal, and Ethical Issues for Computing Technology, S. </a:t>
            </a:r>
            <a:r>
              <a:rPr lang="en-US" dirty="0" err="1"/>
              <a:t>Baase</a:t>
            </a:r>
            <a:r>
              <a:rPr lang="en-US" dirty="0"/>
              <a:t>, 4</a:t>
            </a:r>
            <a:r>
              <a:rPr lang="en-US" baseline="30000" dirty="0"/>
              <a:t>th</a:t>
            </a:r>
            <a:r>
              <a:rPr lang="en-US" dirty="0"/>
              <a:t> Edition, Pearson Inc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“the little book of plagiarism” published by HEC.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7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Positive reasons for not plagiarizing</a:t>
            </a:r>
          </a:p>
          <a:p>
            <a:r>
              <a:rPr lang="en-US" dirty="0"/>
              <a:t>Copying from single/multiple sources</a:t>
            </a:r>
          </a:p>
          <a:p>
            <a:r>
              <a:rPr lang="en-US" dirty="0"/>
              <a:t>Paraphrasing, collusion</a:t>
            </a:r>
          </a:p>
          <a:p>
            <a:r>
              <a:rPr lang="en-US" dirty="0"/>
              <a:t>How to avoid it?</a:t>
            </a:r>
          </a:p>
          <a:p>
            <a:r>
              <a:rPr lang="en-US" dirty="0"/>
              <a:t>Reference list VS bibliography</a:t>
            </a:r>
          </a:p>
          <a:p>
            <a:r>
              <a:rPr lang="en-US" dirty="0"/>
              <a:t>Plagiarism detection</a:t>
            </a:r>
          </a:p>
          <a:p>
            <a:r>
              <a:rPr lang="en-US" dirty="0"/>
              <a:t>Penalty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8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GB" sz="4400"/>
              <a:t>Ethics in Information Technology, Fourth Edition</a:t>
            </a:r>
            <a:endParaRPr lang="en-US" sz="3200" i="1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/>
              <a:t>Chapter 1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GB" sz="3200" i="1"/>
              <a:t>An Overview of Ethics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4488" indent="-344488"/>
            <a:r>
              <a:rPr lang="en-US"/>
              <a:t>As you read this chapter, consider the following questions:</a:t>
            </a:r>
          </a:p>
          <a:p>
            <a:pPr marL="798513" lvl="1" indent="-285750"/>
            <a:r>
              <a:rPr lang="en-GB"/>
              <a:t>What is ethics, and why is it important to act according to a code of ethics?</a:t>
            </a:r>
          </a:p>
          <a:p>
            <a:pPr marL="798513" lvl="1" indent="-285750"/>
            <a:r>
              <a:rPr lang="en-GB"/>
              <a:t>Why is business ethics becoming increasingly important?</a:t>
            </a:r>
          </a:p>
          <a:p>
            <a:pPr marL="798513" lvl="1" indent="-285750"/>
            <a:r>
              <a:rPr lang="en-GB"/>
              <a:t>What are organizations doing to improve their business ethics?</a:t>
            </a:r>
          </a:p>
          <a:p>
            <a:pPr marL="798513" lvl="1" indent="-285750"/>
            <a:endParaRPr lang="en-GB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16068B-C9AD-489D-BDB7-AE4474463BF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 (cont’d.)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/>
            <a:r>
              <a:rPr lang="en-GB"/>
              <a:t>Why are organizations interested in fostering good business ethics?</a:t>
            </a:r>
          </a:p>
          <a:p>
            <a:pPr marL="742950" lvl="1" indent="-285750"/>
            <a:r>
              <a:rPr lang="en-GB"/>
              <a:t>What approach can you take to ensure ethical decision making?</a:t>
            </a:r>
          </a:p>
          <a:p>
            <a:pPr marL="742950" lvl="1" indent="-285750"/>
            <a:r>
              <a:rPr lang="en-GB"/>
              <a:t>What trends have increased the risk of using information technology in an unethical manner?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E9C8B6-F0F1-4B2E-AFBD-3295434A968E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CC9E4E-4250-423D-8726-9A4F328E5B4D}" type="slidenum">
              <a:rPr lang="en-GB" smtClean="0"/>
              <a:pPr/>
              <a:t>8</a:t>
            </a:fld>
            <a:endParaRPr lang="en-GB" sz="1800"/>
          </a:p>
        </p:txBody>
      </p:sp>
      <p:sp>
        <p:nvSpPr>
          <p:cNvPr id="2150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What is Ethics?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2115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Moral code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Set of rules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Establishes boundaries of generally accepted behavior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Different rules often have contradictions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Morality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Social conventions about right and wrong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Widely shared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Form basis for an established consensus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3856FF-91C8-42BE-A03C-8414CDD40FE8}" type="slidenum">
              <a:rPr lang="en-GB" smtClean="0"/>
              <a:pPr/>
              <a:t>9</a:t>
            </a:fld>
            <a:endParaRPr lang="en-GB" sz="1800"/>
          </a:p>
        </p:txBody>
      </p:sp>
      <p:sp>
        <p:nvSpPr>
          <p:cNvPr id="2253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928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What is Ethics? (cont’d.)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671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Morality may vary by: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Age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Cultural group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Ethnic background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Religion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Life experiences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Education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Gender</a:t>
            </a:r>
          </a:p>
          <a:p>
            <a:pPr lvl="1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2464</TotalTime>
  <Words>914</Words>
  <Application>Microsoft Office PowerPoint</Application>
  <PresentationFormat>On-screen Show (4:3)</PresentationFormat>
  <Paragraphs>148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Euphemia</vt:lpstr>
      <vt:lpstr>Plantagenet Cherokee</vt:lpstr>
      <vt:lpstr>Wingdings</vt:lpstr>
      <vt:lpstr>Academic Literature 16x9</vt:lpstr>
      <vt:lpstr>Course Learning Outcomes</vt:lpstr>
      <vt:lpstr>Recommended Resources</vt:lpstr>
      <vt:lpstr>Assignment Zero</vt:lpstr>
      <vt:lpstr>Plagiarism</vt:lpstr>
      <vt:lpstr>Ethics in Information Technology, Fourth Edition</vt:lpstr>
      <vt:lpstr>Objectives</vt:lpstr>
      <vt:lpstr>Objectives (cont’d.)</vt:lpstr>
      <vt:lpstr>What is Ethics?</vt:lpstr>
      <vt:lpstr>What is Ethics? (cont’d.)</vt:lpstr>
      <vt:lpstr>Definition of Ethics</vt:lpstr>
      <vt:lpstr>The Importance of Integrity</vt:lpstr>
      <vt:lpstr>The Difference Between Morals,  Ethics, and Laws</vt:lpstr>
      <vt:lpstr>Ethics in the Business World</vt:lpstr>
      <vt:lpstr>Ethics in the Business World (cont’d.)</vt:lpstr>
      <vt:lpstr>Why Fostering Good Business Ethics Is Important  </vt:lpstr>
      <vt:lpstr>     Gaining the Good Will of the Community </vt:lpstr>
      <vt:lpstr>Gaining the Good Will of the Community (cont’d)</vt:lpstr>
      <vt:lpstr>Creating an Organization That Operates Consistently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Muzafar Khan</dc:creator>
  <cp:lastModifiedBy>FA21-BSE-133 (AOUN HAIDER)</cp:lastModifiedBy>
  <cp:revision>67</cp:revision>
  <cp:lastPrinted>2017-02-06T06:50:55Z</cp:lastPrinted>
  <dcterms:created xsi:type="dcterms:W3CDTF">2017-02-03T06:11:36Z</dcterms:created>
  <dcterms:modified xsi:type="dcterms:W3CDTF">2024-02-17T16:37:49Z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