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69" r:id="rId2"/>
    <p:sldId id="262" r:id="rId3"/>
    <p:sldId id="385" r:id="rId4"/>
    <p:sldId id="391" r:id="rId5"/>
    <p:sldId id="393" r:id="rId6"/>
    <p:sldId id="397" r:id="rId7"/>
    <p:sldId id="399" r:id="rId8"/>
    <p:sldId id="401" r:id="rId9"/>
    <p:sldId id="402" r:id="rId10"/>
    <p:sldId id="404" r:id="rId11"/>
    <p:sldId id="406" r:id="rId12"/>
    <p:sldId id="412" r:id="rId13"/>
    <p:sldId id="326" r:id="rId14"/>
    <p:sldId id="333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6" r:id="rId27"/>
    <p:sldId id="424" r:id="rId28"/>
    <p:sldId id="428" r:id="rId29"/>
    <p:sldId id="427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25" r:id="rId39"/>
    <p:sldId id="437" r:id="rId40"/>
    <p:sldId id="438" r:id="rId41"/>
    <p:sldId id="439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5763" autoAdjust="0"/>
  </p:normalViewPr>
  <p:slideViewPr>
    <p:cSldViewPr>
      <p:cViewPr>
        <p:scale>
          <a:sx n="70" d="100"/>
          <a:sy n="70" d="100"/>
        </p:scale>
        <p:origin x="-600" y="8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01/02/1435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01/02/1435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06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Over 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syntax-directed definition</a:t>
            </a:r>
            <a:r>
              <a:rPr lang="en-US" dirty="0" smtClean="0"/>
              <a:t> associates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With each grammar symbol, a set of attributes, 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each production, a set of semantic rules for computing the values of the attributes associated with the symbols appearing in the production.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parse tree showing the attribute values at each node is called an </a:t>
            </a:r>
            <a:r>
              <a:rPr lang="en-US" dirty="0" smtClean="0">
                <a:solidFill>
                  <a:schemeClr val="accent1"/>
                </a:solidFill>
              </a:rPr>
              <a:t>annotated parse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Over 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An attribute is said to be </a:t>
            </a:r>
            <a:r>
              <a:rPr lang="en-US" dirty="0" smtClean="0">
                <a:solidFill>
                  <a:schemeClr val="accent1"/>
                </a:solidFill>
              </a:rPr>
              <a:t>synthesized</a:t>
            </a:r>
            <a:r>
              <a:rPr lang="en-US" dirty="0" smtClean="0"/>
              <a:t> if its value at a parse-tree node N is determined from attribute values at the children of N and at N itself.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Tree traversals</a:t>
            </a:r>
            <a:r>
              <a:rPr lang="en-US" dirty="0" smtClean="0"/>
              <a:t> are used for describing attribute evaluation and for specifying the execution of code fragments in a translation scheme.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syntax-directed translation scheme </a:t>
            </a:r>
            <a:r>
              <a:rPr lang="en-US" dirty="0" smtClean="0"/>
              <a:t>is a notation for specifying a translation by attaching program fragments to productions in a grammar.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Actions translating </a:t>
            </a:r>
            <a:r>
              <a:rPr lang="en-US" dirty="0" smtClean="0">
                <a:solidFill>
                  <a:schemeClr val="accent1"/>
                </a:solidFill>
              </a:rPr>
              <a:t>9-5+2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1"/>
                </a:solidFill>
              </a:rPr>
              <a:t>95-2+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Lec05-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6907019" cy="3405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DF Traversal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24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Parsing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Top Down Parsing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Predictive Parsing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E-Productions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Designing a Predictive Parser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Left Recursion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24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>
                <a:ea typeface="Calibri" panose="020F0502020204030204" pitchFamily="34" charset="0"/>
                <a:cs typeface="Arial" panose="020B0604020202020204" pitchFamily="34" charset="0"/>
              </a:rPr>
              <a:t>DF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Lec06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219200"/>
            <a:ext cx="4038600" cy="3657600"/>
          </a:xfrm>
          <a:prstGeom prst="rect">
            <a:avLst/>
          </a:prstGeom>
        </p:spPr>
      </p:pic>
      <p:pic>
        <p:nvPicPr>
          <p:cNvPr id="6" name="Picture 5" descr="Lec05-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295400"/>
            <a:ext cx="3962400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Lec05-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4114800"/>
            <a:ext cx="4495800" cy="2529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191000"/>
            <a:ext cx="1736822" cy="400110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DF Traversal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" name="Picture 8" descr="Lec05-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4953000"/>
            <a:ext cx="5181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Parsing</a:t>
            </a:r>
            <a:r>
              <a:rPr lang="en-US" dirty="0" smtClean="0"/>
              <a:t> is the process of determining if and how a string of terminals can be generated by a grammar.</a:t>
            </a:r>
          </a:p>
          <a:p>
            <a:endParaRPr lang="en-US" dirty="0" smtClean="0"/>
          </a:p>
          <a:p>
            <a:r>
              <a:rPr lang="en-US" dirty="0" smtClean="0"/>
              <a:t>A parser takes at most O (n</a:t>
            </a:r>
            <a:r>
              <a:rPr lang="en-US" baseline="30000" dirty="0" smtClean="0"/>
              <a:t>3</a:t>
            </a:r>
            <a:r>
              <a:rPr lang="en-US" dirty="0" smtClean="0"/>
              <a:t>) time to parse a string of n terminals.</a:t>
            </a:r>
          </a:p>
          <a:p>
            <a:endParaRPr lang="en-US" dirty="0" smtClean="0"/>
          </a:p>
          <a:p>
            <a:r>
              <a:rPr lang="en-US" dirty="0" smtClean="0"/>
              <a:t>Most parsing methods fall in following classes:</a:t>
            </a:r>
          </a:p>
          <a:p>
            <a:pPr lvl="1"/>
            <a:r>
              <a:rPr lang="en-US" dirty="0" smtClean="0"/>
              <a:t>Top Down Parsing</a:t>
            </a:r>
          </a:p>
          <a:p>
            <a:pPr lvl="1">
              <a:buNone/>
            </a:pPr>
            <a:r>
              <a:rPr lang="en-US" dirty="0" smtClean="0"/>
              <a:t>		In top-down parsers, construction starts at the root and proceeds 	towards the leaves</a:t>
            </a:r>
          </a:p>
          <a:p>
            <a:pPr lvl="1"/>
            <a:r>
              <a:rPr lang="en-US" dirty="0" smtClean="0"/>
              <a:t>Bottom Up Parsing</a:t>
            </a:r>
          </a:p>
          <a:p>
            <a:pPr lvl="1">
              <a:buNone/>
            </a:pPr>
            <a:r>
              <a:rPr lang="en-US" dirty="0" smtClean="0"/>
              <a:t>		In bottom-up parsers, construction starts at the leaves and 	proceeds towards the root.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top-down construction of a parse tree is done by starting with the root, labeled with the starting non terminal stmt, and repeatedly performing the following two steps: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 node N, labeled with non terminal A, select one of the productions for A and construct children at N for the symbols in the production body.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the next node at which a </a:t>
            </a:r>
            <a:r>
              <a:rPr lang="en-US" dirty="0" err="1" smtClean="0"/>
              <a:t>subtree</a:t>
            </a:r>
            <a:r>
              <a:rPr lang="en-US" dirty="0" smtClean="0"/>
              <a:t> is to be constructed, typically the leftmost unexpanded </a:t>
            </a:r>
            <a:r>
              <a:rPr lang="en-US" dirty="0" err="1" smtClean="0"/>
              <a:t>nonterminal</a:t>
            </a:r>
            <a:r>
              <a:rPr lang="en-US" dirty="0" smtClean="0"/>
              <a:t> of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terminal being scanned in the input is known as the </a:t>
            </a:r>
            <a:r>
              <a:rPr lang="en-US" i="1" dirty="0" err="1" smtClean="0">
                <a:solidFill>
                  <a:schemeClr val="accent1"/>
                </a:solidFill>
              </a:rPr>
              <a:t>lookahead</a:t>
            </a:r>
            <a:r>
              <a:rPr lang="en-US" dirty="0" smtClean="0"/>
              <a:t> symbol.</a:t>
            </a:r>
          </a:p>
          <a:p>
            <a:pPr lvl="1"/>
            <a:r>
              <a:rPr lang="en-US" dirty="0" smtClean="0"/>
              <a:t>Initially, it is the first, i.e., leftmost, terminal of the input string.</a:t>
            </a:r>
          </a:p>
          <a:p>
            <a:endParaRPr lang="en-US" dirty="0" smtClean="0"/>
          </a:p>
          <a:p>
            <a:r>
              <a:rPr lang="en-US" dirty="0" smtClean="0"/>
              <a:t>Ex. Grammar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Lec06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581400"/>
            <a:ext cx="6355873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for our example grammar.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Lec06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48522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construction of the parse tree for the following input string.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smtClean="0">
                <a:solidFill>
                  <a:schemeClr val="accent1"/>
                </a:solidFill>
              </a:rPr>
              <a:t>for  (  ;  expr  ;  expr  )  other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 start, the terminal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is the </a:t>
            </a:r>
            <a:r>
              <a:rPr lang="en-US" dirty="0" err="1" smtClean="0"/>
              <a:t>lookahead</a:t>
            </a:r>
            <a:r>
              <a:rPr lang="en-US" dirty="0" smtClean="0"/>
              <a:t> symbol, and the known part of the parse tree is the root labeled </a:t>
            </a:r>
            <a:r>
              <a:rPr lang="en-US" dirty="0" smtClean="0">
                <a:solidFill>
                  <a:schemeClr val="accent1"/>
                </a:solidFill>
              </a:rPr>
              <a:t>stmt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Lec06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191000"/>
            <a:ext cx="6781800" cy="1513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match to occur, the non terminal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must derive a string that starts with the </a:t>
            </a:r>
            <a:r>
              <a:rPr lang="en-US" dirty="0" err="1" smtClean="0"/>
              <a:t>lookahead</a:t>
            </a:r>
            <a:r>
              <a:rPr lang="en-US" dirty="0" smtClean="0"/>
              <a:t> symbol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Selecting the relevant production from grammar and construct the children of the root labeled with the symbols in the production body as follows.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Lec06-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038600"/>
            <a:ext cx="642458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match to occur, the non terminal </a:t>
            </a:r>
            <a:r>
              <a:rPr lang="en-US" dirty="0" smtClean="0">
                <a:solidFill>
                  <a:schemeClr val="accent1"/>
                </a:solidFill>
              </a:rPr>
              <a:t>stmt</a:t>
            </a:r>
            <a:r>
              <a:rPr lang="en-US" dirty="0" smtClean="0"/>
              <a:t> must derive a string that starts with the </a:t>
            </a:r>
            <a:r>
              <a:rPr lang="en-US" dirty="0" err="1" smtClean="0"/>
              <a:t>lookahead</a:t>
            </a:r>
            <a:r>
              <a:rPr lang="en-US" dirty="0" smtClean="0"/>
              <a:t> symbol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Selecting the relevant production &amp; construct the children of the root labeled with the symbols in the production body as follows.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Production  used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r>
              <a:rPr lang="en-US" b="1" i="1" dirty="0" smtClean="0">
                <a:solidFill>
                  <a:schemeClr val="accent2"/>
                </a:solidFill>
              </a:rPr>
              <a:t>stmt - &gt; for (</a:t>
            </a: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; </a:t>
            </a: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; </a:t>
            </a: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) stmt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Lec06-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114800"/>
            <a:ext cx="642458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Now the children have just been constructed at the root , and the leftmost child labeled with 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is being considered.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When the node being considered in the parse tree is for a terminal, and the terminal matches the </a:t>
            </a:r>
            <a:r>
              <a:rPr lang="en-US" dirty="0" err="1" smtClean="0"/>
              <a:t>lookahead</a:t>
            </a:r>
            <a:r>
              <a:rPr lang="en-US" dirty="0" smtClean="0"/>
              <a:t> symbol, then we advance in both the parse tree and the input.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next terminal in the input becomes the new </a:t>
            </a:r>
            <a:r>
              <a:rPr lang="en-US" dirty="0" err="1" smtClean="0"/>
              <a:t>lookahead</a:t>
            </a:r>
            <a:r>
              <a:rPr lang="en-US" dirty="0" smtClean="0"/>
              <a:t> symbol, and the next child in the parse tree is considered.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the arrow in the parse tree has advanced to the next child of the root , and the arrow in the input has advanced to the next terminal, which is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further advance will take the arrow in the parse tree to the child labeled with non terminal </a:t>
            </a:r>
            <a:r>
              <a:rPr lang="en-US" dirty="0" err="1" smtClean="0">
                <a:solidFill>
                  <a:schemeClr val="accent1"/>
                </a:solidFill>
              </a:rPr>
              <a:t>optexpr</a:t>
            </a:r>
            <a:r>
              <a:rPr lang="en-US" dirty="0" smtClean="0"/>
              <a:t> and take the arrow in the input to the terminal 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Lec06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438400"/>
            <a:ext cx="633122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for the non terminal node labeled </a:t>
            </a:r>
            <a:r>
              <a:rPr lang="en-US" dirty="0" err="1" smtClean="0">
                <a:solidFill>
                  <a:schemeClr val="accent1"/>
                </a:solidFill>
              </a:rPr>
              <a:t>optexpr</a:t>
            </a:r>
            <a:r>
              <a:rPr lang="en-US" dirty="0" smtClean="0"/>
              <a:t>, repeat the process of selecting a production.</a:t>
            </a:r>
          </a:p>
          <a:p>
            <a:pPr marL="342900" lvl="1" indent="-34290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Production  used:	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 - &gt; 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way more productions are selected in the following order to construct the parse tree.</a:t>
            </a:r>
          </a:p>
          <a:p>
            <a:pPr lvl="1">
              <a:buNone/>
            </a:pPr>
            <a:endParaRPr lang="en-US" b="1" i="1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 - &gt; ɛ</a:t>
            </a:r>
          </a:p>
          <a:p>
            <a:pPr lvl="1">
              <a:buNone/>
            </a:pPr>
            <a:r>
              <a:rPr lang="en-US" b="1" i="1" dirty="0" err="1" smtClean="0">
                <a:solidFill>
                  <a:schemeClr val="accent2"/>
                </a:solidFill>
              </a:rPr>
              <a:t>optexpr</a:t>
            </a:r>
            <a:r>
              <a:rPr lang="en-US" b="1" i="1" dirty="0" smtClean="0">
                <a:solidFill>
                  <a:schemeClr val="accent2"/>
                </a:solidFill>
              </a:rPr>
              <a:t>  - &gt; ɛ</a:t>
            </a:r>
            <a:endParaRPr lang="en-US" dirty="0" smtClean="0"/>
          </a:p>
          <a:p>
            <a:pPr lvl="1">
              <a:buNone/>
            </a:pPr>
            <a:r>
              <a:rPr lang="en-US" b="1" i="1" dirty="0" smtClean="0">
                <a:solidFill>
                  <a:schemeClr val="accent2"/>
                </a:solidFill>
              </a:rPr>
              <a:t>stmt     - &gt; 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Recursive-descent parsing </a:t>
            </a:r>
            <a:r>
              <a:rPr lang="en-US" dirty="0" smtClean="0"/>
              <a:t>is a top-down method of syntax analysis.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non terminal has one (recursive) procedure that is responsible for parsing the non terminal</a:t>
            </a:r>
            <a:r>
              <a:rPr lang="en-US" altLang="ja-JP" dirty="0" smtClean="0"/>
              <a:t>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non terminal has multiple productions, each production is implemented in a branch of a selection statement based on input look-ahead information.</a:t>
            </a:r>
          </a:p>
          <a:p>
            <a:endParaRPr lang="en-US" dirty="0" smtClean="0"/>
          </a:p>
          <a:p>
            <a:r>
              <a:rPr lang="en-US" dirty="0" smtClean="0"/>
              <a:t>A recursive-descent parsing, in which the </a:t>
            </a:r>
            <a:r>
              <a:rPr lang="en-US" dirty="0" err="1" smtClean="0"/>
              <a:t>lookahead</a:t>
            </a:r>
            <a:r>
              <a:rPr lang="en-US" dirty="0" smtClean="0"/>
              <a:t> symbol unambiguously determines the flow of control through the procedure body for each non terminal is called </a:t>
            </a:r>
            <a:r>
              <a:rPr lang="en-US" dirty="0" smtClean="0">
                <a:solidFill>
                  <a:schemeClr val="accent1"/>
                </a:solidFill>
              </a:rPr>
              <a:t>predictive parsing.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see an example.</a:t>
            </a:r>
          </a:p>
          <a:p>
            <a:endParaRPr lang="en-US" dirty="0" smtClean="0"/>
          </a:p>
          <a:p>
            <a:r>
              <a:rPr lang="en-US" dirty="0" smtClean="0"/>
              <a:t>Grammar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62200" y="2590800"/>
            <a:ext cx="36737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    </a:t>
            </a:r>
            <a:r>
              <a:rPr lang="en-US" sz="2000" b="1" i="1" dirty="0">
                <a:solidFill>
                  <a:schemeClr val="accent1"/>
                </a:solidFill>
              </a:rPr>
              <a:t>type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 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>simple</a:t>
            </a:r>
            <a:b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</a:b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             </a:t>
            </a:r>
            <a:r>
              <a:rPr lang="en-US" sz="2000" b="1" dirty="0" smtClean="0">
                <a:solidFill>
                  <a:schemeClr val="accent1"/>
                </a:solidFill>
                <a:sym typeface="Symbol" pitchFamily="18" charset="2"/>
              </a:rPr>
              <a:t>	|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^ id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</a:b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>            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sym typeface="Symbol" pitchFamily="18" charset="2"/>
              </a:rPr>
              <a:t>	|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array [ 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>simple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] of 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>type</a:t>
            </a:r>
            <a:b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</a:br>
            <a:endParaRPr lang="en-US" sz="2000" b="1" i="1" dirty="0" smtClean="0">
              <a:solidFill>
                <a:schemeClr val="accent1"/>
              </a:solidFill>
              <a:sym typeface="Symbol" pitchFamily="18" charset="2"/>
            </a:endParaRPr>
          </a:p>
          <a:p>
            <a:r>
              <a:rPr lang="en-US" sz="2000" b="1" i="1" dirty="0" smtClean="0">
                <a:solidFill>
                  <a:schemeClr val="accent1"/>
                </a:solidFill>
                <a:sym typeface="Symbol" pitchFamily="18" charset="2"/>
              </a:rPr>
              <a:t>simple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integer</a:t>
            </a:r>
            <a: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sym typeface="Symbol" pitchFamily="18" charset="2"/>
              </a:rPr>
            </a:b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             </a:t>
            </a:r>
            <a:r>
              <a:rPr lang="en-US" sz="2000" b="1" dirty="0" smtClean="0">
                <a:solidFill>
                  <a:schemeClr val="accent1"/>
                </a:solidFill>
                <a:sym typeface="Symbol" pitchFamily="18" charset="2"/>
              </a:rPr>
              <a:t>	|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char</a:t>
            </a:r>
            <a:br>
              <a:rPr lang="en-US" sz="2000" b="1" dirty="0">
                <a:solidFill>
                  <a:schemeClr val="accent1"/>
                </a:solidFill>
                <a:sym typeface="Symbol" pitchFamily="18" charset="2"/>
              </a:rPr>
            </a:b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            </a:t>
            </a:r>
            <a:r>
              <a:rPr lang="en-US" sz="2000" b="1" dirty="0" smtClean="0">
                <a:solidFill>
                  <a:schemeClr val="accent1"/>
                </a:solidFill>
                <a:sym typeface="Symbol" pitchFamily="18" charset="2"/>
              </a:rPr>
              <a:t>	|</a:t>
            </a:r>
            <a:r>
              <a:rPr lang="en-US" sz="2000" b="1" i="1" dirty="0" smtClean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num </a:t>
            </a:r>
            <a:r>
              <a:rPr lang="en-US" sz="2000" b="1" dirty="0" err="1">
                <a:solidFill>
                  <a:schemeClr val="accent1"/>
                </a:solidFill>
                <a:sym typeface="Symbol" pitchFamily="18" charset="2"/>
              </a:rPr>
              <a:t>dotdot</a:t>
            </a:r>
            <a:r>
              <a:rPr lang="en-US" sz="2000" b="1" dirty="0">
                <a:solidFill>
                  <a:schemeClr val="accent1"/>
                </a:solidFill>
                <a:sym typeface="Symbol" pitchFamily="18" charset="2"/>
              </a:rPr>
              <a:t> 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8275" y="1295400"/>
            <a:ext cx="501406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/>
              <a:t>procedure </a:t>
            </a:r>
            <a:r>
              <a:rPr lang="en-US" sz="1800" i="1" dirty="0"/>
              <a:t>type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b="1" dirty="0"/>
              <a:t>begin</a:t>
            </a:r>
            <a:br>
              <a:rPr lang="en-US" sz="1800" b="1" dirty="0"/>
            </a:br>
            <a:r>
              <a:rPr lang="en-US" sz="1800" b="1" dirty="0"/>
              <a:t>    if </a:t>
            </a:r>
            <a:r>
              <a:rPr lang="en-US" sz="1800" i="1" dirty="0" err="1"/>
              <a:t>lookahead</a:t>
            </a:r>
            <a:r>
              <a:rPr lang="en-US" sz="1800" dirty="0"/>
              <a:t> in { </a:t>
            </a:r>
            <a:r>
              <a:rPr lang="ja-JP" altLang="en-US" sz="1800"/>
              <a:t>‘</a:t>
            </a:r>
            <a:r>
              <a:rPr lang="en-US" altLang="ja-JP" sz="1800" b="1" dirty="0"/>
              <a:t>integer</a:t>
            </a:r>
            <a:r>
              <a:rPr lang="ja-JP" altLang="en-US" sz="1800"/>
              <a:t>’</a:t>
            </a:r>
            <a:r>
              <a:rPr lang="en-US" altLang="ja-JP" sz="1800" dirty="0"/>
              <a:t>, </a:t>
            </a:r>
            <a:r>
              <a:rPr lang="ja-JP" altLang="en-US" sz="1800"/>
              <a:t>‘</a:t>
            </a:r>
            <a:r>
              <a:rPr lang="en-US" altLang="ja-JP" sz="1800" b="1" dirty="0"/>
              <a:t>char</a:t>
            </a:r>
            <a:r>
              <a:rPr lang="ja-JP" altLang="en-US" sz="1800"/>
              <a:t>’</a:t>
            </a:r>
            <a:r>
              <a:rPr lang="en-US" altLang="ja-JP" sz="1800" dirty="0"/>
              <a:t>, </a:t>
            </a:r>
            <a:r>
              <a:rPr lang="ja-JP" altLang="en-US" sz="1800"/>
              <a:t>‘</a:t>
            </a:r>
            <a:r>
              <a:rPr lang="en-US" altLang="ja-JP" sz="1800" b="1" dirty="0"/>
              <a:t>num</a:t>
            </a:r>
            <a:r>
              <a:rPr lang="ja-JP" altLang="en-US" sz="1800"/>
              <a:t>’</a:t>
            </a:r>
            <a:r>
              <a:rPr lang="en-US" altLang="ja-JP" sz="1800" dirty="0"/>
              <a:t> }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simple</a:t>
            </a:r>
            <a:r>
              <a:rPr lang="en-US" altLang="ja-JP" sz="1800" dirty="0"/>
              <a:t>()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if </a:t>
            </a:r>
            <a:r>
              <a:rPr lang="en-US" altLang="ja-JP" sz="1800" dirty="0" err="1"/>
              <a:t>lookahead</a:t>
            </a:r>
            <a:r>
              <a:rPr lang="en-US" altLang="ja-JP" sz="1800" dirty="0"/>
              <a:t> = </a:t>
            </a:r>
            <a:r>
              <a:rPr lang="ja-JP" altLang="en-US" sz="1800"/>
              <a:t>‘</a:t>
            </a:r>
            <a:r>
              <a:rPr lang="en-US" altLang="ja-JP" sz="1800" b="1" dirty="0"/>
              <a:t>^</a:t>
            </a:r>
            <a:r>
              <a:rPr lang="ja-JP" altLang="en-US" sz="1800"/>
              <a:t>’</a:t>
            </a:r>
            <a:r>
              <a:rPr lang="en-US" altLang="ja-JP" sz="1800" dirty="0"/>
              <a:t>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dirty="0"/>
              <a:t>^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en-US" altLang="ja-JP" sz="1800" b="1" dirty="0"/>
              <a:t>id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if </a:t>
            </a:r>
            <a:r>
              <a:rPr lang="en-US" altLang="ja-JP" sz="1800" i="1" dirty="0" err="1"/>
              <a:t>lookahead</a:t>
            </a:r>
            <a:r>
              <a:rPr lang="en-US" altLang="ja-JP" sz="1800" dirty="0"/>
              <a:t> = </a:t>
            </a:r>
            <a:r>
              <a:rPr lang="ja-JP" altLang="en-US" sz="1800"/>
              <a:t>‘</a:t>
            </a:r>
            <a:r>
              <a:rPr lang="en-US" altLang="ja-JP" sz="1800" b="1" dirty="0"/>
              <a:t>array</a:t>
            </a:r>
            <a:r>
              <a:rPr lang="ja-JP" altLang="en-US" sz="1800"/>
              <a:t>’</a:t>
            </a:r>
            <a:r>
              <a:rPr lang="en-US" altLang="ja-JP" sz="1800" dirty="0"/>
              <a:t>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array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[</a:t>
            </a:r>
            <a:r>
              <a:rPr lang="ja-JP" altLang="en-US" sz="1800"/>
              <a:t>‘</a:t>
            </a:r>
            <a:r>
              <a:rPr lang="en-US" altLang="ja-JP" sz="1800" dirty="0"/>
              <a:t>); </a:t>
            </a:r>
            <a:r>
              <a:rPr lang="en-US" altLang="ja-JP" sz="1800" i="1" dirty="0"/>
              <a:t>simple</a:t>
            </a:r>
            <a:r>
              <a:rPr lang="en-US" altLang="ja-JP" sz="1800" dirty="0"/>
              <a:t>();</a:t>
            </a:r>
            <a:br>
              <a:rPr lang="en-US" altLang="ja-JP" sz="1800" dirty="0"/>
            </a:br>
            <a:r>
              <a:rPr lang="en-US" altLang="ja-JP" sz="1800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]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of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type</a:t>
            </a:r>
            <a:r>
              <a:rPr lang="en-US" altLang="ja-JP" sz="1800" dirty="0"/>
              <a:t>()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</a:t>
            </a:r>
            <a:r>
              <a:rPr lang="en-US" altLang="ja-JP" sz="1800" i="1" dirty="0"/>
              <a:t>error</a:t>
            </a:r>
            <a:r>
              <a:rPr lang="en-US" altLang="ja-JP" sz="1800" dirty="0"/>
              <a:t>()</a:t>
            </a:r>
            <a:br>
              <a:rPr lang="en-US" altLang="ja-JP" sz="1800" dirty="0"/>
            </a:br>
            <a:r>
              <a:rPr lang="en-US" altLang="ja-JP" sz="1800" b="1" dirty="0"/>
              <a:t>end</a:t>
            </a:r>
            <a:r>
              <a:rPr lang="en-US" altLang="ja-JP" sz="1800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procedure </a:t>
            </a:r>
            <a:r>
              <a:rPr lang="en-US" i="1" dirty="0" smtClean="0"/>
              <a:t>match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 : </a:t>
            </a:r>
            <a:r>
              <a:rPr lang="en-US" i="1" dirty="0" smtClean="0"/>
              <a:t>token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b="1" dirty="0" smtClean="0"/>
              <a:t>begin</a:t>
            </a:r>
            <a:br>
              <a:rPr lang="en-US" b="1" dirty="0" smtClean="0"/>
            </a:br>
            <a:r>
              <a:rPr lang="en-US" b="1" dirty="0" smtClean="0"/>
              <a:t>    if </a:t>
            </a:r>
            <a:r>
              <a:rPr lang="en-US" i="1" dirty="0" err="1" smtClean="0"/>
              <a:t>lookahead</a:t>
            </a:r>
            <a:r>
              <a:rPr lang="en-US" dirty="0" smtClean="0"/>
              <a:t> = </a:t>
            </a:r>
            <a:r>
              <a:rPr lang="en-US" i="1" dirty="0" smtClean="0"/>
              <a:t>t </a:t>
            </a:r>
            <a:r>
              <a:rPr lang="en-US" b="1" dirty="0" smtClean="0"/>
              <a:t>then</a:t>
            </a:r>
            <a:br>
              <a:rPr lang="en-US" b="1" dirty="0" smtClean="0"/>
            </a:br>
            <a:r>
              <a:rPr lang="en-US" b="1" dirty="0" smtClean="0"/>
              <a:t>        </a:t>
            </a:r>
            <a:r>
              <a:rPr lang="en-US" i="1" dirty="0" err="1" smtClean="0"/>
              <a:t>lookahead</a:t>
            </a:r>
            <a:r>
              <a:rPr lang="en-US" dirty="0" smtClean="0"/>
              <a:t> := </a:t>
            </a:r>
            <a:r>
              <a:rPr lang="en-US" i="1" dirty="0" err="1" smtClean="0"/>
              <a:t>nexttoken</a:t>
            </a:r>
            <a:r>
              <a:rPr lang="en-US" dirty="0" smtClean="0"/>
              <a:t>()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    </a:t>
            </a:r>
            <a:r>
              <a:rPr lang="en-US" b="1" dirty="0" smtClean="0"/>
              <a:t>else </a:t>
            </a:r>
            <a:r>
              <a:rPr lang="en-US" i="1" dirty="0" smtClean="0"/>
              <a:t>error</a:t>
            </a:r>
            <a:r>
              <a:rPr lang="en-US" dirty="0" smtClean="0"/>
              <a:t>()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smtClean="0"/>
              <a:t>end</a:t>
            </a:r>
            <a:r>
              <a:rPr lang="en-US" dirty="0" smtClean="0"/>
              <a:t>;</a:t>
            </a:r>
            <a:endParaRPr lang="en-US" sz="18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1295400"/>
            <a:ext cx="330358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procedure </a:t>
            </a:r>
            <a:r>
              <a:rPr lang="en-US" sz="1800" i="1" dirty="0"/>
              <a:t>simple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b="1" dirty="0"/>
              <a:t>begin</a:t>
            </a:r>
            <a:br>
              <a:rPr lang="en-US" sz="1800" b="1" dirty="0"/>
            </a:br>
            <a:r>
              <a:rPr lang="en-US" sz="1800" b="1" dirty="0"/>
              <a:t>    if </a:t>
            </a:r>
            <a:r>
              <a:rPr lang="en-US" sz="1800" i="1" dirty="0" err="1"/>
              <a:t>lookahead</a:t>
            </a:r>
            <a:r>
              <a:rPr lang="en-US" sz="1800" dirty="0"/>
              <a:t> = </a:t>
            </a:r>
            <a:r>
              <a:rPr lang="ja-JP" altLang="en-US" sz="1800"/>
              <a:t>‘</a:t>
            </a:r>
            <a:r>
              <a:rPr lang="en-US" altLang="ja-JP" sz="1800" b="1" dirty="0"/>
              <a:t>integer</a:t>
            </a:r>
            <a:r>
              <a:rPr lang="ja-JP" altLang="en-US" sz="1800"/>
              <a:t>’</a:t>
            </a:r>
            <a:r>
              <a:rPr lang="en-US" altLang="ja-JP" sz="1800" dirty="0"/>
              <a:t>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integer</a:t>
            </a:r>
            <a:r>
              <a:rPr lang="ja-JP" altLang="en-US" sz="1800"/>
              <a:t>’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if</a:t>
            </a:r>
            <a:r>
              <a:rPr lang="en-US" altLang="ja-JP" sz="1800" i="1" dirty="0"/>
              <a:t> </a:t>
            </a:r>
            <a:r>
              <a:rPr lang="en-US" altLang="ja-JP" sz="1800" i="1" dirty="0" err="1"/>
              <a:t>lookahead</a:t>
            </a:r>
            <a:r>
              <a:rPr lang="en-US" altLang="ja-JP" sz="1800" dirty="0"/>
              <a:t> = </a:t>
            </a:r>
            <a:r>
              <a:rPr lang="ja-JP" altLang="en-US" sz="1800"/>
              <a:t>‘</a:t>
            </a:r>
            <a:r>
              <a:rPr lang="en-US" altLang="ja-JP" sz="1800" b="1" dirty="0"/>
              <a:t>char</a:t>
            </a:r>
            <a:r>
              <a:rPr lang="ja-JP" altLang="en-US" sz="1800"/>
              <a:t>’</a:t>
            </a:r>
            <a:r>
              <a:rPr lang="en-US" altLang="ja-JP" sz="1800" dirty="0"/>
              <a:t>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char</a:t>
            </a:r>
            <a:r>
              <a:rPr lang="ja-JP" altLang="en-US" sz="1800"/>
              <a:t>’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if </a:t>
            </a:r>
            <a:r>
              <a:rPr lang="en-US" altLang="ja-JP" sz="1800" i="1" dirty="0" err="1"/>
              <a:t>lookahead</a:t>
            </a:r>
            <a:r>
              <a:rPr lang="en-US" altLang="ja-JP" sz="1800" dirty="0"/>
              <a:t> = </a:t>
            </a:r>
            <a:r>
              <a:rPr lang="ja-JP" altLang="en-US" sz="1800"/>
              <a:t>‘</a:t>
            </a:r>
            <a:r>
              <a:rPr lang="en-US" altLang="ja-JP" sz="1800" b="1" dirty="0"/>
              <a:t>num</a:t>
            </a:r>
            <a:r>
              <a:rPr lang="ja-JP" altLang="en-US" sz="1800"/>
              <a:t>’</a:t>
            </a:r>
            <a:r>
              <a:rPr lang="en-US" altLang="ja-JP" sz="1800" dirty="0"/>
              <a:t> </a:t>
            </a:r>
            <a:r>
              <a:rPr lang="en-US" altLang="ja-JP" sz="1800" b="1" dirty="0"/>
              <a:t>then</a:t>
            </a:r>
            <a:br>
              <a:rPr lang="en-US" altLang="ja-JP" sz="1800" b="1" dirty="0"/>
            </a:br>
            <a:r>
              <a:rPr lang="en-US" altLang="ja-JP" sz="1800" b="1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num</a:t>
            </a:r>
            <a:r>
              <a:rPr lang="ja-JP" altLang="en-US" sz="1800"/>
              <a:t>’</a:t>
            </a:r>
            <a:r>
              <a:rPr lang="en-US" altLang="ja-JP" sz="1800" dirty="0"/>
              <a:t>);</a:t>
            </a:r>
            <a:br>
              <a:rPr lang="en-US" altLang="ja-JP" sz="1800" dirty="0"/>
            </a:br>
            <a:r>
              <a:rPr lang="en-US" altLang="ja-JP" sz="1800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 err="1"/>
              <a:t>dotdot</a:t>
            </a:r>
            <a:r>
              <a:rPr lang="ja-JP" altLang="en-US" sz="1800"/>
              <a:t>’</a:t>
            </a:r>
            <a:r>
              <a:rPr lang="en-US" altLang="ja-JP" sz="1800" dirty="0"/>
              <a:t>);</a:t>
            </a:r>
            <a:br>
              <a:rPr lang="en-US" altLang="ja-JP" sz="1800" dirty="0"/>
            </a:br>
            <a:r>
              <a:rPr lang="en-US" altLang="ja-JP" sz="1800" dirty="0"/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/>
              <a:t>num</a:t>
            </a:r>
            <a:r>
              <a:rPr lang="ja-JP" altLang="en-US" sz="1800"/>
              <a:t>’</a:t>
            </a:r>
            <a:r>
              <a:rPr lang="en-US" altLang="ja-JP" sz="1800" dirty="0"/>
              <a:t>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</a:t>
            </a:r>
            <a:r>
              <a:rPr lang="en-US" altLang="ja-JP" sz="1800" i="1" dirty="0"/>
              <a:t>error</a:t>
            </a:r>
            <a:r>
              <a:rPr lang="en-US" altLang="ja-JP" sz="1800" dirty="0"/>
              <a:t>()</a:t>
            </a:r>
            <a:br>
              <a:rPr lang="en-US" altLang="ja-JP" sz="1800" dirty="0"/>
            </a:br>
            <a:r>
              <a:rPr lang="en-US" altLang="ja-JP" sz="1800" b="1" dirty="0"/>
              <a:t>end;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predictive parser consists of procedures for the non terminals </a:t>
            </a:r>
            <a:r>
              <a:rPr lang="en-US" b="1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simple </a:t>
            </a:r>
            <a:r>
              <a:rPr lang="en-US" dirty="0" smtClean="0"/>
              <a:t>of the grammar.</a:t>
            </a:r>
          </a:p>
          <a:p>
            <a:endParaRPr lang="en-US" dirty="0" smtClean="0"/>
          </a:p>
          <a:p>
            <a:r>
              <a:rPr lang="en-US" dirty="0" smtClean="0"/>
              <a:t>Procedure </a:t>
            </a:r>
            <a:r>
              <a:rPr lang="en-US" dirty="0" smtClean="0">
                <a:solidFill>
                  <a:schemeClr val="accent1"/>
                </a:solidFill>
              </a:rPr>
              <a:t>match(t:token)</a:t>
            </a:r>
            <a:r>
              <a:rPr lang="en-US" dirty="0" smtClean="0"/>
              <a:t> compares its argument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with the </a:t>
            </a:r>
            <a:r>
              <a:rPr lang="en-US" dirty="0" err="1" smtClean="0"/>
              <a:t>lookahead</a:t>
            </a:r>
            <a:r>
              <a:rPr lang="en-US" dirty="0" smtClean="0"/>
              <a:t> symbol and advances to the next input terminal if they match. Thus match changes the value of variable.</a:t>
            </a:r>
          </a:p>
          <a:p>
            <a:endParaRPr lang="en-US" dirty="0" smtClean="0"/>
          </a:p>
          <a:p>
            <a:r>
              <a:rPr lang="en-US" dirty="0" smtClean="0"/>
              <a:t>Parsing begins with a call of the procedure </a:t>
            </a:r>
            <a:r>
              <a:rPr lang="en-US" dirty="0" smtClean="0">
                <a:solidFill>
                  <a:schemeClr val="accent1"/>
                </a:solidFill>
              </a:rPr>
              <a:t>type()</a:t>
            </a:r>
            <a:r>
              <a:rPr lang="en-US" dirty="0" smtClean="0"/>
              <a:t> for the starting non terminal.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Context Free Grammar </a:t>
            </a:r>
            <a:r>
              <a:rPr lang="en-US" sz="2400" dirty="0" smtClean="0"/>
              <a:t>is used to specify the syntax of the language.</a:t>
            </a:r>
          </a:p>
          <a:p>
            <a:endParaRPr lang="en-US" sz="2000" dirty="0" smtClean="0"/>
          </a:p>
          <a:p>
            <a:r>
              <a:rPr lang="en-US" dirty="0" smtClean="0"/>
              <a:t>A grammar describes the hierarchical structure of most programming language constructs.</a:t>
            </a:r>
          </a:p>
          <a:p>
            <a:endParaRPr lang="en-US" dirty="0" smtClean="0"/>
          </a:p>
          <a:p>
            <a:r>
              <a:rPr lang="en-US" dirty="0" smtClean="0"/>
              <a:t>It has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set of tokens (terminal symbols)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err="1" smtClean="0"/>
              <a:t>nonterminals</a:t>
            </a:r>
            <a:endParaRPr lang="en-US" dirty="0" smtClean="0"/>
          </a:p>
          <a:p>
            <a:pPr lvl="1"/>
            <a:r>
              <a:rPr lang="en-US" dirty="0" smtClean="0"/>
              <a:t>A set of productions</a:t>
            </a:r>
          </a:p>
          <a:p>
            <a:pPr lvl="1"/>
            <a:r>
              <a:rPr lang="en-US" dirty="0" smtClean="0"/>
              <a:t>A designated start symbol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19600" y="19812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0" y="50292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67000" y="5029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76600" y="5029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38800" y="5029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3400" y="50292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705600" y="5029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162800" y="5029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848600" y="5029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52400" y="50292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295400" y="57150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981200" y="5410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1524000" y="24384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1752600" y="2209800"/>
            <a:ext cx="1601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Check </a:t>
            </a:r>
            <a:r>
              <a:rPr lang="en-US" sz="1600" i="1" dirty="0" err="1"/>
              <a:t>lookahead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and call </a:t>
            </a:r>
            <a:r>
              <a:rPr lang="en-US" sz="1600" i="1" dirty="0"/>
              <a:t>match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52400" y="27432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240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6670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766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6388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343400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67056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162800" y="518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848600" y="518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524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2057400" y="58674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819400" y="5562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209800" y="27432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flipH="1">
            <a:off x="29718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219200" y="22098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1148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657600" y="28194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2400" y="28194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524000" y="5257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667000" y="5257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76600" y="5257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5638800" y="5257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343400" y="52578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705600" y="5257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7162800" y="5257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7848600" y="52578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52400" y="5257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971800" y="59436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3657600" y="5638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209800" y="28194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228600" y="38862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 flipH="1">
            <a:off x="4267200" y="2286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H="1">
            <a:off x="2971800" y="2286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 flipH="1">
            <a:off x="1219200" y="22860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H="1">
            <a:off x="1295400" y="32766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4114800" y="18288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766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388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43400" y="5105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056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62800" y="5105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48600" y="51054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24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114800" y="5791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800600" y="5486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09800" y="26670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28600" y="37338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33600" y="37338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dotdot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4267200" y="2133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2971800" y="21336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H="1">
            <a:off x="1219200" y="21336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>
            <a:off x="3581400" y="3124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1295400" y="31242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114800" y="16764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657600" y="27432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52400" y="27432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5240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6670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32766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6388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343400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7056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2800" y="518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848600" y="518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524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334000" y="58674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6019800" y="5562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09800" y="27432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228600" y="38100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267200" y="38100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2133600" y="38100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dotdot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H="1">
            <a:off x="4267200" y="2209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 flipH="1">
            <a:off x="29718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H="1">
            <a:off x="1219200" y="22098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H="1">
            <a:off x="3581400" y="3200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4267200" y="3200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H="1">
            <a:off x="1295400" y="32004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41148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766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388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43400" y="5105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056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62800" y="5105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48600" y="51054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24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96000" y="5791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858000" y="5486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09800" y="26670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876800" y="26670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]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8600" y="37338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267200" y="37338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133600" y="37338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dotdot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267200" y="2133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2971800" y="21336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495800" y="2133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1219200" y="21336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>
            <a:off x="3581400" y="3124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267200" y="3124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>
            <a:off x="1295400" y="31242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114800" y="16764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766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38800" y="5105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43400" y="51054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05600" y="5105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62800" y="5105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48600" y="51054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2400" y="5105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5600" y="5791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391400" y="5486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09800" y="26670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876800" y="26670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]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324600" y="2667000"/>
            <a:ext cx="158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of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28600" y="37338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67200" y="37338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133600" y="37338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dotdot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267200" y="2133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71800" y="21336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495800" y="2133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648200" y="21336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1219200" y="21336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3581400" y="3124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267200" y="3124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1295400" y="31242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4114800" y="16764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Step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57600" y="27432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simple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7432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array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array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70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[</a:t>
            </a: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766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38800" y="51816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num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343400" y="5181600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dotdot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05600" y="5181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]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62800" y="51816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of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48600" y="518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integer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2400" y="5181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Input</a:t>
            </a:r>
            <a:r>
              <a:rPr lang="en-US"/>
              <a:t>: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43800" y="58674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lookahead</a:t>
            </a:r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8382000" y="5562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09800" y="27432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[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876800" y="2743200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]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924800" y="27432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324600" y="2743200"/>
            <a:ext cx="158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of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28600" y="38100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267200" y="381000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num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133600" y="38100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match</a:t>
            </a:r>
            <a:r>
              <a:rPr lang="en-US"/>
              <a:t>(</a:t>
            </a:r>
            <a:r>
              <a:rPr lang="ja-JP" altLang="en-US"/>
              <a:t>‘</a:t>
            </a:r>
            <a:r>
              <a:rPr lang="en-US" altLang="ja-JP" b="1"/>
              <a:t>dotdot</a:t>
            </a:r>
            <a:r>
              <a:rPr lang="ja-JP" altLang="en-US"/>
              <a:t>’</a:t>
            </a:r>
            <a:r>
              <a:rPr lang="en-US" altLang="ja-JP"/>
              <a:t>)</a:t>
            </a:r>
            <a:endParaRPr lang="en-US" i="1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124700" y="4343400"/>
            <a:ext cx="1866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match</a:t>
            </a:r>
            <a:r>
              <a:rPr lang="en-US" dirty="0"/>
              <a:t>(</a:t>
            </a:r>
            <a:r>
              <a:rPr lang="ja-JP" altLang="en-US"/>
              <a:t>‘</a:t>
            </a:r>
            <a:r>
              <a:rPr lang="en-US" altLang="ja-JP" b="1" dirty="0"/>
              <a:t>integer</a:t>
            </a:r>
            <a:r>
              <a:rPr lang="ja-JP" altLang="en-US"/>
              <a:t>’</a:t>
            </a:r>
            <a:r>
              <a:rPr lang="en-US" altLang="ja-JP" dirty="0"/>
              <a:t>)</a:t>
            </a:r>
            <a:endParaRPr lang="en-US" i="1" dirty="0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4267200" y="2209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9718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495800" y="2209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648200" y="2209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876800" y="220980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1219200" y="22098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581400" y="3200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267200" y="3200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1295400" y="32004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8229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114800" y="1752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type</a:t>
            </a:r>
            <a:r>
              <a:rPr lang="en-US"/>
              <a:t>()</a:t>
            </a:r>
            <a:endParaRPr lang="en-US" i="1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772400" y="36576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simple</a:t>
            </a:r>
            <a:r>
              <a:rPr lang="en-US" dirty="0"/>
              <a:t>()</a:t>
            </a:r>
            <a:endParaRPr lang="en-US" i="1" dirty="0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8229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ɛ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Predictive parser uses an ɛ production as a default when no other production can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Predictive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) is the set of terminals that appear as the</a:t>
            </a:r>
            <a:br>
              <a:rPr lang="en-US" dirty="0" smtClean="0"/>
            </a:br>
            <a:r>
              <a:rPr lang="en-US" dirty="0" smtClean="0"/>
              <a:t>first symbols of one or more strings generated from </a:t>
            </a:r>
            <a:r>
              <a:rPr lang="en-US" dirty="0" smtClean="0">
                <a:sym typeface="Symbol" pitchFamily="18" charset="2"/>
              </a:rPr>
              <a:t>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87707" y="2667000"/>
            <a:ext cx="36368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i="1" dirty="0" smtClean="0">
                <a:sym typeface="Symbol" pitchFamily="18" charset="2"/>
              </a:rPr>
              <a:t>simple </a:t>
            </a:r>
          </a:p>
          <a:p>
            <a:r>
              <a:rPr lang="en-US" sz="2000" i="1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| </a:t>
            </a:r>
            <a:r>
              <a:rPr lang="en-US" sz="2000" b="1" dirty="0">
                <a:sym typeface="Symbol" pitchFamily="18" charset="2"/>
              </a:rPr>
              <a:t>^ </a:t>
            </a:r>
            <a:r>
              <a:rPr lang="en-US" sz="2000" b="1" dirty="0" smtClean="0">
                <a:sym typeface="Symbol" pitchFamily="18" charset="2"/>
              </a:rPr>
              <a:t>id </a:t>
            </a:r>
          </a:p>
          <a:p>
            <a:r>
              <a:rPr lang="en-US" sz="2000" b="1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|</a:t>
            </a:r>
            <a:r>
              <a:rPr lang="en-US" sz="2000" b="1" dirty="0" smtClean="0">
                <a:sym typeface="Symbol" pitchFamily="18" charset="2"/>
              </a:rPr>
              <a:t> array </a:t>
            </a:r>
            <a:r>
              <a:rPr lang="en-US" sz="2000" b="1" dirty="0">
                <a:sym typeface="Symbol" pitchFamily="18" charset="2"/>
              </a:rPr>
              <a:t>[ </a:t>
            </a:r>
            <a:r>
              <a:rPr lang="en-US" sz="2000" i="1" dirty="0">
                <a:sym typeface="Symbol" pitchFamily="18" charset="2"/>
              </a:rPr>
              <a:t>simple</a:t>
            </a:r>
            <a:r>
              <a:rPr lang="en-US" sz="2000" b="1" dirty="0">
                <a:sym typeface="Symbol" pitchFamily="18" charset="2"/>
              </a:rPr>
              <a:t> ] of </a:t>
            </a:r>
            <a:r>
              <a:rPr lang="en-US" sz="2000" i="1" dirty="0">
                <a:sym typeface="Symbol" pitchFamily="18" charset="2"/>
              </a:rPr>
              <a:t>type</a:t>
            </a:r>
            <a:br>
              <a:rPr lang="en-US" sz="2000" i="1" dirty="0">
                <a:sym typeface="Symbol" pitchFamily="18" charset="2"/>
              </a:rPr>
            </a:br>
            <a:r>
              <a:rPr lang="en-US" sz="2000" i="1" dirty="0">
                <a:sym typeface="Symbol" pitchFamily="18" charset="2"/>
              </a:rPr>
              <a:t>simple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integer </a:t>
            </a:r>
          </a:p>
          <a:p>
            <a:r>
              <a:rPr lang="en-US" sz="2000" b="1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| </a:t>
            </a:r>
            <a:r>
              <a:rPr lang="en-US" sz="2000" b="1" dirty="0" smtClean="0">
                <a:sym typeface="Symbol" pitchFamily="18" charset="2"/>
              </a:rPr>
              <a:t>char </a:t>
            </a:r>
          </a:p>
          <a:p>
            <a:r>
              <a:rPr lang="en-US" sz="2000" b="1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| </a:t>
            </a:r>
            <a:r>
              <a:rPr lang="en-US" sz="2000" b="1" dirty="0" smtClean="0">
                <a:sym typeface="Symbol" pitchFamily="18" charset="2"/>
              </a:rPr>
              <a:t>num </a:t>
            </a:r>
            <a:r>
              <a:rPr lang="en-US" sz="2000" b="1" dirty="0" err="1">
                <a:sym typeface="Symbol" pitchFamily="18" charset="2"/>
              </a:rPr>
              <a:t>dotdot</a:t>
            </a:r>
            <a:r>
              <a:rPr lang="en-US" sz="2000" b="1" dirty="0">
                <a:sym typeface="Symbol" pitchFamily="18" charset="2"/>
              </a:rPr>
              <a:t> num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19200" y="5004137"/>
            <a:ext cx="47407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FIRST(</a:t>
            </a:r>
            <a:r>
              <a:rPr lang="en-US" sz="2000" i="1" dirty="0"/>
              <a:t>simple</a:t>
            </a:r>
            <a:r>
              <a:rPr lang="en-US" sz="2000" dirty="0"/>
              <a:t>) = { </a:t>
            </a:r>
            <a:r>
              <a:rPr lang="en-US" sz="2000" b="1" dirty="0"/>
              <a:t>integer</a:t>
            </a:r>
            <a:r>
              <a:rPr lang="en-US" sz="2000" dirty="0"/>
              <a:t>, </a:t>
            </a:r>
            <a:r>
              <a:rPr lang="en-US" sz="2000" b="1" dirty="0"/>
              <a:t>char</a:t>
            </a:r>
            <a:r>
              <a:rPr lang="en-US" sz="2000" dirty="0"/>
              <a:t>, </a:t>
            </a:r>
            <a:r>
              <a:rPr lang="en-US" sz="2000" b="1" dirty="0"/>
              <a:t>num</a:t>
            </a:r>
            <a:r>
              <a:rPr lang="en-US" sz="2000" dirty="0"/>
              <a:t> }</a:t>
            </a:r>
            <a:br>
              <a:rPr lang="en-US" sz="2000" dirty="0"/>
            </a:br>
            <a:r>
              <a:rPr lang="en-US" sz="2000" dirty="0"/>
              <a:t>FIRST(</a:t>
            </a:r>
            <a:r>
              <a:rPr lang="en-US" sz="2000" b="1" dirty="0">
                <a:sym typeface="Symbol" pitchFamily="18" charset="2"/>
              </a:rPr>
              <a:t>^ id</a:t>
            </a:r>
            <a:r>
              <a:rPr lang="en-US" sz="2000" dirty="0"/>
              <a:t>) = { </a:t>
            </a:r>
            <a:r>
              <a:rPr lang="en-US" sz="2000" b="1" dirty="0"/>
              <a:t>^</a:t>
            </a:r>
            <a:r>
              <a:rPr lang="en-US" sz="2000" dirty="0"/>
              <a:t> }</a:t>
            </a:r>
          </a:p>
          <a:p>
            <a:r>
              <a:rPr lang="en-US" sz="2000" dirty="0"/>
              <a:t>FIRST(</a:t>
            </a:r>
            <a:r>
              <a:rPr lang="en-US" sz="2000" i="1" dirty="0"/>
              <a:t>type</a:t>
            </a:r>
            <a:r>
              <a:rPr lang="en-US" sz="2000" dirty="0"/>
              <a:t>) = { </a:t>
            </a:r>
            <a:r>
              <a:rPr lang="en-US" sz="2000" b="1" dirty="0"/>
              <a:t>integer</a:t>
            </a:r>
            <a:r>
              <a:rPr lang="en-US" sz="2000" dirty="0"/>
              <a:t>, </a:t>
            </a:r>
            <a:r>
              <a:rPr lang="en-US" sz="2000" b="1" dirty="0"/>
              <a:t>char</a:t>
            </a:r>
            <a:r>
              <a:rPr lang="en-US" sz="2000" dirty="0"/>
              <a:t>, </a:t>
            </a:r>
            <a:r>
              <a:rPr lang="en-US" sz="2000" b="1" dirty="0"/>
              <a:t>num</a:t>
            </a:r>
            <a:r>
              <a:rPr lang="en-US" sz="2000" dirty="0"/>
              <a:t>, </a:t>
            </a:r>
            <a:r>
              <a:rPr lang="en-US" sz="2000" b="1" dirty="0"/>
              <a:t>^</a:t>
            </a:r>
            <a:r>
              <a:rPr lang="en-US" sz="2000" dirty="0"/>
              <a:t>, </a:t>
            </a:r>
            <a:r>
              <a:rPr lang="en-US" sz="2000" b="1" dirty="0"/>
              <a:t>array</a:t>
            </a:r>
            <a:r>
              <a:rPr lang="en-US" sz="20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Given a CF grammar determining the set of all </a:t>
            </a:r>
            <a:r>
              <a:rPr lang="en-US" i="1" dirty="0" smtClean="0"/>
              <a:t>strings</a:t>
            </a:r>
            <a:r>
              <a:rPr lang="en-US" dirty="0" smtClean="0"/>
              <a:t> generated by the grammar is known as </a:t>
            </a:r>
            <a:r>
              <a:rPr lang="en-US" b="1" i="1" dirty="0" smtClean="0">
                <a:solidFill>
                  <a:schemeClr val="accent1"/>
                </a:solidFill>
              </a:rPr>
              <a:t>derivation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Begin with the start symbol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each step, replace one </a:t>
            </a:r>
            <a:r>
              <a:rPr lang="en-US" dirty="0" err="1" smtClean="0"/>
              <a:t>nonterminal</a:t>
            </a:r>
            <a:r>
              <a:rPr lang="en-US" dirty="0" smtClean="0"/>
              <a:t> in the current </a:t>
            </a:r>
            <a:r>
              <a:rPr lang="en-US" i="1" dirty="0" smtClean="0"/>
              <a:t>sentential form</a:t>
            </a:r>
            <a:r>
              <a:rPr lang="en-US" dirty="0" smtClean="0"/>
              <a:t> with one of the right-hand sides of a production for that </a:t>
            </a:r>
            <a:r>
              <a:rPr lang="en-US" dirty="0" err="1" smtClean="0"/>
              <a:t>nonterminal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Predictive Parser..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 FIRST to write a predictive parser as follows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</a:t>
            </a:r>
            <a:r>
              <a:rPr lang="en-US" dirty="0" err="1" smtClean="0"/>
              <a:t>nonterminal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has two (or more) productions as in</a:t>
            </a:r>
          </a:p>
          <a:p>
            <a:pPr lvl="1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			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sym typeface="Symbol" pitchFamily="18" charset="2"/>
              </a:rPr>
              <a:t>  | 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/>
              <a:t> 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1"/>
                </a:solidFill>
              </a:rPr>
              <a:t>FIRST</a:t>
            </a:r>
            <a:r>
              <a:rPr lang="en-US" dirty="0" smtClean="0"/>
              <a:t>(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) must be disjoint for predictive parsing to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2316540"/>
            <a:ext cx="25276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expr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>
                <a:sym typeface="Symbol" pitchFamily="18" charset="2"/>
              </a:rPr>
              <a:t>term rest</a:t>
            </a:r>
            <a:br>
              <a:rPr lang="en-US" sz="2400" i="1" dirty="0">
                <a:sym typeface="Symbol" pitchFamily="18" charset="2"/>
              </a:rPr>
            </a:br>
            <a:r>
              <a:rPr lang="en-US" sz="2400" i="1" dirty="0">
                <a:sym typeface="Symbol" pitchFamily="18" charset="2"/>
              </a:rPr>
              <a:t> rest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+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term rest</a:t>
            </a:r>
            <a:br>
              <a:rPr lang="en-US" sz="2400" i="1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| </a:t>
            </a:r>
            <a:r>
              <a:rPr lang="en-US" sz="2400" b="1" dirty="0">
                <a:sym typeface="Symbol" pitchFamily="18" charset="2"/>
              </a:rPr>
              <a:t>-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term rest</a:t>
            </a:r>
            <a:br>
              <a:rPr lang="en-US" sz="2400" i="1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| 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43400" y="1828800"/>
            <a:ext cx="44831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/>
              <a:t>procedure </a:t>
            </a:r>
            <a:r>
              <a:rPr lang="en-US" sz="1800" i="1" dirty="0"/>
              <a:t>rest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b="1" dirty="0"/>
              <a:t>begin</a:t>
            </a:r>
            <a:br>
              <a:rPr lang="en-US" sz="1800" b="1" dirty="0"/>
            </a:br>
            <a:r>
              <a:rPr lang="en-US" sz="1800" b="1" dirty="0"/>
              <a:t>    if </a:t>
            </a:r>
            <a:r>
              <a:rPr lang="en-US" sz="1800" i="1" dirty="0" err="1">
                <a:solidFill>
                  <a:srgbClr val="0000FF"/>
                </a:solidFill>
              </a:rPr>
              <a:t>lookahead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in </a:t>
            </a:r>
            <a:r>
              <a:rPr lang="en-US" sz="1800" u="sng" dirty="0">
                <a:solidFill>
                  <a:schemeClr val="accent1"/>
                </a:solidFill>
              </a:rPr>
              <a:t>FIRST</a:t>
            </a:r>
            <a:r>
              <a:rPr lang="en-US" sz="1800" u="sng" dirty="0"/>
              <a:t>(</a:t>
            </a:r>
            <a:r>
              <a:rPr lang="en-US" sz="1800" b="1" u="sng" dirty="0">
                <a:sym typeface="Symbol" pitchFamily="18" charset="2"/>
              </a:rPr>
              <a:t>+</a:t>
            </a:r>
            <a:r>
              <a:rPr lang="en-US" sz="1800" u="sng" dirty="0">
                <a:sym typeface="Symbol" pitchFamily="18" charset="2"/>
              </a:rPr>
              <a:t> </a:t>
            </a:r>
            <a:r>
              <a:rPr lang="en-US" sz="1800" i="1" u="sng" dirty="0">
                <a:sym typeface="Symbol" pitchFamily="18" charset="2"/>
              </a:rPr>
              <a:t>term rest</a:t>
            </a:r>
            <a:r>
              <a:rPr lang="en-US" sz="1800" u="sng" dirty="0"/>
              <a:t>)</a:t>
            </a:r>
            <a:r>
              <a:rPr lang="en-US" sz="1800" dirty="0"/>
              <a:t> </a:t>
            </a:r>
            <a:r>
              <a:rPr lang="en-US" sz="1800" b="1" dirty="0"/>
              <a:t>then</a:t>
            </a:r>
            <a:br>
              <a:rPr lang="en-US" sz="1800" b="1" dirty="0"/>
            </a:br>
            <a:r>
              <a:rPr lang="en-US" sz="1800" b="1" dirty="0"/>
              <a:t>        </a:t>
            </a:r>
            <a:r>
              <a:rPr lang="en-US" sz="1800" i="1" dirty="0"/>
              <a:t>match</a:t>
            </a:r>
            <a:r>
              <a:rPr lang="en-US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>
                <a:solidFill>
                  <a:srgbClr val="008000"/>
                </a:solidFill>
              </a:rPr>
              <a:t>+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term</a:t>
            </a:r>
            <a:r>
              <a:rPr lang="en-US" altLang="ja-JP" sz="1800" dirty="0"/>
              <a:t>(); </a:t>
            </a:r>
            <a:r>
              <a:rPr lang="en-US" altLang="ja-JP" sz="1800" i="1" dirty="0"/>
              <a:t>rest</a:t>
            </a:r>
            <a:r>
              <a:rPr lang="en-US" altLang="ja-JP" sz="1800" dirty="0"/>
              <a:t>()</a:t>
            </a:r>
            <a:br>
              <a:rPr lang="en-US" altLang="ja-JP" sz="1800" dirty="0"/>
            </a:br>
            <a:r>
              <a:rPr lang="en-US" altLang="ja-JP" sz="1800" dirty="0"/>
              <a:t>    </a:t>
            </a:r>
            <a:r>
              <a:rPr lang="en-US" altLang="ja-JP" sz="1800" b="1" dirty="0"/>
              <a:t>else if </a:t>
            </a:r>
            <a:r>
              <a:rPr lang="en-US" altLang="ja-JP" sz="1800" i="1" dirty="0" err="1">
                <a:solidFill>
                  <a:srgbClr val="0000FF"/>
                </a:solidFill>
              </a:rPr>
              <a:t>lookahead</a:t>
            </a:r>
            <a:r>
              <a:rPr lang="en-US" altLang="ja-JP" sz="1800" i="1" dirty="0">
                <a:solidFill>
                  <a:srgbClr val="0000FF"/>
                </a:solidFill>
              </a:rPr>
              <a:t> </a:t>
            </a:r>
            <a:r>
              <a:rPr lang="en-US" altLang="ja-JP" sz="1800" dirty="0"/>
              <a:t>in </a:t>
            </a:r>
            <a:r>
              <a:rPr lang="en-US" altLang="ja-JP" sz="1800" u="sng" dirty="0">
                <a:solidFill>
                  <a:schemeClr val="accent1"/>
                </a:solidFill>
              </a:rPr>
              <a:t>FIRST</a:t>
            </a:r>
            <a:r>
              <a:rPr lang="en-US" altLang="ja-JP" sz="1800" u="sng" dirty="0"/>
              <a:t>(</a:t>
            </a:r>
            <a:r>
              <a:rPr lang="en-US" altLang="ja-JP" sz="1800" b="1" u="sng" dirty="0">
                <a:sym typeface="Symbol" pitchFamily="18" charset="2"/>
              </a:rPr>
              <a:t>-</a:t>
            </a:r>
            <a:r>
              <a:rPr lang="en-US" altLang="ja-JP" sz="1800" u="sng" dirty="0">
                <a:sym typeface="Symbol" pitchFamily="18" charset="2"/>
              </a:rPr>
              <a:t> </a:t>
            </a:r>
            <a:r>
              <a:rPr lang="en-US" altLang="ja-JP" sz="1800" i="1" u="sng" dirty="0">
                <a:sym typeface="Symbol" pitchFamily="18" charset="2"/>
              </a:rPr>
              <a:t>term rest</a:t>
            </a:r>
            <a:r>
              <a:rPr lang="en-US" altLang="ja-JP" sz="1800" u="sng" dirty="0">
                <a:sym typeface="Symbol" pitchFamily="18" charset="2"/>
              </a:rPr>
              <a:t>)</a:t>
            </a:r>
            <a:r>
              <a:rPr lang="en-US" altLang="ja-JP" sz="1800" dirty="0">
                <a:sym typeface="Symbol" pitchFamily="18" charset="2"/>
              </a:rPr>
              <a:t> </a:t>
            </a:r>
            <a:r>
              <a:rPr lang="en-US" altLang="ja-JP" sz="1800" b="1" dirty="0">
                <a:sym typeface="Symbol" pitchFamily="18" charset="2"/>
              </a:rPr>
              <a:t>then</a:t>
            </a:r>
            <a:br>
              <a:rPr lang="en-US" altLang="ja-JP" sz="1800" b="1" dirty="0">
                <a:sym typeface="Symbol" pitchFamily="18" charset="2"/>
              </a:rPr>
            </a:br>
            <a:r>
              <a:rPr lang="en-US" altLang="ja-JP" sz="1800" dirty="0">
                <a:sym typeface="Symbol" pitchFamily="18" charset="2"/>
              </a:rPr>
              <a:t>        </a:t>
            </a:r>
            <a:r>
              <a:rPr lang="en-US" altLang="ja-JP" sz="1800" i="1" dirty="0"/>
              <a:t>match</a:t>
            </a:r>
            <a:r>
              <a:rPr lang="en-US" altLang="ja-JP" sz="1800" dirty="0"/>
              <a:t>(</a:t>
            </a:r>
            <a:r>
              <a:rPr lang="ja-JP" altLang="en-US" sz="1800"/>
              <a:t>‘</a:t>
            </a:r>
            <a:r>
              <a:rPr lang="en-US" altLang="ja-JP" sz="1800" b="1" dirty="0">
                <a:solidFill>
                  <a:srgbClr val="008000"/>
                </a:solidFill>
              </a:rPr>
              <a:t>-</a:t>
            </a:r>
            <a:r>
              <a:rPr lang="ja-JP" altLang="en-US" sz="1800"/>
              <a:t>’</a:t>
            </a:r>
            <a:r>
              <a:rPr lang="en-US" altLang="ja-JP" sz="1800" dirty="0"/>
              <a:t>); </a:t>
            </a:r>
            <a:r>
              <a:rPr lang="en-US" altLang="ja-JP" sz="1800" i="1" dirty="0"/>
              <a:t>term</a:t>
            </a:r>
            <a:r>
              <a:rPr lang="en-US" altLang="ja-JP" sz="1800" dirty="0"/>
              <a:t>(); </a:t>
            </a:r>
            <a:r>
              <a:rPr lang="en-US" altLang="ja-JP" sz="1800" i="1" dirty="0"/>
              <a:t>rest</a:t>
            </a:r>
            <a:r>
              <a:rPr lang="en-US" altLang="ja-JP" sz="1800" dirty="0"/>
              <a:t>()</a:t>
            </a:r>
            <a:r>
              <a:rPr lang="en-US" altLang="ja-JP" sz="1800" dirty="0">
                <a:sym typeface="Symbol" pitchFamily="18" charset="2"/>
              </a:rPr>
              <a:t/>
            </a:r>
            <a:br>
              <a:rPr lang="en-US" altLang="ja-JP" sz="1800" dirty="0">
                <a:sym typeface="Symbol" pitchFamily="18" charset="2"/>
              </a:rPr>
            </a:br>
            <a:r>
              <a:rPr lang="en-US" altLang="ja-JP" sz="1800" dirty="0">
                <a:sym typeface="Symbol" pitchFamily="18" charset="2"/>
              </a:rPr>
              <a:t>    </a:t>
            </a:r>
            <a:r>
              <a:rPr lang="en-US" altLang="ja-JP" sz="1800" b="1" dirty="0">
                <a:sym typeface="Symbol" pitchFamily="18" charset="2"/>
              </a:rPr>
              <a:t>else return</a:t>
            </a:r>
            <a:br>
              <a:rPr lang="en-US" altLang="ja-JP" sz="1800" b="1" dirty="0">
                <a:sym typeface="Symbol" pitchFamily="18" charset="2"/>
              </a:rPr>
            </a:br>
            <a:r>
              <a:rPr lang="en-US" altLang="ja-JP" sz="1800" b="1" dirty="0">
                <a:sym typeface="Symbol" pitchFamily="18" charset="2"/>
              </a:rPr>
              <a:t>end</a:t>
            </a:r>
            <a:r>
              <a:rPr lang="en-US" altLang="ja-JP" sz="1800" dirty="0">
                <a:sym typeface="Symbol" pitchFamily="18" charset="2"/>
              </a:rPr>
              <a:t>;</a:t>
            </a:r>
            <a:endParaRPr lang="en-US" sz="1800" dirty="0">
              <a:sym typeface="Symbol" pitchFamily="18" charset="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200400" y="1981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200400" y="3352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When a production for non terminal </a:t>
            </a:r>
            <a:r>
              <a:rPr lang="en-US" i="1" dirty="0" smtClean="0"/>
              <a:t>A</a:t>
            </a:r>
            <a:r>
              <a:rPr lang="en-US" dirty="0" smtClean="0"/>
              <a:t> starts with a self reference then a predictive parser stuck in loop forever.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i.e</a:t>
            </a:r>
            <a:r>
              <a:rPr lang="en-US" dirty="0" smtClean="0"/>
              <a:t> 		</a:t>
            </a:r>
            <a:r>
              <a:rPr lang="en-US" sz="2200" b="1" dirty="0" smtClean="0">
                <a:solidFill>
                  <a:schemeClr val="accent1"/>
                </a:solidFill>
              </a:rPr>
              <a:t>A  - &gt; A </a:t>
            </a:r>
            <a:r>
              <a:rPr lang="el-GR" sz="2200" b="1" dirty="0" smtClean="0">
                <a:solidFill>
                  <a:schemeClr val="accent1"/>
                </a:solidFill>
              </a:rPr>
              <a:t>α</a:t>
            </a:r>
            <a:r>
              <a:rPr lang="en-US" sz="2200" b="1" dirty="0" smtClean="0">
                <a:solidFill>
                  <a:schemeClr val="accent1"/>
                </a:solidFill>
              </a:rPr>
              <a:t> | </a:t>
            </a:r>
            <a:r>
              <a:rPr lang="el-GR" sz="2200" b="1" dirty="0" smtClean="0">
                <a:solidFill>
                  <a:schemeClr val="accent1"/>
                </a:solidFill>
              </a:rPr>
              <a:t>β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/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&amp;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dirty="0" smtClean="0"/>
              <a:t> are sequences of terminals and non terminals that do not start with A.</a:t>
            </a:r>
          </a:p>
          <a:p>
            <a:endParaRPr lang="en-US" dirty="0" smtClean="0"/>
          </a:p>
          <a:p>
            <a:r>
              <a:rPr lang="en-US" dirty="0" smtClean="0"/>
              <a:t>A left-recursive production can be eliminated by systematically</a:t>
            </a:r>
            <a:br>
              <a:rPr lang="en-US" dirty="0" smtClean="0"/>
            </a:br>
            <a:r>
              <a:rPr lang="en-US" dirty="0" smtClean="0"/>
              <a:t>rewriting the grammar using </a:t>
            </a:r>
            <a:r>
              <a:rPr lang="en-US" b="1" i="1" dirty="0" smtClean="0">
                <a:solidFill>
                  <a:schemeClr val="accent1"/>
                </a:solidFill>
              </a:rPr>
              <a:t>right recursive productions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	A  - &gt;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 |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R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	R  - &gt;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R | </a:t>
            </a:r>
            <a:r>
              <a:rPr lang="en-US" b="1" i="1" dirty="0" smtClean="0">
                <a:solidFill>
                  <a:schemeClr val="accent1"/>
                </a:solidFill>
              </a:rPr>
              <a:t>ɛ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		</a:t>
            </a:r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Parsing</a:t>
            </a:r>
            <a:r>
              <a:rPr lang="en-US" dirty="0" smtClean="0"/>
              <a:t> is the problem of taking a string of terminals and figuring out how to derive it from the start symbol of the grammar.</a:t>
            </a:r>
          </a:p>
          <a:p>
            <a:endParaRPr lang="en-US" dirty="0" smtClean="0"/>
          </a:p>
          <a:p>
            <a:r>
              <a:rPr lang="en-US" dirty="0" smtClean="0"/>
              <a:t>Given a CFG, a </a:t>
            </a:r>
            <a:r>
              <a:rPr lang="en-US" b="1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according to the grammar is a tree with the following properties: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root is labeled by the start symbol.</a:t>
            </a:r>
          </a:p>
          <a:p>
            <a:pPr lvl="1"/>
            <a:r>
              <a:rPr lang="en-US" dirty="0" smtClean="0"/>
              <a:t>Each leaf is labeled by a terminal or by ɛ.</a:t>
            </a:r>
          </a:p>
          <a:p>
            <a:pPr lvl="1"/>
            <a:r>
              <a:rPr lang="en-US" dirty="0" smtClean="0"/>
              <a:t>Each interior node is labeled by a </a:t>
            </a:r>
            <a:r>
              <a:rPr lang="en-US" dirty="0" err="1" smtClean="0"/>
              <a:t>nonterminal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A  X1 X2 … </a:t>
            </a:r>
            <a:r>
              <a:rPr lang="en-US" dirty="0" err="1" smtClean="0">
                <a:sym typeface="Symbol" pitchFamily="18" charset="2"/>
              </a:rPr>
              <a:t>Xn</a:t>
            </a:r>
            <a:r>
              <a:rPr lang="en-US" dirty="0" smtClean="0">
                <a:sym typeface="Symbol" pitchFamily="18" charset="2"/>
              </a:rPr>
              <a:t> is a production, then node A has immediate children X1, X2, …, </a:t>
            </a:r>
            <a:r>
              <a:rPr lang="en-US" dirty="0" err="1" smtClean="0">
                <a:sym typeface="Symbol" pitchFamily="18" charset="2"/>
              </a:rPr>
              <a:t>Xn</a:t>
            </a:r>
            <a:r>
              <a:rPr lang="en-US" dirty="0" smtClean="0">
                <a:sym typeface="Symbol" pitchFamily="18" charset="2"/>
              </a:rPr>
              <a:t> where Xi is a (non)terminal or .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67000" y="2286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05200" y="3048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9</a:t>
            </a:r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4648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</a:t>
            </a: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574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95600" y="46482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38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90600" y="3048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3810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752600" y="3810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600200" y="26670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3429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4478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5240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048000" y="2667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004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886200" y="3505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33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209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91200" y="2286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77200" y="3810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1054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9</a:t>
            </a:r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019800" y="4648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</a:t>
            </a:r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7818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620000" y="46482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4582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315200" y="3048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29200" y="3810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77000" y="3810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string</a:t>
            </a:r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H="1" flipV="1">
            <a:off x="62484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>
            <a:off x="5410200" y="2667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6172200" y="2667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6934200" y="3429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77724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7848600" y="3429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8610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257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9342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828800" y="1295400"/>
            <a:ext cx="525291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Ambiguity: Two Parse Trees for 9 – 5 + 2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Syntax-directed translation</a:t>
            </a:r>
            <a:r>
              <a:rPr lang="en-US" dirty="0" smtClean="0"/>
              <a:t> is done by attaching rules or program fragments to productions in a grammar.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1"/>
                </a:solidFill>
              </a:rPr>
              <a:t>attribute</a:t>
            </a:r>
            <a:r>
              <a:rPr lang="en-US" dirty="0" smtClean="0"/>
              <a:t> is any quantity associated with a programming construct 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translation scheme </a:t>
            </a:r>
            <a:r>
              <a:rPr lang="en-US" dirty="0" smtClean="0"/>
              <a:t>is a notation for attaching program fragments to the productions of a grammar.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postfix</a:t>
            </a:r>
            <a:r>
              <a:rPr lang="en-US" dirty="0" smtClean="0"/>
              <a:t> notation for an expression E can be defined inductively as follows: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E is a variable or constant , then the postfix notation for E is E itself.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E is an expression of the form El op E2 , where op is any binary operator, then the postfix notation for E is E</a:t>
            </a:r>
            <a:r>
              <a:rPr lang="en-US" baseline="-25000" dirty="0" smtClean="0"/>
              <a:t>1</a:t>
            </a:r>
            <a:r>
              <a:rPr lang="en-US" dirty="0" smtClean="0"/>
              <a:t>’ E</a:t>
            </a:r>
            <a:r>
              <a:rPr lang="en-US" baseline="-25000" dirty="0" smtClean="0"/>
              <a:t>2</a:t>
            </a:r>
            <a:r>
              <a:rPr lang="en-US" dirty="0" smtClean="0"/>
              <a:t>’ op, where E</a:t>
            </a:r>
            <a:r>
              <a:rPr lang="en-US" baseline="-25000" dirty="0" smtClean="0"/>
              <a:t>1</a:t>
            </a:r>
            <a:r>
              <a:rPr lang="en-US" dirty="0" smtClean="0"/>
              <a:t>’ and E</a:t>
            </a:r>
            <a:r>
              <a:rPr lang="en-US" baseline="-25000" dirty="0" smtClean="0"/>
              <a:t>2</a:t>
            </a:r>
            <a:r>
              <a:rPr lang="en-US" dirty="0" smtClean="0"/>
              <a:t>’ are the postfix notations for El and E2 , respectively.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E is a parenthesized expression of the form (E1), then the postfix notation for E is the same as the postfix notation for E1.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Ex (9 - 5) + 2</a:t>
            </a:r>
          </a:p>
          <a:p>
            <a:pPr lvl="1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Translations of 9, 5 and 2 are constant themselves by Rule 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9 – 5 is 95- by </a:t>
            </a:r>
            <a:r>
              <a:rPr lang="en-US" b="1" dirty="0" smtClean="0"/>
              <a:t>Rule 2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(9-5) is the same by </a:t>
            </a:r>
            <a:r>
              <a:rPr lang="en-US" b="1" dirty="0" smtClean="0"/>
              <a:t>Rule 3</a:t>
            </a:r>
          </a:p>
          <a:p>
            <a:pPr lvl="1">
              <a:buNone/>
            </a:pPr>
            <a:r>
              <a:rPr lang="en-US" b="1" dirty="0" smtClean="0"/>
              <a:t>Now we have to apply Rule 2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 E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 represents (9-5) , E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 represents 2 , op is +</a:t>
            </a:r>
          </a:p>
          <a:p>
            <a:pPr lvl="1">
              <a:buNone/>
            </a:pPr>
            <a:r>
              <a:rPr lang="en-US" b="1" dirty="0" smtClean="0"/>
              <a:t>We got</a:t>
            </a:r>
            <a:r>
              <a:rPr lang="en-US" b="1" dirty="0" smtClean="0">
                <a:solidFill>
                  <a:schemeClr val="accent1"/>
                </a:solidFill>
              </a:rPr>
              <a:t> 95-2+ by </a:t>
            </a:r>
            <a:r>
              <a:rPr lang="en-US" b="1" dirty="0" smtClean="0"/>
              <a:t>Rule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6083</TotalTime>
  <Words>1812</Words>
  <Application>Microsoft Office PowerPoint</Application>
  <PresentationFormat>On-screen Show (4:3)</PresentationFormat>
  <Paragraphs>440</Paragraphs>
  <Slides>42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Over View</vt:lpstr>
      <vt:lpstr>Over View..</vt:lpstr>
      <vt:lpstr>Over View...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Slide 13</vt:lpstr>
      <vt:lpstr>Contents</vt:lpstr>
      <vt:lpstr>DF Traversal</vt:lpstr>
      <vt:lpstr>Parsing</vt:lpstr>
      <vt:lpstr>Top Down Parsing</vt:lpstr>
      <vt:lpstr>Top Down Parsing..</vt:lpstr>
      <vt:lpstr>Top Down Parsing...</vt:lpstr>
      <vt:lpstr>Top Down Parsing...</vt:lpstr>
      <vt:lpstr>Top Down Parsing...</vt:lpstr>
      <vt:lpstr>Top Down Parsing...</vt:lpstr>
      <vt:lpstr>Top Down Parsing...</vt:lpstr>
      <vt:lpstr>Top Down Parsing...</vt:lpstr>
      <vt:lpstr>Top Down Parsing...</vt:lpstr>
      <vt:lpstr>Predictive Parsing</vt:lpstr>
      <vt:lpstr>Predictive Parsing..</vt:lpstr>
      <vt:lpstr>Predictive Parsing...</vt:lpstr>
      <vt:lpstr>Predictive Parsing...</vt:lpstr>
      <vt:lpstr>Predictive Parsing...</vt:lpstr>
      <vt:lpstr>Predictive Parsing...</vt:lpstr>
      <vt:lpstr>Predictive Parsing...</vt:lpstr>
      <vt:lpstr>Predictive Parsing...</vt:lpstr>
      <vt:lpstr>Predictive Parsing...</vt:lpstr>
      <vt:lpstr>Predictive Parsing...</vt:lpstr>
      <vt:lpstr>Predictive Parsing...</vt:lpstr>
      <vt:lpstr>Predictive Parsing...</vt:lpstr>
      <vt:lpstr>ɛ Productions</vt:lpstr>
      <vt:lpstr>Designing a Predictive Parser</vt:lpstr>
      <vt:lpstr>Designing a Predictive Parser..</vt:lpstr>
      <vt:lpstr>Left Recursion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1131</cp:revision>
  <dcterms:created xsi:type="dcterms:W3CDTF">2012-02-27T05:45:45Z</dcterms:created>
  <dcterms:modified xsi:type="dcterms:W3CDTF">2013-12-04T11:41:52Z</dcterms:modified>
  <cp:category>CS</cp:category>
</cp:coreProperties>
</file>