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1"/>
  </p:notesMasterIdLst>
  <p:handoutMasterIdLst>
    <p:handoutMasterId r:id="rId32"/>
  </p:handoutMasterIdLst>
  <p:sldIdLst>
    <p:sldId id="269" r:id="rId2"/>
    <p:sldId id="262" r:id="rId3"/>
    <p:sldId id="385" r:id="rId4"/>
    <p:sldId id="399" r:id="rId5"/>
    <p:sldId id="393" r:id="rId6"/>
    <p:sldId id="437" r:id="rId7"/>
    <p:sldId id="439" r:id="rId8"/>
    <p:sldId id="326" r:id="rId9"/>
    <p:sldId id="333" r:id="rId10"/>
    <p:sldId id="440" r:id="rId11"/>
    <p:sldId id="441" r:id="rId12"/>
    <p:sldId id="442" r:id="rId13"/>
    <p:sldId id="443" r:id="rId14"/>
    <p:sldId id="444" r:id="rId15"/>
    <p:sldId id="445" r:id="rId16"/>
    <p:sldId id="447" r:id="rId17"/>
    <p:sldId id="448" r:id="rId18"/>
    <p:sldId id="446" r:id="rId19"/>
    <p:sldId id="449" r:id="rId20"/>
    <p:sldId id="450" r:id="rId21"/>
    <p:sldId id="451" r:id="rId22"/>
    <p:sldId id="452" r:id="rId23"/>
    <p:sldId id="453" r:id="rId24"/>
    <p:sldId id="454" r:id="rId25"/>
    <p:sldId id="455" r:id="rId26"/>
    <p:sldId id="456" r:id="rId27"/>
    <p:sldId id="457" r:id="rId28"/>
    <p:sldId id="458"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85763" autoAdjust="0"/>
  </p:normalViewPr>
  <p:slideViewPr>
    <p:cSldViewPr>
      <p:cViewPr>
        <p:scale>
          <a:sx n="70" d="100"/>
          <a:sy n="70" d="100"/>
        </p:scale>
        <p:origin x="-600" y="62"/>
      </p:cViewPr>
      <p:guideLst>
        <p:guide orient="horz" pos="2160"/>
        <p:guide pos="2880"/>
      </p:guideLst>
    </p:cSldViewPr>
  </p:slideViewPr>
  <p:outlineViewPr>
    <p:cViewPr>
      <p:scale>
        <a:sx n="33" d="100"/>
        <a:sy n="33" d="100"/>
      </p:scale>
      <p:origin x="0" y="148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881E9AF1-8403-41E7-9D3D-CDE5072CE771}" type="datetimeFigureOut">
              <a:rPr lang="ur-PK" smtClean="0"/>
              <a:pPr/>
              <a:t>02/02/1435</a:t>
            </a:fld>
            <a:endParaRPr lang="ur-PK"/>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C8FDF66B-D211-4805-98E1-7FEA28AF8281}"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A31D0AC-E463-4F28-BC2E-3E33ECB3D3E8}" type="datetimeFigureOut">
              <a:rPr lang="ur-PK" smtClean="0"/>
              <a:pPr/>
              <a:t>02/02/1435</a:t>
            </a:fld>
            <a:endParaRPr lang="ur-P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ur-P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E380ABCA-AE86-43D9-980A-EAF15D237110}"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ur-PK"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ur-P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ur-P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ur-P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ur-PK"/>
          </a:p>
        </p:txBody>
      </p:sp>
      <p:sp>
        <p:nvSpPr>
          <p:cNvPr id="4" name="Date Placeholder 3"/>
          <p:cNvSpPr>
            <a:spLocks noGrp="1"/>
          </p:cNvSpPr>
          <p:nvPr>
            <p:ph type="dt" sz="half" idx="10"/>
          </p:nvPr>
        </p:nvSpPr>
        <p:spPr/>
        <p:txBody>
          <a:bodyPr/>
          <a:lstStyle/>
          <a:p>
            <a:fld id="{9C517C1F-6617-461D-BB78-3FA6470F31F8}" type="datetime1">
              <a:rPr lang="en-US" smtClean="0"/>
              <a:pPr/>
              <a:t>12/5/2013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566F95C7-4DB6-496D-8FA1-BEFB9BEC715D}" type="datetime1">
              <a:rPr lang="en-US" smtClean="0"/>
              <a:pPr/>
              <a:t>12/5/2013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ur-P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C80F1104-C689-4A85-A9A0-5B3E4BBA28E9}" type="datetime1">
              <a:rPr lang="en-US" smtClean="0"/>
              <a:pPr/>
              <a:t>12/5/2013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lvl1pPr rtl="0">
              <a:defRPr>
                <a:solidFill>
                  <a:srgbClr val="FF0000"/>
                </a:solidFill>
              </a:defRPr>
            </a:lvl1pPr>
          </a:lstStyle>
          <a:p>
            <a:r>
              <a:rPr lang="en-US" dirty="0" smtClean="0"/>
              <a:t>Click to edit Master title style</a:t>
            </a:r>
            <a:endParaRPr lang="ur-PK" dirty="0"/>
          </a:p>
        </p:txBody>
      </p:sp>
      <p:sp>
        <p:nvSpPr>
          <p:cNvPr id="3" name="Content Placeholder 2"/>
          <p:cNvSpPr>
            <a:spLocks noGrp="1"/>
          </p:cNvSpPr>
          <p:nvPr>
            <p:ph idx="1"/>
          </p:nvPr>
        </p:nvSpPr>
        <p:spPr>
          <a:xfrm>
            <a:off x="228600" y="1219200"/>
            <a:ext cx="8686800" cy="4953000"/>
          </a:xfrm>
        </p:spPr>
        <p:txBody>
          <a:bodyPr/>
          <a:lstStyle>
            <a:lvl1pPr algn="l" rtl="0">
              <a:buFont typeface="Wingdings" pitchFamily="2" charset="2"/>
              <a:buChar char="Ø"/>
              <a:defRPr sz="2400">
                <a:cs typeface="+mn-cs"/>
              </a:defRPr>
            </a:lvl1pPr>
            <a:lvl2pPr algn="l" rtl="0">
              <a:buFont typeface="Wingdings" pitchFamily="2" charset="2"/>
              <a:buChar char="Ø"/>
              <a:defRPr sz="2200">
                <a:cs typeface="+mn-cs"/>
              </a:defRPr>
            </a:lvl2pPr>
            <a:lvl3pPr algn="l" rtl="0">
              <a:buFont typeface="Wingdings" pitchFamily="2" charset="2"/>
              <a:buChar char="Ø"/>
              <a:defRPr sz="2000">
                <a:cs typeface="+mn-cs"/>
              </a:defRPr>
            </a:lvl3pPr>
            <a:lvl4pPr algn="l" rtl="0">
              <a:buFont typeface="Wingdings" pitchFamily="2" charset="2"/>
              <a:buChar char="Ø"/>
              <a:defRPr>
                <a:cs typeface="+mn-cs"/>
              </a:defRPr>
            </a:lvl4pPr>
            <a:lvl5pPr algn="l" rtl="0">
              <a:buFont typeface="Wingdings" pitchFamily="2" charset="2"/>
              <a:buChar char="Ø"/>
              <a:defRPr>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6A9AA3B9-D98F-43EB-AA4E-97DDC6366C34}" type="datetime1">
              <a:rPr lang="en-US" smtClean="0"/>
              <a:pPr/>
              <a:t>12/5/2013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ur-P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33801-7B6E-47CD-9630-A2649815D7EE}" type="datetime1">
              <a:rPr lang="en-US" smtClean="0"/>
              <a:pPr/>
              <a:t>12/5/2013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Date Placeholder 4"/>
          <p:cNvSpPr>
            <a:spLocks noGrp="1"/>
          </p:cNvSpPr>
          <p:nvPr>
            <p:ph type="dt" sz="half" idx="10"/>
          </p:nvPr>
        </p:nvSpPr>
        <p:spPr/>
        <p:txBody>
          <a:bodyPr/>
          <a:lstStyle/>
          <a:p>
            <a:fld id="{CDA56CD8-96CC-44C4-A1F4-F8C057DAC1D2}" type="datetime1">
              <a:rPr lang="en-US" smtClean="0"/>
              <a:pPr/>
              <a:t>12/5/2013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ur-P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7" name="Date Placeholder 6"/>
          <p:cNvSpPr>
            <a:spLocks noGrp="1"/>
          </p:cNvSpPr>
          <p:nvPr>
            <p:ph type="dt" sz="half" idx="10"/>
          </p:nvPr>
        </p:nvSpPr>
        <p:spPr/>
        <p:txBody>
          <a:bodyPr/>
          <a:lstStyle/>
          <a:p>
            <a:fld id="{5FC6F48F-9907-4123-81F2-4C5BE6AADBD5}" type="datetime1">
              <a:rPr lang="en-US" smtClean="0"/>
              <a:pPr/>
              <a:t>12/5/2013</a:t>
            </a:fld>
            <a:endParaRPr lang="en-US"/>
          </a:p>
        </p:txBody>
      </p:sp>
      <p:sp>
        <p:nvSpPr>
          <p:cNvPr id="8" name="Footer Placeholder 7"/>
          <p:cNvSpPr>
            <a:spLocks noGrp="1"/>
          </p:cNvSpPr>
          <p:nvPr>
            <p:ph type="ftr" sz="quarter" idx="11"/>
          </p:nvPr>
        </p:nvSpPr>
        <p:spPr/>
        <p:txBody>
          <a:bodyPr/>
          <a:lstStyle/>
          <a:p>
            <a:r>
              <a:rPr lang="en-US" smtClean="0"/>
              <a:t>Visual Programming by Muhammad Bilal Zafar</a:t>
            </a:r>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Date Placeholder 2"/>
          <p:cNvSpPr>
            <a:spLocks noGrp="1"/>
          </p:cNvSpPr>
          <p:nvPr>
            <p:ph type="dt" sz="half" idx="10"/>
          </p:nvPr>
        </p:nvSpPr>
        <p:spPr/>
        <p:txBody>
          <a:bodyPr/>
          <a:lstStyle/>
          <a:p>
            <a:fld id="{CB9CA8DC-3200-44BE-854C-7CFCB872B76A}" type="datetime1">
              <a:rPr lang="en-US" smtClean="0"/>
              <a:pPr/>
              <a:t>12/5/2013</a:t>
            </a:fld>
            <a:endParaRPr lang="en-US"/>
          </a:p>
        </p:txBody>
      </p:sp>
      <p:sp>
        <p:nvSpPr>
          <p:cNvPr id="4" name="Footer Placeholder 3"/>
          <p:cNvSpPr>
            <a:spLocks noGrp="1"/>
          </p:cNvSpPr>
          <p:nvPr>
            <p:ph type="ftr" sz="quarter" idx="11"/>
          </p:nvPr>
        </p:nvSpPr>
        <p:spPr/>
        <p:txBody>
          <a:bodyPr/>
          <a:lstStyle/>
          <a:p>
            <a:r>
              <a:rPr lang="en-US" smtClean="0"/>
              <a:t>Visual Programming by Muhammad Bilal Zafar</a:t>
            </a:r>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CC558-0715-4CF3-BC93-20ED57D623D6}" type="datetime1">
              <a:rPr lang="en-US" smtClean="0"/>
              <a:pPr/>
              <a:t>12/5/2013</a:t>
            </a:fld>
            <a:endParaRPr lang="en-US"/>
          </a:p>
        </p:txBody>
      </p:sp>
      <p:sp>
        <p:nvSpPr>
          <p:cNvPr id="3" name="Footer Placeholder 2"/>
          <p:cNvSpPr>
            <a:spLocks noGrp="1"/>
          </p:cNvSpPr>
          <p:nvPr>
            <p:ph type="ftr" sz="quarter" idx="11"/>
          </p:nvPr>
        </p:nvSpPr>
        <p:spPr/>
        <p:txBody>
          <a:bodyPr/>
          <a:lstStyle/>
          <a:p>
            <a:r>
              <a:rPr lang="en-US" smtClean="0"/>
              <a:t>Visual Programming by Muhammad Bilal Zafar</a:t>
            </a:r>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ur-P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8E286-2A64-44DB-B1BF-E827C4B63D1C}" type="datetime1">
              <a:rPr lang="en-US" smtClean="0"/>
              <a:pPr/>
              <a:t>12/5/2013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ur-P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r-P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32D44-33BD-46D5-B411-0A778E5FA823}" type="datetime1">
              <a:rPr lang="en-US" smtClean="0"/>
              <a:pPr/>
              <a:t>12/5/2013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dirty="0" smtClean="0"/>
              <a:t>Click to edit Master title style</a:t>
            </a:r>
            <a:endParaRPr lang="ur-PK"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3AF80F3-1BE5-4B78-99D4-3003CD22E4CC}" type="datetime1">
              <a:rPr lang="en-US" smtClean="0"/>
              <a:pPr/>
              <a:t>12/5/2013</a:t>
            </a:fld>
            <a:endParaRPr lang="en-US"/>
          </a:p>
        </p:txBody>
      </p:sp>
      <p:sp>
        <p:nvSpPr>
          <p:cNvPr id="5" name="Footer Placeholder 4"/>
          <p:cNvSpPr>
            <a:spLocks noGrp="1"/>
          </p:cNvSpPr>
          <p:nvPr>
            <p:ph type="ftr" sz="quarter" idx="3"/>
          </p:nvPr>
        </p:nvSpPr>
        <p:spPr>
          <a:xfrm>
            <a:off x="2819400" y="6356350"/>
            <a:ext cx="34290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dirty="0" smtClean="0"/>
              <a:t>Compiler Construction by Muhammad Bilal Zafar</a:t>
            </a:r>
            <a:endParaRPr lang="en-US" dirty="0"/>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7400" y="2886670"/>
            <a:ext cx="50292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LESSON  07</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Translator for Simple Expressions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Now we construct a </a:t>
            </a:r>
            <a:r>
              <a:rPr lang="en-US" dirty="0" smtClean="0">
                <a:solidFill>
                  <a:schemeClr val="accent1"/>
                </a:solidFill>
              </a:rPr>
              <a:t>syntax directed translator</a:t>
            </a:r>
            <a:r>
              <a:rPr lang="en-US" dirty="0" smtClean="0"/>
              <a:t>, using Java program, that translates arithmetic expressions (+ , - ) into postfix form.</a:t>
            </a:r>
            <a:endParaRPr lang="en-US"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ea typeface="Calibri" panose="020F0502020204030204" pitchFamily="34" charset="0"/>
              <a:cs typeface="Arial" panose="020B0604020202020204" pitchFamily="34" charset="0"/>
            </a:endParaRPr>
          </a:p>
          <a:p>
            <a:r>
              <a:rPr lang="en-US" dirty="0" smtClean="0"/>
              <a:t>Following scheme defines the translation to be performed.</a:t>
            </a: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0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000" dirty="0" smtClean="0">
              <a:latin typeface="Arial" panose="020B0604020202020204" pitchFamily="34" charset="0"/>
              <a:ea typeface="Calibri" panose="020F0502020204030204" pitchFamily="34" charset="0"/>
              <a:cs typeface="Arial" panose="020B0604020202020204" pitchFamily="34" charset="0"/>
            </a:endParaRPr>
          </a:p>
          <a:p>
            <a:pPr lvl="1" algn="l" rtl="0">
              <a:lnSpc>
                <a:spcPct val="115000"/>
              </a:lnSpc>
              <a:spcBef>
                <a:spcPts val="0"/>
              </a:spcBef>
              <a:buNone/>
            </a:pPr>
            <a:endParaRPr lang="en-US" sz="2000" dirty="0" smtClean="0">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10</a:t>
            </a:fld>
            <a:endParaRPr lang="en-US" dirty="0"/>
          </a:p>
        </p:txBody>
      </p:sp>
      <p:sp>
        <p:nvSpPr>
          <p:cNvPr id="5" name="Text Box 3"/>
          <p:cNvSpPr txBox="1">
            <a:spLocks noChangeArrowheads="1"/>
          </p:cNvSpPr>
          <p:nvPr/>
        </p:nvSpPr>
        <p:spPr bwMode="auto">
          <a:xfrm>
            <a:off x="1752600" y="3413125"/>
            <a:ext cx="2200275" cy="2225675"/>
          </a:xfrm>
          <a:prstGeom prst="rect">
            <a:avLst/>
          </a:prstGeom>
          <a:noFill/>
          <a:ln w="9525">
            <a:noFill/>
            <a:miter lim="800000"/>
            <a:headEnd/>
            <a:tailEnd/>
          </a:ln>
        </p:spPr>
        <p:txBody>
          <a:bodyPr wrap="none">
            <a:spAutoFit/>
          </a:bodyPr>
          <a:lstStyle/>
          <a:p>
            <a:r>
              <a:rPr lang="en-US" sz="2000" i="1" dirty="0" err="1"/>
              <a:t>expr</a:t>
            </a:r>
            <a:r>
              <a:rPr lang="en-US" sz="2000" dirty="0"/>
              <a:t> </a:t>
            </a:r>
            <a:r>
              <a:rPr lang="en-US" sz="2000" dirty="0">
                <a:sym typeface="Symbol" pitchFamily="18" charset="2"/>
              </a:rPr>
              <a:t> </a:t>
            </a:r>
            <a:r>
              <a:rPr lang="en-US" sz="2000" i="1" dirty="0" err="1">
                <a:sym typeface="Symbol" pitchFamily="18" charset="2"/>
              </a:rPr>
              <a:t>expr</a:t>
            </a:r>
            <a:r>
              <a:rPr lang="en-US" sz="2000" dirty="0">
                <a:sym typeface="Symbol" pitchFamily="18" charset="2"/>
              </a:rPr>
              <a:t> </a:t>
            </a:r>
            <a:r>
              <a:rPr lang="en-US" sz="2000" b="1" dirty="0">
                <a:sym typeface="Symbol" pitchFamily="18" charset="2"/>
              </a:rPr>
              <a:t>+</a:t>
            </a:r>
            <a:r>
              <a:rPr lang="en-US" sz="2000" dirty="0">
                <a:sym typeface="Symbol" pitchFamily="18" charset="2"/>
              </a:rPr>
              <a:t> </a:t>
            </a:r>
            <a:r>
              <a:rPr lang="en-US" sz="2000" i="1" dirty="0">
                <a:sym typeface="Symbol" pitchFamily="18" charset="2"/>
              </a:rPr>
              <a:t>term</a:t>
            </a:r>
            <a:br>
              <a:rPr lang="en-US" sz="2000" i="1" dirty="0">
                <a:sym typeface="Symbol" pitchFamily="18" charset="2"/>
              </a:rPr>
            </a:br>
            <a:r>
              <a:rPr lang="en-US" sz="2000" i="1" dirty="0" err="1">
                <a:sym typeface="Symbol" pitchFamily="18" charset="2"/>
              </a:rPr>
              <a:t>expr</a:t>
            </a:r>
            <a:r>
              <a:rPr lang="en-US" sz="2000" i="1" dirty="0">
                <a:sym typeface="Symbol" pitchFamily="18" charset="2"/>
              </a:rPr>
              <a:t> </a:t>
            </a:r>
            <a:r>
              <a:rPr lang="en-US" sz="2000" dirty="0">
                <a:sym typeface="Symbol" pitchFamily="18" charset="2"/>
              </a:rPr>
              <a:t> </a:t>
            </a:r>
            <a:r>
              <a:rPr lang="en-US" sz="2000" i="1" dirty="0" err="1">
                <a:sym typeface="Symbol" pitchFamily="18" charset="2"/>
              </a:rPr>
              <a:t>expr</a:t>
            </a:r>
            <a:r>
              <a:rPr lang="en-US" sz="2000" dirty="0">
                <a:sym typeface="Symbol" pitchFamily="18" charset="2"/>
              </a:rPr>
              <a:t> </a:t>
            </a:r>
            <a:r>
              <a:rPr lang="en-US" sz="2000" b="1" dirty="0">
                <a:sym typeface="Symbol" pitchFamily="18" charset="2"/>
              </a:rPr>
              <a:t>-</a:t>
            </a:r>
            <a:r>
              <a:rPr lang="en-US" sz="2000" dirty="0">
                <a:sym typeface="Symbol" pitchFamily="18" charset="2"/>
              </a:rPr>
              <a:t> </a:t>
            </a:r>
            <a:r>
              <a:rPr lang="en-US" sz="2000" i="1" dirty="0">
                <a:sym typeface="Symbol" pitchFamily="18" charset="2"/>
              </a:rPr>
              <a:t>term</a:t>
            </a:r>
            <a:br>
              <a:rPr lang="en-US" sz="2000" i="1" dirty="0">
                <a:sym typeface="Symbol" pitchFamily="18" charset="2"/>
              </a:rPr>
            </a:br>
            <a:r>
              <a:rPr lang="en-US" sz="2000" i="1" dirty="0" err="1">
                <a:sym typeface="Symbol" pitchFamily="18" charset="2"/>
              </a:rPr>
              <a:t>expr</a:t>
            </a:r>
            <a:r>
              <a:rPr lang="en-US" sz="2000" i="1" dirty="0">
                <a:sym typeface="Symbol" pitchFamily="18" charset="2"/>
              </a:rPr>
              <a:t> </a:t>
            </a:r>
            <a:r>
              <a:rPr lang="en-US" sz="2000" dirty="0">
                <a:sym typeface="Symbol" pitchFamily="18" charset="2"/>
              </a:rPr>
              <a:t></a:t>
            </a:r>
            <a:r>
              <a:rPr lang="en-US" sz="2000" i="1" dirty="0">
                <a:sym typeface="Symbol" pitchFamily="18" charset="2"/>
              </a:rPr>
              <a:t> term</a:t>
            </a:r>
            <a:br>
              <a:rPr lang="en-US" sz="2000" i="1" dirty="0">
                <a:sym typeface="Symbol" pitchFamily="18" charset="2"/>
              </a:rPr>
            </a:br>
            <a:r>
              <a:rPr lang="en-US" sz="2000" i="1" dirty="0">
                <a:sym typeface="Symbol" pitchFamily="18" charset="2"/>
              </a:rPr>
              <a:t>term </a:t>
            </a:r>
            <a:r>
              <a:rPr lang="en-US" sz="2000" dirty="0">
                <a:sym typeface="Symbol" pitchFamily="18" charset="2"/>
              </a:rPr>
              <a:t> </a:t>
            </a:r>
            <a:r>
              <a:rPr lang="en-US" sz="2000" b="1" dirty="0">
                <a:sym typeface="Symbol" pitchFamily="18" charset="2"/>
              </a:rPr>
              <a:t>0</a:t>
            </a:r>
            <a:br>
              <a:rPr lang="en-US" sz="2000" b="1" dirty="0">
                <a:sym typeface="Symbol" pitchFamily="18" charset="2"/>
              </a:rPr>
            </a:br>
            <a:r>
              <a:rPr lang="en-US" sz="2000" i="1" dirty="0">
                <a:sym typeface="Symbol" pitchFamily="18" charset="2"/>
              </a:rPr>
              <a:t>term </a:t>
            </a:r>
            <a:r>
              <a:rPr lang="en-US" sz="2000" dirty="0">
                <a:sym typeface="Symbol" pitchFamily="18" charset="2"/>
              </a:rPr>
              <a:t> </a:t>
            </a:r>
            <a:r>
              <a:rPr lang="en-US" sz="2000" b="1" dirty="0">
                <a:sym typeface="Symbol" pitchFamily="18" charset="2"/>
              </a:rPr>
              <a:t>1</a:t>
            </a:r>
            <a:br>
              <a:rPr lang="en-US" sz="2000" b="1" dirty="0">
                <a:sym typeface="Symbol" pitchFamily="18" charset="2"/>
              </a:rPr>
            </a:br>
            <a:r>
              <a:rPr lang="en-US" sz="2000" dirty="0">
                <a:sym typeface="Symbol" pitchFamily="18" charset="2"/>
              </a:rPr>
              <a:t>…</a:t>
            </a:r>
            <a:r>
              <a:rPr lang="en-US" sz="2000" b="1" dirty="0">
                <a:sym typeface="Symbol" pitchFamily="18" charset="2"/>
              </a:rPr>
              <a:t/>
            </a:r>
            <a:br>
              <a:rPr lang="en-US" sz="2000" b="1" dirty="0">
                <a:sym typeface="Symbol" pitchFamily="18" charset="2"/>
              </a:rPr>
            </a:br>
            <a:r>
              <a:rPr lang="en-US" sz="2000" i="1" dirty="0">
                <a:sym typeface="Symbol" pitchFamily="18" charset="2"/>
              </a:rPr>
              <a:t>term </a:t>
            </a:r>
            <a:r>
              <a:rPr lang="en-US" sz="2000" dirty="0">
                <a:sym typeface="Symbol" pitchFamily="18" charset="2"/>
              </a:rPr>
              <a:t> </a:t>
            </a:r>
            <a:r>
              <a:rPr lang="en-US" sz="2000" b="1" dirty="0">
                <a:sym typeface="Symbol" pitchFamily="18" charset="2"/>
              </a:rPr>
              <a:t>9</a:t>
            </a:r>
          </a:p>
        </p:txBody>
      </p:sp>
      <p:sp>
        <p:nvSpPr>
          <p:cNvPr id="6" name="Text Box 4"/>
          <p:cNvSpPr txBox="1">
            <a:spLocks noChangeArrowheads="1"/>
          </p:cNvSpPr>
          <p:nvPr/>
        </p:nvSpPr>
        <p:spPr bwMode="auto">
          <a:xfrm>
            <a:off x="3916363" y="3413125"/>
            <a:ext cx="1570037" cy="2225675"/>
          </a:xfrm>
          <a:prstGeom prst="rect">
            <a:avLst/>
          </a:prstGeom>
          <a:noFill/>
          <a:ln w="9525">
            <a:noFill/>
            <a:miter lim="800000"/>
            <a:headEnd/>
            <a:tailEnd/>
          </a:ln>
        </p:spPr>
        <p:txBody>
          <a:bodyPr wrap="none">
            <a:spAutoFit/>
          </a:bodyPr>
          <a:lstStyle/>
          <a:p>
            <a:r>
              <a:rPr lang="en-US" sz="2000"/>
              <a:t>{ print(</a:t>
            </a:r>
            <a:r>
              <a:rPr lang="ja-JP" altLang="en-US" sz="2000"/>
              <a:t>“</a:t>
            </a:r>
            <a:r>
              <a:rPr lang="en-US" altLang="ja-JP" sz="2000"/>
              <a:t>+</a:t>
            </a:r>
            <a:r>
              <a:rPr lang="ja-JP" altLang="en-US" sz="2000"/>
              <a:t>”</a:t>
            </a:r>
            <a:r>
              <a:rPr lang="en-US" altLang="ja-JP" sz="2000"/>
              <a:t>) }</a:t>
            </a:r>
            <a:br>
              <a:rPr lang="en-US" altLang="ja-JP" sz="2000"/>
            </a:br>
            <a:r>
              <a:rPr lang="en-US" altLang="ja-JP" sz="2000"/>
              <a:t>{ print(</a:t>
            </a:r>
            <a:r>
              <a:rPr lang="ja-JP" altLang="en-US" sz="2000"/>
              <a:t>“</a:t>
            </a:r>
            <a:r>
              <a:rPr lang="en-US" altLang="ja-JP" sz="2000"/>
              <a:t>-</a:t>
            </a:r>
            <a:r>
              <a:rPr lang="ja-JP" altLang="en-US" sz="2000"/>
              <a:t>”</a:t>
            </a:r>
            <a:r>
              <a:rPr lang="en-US" altLang="ja-JP" sz="2000"/>
              <a:t>) }</a:t>
            </a:r>
            <a:br>
              <a:rPr lang="en-US" altLang="ja-JP" sz="2000"/>
            </a:br>
            <a:r>
              <a:rPr lang="en-US" altLang="ja-JP" sz="2000"/>
              <a:t/>
            </a:r>
            <a:br>
              <a:rPr lang="en-US" altLang="ja-JP" sz="2000"/>
            </a:br>
            <a:r>
              <a:rPr lang="en-US" altLang="ja-JP" sz="2000"/>
              <a:t>{ print(</a:t>
            </a:r>
            <a:r>
              <a:rPr lang="ja-JP" altLang="en-US" sz="2000"/>
              <a:t>“</a:t>
            </a:r>
            <a:r>
              <a:rPr lang="en-US" altLang="ja-JP" sz="2000"/>
              <a:t>0</a:t>
            </a:r>
            <a:r>
              <a:rPr lang="ja-JP" altLang="en-US" sz="2000"/>
              <a:t>”</a:t>
            </a:r>
            <a:r>
              <a:rPr lang="en-US" altLang="ja-JP" sz="2000"/>
              <a:t>) }</a:t>
            </a:r>
            <a:br>
              <a:rPr lang="en-US" altLang="ja-JP" sz="2000"/>
            </a:br>
            <a:r>
              <a:rPr lang="en-US" altLang="ja-JP" sz="2000"/>
              <a:t>{ print(</a:t>
            </a:r>
            <a:r>
              <a:rPr lang="ja-JP" altLang="en-US" sz="2000"/>
              <a:t>“</a:t>
            </a:r>
            <a:r>
              <a:rPr lang="en-US" altLang="ja-JP" sz="2000"/>
              <a:t>1</a:t>
            </a:r>
            <a:r>
              <a:rPr lang="ja-JP" altLang="en-US" sz="2000"/>
              <a:t>”</a:t>
            </a:r>
            <a:r>
              <a:rPr lang="en-US" altLang="ja-JP" sz="2000"/>
              <a:t>) }</a:t>
            </a:r>
            <a:br>
              <a:rPr lang="en-US" altLang="ja-JP" sz="2000"/>
            </a:br>
            <a:r>
              <a:rPr lang="en-US" altLang="ja-JP" sz="2000"/>
              <a:t>…</a:t>
            </a:r>
            <a:br>
              <a:rPr lang="en-US" altLang="ja-JP" sz="2000"/>
            </a:br>
            <a:r>
              <a:rPr lang="en-US" altLang="ja-JP" sz="2000"/>
              <a:t>{ print(</a:t>
            </a:r>
            <a:r>
              <a:rPr lang="ja-JP" altLang="en-US" sz="2000"/>
              <a:t>“</a:t>
            </a:r>
            <a:r>
              <a:rPr lang="en-US" altLang="ja-JP" sz="2000"/>
              <a:t>9</a:t>
            </a:r>
            <a:r>
              <a:rPr lang="ja-JP" altLang="en-US" sz="2000"/>
              <a:t>”</a:t>
            </a:r>
            <a:r>
              <a:rPr lang="en-US" altLang="ja-JP" sz="2000"/>
              <a:t>) }</a:t>
            </a:r>
            <a:endParaRPr lang="en-US" sz="2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t>Translator for Simple Expressions..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181600"/>
          </a:xfrm>
        </p:spPr>
        <p:txBody>
          <a:bodyPr>
            <a:normAutofit/>
          </a:bodyPr>
          <a:lstStyle/>
          <a:p>
            <a:r>
              <a:rPr lang="en-US" dirty="0" smtClean="0"/>
              <a:t>Given grammar is left recursive.</a:t>
            </a:r>
          </a:p>
          <a:p>
            <a:pPr lvl="1"/>
            <a:r>
              <a:rPr lang="en-US" dirty="0" smtClean="0"/>
              <a:t>Predictive parser cannot handle a left-recursive grammar so we have to remove it.</a:t>
            </a:r>
            <a:endParaRPr lang="en-US" dirty="0" smtClean="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r>
              <a:rPr lang="en-US" dirty="0" smtClean="0"/>
              <a:t>So after removing the left recursion we got</a:t>
            </a:r>
          </a:p>
          <a:p>
            <a:pPr lvl="1">
              <a:buNone/>
            </a:pPr>
            <a:r>
              <a:rPr lang="en-US" sz="2400" i="1" dirty="0" smtClean="0"/>
              <a:t>	</a:t>
            </a:r>
          </a:p>
          <a:p>
            <a:pPr lvl="1">
              <a:buNone/>
            </a:pPr>
            <a:r>
              <a:rPr lang="en-US" sz="2400" i="1" dirty="0" smtClean="0"/>
              <a:t>	</a:t>
            </a:r>
            <a:r>
              <a:rPr lang="en-US" i="1" dirty="0" err="1" smtClean="0"/>
              <a:t>expr</a:t>
            </a:r>
            <a:r>
              <a:rPr lang="en-US" dirty="0" smtClean="0"/>
              <a:t> </a:t>
            </a:r>
            <a:r>
              <a:rPr lang="en-US" dirty="0" smtClean="0">
                <a:sym typeface="Symbol" pitchFamily="18" charset="2"/>
              </a:rPr>
              <a:t> </a:t>
            </a:r>
            <a:r>
              <a:rPr lang="en-US" i="1" dirty="0" smtClean="0">
                <a:sym typeface="Symbol" pitchFamily="18" charset="2"/>
              </a:rPr>
              <a:t>term rest</a:t>
            </a:r>
            <a:br>
              <a:rPr lang="en-US" i="1" dirty="0" smtClean="0">
                <a:sym typeface="Symbol" pitchFamily="18" charset="2"/>
              </a:rPr>
            </a:br>
            <a:r>
              <a:rPr lang="en-US" i="1" dirty="0" smtClean="0">
                <a:sym typeface="Symbol" pitchFamily="18" charset="2"/>
              </a:rPr>
              <a:t>rest </a:t>
            </a:r>
            <a:r>
              <a:rPr lang="en-US" dirty="0" smtClean="0">
                <a:sym typeface="Symbol" pitchFamily="18" charset="2"/>
              </a:rPr>
              <a:t> </a:t>
            </a:r>
            <a:r>
              <a:rPr lang="en-US" b="1" dirty="0" smtClean="0">
                <a:sym typeface="Symbol" pitchFamily="18" charset="2"/>
              </a:rPr>
              <a:t>+</a:t>
            </a:r>
            <a:r>
              <a:rPr lang="en-US" dirty="0" smtClean="0">
                <a:sym typeface="Symbol" pitchFamily="18" charset="2"/>
              </a:rPr>
              <a:t> </a:t>
            </a:r>
            <a:r>
              <a:rPr lang="en-US" i="1" dirty="0" smtClean="0">
                <a:sym typeface="Symbol" pitchFamily="18" charset="2"/>
              </a:rPr>
              <a:t>term </a:t>
            </a:r>
            <a:r>
              <a:rPr lang="en-US" dirty="0" smtClean="0">
                <a:sym typeface="Symbol" pitchFamily="18" charset="2"/>
              </a:rPr>
              <a:t>{ print(</a:t>
            </a:r>
            <a:r>
              <a:rPr lang="ja-JP" altLang="en-US" smtClean="0">
                <a:sym typeface="Symbol" pitchFamily="18" charset="2"/>
              </a:rPr>
              <a:t>“</a:t>
            </a:r>
            <a:r>
              <a:rPr lang="en-US" altLang="ja-JP" dirty="0" smtClean="0">
                <a:sym typeface="Symbol" pitchFamily="18" charset="2"/>
              </a:rPr>
              <a:t>+</a:t>
            </a:r>
            <a:r>
              <a:rPr lang="ja-JP" altLang="en-US" smtClean="0">
                <a:sym typeface="Symbol" pitchFamily="18" charset="2"/>
              </a:rPr>
              <a:t>”</a:t>
            </a:r>
            <a:r>
              <a:rPr lang="en-US" altLang="ja-JP" dirty="0" smtClean="0">
                <a:sym typeface="Symbol" pitchFamily="18" charset="2"/>
              </a:rPr>
              <a:t>) } </a:t>
            </a:r>
            <a:r>
              <a:rPr lang="en-US" altLang="ja-JP" i="1" dirty="0" smtClean="0">
                <a:sym typeface="Symbol" pitchFamily="18" charset="2"/>
              </a:rPr>
              <a:t>rest </a:t>
            </a:r>
            <a:r>
              <a:rPr lang="en-US" altLang="ja-JP" dirty="0" smtClean="0">
                <a:sym typeface="Symbol" pitchFamily="18" charset="2"/>
              </a:rPr>
              <a:t>| </a:t>
            </a:r>
            <a:r>
              <a:rPr lang="en-US" altLang="ja-JP" b="1" dirty="0" smtClean="0">
                <a:sym typeface="Symbol" pitchFamily="18" charset="2"/>
              </a:rPr>
              <a:t>-</a:t>
            </a:r>
            <a:r>
              <a:rPr lang="en-US" altLang="ja-JP" dirty="0" smtClean="0">
                <a:sym typeface="Symbol" pitchFamily="18" charset="2"/>
              </a:rPr>
              <a:t> </a:t>
            </a:r>
            <a:r>
              <a:rPr lang="en-US" altLang="ja-JP" i="1" dirty="0" smtClean="0">
                <a:sym typeface="Symbol" pitchFamily="18" charset="2"/>
              </a:rPr>
              <a:t>term </a:t>
            </a:r>
            <a:r>
              <a:rPr lang="en-US" altLang="ja-JP" dirty="0" smtClean="0">
                <a:sym typeface="Symbol" pitchFamily="18" charset="2"/>
              </a:rPr>
              <a:t>{ print(</a:t>
            </a:r>
            <a:r>
              <a:rPr lang="ja-JP" altLang="en-US" smtClean="0">
                <a:sym typeface="Symbol" pitchFamily="18" charset="2"/>
              </a:rPr>
              <a:t>“</a:t>
            </a:r>
            <a:r>
              <a:rPr lang="en-US" altLang="ja-JP" dirty="0" smtClean="0">
                <a:sym typeface="Symbol" pitchFamily="18" charset="2"/>
              </a:rPr>
              <a:t>-</a:t>
            </a:r>
            <a:r>
              <a:rPr lang="ja-JP" altLang="en-US" smtClean="0">
                <a:sym typeface="Symbol" pitchFamily="18" charset="2"/>
              </a:rPr>
              <a:t>”</a:t>
            </a:r>
            <a:r>
              <a:rPr lang="en-US" altLang="ja-JP" dirty="0" smtClean="0">
                <a:sym typeface="Symbol" pitchFamily="18" charset="2"/>
              </a:rPr>
              <a:t>) } </a:t>
            </a:r>
            <a:r>
              <a:rPr lang="en-US" altLang="ja-JP" i="1" dirty="0" smtClean="0">
                <a:sym typeface="Symbol" pitchFamily="18" charset="2"/>
              </a:rPr>
              <a:t>rest </a:t>
            </a:r>
            <a:r>
              <a:rPr lang="en-US" altLang="ja-JP" dirty="0" smtClean="0">
                <a:sym typeface="Symbol" pitchFamily="18" charset="2"/>
              </a:rPr>
              <a:t>| </a:t>
            </a:r>
            <a:r>
              <a:rPr lang="en-US" altLang="ja-JP" i="1" dirty="0" smtClean="0">
                <a:sym typeface="Symbol" pitchFamily="18" charset="2"/>
              </a:rPr>
              <a:t/>
            </a:r>
            <a:br>
              <a:rPr lang="en-US" altLang="ja-JP" i="1" dirty="0" smtClean="0">
                <a:sym typeface="Symbol" pitchFamily="18" charset="2"/>
              </a:rPr>
            </a:br>
            <a:r>
              <a:rPr lang="en-US" altLang="ja-JP" i="1" dirty="0" smtClean="0">
                <a:sym typeface="Symbol" pitchFamily="18" charset="2"/>
              </a:rPr>
              <a:t>term </a:t>
            </a:r>
            <a:r>
              <a:rPr lang="en-US" altLang="ja-JP" dirty="0" smtClean="0">
                <a:sym typeface="Symbol" pitchFamily="18" charset="2"/>
              </a:rPr>
              <a:t> </a:t>
            </a:r>
            <a:r>
              <a:rPr lang="en-US" altLang="ja-JP" b="1" dirty="0" smtClean="0">
                <a:sym typeface="Symbol" pitchFamily="18" charset="2"/>
              </a:rPr>
              <a:t>0</a:t>
            </a:r>
            <a:r>
              <a:rPr lang="en-US" altLang="ja-JP" dirty="0" smtClean="0">
                <a:sym typeface="Symbol" pitchFamily="18" charset="2"/>
              </a:rPr>
              <a:t> { print(</a:t>
            </a:r>
            <a:r>
              <a:rPr lang="ja-JP" altLang="en-US" smtClean="0">
                <a:sym typeface="Symbol" pitchFamily="18" charset="2"/>
              </a:rPr>
              <a:t>“</a:t>
            </a:r>
            <a:r>
              <a:rPr lang="en-US" altLang="ja-JP" dirty="0" smtClean="0">
                <a:sym typeface="Symbol" pitchFamily="18" charset="2"/>
              </a:rPr>
              <a:t>0</a:t>
            </a:r>
            <a:r>
              <a:rPr lang="ja-JP" altLang="en-US" smtClean="0">
                <a:sym typeface="Symbol" pitchFamily="18" charset="2"/>
              </a:rPr>
              <a:t>”</a:t>
            </a:r>
            <a:r>
              <a:rPr lang="en-US" altLang="ja-JP" dirty="0" smtClean="0">
                <a:sym typeface="Symbol" pitchFamily="18" charset="2"/>
              </a:rPr>
              <a:t>) }</a:t>
            </a:r>
            <a:r>
              <a:rPr lang="en-US" altLang="ja-JP" b="1" dirty="0" smtClean="0">
                <a:sym typeface="Symbol" pitchFamily="18" charset="2"/>
              </a:rPr>
              <a:t/>
            </a:r>
            <a:br>
              <a:rPr lang="en-US" altLang="ja-JP" b="1" dirty="0" smtClean="0">
                <a:sym typeface="Symbol" pitchFamily="18" charset="2"/>
              </a:rPr>
            </a:br>
            <a:r>
              <a:rPr lang="en-US" altLang="ja-JP" i="1" dirty="0" smtClean="0">
                <a:sym typeface="Symbol" pitchFamily="18" charset="2"/>
              </a:rPr>
              <a:t>term </a:t>
            </a:r>
            <a:r>
              <a:rPr lang="en-US" altLang="ja-JP" dirty="0" smtClean="0">
                <a:sym typeface="Symbol" pitchFamily="18" charset="2"/>
              </a:rPr>
              <a:t> </a:t>
            </a:r>
            <a:r>
              <a:rPr lang="en-US" altLang="ja-JP" b="1" dirty="0" smtClean="0">
                <a:sym typeface="Symbol" pitchFamily="18" charset="2"/>
              </a:rPr>
              <a:t>1</a:t>
            </a:r>
            <a:r>
              <a:rPr lang="en-US" altLang="ja-JP" dirty="0" smtClean="0">
                <a:sym typeface="Symbol" pitchFamily="18" charset="2"/>
              </a:rPr>
              <a:t> { print(</a:t>
            </a:r>
            <a:r>
              <a:rPr lang="ja-JP" altLang="en-US" smtClean="0">
                <a:sym typeface="Symbol" pitchFamily="18" charset="2"/>
              </a:rPr>
              <a:t>“</a:t>
            </a:r>
            <a:r>
              <a:rPr lang="en-US" altLang="ja-JP" dirty="0" smtClean="0">
                <a:sym typeface="Symbol" pitchFamily="18" charset="2"/>
              </a:rPr>
              <a:t>1</a:t>
            </a:r>
            <a:r>
              <a:rPr lang="ja-JP" altLang="en-US" smtClean="0">
                <a:sym typeface="Symbol" pitchFamily="18" charset="2"/>
              </a:rPr>
              <a:t>”</a:t>
            </a:r>
            <a:r>
              <a:rPr lang="en-US" altLang="ja-JP" dirty="0" smtClean="0">
                <a:sym typeface="Symbol" pitchFamily="18" charset="2"/>
              </a:rPr>
              <a:t>) }</a:t>
            </a:r>
            <a:r>
              <a:rPr lang="en-US" altLang="ja-JP" b="1" dirty="0" smtClean="0">
                <a:sym typeface="Symbol" pitchFamily="18" charset="2"/>
              </a:rPr>
              <a:t/>
            </a:r>
            <a:br>
              <a:rPr lang="en-US" altLang="ja-JP" b="1" dirty="0" smtClean="0">
                <a:sym typeface="Symbol" pitchFamily="18" charset="2"/>
              </a:rPr>
            </a:br>
            <a:r>
              <a:rPr lang="en-US" altLang="ja-JP" dirty="0" smtClean="0">
                <a:sym typeface="Symbol" pitchFamily="18" charset="2"/>
              </a:rPr>
              <a:t>…</a:t>
            </a:r>
            <a:r>
              <a:rPr lang="en-US" altLang="ja-JP" b="1" dirty="0" smtClean="0">
                <a:sym typeface="Symbol" pitchFamily="18" charset="2"/>
              </a:rPr>
              <a:t/>
            </a:r>
            <a:br>
              <a:rPr lang="en-US" altLang="ja-JP" b="1" dirty="0" smtClean="0">
                <a:sym typeface="Symbol" pitchFamily="18" charset="2"/>
              </a:rPr>
            </a:br>
            <a:r>
              <a:rPr lang="en-US" altLang="ja-JP" i="1" dirty="0" smtClean="0">
                <a:sym typeface="Symbol" pitchFamily="18" charset="2"/>
              </a:rPr>
              <a:t>term </a:t>
            </a:r>
            <a:r>
              <a:rPr lang="en-US" altLang="ja-JP" dirty="0" smtClean="0">
                <a:sym typeface="Symbol" pitchFamily="18" charset="2"/>
              </a:rPr>
              <a:t> </a:t>
            </a:r>
            <a:r>
              <a:rPr lang="en-US" altLang="ja-JP" b="1" dirty="0" smtClean="0">
                <a:sym typeface="Symbol" pitchFamily="18" charset="2"/>
              </a:rPr>
              <a:t>9</a:t>
            </a:r>
            <a:r>
              <a:rPr lang="en-US" altLang="ja-JP" dirty="0" smtClean="0">
                <a:sym typeface="Symbol" pitchFamily="18" charset="2"/>
              </a:rPr>
              <a:t> { print(</a:t>
            </a:r>
            <a:r>
              <a:rPr lang="ja-JP" altLang="en-US" smtClean="0">
                <a:sym typeface="Symbol" pitchFamily="18" charset="2"/>
              </a:rPr>
              <a:t>“</a:t>
            </a:r>
            <a:r>
              <a:rPr lang="en-US" altLang="ja-JP" dirty="0" smtClean="0">
                <a:sym typeface="Symbol" pitchFamily="18" charset="2"/>
              </a:rPr>
              <a:t>9</a:t>
            </a:r>
            <a:r>
              <a:rPr lang="ja-JP" altLang="en-US" smtClean="0">
                <a:sym typeface="Symbol" pitchFamily="18" charset="2"/>
              </a:rPr>
              <a:t>”</a:t>
            </a:r>
            <a:r>
              <a:rPr lang="en-US" altLang="ja-JP" dirty="0" smtClean="0">
                <a:sym typeface="Symbol" pitchFamily="18" charset="2"/>
              </a:rPr>
              <a:t>) }</a:t>
            </a:r>
            <a:endParaRPr lang="en-US" dirty="0" smtClean="0">
              <a:sym typeface="Symbol" pitchFamily="18" charset="2"/>
            </a:endParaRPr>
          </a:p>
          <a:p>
            <a:pPr lvl="1"/>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t>Abstract &amp; Concrete Syntax</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181600"/>
          </a:xfrm>
        </p:spPr>
        <p:txBody>
          <a:bodyPr>
            <a:normAutofit/>
          </a:bodyPr>
          <a:lstStyle/>
          <a:p>
            <a:r>
              <a:rPr lang="en-US" dirty="0" smtClean="0"/>
              <a:t>A useful starting point for designing a translator is a data structure called an abstract syntax tree. </a:t>
            </a:r>
          </a:p>
          <a:p>
            <a:pPr lvl="1"/>
            <a:endParaRPr lang="en-US" dirty="0" smtClean="0"/>
          </a:p>
          <a:p>
            <a:pPr lvl="1"/>
            <a:r>
              <a:rPr lang="en-US" dirty="0" smtClean="0"/>
              <a:t>In an abstract syntax tree for an expression, each interior node represents an operator, the children of the node represent the operands of the operator.</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12</a:t>
            </a:fld>
            <a:endParaRPr lang="en-US" dirty="0"/>
          </a:p>
        </p:txBody>
      </p:sp>
      <p:pic>
        <p:nvPicPr>
          <p:cNvPr id="5" name="Picture 4" descr="Lec07-01.PNG"/>
          <p:cNvPicPr>
            <a:picLocks noChangeAspect="1"/>
          </p:cNvPicPr>
          <p:nvPr/>
        </p:nvPicPr>
        <p:blipFill>
          <a:blip r:embed="rId3" cstate="print"/>
          <a:stretch>
            <a:fillRect/>
          </a:stretch>
        </p:blipFill>
        <p:spPr>
          <a:xfrm>
            <a:off x="2514600" y="3429000"/>
            <a:ext cx="3191996" cy="2057400"/>
          </a:xfrm>
          <a:prstGeom prst="rect">
            <a:avLst/>
          </a:prstGeom>
        </p:spPr>
      </p:pic>
      <p:sp>
        <p:nvSpPr>
          <p:cNvPr id="6" name="TextBox 5"/>
          <p:cNvSpPr txBox="1"/>
          <p:nvPr/>
        </p:nvSpPr>
        <p:spPr>
          <a:xfrm>
            <a:off x="2854870" y="5715000"/>
            <a:ext cx="3088730" cy="369332"/>
          </a:xfrm>
          <a:prstGeom prst="rect">
            <a:avLst/>
          </a:prstGeom>
          <a:noFill/>
        </p:spPr>
        <p:txBody>
          <a:bodyPr wrap="none" rtlCol="1">
            <a:spAutoFit/>
          </a:bodyPr>
          <a:lstStyle/>
          <a:p>
            <a:r>
              <a:rPr lang="en-US" b="1" dirty="0" smtClean="0"/>
              <a:t>Abstract Syntax tree for 9-5+2</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t>Adapting Translation Scheme </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181600"/>
          </a:xfrm>
        </p:spPr>
        <p:txBody>
          <a:bodyPr>
            <a:normAutofit/>
          </a:bodyPr>
          <a:lstStyle/>
          <a:p>
            <a:r>
              <a:rPr lang="en-US" dirty="0" smtClean="0"/>
              <a:t>The left-recursion-elimination can also be applied to productions containing semantic actions.</a:t>
            </a:r>
          </a:p>
          <a:p>
            <a:endParaRPr lang="en-US" dirty="0" smtClean="0"/>
          </a:p>
          <a:p>
            <a:r>
              <a:rPr lang="en-US" dirty="0" smtClean="0"/>
              <a:t>1</a:t>
            </a:r>
            <a:r>
              <a:rPr lang="en-US" baseline="30000" dirty="0" smtClean="0"/>
              <a:t>st</a:t>
            </a:r>
            <a:r>
              <a:rPr lang="en-US" dirty="0" smtClean="0"/>
              <a:t> step:</a:t>
            </a:r>
          </a:p>
          <a:p>
            <a:pPr lvl="1"/>
            <a:r>
              <a:rPr lang="en-US" dirty="0" smtClean="0"/>
              <a:t>Left recursion technique extends to multiple productions.</a:t>
            </a:r>
          </a:p>
          <a:p>
            <a:pPr lvl="1"/>
            <a:r>
              <a:rPr lang="en-US" dirty="0" smtClean="0"/>
              <a:t>The technique transforms the productions </a:t>
            </a:r>
          </a:p>
          <a:p>
            <a:pPr lvl="2">
              <a:buNone/>
            </a:pPr>
            <a:r>
              <a:rPr lang="en-US" b="1" dirty="0" smtClean="0">
                <a:solidFill>
                  <a:schemeClr val="accent1"/>
                </a:solidFill>
              </a:rPr>
              <a:t>		 A  - &gt; A</a:t>
            </a:r>
            <a:r>
              <a:rPr lang="el-GR" b="1" dirty="0" smtClean="0">
                <a:solidFill>
                  <a:schemeClr val="accent1"/>
                </a:solidFill>
              </a:rPr>
              <a:t>α</a:t>
            </a:r>
            <a:r>
              <a:rPr lang="en-US" b="1" dirty="0" smtClean="0">
                <a:solidFill>
                  <a:schemeClr val="accent1"/>
                </a:solidFill>
              </a:rPr>
              <a:t> | A</a:t>
            </a:r>
            <a:r>
              <a:rPr lang="el-GR" b="1" dirty="0" smtClean="0">
                <a:solidFill>
                  <a:schemeClr val="accent1"/>
                </a:solidFill>
              </a:rPr>
              <a:t>β</a:t>
            </a:r>
            <a:r>
              <a:rPr lang="en-US" b="1" dirty="0" smtClean="0">
                <a:solidFill>
                  <a:schemeClr val="accent1"/>
                </a:solidFill>
              </a:rPr>
              <a:t> | </a:t>
            </a:r>
            <a:r>
              <a:rPr lang="el-GR" b="1" dirty="0" smtClean="0">
                <a:solidFill>
                  <a:schemeClr val="accent1"/>
                </a:solidFill>
              </a:rPr>
              <a:t>γ</a:t>
            </a:r>
            <a:endParaRPr lang="en-US" b="1" dirty="0" smtClean="0">
              <a:solidFill>
                <a:schemeClr val="accent1"/>
              </a:solidFill>
            </a:endParaRPr>
          </a:p>
          <a:p>
            <a:pPr lvl="2">
              <a:buNone/>
            </a:pPr>
            <a:r>
              <a:rPr lang="en-US" b="1" dirty="0" smtClean="0">
                <a:solidFill>
                  <a:schemeClr val="accent1"/>
                </a:solidFill>
              </a:rPr>
              <a:t>		</a:t>
            </a:r>
            <a:r>
              <a:rPr lang="en-US" dirty="0" smtClean="0"/>
              <a:t> into</a:t>
            </a:r>
          </a:p>
          <a:p>
            <a:pPr lvl="2">
              <a:buNone/>
            </a:pPr>
            <a:r>
              <a:rPr lang="en-US" dirty="0" smtClean="0"/>
              <a:t>		</a:t>
            </a:r>
            <a:r>
              <a:rPr lang="en-US" b="1" dirty="0" smtClean="0">
                <a:solidFill>
                  <a:schemeClr val="accent1"/>
                </a:solidFill>
              </a:rPr>
              <a:t> A  - &gt; </a:t>
            </a:r>
            <a:r>
              <a:rPr lang="el-GR" b="1" dirty="0" smtClean="0">
                <a:solidFill>
                  <a:schemeClr val="accent1"/>
                </a:solidFill>
              </a:rPr>
              <a:t>γ</a:t>
            </a:r>
            <a:r>
              <a:rPr lang="en-US" b="1" dirty="0" smtClean="0">
                <a:solidFill>
                  <a:schemeClr val="accent1"/>
                </a:solidFill>
              </a:rPr>
              <a:t>R</a:t>
            </a:r>
          </a:p>
          <a:p>
            <a:pPr lvl="2">
              <a:buNone/>
            </a:pPr>
            <a:r>
              <a:rPr lang="en-US" b="1" dirty="0" smtClean="0">
                <a:solidFill>
                  <a:schemeClr val="accent1"/>
                </a:solidFill>
              </a:rPr>
              <a:t>		 R - &gt; </a:t>
            </a:r>
            <a:r>
              <a:rPr lang="el-GR" b="1" dirty="0" smtClean="0">
                <a:solidFill>
                  <a:schemeClr val="accent1"/>
                </a:solidFill>
              </a:rPr>
              <a:t>α</a:t>
            </a:r>
            <a:r>
              <a:rPr lang="en-US" b="1" dirty="0" smtClean="0">
                <a:solidFill>
                  <a:schemeClr val="accent1"/>
                </a:solidFill>
              </a:rPr>
              <a:t>R | </a:t>
            </a:r>
            <a:r>
              <a:rPr lang="el-GR" b="1" dirty="0" smtClean="0">
                <a:solidFill>
                  <a:schemeClr val="accent1"/>
                </a:solidFill>
              </a:rPr>
              <a:t>β</a:t>
            </a:r>
            <a:r>
              <a:rPr lang="en-US" b="1" dirty="0" smtClean="0">
                <a:solidFill>
                  <a:schemeClr val="accent1"/>
                </a:solidFill>
              </a:rPr>
              <a:t>R | </a:t>
            </a:r>
            <a:r>
              <a:rPr lang="en-US" b="1" i="1" dirty="0" smtClean="0">
                <a:solidFill>
                  <a:schemeClr val="accent1"/>
                </a:solidFill>
              </a:rPr>
              <a:t>ɛ</a:t>
            </a:r>
            <a:endParaRPr lang="en-US" dirty="0" smtClean="0"/>
          </a:p>
          <a:p>
            <a:r>
              <a:rPr lang="en-US" dirty="0" smtClean="0"/>
              <a:t>2</a:t>
            </a:r>
            <a:r>
              <a:rPr lang="en-US" baseline="30000" dirty="0" smtClean="0"/>
              <a:t>st</a:t>
            </a:r>
            <a:r>
              <a:rPr lang="en-US" dirty="0" smtClean="0"/>
              <a:t> step:</a:t>
            </a:r>
          </a:p>
          <a:p>
            <a:pPr lvl="1"/>
            <a:r>
              <a:rPr lang="en-US" dirty="0" smtClean="0"/>
              <a:t>Transform productions that have embedded actions.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t>Adapting Translation Scheme.. </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181600"/>
          </a:xfrm>
        </p:spPr>
        <p:txBody>
          <a:bodyPr>
            <a:normAutofit/>
          </a:bodyPr>
          <a:lstStyle/>
          <a:p>
            <a:r>
              <a:rPr lang="en-US" dirty="0" smtClean="0"/>
              <a:t>Ex Translation scheme: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Assume</a:t>
            </a:r>
          </a:p>
          <a:p>
            <a:pPr lvl="2">
              <a:buNone/>
            </a:pPr>
            <a:r>
              <a:rPr lang="en-US" b="1" dirty="0" smtClean="0">
                <a:solidFill>
                  <a:schemeClr val="accent1"/>
                </a:solidFill>
              </a:rPr>
              <a:t>A   =  </a:t>
            </a:r>
            <a:r>
              <a:rPr lang="en-US" b="1" dirty="0" err="1" smtClean="0">
                <a:solidFill>
                  <a:schemeClr val="accent1"/>
                </a:solidFill>
              </a:rPr>
              <a:t>expr</a:t>
            </a:r>
            <a:endParaRPr lang="en-US" b="1" dirty="0" smtClean="0">
              <a:solidFill>
                <a:schemeClr val="accent1"/>
              </a:solidFill>
            </a:endParaRPr>
          </a:p>
          <a:p>
            <a:pPr lvl="2">
              <a:buNone/>
            </a:pPr>
            <a:r>
              <a:rPr lang="el-GR" b="1" dirty="0" smtClean="0">
                <a:solidFill>
                  <a:schemeClr val="accent1"/>
                </a:solidFill>
              </a:rPr>
              <a:t>α</a:t>
            </a:r>
            <a:r>
              <a:rPr lang="en-US" b="1" dirty="0" smtClean="0">
                <a:solidFill>
                  <a:schemeClr val="accent1"/>
                </a:solidFill>
              </a:rPr>
              <a:t>   =  + term {print(‘+’)}</a:t>
            </a:r>
          </a:p>
          <a:p>
            <a:pPr lvl="2">
              <a:buNone/>
            </a:pPr>
            <a:r>
              <a:rPr lang="el-GR" b="1" dirty="0" smtClean="0">
                <a:solidFill>
                  <a:schemeClr val="accent1"/>
                </a:solidFill>
              </a:rPr>
              <a:t>β</a:t>
            </a:r>
            <a:r>
              <a:rPr lang="en-US" b="1" dirty="0" smtClean="0">
                <a:solidFill>
                  <a:schemeClr val="accent1"/>
                </a:solidFill>
              </a:rPr>
              <a:t> 	 =  - term {print(‘-’)}</a:t>
            </a:r>
          </a:p>
          <a:p>
            <a:pPr lvl="2">
              <a:buNone/>
            </a:pPr>
            <a:r>
              <a:rPr lang="en-US" b="1" dirty="0" smtClean="0">
                <a:solidFill>
                  <a:schemeClr val="accent1"/>
                </a:solidFill>
              </a:rPr>
              <a:t> </a:t>
            </a:r>
            <a:r>
              <a:rPr lang="el-GR" b="1" dirty="0" smtClean="0">
                <a:solidFill>
                  <a:schemeClr val="accent1"/>
                </a:solidFill>
              </a:rPr>
              <a:t>γ</a:t>
            </a:r>
            <a:r>
              <a:rPr lang="en-US" b="1" dirty="0" smtClean="0">
                <a:solidFill>
                  <a:schemeClr val="accent1"/>
                </a:solidFill>
              </a:rPr>
              <a:t>  =  term</a:t>
            </a: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14</a:t>
            </a:fld>
            <a:endParaRPr lang="en-US" dirty="0"/>
          </a:p>
        </p:txBody>
      </p:sp>
      <p:sp>
        <p:nvSpPr>
          <p:cNvPr id="5" name="Text Box 3"/>
          <p:cNvSpPr txBox="1">
            <a:spLocks noChangeArrowheads="1"/>
          </p:cNvSpPr>
          <p:nvPr/>
        </p:nvSpPr>
        <p:spPr bwMode="auto">
          <a:xfrm>
            <a:off x="1752600" y="1676400"/>
            <a:ext cx="2200275" cy="2225675"/>
          </a:xfrm>
          <a:prstGeom prst="rect">
            <a:avLst/>
          </a:prstGeom>
          <a:noFill/>
          <a:ln w="9525">
            <a:noFill/>
            <a:miter lim="800000"/>
            <a:headEnd/>
            <a:tailEnd/>
          </a:ln>
        </p:spPr>
        <p:txBody>
          <a:bodyPr wrap="none">
            <a:spAutoFit/>
          </a:bodyPr>
          <a:lstStyle/>
          <a:p>
            <a:r>
              <a:rPr lang="en-US" sz="2000" i="1" dirty="0" err="1"/>
              <a:t>expr</a:t>
            </a:r>
            <a:r>
              <a:rPr lang="en-US" sz="2000" dirty="0"/>
              <a:t> </a:t>
            </a:r>
            <a:r>
              <a:rPr lang="en-US" sz="2000" dirty="0">
                <a:sym typeface="Symbol" pitchFamily="18" charset="2"/>
              </a:rPr>
              <a:t> </a:t>
            </a:r>
            <a:r>
              <a:rPr lang="en-US" sz="2000" i="1" dirty="0" err="1">
                <a:sym typeface="Symbol" pitchFamily="18" charset="2"/>
              </a:rPr>
              <a:t>expr</a:t>
            </a:r>
            <a:r>
              <a:rPr lang="en-US" sz="2000" dirty="0">
                <a:sym typeface="Symbol" pitchFamily="18" charset="2"/>
              </a:rPr>
              <a:t> </a:t>
            </a:r>
            <a:r>
              <a:rPr lang="en-US" sz="2000" b="1" dirty="0">
                <a:sym typeface="Symbol" pitchFamily="18" charset="2"/>
              </a:rPr>
              <a:t>+</a:t>
            </a:r>
            <a:r>
              <a:rPr lang="en-US" sz="2000" dirty="0">
                <a:sym typeface="Symbol" pitchFamily="18" charset="2"/>
              </a:rPr>
              <a:t> </a:t>
            </a:r>
            <a:r>
              <a:rPr lang="en-US" sz="2000" i="1" dirty="0">
                <a:sym typeface="Symbol" pitchFamily="18" charset="2"/>
              </a:rPr>
              <a:t>term</a:t>
            </a:r>
            <a:br>
              <a:rPr lang="en-US" sz="2000" i="1" dirty="0">
                <a:sym typeface="Symbol" pitchFamily="18" charset="2"/>
              </a:rPr>
            </a:br>
            <a:r>
              <a:rPr lang="en-US" sz="2000" i="1" dirty="0" err="1">
                <a:sym typeface="Symbol" pitchFamily="18" charset="2"/>
              </a:rPr>
              <a:t>expr</a:t>
            </a:r>
            <a:r>
              <a:rPr lang="en-US" sz="2000" i="1" dirty="0">
                <a:sym typeface="Symbol" pitchFamily="18" charset="2"/>
              </a:rPr>
              <a:t> </a:t>
            </a:r>
            <a:r>
              <a:rPr lang="en-US" sz="2000" dirty="0">
                <a:sym typeface="Symbol" pitchFamily="18" charset="2"/>
              </a:rPr>
              <a:t> </a:t>
            </a:r>
            <a:r>
              <a:rPr lang="en-US" sz="2000" i="1" dirty="0" err="1">
                <a:sym typeface="Symbol" pitchFamily="18" charset="2"/>
              </a:rPr>
              <a:t>expr</a:t>
            </a:r>
            <a:r>
              <a:rPr lang="en-US" sz="2000" dirty="0">
                <a:sym typeface="Symbol" pitchFamily="18" charset="2"/>
              </a:rPr>
              <a:t> </a:t>
            </a:r>
            <a:r>
              <a:rPr lang="en-US" sz="2000" b="1" dirty="0">
                <a:sym typeface="Symbol" pitchFamily="18" charset="2"/>
              </a:rPr>
              <a:t>-</a:t>
            </a:r>
            <a:r>
              <a:rPr lang="en-US" sz="2000" dirty="0">
                <a:sym typeface="Symbol" pitchFamily="18" charset="2"/>
              </a:rPr>
              <a:t> </a:t>
            </a:r>
            <a:r>
              <a:rPr lang="en-US" sz="2000" i="1" dirty="0">
                <a:sym typeface="Symbol" pitchFamily="18" charset="2"/>
              </a:rPr>
              <a:t>term</a:t>
            </a:r>
            <a:br>
              <a:rPr lang="en-US" sz="2000" i="1" dirty="0">
                <a:sym typeface="Symbol" pitchFamily="18" charset="2"/>
              </a:rPr>
            </a:br>
            <a:r>
              <a:rPr lang="en-US" sz="2000" i="1" dirty="0" err="1">
                <a:sym typeface="Symbol" pitchFamily="18" charset="2"/>
              </a:rPr>
              <a:t>expr</a:t>
            </a:r>
            <a:r>
              <a:rPr lang="en-US" sz="2000" i="1" dirty="0">
                <a:sym typeface="Symbol" pitchFamily="18" charset="2"/>
              </a:rPr>
              <a:t> </a:t>
            </a:r>
            <a:r>
              <a:rPr lang="en-US" sz="2000" dirty="0">
                <a:sym typeface="Symbol" pitchFamily="18" charset="2"/>
              </a:rPr>
              <a:t></a:t>
            </a:r>
            <a:r>
              <a:rPr lang="en-US" sz="2000" i="1" dirty="0">
                <a:sym typeface="Symbol" pitchFamily="18" charset="2"/>
              </a:rPr>
              <a:t> term</a:t>
            </a:r>
            <a:br>
              <a:rPr lang="en-US" sz="2000" i="1" dirty="0">
                <a:sym typeface="Symbol" pitchFamily="18" charset="2"/>
              </a:rPr>
            </a:br>
            <a:r>
              <a:rPr lang="en-US" sz="2000" i="1" dirty="0">
                <a:sym typeface="Symbol" pitchFamily="18" charset="2"/>
              </a:rPr>
              <a:t>term </a:t>
            </a:r>
            <a:r>
              <a:rPr lang="en-US" sz="2000" dirty="0">
                <a:sym typeface="Symbol" pitchFamily="18" charset="2"/>
              </a:rPr>
              <a:t> </a:t>
            </a:r>
            <a:r>
              <a:rPr lang="en-US" sz="2000" b="1" dirty="0">
                <a:sym typeface="Symbol" pitchFamily="18" charset="2"/>
              </a:rPr>
              <a:t>0</a:t>
            </a:r>
            <a:br>
              <a:rPr lang="en-US" sz="2000" b="1" dirty="0">
                <a:sym typeface="Symbol" pitchFamily="18" charset="2"/>
              </a:rPr>
            </a:br>
            <a:r>
              <a:rPr lang="en-US" sz="2000" i="1" dirty="0">
                <a:sym typeface="Symbol" pitchFamily="18" charset="2"/>
              </a:rPr>
              <a:t>term </a:t>
            </a:r>
            <a:r>
              <a:rPr lang="en-US" sz="2000" dirty="0">
                <a:sym typeface="Symbol" pitchFamily="18" charset="2"/>
              </a:rPr>
              <a:t> </a:t>
            </a:r>
            <a:r>
              <a:rPr lang="en-US" sz="2000" b="1" dirty="0">
                <a:sym typeface="Symbol" pitchFamily="18" charset="2"/>
              </a:rPr>
              <a:t>1</a:t>
            </a:r>
            <a:br>
              <a:rPr lang="en-US" sz="2000" b="1" dirty="0">
                <a:sym typeface="Symbol" pitchFamily="18" charset="2"/>
              </a:rPr>
            </a:br>
            <a:r>
              <a:rPr lang="en-US" sz="2000" dirty="0">
                <a:sym typeface="Symbol" pitchFamily="18" charset="2"/>
              </a:rPr>
              <a:t>…</a:t>
            </a:r>
            <a:r>
              <a:rPr lang="en-US" sz="2000" b="1" dirty="0">
                <a:sym typeface="Symbol" pitchFamily="18" charset="2"/>
              </a:rPr>
              <a:t/>
            </a:r>
            <a:br>
              <a:rPr lang="en-US" sz="2000" b="1" dirty="0">
                <a:sym typeface="Symbol" pitchFamily="18" charset="2"/>
              </a:rPr>
            </a:br>
            <a:r>
              <a:rPr lang="en-US" sz="2000" i="1" dirty="0">
                <a:sym typeface="Symbol" pitchFamily="18" charset="2"/>
              </a:rPr>
              <a:t>term </a:t>
            </a:r>
            <a:r>
              <a:rPr lang="en-US" sz="2000" dirty="0">
                <a:sym typeface="Symbol" pitchFamily="18" charset="2"/>
              </a:rPr>
              <a:t> </a:t>
            </a:r>
            <a:r>
              <a:rPr lang="en-US" sz="2000" b="1" dirty="0">
                <a:sym typeface="Symbol" pitchFamily="18" charset="2"/>
              </a:rPr>
              <a:t>9</a:t>
            </a:r>
          </a:p>
        </p:txBody>
      </p:sp>
      <p:sp>
        <p:nvSpPr>
          <p:cNvPr id="6" name="Text Box 4"/>
          <p:cNvSpPr txBox="1">
            <a:spLocks noChangeArrowheads="1"/>
          </p:cNvSpPr>
          <p:nvPr/>
        </p:nvSpPr>
        <p:spPr bwMode="auto">
          <a:xfrm>
            <a:off x="3916363" y="1676400"/>
            <a:ext cx="1570037" cy="2225675"/>
          </a:xfrm>
          <a:prstGeom prst="rect">
            <a:avLst/>
          </a:prstGeom>
          <a:noFill/>
          <a:ln w="9525">
            <a:noFill/>
            <a:miter lim="800000"/>
            <a:headEnd/>
            <a:tailEnd/>
          </a:ln>
        </p:spPr>
        <p:txBody>
          <a:bodyPr wrap="none">
            <a:spAutoFit/>
          </a:bodyPr>
          <a:lstStyle/>
          <a:p>
            <a:r>
              <a:rPr lang="en-US" sz="2000"/>
              <a:t>{ print(</a:t>
            </a:r>
            <a:r>
              <a:rPr lang="ja-JP" altLang="en-US" sz="2000"/>
              <a:t>“</a:t>
            </a:r>
            <a:r>
              <a:rPr lang="en-US" altLang="ja-JP" sz="2000"/>
              <a:t>+</a:t>
            </a:r>
            <a:r>
              <a:rPr lang="ja-JP" altLang="en-US" sz="2000"/>
              <a:t>”</a:t>
            </a:r>
            <a:r>
              <a:rPr lang="en-US" altLang="ja-JP" sz="2000"/>
              <a:t>) }</a:t>
            </a:r>
            <a:br>
              <a:rPr lang="en-US" altLang="ja-JP" sz="2000"/>
            </a:br>
            <a:r>
              <a:rPr lang="en-US" altLang="ja-JP" sz="2000"/>
              <a:t>{ print(</a:t>
            </a:r>
            <a:r>
              <a:rPr lang="ja-JP" altLang="en-US" sz="2000"/>
              <a:t>“</a:t>
            </a:r>
            <a:r>
              <a:rPr lang="en-US" altLang="ja-JP" sz="2000"/>
              <a:t>-</a:t>
            </a:r>
            <a:r>
              <a:rPr lang="ja-JP" altLang="en-US" sz="2000"/>
              <a:t>”</a:t>
            </a:r>
            <a:r>
              <a:rPr lang="en-US" altLang="ja-JP" sz="2000"/>
              <a:t>) }</a:t>
            </a:r>
            <a:br>
              <a:rPr lang="en-US" altLang="ja-JP" sz="2000"/>
            </a:br>
            <a:r>
              <a:rPr lang="en-US" altLang="ja-JP" sz="2000"/>
              <a:t/>
            </a:r>
            <a:br>
              <a:rPr lang="en-US" altLang="ja-JP" sz="2000"/>
            </a:br>
            <a:r>
              <a:rPr lang="en-US" altLang="ja-JP" sz="2000"/>
              <a:t>{ print(</a:t>
            </a:r>
            <a:r>
              <a:rPr lang="ja-JP" altLang="en-US" sz="2000"/>
              <a:t>“</a:t>
            </a:r>
            <a:r>
              <a:rPr lang="en-US" altLang="ja-JP" sz="2000"/>
              <a:t>0</a:t>
            </a:r>
            <a:r>
              <a:rPr lang="ja-JP" altLang="en-US" sz="2000"/>
              <a:t>”</a:t>
            </a:r>
            <a:r>
              <a:rPr lang="en-US" altLang="ja-JP" sz="2000"/>
              <a:t>) }</a:t>
            </a:r>
            <a:br>
              <a:rPr lang="en-US" altLang="ja-JP" sz="2000"/>
            </a:br>
            <a:r>
              <a:rPr lang="en-US" altLang="ja-JP" sz="2000"/>
              <a:t>{ print(</a:t>
            </a:r>
            <a:r>
              <a:rPr lang="ja-JP" altLang="en-US" sz="2000"/>
              <a:t>“</a:t>
            </a:r>
            <a:r>
              <a:rPr lang="en-US" altLang="ja-JP" sz="2000"/>
              <a:t>1</a:t>
            </a:r>
            <a:r>
              <a:rPr lang="ja-JP" altLang="en-US" sz="2000"/>
              <a:t>”</a:t>
            </a:r>
            <a:r>
              <a:rPr lang="en-US" altLang="ja-JP" sz="2000"/>
              <a:t>) }</a:t>
            </a:r>
            <a:br>
              <a:rPr lang="en-US" altLang="ja-JP" sz="2000"/>
            </a:br>
            <a:r>
              <a:rPr lang="en-US" altLang="ja-JP" sz="2000"/>
              <a:t>…</a:t>
            </a:r>
            <a:br>
              <a:rPr lang="en-US" altLang="ja-JP" sz="2000"/>
            </a:br>
            <a:r>
              <a:rPr lang="en-US" altLang="ja-JP" sz="2000"/>
              <a:t>{ print(</a:t>
            </a:r>
            <a:r>
              <a:rPr lang="ja-JP" altLang="en-US" sz="2000"/>
              <a:t>“</a:t>
            </a:r>
            <a:r>
              <a:rPr lang="en-US" altLang="ja-JP" sz="2000"/>
              <a:t>9</a:t>
            </a:r>
            <a:r>
              <a:rPr lang="ja-JP" altLang="en-US" sz="2000"/>
              <a:t>”</a:t>
            </a:r>
            <a:r>
              <a:rPr lang="en-US" altLang="ja-JP" sz="2000"/>
              <a:t>) }</a:t>
            </a:r>
            <a:endParaRPr lang="en-US" sz="2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t>Adapting Translation Scheme.. </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181600"/>
          </a:xfrm>
        </p:spPr>
        <p:txBody>
          <a:bodyPr>
            <a:normAutofit/>
          </a:bodyPr>
          <a:lstStyle/>
          <a:p>
            <a:r>
              <a:rPr lang="en-US" dirty="0" smtClean="0"/>
              <a:t>So the Translation scheme after left recursion elimination:</a:t>
            </a:r>
          </a:p>
          <a:p>
            <a:endParaRPr lang="en-US" dirty="0" smtClean="0"/>
          </a:p>
          <a:p>
            <a:endParaRPr lang="en-US" dirty="0" smtClean="0"/>
          </a:p>
          <a:p>
            <a:endParaRPr lang="en-US" dirty="0" smtClean="0"/>
          </a:p>
          <a:p>
            <a:endParaRPr lang="en-US" dirty="0" smtClean="0"/>
          </a:p>
          <a:p>
            <a:pPr>
              <a:buNone/>
            </a:pP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15</a:t>
            </a:fld>
            <a:endParaRPr lang="en-US" dirty="0"/>
          </a:p>
        </p:txBody>
      </p:sp>
      <p:sp>
        <p:nvSpPr>
          <p:cNvPr id="7" name="Text Box 5"/>
          <p:cNvSpPr txBox="1">
            <a:spLocks noChangeArrowheads="1"/>
          </p:cNvSpPr>
          <p:nvPr/>
        </p:nvSpPr>
        <p:spPr bwMode="auto">
          <a:xfrm>
            <a:off x="1371600" y="1905000"/>
            <a:ext cx="4572000" cy="3170099"/>
          </a:xfrm>
          <a:prstGeom prst="rect">
            <a:avLst/>
          </a:prstGeom>
          <a:noFill/>
          <a:ln w="9525">
            <a:noFill/>
            <a:miter lim="800000"/>
            <a:headEnd/>
            <a:tailEnd/>
          </a:ln>
        </p:spPr>
        <p:txBody>
          <a:bodyPr wrap="square">
            <a:spAutoFit/>
          </a:bodyPr>
          <a:lstStyle/>
          <a:p>
            <a:r>
              <a:rPr lang="en-US" sz="2000" b="1" i="1" dirty="0" err="1">
                <a:solidFill>
                  <a:schemeClr val="accent1"/>
                </a:solidFill>
              </a:rPr>
              <a:t>expr</a:t>
            </a:r>
            <a:r>
              <a:rPr lang="en-US" sz="2000" b="1" dirty="0">
                <a:solidFill>
                  <a:schemeClr val="accent1"/>
                </a:solidFill>
              </a:rPr>
              <a:t> </a:t>
            </a:r>
            <a:r>
              <a:rPr lang="en-US" sz="2000" b="1" dirty="0">
                <a:solidFill>
                  <a:schemeClr val="accent1"/>
                </a:solidFill>
                <a:sym typeface="Symbol" pitchFamily="18" charset="2"/>
              </a:rPr>
              <a:t> </a:t>
            </a:r>
            <a:r>
              <a:rPr lang="en-US" sz="2000" b="1" dirty="0" smtClean="0">
                <a:solidFill>
                  <a:schemeClr val="accent1"/>
                </a:solidFill>
                <a:sym typeface="Symbol" pitchFamily="18" charset="2"/>
              </a:rPr>
              <a:t> </a:t>
            </a:r>
            <a:r>
              <a:rPr lang="en-US" sz="2000" b="1" i="1" dirty="0" smtClean="0">
                <a:solidFill>
                  <a:schemeClr val="accent1"/>
                </a:solidFill>
                <a:sym typeface="Symbol" pitchFamily="18" charset="2"/>
              </a:rPr>
              <a:t>term </a:t>
            </a:r>
            <a:r>
              <a:rPr lang="en-US" sz="2000" b="1" i="1" dirty="0">
                <a:solidFill>
                  <a:schemeClr val="accent1"/>
                </a:solidFill>
                <a:sym typeface="Symbol" pitchFamily="18" charset="2"/>
              </a:rPr>
              <a:t>rest</a:t>
            </a:r>
            <a:br>
              <a:rPr lang="en-US" sz="2000" b="1" i="1" dirty="0">
                <a:solidFill>
                  <a:schemeClr val="accent1"/>
                </a:solidFill>
                <a:sym typeface="Symbol" pitchFamily="18" charset="2"/>
              </a:rPr>
            </a:br>
            <a:r>
              <a:rPr lang="en-US" sz="2000" b="1" i="1" dirty="0">
                <a:solidFill>
                  <a:schemeClr val="accent1"/>
                </a:solidFill>
                <a:sym typeface="Symbol" pitchFamily="18" charset="2"/>
              </a:rPr>
              <a:t> </a:t>
            </a:r>
            <a:endParaRPr lang="en-US" sz="2000" b="1" i="1" dirty="0" smtClean="0">
              <a:solidFill>
                <a:schemeClr val="accent1"/>
              </a:solidFill>
              <a:sym typeface="Symbol" pitchFamily="18" charset="2"/>
            </a:endParaRPr>
          </a:p>
          <a:p>
            <a:r>
              <a:rPr lang="en-US" sz="2000" b="1" i="1" dirty="0" smtClean="0">
                <a:solidFill>
                  <a:schemeClr val="accent1"/>
                </a:solidFill>
                <a:sym typeface="Symbol" pitchFamily="18" charset="2"/>
              </a:rPr>
              <a:t>rest </a:t>
            </a:r>
            <a:r>
              <a:rPr lang="en-US" sz="2000" b="1" dirty="0">
                <a:solidFill>
                  <a:schemeClr val="accent1"/>
                </a:solidFill>
                <a:sym typeface="Symbol" pitchFamily="18" charset="2"/>
              </a:rPr>
              <a:t> </a:t>
            </a:r>
            <a:r>
              <a:rPr lang="en-US" sz="2000" b="1" dirty="0" smtClean="0">
                <a:solidFill>
                  <a:schemeClr val="accent1"/>
                </a:solidFill>
                <a:sym typeface="Symbol" pitchFamily="18" charset="2"/>
              </a:rPr>
              <a:t> + </a:t>
            </a:r>
            <a:r>
              <a:rPr lang="en-US" sz="2000" b="1" i="1" dirty="0">
                <a:solidFill>
                  <a:schemeClr val="accent1"/>
                </a:solidFill>
                <a:sym typeface="Symbol" pitchFamily="18" charset="2"/>
              </a:rPr>
              <a:t>term </a:t>
            </a:r>
            <a:r>
              <a:rPr lang="en-US" sz="2000" b="1" dirty="0">
                <a:solidFill>
                  <a:schemeClr val="accent1"/>
                </a:solidFill>
                <a:sym typeface="Symbol" pitchFamily="18" charset="2"/>
              </a:rPr>
              <a:t>{ print(</a:t>
            </a:r>
            <a:r>
              <a:rPr lang="ja-JP" altLang="en-US" sz="2000" b="1">
                <a:solidFill>
                  <a:schemeClr val="accent1"/>
                </a:solidFill>
                <a:sym typeface="Symbol" pitchFamily="18" charset="2"/>
              </a:rPr>
              <a:t>“</a:t>
            </a:r>
            <a:r>
              <a:rPr lang="en-US" altLang="ja-JP" sz="2000" b="1" dirty="0">
                <a:solidFill>
                  <a:schemeClr val="accent1"/>
                </a:solidFill>
                <a:sym typeface="Symbol" pitchFamily="18" charset="2"/>
              </a:rPr>
              <a:t>+</a:t>
            </a:r>
            <a:r>
              <a:rPr lang="ja-JP" altLang="en-US" sz="2000" b="1">
                <a:solidFill>
                  <a:schemeClr val="accent1"/>
                </a:solidFill>
                <a:sym typeface="Symbol" pitchFamily="18" charset="2"/>
              </a:rPr>
              <a:t>”</a:t>
            </a:r>
            <a:r>
              <a:rPr lang="en-US" altLang="ja-JP" sz="2000" b="1" dirty="0">
                <a:solidFill>
                  <a:schemeClr val="accent1"/>
                </a:solidFill>
                <a:sym typeface="Symbol" pitchFamily="18" charset="2"/>
              </a:rPr>
              <a:t>) } </a:t>
            </a:r>
            <a:r>
              <a:rPr lang="en-US" altLang="ja-JP" sz="2000" b="1" i="1" dirty="0">
                <a:solidFill>
                  <a:schemeClr val="accent1"/>
                </a:solidFill>
                <a:sym typeface="Symbol" pitchFamily="18" charset="2"/>
              </a:rPr>
              <a:t>rest </a:t>
            </a:r>
            <a:endParaRPr lang="en-US" altLang="ja-JP" sz="2000" b="1" i="1" dirty="0" smtClean="0">
              <a:solidFill>
                <a:schemeClr val="accent1"/>
              </a:solidFill>
              <a:sym typeface="Symbol" pitchFamily="18" charset="2"/>
            </a:endParaRPr>
          </a:p>
          <a:p>
            <a:r>
              <a:rPr lang="en-US" sz="2000" b="1" dirty="0" smtClean="0">
                <a:solidFill>
                  <a:schemeClr val="accent1"/>
                </a:solidFill>
                <a:sym typeface="Symbol" pitchFamily="18" charset="2"/>
              </a:rPr>
              <a:t>            | </a:t>
            </a:r>
            <a:r>
              <a:rPr lang="en-US" altLang="ja-JP" sz="2000" b="1" dirty="0" smtClean="0">
                <a:solidFill>
                  <a:schemeClr val="accent1"/>
                </a:solidFill>
                <a:sym typeface="Symbol" pitchFamily="18" charset="2"/>
              </a:rPr>
              <a:t> </a:t>
            </a:r>
            <a:r>
              <a:rPr lang="en-US" altLang="ja-JP" sz="2000" b="1" dirty="0">
                <a:solidFill>
                  <a:schemeClr val="accent1"/>
                </a:solidFill>
                <a:sym typeface="Symbol" pitchFamily="18" charset="2"/>
              </a:rPr>
              <a:t>- </a:t>
            </a:r>
            <a:r>
              <a:rPr lang="en-US" altLang="ja-JP" sz="2000" b="1" i="1" dirty="0">
                <a:solidFill>
                  <a:schemeClr val="accent1"/>
                </a:solidFill>
                <a:sym typeface="Symbol" pitchFamily="18" charset="2"/>
              </a:rPr>
              <a:t>term </a:t>
            </a:r>
            <a:r>
              <a:rPr lang="en-US" altLang="ja-JP" sz="2000" b="1" dirty="0">
                <a:solidFill>
                  <a:schemeClr val="accent1"/>
                </a:solidFill>
                <a:sym typeface="Symbol" pitchFamily="18" charset="2"/>
              </a:rPr>
              <a:t>{ print(</a:t>
            </a:r>
            <a:r>
              <a:rPr lang="ja-JP" altLang="en-US" sz="2000" b="1">
                <a:solidFill>
                  <a:schemeClr val="accent1"/>
                </a:solidFill>
                <a:sym typeface="Symbol" pitchFamily="18" charset="2"/>
              </a:rPr>
              <a:t>“</a:t>
            </a:r>
            <a:r>
              <a:rPr lang="en-US" altLang="ja-JP" sz="2000" b="1" dirty="0">
                <a:solidFill>
                  <a:schemeClr val="accent1"/>
                </a:solidFill>
                <a:sym typeface="Symbol" pitchFamily="18" charset="2"/>
              </a:rPr>
              <a:t>-</a:t>
            </a:r>
            <a:r>
              <a:rPr lang="ja-JP" altLang="en-US" sz="2000" b="1">
                <a:solidFill>
                  <a:schemeClr val="accent1"/>
                </a:solidFill>
                <a:sym typeface="Symbol" pitchFamily="18" charset="2"/>
              </a:rPr>
              <a:t>”</a:t>
            </a:r>
            <a:r>
              <a:rPr lang="en-US" altLang="ja-JP" sz="2000" b="1" dirty="0">
                <a:solidFill>
                  <a:schemeClr val="accent1"/>
                </a:solidFill>
                <a:sym typeface="Symbol" pitchFamily="18" charset="2"/>
              </a:rPr>
              <a:t>) } </a:t>
            </a:r>
            <a:r>
              <a:rPr lang="en-US" altLang="ja-JP" sz="2000" b="1" i="1" dirty="0">
                <a:solidFill>
                  <a:schemeClr val="accent1"/>
                </a:solidFill>
                <a:sym typeface="Symbol" pitchFamily="18" charset="2"/>
              </a:rPr>
              <a:t>rest </a:t>
            </a:r>
            <a:endParaRPr lang="en-US" altLang="ja-JP" sz="2000" b="1" i="1" dirty="0" smtClean="0">
              <a:solidFill>
                <a:schemeClr val="accent1"/>
              </a:solidFill>
              <a:sym typeface="Symbol" pitchFamily="18" charset="2"/>
            </a:endParaRPr>
          </a:p>
          <a:p>
            <a:r>
              <a:rPr lang="en-US" altLang="ja-JP" sz="2000" b="1" i="1" dirty="0" smtClean="0">
                <a:solidFill>
                  <a:schemeClr val="accent1"/>
                </a:solidFill>
                <a:sym typeface="Symbol" pitchFamily="18" charset="2"/>
              </a:rPr>
              <a:t>            </a:t>
            </a:r>
            <a:r>
              <a:rPr lang="en-US" altLang="ja-JP" sz="2000" b="1" dirty="0" smtClean="0">
                <a:solidFill>
                  <a:schemeClr val="accent1"/>
                </a:solidFill>
                <a:sym typeface="Symbol" pitchFamily="18" charset="2"/>
              </a:rPr>
              <a:t>| </a:t>
            </a:r>
            <a:r>
              <a:rPr lang="en-US" altLang="ja-JP" sz="2000" b="1" dirty="0">
                <a:solidFill>
                  <a:schemeClr val="accent1"/>
                </a:solidFill>
                <a:sym typeface="Symbol" pitchFamily="18" charset="2"/>
              </a:rPr>
              <a:t></a:t>
            </a:r>
            <a:r>
              <a:rPr lang="en-US" altLang="ja-JP" sz="2000" b="1" i="1" dirty="0">
                <a:solidFill>
                  <a:schemeClr val="accent1"/>
                </a:solidFill>
                <a:sym typeface="Symbol" pitchFamily="18" charset="2"/>
              </a:rPr>
              <a:t/>
            </a:r>
            <a:br>
              <a:rPr lang="en-US" altLang="ja-JP" sz="2000" b="1" i="1" dirty="0">
                <a:solidFill>
                  <a:schemeClr val="accent1"/>
                </a:solidFill>
                <a:sym typeface="Symbol" pitchFamily="18" charset="2"/>
              </a:rPr>
            </a:br>
            <a:endParaRPr lang="en-US" altLang="ja-JP" sz="2000" b="1" i="1" dirty="0" smtClean="0">
              <a:solidFill>
                <a:schemeClr val="accent1"/>
              </a:solidFill>
              <a:sym typeface="Symbol" pitchFamily="18" charset="2"/>
            </a:endParaRPr>
          </a:p>
          <a:p>
            <a:r>
              <a:rPr lang="en-US" altLang="ja-JP" sz="2000" b="1" i="1" dirty="0" smtClean="0">
                <a:solidFill>
                  <a:schemeClr val="accent1"/>
                </a:solidFill>
                <a:sym typeface="Symbol" pitchFamily="18" charset="2"/>
              </a:rPr>
              <a:t>term </a:t>
            </a:r>
            <a:r>
              <a:rPr lang="en-US" altLang="ja-JP" sz="2000" b="1" dirty="0">
                <a:solidFill>
                  <a:schemeClr val="accent1"/>
                </a:solidFill>
                <a:sym typeface="Symbol" pitchFamily="18" charset="2"/>
              </a:rPr>
              <a:t> </a:t>
            </a:r>
            <a:r>
              <a:rPr lang="en-US" altLang="ja-JP" sz="2000" b="1" dirty="0" smtClean="0">
                <a:solidFill>
                  <a:schemeClr val="accent1"/>
                </a:solidFill>
                <a:sym typeface="Symbol" pitchFamily="18" charset="2"/>
              </a:rPr>
              <a:t> 0 </a:t>
            </a:r>
            <a:r>
              <a:rPr lang="en-US" altLang="ja-JP" sz="2000" b="1" dirty="0">
                <a:solidFill>
                  <a:schemeClr val="accent1"/>
                </a:solidFill>
                <a:sym typeface="Symbol" pitchFamily="18" charset="2"/>
              </a:rPr>
              <a:t>{ print(</a:t>
            </a:r>
            <a:r>
              <a:rPr lang="ja-JP" altLang="en-US" sz="2000" b="1">
                <a:solidFill>
                  <a:schemeClr val="accent1"/>
                </a:solidFill>
                <a:sym typeface="Symbol" pitchFamily="18" charset="2"/>
              </a:rPr>
              <a:t>“</a:t>
            </a:r>
            <a:r>
              <a:rPr lang="en-US" altLang="ja-JP" sz="2000" b="1" dirty="0">
                <a:solidFill>
                  <a:schemeClr val="accent1"/>
                </a:solidFill>
                <a:sym typeface="Symbol" pitchFamily="18" charset="2"/>
              </a:rPr>
              <a:t>0</a:t>
            </a:r>
            <a:r>
              <a:rPr lang="ja-JP" altLang="en-US" sz="2000" b="1">
                <a:solidFill>
                  <a:schemeClr val="accent1"/>
                </a:solidFill>
                <a:sym typeface="Symbol" pitchFamily="18" charset="2"/>
              </a:rPr>
              <a:t>”</a:t>
            </a:r>
            <a:r>
              <a:rPr lang="en-US" altLang="ja-JP" sz="2000" b="1" dirty="0">
                <a:solidFill>
                  <a:schemeClr val="accent1"/>
                </a:solidFill>
                <a:sym typeface="Symbol" pitchFamily="18" charset="2"/>
              </a:rPr>
              <a:t>) }</a:t>
            </a:r>
            <a:br>
              <a:rPr lang="en-US" altLang="ja-JP" sz="2000" b="1" dirty="0">
                <a:solidFill>
                  <a:schemeClr val="accent1"/>
                </a:solidFill>
                <a:sym typeface="Symbol" pitchFamily="18" charset="2"/>
              </a:rPr>
            </a:br>
            <a:r>
              <a:rPr lang="en-US" altLang="ja-JP" sz="2000" b="1" i="1" dirty="0">
                <a:solidFill>
                  <a:schemeClr val="accent1"/>
                </a:solidFill>
                <a:sym typeface="Symbol" pitchFamily="18" charset="2"/>
              </a:rPr>
              <a:t>term </a:t>
            </a:r>
            <a:r>
              <a:rPr lang="en-US" altLang="ja-JP" sz="2000" b="1" dirty="0">
                <a:solidFill>
                  <a:schemeClr val="accent1"/>
                </a:solidFill>
                <a:sym typeface="Symbol" pitchFamily="18" charset="2"/>
              </a:rPr>
              <a:t> </a:t>
            </a:r>
            <a:r>
              <a:rPr lang="en-US" altLang="ja-JP" sz="2000" b="1" dirty="0" smtClean="0">
                <a:solidFill>
                  <a:schemeClr val="accent1"/>
                </a:solidFill>
                <a:sym typeface="Symbol" pitchFamily="18" charset="2"/>
              </a:rPr>
              <a:t> 1 </a:t>
            </a:r>
            <a:r>
              <a:rPr lang="en-US" altLang="ja-JP" sz="2000" b="1" dirty="0">
                <a:solidFill>
                  <a:schemeClr val="accent1"/>
                </a:solidFill>
                <a:sym typeface="Symbol" pitchFamily="18" charset="2"/>
              </a:rPr>
              <a:t>{ print(</a:t>
            </a:r>
            <a:r>
              <a:rPr lang="ja-JP" altLang="en-US" sz="2000" b="1">
                <a:solidFill>
                  <a:schemeClr val="accent1"/>
                </a:solidFill>
                <a:sym typeface="Symbol" pitchFamily="18" charset="2"/>
              </a:rPr>
              <a:t>“</a:t>
            </a:r>
            <a:r>
              <a:rPr lang="en-US" altLang="ja-JP" sz="2000" b="1" dirty="0">
                <a:solidFill>
                  <a:schemeClr val="accent1"/>
                </a:solidFill>
                <a:sym typeface="Symbol" pitchFamily="18" charset="2"/>
              </a:rPr>
              <a:t>1</a:t>
            </a:r>
            <a:r>
              <a:rPr lang="ja-JP" altLang="en-US" sz="2000" b="1">
                <a:solidFill>
                  <a:schemeClr val="accent1"/>
                </a:solidFill>
                <a:sym typeface="Symbol" pitchFamily="18" charset="2"/>
              </a:rPr>
              <a:t>”</a:t>
            </a:r>
            <a:r>
              <a:rPr lang="en-US" altLang="ja-JP" sz="2000" b="1" dirty="0">
                <a:solidFill>
                  <a:schemeClr val="accent1"/>
                </a:solidFill>
                <a:sym typeface="Symbol" pitchFamily="18" charset="2"/>
              </a:rPr>
              <a:t>) }</a:t>
            </a:r>
            <a:br>
              <a:rPr lang="en-US" altLang="ja-JP" sz="2000" b="1" dirty="0">
                <a:solidFill>
                  <a:schemeClr val="accent1"/>
                </a:solidFill>
                <a:sym typeface="Symbol" pitchFamily="18" charset="2"/>
              </a:rPr>
            </a:br>
            <a:r>
              <a:rPr lang="en-US" altLang="ja-JP" sz="2000" b="1" dirty="0">
                <a:solidFill>
                  <a:schemeClr val="accent1"/>
                </a:solidFill>
                <a:sym typeface="Symbol" pitchFamily="18" charset="2"/>
              </a:rPr>
              <a:t>…</a:t>
            </a:r>
            <a:br>
              <a:rPr lang="en-US" altLang="ja-JP" sz="2000" b="1" dirty="0">
                <a:solidFill>
                  <a:schemeClr val="accent1"/>
                </a:solidFill>
                <a:sym typeface="Symbol" pitchFamily="18" charset="2"/>
              </a:rPr>
            </a:br>
            <a:r>
              <a:rPr lang="en-US" altLang="ja-JP" sz="2000" b="1" i="1" dirty="0">
                <a:solidFill>
                  <a:schemeClr val="accent1"/>
                </a:solidFill>
                <a:sym typeface="Symbol" pitchFamily="18" charset="2"/>
              </a:rPr>
              <a:t>term </a:t>
            </a:r>
            <a:r>
              <a:rPr lang="en-US" altLang="ja-JP" sz="2000" b="1" dirty="0">
                <a:solidFill>
                  <a:schemeClr val="accent1"/>
                </a:solidFill>
                <a:sym typeface="Symbol" pitchFamily="18" charset="2"/>
              </a:rPr>
              <a:t> </a:t>
            </a:r>
            <a:r>
              <a:rPr lang="en-US" altLang="ja-JP" sz="2000" b="1" dirty="0" smtClean="0">
                <a:solidFill>
                  <a:schemeClr val="accent1"/>
                </a:solidFill>
                <a:sym typeface="Symbol" pitchFamily="18" charset="2"/>
              </a:rPr>
              <a:t> 9 </a:t>
            </a:r>
            <a:r>
              <a:rPr lang="en-US" altLang="ja-JP" sz="2000" b="1" dirty="0">
                <a:solidFill>
                  <a:schemeClr val="accent1"/>
                </a:solidFill>
                <a:sym typeface="Symbol" pitchFamily="18" charset="2"/>
              </a:rPr>
              <a:t>{ print(</a:t>
            </a:r>
            <a:r>
              <a:rPr lang="ja-JP" altLang="en-US" sz="2000" b="1">
                <a:solidFill>
                  <a:schemeClr val="accent1"/>
                </a:solidFill>
                <a:sym typeface="Symbol" pitchFamily="18" charset="2"/>
              </a:rPr>
              <a:t>“</a:t>
            </a:r>
            <a:r>
              <a:rPr lang="en-US" altLang="ja-JP" sz="2000" b="1" dirty="0">
                <a:solidFill>
                  <a:schemeClr val="accent1"/>
                </a:solidFill>
                <a:sym typeface="Symbol" pitchFamily="18" charset="2"/>
              </a:rPr>
              <a:t>9</a:t>
            </a:r>
            <a:r>
              <a:rPr lang="ja-JP" altLang="en-US" sz="2000" b="1">
                <a:solidFill>
                  <a:schemeClr val="accent1"/>
                </a:solidFill>
                <a:sym typeface="Symbol" pitchFamily="18" charset="2"/>
              </a:rPr>
              <a:t>”</a:t>
            </a:r>
            <a:r>
              <a:rPr lang="en-US" altLang="ja-JP" sz="2000" b="1" dirty="0">
                <a:solidFill>
                  <a:schemeClr val="accent1"/>
                </a:solidFill>
                <a:sym typeface="Symbol" pitchFamily="18" charset="2"/>
              </a:rPr>
              <a:t>) }</a:t>
            </a:r>
            <a:endParaRPr lang="en-US" sz="2000" b="1" dirty="0">
              <a:solidFill>
                <a:schemeClr val="accent1"/>
              </a:solidFill>
              <a:sym typeface="Symbol" pitchFamily="18" charset="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err="1" smtClean="0"/>
              <a:t>Pseudocodes</a:t>
            </a:r>
            <a:endParaRPr lang="ur-PK" dirty="0">
              <a:solidFill>
                <a:srgbClr val="FF0000"/>
              </a:solidFill>
              <a:cs typeface="+mn-cs"/>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16</a:t>
            </a:fld>
            <a:endParaRPr lang="en-US" dirty="0"/>
          </a:p>
        </p:txBody>
      </p:sp>
      <p:pic>
        <p:nvPicPr>
          <p:cNvPr id="6" name="Picture 5" descr="Lec07-02.PNG"/>
          <p:cNvPicPr>
            <a:picLocks noChangeAspect="1"/>
          </p:cNvPicPr>
          <p:nvPr/>
        </p:nvPicPr>
        <p:blipFill>
          <a:blip r:embed="rId3" cstate="print"/>
          <a:stretch>
            <a:fillRect/>
          </a:stretch>
        </p:blipFill>
        <p:spPr>
          <a:xfrm>
            <a:off x="1371600" y="1143000"/>
            <a:ext cx="5943600" cy="5191432"/>
          </a:xfrm>
          <a:prstGeom prst="rect">
            <a:avLst/>
          </a:prstGeom>
        </p:spPr>
      </p:pic>
      <p:cxnSp>
        <p:nvCxnSpPr>
          <p:cNvPr id="9" name="Straight Arrow Connector 8"/>
          <p:cNvCxnSpPr/>
          <p:nvPr/>
        </p:nvCxnSpPr>
        <p:spPr>
          <a:xfrm flipH="1">
            <a:off x="6477000" y="2209800"/>
            <a:ext cx="30480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flipH="1">
            <a:off x="6553200" y="2895600"/>
            <a:ext cx="30480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t>Simplifying the Translator</a:t>
            </a:r>
            <a:endParaRPr lang="ur-PK" dirty="0">
              <a:solidFill>
                <a:srgbClr val="FF0000"/>
              </a:solidFill>
              <a:cs typeface="+mn-cs"/>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17</a:t>
            </a:fld>
            <a:endParaRPr lang="en-US" dirty="0"/>
          </a:p>
        </p:txBody>
      </p:sp>
      <p:pic>
        <p:nvPicPr>
          <p:cNvPr id="5" name="Picture 4" descr="Lec07-03.PNG"/>
          <p:cNvPicPr>
            <a:picLocks noChangeAspect="1"/>
          </p:cNvPicPr>
          <p:nvPr/>
        </p:nvPicPr>
        <p:blipFill>
          <a:blip r:embed="rId3" cstate="print"/>
          <a:stretch>
            <a:fillRect/>
          </a:stretch>
        </p:blipFill>
        <p:spPr>
          <a:xfrm>
            <a:off x="1066800" y="1676400"/>
            <a:ext cx="6934200" cy="367367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rtl="0"/>
            <a:r>
              <a:rPr lang="en-US" dirty="0" smtClean="0">
                <a:solidFill>
                  <a:srgbClr val="FF0000"/>
                </a:solidFill>
                <a:cs typeface="+mn-cs"/>
              </a:rPr>
              <a:t>Structure of our Compiler</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pPr lvl="0" algn="l" rtl="0">
              <a:lnSpc>
                <a:spcPct val="115000"/>
              </a:lnSpc>
              <a:spcBef>
                <a:spcPts val="0"/>
              </a:spcBef>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0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000" dirty="0" smtClean="0">
              <a:latin typeface="Arial" panose="020B0604020202020204" pitchFamily="34" charset="0"/>
              <a:ea typeface="Calibri" panose="020F0502020204030204" pitchFamily="34" charset="0"/>
              <a:cs typeface="Arial" panose="020B0604020202020204" pitchFamily="34" charset="0"/>
            </a:endParaRPr>
          </a:p>
          <a:p>
            <a:pPr lvl="1" algn="l" rtl="0">
              <a:lnSpc>
                <a:spcPct val="115000"/>
              </a:lnSpc>
              <a:spcBef>
                <a:spcPts val="0"/>
              </a:spcBef>
              <a:buNone/>
            </a:pPr>
            <a:endParaRPr lang="en-US" sz="2000" dirty="0" smtClean="0">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18</a:t>
            </a:fld>
            <a:endParaRPr lang="en-US" dirty="0"/>
          </a:p>
        </p:txBody>
      </p:sp>
      <p:sp>
        <p:nvSpPr>
          <p:cNvPr id="5" name="Rectangle 3"/>
          <p:cNvSpPr>
            <a:spLocks noChangeArrowheads="1"/>
          </p:cNvSpPr>
          <p:nvPr/>
        </p:nvSpPr>
        <p:spPr bwMode="auto">
          <a:xfrm>
            <a:off x="1676400" y="2133600"/>
            <a:ext cx="2209800" cy="1066800"/>
          </a:xfrm>
          <a:prstGeom prst="rect">
            <a:avLst/>
          </a:prstGeom>
          <a:solidFill>
            <a:schemeClr val="accent1"/>
          </a:solidFill>
          <a:ln w="38100">
            <a:solidFill>
              <a:schemeClr val="tx1"/>
            </a:solidFill>
            <a:miter lim="800000"/>
            <a:headEnd/>
            <a:tailEnd/>
          </a:ln>
          <a:effectLst>
            <a:outerShdw dist="38100" dir="2700000" sx="110001" sy="110001" algn="tl" rotWithShape="0">
              <a:srgbClr val="808080">
                <a:alpha val="42999"/>
              </a:srgbClr>
            </a:outerShdw>
          </a:effectLst>
        </p:spPr>
        <p:txBody>
          <a:bodyPr wrap="none" anchor="ctr"/>
          <a:lstStyle/>
          <a:p>
            <a:pPr algn="ctr">
              <a:defRPr/>
            </a:pPr>
            <a:r>
              <a:rPr lang="en-US" dirty="0">
                <a:solidFill>
                  <a:schemeClr val="bg1"/>
                </a:solidFill>
                <a:latin typeface="Times" charset="0"/>
                <a:ea typeface="ＭＳ Ｐゴシック" charset="0"/>
                <a:cs typeface="ＭＳ Ｐゴシック" charset="0"/>
              </a:rPr>
              <a:t>Lexical analyzer</a:t>
            </a:r>
          </a:p>
        </p:txBody>
      </p:sp>
      <p:sp>
        <p:nvSpPr>
          <p:cNvPr id="6" name="Rectangle 5"/>
          <p:cNvSpPr>
            <a:spLocks noChangeArrowheads="1"/>
          </p:cNvSpPr>
          <p:nvPr/>
        </p:nvSpPr>
        <p:spPr bwMode="auto">
          <a:xfrm>
            <a:off x="5181600" y="2133600"/>
            <a:ext cx="2209800" cy="1066800"/>
          </a:xfrm>
          <a:prstGeom prst="rect">
            <a:avLst/>
          </a:prstGeom>
          <a:solidFill>
            <a:schemeClr val="accent1"/>
          </a:solidFill>
          <a:ln w="9525">
            <a:solidFill>
              <a:schemeClr val="tx1"/>
            </a:solidFill>
            <a:miter lim="800000"/>
            <a:headEnd/>
            <a:tailEnd/>
          </a:ln>
        </p:spPr>
        <p:txBody>
          <a:bodyPr wrap="none" anchor="ctr"/>
          <a:lstStyle/>
          <a:p>
            <a:pPr algn="ctr"/>
            <a:r>
              <a:rPr lang="en-US"/>
              <a:t>Syntax-directed</a:t>
            </a:r>
            <a:br>
              <a:rPr lang="en-US"/>
            </a:br>
            <a:r>
              <a:rPr lang="en-US"/>
              <a:t>translator</a:t>
            </a:r>
          </a:p>
        </p:txBody>
      </p:sp>
      <p:sp>
        <p:nvSpPr>
          <p:cNvPr id="7" name="Text Box 6"/>
          <p:cNvSpPr txBox="1">
            <a:spLocks noChangeArrowheads="1"/>
          </p:cNvSpPr>
          <p:nvPr/>
        </p:nvSpPr>
        <p:spPr bwMode="auto">
          <a:xfrm>
            <a:off x="93663" y="1828800"/>
            <a:ext cx="1484312" cy="1570038"/>
          </a:xfrm>
          <a:prstGeom prst="rect">
            <a:avLst/>
          </a:prstGeom>
          <a:noFill/>
          <a:ln w="9525">
            <a:noFill/>
            <a:miter lim="800000"/>
            <a:headEnd/>
            <a:tailEnd/>
          </a:ln>
        </p:spPr>
        <p:txBody>
          <a:bodyPr wrap="none">
            <a:spAutoFit/>
          </a:bodyPr>
          <a:lstStyle/>
          <a:p>
            <a:pPr algn="ctr"/>
            <a:r>
              <a:rPr lang="en-US"/>
              <a:t>Source</a:t>
            </a:r>
          </a:p>
          <a:p>
            <a:pPr algn="ctr"/>
            <a:r>
              <a:rPr lang="en-US"/>
              <a:t>Program</a:t>
            </a:r>
            <a:br>
              <a:rPr lang="en-US"/>
            </a:br>
            <a:r>
              <a:rPr lang="en-US"/>
              <a:t>(Character</a:t>
            </a:r>
            <a:br>
              <a:rPr lang="en-US"/>
            </a:br>
            <a:r>
              <a:rPr lang="en-US"/>
              <a:t>stream)</a:t>
            </a:r>
          </a:p>
        </p:txBody>
      </p:sp>
      <p:sp>
        <p:nvSpPr>
          <p:cNvPr id="8" name="Text Box 7"/>
          <p:cNvSpPr txBox="1">
            <a:spLocks noChangeArrowheads="1"/>
          </p:cNvSpPr>
          <p:nvPr/>
        </p:nvSpPr>
        <p:spPr bwMode="auto">
          <a:xfrm>
            <a:off x="4038600" y="2301875"/>
            <a:ext cx="995363" cy="822325"/>
          </a:xfrm>
          <a:prstGeom prst="rect">
            <a:avLst/>
          </a:prstGeom>
          <a:noFill/>
          <a:ln w="9525">
            <a:noFill/>
            <a:miter lim="800000"/>
            <a:headEnd/>
            <a:tailEnd/>
          </a:ln>
        </p:spPr>
        <p:txBody>
          <a:bodyPr wrap="none">
            <a:spAutoFit/>
          </a:bodyPr>
          <a:lstStyle/>
          <a:p>
            <a:pPr algn="ctr"/>
            <a:r>
              <a:rPr lang="en-US" dirty="0"/>
              <a:t>Token</a:t>
            </a:r>
            <a:br>
              <a:rPr lang="en-US" dirty="0"/>
            </a:br>
            <a:r>
              <a:rPr lang="en-US" dirty="0"/>
              <a:t>stream</a:t>
            </a:r>
          </a:p>
        </p:txBody>
      </p:sp>
      <p:sp>
        <p:nvSpPr>
          <p:cNvPr id="9" name="Text Box 8"/>
          <p:cNvSpPr txBox="1">
            <a:spLocks noChangeArrowheads="1"/>
          </p:cNvSpPr>
          <p:nvPr/>
        </p:nvSpPr>
        <p:spPr bwMode="auto">
          <a:xfrm>
            <a:off x="7620000" y="2286000"/>
            <a:ext cx="1282700" cy="822325"/>
          </a:xfrm>
          <a:prstGeom prst="rect">
            <a:avLst/>
          </a:prstGeom>
          <a:noFill/>
          <a:ln w="9525">
            <a:noFill/>
            <a:miter lim="800000"/>
            <a:headEnd/>
            <a:tailEnd/>
          </a:ln>
        </p:spPr>
        <p:txBody>
          <a:bodyPr wrap="none">
            <a:spAutoFit/>
          </a:bodyPr>
          <a:lstStyle/>
          <a:p>
            <a:pPr algn="ctr"/>
            <a:r>
              <a:rPr lang="en-US"/>
              <a:t>Java</a:t>
            </a:r>
            <a:br>
              <a:rPr lang="en-US"/>
            </a:br>
            <a:r>
              <a:rPr lang="en-US"/>
              <a:t>bytecode</a:t>
            </a:r>
          </a:p>
        </p:txBody>
      </p:sp>
      <p:sp>
        <p:nvSpPr>
          <p:cNvPr id="10" name="Line 10"/>
          <p:cNvSpPr>
            <a:spLocks noChangeShapeType="1"/>
          </p:cNvSpPr>
          <p:nvPr/>
        </p:nvSpPr>
        <p:spPr bwMode="auto">
          <a:xfrm>
            <a:off x="3886200" y="2667000"/>
            <a:ext cx="1295400" cy="0"/>
          </a:xfrm>
          <a:prstGeom prst="line">
            <a:avLst/>
          </a:prstGeom>
          <a:noFill/>
          <a:ln w="25400">
            <a:solidFill>
              <a:schemeClr val="tx1"/>
            </a:solidFill>
            <a:round/>
            <a:headEnd/>
            <a:tailEnd type="stealth" w="lg" len="lg"/>
          </a:ln>
        </p:spPr>
        <p:txBody>
          <a:bodyPr wrap="none" anchor="ctr"/>
          <a:lstStyle/>
          <a:p>
            <a:endParaRPr lang="en-US"/>
          </a:p>
        </p:txBody>
      </p:sp>
      <p:sp>
        <p:nvSpPr>
          <p:cNvPr id="11" name="Line 11"/>
          <p:cNvSpPr>
            <a:spLocks noChangeShapeType="1"/>
          </p:cNvSpPr>
          <p:nvPr/>
        </p:nvSpPr>
        <p:spPr bwMode="auto">
          <a:xfrm>
            <a:off x="7391400" y="2667000"/>
            <a:ext cx="381000" cy="0"/>
          </a:xfrm>
          <a:prstGeom prst="line">
            <a:avLst/>
          </a:prstGeom>
          <a:noFill/>
          <a:ln w="25400">
            <a:solidFill>
              <a:schemeClr val="tx1"/>
            </a:solidFill>
            <a:round/>
            <a:headEnd/>
            <a:tailEnd type="stealth" w="lg" len="lg"/>
          </a:ln>
        </p:spPr>
        <p:txBody>
          <a:bodyPr wrap="none" anchor="ctr"/>
          <a:lstStyle/>
          <a:p>
            <a:endParaRPr lang="en-US"/>
          </a:p>
        </p:txBody>
      </p:sp>
      <p:sp>
        <p:nvSpPr>
          <p:cNvPr id="12" name="Line 12"/>
          <p:cNvSpPr>
            <a:spLocks noChangeShapeType="1"/>
          </p:cNvSpPr>
          <p:nvPr/>
        </p:nvSpPr>
        <p:spPr bwMode="auto">
          <a:xfrm>
            <a:off x="1295400" y="2667000"/>
            <a:ext cx="381000" cy="0"/>
          </a:xfrm>
          <a:prstGeom prst="line">
            <a:avLst/>
          </a:prstGeom>
          <a:noFill/>
          <a:ln w="25400">
            <a:solidFill>
              <a:schemeClr val="tx1"/>
            </a:solidFill>
            <a:round/>
            <a:headEnd/>
            <a:tailEnd type="stealth" w="lg" len="lg"/>
          </a:ln>
        </p:spPr>
        <p:txBody>
          <a:bodyPr wrap="none" anchor="ctr"/>
          <a:lstStyle/>
          <a:p>
            <a:endParaRPr lang="en-US"/>
          </a:p>
        </p:txBody>
      </p:sp>
      <p:sp>
        <p:nvSpPr>
          <p:cNvPr id="13" name="Rectangle 13"/>
          <p:cNvSpPr>
            <a:spLocks noChangeArrowheads="1"/>
          </p:cNvSpPr>
          <p:nvPr/>
        </p:nvSpPr>
        <p:spPr bwMode="auto">
          <a:xfrm>
            <a:off x="3276600" y="4724400"/>
            <a:ext cx="2590800" cy="1219200"/>
          </a:xfrm>
          <a:prstGeom prst="rect">
            <a:avLst/>
          </a:prstGeom>
          <a:solidFill>
            <a:schemeClr val="accent1"/>
          </a:solidFill>
          <a:ln w="9525">
            <a:solidFill>
              <a:schemeClr val="tx1"/>
            </a:solidFill>
            <a:miter lim="800000"/>
            <a:headEnd/>
            <a:tailEnd/>
          </a:ln>
        </p:spPr>
        <p:txBody>
          <a:bodyPr wrap="none" anchor="ctr"/>
          <a:lstStyle/>
          <a:p>
            <a:pPr algn="ctr"/>
            <a:r>
              <a:rPr lang="en-US"/>
              <a:t>Syntax definition</a:t>
            </a:r>
            <a:br>
              <a:rPr lang="en-US"/>
            </a:br>
            <a:r>
              <a:rPr lang="en-US"/>
              <a:t>(BNF grammar)</a:t>
            </a:r>
          </a:p>
        </p:txBody>
      </p:sp>
      <p:sp>
        <p:nvSpPr>
          <p:cNvPr id="14" name="Line 14"/>
          <p:cNvSpPr>
            <a:spLocks noChangeShapeType="1"/>
          </p:cNvSpPr>
          <p:nvPr/>
        </p:nvSpPr>
        <p:spPr bwMode="auto">
          <a:xfrm flipV="1">
            <a:off x="4343400" y="3200400"/>
            <a:ext cx="1219200" cy="1524000"/>
          </a:xfrm>
          <a:prstGeom prst="line">
            <a:avLst/>
          </a:prstGeom>
          <a:noFill/>
          <a:ln w="25400">
            <a:solidFill>
              <a:schemeClr val="tx1"/>
            </a:solidFill>
            <a:prstDash val="dash"/>
            <a:round/>
            <a:headEnd/>
            <a:tailEnd type="stealth" w="lg" len="lg"/>
          </a:ln>
        </p:spPr>
        <p:txBody>
          <a:bodyPr wrap="none" anchor="ctr"/>
          <a:lstStyle/>
          <a:p>
            <a:endParaRPr lang="en-US"/>
          </a:p>
        </p:txBody>
      </p:sp>
      <p:sp>
        <p:nvSpPr>
          <p:cNvPr id="15" name="Text Box 15"/>
          <p:cNvSpPr txBox="1">
            <a:spLocks noChangeArrowheads="1"/>
          </p:cNvSpPr>
          <p:nvPr/>
        </p:nvSpPr>
        <p:spPr bwMode="auto">
          <a:xfrm>
            <a:off x="4664075" y="3429000"/>
            <a:ext cx="3113088" cy="1187450"/>
          </a:xfrm>
          <a:prstGeom prst="rect">
            <a:avLst/>
          </a:prstGeom>
          <a:noFill/>
          <a:ln w="9525">
            <a:noFill/>
            <a:miter lim="800000"/>
            <a:headEnd/>
            <a:tailEnd/>
          </a:ln>
        </p:spPr>
        <p:txBody>
          <a:bodyPr wrap="none">
            <a:spAutoFit/>
          </a:bodyPr>
          <a:lstStyle/>
          <a:p>
            <a:pPr algn="ctr"/>
            <a:r>
              <a:rPr lang="en-US" i="1"/>
              <a:t>Develop</a:t>
            </a:r>
            <a:br>
              <a:rPr lang="en-US" i="1"/>
            </a:br>
            <a:r>
              <a:rPr lang="en-US" i="1"/>
              <a:t>parser and code</a:t>
            </a:r>
            <a:br>
              <a:rPr lang="en-US" i="1"/>
            </a:br>
            <a:r>
              <a:rPr lang="en-US" i="1"/>
              <a:t>generator for translator</a:t>
            </a:r>
            <a:endParaRPr lang="en-US"/>
          </a:p>
        </p:txBody>
      </p:sp>
      <p:sp>
        <p:nvSpPr>
          <p:cNvPr id="16" name="Rectangle 16"/>
          <p:cNvSpPr>
            <a:spLocks noChangeArrowheads="1"/>
          </p:cNvSpPr>
          <p:nvPr/>
        </p:nvSpPr>
        <p:spPr bwMode="auto">
          <a:xfrm>
            <a:off x="6324600" y="4724400"/>
            <a:ext cx="2590800" cy="1219200"/>
          </a:xfrm>
          <a:prstGeom prst="rect">
            <a:avLst/>
          </a:prstGeom>
          <a:solidFill>
            <a:schemeClr val="accent1"/>
          </a:solidFill>
          <a:ln w="9525">
            <a:solidFill>
              <a:schemeClr val="tx1"/>
            </a:solidFill>
            <a:miter lim="800000"/>
            <a:headEnd/>
            <a:tailEnd/>
          </a:ln>
        </p:spPr>
        <p:txBody>
          <a:bodyPr wrap="none" anchor="ctr"/>
          <a:lstStyle/>
          <a:p>
            <a:pPr algn="ctr"/>
            <a:r>
              <a:rPr lang="en-US"/>
              <a:t>JVM specification</a:t>
            </a:r>
          </a:p>
        </p:txBody>
      </p:sp>
      <p:sp>
        <p:nvSpPr>
          <p:cNvPr id="17" name="Line 17"/>
          <p:cNvSpPr>
            <a:spLocks noChangeShapeType="1"/>
          </p:cNvSpPr>
          <p:nvPr/>
        </p:nvSpPr>
        <p:spPr bwMode="auto">
          <a:xfrm flipH="1" flipV="1">
            <a:off x="7086600" y="3200400"/>
            <a:ext cx="914400" cy="1524000"/>
          </a:xfrm>
          <a:prstGeom prst="line">
            <a:avLst/>
          </a:prstGeom>
          <a:noFill/>
          <a:ln w="25400">
            <a:solidFill>
              <a:schemeClr val="tx1"/>
            </a:solidFill>
            <a:prstDash val="dash"/>
            <a:round/>
            <a:headEnd/>
            <a:tailEnd type="stealth" w="lg" len="lg"/>
          </a:ln>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t>Lexical Analysis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181600"/>
          </a:xfrm>
        </p:spPr>
        <p:txBody>
          <a:bodyPr>
            <a:normAutofit/>
          </a:bodyPr>
          <a:lstStyle/>
          <a:p>
            <a:endParaRPr lang="en-US" dirty="0" smtClean="0"/>
          </a:p>
          <a:p>
            <a:r>
              <a:rPr lang="en-US" dirty="0" smtClean="0"/>
              <a:t>Typical tasks performed by lexical analyzer:</a:t>
            </a:r>
          </a:p>
          <a:p>
            <a:pPr lvl="1"/>
            <a:endParaRPr lang="en-US" dirty="0" smtClean="0"/>
          </a:p>
          <a:p>
            <a:pPr lvl="1"/>
            <a:r>
              <a:rPr lang="en-US" dirty="0" smtClean="0"/>
              <a:t>Remove white space and comments</a:t>
            </a:r>
          </a:p>
          <a:p>
            <a:pPr lvl="1"/>
            <a:r>
              <a:rPr lang="en-US" dirty="0" smtClean="0"/>
              <a:t>Encode constants as tokens</a:t>
            </a:r>
          </a:p>
          <a:p>
            <a:pPr lvl="1"/>
            <a:r>
              <a:rPr lang="en-US" dirty="0" smtClean="0"/>
              <a:t>Recognize keywords</a:t>
            </a:r>
          </a:p>
          <a:p>
            <a:pPr lvl="1"/>
            <a:r>
              <a:rPr lang="en-US" dirty="0" smtClean="0"/>
              <a:t>Recognize identifiers and store identifier names in a global symbol table</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98637"/>
            <a:ext cx="8229600" cy="2925763"/>
          </a:xfrm>
        </p:spPr>
        <p:txBody>
          <a:bodyPr>
            <a:normAutofit/>
          </a:bodyPr>
          <a:lstStyle/>
          <a:p>
            <a:pPr algn="ctr" rtl="0">
              <a:buNone/>
            </a:pPr>
            <a:r>
              <a:rPr lang="en-US" sz="4800" b="1" dirty="0" smtClean="0"/>
              <a:t>Overview </a:t>
            </a:r>
          </a:p>
          <a:p>
            <a:pPr algn="ctr" rtl="0">
              <a:buNone/>
            </a:pPr>
            <a:r>
              <a:rPr lang="en-US" sz="4800" b="1" dirty="0" smtClean="0"/>
              <a:t>of</a:t>
            </a:r>
          </a:p>
          <a:p>
            <a:pPr algn="ctr" rtl="0">
              <a:buNone/>
            </a:pPr>
            <a:r>
              <a:rPr lang="en-US" sz="4800" b="1" dirty="0" smtClean="0"/>
              <a:t>Previous Lesson(s)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t>Lexical Analysis..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181600"/>
          </a:xfrm>
        </p:spPr>
        <p:txBody>
          <a:bodyPr>
            <a:normAutofit/>
          </a:bodyPr>
          <a:lstStyle/>
          <a:p>
            <a:r>
              <a:rPr lang="en-US" dirty="0" smtClean="0"/>
              <a:t>A sequence of input characters that comprises a single token is called a </a:t>
            </a:r>
            <a:r>
              <a:rPr lang="en-US" b="1" dirty="0" smtClean="0">
                <a:solidFill>
                  <a:schemeClr val="accent1"/>
                </a:solidFill>
              </a:rPr>
              <a:t>lexeme</a:t>
            </a:r>
            <a:r>
              <a:rPr lang="en-US" dirty="0" smtClean="0"/>
              <a:t>.</a:t>
            </a:r>
          </a:p>
          <a:p>
            <a:endParaRPr lang="en-US" dirty="0" smtClean="0"/>
          </a:p>
          <a:p>
            <a:r>
              <a:rPr lang="en-US" dirty="0" smtClean="0"/>
              <a:t>The lexical analyzer allows numbers, identifiers, and "white space“ to appear within expressions. </a:t>
            </a:r>
          </a:p>
          <a:p>
            <a:pPr lvl="1"/>
            <a:r>
              <a:rPr lang="en-US" dirty="0" smtClean="0"/>
              <a:t>It can be used to extend the expression translator.</a:t>
            </a:r>
          </a:p>
          <a:p>
            <a:pPr lvl="1"/>
            <a:endParaRPr lang="en-US" dirty="0" smtClean="0"/>
          </a:p>
          <a:p>
            <a:r>
              <a:rPr lang="en-US" dirty="0" smtClean="0"/>
              <a:t>The extended translation to allow numbers and identifiers, also including multiply and division will be:</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t>Lexical Analysis...</a:t>
            </a:r>
            <a:endParaRPr lang="ur-PK" dirty="0">
              <a:solidFill>
                <a:srgbClr val="FF0000"/>
              </a:solidFill>
              <a:cs typeface="+mn-cs"/>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21</a:t>
            </a:fld>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219200" y="1447800"/>
            <a:ext cx="6257396"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fontScale="90000"/>
          </a:bodyPr>
          <a:lstStyle/>
          <a:p>
            <a:r>
              <a:rPr lang="en-US" dirty="0" smtClean="0">
                <a:solidFill>
                  <a:srgbClr val="FF0000"/>
                </a:solidFill>
                <a:cs typeface="+mn-cs"/>
              </a:rPr>
              <a:t>Removal of White space &amp; Comments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181600"/>
          </a:xfrm>
        </p:spPr>
        <p:txBody>
          <a:bodyPr>
            <a:normAutofit/>
          </a:bodyPr>
          <a:lstStyle/>
          <a:p>
            <a:endParaRPr lang="en-US" dirty="0" smtClean="0"/>
          </a:p>
          <a:p>
            <a:r>
              <a:rPr lang="en-US" dirty="0" smtClean="0"/>
              <a:t>Most languages allow arbitrary amounts of white space to appear between tokens. </a:t>
            </a:r>
          </a:p>
          <a:p>
            <a:endParaRPr lang="en-US" dirty="0" smtClean="0"/>
          </a:p>
          <a:p>
            <a:r>
              <a:rPr lang="en-US" dirty="0" smtClean="0"/>
              <a:t>Comments are likewise ignored during parsing, so they may also be treated as white space.</a:t>
            </a:r>
          </a:p>
          <a:p>
            <a:endParaRPr lang="en-US" dirty="0" smtClean="0"/>
          </a:p>
          <a:p>
            <a:r>
              <a:rPr lang="en-US" dirty="0" smtClean="0"/>
              <a:t>If white space is eliminated by the lexical analyzer, the parser will never have to consider it.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fontScale="90000"/>
          </a:bodyPr>
          <a:lstStyle/>
          <a:p>
            <a:r>
              <a:rPr lang="en-US" dirty="0" smtClean="0">
                <a:solidFill>
                  <a:srgbClr val="FF0000"/>
                </a:solidFill>
                <a:cs typeface="+mn-cs"/>
              </a:rPr>
              <a:t>Removal of White space &amp; Comments..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181600"/>
          </a:xfrm>
        </p:spPr>
        <p:txBody>
          <a:bodyPr>
            <a:normAutofit/>
          </a:bodyPr>
          <a:lstStyle/>
          <a:p>
            <a:endParaRPr lang="en-US" dirty="0" smtClean="0"/>
          </a:p>
          <a:p>
            <a:r>
              <a:rPr lang="en-US" dirty="0" smtClean="0"/>
              <a:t>Following code skips white space by reading input characters as long as it sees a blank, a tab, or a newline.</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23</a:t>
            </a:fld>
            <a:endParaRPr lang="en-US" dirty="0"/>
          </a:p>
        </p:txBody>
      </p:sp>
      <p:pic>
        <p:nvPicPr>
          <p:cNvPr id="8" name="Picture 3"/>
          <p:cNvPicPr>
            <a:picLocks noChangeAspect="1" noChangeArrowheads="1"/>
          </p:cNvPicPr>
          <p:nvPr/>
        </p:nvPicPr>
        <p:blipFill>
          <a:blip r:embed="rId3" cstate="print"/>
          <a:srcRect/>
          <a:stretch>
            <a:fillRect/>
          </a:stretch>
        </p:blipFill>
        <p:spPr bwMode="auto">
          <a:xfrm>
            <a:off x="1676400" y="3048000"/>
            <a:ext cx="6184557"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solidFill>
                  <a:srgbClr val="FF0000"/>
                </a:solidFill>
                <a:cs typeface="+mn-cs"/>
              </a:rPr>
              <a:t>Reading Ahead</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181600"/>
          </a:xfrm>
        </p:spPr>
        <p:txBody>
          <a:bodyPr>
            <a:normAutofit/>
          </a:bodyPr>
          <a:lstStyle/>
          <a:p>
            <a:endParaRPr lang="en-US" dirty="0" smtClean="0"/>
          </a:p>
          <a:p>
            <a:r>
              <a:rPr lang="en-US" dirty="0" smtClean="0"/>
              <a:t>A lexical analyzer may need to read ahead some characters before it can decide on the token to be returned to the parser.</a:t>
            </a:r>
          </a:p>
          <a:p>
            <a:endParaRPr lang="en-US" dirty="0" smtClean="0"/>
          </a:p>
          <a:p>
            <a:r>
              <a:rPr lang="en-US" b="1" dirty="0" smtClean="0"/>
              <a:t>Ex.</a:t>
            </a:r>
            <a:r>
              <a:rPr lang="en-US" b="1" dirty="0" smtClean="0">
                <a:solidFill>
                  <a:schemeClr val="accent1"/>
                </a:solidFill>
              </a:rPr>
              <a:t> 		Like Character 	&gt;	&gt;=</a:t>
            </a:r>
          </a:p>
          <a:p>
            <a:endParaRPr lang="en-US" dirty="0" smtClean="0"/>
          </a:p>
          <a:p>
            <a:r>
              <a:rPr lang="en-US" dirty="0" smtClean="0"/>
              <a:t>An input buffer is maintained from which the lexical analyzer can read and push back characters.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solidFill>
                  <a:srgbClr val="FF0000"/>
                </a:solidFill>
                <a:cs typeface="+mn-cs"/>
              </a:rPr>
              <a:t>Encode Constants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181600"/>
          </a:xfrm>
        </p:spPr>
        <p:txBody>
          <a:bodyPr>
            <a:normAutofit lnSpcReduction="10000"/>
          </a:bodyPr>
          <a:lstStyle/>
          <a:p>
            <a:endParaRPr lang="en-US" dirty="0" smtClean="0"/>
          </a:p>
          <a:p>
            <a:r>
              <a:rPr lang="en-US" dirty="0" smtClean="0"/>
              <a:t>For a single digit, appears in a grammar for expressions, it is replaced with an arbitrary integer constant .</a:t>
            </a:r>
          </a:p>
          <a:p>
            <a:endParaRPr lang="en-US" dirty="0" smtClean="0"/>
          </a:p>
          <a:p>
            <a:r>
              <a:rPr lang="en-US" dirty="0" smtClean="0"/>
              <a:t>Integer constants can be allowed either by </a:t>
            </a:r>
          </a:p>
          <a:p>
            <a:pPr lvl="1"/>
            <a:r>
              <a:rPr lang="en-US" dirty="0" smtClean="0"/>
              <a:t>Creating a terminal symbol, say </a:t>
            </a:r>
            <a:r>
              <a:rPr lang="en-US" b="1" dirty="0" smtClean="0">
                <a:solidFill>
                  <a:schemeClr val="accent1"/>
                </a:solidFill>
              </a:rPr>
              <a:t>num</a:t>
            </a:r>
            <a:r>
              <a:rPr lang="en-US" dirty="0" smtClean="0"/>
              <a:t>, for such constants.</a:t>
            </a:r>
          </a:p>
          <a:p>
            <a:pPr lvl="1"/>
            <a:r>
              <a:rPr lang="en-US" dirty="0" smtClean="0"/>
              <a:t>By incorporating the syntax of integer constants into the grammar.</a:t>
            </a:r>
          </a:p>
          <a:p>
            <a:pPr lvl="1"/>
            <a:endParaRPr lang="en-US" dirty="0" smtClean="0"/>
          </a:p>
          <a:p>
            <a:pPr>
              <a:buNone/>
            </a:pPr>
            <a:r>
              <a:rPr lang="en-US" b="1" dirty="0" smtClean="0"/>
              <a:t>	Ex.</a:t>
            </a:r>
            <a:r>
              <a:rPr lang="en-US" b="1" dirty="0" smtClean="0">
                <a:solidFill>
                  <a:schemeClr val="accent1"/>
                </a:solidFill>
              </a:rPr>
              <a:t> 	Input 16+28+50 It will be transformed into</a:t>
            </a:r>
          </a:p>
          <a:p>
            <a:pPr>
              <a:buNone/>
            </a:pPr>
            <a:r>
              <a:rPr lang="en-US" b="1" dirty="0" smtClean="0">
                <a:solidFill>
                  <a:schemeClr val="accent1"/>
                </a:solidFill>
              </a:rPr>
              <a:t>		</a:t>
            </a:r>
            <a:r>
              <a:rPr lang="pt-BR" b="1" dirty="0" smtClean="0">
                <a:solidFill>
                  <a:schemeClr val="accent1"/>
                </a:solidFill>
              </a:rPr>
              <a:t>(num, 31) (+) (num, 28) (+) (num, 59)</a:t>
            </a:r>
          </a:p>
          <a:p>
            <a:pPr lvl="1"/>
            <a:endParaRPr lang="en-US" dirty="0" smtClean="0"/>
          </a:p>
          <a:p>
            <a:pPr lvl="1"/>
            <a:r>
              <a:rPr lang="en-US" dirty="0" smtClean="0"/>
              <a:t>Here, the terminal symbol + has no attributes, so its </a:t>
            </a:r>
            <a:r>
              <a:rPr lang="en-US" dirty="0" err="1" smtClean="0"/>
              <a:t>tuple</a:t>
            </a:r>
            <a:r>
              <a:rPr lang="en-US" dirty="0" smtClean="0"/>
              <a:t> is simply (+)</a:t>
            </a:r>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solidFill>
                  <a:srgbClr val="FF0000"/>
                </a:solidFill>
                <a:cs typeface="+mn-cs"/>
              </a:rPr>
              <a:t>Keywords &amp; Identifiers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181600"/>
          </a:xfrm>
        </p:spPr>
        <p:txBody>
          <a:bodyPr>
            <a:normAutofit/>
          </a:bodyPr>
          <a:lstStyle/>
          <a:p>
            <a:endParaRPr lang="en-US" dirty="0" smtClean="0"/>
          </a:p>
          <a:p>
            <a:r>
              <a:rPr lang="en-US" dirty="0" smtClean="0"/>
              <a:t>Most languages use fixed character strings such as </a:t>
            </a:r>
            <a:r>
              <a:rPr lang="en-US" dirty="0" smtClean="0">
                <a:solidFill>
                  <a:schemeClr val="accent1"/>
                </a:solidFill>
              </a:rPr>
              <a:t>for</a:t>
            </a:r>
            <a:r>
              <a:rPr lang="en-US" dirty="0" smtClean="0"/>
              <a:t>, </a:t>
            </a:r>
            <a:r>
              <a:rPr lang="en-US" dirty="0" smtClean="0">
                <a:solidFill>
                  <a:schemeClr val="accent1"/>
                </a:solidFill>
              </a:rPr>
              <a:t>do</a:t>
            </a:r>
            <a:r>
              <a:rPr lang="en-US" dirty="0" smtClean="0"/>
              <a:t>, and </a:t>
            </a:r>
            <a:r>
              <a:rPr lang="en-US" dirty="0" smtClean="0">
                <a:solidFill>
                  <a:schemeClr val="accent1"/>
                </a:solidFill>
              </a:rPr>
              <a:t>if</a:t>
            </a:r>
            <a:r>
              <a:rPr lang="en-US" dirty="0" smtClean="0"/>
              <a:t>, as punctuation marks or to identify constructs. </a:t>
            </a:r>
          </a:p>
          <a:p>
            <a:pPr lvl="1"/>
            <a:r>
              <a:rPr lang="en-US" dirty="0" smtClean="0"/>
              <a:t>These reserved words are called </a:t>
            </a:r>
            <a:r>
              <a:rPr lang="en-US" b="1" dirty="0" smtClean="0">
                <a:solidFill>
                  <a:schemeClr val="accent1"/>
                </a:solidFill>
              </a:rPr>
              <a:t>keywords</a:t>
            </a:r>
            <a:r>
              <a:rPr lang="en-US" dirty="0" smtClean="0"/>
              <a:t>.</a:t>
            </a:r>
          </a:p>
          <a:p>
            <a:pPr lvl="1"/>
            <a:endParaRPr lang="en-US" dirty="0" smtClean="0"/>
          </a:p>
          <a:p>
            <a:r>
              <a:rPr lang="en-US" dirty="0" smtClean="0"/>
              <a:t>User defined character strings are called identifiers used to name variables, arrays, functions, and the like.</a:t>
            </a:r>
          </a:p>
          <a:p>
            <a:pPr lvl="1"/>
            <a:r>
              <a:rPr lang="en-US" dirty="0" smtClean="0"/>
              <a:t>Grammars routinely treat identifiers as terminals to simplify  the parser.</a:t>
            </a:r>
          </a:p>
          <a:p>
            <a:pPr>
              <a:buNone/>
            </a:pPr>
            <a:r>
              <a:rPr lang="en-US" b="1" dirty="0" smtClean="0"/>
              <a:t>	Ex.</a:t>
            </a:r>
            <a:r>
              <a:rPr lang="en-US" b="1" dirty="0" smtClean="0">
                <a:solidFill>
                  <a:schemeClr val="accent1"/>
                </a:solidFill>
              </a:rPr>
              <a:t> 	Input:	count = count  +  increment;</a:t>
            </a:r>
          </a:p>
          <a:p>
            <a:pPr>
              <a:buNone/>
            </a:pPr>
            <a:r>
              <a:rPr lang="en-US" b="1" dirty="0" smtClean="0">
                <a:solidFill>
                  <a:schemeClr val="accent1"/>
                </a:solidFill>
              </a:rPr>
              <a:t>		Terminal Stream: id = id + id</a:t>
            </a: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solidFill>
                  <a:srgbClr val="FF0000"/>
                </a:solidFill>
                <a:cs typeface="+mn-cs"/>
              </a:rPr>
              <a:t>Keywords &amp; Identifiers..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181600"/>
          </a:xfrm>
        </p:spPr>
        <p:txBody>
          <a:bodyPr>
            <a:normAutofit/>
          </a:bodyPr>
          <a:lstStyle/>
          <a:p>
            <a:endParaRPr lang="en-US" dirty="0" smtClean="0"/>
          </a:p>
          <a:p>
            <a:r>
              <a:rPr lang="en-US" dirty="0" smtClean="0"/>
              <a:t>The token for </a:t>
            </a:r>
            <a:r>
              <a:rPr lang="en-US" dirty="0" smtClean="0">
                <a:solidFill>
                  <a:schemeClr val="accent1"/>
                </a:solidFill>
              </a:rPr>
              <a:t>id</a:t>
            </a:r>
            <a:r>
              <a:rPr lang="en-US" dirty="0" smtClean="0"/>
              <a:t> has an attribute that holds the lexeme. </a:t>
            </a:r>
          </a:p>
          <a:p>
            <a:endParaRPr lang="en-US" dirty="0" smtClean="0"/>
          </a:p>
          <a:p>
            <a:r>
              <a:rPr lang="en-US" dirty="0" smtClean="0"/>
              <a:t>By writing tokens as </a:t>
            </a:r>
            <a:r>
              <a:rPr lang="en-US" dirty="0" err="1" smtClean="0"/>
              <a:t>tuples</a:t>
            </a:r>
            <a:r>
              <a:rPr lang="en-US" dirty="0" smtClean="0"/>
              <a:t> we got:</a:t>
            </a:r>
          </a:p>
          <a:p>
            <a:endParaRPr lang="en-US" dirty="0" smtClean="0"/>
          </a:p>
          <a:p>
            <a:pPr lvl="1">
              <a:buNone/>
            </a:pPr>
            <a:r>
              <a:rPr lang="en-US" b="1" dirty="0" smtClean="0">
                <a:solidFill>
                  <a:schemeClr val="accent1"/>
                </a:solidFill>
              </a:rPr>
              <a:t>(id, " count " ) (=) (id, " count " ) (+) (id, " increment " ) ( ;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solidFill>
                  <a:srgbClr val="FF0000"/>
                </a:solidFill>
                <a:cs typeface="+mn-cs"/>
              </a:rPr>
              <a:t>Keywords &amp; Identifiers..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181600"/>
          </a:xfrm>
        </p:spPr>
        <p:txBody>
          <a:bodyPr>
            <a:normAutofit/>
          </a:bodyPr>
          <a:lstStyle/>
          <a:p>
            <a:endParaRPr lang="en-US" dirty="0" smtClean="0"/>
          </a:p>
          <a:p>
            <a:r>
              <a:rPr lang="en-US" dirty="0" smtClean="0"/>
              <a:t>The lexical analyzer in this section solves two problems by using a table to hold character strings:</a:t>
            </a:r>
          </a:p>
          <a:p>
            <a:endParaRPr lang="en-US" dirty="0" smtClean="0"/>
          </a:p>
          <a:p>
            <a:pPr lvl="1"/>
            <a:r>
              <a:rPr lang="en-US" b="1" dirty="0" smtClean="0">
                <a:solidFill>
                  <a:schemeClr val="accent1"/>
                </a:solidFill>
              </a:rPr>
              <a:t>Single Representation:</a:t>
            </a:r>
            <a:r>
              <a:rPr lang="en-US" dirty="0" smtClean="0"/>
              <a:t> A string table can insulate the rest of the compiler from the representation of strings, since the phases of the compiler can work with references or pointers to the string in the table.</a:t>
            </a:r>
          </a:p>
          <a:p>
            <a:pPr lvl="1"/>
            <a:endParaRPr lang="en-US" sz="1600" dirty="0" smtClean="0"/>
          </a:p>
          <a:p>
            <a:pPr lvl="1"/>
            <a:r>
              <a:rPr lang="en-US" b="1" dirty="0" smtClean="0">
                <a:solidFill>
                  <a:schemeClr val="accent1"/>
                </a:solidFill>
              </a:rPr>
              <a:t>Reserved Words:</a:t>
            </a:r>
            <a:r>
              <a:rPr lang="en-US" dirty="0" smtClean="0"/>
              <a:t> Reserved words can be implemented by initializing the string table with the reserved strings and their tokens.</a:t>
            </a:r>
            <a:endParaRPr lang="en-US" b="1"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lstStyle/>
          <a:p>
            <a:pPr algn="l" rtl="0"/>
            <a:endParaRPr lang="en-US" dirty="0" smtClean="0">
              <a:solidFill>
                <a:srgbClr val="FF0000"/>
              </a:solidFill>
            </a:endParaRPr>
          </a:p>
          <a:p>
            <a:pPr algn="l" rtl="0"/>
            <a:endParaRPr lang="en-US" dirty="0" smtClean="0">
              <a:solidFill>
                <a:srgbClr val="FF0000"/>
              </a:solidFill>
            </a:endParaRPr>
          </a:p>
          <a:p>
            <a:pPr algn="l" rtl="0"/>
            <a:endParaRPr lang="en-US" dirty="0" smtClean="0">
              <a:solidFill>
                <a:srgbClr val="FF0000"/>
              </a:solidFill>
            </a:endParaRPr>
          </a:p>
          <a:p>
            <a:pPr algn="ctr" rtl="0">
              <a:buNone/>
            </a:pPr>
            <a:r>
              <a:rPr lang="en-US" sz="4400" b="1" dirty="0" smtClean="0">
                <a:solidFill>
                  <a:srgbClr val="FF0000"/>
                </a:solidFill>
                <a:latin typeface="Arial" pitchFamily="34" charset="0"/>
                <a:cs typeface="Arial" pitchFamily="34" charset="0"/>
              </a:rPr>
              <a:t>Thank You</a:t>
            </a:r>
            <a:endParaRPr lang="ur-PK" sz="4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8382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sz="2400" b="1" dirty="0" smtClean="0">
                <a:solidFill>
                  <a:schemeClr val="accent1"/>
                </a:solidFill>
              </a:rPr>
              <a:t>Context Free Grammar </a:t>
            </a:r>
            <a:r>
              <a:rPr lang="en-US" sz="2400" dirty="0" smtClean="0"/>
              <a:t>is used to specify the syntax of the language.</a:t>
            </a:r>
          </a:p>
          <a:p>
            <a:endParaRPr lang="en-US" sz="2000" dirty="0" smtClean="0"/>
          </a:p>
          <a:p>
            <a:r>
              <a:rPr lang="en-US" dirty="0" smtClean="0"/>
              <a:t>A grammar describes the hierarchical structure of most programming language constructs.</a:t>
            </a:r>
          </a:p>
          <a:p>
            <a:endParaRPr lang="en-US" dirty="0" smtClean="0"/>
          </a:p>
          <a:p>
            <a:r>
              <a:rPr lang="en-US" dirty="0" smtClean="0"/>
              <a:t>It has components</a:t>
            </a:r>
          </a:p>
          <a:p>
            <a:pPr lvl="1"/>
            <a:endParaRPr lang="en-US" dirty="0" smtClean="0"/>
          </a:p>
          <a:p>
            <a:pPr lvl="1"/>
            <a:r>
              <a:rPr lang="en-US" dirty="0" smtClean="0"/>
              <a:t>A set of tokens (terminal symbols)</a:t>
            </a:r>
          </a:p>
          <a:p>
            <a:pPr lvl="1"/>
            <a:r>
              <a:rPr lang="en-US" dirty="0" smtClean="0"/>
              <a:t>A set of </a:t>
            </a:r>
            <a:r>
              <a:rPr lang="en-US" dirty="0" err="1" smtClean="0"/>
              <a:t>nonterminals</a:t>
            </a:r>
            <a:endParaRPr lang="en-US" dirty="0" smtClean="0"/>
          </a:p>
          <a:p>
            <a:pPr lvl="1"/>
            <a:r>
              <a:rPr lang="en-US" dirty="0" smtClean="0"/>
              <a:t>A set of productions</a:t>
            </a:r>
          </a:p>
          <a:p>
            <a:pPr lvl="1"/>
            <a:r>
              <a:rPr lang="en-US" dirty="0" smtClean="0"/>
              <a:t>A designated start symbol</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838200"/>
          </a:xfrm>
        </p:spPr>
        <p:txBody>
          <a:bodyPr>
            <a:normAutofit/>
          </a:bodyPr>
          <a:lstStyle/>
          <a:p>
            <a:r>
              <a:rPr lang="en-US" dirty="0" smtClean="0"/>
              <a:t>Over </a:t>
            </a:r>
            <a:r>
              <a:rPr lang="en-US" dirty="0" smtClean="0"/>
              <a:t>View..</a:t>
            </a:r>
            <a:endParaRPr lang="ur-PK" dirty="0">
              <a:solidFill>
                <a:srgbClr val="FF0000"/>
              </a:solidFill>
              <a:cs typeface="+mn-cs"/>
            </a:endParaRPr>
          </a:p>
        </p:txBody>
      </p:sp>
      <p:sp>
        <p:nvSpPr>
          <p:cNvPr id="3" name="Content Placeholder 2"/>
          <p:cNvSpPr>
            <a:spLocks noGrp="1"/>
          </p:cNvSpPr>
          <p:nvPr>
            <p:ph idx="1"/>
          </p:nvPr>
        </p:nvSpPr>
        <p:spPr>
          <a:xfrm>
            <a:off x="152400" y="914400"/>
            <a:ext cx="8839200" cy="5029200"/>
          </a:xfrm>
        </p:spPr>
        <p:txBody>
          <a:bodyPr>
            <a:normAutofit/>
          </a:bodyPr>
          <a:lstStyle/>
          <a:p>
            <a:endParaRPr lang="en-US" b="1" dirty="0" smtClean="0">
              <a:solidFill>
                <a:schemeClr val="accent1"/>
              </a:solidFill>
            </a:endParaRPr>
          </a:p>
          <a:p>
            <a:r>
              <a:rPr lang="en-US" dirty="0" smtClean="0">
                <a:solidFill>
                  <a:schemeClr val="accent1"/>
                </a:solidFill>
              </a:rPr>
              <a:t>Syntax-directed translation</a:t>
            </a:r>
            <a:r>
              <a:rPr lang="en-US" dirty="0" smtClean="0"/>
              <a:t> is done by attaching rules or program fragments to productions in a grammar.</a:t>
            </a:r>
          </a:p>
          <a:p>
            <a:endParaRPr lang="en-US" dirty="0" smtClean="0"/>
          </a:p>
          <a:p>
            <a:r>
              <a:rPr lang="en-US" dirty="0" smtClean="0"/>
              <a:t>An </a:t>
            </a:r>
            <a:r>
              <a:rPr lang="en-US" dirty="0" smtClean="0">
                <a:solidFill>
                  <a:schemeClr val="accent1"/>
                </a:solidFill>
              </a:rPr>
              <a:t>attribute</a:t>
            </a:r>
            <a:r>
              <a:rPr lang="en-US" dirty="0" smtClean="0"/>
              <a:t> is any quantity associated with a programming construct .</a:t>
            </a:r>
          </a:p>
          <a:p>
            <a:endParaRPr lang="en-US" dirty="0" smtClean="0"/>
          </a:p>
          <a:p>
            <a:r>
              <a:rPr lang="en-US" dirty="0" smtClean="0"/>
              <a:t>A </a:t>
            </a:r>
            <a:r>
              <a:rPr lang="en-US" dirty="0" smtClean="0">
                <a:solidFill>
                  <a:schemeClr val="accent1"/>
                </a:solidFill>
              </a:rPr>
              <a:t>translation scheme </a:t>
            </a:r>
            <a:r>
              <a:rPr lang="en-US" dirty="0" smtClean="0"/>
              <a:t>is a notation for attaching program fragments to the productions of a grammar. </a:t>
            </a:r>
          </a:p>
          <a:p>
            <a:endParaRPr lang="en-US" dirty="0" smtClean="0"/>
          </a:p>
          <a:p>
            <a:r>
              <a:rPr lang="en-US" dirty="0" smtClean="0"/>
              <a:t>Postfix Notation.</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8382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914400"/>
            <a:ext cx="8839200" cy="5029200"/>
          </a:xfrm>
        </p:spPr>
        <p:txBody>
          <a:bodyPr>
            <a:normAutofit/>
          </a:bodyPr>
          <a:lstStyle/>
          <a:p>
            <a:endParaRPr lang="en-US" dirty="0" smtClean="0"/>
          </a:p>
          <a:p>
            <a:r>
              <a:rPr lang="en-US" b="1" dirty="0" smtClean="0">
                <a:solidFill>
                  <a:schemeClr val="accent1"/>
                </a:solidFill>
              </a:rPr>
              <a:t>Parsing</a:t>
            </a:r>
            <a:r>
              <a:rPr lang="en-US" dirty="0" smtClean="0"/>
              <a:t> is the problem of taking a string of terminals and figuring out how to derive it from the start symbol of the grammar.</a:t>
            </a:r>
          </a:p>
          <a:p>
            <a:endParaRPr lang="en-US" dirty="0" smtClean="0"/>
          </a:p>
          <a:p>
            <a:r>
              <a:rPr lang="en-US" dirty="0" smtClean="0"/>
              <a:t>A parser takes at most O (n</a:t>
            </a:r>
            <a:r>
              <a:rPr lang="en-US" baseline="30000" dirty="0" smtClean="0"/>
              <a:t>3</a:t>
            </a:r>
            <a:r>
              <a:rPr lang="en-US" dirty="0" smtClean="0"/>
              <a:t>) time to parse a string of n terminals.</a:t>
            </a:r>
          </a:p>
          <a:p>
            <a:endParaRPr lang="en-US" dirty="0" smtClean="0"/>
          </a:p>
          <a:p>
            <a:pPr lvl="1"/>
            <a:r>
              <a:rPr lang="en-US" dirty="0" smtClean="0"/>
              <a:t>Top Down Parsing	</a:t>
            </a:r>
          </a:p>
          <a:p>
            <a:pPr lvl="1"/>
            <a:r>
              <a:rPr lang="en-US" dirty="0" smtClean="0"/>
              <a:t>Bottom Up Parsing</a:t>
            </a:r>
          </a:p>
          <a:p>
            <a:pPr lvl="1">
              <a:buNone/>
            </a:pPr>
            <a:r>
              <a:rPr lang="en-US" dirty="0" smtClean="0"/>
              <a:t>	</a:t>
            </a:r>
          </a:p>
          <a:p>
            <a:r>
              <a:rPr lang="en-US" dirty="0" smtClean="0"/>
              <a:t>A recursive-descent parsing, in which the </a:t>
            </a:r>
            <a:r>
              <a:rPr lang="en-US" dirty="0" err="1" smtClean="0"/>
              <a:t>lookahead</a:t>
            </a:r>
            <a:r>
              <a:rPr lang="en-US" dirty="0" smtClean="0"/>
              <a:t> symbol unambiguously determines the flow of control through the procedure body for each non terminal is called </a:t>
            </a:r>
            <a:r>
              <a:rPr lang="en-US" dirty="0" smtClean="0">
                <a:solidFill>
                  <a:schemeClr val="accent1"/>
                </a:solidFill>
              </a:rPr>
              <a:t>predictive parsing.</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 View…</a:t>
            </a:r>
            <a:endParaRPr lang="en-US" dirty="0"/>
          </a:p>
        </p:txBody>
      </p:sp>
      <p:sp>
        <p:nvSpPr>
          <p:cNvPr id="3" name="Content Placeholder 2"/>
          <p:cNvSpPr>
            <a:spLocks noGrp="1"/>
          </p:cNvSpPr>
          <p:nvPr>
            <p:ph idx="1"/>
          </p:nvPr>
        </p:nvSpPr>
        <p:spPr/>
        <p:txBody>
          <a:bodyPr/>
          <a:lstStyle/>
          <a:p>
            <a:endParaRPr lang="en-US" dirty="0" smtClean="0"/>
          </a:p>
          <a:p>
            <a:r>
              <a:rPr lang="en-US" b="1" dirty="0" smtClean="0">
                <a:solidFill>
                  <a:schemeClr val="accent1"/>
                </a:solidFill>
              </a:rPr>
              <a:t>FIRST(</a:t>
            </a:r>
            <a:r>
              <a:rPr lang="en-US" b="1" dirty="0" smtClean="0">
                <a:solidFill>
                  <a:schemeClr val="accent1"/>
                </a:solidFill>
                <a:sym typeface="Symbol" pitchFamily="18" charset="2"/>
              </a:rPr>
              <a:t></a:t>
            </a:r>
            <a:r>
              <a:rPr lang="en-US" b="1" dirty="0" smtClean="0">
                <a:solidFill>
                  <a:schemeClr val="accent1"/>
                </a:solidFill>
              </a:rPr>
              <a:t>) </a:t>
            </a:r>
            <a:r>
              <a:rPr lang="en-US" dirty="0" smtClean="0"/>
              <a:t>is the set of terminals that appear as the</a:t>
            </a:r>
            <a:br>
              <a:rPr lang="en-US" dirty="0" smtClean="0"/>
            </a:br>
            <a:r>
              <a:rPr lang="en-US" dirty="0" smtClean="0"/>
              <a:t>first symbols of one or more strings generated from </a:t>
            </a:r>
            <a:r>
              <a:rPr lang="en-US" dirty="0" smtClean="0">
                <a:sym typeface="Symbol" pitchFamily="18" charset="2"/>
              </a:rPr>
              <a:t></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6</a:t>
            </a:fld>
            <a:endParaRPr lang="en-US"/>
          </a:p>
        </p:txBody>
      </p:sp>
      <p:sp>
        <p:nvSpPr>
          <p:cNvPr id="6" name="Text Box 4"/>
          <p:cNvSpPr txBox="1">
            <a:spLocks noChangeArrowheads="1"/>
          </p:cNvSpPr>
          <p:nvPr/>
        </p:nvSpPr>
        <p:spPr bwMode="auto">
          <a:xfrm>
            <a:off x="2687707" y="2667000"/>
            <a:ext cx="3636893" cy="1938992"/>
          </a:xfrm>
          <a:prstGeom prst="rect">
            <a:avLst/>
          </a:prstGeom>
          <a:noFill/>
          <a:ln w="9525">
            <a:noFill/>
            <a:miter lim="800000"/>
            <a:headEnd/>
            <a:tailEnd/>
          </a:ln>
        </p:spPr>
        <p:txBody>
          <a:bodyPr wrap="none">
            <a:spAutoFit/>
          </a:bodyPr>
          <a:lstStyle/>
          <a:p>
            <a:r>
              <a:rPr lang="en-US" sz="2000" i="1" dirty="0" smtClean="0"/>
              <a:t>type</a:t>
            </a:r>
            <a:r>
              <a:rPr lang="en-US" sz="2000" dirty="0" smtClean="0"/>
              <a:t> </a:t>
            </a:r>
            <a:r>
              <a:rPr lang="en-US" sz="2000" dirty="0">
                <a:sym typeface="Symbol" pitchFamily="18" charset="2"/>
              </a:rPr>
              <a:t> </a:t>
            </a:r>
            <a:r>
              <a:rPr lang="en-US" sz="2000" dirty="0" smtClean="0">
                <a:sym typeface="Symbol" pitchFamily="18" charset="2"/>
              </a:rPr>
              <a:t>	</a:t>
            </a:r>
            <a:r>
              <a:rPr lang="en-US" sz="2000" i="1" dirty="0" smtClean="0">
                <a:sym typeface="Symbol" pitchFamily="18" charset="2"/>
              </a:rPr>
              <a:t>simple </a:t>
            </a:r>
          </a:p>
          <a:p>
            <a:r>
              <a:rPr lang="en-US" sz="2000" i="1" dirty="0" smtClean="0">
                <a:sym typeface="Symbol" pitchFamily="18" charset="2"/>
              </a:rPr>
              <a:t>	</a:t>
            </a:r>
            <a:r>
              <a:rPr lang="en-US" sz="2000" dirty="0" smtClean="0">
                <a:sym typeface="Symbol" pitchFamily="18" charset="2"/>
              </a:rPr>
              <a:t>| </a:t>
            </a:r>
            <a:r>
              <a:rPr lang="en-US" sz="2000" b="1" dirty="0">
                <a:sym typeface="Symbol" pitchFamily="18" charset="2"/>
              </a:rPr>
              <a:t>^ </a:t>
            </a:r>
            <a:r>
              <a:rPr lang="en-US" sz="2000" b="1" dirty="0" smtClean="0">
                <a:sym typeface="Symbol" pitchFamily="18" charset="2"/>
              </a:rPr>
              <a:t>id </a:t>
            </a:r>
          </a:p>
          <a:p>
            <a:r>
              <a:rPr lang="en-US" sz="2000" b="1" dirty="0" smtClean="0">
                <a:sym typeface="Symbol" pitchFamily="18" charset="2"/>
              </a:rPr>
              <a:t>	</a:t>
            </a:r>
            <a:r>
              <a:rPr lang="en-US" sz="2000" dirty="0" smtClean="0">
                <a:sym typeface="Symbol" pitchFamily="18" charset="2"/>
              </a:rPr>
              <a:t>|</a:t>
            </a:r>
            <a:r>
              <a:rPr lang="en-US" sz="2000" b="1" dirty="0" smtClean="0">
                <a:sym typeface="Symbol" pitchFamily="18" charset="2"/>
              </a:rPr>
              <a:t> array </a:t>
            </a:r>
            <a:r>
              <a:rPr lang="en-US" sz="2000" b="1" dirty="0">
                <a:sym typeface="Symbol" pitchFamily="18" charset="2"/>
              </a:rPr>
              <a:t>[ </a:t>
            </a:r>
            <a:r>
              <a:rPr lang="en-US" sz="2000" i="1" dirty="0">
                <a:sym typeface="Symbol" pitchFamily="18" charset="2"/>
              </a:rPr>
              <a:t>simple</a:t>
            </a:r>
            <a:r>
              <a:rPr lang="en-US" sz="2000" b="1" dirty="0">
                <a:sym typeface="Symbol" pitchFamily="18" charset="2"/>
              </a:rPr>
              <a:t> ] of </a:t>
            </a:r>
            <a:r>
              <a:rPr lang="en-US" sz="2000" i="1" dirty="0">
                <a:sym typeface="Symbol" pitchFamily="18" charset="2"/>
              </a:rPr>
              <a:t>type</a:t>
            </a:r>
            <a:br>
              <a:rPr lang="en-US" sz="2000" i="1" dirty="0">
                <a:sym typeface="Symbol" pitchFamily="18" charset="2"/>
              </a:rPr>
            </a:br>
            <a:r>
              <a:rPr lang="en-US" sz="2000" i="1" dirty="0">
                <a:sym typeface="Symbol" pitchFamily="18" charset="2"/>
              </a:rPr>
              <a:t>simple </a:t>
            </a:r>
            <a:r>
              <a:rPr lang="en-US" sz="2000" dirty="0">
                <a:sym typeface="Symbol" pitchFamily="18" charset="2"/>
              </a:rPr>
              <a:t></a:t>
            </a:r>
            <a:r>
              <a:rPr lang="en-US" sz="2000" i="1" dirty="0">
                <a:sym typeface="Symbol" pitchFamily="18" charset="2"/>
              </a:rPr>
              <a:t> </a:t>
            </a:r>
            <a:r>
              <a:rPr lang="en-US" sz="2000" b="1" dirty="0" smtClean="0">
                <a:sym typeface="Symbol" pitchFamily="18" charset="2"/>
              </a:rPr>
              <a:t>integer </a:t>
            </a:r>
          </a:p>
          <a:p>
            <a:r>
              <a:rPr lang="en-US" sz="2000" b="1" dirty="0" smtClean="0">
                <a:sym typeface="Symbol" pitchFamily="18" charset="2"/>
              </a:rPr>
              <a:t>	</a:t>
            </a:r>
            <a:r>
              <a:rPr lang="en-US" sz="2000" dirty="0" smtClean="0">
                <a:sym typeface="Symbol" pitchFamily="18" charset="2"/>
              </a:rPr>
              <a:t>| </a:t>
            </a:r>
            <a:r>
              <a:rPr lang="en-US" sz="2000" b="1" dirty="0" smtClean="0">
                <a:sym typeface="Symbol" pitchFamily="18" charset="2"/>
              </a:rPr>
              <a:t>char </a:t>
            </a:r>
          </a:p>
          <a:p>
            <a:r>
              <a:rPr lang="en-US" sz="2000" b="1" dirty="0" smtClean="0">
                <a:sym typeface="Symbol" pitchFamily="18" charset="2"/>
              </a:rPr>
              <a:t>	</a:t>
            </a:r>
            <a:r>
              <a:rPr lang="en-US" sz="2000" dirty="0" smtClean="0">
                <a:sym typeface="Symbol" pitchFamily="18" charset="2"/>
              </a:rPr>
              <a:t>| </a:t>
            </a:r>
            <a:r>
              <a:rPr lang="en-US" sz="2000" b="1" dirty="0" smtClean="0">
                <a:sym typeface="Symbol" pitchFamily="18" charset="2"/>
              </a:rPr>
              <a:t>num </a:t>
            </a:r>
            <a:r>
              <a:rPr lang="en-US" sz="2000" b="1" dirty="0" err="1">
                <a:sym typeface="Symbol" pitchFamily="18" charset="2"/>
              </a:rPr>
              <a:t>dotdot</a:t>
            </a:r>
            <a:r>
              <a:rPr lang="en-US" sz="2000" b="1" dirty="0">
                <a:sym typeface="Symbol" pitchFamily="18" charset="2"/>
              </a:rPr>
              <a:t> num</a:t>
            </a:r>
          </a:p>
        </p:txBody>
      </p:sp>
      <p:sp>
        <p:nvSpPr>
          <p:cNvPr id="7" name="Text Box 5"/>
          <p:cNvSpPr txBox="1">
            <a:spLocks noChangeArrowheads="1"/>
          </p:cNvSpPr>
          <p:nvPr/>
        </p:nvSpPr>
        <p:spPr bwMode="auto">
          <a:xfrm>
            <a:off x="1219200" y="5004137"/>
            <a:ext cx="4740785" cy="1015663"/>
          </a:xfrm>
          <a:prstGeom prst="rect">
            <a:avLst/>
          </a:prstGeom>
          <a:noFill/>
          <a:ln w="9525">
            <a:noFill/>
            <a:miter lim="800000"/>
            <a:headEnd/>
            <a:tailEnd/>
          </a:ln>
        </p:spPr>
        <p:txBody>
          <a:bodyPr wrap="none">
            <a:spAutoFit/>
          </a:bodyPr>
          <a:lstStyle/>
          <a:p>
            <a:r>
              <a:rPr lang="en-US" sz="2000" dirty="0"/>
              <a:t>FIRST(</a:t>
            </a:r>
            <a:r>
              <a:rPr lang="en-US" sz="2000" i="1" dirty="0"/>
              <a:t>simple</a:t>
            </a:r>
            <a:r>
              <a:rPr lang="en-US" sz="2000" dirty="0"/>
              <a:t>) = { </a:t>
            </a:r>
            <a:r>
              <a:rPr lang="en-US" sz="2000" b="1" dirty="0"/>
              <a:t>integer</a:t>
            </a:r>
            <a:r>
              <a:rPr lang="en-US" sz="2000" dirty="0"/>
              <a:t>, </a:t>
            </a:r>
            <a:r>
              <a:rPr lang="en-US" sz="2000" b="1" dirty="0"/>
              <a:t>char</a:t>
            </a:r>
            <a:r>
              <a:rPr lang="en-US" sz="2000" dirty="0"/>
              <a:t>, </a:t>
            </a:r>
            <a:r>
              <a:rPr lang="en-US" sz="2000" b="1" dirty="0"/>
              <a:t>num</a:t>
            </a:r>
            <a:r>
              <a:rPr lang="en-US" sz="2000" dirty="0"/>
              <a:t> }</a:t>
            </a:r>
            <a:br>
              <a:rPr lang="en-US" sz="2000" dirty="0"/>
            </a:br>
            <a:r>
              <a:rPr lang="en-US" sz="2000" dirty="0"/>
              <a:t>FIRST(</a:t>
            </a:r>
            <a:r>
              <a:rPr lang="en-US" sz="2000" b="1" dirty="0">
                <a:sym typeface="Symbol" pitchFamily="18" charset="2"/>
              </a:rPr>
              <a:t>^ id</a:t>
            </a:r>
            <a:r>
              <a:rPr lang="en-US" sz="2000" dirty="0"/>
              <a:t>) = { </a:t>
            </a:r>
            <a:r>
              <a:rPr lang="en-US" sz="2000" b="1" dirty="0"/>
              <a:t>^</a:t>
            </a:r>
            <a:r>
              <a:rPr lang="en-US" sz="2000" dirty="0"/>
              <a:t> }</a:t>
            </a:r>
          </a:p>
          <a:p>
            <a:r>
              <a:rPr lang="en-US" sz="2000" dirty="0"/>
              <a:t>FIRST(</a:t>
            </a:r>
            <a:r>
              <a:rPr lang="en-US" sz="2000" i="1" dirty="0"/>
              <a:t>type</a:t>
            </a:r>
            <a:r>
              <a:rPr lang="en-US" sz="2000" dirty="0"/>
              <a:t>) = { </a:t>
            </a:r>
            <a:r>
              <a:rPr lang="en-US" sz="2000" b="1" dirty="0"/>
              <a:t>integer</a:t>
            </a:r>
            <a:r>
              <a:rPr lang="en-US" sz="2000" dirty="0"/>
              <a:t>, </a:t>
            </a:r>
            <a:r>
              <a:rPr lang="en-US" sz="2000" b="1" dirty="0"/>
              <a:t>char</a:t>
            </a:r>
            <a:r>
              <a:rPr lang="en-US" sz="2000" dirty="0"/>
              <a:t>, </a:t>
            </a:r>
            <a:r>
              <a:rPr lang="en-US" sz="2000" b="1" dirty="0"/>
              <a:t>num</a:t>
            </a:r>
            <a:r>
              <a:rPr lang="en-US" sz="2000" dirty="0"/>
              <a:t>, </a:t>
            </a:r>
            <a:r>
              <a:rPr lang="en-US" sz="2000" b="1" dirty="0"/>
              <a:t>^</a:t>
            </a:r>
            <a:r>
              <a:rPr lang="en-US" sz="2000" dirty="0"/>
              <a:t>, </a:t>
            </a:r>
            <a:r>
              <a:rPr lang="en-US" sz="2000" b="1" dirty="0"/>
              <a:t>array</a:t>
            </a:r>
            <a:r>
              <a:rPr lang="en-US" sz="2000" dirty="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 View…</a:t>
            </a:r>
            <a:endParaRPr lang="en-US" dirty="0"/>
          </a:p>
        </p:txBody>
      </p:sp>
      <p:sp>
        <p:nvSpPr>
          <p:cNvPr id="3" name="Content Placeholder 2"/>
          <p:cNvSpPr>
            <a:spLocks noGrp="1"/>
          </p:cNvSpPr>
          <p:nvPr>
            <p:ph idx="1"/>
          </p:nvPr>
        </p:nvSpPr>
        <p:spPr>
          <a:xfrm>
            <a:off x="228600" y="1143000"/>
            <a:ext cx="8686800" cy="4953000"/>
          </a:xfrm>
        </p:spPr>
        <p:txBody>
          <a:bodyPr>
            <a:normAutofit/>
          </a:bodyPr>
          <a:lstStyle/>
          <a:p>
            <a:r>
              <a:rPr lang="en-US" dirty="0" smtClean="0">
                <a:solidFill>
                  <a:schemeClr val="accent1"/>
                </a:solidFill>
              </a:rPr>
              <a:t>Left Recursion</a:t>
            </a:r>
            <a:r>
              <a:rPr lang="en-US" dirty="0" smtClean="0"/>
              <a:t> When a production for non terminal </a:t>
            </a:r>
            <a:r>
              <a:rPr lang="en-US" i="1" dirty="0" smtClean="0"/>
              <a:t>A</a:t>
            </a:r>
            <a:r>
              <a:rPr lang="en-US" dirty="0" smtClean="0"/>
              <a:t> starts with a self reference then a predictive parser stuck in loop forever.</a:t>
            </a:r>
          </a:p>
          <a:p>
            <a:pPr lvl="1"/>
            <a:endParaRPr lang="en-US" dirty="0" smtClean="0"/>
          </a:p>
          <a:p>
            <a:pPr lvl="1">
              <a:buNone/>
            </a:pPr>
            <a:r>
              <a:rPr lang="en-US" dirty="0" smtClean="0"/>
              <a:t>	</a:t>
            </a:r>
            <a:r>
              <a:rPr lang="en-US" dirty="0" err="1" smtClean="0"/>
              <a:t>i.e</a:t>
            </a:r>
            <a:r>
              <a:rPr lang="en-US" dirty="0" smtClean="0"/>
              <a:t> 		</a:t>
            </a:r>
            <a:r>
              <a:rPr lang="en-US" sz="2200" b="1" dirty="0" smtClean="0">
                <a:solidFill>
                  <a:schemeClr val="accent1"/>
                </a:solidFill>
              </a:rPr>
              <a:t>A  - &gt; A </a:t>
            </a:r>
            <a:r>
              <a:rPr lang="el-GR" sz="2200" b="1" dirty="0" smtClean="0">
                <a:solidFill>
                  <a:schemeClr val="accent1"/>
                </a:solidFill>
              </a:rPr>
              <a:t>α</a:t>
            </a:r>
            <a:r>
              <a:rPr lang="en-US" sz="2200" b="1" dirty="0" smtClean="0">
                <a:solidFill>
                  <a:schemeClr val="accent1"/>
                </a:solidFill>
              </a:rPr>
              <a:t> | </a:t>
            </a:r>
            <a:r>
              <a:rPr lang="el-GR" sz="2200" b="1" dirty="0" smtClean="0">
                <a:solidFill>
                  <a:schemeClr val="accent1"/>
                </a:solidFill>
              </a:rPr>
              <a:t>β</a:t>
            </a:r>
            <a:endParaRPr lang="en-US" sz="2200" b="1" dirty="0" smtClean="0">
              <a:solidFill>
                <a:schemeClr val="accent1"/>
              </a:solidFill>
            </a:endParaRPr>
          </a:p>
          <a:p>
            <a:pPr lvl="1"/>
            <a:r>
              <a:rPr lang="el-GR" b="1" dirty="0" smtClean="0">
                <a:solidFill>
                  <a:schemeClr val="accent1"/>
                </a:solidFill>
              </a:rPr>
              <a:t>α</a:t>
            </a:r>
            <a:r>
              <a:rPr lang="en-US" b="1" dirty="0" smtClean="0">
                <a:solidFill>
                  <a:schemeClr val="accent1"/>
                </a:solidFill>
              </a:rPr>
              <a:t> </a:t>
            </a:r>
            <a:r>
              <a:rPr lang="en-US" dirty="0" smtClean="0"/>
              <a:t>&amp; </a:t>
            </a:r>
            <a:r>
              <a:rPr lang="el-GR" b="1" dirty="0" smtClean="0">
                <a:solidFill>
                  <a:schemeClr val="accent1"/>
                </a:solidFill>
              </a:rPr>
              <a:t>β</a:t>
            </a:r>
            <a:r>
              <a:rPr lang="en-US" dirty="0" smtClean="0"/>
              <a:t> are sequences of terminals and non terminals that do not start with A.</a:t>
            </a:r>
          </a:p>
          <a:p>
            <a:endParaRPr lang="en-US" dirty="0" smtClean="0"/>
          </a:p>
          <a:p>
            <a:r>
              <a:rPr lang="en-US" dirty="0" smtClean="0"/>
              <a:t>A left-recursive production can be eliminated by systematically</a:t>
            </a:r>
            <a:br>
              <a:rPr lang="en-US" dirty="0" smtClean="0"/>
            </a:br>
            <a:r>
              <a:rPr lang="en-US" dirty="0" smtClean="0"/>
              <a:t>rewriting the grammar using </a:t>
            </a:r>
            <a:r>
              <a:rPr lang="en-US" b="1" i="1" dirty="0" smtClean="0">
                <a:solidFill>
                  <a:schemeClr val="accent1"/>
                </a:solidFill>
              </a:rPr>
              <a:t>right recursive productions</a:t>
            </a:r>
            <a:endParaRPr lang="en-US" b="1" dirty="0" smtClean="0">
              <a:solidFill>
                <a:schemeClr val="accent1"/>
              </a:solidFill>
            </a:endParaRPr>
          </a:p>
          <a:p>
            <a:pPr>
              <a:buNone/>
            </a:pPr>
            <a:r>
              <a:rPr lang="en-US" b="1" dirty="0" smtClean="0">
                <a:solidFill>
                  <a:schemeClr val="accent1"/>
                </a:solidFill>
              </a:rPr>
              <a:t>				A  - &gt; </a:t>
            </a:r>
            <a:r>
              <a:rPr lang="el-GR" b="1" dirty="0" smtClean="0">
                <a:solidFill>
                  <a:schemeClr val="accent1"/>
                </a:solidFill>
              </a:rPr>
              <a:t>β</a:t>
            </a:r>
            <a:r>
              <a:rPr lang="en-US" b="1" dirty="0" smtClean="0">
                <a:solidFill>
                  <a:schemeClr val="accent1"/>
                </a:solidFill>
              </a:rPr>
              <a:t> R</a:t>
            </a:r>
          </a:p>
          <a:p>
            <a:pPr>
              <a:buNone/>
            </a:pPr>
            <a:r>
              <a:rPr lang="en-US" b="1" dirty="0" smtClean="0">
                <a:solidFill>
                  <a:schemeClr val="accent1"/>
                </a:solidFill>
              </a:rPr>
              <a:t>				R  - &gt; </a:t>
            </a:r>
            <a:r>
              <a:rPr lang="el-GR" b="1" dirty="0" smtClean="0">
                <a:solidFill>
                  <a:schemeClr val="accent1"/>
                </a:solidFill>
              </a:rPr>
              <a:t>α</a:t>
            </a:r>
            <a:r>
              <a:rPr lang="en-US" b="1" dirty="0" smtClean="0">
                <a:solidFill>
                  <a:schemeClr val="accent1"/>
                </a:solidFill>
              </a:rPr>
              <a:t> R | </a:t>
            </a:r>
            <a:r>
              <a:rPr lang="en-US" b="1" i="1" dirty="0" smtClean="0">
                <a:solidFill>
                  <a:schemeClr val="accent1"/>
                </a:solidFill>
              </a:rPr>
              <a:t>ɛ</a:t>
            </a:r>
            <a:endParaRPr lang="en-US" b="1" dirty="0" smtClean="0">
              <a:solidFill>
                <a:schemeClr val="accent1"/>
              </a:solidFill>
            </a:endParaRPr>
          </a:p>
          <a:p>
            <a:pPr>
              <a:buNone/>
            </a:pPr>
            <a:r>
              <a:rPr lang="en-US" b="1" dirty="0" smtClean="0">
                <a:solidFill>
                  <a:schemeClr val="accent1"/>
                </a:solidFill>
              </a:rPr>
              <a:t>					</a:t>
            </a:r>
            <a:endParaRPr lang="en-US" dirty="0" smtClean="0"/>
          </a:p>
          <a:p>
            <a:endParaRPr lang="en-US" sz="2400"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71600" y="2819400"/>
            <a:ext cx="64770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TODAY’S LESSON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Slide Number Placeholder 2"/>
          <p:cNvSpPr>
            <a:spLocks noGrp="1"/>
          </p:cNvSpPr>
          <p:nvPr>
            <p:ph type="sldNum" sz="quarter" idx="12"/>
          </p:nvPr>
        </p:nvSpPr>
        <p:spPr/>
        <p:txBody>
          <a:bodyPr/>
          <a:lstStyle/>
          <a:p>
            <a:fld id="{0AD2A1D3-94CF-4BE8-B9A0-75EFE4C74F95}"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rtl="0"/>
            <a:r>
              <a:rPr lang="en-US" dirty="0" smtClean="0">
                <a:solidFill>
                  <a:srgbClr val="FF0000"/>
                </a:solidFill>
                <a:cs typeface="+mn-cs"/>
              </a:rPr>
              <a:t>Contents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pPr>
              <a:lnSpc>
                <a:spcPct val="115000"/>
              </a:lnSpc>
              <a:spcBef>
                <a:spcPts val="0"/>
              </a:spcBef>
            </a:pPr>
            <a:r>
              <a:rPr lang="en-US" dirty="0" smtClean="0"/>
              <a:t>Translator for Simple Expressions</a:t>
            </a:r>
          </a:p>
          <a:p>
            <a:pPr lvl="1">
              <a:lnSpc>
                <a:spcPct val="115000"/>
              </a:lnSpc>
              <a:spcBef>
                <a:spcPts val="0"/>
              </a:spcBef>
            </a:pPr>
            <a:r>
              <a:rPr lang="en-US" dirty="0" smtClean="0"/>
              <a:t>Abstract and Concrete Syntax</a:t>
            </a:r>
          </a:p>
          <a:p>
            <a:pPr lvl="1">
              <a:lnSpc>
                <a:spcPct val="115000"/>
              </a:lnSpc>
              <a:spcBef>
                <a:spcPts val="0"/>
              </a:spcBef>
            </a:pPr>
            <a:r>
              <a:rPr lang="en-US" dirty="0" smtClean="0"/>
              <a:t>Adapting the Translation Scheme</a:t>
            </a:r>
          </a:p>
          <a:p>
            <a:pPr>
              <a:lnSpc>
                <a:spcPct val="115000"/>
              </a:lnSpc>
              <a:spcBef>
                <a:spcPts val="0"/>
              </a:spcBef>
            </a:pPr>
            <a:r>
              <a:rPr lang="en-US" dirty="0" smtClean="0"/>
              <a:t>Lexical Analysis</a:t>
            </a:r>
            <a:endParaRPr lang="en-US" sz="2400" dirty="0" smtClean="0">
              <a:ea typeface="Calibri" panose="020F0502020204030204" pitchFamily="34" charset="0"/>
              <a:cs typeface="Arial" panose="020B0604020202020204" pitchFamily="34" charset="0"/>
            </a:endParaRPr>
          </a:p>
          <a:p>
            <a:pPr lvl="1">
              <a:lnSpc>
                <a:spcPct val="115000"/>
              </a:lnSpc>
              <a:spcBef>
                <a:spcPts val="0"/>
              </a:spcBef>
            </a:pPr>
            <a:r>
              <a:rPr lang="en-US" dirty="0" smtClean="0"/>
              <a:t>Removal of White Space and Comments</a:t>
            </a:r>
          </a:p>
          <a:p>
            <a:pPr lvl="1">
              <a:lnSpc>
                <a:spcPct val="115000"/>
              </a:lnSpc>
              <a:spcBef>
                <a:spcPts val="0"/>
              </a:spcBef>
            </a:pPr>
            <a:r>
              <a:rPr lang="en-US" dirty="0" smtClean="0"/>
              <a:t>Reading Ahead</a:t>
            </a:r>
          </a:p>
          <a:p>
            <a:pPr lvl="1">
              <a:lnSpc>
                <a:spcPct val="115000"/>
              </a:lnSpc>
              <a:spcBef>
                <a:spcPts val="0"/>
              </a:spcBef>
            </a:pPr>
            <a:r>
              <a:rPr lang="en-US" dirty="0" smtClean="0"/>
              <a:t>Encode Constants</a:t>
            </a:r>
          </a:p>
          <a:p>
            <a:pPr lvl="1">
              <a:lnSpc>
                <a:spcPct val="115000"/>
              </a:lnSpc>
              <a:spcBef>
                <a:spcPts val="0"/>
              </a:spcBef>
            </a:pPr>
            <a:r>
              <a:rPr lang="en-US" dirty="0" smtClean="0"/>
              <a:t>Recognizing Keywords and Identifiers</a:t>
            </a:r>
          </a:p>
          <a:p>
            <a:pPr lvl="1">
              <a:lnSpc>
                <a:spcPct val="115000"/>
              </a:lnSpc>
              <a:spcBef>
                <a:spcPts val="0"/>
              </a:spcBef>
            </a:pPr>
            <a:endParaRPr lang="en-US" sz="2200" dirty="0" smtClean="0">
              <a:ea typeface="Calibri" panose="020F0502020204030204" pitchFamily="34" charset="0"/>
              <a:cs typeface="Arial" panose="020B0604020202020204" pitchFamily="34" charset="0"/>
            </a:endParaRPr>
          </a:p>
          <a:p>
            <a:pPr lvl="1">
              <a:lnSpc>
                <a:spcPct val="115000"/>
              </a:lnSpc>
              <a:spcBef>
                <a:spcPts val="0"/>
              </a:spcBef>
            </a:pPr>
            <a:endParaRPr lang="en-US" sz="2200" dirty="0" smtClean="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0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000" dirty="0" smtClean="0">
              <a:latin typeface="Arial" panose="020B0604020202020204" pitchFamily="34" charset="0"/>
              <a:ea typeface="Calibri" panose="020F0502020204030204" pitchFamily="34" charset="0"/>
              <a:cs typeface="Arial" panose="020B0604020202020204" pitchFamily="34" charset="0"/>
            </a:endParaRPr>
          </a:p>
          <a:p>
            <a:pPr lvl="1" algn="l" rtl="0">
              <a:lnSpc>
                <a:spcPct val="115000"/>
              </a:lnSpc>
              <a:spcBef>
                <a:spcPts val="0"/>
              </a:spcBef>
              <a:buNone/>
            </a:pPr>
            <a:endParaRPr lang="en-US" sz="2000" dirty="0" smtClean="0">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6809</TotalTime>
  <Words>967</Words>
  <Application>Microsoft Office PowerPoint</Application>
  <PresentationFormat>On-screen Show (4:3)</PresentationFormat>
  <Paragraphs>243</Paragraphs>
  <Slides>29</Slides>
  <Notes>25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Over View</vt:lpstr>
      <vt:lpstr>Over View..</vt:lpstr>
      <vt:lpstr>Over View..</vt:lpstr>
      <vt:lpstr>Over View…</vt:lpstr>
      <vt:lpstr>Over View…</vt:lpstr>
      <vt:lpstr>Slide 8</vt:lpstr>
      <vt:lpstr>Contents</vt:lpstr>
      <vt:lpstr>Translator for Simple Expressions</vt:lpstr>
      <vt:lpstr>Translator for Simple Expressions..</vt:lpstr>
      <vt:lpstr>Abstract &amp; Concrete Syntax</vt:lpstr>
      <vt:lpstr>Adapting Translation Scheme </vt:lpstr>
      <vt:lpstr>Adapting Translation Scheme.. </vt:lpstr>
      <vt:lpstr>Adapting Translation Scheme.. </vt:lpstr>
      <vt:lpstr>Pseudocodes</vt:lpstr>
      <vt:lpstr>Simplifying the Translator</vt:lpstr>
      <vt:lpstr>Structure of our Compiler</vt:lpstr>
      <vt:lpstr>Lexical Analysis</vt:lpstr>
      <vt:lpstr>Lexical Analysis..</vt:lpstr>
      <vt:lpstr>Lexical Analysis...</vt:lpstr>
      <vt:lpstr>Removal of White space &amp; Comments</vt:lpstr>
      <vt:lpstr>Removal of White space &amp; Comments..</vt:lpstr>
      <vt:lpstr>Reading Ahead</vt:lpstr>
      <vt:lpstr>Encode Constants</vt:lpstr>
      <vt:lpstr>Keywords &amp; Identifiers</vt:lpstr>
      <vt:lpstr>Keywords &amp; Identifiers..</vt:lpstr>
      <vt:lpstr>Keywords &amp; Identifiers..</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02</dc:title>
  <dc:subject>Compiler Construction</dc:subject>
  <dc:creator>Bilal Zafar</dc:creator>
  <cp:keywords>Compilers</cp:keywords>
  <cp:lastModifiedBy>NTS</cp:lastModifiedBy>
  <cp:revision>1241</cp:revision>
  <dcterms:created xsi:type="dcterms:W3CDTF">2012-02-27T05:45:45Z</dcterms:created>
  <dcterms:modified xsi:type="dcterms:W3CDTF">2013-12-05T14:13:52Z</dcterms:modified>
  <cp:category>CS</cp:category>
</cp:coreProperties>
</file>