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69" r:id="rId2"/>
    <p:sldId id="262" r:id="rId3"/>
    <p:sldId id="451" r:id="rId4"/>
    <p:sldId id="462" r:id="rId5"/>
    <p:sldId id="478" r:id="rId6"/>
    <p:sldId id="479" r:id="rId7"/>
    <p:sldId id="480" r:id="rId8"/>
    <p:sldId id="485" r:id="rId9"/>
    <p:sldId id="486" r:id="rId10"/>
    <p:sldId id="490" r:id="rId11"/>
    <p:sldId id="493" r:id="rId12"/>
    <p:sldId id="496" r:id="rId13"/>
    <p:sldId id="497" r:id="rId14"/>
    <p:sldId id="498" r:id="rId15"/>
    <p:sldId id="499" r:id="rId16"/>
    <p:sldId id="500" r:id="rId17"/>
    <p:sldId id="502" r:id="rId18"/>
    <p:sldId id="501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4" autoAdjust="0"/>
    <p:restoredTop sz="85763" autoAdjust="0"/>
  </p:normalViewPr>
  <p:slideViewPr>
    <p:cSldViewPr>
      <p:cViewPr>
        <p:scale>
          <a:sx n="70" d="100"/>
          <a:sy n="70" d="100"/>
        </p:scale>
        <p:origin x="-12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06/02/1435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06/02/1435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10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Ex.	 Let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= {a, b} 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The regular expression a | b denotes the language {a, b} .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)(</a:t>
            </a:r>
            <a:r>
              <a:rPr lang="en-US" dirty="0" err="1" smtClean="0"/>
              <a:t>a|b</a:t>
            </a:r>
            <a:r>
              <a:rPr lang="en-US" dirty="0" smtClean="0"/>
              <a:t>) denotes {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ba</a:t>
            </a:r>
            <a:r>
              <a:rPr lang="en-US" dirty="0" smtClean="0"/>
              <a:t>, bb} , the language of all strings of length two over the alphabet </a:t>
            </a:r>
            <a:r>
              <a:rPr lang="el-GR" dirty="0" smtClean="0">
                <a:solidFill>
                  <a:schemeClr val="accent1"/>
                </a:solidFill>
              </a:rPr>
              <a:t>Σ </a:t>
            </a:r>
            <a:r>
              <a:rPr lang="en-US" dirty="0" smtClean="0"/>
              <a:t>. 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a* denotes the language consisting of all strings of zero or more </a:t>
            </a:r>
            <a:r>
              <a:rPr lang="en-US" dirty="0" err="1" smtClean="0"/>
              <a:t>a's</a:t>
            </a:r>
            <a:r>
              <a:rPr lang="en-US" dirty="0" smtClean="0"/>
              <a:t>, that is, {</a:t>
            </a:r>
            <a:r>
              <a:rPr lang="en-US" dirty="0" smtClean="0">
                <a:solidFill>
                  <a:schemeClr val="accent1"/>
                </a:solidFill>
              </a:rPr>
              <a:t>ε </a:t>
            </a:r>
            <a:r>
              <a:rPr lang="en-US" dirty="0" smtClean="0"/>
              <a:t>,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... 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is an alphabet of basic symbols, then a </a:t>
            </a:r>
            <a:r>
              <a:rPr lang="en-US" b="1" dirty="0" smtClean="0">
                <a:solidFill>
                  <a:schemeClr val="accent1"/>
                </a:solidFill>
              </a:rPr>
              <a:t>regular definition </a:t>
            </a:r>
            <a:r>
              <a:rPr lang="en-US" dirty="0" smtClean="0"/>
              <a:t>is a sequence of definitions of the form:</a:t>
            </a:r>
          </a:p>
          <a:p>
            <a:pPr lvl="4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 - &gt;  r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</a:p>
          <a:p>
            <a:pPr lvl="4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 - &gt;  r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</a:p>
          <a:p>
            <a:pPr lvl="4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  ......</a:t>
            </a:r>
          </a:p>
          <a:p>
            <a:pPr lvl="4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 - &gt; 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 the </a:t>
            </a:r>
            <a:r>
              <a:rPr lang="en-US" dirty="0" err="1" smtClean="0"/>
              <a:t>d's</a:t>
            </a:r>
            <a:r>
              <a:rPr lang="en-US" dirty="0" smtClean="0"/>
              <a:t> are unique and not in Σ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 is a regular expressions over Σ ∪ {d</a:t>
            </a:r>
            <a:r>
              <a:rPr lang="en-US" baseline="-25000" dirty="0" smtClean="0"/>
              <a:t>1</a:t>
            </a:r>
            <a:r>
              <a:rPr lang="en-US" dirty="0" smtClean="0"/>
              <a:t>,...,d</a:t>
            </a:r>
            <a:r>
              <a:rPr lang="en-US" baseline="-25000" dirty="0" smtClean="0"/>
              <a:t>i-1</a:t>
            </a:r>
            <a:r>
              <a:rPr lang="en-US" dirty="0" smtClean="0"/>
              <a:t>}.</a:t>
            </a:r>
            <a:endParaRPr lang="en-US" sz="22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Recognition of Tokens</a:t>
            </a:r>
          </a:p>
          <a:p>
            <a:pPr lvl="1"/>
            <a:r>
              <a:rPr lang="en-US" dirty="0" smtClean="0"/>
              <a:t>Transition Diagrams </a:t>
            </a:r>
          </a:p>
          <a:p>
            <a:pPr lvl="1"/>
            <a:r>
              <a:rPr lang="en-US" dirty="0" smtClean="0"/>
              <a:t>Recognition of Reserved Words and Identifiers</a:t>
            </a:r>
          </a:p>
          <a:p>
            <a:pPr lvl="1"/>
            <a:r>
              <a:rPr lang="en-US" dirty="0" smtClean="0"/>
              <a:t>Recognizing Whitespace</a:t>
            </a:r>
          </a:p>
          <a:p>
            <a:pPr lvl="1"/>
            <a:r>
              <a:rPr lang="en-US" dirty="0" smtClean="0"/>
              <a:t>Recognizing Numbers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Finite Automata</a:t>
            </a:r>
          </a:p>
          <a:p>
            <a:pPr lvl="1"/>
            <a:r>
              <a:rPr lang="en-US" dirty="0" smtClean="0"/>
              <a:t>NFA</a:t>
            </a:r>
          </a:p>
          <a:p>
            <a:pPr lvl="1"/>
            <a:r>
              <a:rPr lang="en-US" dirty="0" smtClean="0"/>
              <a:t>Transition Tables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Recognition of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 we see how to build a piece of code that examines the input string and finds a prefix that is a lexeme matching one of the patterns.</a:t>
            </a:r>
          </a:p>
          <a:p>
            <a:pPr lvl="1"/>
            <a:r>
              <a:rPr lang="en-US" dirty="0" smtClean="0"/>
              <a:t>Our current goal is to perform the lexical analysis needed for the following grammar.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 that the terminals are the tokens &amp; the </a:t>
            </a:r>
            <a:r>
              <a:rPr lang="en-US" dirty="0" err="1" smtClean="0"/>
              <a:t>nonterminals</a:t>
            </a:r>
            <a:r>
              <a:rPr lang="en-US" dirty="0" smtClean="0"/>
              <a:t> produce terminals.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111" t="5343" r="5104" b="12214"/>
          <a:stretch>
            <a:fillRect/>
          </a:stretch>
        </p:blipFill>
        <p:spPr bwMode="auto">
          <a:xfrm>
            <a:off x="2514600" y="3200400"/>
            <a:ext cx="449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Recognition of Tokens..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regular definition for the terminals is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620268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Recognition of Tokens…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also want the </a:t>
            </a:r>
            <a:r>
              <a:rPr lang="en-US" dirty="0" err="1" smtClean="0"/>
              <a:t>lexer</a:t>
            </a:r>
            <a:r>
              <a:rPr lang="en-US" dirty="0" smtClean="0"/>
              <a:t> to remove whitespace so we define a new token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err="1" smtClean="0">
                <a:solidFill>
                  <a:schemeClr val="accent1"/>
                </a:solidFill>
              </a:rPr>
              <a:t>ws</a:t>
            </a:r>
            <a:r>
              <a:rPr lang="en-US" b="1" dirty="0" smtClean="0">
                <a:solidFill>
                  <a:schemeClr val="accent1"/>
                </a:solidFill>
              </a:rPr>
              <a:t> → ( blank | tab | newline ) +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blank, tab, and newline are symbols used to represent the corresponding </a:t>
            </a:r>
            <a:r>
              <a:rPr lang="en-US" dirty="0" err="1" smtClean="0"/>
              <a:t>ascii</a:t>
            </a:r>
            <a:r>
              <a:rPr lang="en-US" dirty="0" smtClean="0"/>
              <a:t> characters.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If the </a:t>
            </a:r>
            <a:r>
              <a:rPr lang="en-US" dirty="0" err="1" smtClean="0"/>
              <a:t>lexer</a:t>
            </a:r>
            <a:r>
              <a:rPr lang="en-US" dirty="0" smtClean="0"/>
              <a:t> recognizes the token </a:t>
            </a:r>
            <a:r>
              <a:rPr lang="en-US" dirty="0" err="1" smtClean="0"/>
              <a:t>ws</a:t>
            </a:r>
            <a:r>
              <a:rPr lang="en-US" dirty="0" smtClean="0"/>
              <a:t>, it does </a:t>
            </a:r>
            <a:r>
              <a:rPr lang="en-US" i="1" dirty="0" smtClean="0"/>
              <a:t>not</a:t>
            </a:r>
            <a:r>
              <a:rPr lang="en-US" dirty="0" smtClean="0"/>
              <a:t> return it to the parser but instead goes on, to recognize the next token, which is then returned.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Recognition of Tokens..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Our goal for the lexical analyzer is summarized below: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569784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 an intermediate step in the construction of a lexical analyzer, we first convert patterns into stylized flowcharts, called "</a:t>
            </a:r>
            <a:r>
              <a:rPr lang="en-US" dirty="0" smtClean="0">
                <a:solidFill>
                  <a:schemeClr val="accent1"/>
                </a:solidFill>
              </a:rPr>
              <a:t>transition diagrams</a:t>
            </a:r>
            <a:r>
              <a:rPr lang="en-US" dirty="0" smtClean="0"/>
              <a:t>”.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Conversion of RE patterns to Transition Diagram.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Transition diagrams have a collection of nodes or circles, called </a:t>
            </a:r>
            <a:r>
              <a:rPr lang="en-US" dirty="0" smtClean="0">
                <a:solidFill>
                  <a:schemeClr val="accent1"/>
                </a:solidFill>
              </a:rPr>
              <a:t>states</a:t>
            </a:r>
            <a:endParaRPr lang="en-US" dirty="0" smtClean="0"/>
          </a:p>
          <a:p>
            <a:pPr lvl="1"/>
            <a:r>
              <a:rPr lang="en-US" dirty="0" smtClean="0"/>
              <a:t>Each state represents a condition that could occur during the process of scanning the input looking for a lexeme that matches one of several patterns.</a:t>
            </a:r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Diagram..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Edges</a:t>
            </a:r>
            <a:r>
              <a:rPr lang="en-US" dirty="0" smtClean="0"/>
              <a:t> are directed from one state of the transition diagram to another.</a:t>
            </a:r>
          </a:p>
          <a:p>
            <a:pPr lvl="1"/>
            <a:r>
              <a:rPr lang="en-US" dirty="0" smtClean="0"/>
              <a:t>Each edge is labeled by a symbol or set of symbols.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Some important conventions: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double circles </a:t>
            </a:r>
            <a:r>
              <a:rPr lang="en-US" dirty="0" smtClean="0"/>
              <a:t>represent accepting or final states at which point a lexeme has been found. There is often an action to be done (e.g., returning the token), which is written to the right of the double circle.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have moved one (or more) characters too far in finding the token, one (or more) stars are drawn.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imaginary start state </a:t>
            </a:r>
            <a:r>
              <a:rPr lang="en-US" dirty="0" smtClean="0"/>
              <a:t>exists and has an arrow coming from it to indicate where to begin the process.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Diagram…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transition diagram that recognizes the lexemes matching the token </a:t>
            </a:r>
            <a:r>
              <a:rPr lang="en-US" b="1" dirty="0" err="1" smtClean="0">
                <a:solidFill>
                  <a:schemeClr val="accent1"/>
                </a:solidFill>
              </a:rPr>
              <a:t>relop</a:t>
            </a:r>
            <a:r>
              <a:rPr lang="en-US" dirty="0" smtClean="0"/>
              <a:t>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6200775" cy="432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096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Recognition of Reserved Words and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Recognizing keywords and identifiers presents a problem.</a:t>
            </a:r>
          </a:p>
          <a:p>
            <a:r>
              <a:rPr lang="en-US" dirty="0" smtClean="0"/>
              <a:t>The transition diagram below corresponds to the regular definition given previously.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09887"/>
            <a:ext cx="7483201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096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Recognition of Reserved Words and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Two questions arises: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do we distinguish between </a:t>
            </a:r>
            <a:r>
              <a:rPr lang="en-US" dirty="0" smtClean="0">
                <a:solidFill>
                  <a:schemeClr val="accent1"/>
                </a:solidFill>
              </a:rPr>
              <a:t>identifiers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keywords</a:t>
            </a:r>
            <a:r>
              <a:rPr lang="en-US" dirty="0" smtClean="0"/>
              <a:t> such as then, which also match the pattern in the transition diagram?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gettoken</a:t>
            </a:r>
            <a:r>
              <a:rPr lang="en-US" b="1" dirty="0" smtClean="0">
                <a:solidFill>
                  <a:schemeClr val="accent1"/>
                </a:solidFill>
              </a:rPr>
              <a:t>(), </a:t>
            </a:r>
            <a:r>
              <a:rPr lang="en-US" b="1" dirty="0" err="1" smtClean="0">
                <a:solidFill>
                  <a:schemeClr val="accent1"/>
                </a:solidFill>
              </a:rPr>
              <a:t>installID</a:t>
            </a:r>
            <a:r>
              <a:rPr lang="en-US" b="1" dirty="0" smtClean="0">
                <a:solidFill>
                  <a:schemeClr val="accent1"/>
                </a:solidFill>
              </a:rPr>
              <a:t>())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use the method, </a:t>
            </a:r>
            <a:r>
              <a:rPr lang="en-US" dirty="0" err="1" smtClean="0"/>
              <a:t>i.e</a:t>
            </a:r>
            <a:r>
              <a:rPr lang="en-US" dirty="0" smtClean="0"/>
              <a:t> having the keywords installed into the identifier table prior to any invocation of the </a:t>
            </a:r>
            <a:r>
              <a:rPr lang="en-US" dirty="0" err="1" smtClean="0"/>
              <a:t>lexer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table entry will indicate that the entry is a keyword.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Recognition of Reserved Words and Identifiers..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installID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checks if the lexeme is already in the table. If it is not present, the lexeme is installed as an id token. In either case a pointer to the entry is returned.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gettoken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examines the lexeme and returns the token name, either id or a name corresponding to a reserved keyword.</a:t>
            </a:r>
          </a:p>
          <a:p>
            <a:endParaRPr lang="en-US" dirty="0" smtClean="0"/>
          </a:p>
          <a:p>
            <a:r>
              <a:rPr lang="en-US" dirty="0" smtClean="0"/>
              <a:t>So far we have transition diagrams for </a:t>
            </a:r>
            <a:r>
              <a:rPr lang="en-US" dirty="0" smtClean="0">
                <a:solidFill>
                  <a:schemeClr val="accent1"/>
                </a:solidFill>
              </a:rPr>
              <a:t>identifiers</a:t>
            </a:r>
            <a:r>
              <a:rPr lang="en-US" dirty="0" smtClean="0"/>
              <a:t> (this diagram also handles keywords) and the </a:t>
            </a:r>
            <a:r>
              <a:rPr lang="en-US" dirty="0" smtClean="0">
                <a:solidFill>
                  <a:schemeClr val="accent1"/>
                </a:solidFill>
              </a:rPr>
              <a:t>relational operators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What remains are whitespace, and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09600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Recognizing 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Recognizing Whitespace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err="1" smtClean="0">
                <a:solidFill>
                  <a:schemeClr val="accent1"/>
                </a:solidFill>
              </a:rPr>
              <a:t>delim</a:t>
            </a:r>
            <a:r>
              <a:rPr lang="en-US" dirty="0" smtClean="0"/>
              <a:t> in the diagram represents any of the whitespace characters, say space, tab, and newline.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final star </a:t>
            </a:r>
            <a:r>
              <a:rPr lang="en-US" dirty="0" smtClean="0"/>
              <a:t>is there because we needed to find a non-whitespace character in order to know when the whitespace ends and this character begins the next token.</a:t>
            </a:r>
          </a:p>
          <a:p>
            <a:pPr lvl="1"/>
            <a:r>
              <a:rPr lang="en-US" dirty="0" smtClean="0"/>
              <a:t>There is no action performed at the accepting state.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05494"/>
            <a:ext cx="4953000" cy="154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Recognizing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transition diagram for token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2898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Finite automata </a:t>
            </a:r>
            <a:r>
              <a:rPr lang="en-US" dirty="0" smtClean="0"/>
              <a:t>are like the graphs in transition diagrams but they simply decide if an input string is in the language (generated by our regular expression). 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Finite automata are recognizers, they simply say "yes" or "no" about each possible input string.</a:t>
            </a:r>
          </a:p>
          <a:p>
            <a:pPr lvl="1"/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There are two types of Finite automata: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Nondeterministic finite automata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(NFA) have no restrictions on the labels of their edges. A symbol can label several edges out of the same state, and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, the empty string, is a possible label.</a:t>
            </a:r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Finite Automata..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Deterministic finite automata</a:t>
            </a:r>
            <a:r>
              <a:rPr lang="en-US" b="1" dirty="0" smtClean="0"/>
              <a:t> </a:t>
            </a:r>
            <a:r>
              <a:rPr lang="en-US" dirty="0" smtClean="0"/>
              <a:t>(DFA) have exactly one edge, for each state, and for each symbol of its input alphabet with that symbol leaving that state.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if you know the next symbol and the current state, the next state is determined. That is, the execution is deterministic, hence the name.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Both deterministic and nondeterministic finite automata are capable of recognizing the same languages.</a:t>
            </a:r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 -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nondeterministic finite automaton </a:t>
            </a:r>
            <a:r>
              <a:rPr lang="en-US" dirty="0" smtClean="0"/>
              <a:t>(NFA) consists of: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	1.  A finite set of states S.</a:t>
            </a:r>
          </a:p>
          <a:p>
            <a:pPr>
              <a:buNone/>
            </a:pPr>
            <a:r>
              <a:rPr lang="en-US" sz="2200" dirty="0" smtClean="0"/>
              <a:t>	2.  A set of input symbols </a:t>
            </a:r>
            <a:r>
              <a:rPr lang="el-GR" sz="2200" dirty="0" smtClean="0">
                <a:solidFill>
                  <a:schemeClr val="accent1"/>
                </a:solidFill>
              </a:rPr>
              <a:t>Σ</a:t>
            </a:r>
            <a:r>
              <a:rPr lang="en-US" sz="2200" dirty="0" smtClean="0"/>
              <a:t>, the input alphabet. We assume that </a:t>
            </a:r>
            <a:r>
              <a:rPr lang="en-US" sz="2200" dirty="0" smtClean="0">
                <a:solidFill>
                  <a:schemeClr val="accent1"/>
                </a:solidFill>
              </a:rPr>
              <a:t>ε</a:t>
            </a:r>
            <a:r>
              <a:rPr lang="en-US" sz="2200" dirty="0" smtClean="0"/>
              <a:t>, which   	stands for the empty string, is never a member of </a:t>
            </a:r>
            <a:r>
              <a:rPr lang="el-GR" sz="2200" dirty="0" smtClean="0">
                <a:solidFill>
                  <a:schemeClr val="accent1"/>
                </a:solidFill>
              </a:rPr>
              <a:t>Σ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	3. A transition function that gives, for each state, and for each symbol in 	</a:t>
            </a:r>
            <a:r>
              <a:rPr lang="el-GR" sz="2200" dirty="0" smtClean="0">
                <a:solidFill>
                  <a:schemeClr val="accent1"/>
                </a:solidFill>
              </a:rPr>
              <a:t>Σ</a:t>
            </a:r>
            <a:r>
              <a:rPr lang="en-US" sz="2200" dirty="0" smtClean="0"/>
              <a:t> U {</a:t>
            </a:r>
            <a:r>
              <a:rPr lang="en-US" sz="2200" dirty="0" smtClean="0">
                <a:solidFill>
                  <a:schemeClr val="accent1"/>
                </a:solidFill>
              </a:rPr>
              <a:t>ε</a:t>
            </a:r>
            <a:r>
              <a:rPr lang="en-US" sz="2200" dirty="0" smtClean="0"/>
              <a:t>} a set of next states.</a:t>
            </a:r>
          </a:p>
          <a:p>
            <a:pPr>
              <a:buNone/>
            </a:pPr>
            <a:r>
              <a:rPr lang="en-US" sz="2200" dirty="0" smtClean="0"/>
              <a:t>	4. A state S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from S that is distinguished as the start state (or initial state) </a:t>
            </a:r>
          </a:p>
          <a:p>
            <a:pPr>
              <a:buNone/>
            </a:pPr>
            <a:r>
              <a:rPr lang="en-US" sz="2200" dirty="0" smtClean="0"/>
              <a:t>	5. A set of states F, a subset of S, that is distinguished as the accepting 	states (or final states).</a:t>
            </a: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 - Finite Automata..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NFA</a:t>
            </a:r>
            <a:r>
              <a:rPr lang="en-US" dirty="0" smtClean="0"/>
              <a:t> is basically a flow chart like the transition diagrams we have already seen. </a:t>
            </a:r>
          </a:p>
          <a:p>
            <a:endParaRPr lang="en-US" dirty="0" smtClean="0"/>
          </a:p>
          <a:p>
            <a:r>
              <a:rPr lang="en-US" dirty="0" smtClean="0"/>
              <a:t>Indeed an </a:t>
            </a:r>
            <a:r>
              <a:rPr lang="en-US" dirty="0" smtClean="0">
                <a:solidFill>
                  <a:schemeClr val="accent1"/>
                </a:solidFill>
              </a:rPr>
              <a:t>NFA</a:t>
            </a:r>
            <a:r>
              <a:rPr lang="en-US" dirty="0" smtClean="0"/>
              <a:t> can be represented by a transition graph whose nodes are states and whose edges are labeled with elements of </a:t>
            </a:r>
            <a:r>
              <a:rPr lang="en-US" dirty="0" smtClean="0">
                <a:solidFill>
                  <a:schemeClr val="accent1"/>
                </a:solidFill>
              </a:rPr>
              <a:t>Σ ∪ ε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differences</a:t>
            </a:r>
            <a:r>
              <a:rPr lang="en-US" dirty="0" smtClean="0"/>
              <a:t> between a transition graph and previous transition diagrams are:</a:t>
            </a:r>
          </a:p>
          <a:p>
            <a:pPr lvl="1"/>
            <a:r>
              <a:rPr lang="en-US" dirty="0" smtClean="0"/>
              <a:t>Possibly multiple edges with the same label leaving a single state.</a:t>
            </a:r>
          </a:p>
          <a:p>
            <a:pPr lvl="1"/>
            <a:r>
              <a:rPr lang="en-US" dirty="0" smtClean="0"/>
              <a:t>An edge may be labeled with 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Symbol tables </a:t>
            </a:r>
            <a:r>
              <a:rPr lang="en-US" dirty="0" smtClean="0"/>
              <a:t>are data structures that are used by compilers to hold information about source-program constructs.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Information is put into the symbol table when the declaration of an identifier is analyzed.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Entries in the symbol table contain information about an identifier such as its </a:t>
            </a:r>
            <a:r>
              <a:rPr lang="en-US" dirty="0" smtClean="0">
                <a:solidFill>
                  <a:schemeClr val="accent1"/>
                </a:solidFill>
              </a:rPr>
              <a:t>lexeme</a:t>
            </a:r>
            <a:r>
              <a:rPr lang="en-US" dirty="0" smtClean="0"/>
              <a:t>, its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, its </a:t>
            </a:r>
            <a:r>
              <a:rPr lang="en-US" dirty="0" smtClean="0">
                <a:solidFill>
                  <a:schemeClr val="accent1"/>
                </a:solidFill>
              </a:rPr>
              <a:t>position in storage</a:t>
            </a:r>
            <a:r>
              <a:rPr lang="en-US" dirty="0" smtClean="0"/>
              <a:t>, and any other relevant information.</a:t>
            </a:r>
            <a:endParaRPr lang="en-US" sz="4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The information is collected incrementally.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 - Finite Automata...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Ex: The </a:t>
            </a:r>
            <a:r>
              <a:rPr lang="en-US" dirty="0" smtClean="0">
                <a:solidFill>
                  <a:schemeClr val="accent1"/>
                </a:solidFill>
              </a:rPr>
              <a:t>transition graph </a:t>
            </a:r>
            <a:r>
              <a:rPr lang="en-US" dirty="0" smtClean="0"/>
              <a:t>for an NFA recognizing the language of regular expression </a:t>
            </a:r>
            <a:r>
              <a:rPr lang="en-US" dirty="0" smtClean="0">
                <a:solidFill>
                  <a:schemeClr val="accent1"/>
                </a:solidFill>
              </a:rPr>
              <a:t>(a | b) * </a:t>
            </a:r>
            <a:r>
              <a:rPr lang="en-US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This ex, describes all strings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r>
              <a:rPr lang="en-US" dirty="0" smtClean="0"/>
              <a:t> ending in the particular string abb.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200400"/>
            <a:ext cx="5838825" cy="203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Transition Table</a:t>
            </a:r>
            <a:r>
              <a:rPr lang="en-US" dirty="0" smtClean="0"/>
              <a:t> is an equivalent way to represent an </a:t>
            </a:r>
            <a:r>
              <a:rPr lang="en-US" dirty="0" smtClean="0">
                <a:solidFill>
                  <a:schemeClr val="accent1"/>
                </a:solidFill>
              </a:rPr>
              <a:t>NFA</a:t>
            </a:r>
            <a:r>
              <a:rPr lang="en-US" dirty="0" smtClean="0"/>
              <a:t>, in which, for each state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input symbol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(and ε), the set of successor states x leads to from s.</a:t>
            </a:r>
          </a:p>
          <a:p>
            <a:endParaRPr lang="en-US" dirty="0" smtClean="0"/>
          </a:p>
          <a:p>
            <a:r>
              <a:rPr lang="en-US" dirty="0" smtClean="0"/>
              <a:t>The empty set φ is used when there is no edge labeled x emanating from 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0"/>
            <a:ext cx="37705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71800" y="5943600"/>
            <a:ext cx="36499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Transition Table for </a:t>
            </a:r>
            <a:r>
              <a:rPr lang="en-US" sz="2000" b="1" dirty="0" smtClean="0">
                <a:solidFill>
                  <a:schemeClr val="accent1"/>
                </a:solidFill>
              </a:rPr>
              <a:t>(a | b) * </a:t>
            </a:r>
            <a:r>
              <a:rPr lang="en-US" sz="2000" b="1" dirty="0" err="1" smtClean="0">
                <a:solidFill>
                  <a:schemeClr val="accent1"/>
                </a:solidFill>
              </a:rPr>
              <a:t>abb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+mn-cs"/>
              </a:rPr>
              <a:t>Over 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token</a:t>
            </a:r>
            <a:r>
              <a:rPr lang="en-US" dirty="0" smtClean="0"/>
              <a:t> is a pair consisting of a token name and an optional attribute value.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  <a:r>
              <a:rPr lang="en-US" dirty="0" smtClean="0"/>
              <a:t> is a description of the form that the lexemes of a token may take. </a:t>
            </a:r>
          </a:p>
          <a:p>
            <a:pPr lvl="1"/>
            <a:r>
              <a:rPr lang="en-US" dirty="0" smtClean="0"/>
              <a:t>In the case of a keyword as a token, the pattern is just the sequence of characters that form the keyword.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lexeme</a:t>
            </a:r>
            <a:r>
              <a:rPr lang="en-US" dirty="0" smtClean="0"/>
              <a:t> is a sequence of characters in the source program that matches the pattern for a token and is identified by the lexical analyzer as an instance of that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definitions:</a:t>
            </a:r>
          </a:p>
          <a:p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An </a:t>
            </a:r>
            <a:r>
              <a:rPr lang="en-US" b="1" dirty="0" smtClean="0">
                <a:solidFill>
                  <a:schemeClr val="accent1"/>
                </a:solidFill>
              </a:rPr>
              <a:t>alphabet</a:t>
            </a:r>
            <a:r>
              <a:rPr lang="en-US" dirty="0" smtClean="0"/>
              <a:t> is a finite set of symbols.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{0,1}, presumably φ (uninteresting), </a:t>
            </a:r>
            <a:r>
              <a:rPr lang="en-US" dirty="0" err="1" smtClean="0"/>
              <a:t>ascii</a:t>
            </a:r>
            <a:r>
              <a:rPr lang="en-US" dirty="0" smtClean="0"/>
              <a:t>, </a:t>
            </a:r>
            <a:r>
              <a:rPr lang="en-US" dirty="0" err="1" smtClean="0"/>
              <a:t>unicode</a:t>
            </a:r>
            <a:r>
              <a:rPr lang="en-US" dirty="0" smtClean="0"/>
              <a:t>, </a:t>
            </a:r>
            <a:r>
              <a:rPr lang="en-US" dirty="0" err="1" smtClean="0"/>
              <a:t>ebcdic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 </a:t>
            </a:r>
            <a:r>
              <a:rPr lang="en-US" b="1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 over an alphabet is a finite sequence of symbols from 	that alphabet. Strings are often called </a:t>
            </a:r>
            <a:r>
              <a:rPr lang="en-US" dirty="0" smtClean="0">
                <a:solidFill>
                  <a:schemeClr val="accent1"/>
                </a:solidFill>
              </a:rPr>
              <a:t>words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sentences.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Strings over {0,1}: ε, 0, 1, 111010.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5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</a:t>
            </a:r>
            <a:r>
              <a:rPr lang="en-US" dirty="0" smtClean="0"/>
              <a:t>: A 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  <a:r>
              <a:rPr lang="en-US" dirty="0" smtClean="0"/>
              <a:t> over an alphabet is a </a:t>
            </a:r>
            <a:r>
              <a:rPr lang="en-US" b="1" dirty="0" smtClean="0">
                <a:solidFill>
                  <a:schemeClr val="accent1"/>
                </a:solidFill>
              </a:rPr>
              <a:t>countable</a:t>
            </a:r>
            <a:r>
              <a:rPr lang="en-US" dirty="0" smtClean="0"/>
              <a:t> set of strings over 	the alphabet.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All grammatical English sentences with five, eight, or twelve 	words is a language over </a:t>
            </a:r>
            <a:r>
              <a:rPr lang="en-US" dirty="0" err="1" smtClean="0"/>
              <a:t>ascii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The </a:t>
            </a:r>
            <a:r>
              <a:rPr lang="en-US" b="1" dirty="0" smtClean="0">
                <a:solidFill>
                  <a:schemeClr val="accent1"/>
                </a:solidFill>
              </a:rPr>
              <a:t>concatenation</a:t>
            </a:r>
            <a:r>
              <a:rPr lang="en-US" dirty="0" smtClean="0"/>
              <a:t> of strings s and t is the string formed by 	appending the string t to s. It is written </a:t>
            </a:r>
            <a:r>
              <a:rPr lang="en-US" dirty="0" err="1" smtClean="0"/>
              <a:t>st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The </a:t>
            </a:r>
            <a:r>
              <a:rPr lang="en-US" b="1" dirty="0" smtClean="0">
                <a:solidFill>
                  <a:schemeClr val="accent1"/>
                </a:solidFill>
              </a:rPr>
              <a:t>length</a:t>
            </a:r>
            <a:r>
              <a:rPr lang="en-US" dirty="0" smtClean="0"/>
              <a:t> of a string is the number of symbols (counting 	duplicates) in the string.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The length of </a:t>
            </a:r>
            <a:r>
              <a:rPr lang="en-US" b="1" dirty="0" err="1" smtClean="0"/>
              <a:t>vciit</a:t>
            </a:r>
            <a:r>
              <a:rPr lang="en-US" dirty="0" smtClean="0"/>
              <a:t>, written |</a:t>
            </a:r>
            <a:r>
              <a:rPr lang="en-US" dirty="0" err="1" smtClean="0"/>
              <a:t>vciit</a:t>
            </a:r>
            <a:r>
              <a:rPr lang="en-US" dirty="0" smtClean="0"/>
              <a:t>|, is 5.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6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</a:t>
            </a:r>
            <a:r>
              <a:rPr lang="en-US" dirty="0" smtClean="0"/>
              <a:t>: A </a:t>
            </a:r>
            <a:r>
              <a:rPr lang="en-US" dirty="0" smtClean="0">
                <a:solidFill>
                  <a:schemeClr val="accent1"/>
                </a:solidFill>
              </a:rPr>
              <a:t>prefix </a:t>
            </a:r>
            <a:r>
              <a:rPr lang="en-US" dirty="0" smtClean="0"/>
              <a:t>of string S is any string obtained by removing zero or 	more symbols from the end of s.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ban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are prefixes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 </a:t>
            </a:r>
            <a:r>
              <a:rPr lang="en-US" dirty="0" smtClean="0">
                <a:solidFill>
                  <a:schemeClr val="accent1"/>
                </a:solidFill>
              </a:rPr>
              <a:t>suffix</a:t>
            </a:r>
            <a:r>
              <a:rPr lang="en-US" dirty="0" smtClean="0"/>
              <a:t> of string s is any string obtained by removing zero or 	more symbols from the beginning of s. 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are suffixes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Def: </a:t>
            </a:r>
            <a:r>
              <a:rPr lang="en-US" dirty="0" smtClean="0">
                <a:solidFill>
                  <a:schemeClr val="accent1"/>
                </a:solidFill>
              </a:rPr>
              <a:t>substring</a:t>
            </a:r>
            <a:r>
              <a:rPr lang="en-US" dirty="0" smtClean="0"/>
              <a:t> of s is obtained by deleting any prefix and any suffix 	from s. 	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nan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ε </a:t>
            </a:r>
            <a:r>
              <a:rPr lang="en-US" dirty="0" smtClean="0"/>
              <a:t> are substrings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7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Operations on Languages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 U D</a:t>
            </a:r>
            <a:r>
              <a:rPr lang="en-US" dirty="0" smtClean="0"/>
              <a:t> is the set of letters and digits, each of which strings is either one letter or one digit.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LD</a:t>
            </a:r>
            <a:r>
              <a:rPr lang="en-US" dirty="0" smtClean="0"/>
              <a:t> is the set of 520 strings of length two, each consisting of one letter followed by one digit.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baseline="30000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is the set of all 4-letter strings.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 *</a:t>
            </a:r>
            <a:r>
              <a:rPr lang="en-US" dirty="0" smtClean="0"/>
              <a:t> is the set of ail strings of letters, including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, the empty string.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L(L U D)* </a:t>
            </a:r>
            <a:r>
              <a:rPr lang="en-US" dirty="0" smtClean="0"/>
              <a:t>is the set of all strings of letters and digits beginning with a letter.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baseline="30000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is the set of all strings of one or more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8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dirty="0" smtClean="0">
                <a:solidFill>
                  <a:schemeClr val="accent1"/>
                </a:solidFill>
              </a:rPr>
              <a:t>regular expression</a:t>
            </a:r>
            <a:r>
              <a:rPr lang="en-US" dirty="0" smtClean="0"/>
              <a:t>  is a sequence of characters that forms a search pattern, mainly for use in pattern matching with strings.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idea is that the regular expressions over an alphabet consist of the alphabet, and expressions using union, concatenation, and *, but it takes more words to say it right.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regular expression r denotes a language L(r) , which is also defined recursively from the languages denoted by </a:t>
            </a:r>
            <a:r>
              <a:rPr lang="en-US" dirty="0" err="1" smtClean="0"/>
              <a:t>r's</a:t>
            </a:r>
            <a:r>
              <a:rPr lang="en-US" dirty="0" smtClean="0"/>
              <a:t>  </a:t>
            </a:r>
            <a:r>
              <a:rPr lang="en-US" dirty="0" err="1" smtClean="0"/>
              <a:t>subexpressions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8960</TotalTime>
  <Words>1094</Words>
  <Application>Microsoft Office PowerPoint</Application>
  <PresentationFormat>On-screen Show (4:3)</PresentationFormat>
  <Paragraphs>229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Over View…</vt:lpstr>
      <vt:lpstr>Over View...</vt:lpstr>
      <vt:lpstr>Over View…</vt:lpstr>
      <vt:lpstr>Over View…</vt:lpstr>
      <vt:lpstr>Over View…</vt:lpstr>
      <vt:lpstr>Slide 12</vt:lpstr>
      <vt:lpstr>Contents</vt:lpstr>
      <vt:lpstr>Recognition of Tokens</vt:lpstr>
      <vt:lpstr>Recognition of Tokens..</vt:lpstr>
      <vt:lpstr>Recognition of Tokens…</vt:lpstr>
      <vt:lpstr>Recognition of Tokens..</vt:lpstr>
      <vt:lpstr>Transition Diagram</vt:lpstr>
      <vt:lpstr>Transition Diagram..</vt:lpstr>
      <vt:lpstr>Transition Diagram…</vt:lpstr>
      <vt:lpstr>Recognition of Reserved Words and Identifiers</vt:lpstr>
      <vt:lpstr>Recognition of Reserved Words and Identifiers</vt:lpstr>
      <vt:lpstr>Recognition of Reserved Words and Identifiers..</vt:lpstr>
      <vt:lpstr>Recognizing Whitespace</vt:lpstr>
      <vt:lpstr>Recognizing Numbers</vt:lpstr>
      <vt:lpstr>Finite Automata</vt:lpstr>
      <vt:lpstr>Finite Automata..</vt:lpstr>
      <vt:lpstr>N - Finite Automata</vt:lpstr>
      <vt:lpstr>N - Finite Automata..</vt:lpstr>
      <vt:lpstr>N - Finite Automata...</vt:lpstr>
      <vt:lpstr>Transition Tables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vcomsats</cp:lastModifiedBy>
  <cp:revision>1709</cp:revision>
  <dcterms:created xsi:type="dcterms:W3CDTF">2012-02-27T05:45:45Z</dcterms:created>
  <dcterms:modified xsi:type="dcterms:W3CDTF">2013-12-09T12:22:58Z</dcterms:modified>
  <cp:category>CS</cp:category>
</cp:coreProperties>
</file>