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handoutMasterIdLst>
    <p:handoutMasterId r:id="rId41"/>
  </p:handoutMasterIdLst>
  <p:sldIdLst>
    <p:sldId id="269" r:id="rId2"/>
    <p:sldId id="262" r:id="rId3"/>
    <p:sldId id="462" r:id="rId4"/>
    <p:sldId id="486" r:id="rId5"/>
    <p:sldId id="501" r:id="rId6"/>
    <p:sldId id="504" r:id="rId7"/>
    <p:sldId id="509" r:id="rId8"/>
    <p:sldId id="510" r:id="rId9"/>
    <p:sldId id="511" r:id="rId10"/>
    <p:sldId id="514" r:id="rId11"/>
    <p:sldId id="496" r:id="rId12"/>
    <p:sldId id="497" r:id="rId13"/>
    <p:sldId id="515" r:id="rId14"/>
    <p:sldId id="534" r:id="rId15"/>
    <p:sldId id="516" r:id="rId16"/>
    <p:sldId id="517" r:id="rId17"/>
    <p:sldId id="535" r:id="rId18"/>
    <p:sldId id="518" r:id="rId19"/>
    <p:sldId id="519" r:id="rId20"/>
    <p:sldId id="520" r:id="rId21"/>
    <p:sldId id="521" r:id="rId22"/>
    <p:sldId id="522" r:id="rId23"/>
    <p:sldId id="524" r:id="rId24"/>
    <p:sldId id="525" r:id="rId25"/>
    <p:sldId id="526" r:id="rId26"/>
    <p:sldId id="527" r:id="rId27"/>
    <p:sldId id="528" r:id="rId28"/>
    <p:sldId id="537" r:id="rId29"/>
    <p:sldId id="536" r:id="rId30"/>
    <p:sldId id="529" r:id="rId31"/>
    <p:sldId id="530" r:id="rId32"/>
    <p:sldId id="538" r:id="rId33"/>
    <p:sldId id="531" r:id="rId34"/>
    <p:sldId id="539" r:id="rId35"/>
    <p:sldId id="540" r:id="rId36"/>
    <p:sldId id="532" r:id="rId37"/>
    <p:sldId id="533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34" autoAdjust="0"/>
    <p:restoredTop sz="85763" autoAdjust="0"/>
  </p:normalViewPr>
  <p:slideViewPr>
    <p:cSldViewPr>
      <p:cViewPr>
        <p:scale>
          <a:sx n="70" d="100"/>
          <a:sy n="70" d="100"/>
        </p:scale>
        <p:origin x="-12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81E9AF1-8403-41E7-9D3D-CDE5072CE771}" type="datetimeFigureOut">
              <a:rPr lang="ur-PK" smtClean="0"/>
              <a:pPr/>
              <a:t>06/02/1435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FDF66B-D211-4805-98E1-7FEA28AF8281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31D0AC-E463-4F28-BC2E-3E33ECB3D3E8}" type="datetimeFigureOut">
              <a:rPr lang="ur-PK" smtClean="0"/>
              <a:pPr/>
              <a:t>06/02/1435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80ABCA-AE86-43D9-980A-EAF15D237110}" type="slidenum">
              <a:rPr lang="ur-PK" smtClean="0"/>
              <a:pPr/>
              <a:t>‹#›</a:t>
            </a:fld>
            <a:endParaRPr lang="ur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r-PK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7C1F-6617-461D-BB78-3FA6470F31F8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95C7-4DB6-496D-8FA1-BEFB9BEC715D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1104-C689-4A85-A9A0-5B3E4BBA28E9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SC4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>
            <a:lvl1pPr rtl="0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/>
          <a:lstStyle>
            <a:lvl1pPr algn="l" rtl="0">
              <a:buFont typeface="Wingdings" pitchFamily="2" charset="2"/>
              <a:buChar char="Ø"/>
              <a:defRPr sz="2400">
                <a:cs typeface="+mn-cs"/>
              </a:defRPr>
            </a:lvl1pPr>
            <a:lvl2pPr algn="l" rtl="0">
              <a:buFont typeface="Wingdings" pitchFamily="2" charset="2"/>
              <a:buChar char="Ø"/>
              <a:defRPr sz="2200">
                <a:cs typeface="+mn-cs"/>
              </a:defRPr>
            </a:lvl2pPr>
            <a:lvl3pPr algn="l" rtl="0">
              <a:buFont typeface="Wingdings" pitchFamily="2" charset="2"/>
              <a:buChar char="Ø"/>
              <a:defRPr sz="2000">
                <a:cs typeface="+mn-cs"/>
              </a:defRPr>
            </a:lvl3pPr>
            <a:lvl4pPr algn="l" rtl="0">
              <a:buFont typeface="Wingdings" pitchFamily="2" charset="2"/>
              <a:buChar char="Ø"/>
              <a:defRPr>
                <a:cs typeface="+mn-cs"/>
              </a:defRPr>
            </a:lvl4pPr>
            <a:lvl5pPr algn="l" rtl="0">
              <a:buFont typeface="Wingdings" pitchFamily="2" charset="2"/>
              <a:buChar char="Ø"/>
              <a:defRPr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3B9-D98F-43EB-AA4E-97DDC6366C34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Visual Programming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24187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801-7B6E-47CD-9630-A2649815D7EE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6CD8-96CC-44C4-A1F4-F8C057DAC1D2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6F48F-9907-4123-81F2-4C5BE6AADBD5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A8DC-3200-44BE-854C-7CFCB872B76A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C558-0715-4CF3-BC93-20ED57D623D6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E286-2A64-44DB-B1BF-E827C4B63D1C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D44-33BD-46D5-B411-0A778E5FA823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Visual Programming by Muhammad Bilal Zafar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ur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ur-P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80F3-1BE5-4B78-99D4-3003CD22E4CC}" type="datetime1">
              <a:rPr lang="en-US" smtClean="0"/>
              <a:pPr/>
              <a:t>09-Dec-13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Compiler Construction by Muhammad Bilal Zafar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r-P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7400" y="2886670"/>
            <a:ext cx="5029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LESSON  11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Transition graph </a:t>
            </a:r>
            <a:r>
              <a:rPr lang="en-US" dirty="0" smtClean="0"/>
              <a:t>for an NFA recognizing the language of regular expression </a:t>
            </a:r>
            <a:r>
              <a:rPr lang="en-US" dirty="0" smtClean="0">
                <a:solidFill>
                  <a:schemeClr val="accent1"/>
                </a:solidFill>
              </a:rPr>
              <a:t>(a | b) * </a:t>
            </a:r>
            <a:r>
              <a:rPr lang="en-US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0175" y="1928058"/>
            <a:ext cx="5838825" cy="203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114800"/>
            <a:ext cx="37705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5943600"/>
            <a:ext cx="364991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Transition Table for </a:t>
            </a:r>
            <a:r>
              <a:rPr lang="en-US" sz="2000" b="1" dirty="0" smtClean="0">
                <a:solidFill>
                  <a:schemeClr val="accent1"/>
                </a:solidFill>
              </a:rPr>
              <a:t>(a | b) * </a:t>
            </a:r>
            <a:r>
              <a:rPr lang="en-US" sz="2000" b="1" dirty="0" err="1" smtClean="0">
                <a:solidFill>
                  <a:schemeClr val="accent1"/>
                </a:solidFill>
              </a:rPr>
              <a:t>abb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2819400"/>
            <a:ext cx="64770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TODAY’S LESSON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rtl="0"/>
            <a:r>
              <a:rPr lang="en-US" dirty="0" smtClean="0">
                <a:solidFill>
                  <a:srgbClr val="FF0000"/>
                </a:solidFill>
                <a:cs typeface="+mn-cs"/>
              </a:rPr>
              <a:t>Contents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 by Automata</a:t>
            </a:r>
          </a:p>
          <a:p>
            <a:r>
              <a:rPr lang="en-US" dirty="0" smtClean="0"/>
              <a:t>Deterministic Finite Automata</a:t>
            </a:r>
          </a:p>
          <a:p>
            <a:r>
              <a:rPr lang="en-US" dirty="0" smtClean="0"/>
              <a:t>Simulating a DFA</a:t>
            </a:r>
          </a:p>
          <a:p>
            <a:endParaRPr lang="en-US" dirty="0" smtClean="0"/>
          </a:p>
          <a:p>
            <a:r>
              <a:rPr lang="en-US" dirty="0" smtClean="0"/>
              <a:t>Regular Expressions to Automata</a:t>
            </a:r>
          </a:p>
          <a:p>
            <a:pPr lvl="1"/>
            <a:r>
              <a:rPr lang="pt-BR" dirty="0" smtClean="0"/>
              <a:t>Conversion of an NFA to a DFA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 accepts a string if the symbols of the string specify a path from the start to an accepting state.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These symbols may specify several paths, some of which lead to </a:t>
            </a:r>
            <a:r>
              <a:rPr lang="en-US" dirty="0" smtClean="0">
                <a:solidFill>
                  <a:schemeClr val="accent1"/>
                </a:solidFill>
              </a:rPr>
              <a:t>accepting state</a:t>
            </a:r>
            <a:r>
              <a:rPr lang="en-US" dirty="0" smtClean="0"/>
              <a:t>s and some that don't.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such a case the NFA does accept the string, one successful path is enough.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an edge is labeled ε, then it can be taken for free.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Ex. Reconsider the following TG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will see how string </a:t>
            </a:r>
            <a:r>
              <a:rPr lang="en-US" dirty="0" err="1" smtClean="0"/>
              <a:t>aabb</a:t>
            </a:r>
            <a:r>
              <a:rPr lang="en-US" dirty="0" smtClean="0"/>
              <a:t> is accepted by the NFA.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5220" t="7491"/>
          <a:stretch>
            <a:fillRect/>
          </a:stretch>
        </p:blipFill>
        <p:spPr bwMode="auto">
          <a:xfrm>
            <a:off x="1524000" y="2133600"/>
            <a:ext cx="5534025" cy="18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Strings...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Ex. Reconsider the following TG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will see how string </a:t>
            </a:r>
            <a:r>
              <a:rPr lang="en-US" dirty="0" err="1" smtClean="0"/>
              <a:t>aabb</a:t>
            </a:r>
            <a:r>
              <a:rPr lang="en-US" dirty="0" smtClean="0"/>
              <a:t> is accepted by the NFA.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5220" t="7491"/>
          <a:stretch>
            <a:fillRect/>
          </a:stretch>
        </p:blipFill>
        <p:spPr bwMode="auto">
          <a:xfrm>
            <a:off x="1524000" y="2133600"/>
            <a:ext cx="5534025" cy="188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724400"/>
            <a:ext cx="826569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One more path leads to </a:t>
            </a:r>
            <a:r>
              <a:rPr lang="en-US" dirty="0" err="1" smtClean="0"/>
              <a:t>aabb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Acceptance of Input Strings…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One more path leads to </a:t>
            </a:r>
            <a:r>
              <a:rPr lang="en-US" dirty="0" err="1" smtClean="0"/>
              <a:t>aabb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This path leads to state 0, which is not accepting.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NFA only accepts a string as long as some path labeled by that string leads from the start state to an accepting state.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existence of other paths leading to a non accepting state is irrelevant.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38401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Deterministic 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deterministic finite automaton </a:t>
            </a:r>
            <a:r>
              <a:rPr lang="en-US" dirty="0" smtClean="0"/>
              <a:t>(DFA) is a special case of an NFA where:</a:t>
            </a:r>
          </a:p>
          <a:p>
            <a:pPr lvl="1"/>
            <a:r>
              <a:rPr lang="en-US" dirty="0" smtClean="0"/>
              <a:t>There are no moves on input ε, and</a:t>
            </a:r>
          </a:p>
          <a:p>
            <a:pPr lvl="1"/>
            <a:r>
              <a:rPr lang="en-US" dirty="0" smtClean="0"/>
              <a:t>For each state S and input symbol a, there is exactly one edge out of s labeled 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we are using a transition table to represent a DFA, then each entry is a single state.</a:t>
            </a:r>
          </a:p>
          <a:p>
            <a:pPr lvl="1"/>
            <a:r>
              <a:rPr lang="en-US" dirty="0" smtClean="0"/>
              <a:t>we may therefore represent this state without the curly braces that we use to form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a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NFA</a:t>
            </a:r>
            <a:r>
              <a:rPr lang="en-US" dirty="0" smtClean="0"/>
              <a:t> is an abstract representation of an algorithm to recognize the strings of a certain language but the DFA is a simple, concrete algorithm for recognizing strings. </a:t>
            </a:r>
          </a:p>
          <a:p>
            <a:endParaRPr lang="en-US" dirty="0" smtClean="0"/>
          </a:p>
          <a:p>
            <a:r>
              <a:rPr lang="en-US" dirty="0" smtClean="0"/>
              <a:t>It is fortunate indeed that every regular expression and every NFA can be converted to a DFA accepting the same language.</a:t>
            </a:r>
          </a:p>
          <a:p>
            <a:endParaRPr lang="en-US" dirty="0" smtClean="0"/>
          </a:p>
          <a:p>
            <a:r>
              <a:rPr lang="en-US" dirty="0" smtClean="0"/>
              <a:t>Now we will see an algorithm that shows how to apply a DFA to a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2925763"/>
          </a:xfrm>
        </p:spPr>
        <p:txBody>
          <a:bodyPr>
            <a:normAutofit/>
          </a:bodyPr>
          <a:lstStyle/>
          <a:p>
            <a:pPr algn="ctr" rtl="0">
              <a:buNone/>
            </a:pPr>
            <a:r>
              <a:rPr lang="en-US" sz="4800" b="1" dirty="0" smtClean="0"/>
              <a:t>Overview </a:t>
            </a:r>
          </a:p>
          <a:p>
            <a:pPr algn="ctr" rtl="0">
              <a:buNone/>
            </a:pPr>
            <a:r>
              <a:rPr lang="en-US" sz="4800" b="1" dirty="0" smtClean="0"/>
              <a:t>of</a:t>
            </a:r>
          </a:p>
          <a:p>
            <a:pPr algn="ctr" rtl="0">
              <a:buNone/>
            </a:pPr>
            <a:r>
              <a:rPr lang="en-US" sz="4800" b="1" dirty="0" smtClean="0"/>
              <a:t>Previous Lesson(s)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a DFA..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001000" cy="113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81395" b="16667"/>
          <a:stretch>
            <a:fillRect/>
          </a:stretch>
        </p:blipFill>
        <p:spPr bwMode="auto">
          <a:xfrm>
            <a:off x="533400" y="27432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5000" y="5562600"/>
            <a:ext cx="46482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Apply this Algorithm to the input string x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895600"/>
            <a:ext cx="356121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a DFA…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function </a:t>
            </a:r>
            <a:r>
              <a:rPr lang="en-US" dirty="0" smtClean="0">
                <a:solidFill>
                  <a:schemeClr val="accent1"/>
                </a:solidFill>
              </a:rPr>
              <a:t>move(s, c) </a:t>
            </a:r>
            <a:r>
              <a:rPr lang="en-US" dirty="0" smtClean="0"/>
              <a:t>gives the state to which there is an edge from state s on input c.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solidFill>
                  <a:schemeClr val="accent1"/>
                </a:solidFill>
              </a:rPr>
              <a:t>next Char</a:t>
            </a:r>
            <a:r>
              <a:rPr lang="en-US" dirty="0" smtClean="0"/>
              <a:t> returns the next character of the input string x.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Ex.</a:t>
            </a:r>
            <a:r>
              <a:rPr lang="en-US" dirty="0" smtClean="0"/>
              <a:t> Transition graph of a DFA accepting the language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)*</a:t>
            </a:r>
            <a:r>
              <a:rPr lang="en-US" b="1" dirty="0" err="1" smtClean="0">
                <a:solidFill>
                  <a:schemeClr val="accent1"/>
                </a:solidFill>
              </a:rPr>
              <a:t>abb</a:t>
            </a:r>
            <a:r>
              <a:rPr lang="en-US" dirty="0" smtClean="0"/>
              <a:t>, same as that accepted by the NFA previously.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880" t="3704"/>
          <a:stretch>
            <a:fillRect/>
          </a:stretch>
        </p:blipFill>
        <p:spPr bwMode="auto">
          <a:xfrm>
            <a:off x="1752600" y="4114800"/>
            <a:ext cx="513982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 to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regular expression </a:t>
            </a:r>
            <a:r>
              <a:rPr lang="en-US" dirty="0" smtClean="0"/>
              <a:t>is the notation of choice for describing lexical analyzers and other pattern-processing software.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Implementation of that software requires the simulation of a DFA, or perhaps simulation of an NFA.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NFA often has a choice of move on an input symbol or on ε, or even a choice of making a transition ε on</a:t>
            </a:r>
            <a:r>
              <a:rPr lang="en-US" sz="600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or on a real input symbol.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Its simulation is less straightforward than for a DFA.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it is important to convert an NFA to a DFA that accepts the same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general idea behind the subset construction is that each state of the </a:t>
            </a:r>
            <a:r>
              <a:rPr lang="en-US" b="1" dirty="0" smtClean="0">
                <a:solidFill>
                  <a:schemeClr val="accent1"/>
                </a:solidFill>
              </a:rPr>
              <a:t>constructed DFA corresponds to a set of NFA states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PROCEDURE: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INPUT:</a:t>
            </a:r>
            <a:r>
              <a:rPr lang="en-US" dirty="0" smtClean="0"/>
              <a:t>		</a:t>
            </a:r>
            <a:r>
              <a:rPr lang="en-US" sz="2200" dirty="0" smtClean="0"/>
              <a:t>An NFA N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OUTPUT:</a:t>
            </a:r>
            <a:r>
              <a:rPr lang="en-US" dirty="0" smtClean="0"/>
              <a:t>	</a:t>
            </a:r>
            <a:r>
              <a:rPr lang="en-US" sz="2200" dirty="0" smtClean="0"/>
              <a:t>A DFA D accepting the same language as N.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METHOD:</a:t>
            </a:r>
            <a:r>
              <a:rPr lang="en-US" dirty="0" smtClean="0"/>
              <a:t>	C</a:t>
            </a:r>
            <a:r>
              <a:rPr lang="en-US" sz="2200" dirty="0" smtClean="0"/>
              <a:t>onstruct a transition table </a:t>
            </a:r>
            <a:r>
              <a:rPr lang="en-US" sz="2200" dirty="0" err="1" smtClean="0"/>
              <a:t>Dtran</a:t>
            </a:r>
            <a:r>
              <a:rPr lang="en-US" sz="2200" dirty="0" smtClean="0"/>
              <a:t> for D. 					Each state of D is a set of NFA states, and construct  </a:t>
            </a:r>
            <a:r>
              <a:rPr lang="en-US" sz="2200" dirty="0" err="1" smtClean="0"/>
              <a:t>Dtran</a:t>
            </a:r>
            <a:r>
              <a:rPr lang="en-US" sz="2200" dirty="0" smtClean="0"/>
              <a:t> 		so D will simulate "in parallel" all possible moves N can 			make on a given input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First issue is to deal with </a:t>
            </a:r>
            <a:r>
              <a:rPr lang="en-US" b="1" dirty="0" smtClean="0">
                <a:solidFill>
                  <a:schemeClr val="accent1"/>
                </a:solidFill>
              </a:rPr>
              <a:t>ɛ-transitions</a:t>
            </a:r>
            <a:r>
              <a:rPr lang="en-US" dirty="0" smtClean="0"/>
              <a:t> of N properly.</a:t>
            </a:r>
          </a:p>
          <a:p>
            <a:pPr lvl="1"/>
            <a:r>
              <a:rPr lang="en-US" dirty="0" smtClean="0"/>
              <a:t>Definitions of several functions that describe basic computations on the states of N that are needed in the algorithm are described below: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Here s is a single state of N, while T is a set of states of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851267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As a </a:t>
            </a:r>
            <a:r>
              <a:rPr lang="en-US" b="1" dirty="0" smtClean="0">
                <a:solidFill>
                  <a:schemeClr val="accent1"/>
                </a:solidFill>
              </a:rPr>
              <a:t>basis</a:t>
            </a:r>
            <a:r>
              <a:rPr lang="en-US" dirty="0" smtClean="0"/>
              <a:t>, before reading the first input symbol, N can be in any of the states of </a:t>
            </a:r>
            <a:r>
              <a:rPr lang="en-US" dirty="0" smtClean="0">
                <a:solidFill>
                  <a:schemeClr val="accent1"/>
                </a:solidFill>
              </a:rPr>
              <a:t>ɛ </a:t>
            </a:r>
            <a:r>
              <a:rPr lang="en-US" dirty="0" smtClean="0"/>
              <a:t>- closure(s</a:t>
            </a:r>
            <a:r>
              <a:rPr lang="en-US" baseline="-25000" dirty="0" smtClean="0"/>
              <a:t>0</a:t>
            </a:r>
            <a:r>
              <a:rPr lang="en-US" dirty="0" smtClean="0"/>
              <a:t>), where S</a:t>
            </a:r>
            <a:r>
              <a:rPr lang="en-US" baseline="-25000" dirty="0" smtClean="0"/>
              <a:t>0</a:t>
            </a:r>
            <a:r>
              <a:rPr lang="en-US" dirty="0" smtClean="0"/>
              <a:t> is its start state.</a:t>
            </a:r>
          </a:p>
          <a:p>
            <a:endParaRPr lang="en-US" dirty="0" smtClean="0"/>
          </a:p>
          <a:p>
            <a:r>
              <a:rPr lang="en-US" dirty="0" smtClean="0"/>
              <a:t>For the </a:t>
            </a:r>
            <a:r>
              <a:rPr lang="en-US" b="1" dirty="0" smtClean="0">
                <a:solidFill>
                  <a:schemeClr val="accent1"/>
                </a:solidFill>
              </a:rPr>
              <a:t>induction</a:t>
            </a:r>
            <a:r>
              <a:rPr lang="en-US" dirty="0" smtClean="0"/>
              <a:t>, suppose that N can be in set of states T after reading input string x.</a:t>
            </a:r>
          </a:p>
          <a:p>
            <a:pPr lvl="1"/>
            <a:r>
              <a:rPr lang="en-US" dirty="0" smtClean="0"/>
              <a:t>If it next reads input a,</a:t>
            </a:r>
            <a:r>
              <a:rPr lang="en-US" sz="600" dirty="0" smtClean="0"/>
              <a:t> </a:t>
            </a:r>
            <a:r>
              <a:rPr lang="en-US" dirty="0" smtClean="0"/>
              <a:t>then N can immediately go to any of the states in move(</a:t>
            </a:r>
            <a:r>
              <a:rPr lang="en-US" dirty="0" err="1" smtClean="0"/>
              <a:t>T,a</a:t>
            </a:r>
            <a:r>
              <a:rPr lang="en-US" sz="1800" dirty="0" smtClean="0"/>
              <a:t>).</a:t>
            </a:r>
          </a:p>
          <a:p>
            <a:pPr lvl="1"/>
            <a:r>
              <a:rPr lang="en-US" dirty="0" smtClean="0"/>
              <a:t>After reading a, </a:t>
            </a:r>
            <a:r>
              <a:rPr lang="en-US" sz="600" dirty="0" smtClean="0"/>
              <a:t> </a:t>
            </a:r>
            <a:r>
              <a:rPr lang="en-US" dirty="0" smtClean="0"/>
              <a:t>it may also make several </a:t>
            </a:r>
            <a:r>
              <a:rPr lang="en-US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-transitions, thus N could be in any state of </a:t>
            </a:r>
            <a:r>
              <a:rPr lang="en-US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-closure(move(</a:t>
            </a:r>
            <a:r>
              <a:rPr lang="en-US" dirty="0" err="1" smtClean="0"/>
              <a:t>T,a</a:t>
            </a:r>
            <a:r>
              <a:rPr lang="en-US" sz="2600" dirty="0" smtClean="0"/>
              <a:t>) </a:t>
            </a:r>
            <a:r>
              <a:rPr lang="en-US" dirty="0" smtClean="0"/>
              <a:t>after reading input </a:t>
            </a:r>
            <a:r>
              <a:rPr lang="en-US" dirty="0" err="1" smtClean="0"/>
              <a:t>xa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accent1"/>
                </a:solidFill>
              </a:rPr>
              <a:t>Ex.</a:t>
            </a:r>
            <a:r>
              <a:rPr lang="en-US" dirty="0" smtClean="0"/>
              <a:t>  Let us consider the following transition graph, which is an NFA 	that accepts strings satisfying the regular expression 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</a:rPr>
              <a:t>a|b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r>
              <a:rPr lang="en-US" b="1" baseline="30000" dirty="0" smtClean="0">
                <a:solidFill>
                  <a:schemeClr val="accent1"/>
                </a:solidFill>
              </a:rPr>
              <a:t>*</a:t>
            </a:r>
            <a:r>
              <a:rPr lang="en-US" b="1" dirty="0" smtClean="0">
                <a:solidFill>
                  <a:schemeClr val="accent1"/>
                </a:solidFill>
              </a:rPr>
              <a:t>abb</a:t>
            </a:r>
            <a:r>
              <a:rPr lang="en-US" dirty="0" smtClean="0"/>
              <a:t>. The alphabet is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200400"/>
            <a:ext cx="7391400" cy="275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5725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start state of D is the set of N-states that can result when N processes the empty string ε.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called the ε-closure of the start state s</a:t>
            </a:r>
            <a:r>
              <a:rPr lang="en-US" baseline="-25000" dirty="0" smtClean="0"/>
              <a:t>0</a:t>
            </a:r>
            <a:r>
              <a:rPr lang="en-US" dirty="0" smtClean="0"/>
              <a:t> of N, and consists of those N-states that can be reached from s</a:t>
            </a:r>
            <a:r>
              <a:rPr lang="en-US" baseline="-25000" dirty="0" smtClean="0"/>
              <a:t>0</a:t>
            </a:r>
            <a:r>
              <a:rPr lang="en-US" dirty="0" smtClean="0"/>
              <a:t> by following edges labeled with ε.</a:t>
            </a:r>
          </a:p>
          <a:p>
            <a:pPr lvl="1">
              <a:buNone/>
            </a:pPr>
            <a:r>
              <a:rPr lang="en-US" dirty="0" smtClean="0"/>
              <a:t>			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 Calculation of </a:t>
            </a:r>
            <a:r>
              <a:rPr lang="en-US" b="1" dirty="0" smtClean="0">
                <a:solidFill>
                  <a:schemeClr val="accent1"/>
                </a:solidFill>
              </a:rPr>
              <a:t>ɛ-closure(0)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0</a:t>
            </a:r>
            <a:r>
              <a:rPr lang="en-US" dirty="0" smtClean="0"/>
              <a:t> 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5725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Calculation of D</a:t>
            </a:r>
            <a:r>
              <a:rPr lang="en-US" baseline="-25000" dirty="0" smtClean="0"/>
              <a:t>0</a:t>
            </a:r>
            <a:r>
              <a:rPr lang="en-US" dirty="0" smtClean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05000"/>
            <a:ext cx="6629400" cy="247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5725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start state of D is the set of N-states that can result when N processes the empty string ε. </a:t>
            </a:r>
          </a:p>
          <a:p>
            <a:pPr lvl="1"/>
            <a:r>
              <a:rPr lang="en-US" dirty="0" smtClean="0"/>
              <a:t>This is called the ε-closure of the start state s</a:t>
            </a:r>
            <a:r>
              <a:rPr lang="en-US" baseline="-25000" dirty="0" smtClean="0"/>
              <a:t>0</a:t>
            </a:r>
            <a:r>
              <a:rPr lang="en-US" dirty="0" smtClean="0"/>
              <a:t> of N, and consists of those N-states that can be reached from s</a:t>
            </a:r>
            <a:r>
              <a:rPr lang="en-US" baseline="-25000" dirty="0" smtClean="0"/>
              <a:t>0</a:t>
            </a:r>
            <a:r>
              <a:rPr lang="en-US" dirty="0" smtClean="0"/>
              <a:t> by following edges labeled with ε.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chemeClr val="accent1"/>
                </a:solidFill>
              </a:rPr>
              <a:t>ɛ-closure(0) = D</a:t>
            </a:r>
            <a:r>
              <a:rPr lang="en-US" b="1" baseline="-25000" dirty="0" smtClean="0">
                <a:solidFill>
                  <a:schemeClr val="accent1"/>
                </a:solidFill>
              </a:rPr>
              <a:t>0</a:t>
            </a:r>
            <a:r>
              <a:rPr lang="en-US" b="1" dirty="0" smtClean="0">
                <a:solidFill>
                  <a:schemeClr val="accent1"/>
                </a:solidFill>
              </a:rPr>
              <a:t> = {0,1,2,4,7}</a:t>
            </a:r>
          </a:p>
          <a:p>
            <a:pPr lvl="1"/>
            <a:r>
              <a:rPr lang="en-US" dirty="0" smtClean="0"/>
              <a:t> We call this state D</a:t>
            </a:r>
            <a:r>
              <a:rPr lang="en-US" baseline="-25000" dirty="0" smtClean="0"/>
              <a:t>0</a:t>
            </a:r>
            <a:r>
              <a:rPr lang="en-US" dirty="0" smtClean="0"/>
              <a:t> and enter it in the transition table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492875"/>
            <a:ext cx="2133600" cy="365125"/>
          </a:xfrm>
        </p:spPr>
        <p:txBody>
          <a:bodyPr/>
          <a:lstStyle/>
          <a:p>
            <a:fld id="{0AD2A1D3-94CF-4BE8-B9A0-75EFE4C74F9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4419600"/>
          <a:ext cx="6096000" cy="1483360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+mn-cs"/>
              </a:rPr>
              <a:t>Over View</a:t>
            </a:r>
            <a:endParaRPr lang="ur-PK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token</a:t>
            </a:r>
            <a:r>
              <a:rPr lang="en-US" dirty="0" smtClean="0"/>
              <a:t> is a pair consisting of a token name and an optional attribute value.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is a description of the form that the lexemes of a token may take. </a:t>
            </a:r>
          </a:p>
          <a:p>
            <a:pPr lvl="1"/>
            <a:r>
              <a:rPr lang="en-US" dirty="0" smtClean="0"/>
              <a:t>In the case of a keyword as a token, the pattern is just the sequence of characters that form the keyword.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lexeme</a:t>
            </a:r>
            <a:r>
              <a:rPr lang="en-US" dirty="0" smtClean="0"/>
              <a:t> is a sequence of characters in the source program that matches the pattern for a token and is identified by the lexical analyzer as an instance of that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Next we want the a-successor of D</a:t>
            </a:r>
            <a:r>
              <a:rPr lang="en-US" baseline="-25000" dirty="0" smtClean="0"/>
              <a:t>0</a:t>
            </a:r>
            <a:r>
              <a:rPr lang="en-US" dirty="0" smtClean="0"/>
              <a:t>, i.e., the D-state that occurs when we start at D</a:t>
            </a:r>
            <a:r>
              <a:rPr lang="en-US" baseline="-25000" dirty="0" smtClean="0"/>
              <a:t>0</a:t>
            </a:r>
            <a:r>
              <a:rPr lang="en-US" dirty="0" smtClean="0"/>
              <a:t> and move along an edge labeled a.</a:t>
            </a:r>
          </a:p>
          <a:p>
            <a:pPr lvl="1"/>
            <a:r>
              <a:rPr lang="en-US" dirty="0" smtClean="0"/>
              <a:t>We call this successor D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D</a:t>
            </a:r>
            <a:r>
              <a:rPr lang="en-US" baseline="-25000" dirty="0" smtClean="0"/>
              <a:t>0</a:t>
            </a:r>
            <a:r>
              <a:rPr lang="en-US" dirty="0" smtClean="0"/>
              <a:t> consists of the N-states corresponding to ε, D</a:t>
            </a:r>
            <a:r>
              <a:rPr lang="en-US" baseline="-25000" dirty="0" smtClean="0"/>
              <a:t>1</a:t>
            </a:r>
            <a:r>
              <a:rPr lang="en-US" dirty="0" smtClean="0"/>
              <a:t> is the N-states corresponding to </a:t>
            </a:r>
            <a:r>
              <a:rPr lang="en-US" dirty="0" err="1" smtClean="0"/>
              <a:t>εa</a:t>
            </a:r>
            <a:r>
              <a:rPr lang="en-US" dirty="0" smtClean="0"/>
              <a:t>=a.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compute the a-successor of all the N-states in D</a:t>
            </a:r>
            <a:r>
              <a:rPr lang="en-US" baseline="-25000" dirty="0" smtClean="0"/>
              <a:t>0</a:t>
            </a:r>
            <a:r>
              <a:rPr lang="en-US" dirty="0" smtClean="0"/>
              <a:t> and then form the ε-closure.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ɛ-closure(move(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) =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= 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Calculation of 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 ɛ-closure(move(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) = ɛ-closure(move({0,1,2,4,7},a)</a:t>
            </a: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22928"/>
            <a:ext cx="6629400" cy="247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Next we want the a-successor of D</a:t>
            </a:r>
            <a:r>
              <a:rPr lang="en-US" baseline="-25000" dirty="0" smtClean="0"/>
              <a:t>0</a:t>
            </a:r>
            <a:r>
              <a:rPr lang="en-US" dirty="0" smtClean="0"/>
              <a:t>, i.e., the D-state that occurs when we start at D</a:t>
            </a:r>
            <a:r>
              <a:rPr lang="en-US" baseline="-25000" dirty="0" smtClean="0"/>
              <a:t>0</a:t>
            </a:r>
            <a:r>
              <a:rPr lang="en-US" dirty="0" smtClean="0"/>
              <a:t> and move along an edge labeled a.</a:t>
            </a:r>
          </a:p>
          <a:p>
            <a:pPr lvl="1"/>
            <a:r>
              <a:rPr lang="en-US" dirty="0" smtClean="0"/>
              <a:t>We call this successor D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Since D</a:t>
            </a:r>
            <a:r>
              <a:rPr lang="en-US" baseline="-25000" dirty="0" smtClean="0"/>
              <a:t>0</a:t>
            </a:r>
            <a:r>
              <a:rPr lang="en-US" dirty="0" smtClean="0"/>
              <a:t> consists of the N-states corresponding to ε, D</a:t>
            </a:r>
            <a:r>
              <a:rPr lang="en-US" baseline="-25000" dirty="0" smtClean="0"/>
              <a:t>1</a:t>
            </a:r>
            <a:r>
              <a:rPr lang="en-US" dirty="0" smtClean="0"/>
              <a:t> is the N-states corresponding to </a:t>
            </a:r>
            <a:r>
              <a:rPr lang="en-US" dirty="0" err="1" smtClean="0"/>
              <a:t>εa</a:t>
            </a:r>
            <a:r>
              <a:rPr lang="en-US" dirty="0" smtClean="0"/>
              <a:t>=a.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compute the a-successor of all the N-states in D</a:t>
            </a:r>
            <a:r>
              <a:rPr lang="en-US" baseline="-25000" dirty="0" smtClean="0"/>
              <a:t>0</a:t>
            </a:r>
            <a:r>
              <a:rPr lang="en-US" dirty="0" smtClean="0"/>
              <a:t> and then form the ε-closure.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ɛ-closure(move(</a:t>
            </a:r>
            <a:r>
              <a:rPr lang="en-US" b="1" dirty="0" err="1" smtClean="0">
                <a:solidFill>
                  <a:schemeClr val="accent1"/>
                </a:solidFill>
              </a:rPr>
              <a:t>A,a</a:t>
            </a:r>
            <a:r>
              <a:rPr lang="en-US" b="1" dirty="0" smtClean="0">
                <a:solidFill>
                  <a:schemeClr val="accent1"/>
                </a:solidFill>
              </a:rPr>
              <a:t>) =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1</a:t>
            </a:r>
            <a:r>
              <a:rPr lang="en-US" b="1" dirty="0" smtClean="0">
                <a:solidFill>
                  <a:schemeClr val="accent1"/>
                </a:solidFill>
              </a:rPr>
              <a:t> = {1,2,3,4,6,7,8}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Transition Table 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we compute the b-successor of D</a:t>
            </a:r>
            <a:r>
              <a:rPr lang="en-US" baseline="-25000" dirty="0" smtClean="0"/>
              <a:t>0</a:t>
            </a:r>
            <a:r>
              <a:rPr lang="en-US" dirty="0" smtClean="0"/>
              <a:t> the same way and call it D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981200"/>
          <a:ext cx="6096000" cy="1483360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{1,2,3,4,6,7,8}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Calculation of </a:t>
            </a:r>
            <a:r>
              <a:rPr lang="en-US" b="1" dirty="0" smtClean="0">
                <a:solidFill>
                  <a:schemeClr val="accent1"/>
                </a:solidFill>
              </a:rPr>
              <a:t>D</a:t>
            </a:r>
            <a:r>
              <a:rPr lang="en-US" b="1" baseline="-25000" dirty="0" smtClean="0">
                <a:solidFill>
                  <a:schemeClr val="accent1"/>
                </a:solidFill>
              </a:rPr>
              <a:t>2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ɛ-closure(move(D</a:t>
            </a:r>
            <a:r>
              <a:rPr lang="en-US" b="1" baseline="-25000" dirty="0" smtClean="0">
                <a:solidFill>
                  <a:schemeClr val="accent1"/>
                </a:solidFill>
              </a:rPr>
              <a:t>0</a:t>
            </a:r>
            <a:r>
              <a:rPr lang="en-US" b="1" dirty="0" smtClean="0">
                <a:solidFill>
                  <a:schemeClr val="accent1"/>
                </a:solidFill>
              </a:rPr>
              <a:t>,b) </a:t>
            </a:r>
            <a:r>
              <a:rPr lang="en-US" b="1" dirty="0" smtClean="0">
                <a:solidFill>
                  <a:schemeClr val="accent1"/>
                </a:solidFill>
              </a:rPr>
              <a:t>= ɛ-closure(move({0,1,2,4,7</a:t>
            </a:r>
            <a:r>
              <a:rPr lang="en-US" b="1" dirty="0" smtClean="0">
                <a:solidFill>
                  <a:schemeClr val="accent1"/>
                </a:solidFill>
              </a:rPr>
              <a:t>},b)</a:t>
            </a:r>
            <a:endParaRPr lang="en-US" b="1" dirty="0" smtClean="0">
              <a:solidFill>
                <a:schemeClr val="accent1"/>
              </a:solidFill>
            </a:endParaRPr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022928"/>
            <a:ext cx="6629400" cy="2472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Now Transition Table 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981200"/>
          <a:ext cx="6096000" cy="1653871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2247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22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sz="1800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22470">
                <a:tc>
                  <a:txBody>
                    <a:bodyPr/>
                    <a:lstStyle/>
                    <a:p>
                      <a:pPr algn="r" rt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{1,2,3,4,6,7,8}</a:t>
                      </a:r>
                      <a:endParaRPr lang="en-US" dirty="0" smtClean="0"/>
                    </a:p>
                  </a:txBody>
                  <a:tcPr/>
                </a:tc>
              </a:tr>
              <a:tr h="556591">
                <a:tc>
                  <a:txBody>
                    <a:bodyPr/>
                    <a:lstStyle/>
                    <a:p>
                      <a:pPr algn="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sz="1800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 {1,2,4,5,6,7}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continue forming a- and b-successors of all the D-states until no new D-states result.</a:t>
            </a:r>
          </a:p>
          <a:p>
            <a:endParaRPr lang="en-US" dirty="0" smtClean="0"/>
          </a:p>
          <a:p>
            <a:r>
              <a:rPr lang="en-US" dirty="0" smtClean="0"/>
              <a:t>So the final transition table is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3200400"/>
          <a:ext cx="6096000" cy="2225040"/>
        </p:xfrm>
        <a:graphic>
          <a:graphicData uri="http://schemas.openxmlformats.org/drawingml/2006/table">
            <a:tbl>
              <a:tblPr rtl="1" firstRow="1" bandRow="1"/>
              <a:tblGrid>
                <a:gridCol w="876868"/>
                <a:gridCol w="1034956"/>
                <a:gridCol w="1533098"/>
                <a:gridCol w="265107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/>
                        <a:t>DFA States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/>
                        <a:t>NFA States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{0,1,2,4,7}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{1,2,3,4,6,7,8}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{1,2,4,5,6,7,9}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D</a:t>
                      </a:r>
                      <a:r>
                        <a:rPr lang="en-US" b="1" baseline="-250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ur-PK" sz="1800" b="1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{1,2,4,5,6,7,10}</a:t>
                      </a:r>
                      <a:endParaRPr lang="en-US" sz="1800" b="1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pt-BR" dirty="0" smtClean="0"/>
              <a:t>Conversion of NFA to DFA...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 after applying this result on the NFA we got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12264"/>
            <a:ext cx="7315200" cy="37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l" rtl="0"/>
            <a:endParaRPr lang="en-US" dirty="0" smtClean="0">
              <a:solidFill>
                <a:srgbClr val="FF0000"/>
              </a:solidFill>
            </a:endParaRPr>
          </a:p>
          <a:p>
            <a:pPr algn="ctr" rtl="0">
              <a:buNone/>
            </a:pPr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ur-PK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 </a:t>
            </a:r>
            <a:r>
              <a:rPr lang="en-US" dirty="0" smtClean="0">
                <a:solidFill>
                  <a:schemeClr val="accent1"/>
                </a:solidFill>
              </a:rPr>
              <a:t>regular expression</a:t>
            </a:r>
            <a:r>
              <a:rPr lang="en-US" dirty="0" smtClean="0"/>
              <a:t>  is a sequence of characters that forms a search pattern, mainly for use in pattern matching with strings.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idea is that the regular expressions over an alphabet consist of the alphabet, and expressions using union, concatenation, and *, but it takes more words to say it right. 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Each regular expression r denotes a language L(r) , which is also defined recursively from the languages denoted by </a:t>
            </a:r>
            <a:r>
              <a:rPr lang="en-US" dirty="0" err="1" smtClean="0"/>
              <a:t>r's</a:t>
            </a:r>
            <a:r>
              <a:rPr lang="en-US" dirty="0" smtClean="0"/>
              <a:t>  </a:t>
            </a:r>
            <a:r>
              <a:rPr lang="en-US" dirty="0" err="1" smtClean="0"/>
              <a:t>subexpressions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 an intermediate step in the construction of a lexical analyzer, we first convert patterns into stylized flowcharts, called "</a:t>
            </a:r>
            <a:r>
              <a:rPr lang="en-US" dirty="0" smtClean="0">
                <a:solidFill>
                  <a:schemeClr val="accent1"/>
                </a:solidFill>
              </a:rPr>
              <a:t>transition diagrams</a:t>
            </a:r>
            <a:r>
              <a:rPr lang="en-US" dirty="0" smtClean="0"/>
              <a:t>”.</a:t>
            </a:r>
          </a:p>
          <a:p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/>
              <a:t>Transition diagrams have a collection of nodes or circles, called </a:t>
            </a:r>
            <a:r>
              <a:rPr lang="en-US" dirty="0" smtClean="0">
                <a:solidFill>
                  <a:schemeClr val="accent1"/>
                </a:solidFill>
              </a:rPr>
              <a:t>states</a:t>
            </a:r>
            <a:endParaRPr lang="en-US" dirty="0" smtClean="0"/>
          </a:p>
          <a:p>
            <a:pPr lvl="1"/>
            <a:r>
              <a:rPr lang="en-US" dirty="0" smtClean="0"/>
              <a:t>Each state represents a </a:t>
            </a:r>
            <a:r>
              <a:rPr lang="en-US" dirty="0" smtClean="0">
                <a:solidFill>
                  <a:schemeClr val="accent1"/>
                </a:solidFill>
              </a:rPr>
              <a:t>condition</a:t>
            </a:r>
            <a:r>
              <a:rPr lang="en-US" dirty="0" smtClean="0"/>
              <a:t> that could occur during the process of scanning the input looking for a lexeme that matches one of several patterns.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Edges</a:t>
            </a:r>
            <a:r>
              <a:rPr lang="en-US" dirty="0" smtClean="0"/>
              <a:t> are directed from one state of the transition diagram to another.</a:t>
            </a:r>
          </a:p>
          <a:p>
            <a:pPr lvl="1"/>
            <a:r>
              <a:rPr lang="en-US" dirty="0" smtClean="0"/>
              <a:t>Each edge is </a:t>
            </a:r>
            <a:r>
              <a:rPr lang="en-US" dirty="0" smtClean="0">
                <a:solidFill>
                  <a:schemeClr val="accent1"/>
                </a:solidFill>
              </a:rPr>
              <a:t>labeled</a:t>
            </a:r>
            <a:r>
              <a:rPr lang="en-US" dirty="0" smtClean="0"/>
              <a:t> by a symbol or set of symbols.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transition diagram that recognizes the lexemes matching the token </a:t>
            </a:r>
            <a:r>
              <a:rPr lang="en-US" b="1" dirty="0" err="1" smtClean="0">
                <a:solidFill>
                  <a:schemeClr val="accent1"/>
                </a:solidFill>
              </a:rPr>
              <a:t>relop</a:t>
            </a:r>
            <a:r>
              <a:rPr lang="en-US" dirty="0" smtClean="0"/>
              <a:t>.</a:t>
            </a:r>
            <a:endParaRPr lang="en-US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133600"/>
            <a:ext cx="6200775" cy="432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transition diagram for token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828980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Finite automata </a:t>
            </a:r>
            <a:r>
              <a:rPr lang="en-US" dirty="0" smtClean="0"/>
              <a:t>are like the graphs in transition diagrams but they simply decide if a sentence (input string) is in the language (generated by our regular expression). 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/>
              <a:t>Finite automata are recognizers, they simply say "yes" or "no" about each possible input string.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Deterministic finite automata</a:t>
            </a:r>
            <a:r>
              <a:rPr lang="en-US" dirty="0" smtClean="0"/>
              <a:t> (DFA) have, for each state, and for each symbol of its input alphabet exactly one edge with that symbol leaving that state.</a:t>
            </a:r>
          </a:p>
          <a:p>
            <a:pPr lvl="1"/>
            <a:r>
              <a:rPr lang="en-US" dirty="0" smtClean="0"/>
              <a:t>So if you know the next symbol and the current state, the next state is determined. That is, the execution is deterministic, hence the name.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 View…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0292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1"/>
                </a:solidFill>
              </a:rPr>
              <a:t>Nondeterministic finite automata </a:t>
            </a:r>
            <a:r>
              <a:rPr lang="en-US" dirty="0" smtClean="0"/>
              <a:t>(NFA) have no restrictions on the labels of their edges. A symbol can label several edges out of the same state, and </a:t>
            </a:r>
            <a:r>
              <a:rPr lang="en-US" dirty="0" smtClean="0">
                <a:solidFill>
                  <a:schemeClr val="accent1"/>
                </a:solidFill>
              </a:rPr>
              <a:t>ɛ</a:t>
            </a:r>
            <a:r>
              <a:rPr lang="en-US" dirty="0" smtClean="0"/>
              <a:t>, the empty string, is a possible label.</a:t>
            </a:r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Both deterministic and nondeterministic finite automata are capable of recognizing the same languages.</a:t>
            </a:r>
          </a:p>
          <a:p>
            <a:endParaRPr lang="en-US" dirty="0" smtClean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</TotalTime>
  <Words>1510</Words>
  <Application>Microsoft Office PowerPoint</Application>
  <PresentationFormat>On-screen Show (4:3)</PresentationFormat>
  <Paragraphs>312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Slide 1</vt:lpstr>
      <vt:lpstr>Slide 2</vt:lpstr>
      <vt:lpstr>Over View</vt:lpstr>
      <vt:lpstr>Over View..</vt:lpstr>
      <vt:lpstr>Over View…</vt:lpstr>
      <vt:lpstr>Over View…</vt:lpstr>
      <vt:lpstr>Over View…</vt:lpstr>
      <vt:lpstr>Over View…</vt:lpstr>
      <vt:lpstr>Over View…</vt:lpstr>
      <vt:lpstr>Over View…</vt:lpstr>
      <vt:lpstr>Slide 11</vt:lpstr>
      <vt:lpstr>Contents</vt:lpstr>
      <vt:lpstr>Acceptance of Input Strings</vt:lpstr>
      <vt:lpstr>Acceptance of Input Strings..</vt:lpstr>
      <vt:lpstr>Acceptance of Input Strings...</vt:lpstr>
      <vt:lpstr>Acceptance of Input Strings…</vt:lpstr>
      <vt:lpstr>Acceptance of Input Strings…</vt:lpstr>
      <vt:lpstr>Deterministic Finite Automata</vt:lpstr>
      <vt:lpstr>Simulating a DFA</vt:lpstr>
      <vt:lpstr>Simulating a DFA..</vt:lpstr>
      <vt:lpstr>Simulating a DFA…</vt:lpstr>
      <vt:lpstr>RE to Automata</vt:lpstr>
      <vt:lpstr>Conversion of NFA to DFA</vt:lpstr>
      <vt:lpstr>Conversion of NFA to DFA..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Conversion of NFA to DFA...</vt:lpstr>
      <vt:lpstr>Slide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02</dc:title>
  <dc:subject>Compiler Construction</dc:subject>
  <dc:creator>Bilal Zafar</dc:creator>
  <cp:keywords>Compilers</cp:keywords>
  <cp:lastModifiedBy>vcomsats</cp:lastModifiedBy>
  <cp:revision>1848</cp:revision>
  <dcterms:created xsi:type="dcterms:W3CDTF">2012-02-27T05:45:45Z</dcterms:created>
  <dcterms:modified xsi:type="dcterms:W3CDTF">2013-12-09T13:47:13Z</dcterms:modified>
  <cp:category>CS</cp:category>
</cp:coreProperties>
</file>