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69" r:id="rId2"/>
    <p:sldId id="262" r:id="rId3"/>
    <p:sldId id="486" r:id="rId4"/>
    <p:sldId id="501" r:id="rId5"/>
    <p:sldId id="514" r:id="rId6"/>
    <p:sldId id="515" r:id="rId7"/>
    <p:sldId id="520" r:id="rId8"/>
    <p:sldId id="528" r:id="rId9"/>
    <p:sldId id="531" r:id="rId10"/>
    <p:sldId id="534" r:id="rId11"/>
    <p:sldId id="536" r:id="rId12"/>
    <p:sldId id="537" r:id="rId13"/>
    <p:sldId id="496" r:id="rId14"/>
    <p:sldId id="497" r:id="rId15"/>
    <p:sldId id="538" r:id="rId16"/>
    <p:sldId id="539" r:id="rId17"/>
    <p:sldId id="540" r:id="rId18"/>
    <p:sldId id="550" r:id="rId19"/>
    <p:sldId id="551" r:id="rId20"/>
    <p:sldId id="552" r:id="rId21"/>
    <p:sldId id="553" r:id="rId22"/>
    <p:sldId id="554" r:id="rId23"/>
    <p:sldId id="557" r:id="rId24"/>
    <p:sldId id="555" r:id="rId25"/>
    <p:sldId id="558" r:id="rId26"/>
    <p:sldId id="556" r:id="rId27"/>
    <p:sldId id="541" r:id="rId28"/>
    <p:sldId id="559" r:id="rId29"/>
    <p:sldId id="560" r:id="rId30"/>
    <p:sldId id="561" r:id="rId31"/>
    <p:sldId id="563" r:id="rId32"/>
    <p:sldId id="562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4" autoAdjust="0"/>
    <p:restoredTop sz="85763" autoAdjust="0"/>
  </p:normalViewPr>
  <p:slideViewPr>
    <p:cSldViewPr>
      <p:cViewPr>
        <p:scale>
          <a:sx n="70" d="100"/>
          <a:sy n="70" d="100"/>
        </p:scale>
        <p:origin x="-12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08/02/1435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08/02/1435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12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Next we want the a-successor of D</a:t>
            </a:r>
            <a:r>
              <a:rPr lang="en-US" baseline="-25000" dirty="0" smtClean="0"/>
              <a:t>0</a:t>
            </a:r>
            <a:r>
              <a:rPr lang="en-US" dirty="0" smtClean="0"/>
              <a:t>, i.e., the D-state that occurs when we start at D</a:t>
            </a:r>
            <a:r>
              <a:rPr lang="en-US" baseline="-25000" dirty="0" smtClean="0"/>
              <a:t>0</a:t>
            </a:r>
            <a:r>
              <a:rPr lang="en-US" dirty="0" smtClean="0"/>
              <a:t> and move along an edge labeled a.</a:t>
            </a:r>
          </a:p>
          <a:p>
            <a:pPr lvl="1"/>
            <a:r>
              <a:rPr lang="en-US" dirty="0" smtClean="0"/>
              <a:t>We call this successor D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D</a:t>
            </a:r>
            <a:r>
              <a:rPr lang="en-US" baseline="-25000" dirty="0" smtClean="0"/>
              <a:t>0</a:t>
            </a:r>
            <a:r>
              <a:rPr lang="en-US" dirty="0" smtClean="0"/>
              <a:t> consists of the N-states corresponding to ε, D</a:t>
            </a:r>
            <a:r>
              <a:rPr lang="en-US" baseline="-25000" dirty="0" smtClean="0"/>
              <a:t>1</a:t>
            </a:r>
            <a:r>
              <a:rPr lang="en-US" dirty="0" smtClean="0"/>
              <a:t> is the N-states corresponding to </a:t>
            </a:r>
            <a:r>
              <a:rPr lang="en-US" dirty="0" err="1" smtClean="0"/>
              <a:t>εa</a:t>
            </a:r>
            <a:r>
              <a:rPr lang="en-US" dirty="0" smtClean="0"/>
              <a:t>=a.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compute the a-successor of all the N-states in D</a:t>
            </a:r>
            <a:r>
              <a:rPr lang="en-US" baseline="-25000" dirty="0" smtClean="0"/>
              <a:t>0</a:t>
            </a:r>
            <a:r>
              <a:rPr lang="en-US" dirty="0" smtClean="0"/>
              <a:t> and then form the ε-closure.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ɛ-closure(move(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) =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= {1,2,3,4,6,7,8}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continue forming a- and b-successors of all the D-states until no new D-states result.</a:t>
            </a:r>
          </a:p>
          <a:p>
            <a:endParaRPr lang="en-US" dirty="0" smtClean="0"/>
          </a:p>
          <a:p>
            <a:r>
              <a:rPr lang="en-US" dirty="0" smtClean="0"/>
              <a:t>So the final transition table is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3200400"/>
          <a:ext cx="6096000" cy="2225040"/>
        </p:xfrm>
        <a:graphic>
          <a:graphicData uri="http://schemas.openxmlformats.org/drawingml/2006/table">
            <a:tbl>
              <a:tblPr rtl="1" firstRow="1" bandRow="1"/>
              <a:tblGrid>
                <a:gridCol w="876868"/>
                <a:gridCol w="1034956"/>
                <a:gridCol w="1533098"/>
                <a:gridCol w="265107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DFA 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NFA States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{0,1,2,4,7}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{1,2,3,4,6,7,8}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r-PK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{1,2,4,5,6,7}</a:t>
                      </a:r>
                      <a:endParaRPr lang="en-US" sz="18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r-PK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{1,2,4,5,6,7,9}</a:t>
                      </a:r>
                      <a:endParaRPr lang="en-US" sz="18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r-PK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{1,2,4,5,6,7,10}</a:t>
                      </a:r>
                      <a:endParaRPr lang="en-US" sz="18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 after applying this result on the NFA we got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12264"/>
            <a:ext cx="7315200" cy="37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of an NFA</a:t>
            </a:r>
          </a:p>
          <a:p>
            <a:r>
              <a:rPr lang="en-US" dirty="0" smtClean="0"/>
              <a:t>Construction of RE to </a:t>
            </a:r>
            <a:r>
              <a:rPr lang="en-US" dirty="0" smtClean="0"/>
              <a:t>NFA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of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strategy that has been used in a number of text-editing programs is to construct an NFA from a regular expression and then simulate the NFA.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819400"/>
            <a:ext cx="8153400" cy="107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ec12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191000"/>
            <a:ext cx="8591758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of an NFA..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Algorithm: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057400"/>
            <a:ext cx="5326534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Now we see an algorithm for converting any </a:t>
            </a:r>
            <a:r>
              <a:rPr lang="en-US" b="1" dirty="0" smtClean="0">
                <a:solidFill>
                  <a:schemeClr val="accent1"/>
                </a:solidFill>
              </a:rPr>
              <a:t>RE to NFA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	The algorithm is syntax- directed, it works recursively up the parse tree for the regular expression.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</a:t>
            </a:r>
            <a:r>
              <a:rPr lang="en-US" dirty="0" err="1" smtClean="0"/>
              <a:t>subexpression</a:t>
            </a:r>
            <a:r>
              <a:rPr lang="en-US" dirty="0" smtClean="0"/>
              <a:t> the algorithm constructs an NFA with a single accepting state.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572000"/>
            <a:ext cx="6096000" cy="1058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600000" algn="ctr" rotWithShape="0">
              <a:srgbClr val="000000">
                <a:alpha val="43137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Method: </a:t>
            </a:r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dirty="0" smtClean="0"/>
              <a:t>Begin by parsing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 into its constituent </a:t>
            </a:r>
            <a:r>
              <a:rPr lang="en-US" dirty="0" err="1" smtClean="0"/>
              <a:t>subexpressions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The rules for constructing an NFA consist of basis rules for handling </a:t>
            </a:r>
            <a:r>
              <a:rPr lang="en-US" dirty="0" err="1" smtClean="0"/>
              <a:t>subexpressions</a:t>
            </a:r>
            <a:r>
              <a:rPr lang="en-US" dirty="0" smtClean="0"/>
              <a:t> with no operators.</a:t>
            </a:r>
          </a:p>
          <a:p>
            <a:pPr lvl="1"/>
            <a:r>
              <a:rPr lang="en-US" dirty="0" smtClean="0"/>
              <a:t>Inductive rules for constructing larger NFA's from the NFA's for the immediate sub expressions of a given expression.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Basis Step: </a:t>
            </a:r>
          </a:p>
          <a:p>
            <a:pPr>
              <a:buNone/>
            </a:pPr>
            <a:endParaRPr lang="en-US" b="1" dirty="0" smtClean="0"/>
          </a:p>
          <a:p>
            <a:pPr lvl="1"/>
            <a:r>
              <a:rPr lang="en-US" dirty="0" smtClean="0"/>
              <a:t>For expression </a:t>
            </a:r>
            <a:r>
              <a:rPr lang="en-US" b="1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 construct the NFA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Here, </a:t>
            </a:r>
            <a:r>
              <a:rPr lang="en-US" i="1" dirty="0" err="1" smtClean="0"/>
              <a:t>i</a:t>
            </a:r>
            <a:r>
              <a:rPr lang="en-US" dirty="0" smtClean="0"/>
              <a:t> is a new state, the start state of this NFA, and </a:t>
            </a:r>
            <a:r>
              <a:rPr lang="en-US" i="1" dirty="0" smtClean="0"/>
              <a:t>f</a:t>
            </a:r>
            <a:r>
              <a:rPr lang="en-US" dirty="0" smtClean="0"/>
              <a:t> is another new state, the accepting state for the NFA.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314700"/>
            <a:ext cx="323918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 lvl="1"/>
            <a:r>
              <a:rPr lang="en-US" dirty="0" smtClean="0"/>
              <a:t>Now for any sub-expression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in </a:t>
            </a:r>
            <a:r>
              <a:rPr lang="el-GR" b="1" dirty="0" smtClean="0">
                <a:solidFill>
                  <a:schemeClr val="accent1"/>
                </a:solidFill>
              </a:rPr>
              <a:t>Σ</a:t>
            </a:r>
            <a:r>
              <a:rPr lang="en-US" dirty="0" smtClean="0"/>
              <a:t> construct the NFA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Here again , </a:t>
            </a:r>
            <a:r>
              <a:rPr lang="en-US" b="1" i="1" dirty="0" err="1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is a new state, the start state of this NFA, and </a:t>
            </a:r>
            <a:r>
              <a:rPr lang="en-US" b="1" i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 is another new state, the accepting state for the NFA.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both of the basis constructions, we construct a distinct NFA, with new states, for every occurrence of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 or some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</a:t>
            </a:r>
            <a:r>
              <a:rPr lang="en-US" sz="800" dirty="0" smtClean="0"/>
              <a:t> </a:t>
            </a:r>
            <a:r>
              <a:rPr lang="en-US" dirty="0" smtClean="0"/>
              <a:t>as a sub expression of </a:t>
            </a:r>
            <a:r>
              <a:rPr lang="en-US" b="1" i="1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438400"/>
            <a:ext cx="2971800" cy="925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800" b="1" dirty="0" smtClean="0">
                <a:solidFill>
                  <a:schemeClr val="accent1"/>
                </a:solidFill>
              </a:rPr>
              <a:t>Induction Step: </a:t>
            </a:r>
          </a:p>
          <a:p>
            <a:r>
              <a:rPr lang="en-US" dirty="0" smtClean="0"/>
              <a:t>Suppose </a:t>
            </a:r>
            <a:r>
              <a:rPr lang="en-US" i="1" dirty="0" smtClean="0">
                <a:solidFill>
                  <a:schemeClr val="accent1"/>
                </a:solidFill>
              </a:rPr>
              <a:t>N(s)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N(t)</a:t>
            </a:r>
            <a:r>
              <a:rPr lang="en-US" dirty="0" smtClean="0"/>
              <a:t> are NFA's for regular expressions </a:t>
            </a:r>
            <a:r>
              <a:rPr lang="en-US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, respectively.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1"/>
                </a:solidFill>
              </a:rPr>
              <a:t>r = </a:t>
            </a:r>
            <a:r>
              <a:rPr lang="en-US" b="1" dirty="0" err="1" smtClean="0">
                <a:solidFill>
                  <a:schemeClr val="accent1"/>
                </a:solidFill>
              </a:rPr>
              <a:t>s|t</a:t>
            </a:r>
            <a:r>
              <a:rPr lang="en-US" dirty="0" smtClean="0"/>
              <a:t>. Then N(r) , the NFA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, should be constructed 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N(r) accepts L(s) U</a:t>
            </a:r>
            <a:r>
              <a:rPr lang="en-US" sz="1200" dirty="0" smtClean="0"/>
              <a:t> </a:t>
            </a:r>
            <a:r>
              <a:rPr lang="en-US" dirty="0" smtClean="0"/>
              <a:t>L(t) , which is the same as L(r)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995246"/>
            <a:ext cx="3810000" cy="22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 lvl="1"/>
            <a:r>
              <a:rPr lang="en-US" dirty="0" smtClean="0"/>
              <a:t>Now Suppose </a:t>
            </a:r>
            <a:r>
              <a:rPr lang="en-US" b="1" i="1" dirty="0" smtClean="0">
                <a:solidFill>
                  <a:schemeClr val="accent1"/>
                </a:solidFill>
              </a:rPr>
              <a:t>r = </a:t>
            </a:r>
            <a:r>
              <a:rPr lang="en-US" b="1" i="1" dirty="0" err="1" smtClean="0">
                <a:solidFill>
                  <a:schemeClr val="accent1"/>
                </a:solidFill>
              </a:rPr>
              <a:t>st</a:t>
            </a:r>
            <a:r>
              <a:rPr lang="en-US" b="1" i="1" dirty="0" smtClean="0">
                <a:solidFill>
                  <a:schemeClr val="accent1"/>
                </a:solidFill>
              </a:rPr>
              <a:t> ,</a:t>
            </a:r>
            <a:r>
              <a:rPr lang="en-US" dirty="0" smtClean="0"/>
              <a:t> Then N(r) , the NFA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, should be constructed as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N(r) accepts L(s)L(t) , which is the same as L(r) 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514600"/>
            <a:ext cx="593703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 lvl="1"/>
            <a:r>
              <a:rPr lang="en-US" dirty="0" smtClean="0"/>
              <a:t>Now Suppose </a:t>
            </a:r>
            <a:r>
              <a:rPr lang="en-US" b="1" i="1" dirty="0" smtClean="0">
                <a:solidFill>
                  <a:schemeClr val="accent1"/>
                </a:solidFill>
              </a:rPr>
              <a:t>r = s* ,</a:t>
            </a:r>
            <a:r>
              <a:rPr lang="en-US" dirty="0" smtClean="0"/>
              <a:t> Then N(r) , the NFA for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, should be constructed as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N(r) accept all the strings in L(s)</a:t>
            </a:r>
            <a:r>
              <a:rPr lang="en-US" baseline="30000" dirty="0" smtClean="0"/>
              <a:t>1</a:t>
            </a:r>
            <a:r>
              <a:rPr lang="en-US" dirty="0" smtClean="0"/>
              <a:t> , L(s)</a:t>
            </a:r>
            <a:r>
              <a:rPr lang="en-US" baseline="30000" dirty="0" smtClean="0"/>
              <a:t>2</a:t>
            </a:r>
            <a:r>
              <a:rPr lang="en-US" dirty="0" smtClean="0"/>
              <a:t> , and so on , so the entire set of strings accepted by</a:t>
            </a:r>
            <a:r>
              <a:rPr lang="en-US" sz="1000" dirty="0" smtClean="0"/>
              <a:t> </a:t>
            </a:r>
            <a:r>
              <a:rPr lang="en-US" dirty="0" smtClean="0"/>
              <a:t>N(r) is L(s*).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3990" t="5429" b="2781"/>
          <a:stretch>
            <a:fillRect/>
          </a:stretch>
        </p:blipFill>
        <p:spPr bwMode="auto">
          <a:xfrm>
            <a:off x="1752600" y="2438400"/>
            <a:ext cx="550068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pPr marL="742950" lvl="2" indent="-342900"/>
            <a:r>
              <a:rPr lang="en-US" sz="2200" dirty="0" smtClean="0"/>
              <a:t>Finally suppose </a:t>
            </a:r>
            <a:r>
              <a:rPr lang="en-US" sz="2200" b="1" i="1" dirty="0" smtClean="0">
                <a:solidFill>
                  <a:schemeClr val="accent1"/>
                </a:solidFill>
              </a:rPr>
              <a:t>r = (s) ,</a:t>
            </a:r>
            <a:r>
              <a:rPr lang="en-US" sz="2200" dirty="0" smtClean="0"/>
              <a:t> Then L(r) = L(s) and we can use the NFA N(s) as N(r). </a:t>
            </a:r>
          </a:p>
          <a:p>
            <a:pPr marL="342900" lvl="1" indent="-342900"/>
            <a:endParaRPr lang="en-US" dirty="0" smtClean="0"/>
          </a:p>
          <a:p>
            <a:pPr marL="342900" lvl="1" indent="-342900"/>
            <a:r>
              <a:rPr lang="en-US" sz="2400" b="1" dirty="0" smtClean="0">
                <a:solidFill>
                  <a:schemeClr val="accent1"/>
                </a:solidFill>
              </a:rPr>
              <a:t>Interesting properties</a:t>
            </a:r>
          </a:p>
          <a:p>
            <a:pPr lvl="1"/>
            <a:r>
              <a:rPr lang="en-US" dirty="0" smtClean="0"/>
              <a:t>The generated NFA has at most twice as many states as there are operators and operands in the RE. </a:t>
            </a:r>
          </a:p>
          <a:p>
            <a:pPr lvl="2"/>
            <a:r>
              <a:rPr lang="en-US" dirty="0" smtClean="0"/>
              <a:t>This bound follows from the fact that each step of the algorithm creates at most two new states.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generated NFA has one start and one accepting state. The accepting state has no outgoing arcs and the start state has no incoming arcs.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Interesting properties..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diagram for </a:t>
            </a:r>
            <a:r>
              <a:rPr lang="en-US" b="1" i="1" dirty="0" err="1" smtClean="0">
                <a:solidFill>
                  <a:schemeClr val="accent1"/>
                </a:solidFill>
              </a:rPr>
              <a:t>st</a:t>
            </a:r>
            <a:r>
              <a:rPr lang="en-US" dirty="0" smtClean="0"/>
              <a:t> correctly indicates that the final state of </a:t>
            </a:r>
            <a:r>
              <a:rPr lang="en-US" b="1" i="1" dirty="0" smtClean="0">
                <a:solidFill>
                  <a:schemeClr val="accent1"/>
                </a:solidFill>
              </a:rPr>
              <a:t>s</a:t>
            </a:r>
            <a:r>
              <a:rPr lang="en-US" dirty="0" smtClean="0"/>
              <a:t> and the initial state of </a:t>
            </a:r>
            <a:r>
              <a:rPr lang="en-US" b="1" i="1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are merged. This is one use of the previous remark that there is only one start state and one final state.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Except for the accepting state, each state of the generated NFA has either one outgoing arc labeled with a symbol or two outgoing arcs labeled with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</a:t>
            </a:r>
          </a:p>
          <a:p>
            <a:r>
              <a:rPr lang="en-US" dirty="0" smtClean="0"/>
              <a:t>Ex. </a:t>
            </a:r>
            <a:r>
              <a:rPr lang="en-US" b="1" dirty="0" smtClean="0">
                <a:solidFill>
                  <a:schemeClr val="accent1"/>
                </a:solidFill>
              </a:rPr>
              <a:t>Construct an NFA for r 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8879" t="2826"/>
          <a:stretch>
            <a:fillRect/>
          </a:stretch>
        </p:blipFill>
        <p:spPr bwMode="auto">
          <a:xfrm>
            <a:off x="1600200" y="2176463"/>
            <a:ext cx="472440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343400" y="5562600"/>
            <a:ext cx="333745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Parse tree for (</a:t>
            </a:r>
            <a:r>
              <a:rPr lang="en-US" sz="2400" b="1" dirty="0" err="1" smtClean="0">
                <a:solidFill>
                  <a:schemeClr val="accent1"/>
                </a:solidFill>
              </a:rPr>
              <a:t>a|b</a:t>
            </a:r>
            <a:r>
              <a:rPr lang="en-US" sz="2400" b="1" dirty="0" smtClean="0">
                <a:solidFill>
                  <a:schemeClr val="accent1"/>
                </a:solidFill>
              </a:rPr>
              <a:t>)* </a:t>
            </a:r>
            <a:r>
              <a:rPr lang="en-US" sz="2400" b="1" dirty="0" err="1" smtClean="0">
                <a:solidFill>
                  <a:schemeClr val="accent1"/>
                </a:solidFill>
              </a:rPr>
              <a:t>abb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For sub expression </a:t>
            </a:r>
            <a:r>
              <a:rPr lang="en-US" b="1" i="1" dirty="0" smtClean="0">
                <a:solidFill>
                  <a:schemeClr val="accent1"/>
                </a:solidFill>
              </a:rPr>
              <a:t>r</a:t>
            </a:r>
            <a:r>
              <a:rPr lang="en-US" b="1" i="1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, the first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, we construct the NFA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for sub expression </a:t>
            </a:r>
            <a:r>
              <a:rPr lang="en-US" b="1" i="1" dirty="0" smtClean="0">
                <a:solidFill>
                  <a:schemeClr val="accent1"/>
                </a:solidFill>
              </a:rPr>
              <a:t>r</a:t>
            </a:r>
            <a:r>
              <a:rPr lang="en-US" b="1" i="1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, we construct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981200"/>
            <a:ext cx="3505200" cy="99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572000"/>
            <a:ext cx="2819400" cy="7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combine </a:t>
            </a:r>
            <a:r>
              <a:rPr lang="en-US" i="1" dirty="0" smtClean="0">
                <a:solidFill>
                  <a:schemeClr val="accent1"/>
                </a:solidFill>
              </a:rPr>
              <a:t>N(r</a:t>
            </a:r>
            <a:r>
              <a:rPr lang="en-US" i="1" baseline="-25000" dirty="0" smtClean="0">
                <a:solidFill>
                  <a:schemeClr val="accent1"/>
                </a:solidFill>
              </a:rPr>
              <a:t>1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N(r</a:t>
            </a:r>
            <a:r>
              <a:rPr lang="en-US" i="1" baseline="-25000" dirty="0" smtClean="0">
                <a:solidFill>
                  <a:schemeClr val="accent1"/>
                </a:solidFill>
              </a:rPr>
              <a:t>2</a:t>
            </a:r>
            <a:r>
              <a:rPr lang="en-US" i="1" dirty="0" smtClean="0">
                <a:solidFill>
                  <a:schemeClr val="accent1"/>
                </a:solidFill>
              </a:rPr>
              <a:t>)</a:t>
            </a:r>
            <a:r>
              <a:rPr lang="en-US" dirty="0" smtClean="0"/>
              <a:t>, using the construction method discuss in 1</a:t>
            </a:r>
            <a:r>
              <a:rPr lang="en-US" baseline="30000" dirty="0" smtClean="0"/>
              <a:t>st</a:t>
            </a:r>
            <a:r>
              <a:rPr lang="en-US" dirty="0" smtClean="0"/>
              <a:t> step of Induction to obtain the </a:t>
            </a:r>
            <a:br>
              <a:rPr lang="en-US" dirty="0" smtClean="0"/>
            </a:br>
            <a:r>
              <a:rPr lang="en-US" dirty="0" smtClean="0"/>
              <a:t>NFA for </a:t>
            </a:r>
            <a:r>
              <a:rPr lang="en-US" b="1" i="1" dirty="0" smtClean="0">
                <a:solidFill>
                  <a:schemeClr val="accent1"/>
                </a:solidFill>
              </a:rPr>
              <a:t>r</a:t>
            </a:r>
            <a:r>
              <a:rPr lang="en-US" b="1" i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i="1" dirty="0" smtClean="0">
                <a:solidFill>
                  <a:schemeClr val="accent1"/>
                </a:solidFill>
              </a:rPr>
              <a:t> = r</a:t>
            </a:r>
            <a:r>
              <a:rPr lang="en-US" b="1" i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|</a:t>
            </a:r>
            <a:r>
              <a:rPr lang="en-US" b="1" i="1" dirty="0" smtClean="0">
                <a:solidFill>
                  <a:schemeClr val="accent1"/>
                </a:solidFill>
              </a:rPr>
              <a:t> r</a:t>
            </a:r>
            <a:r>
              <a:rPr lang="en-US" b="1" i="1" baseline="-25000" dirty="0" smtClean="0">
                <a:solidFill>
                  <a:schemeClr val="accent1"/>
                </a:solidFill>
              </a:rPr>
              <a:t>2 </a:t>
            </a:r>
            <a:endParaRPr lang="en-US" b="1" i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NFA for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4</a:t>
            </a:r>
            <a:r>
              <a:rPr lang="en-US" b="1" dirty="0" smtClean="0">
                <a:solidFill>
                  <a:schemeClr val="accent1"/>
                </a:solidFill>
              </a:rPr>
              <a:t> = (r</a:t>
            </a:r>
            <a:r>
              <a:rPr lang="en-US" b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is the same as that for </a:t>
            </a:r>
            <a:r>
              <a:rPr lang="en-US" b="1" i="1" dirty="0" smtClean="0">
                <a:solidFill>
                  <a:schemeClr val="accent1"/>
                </a:solidFill>
              </a:rPr>
              <a:t>r</a:t>
            </a:r>
            <a:r>
              <a:rPr lang="en-US" b="1" i="1" baseline="-25000" dirty="0" smtClean="0">
                <a:solidFill>
                  <a:schemeClr val="accent1"/>
                </a:solidFill>
              </a:rPr>
              <a:t>3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3774"/>
          <a:stretch>
            <a:fillRect/>
          </a:stretch>
        </p:blipFill>
        <p:spPr bwMode="auto">
          <a:xfrm>
            <a:off x="2209800" y="2590800"/>
            <a:ext cx="3886200" cy="215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NFA for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5</a:t>
            </a:r>
            <a:r>
              <a:rPr lang="en-US" b="1" dirty="0" smtClean="0">
                <a:solidFill>
                  <a:schemeClr val="accent1"/>
                </a:solidFill>
              </a:rPr>
              <a:t> = (r</a:t>
            </a:r>
            <a:r>
              <a:rPr lang="en-US" b="1" baseline="-25000" dirty="0" smtClean="0">
                <a:solidFill>
                  <a:schemeClr val="accent1"/>
                </a:solidFill>
              </a:rPr>
              <a:t>3</a:t>
            </a:r>
            <a:r>
              <a:rPr lang="en-US" b="1" dirty="0" smtClean="0">
                <a:solidFill>
                  <a:schemeClr val="accent1"/>
                </a:solidFill>
              </a:rPr>
              <a:t>)*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0"/>
            <a:ext cx="5619750" cy="338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dirty="0" smtClean="0">
                <a:solidFill>
                  <a:schemeClr val="accent1"/>
                </a:solidFill>
              </a:rPr>
              <a:t>regular expression</a:t>
            </a:r>
            <a:r>
              <a:rPr lang="en-US" dirty="0" smtClean="0"/>
              <a:t>  is a sequence of characters that forms a search pattern, mainly for use in pattern matching with strings.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idea is that the regular expressions over an alphabet consist of the alphabet, and expressions using union, concatenation, and *.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regular expression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 denotes a language </a:t>
            </a:r>
            <a:r>
              <a:rPr lang="en-US" dirty="0" smtClean="0">
                <a:solidFill>
                  <a:schemeClr val="accent1"/>
                </a:solidFill>
              </a:rPr>
              <a:t>L(r)</a:t>
            </a:r>
            <a:r>
              <a:rPr lang="en-US" dirty="0" smtClean="0"/>
              <a:t> , which is also defined recursively from the languages denoted by </a:t>
            </a:r>
            <a:r>
              <a:rPr lang="en-US" dirty="0" err="1" smtClean="0"/>
              <a:t>r's</a:t>
            </a:r>
            <a:r>
              <a:rPr lang="en-US" dirty="0" smtClean="0"/>
              <a:t>  sub-expressions.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Now consider expression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6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which is another </a:t>
            </a:r>
            <a:r>
              <a:rPr lang="en-US" b="1" i="1" dirty="0" smtClean="0">
                <a:solidFill>
                  <a:schemeClr val="accent1"/>
                </a:solidFill>
              </a:rPr>
              <a:t>a.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can use the basis construction for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 again, but we must use new states.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</a:p>
          <a:p>
            <a:pPr lvl="1"/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NFA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6 </a:t>
            </a:r>
            <a:r>
              <a:rPr lang="en-US" dirty="0" smtClean="0"/>
              <a:t>is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363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can obtain the NFA for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7 </a:t>
            </a:r>
            <a:r>
              <a:rPr lang="en-US" dirty="0" smtClean="0"/>
              <a:t>as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7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5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6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 descr="Lec12-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209800"/>
            <a:ext cx="6546646" cy="334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Construction of RE to NFA...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Continuing in this fashion with new NFA's for the two sub expressions b called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8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baseline="-25000" dirty="0" smtClean="0">
                <a:solidFill>
                  <a:schemeClr val="accent1"/>
                </a:solidFill>
              </a:rPr>
              <a:t>10</a:t>
            </a:r>
            <a:r>
              <a:rPr lang="en-US" dirty="0" smtClean="0"/>
              <a:t> , we eventually construct the NFA for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 * 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95600"/>
            <a:ext cx="7391400" cy="275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 an intermediate step in lexical analysis, we convert patterns into flowcharts, called </a:t>
            </a:r>
            <a:r>
              <a:rPr lang="en-US" dirty="0" smtClean="0">
                <a:solidFill>
                  <a:schemeClr val="accent1"/>
                </a:solidFill>
              </a:rPr>
              <a:t>transition diagrams</a:t>
            </a:r>
            <a:r>
              <a:rPr lang="en-US" dirty="0" smtClean="0"/>
              <a:t>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Transition diagrams have a collection of nodes or circles, called </a:t>
            </a:r>
            <a:r>
              <a:rPr lang="en-US" dirty="0" smtClean="0">
                <a:solidFill>
                  <a:schemeClr val="accent1"/>
                </a:solidFill>
              </a:rPr>
              <a:t>states</a:t>
            </a:r>
            <a:endParaRPr lang="en-US" dirty="0" smtClean="0"/>
          </a:p>
          <a:p>
            <a:pPr lvl="1"/>
            <a:r>
              <a:rPr lang="en-US" dirty="0" smtClean="0"/>
              <a:t>Each state represents a </a:t>
            </a:r>
            <a:r>
              <a:rPr lang="en-US" dirty="0" smtClean="0">
                <a:solidFill>
                  <a:schemeClr val="accent1"/>
                </a:solidFill>
              </a:rPr>
              <a:t>condition</a:t>
            </a:r>
            <a:r>
              <a:rPr lang="en-US" dirty="0" smtClean="0"/>
              <a:t> that could occur during the process of scanning the input looking for a lexeme that matches one of several patterns.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Edges</a:t>
            </a:r>
            <a:r>
              <a:rPr lang="en-US" dirty="0" smtClean="0"/>
              <a:t> are directed from one state of the transition diagram to another.</a:t>
            </a:r>
          </a:p>
          <a:p>
            <a:pPr lvl="1"/>
            <a:r>
              <a:rPr lang="en-US" dirty="0" smtClean="0"/>
              <a:t>Each edge is </a:t>
            </a:r>
            <a:r>
              <a:rPr lang="en-US" dirty="0" smtClean="0">
                <a:solidFill>
                  <a:schemeClr val="accent1"/>
                </a:solidFill>
              </a:rPr>
              <a:t>labeled</a:t>
            </a:r>
            <a:r>
              <a:rPr lang="en-US" dirty="0" smtClean="0"/>
              <a:t> by a symbol or set of symbols.</a:t>
            </a:r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Transition graph </a:t>
            </a:r>
            <a:r>
              <a:rPr lang="en-US" dirty="0" smtClean="0"/>
              <a:t>for an NFA recognizing the language of regular expression </a:t>
            </a:r>
            <a:r>
              <a:rPr lang="en-US" dirty="0" smtClean="0">
                <a:solidFill>
                  <a:schemeClr val="accent1"/>
                </a:solidFill>
              </a:rPr>
              <a:t>(a | b) * </a:t>
            </a:r>
            <a:r>
              <a:rPr lang="en-US" dirty="0" err="1" smtClean="0">
                <a:solidFill>
                  <a:schemeClr val="accent1"/>
                </a:solidFill>
              </a:rPr>
              <a:t>abb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175" y="1928058"/>
            <a:ext cx="5838825" cy="203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114800"/>
            <a:ext cx="377058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5943600"/>
            <a:ext cx="36499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Transition Table for </a:t>
            </a:r>
            <a:r>
              <a:rPr lang="en-US" sz="2000" b="1" dirty="0" smtClean="0">
                <a:solidFill>
                  <a:schemeClr val="accent1"/>
                </a:solidFill>
              </a:rPr>
              <a:t>(a | b) * </a:t>
            </a:r>
            <a:r>
              <a:rPr lang="en-US" sz="2000" b="1" dirty="0" err="1" smtClean="0">
                <a:solidFill>
                  <a:schemeClr val="accent1"/>
                </a:solidFill>
              </a:rPr>
              <a:t>abb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NFA</a:t>
            </a:r>
            <a:r>
              <a:rPr lang="en-US" dirty="0" smtClean="0"/>
              <a:t> accepts a string if the symbols of the string specify a path from the start to an accepting state.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These symbols may specify several paths, some of which lead to </a:t>
            </a:r>
            <a:r>
              <a:rPr lang="en-US" dirty="0" smtClean="0">
                <a:solidFill>
                  <a:schemeClr val="accent1"/>
                </a:solidFill>
              </a:rPr>
              <a:t>accepting state</a:t>
            </a:r>
            <a:r>
              <a:rPr lang="en-US" dirty="0" smtClean="0"/>
              <a:t>s and some that don't.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such a case the NFA does accept the string, one successful path is enough.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an edge is labeled </a:t>
            </a:r>
            <a:r>
              <a:rPr lang="en-US" b="1" dirty="0" smtClean="0">
                <a:solidFill>
                  <a:schemeClr val="accent1"/>
                </a:solidFill>
              </a:rPr>
              <a:t>ε</a:t>
            </a:r>
            <a:r>
              <a:rPr lang="en-US" dirty="0" smtClean="0"/>
              <a:t>, then it can be taken for free.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deterministic finite automaton </a:t>
            </a:r>
            <a:r>
              <a:rPr lang="en-US" dirty="0" smtClean="0"/>
              <a:t>(DFA) is a special case of an NFA where: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are no moves on input ε, and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each state S and input symbol a, there is exactly one edge out of s labeled a.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NFA to DFA</a:t>
            </a:r>
          </a:p>
          <a:p>
            <a:r>
              <a:rPr lang="en-US" dirty="0" smtClean="0"/>
              <a:t>A NFA that accepts strings satisfying the regular expression 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r>
              <a:rPr lang="en-US" dirty="0" smtClean="0"/>
              <a:t> over alphabet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00400"/>
            <a:ext cx="7391400" cy="275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5725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start state of D is the set of N-states that can result when N processes the empty string ε. </a:t>
            </a:r>
          </a:p>
          <a:p>
            <a:pPr lvl="1"/>
            <a:r>
              <a:rPr lang="en-US" dirty="0" smtClean="0"/>
              <a:t>This is called the ε-closure of the start state s</a:t>
            </a:r>
            <a:r>
              <a:rPr lang="en-US" baseline="-25000" dirty="0" smtClean="0"/>
              <a:t>0</a:t>
            </a:r>
            <a:r>
              <a:rPr lang="en-US" dirty="0" smtClean="0"/>
              <a:t> of N, and consists of those N-states that can be reached from s</a:t>
            </a:r>
            <a:r>
              <a:rPr lang="en-US" baseline="-25000" dirty="0" smtClean="0"/>
              <a:t>0</a:t>
            </a:r>
            <a:r>
              <a:rPr lang="en-US" dirty="0" smtClean="0"/>
              <a:t> by following edges labeled with ε.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1"/>
                </a:solidFill>
              </a:rPr>
              <a:t>ɛ-closure(0) = D</a:t>
            </a:r>
            <a:r>
              <a:rPr lang="en-US" b="1" baseline="-25000" dirty="0" smtClean="0">
                <a:solidFill>
                  <a:schemeClr val="accent1"/>
                </a:solidFill>
              </a:rPr>
              <a:t>0</a:t>
            </a:r>
            <a:r>
              <a:rPr lang="en-US" b="1" dirty="0" smtClean="0">
                <a:solidFill>
                  <a:schemeClr val="accent1"/>
                </a:solidFill>
              </a:rPr>
              <a:t> = {0,1,2,4,7}</a:t>
            </a:r>
          </a:p>
          <a:p>
            <a:pPr lvl="1"/>
            <a:r>
              <a:rPr lang="en-US" dirty="0" smtClean="0"/>
              <a:t> We call this state D</a:t>
            </a:r>
            <a:r>
              <a:rPr lang="en-US" baseline="-25000" dirty="0" smtClean="0"/>
              <a:t>0</a:t>
            </a:r>
            <a:r>
              <a:rPr lang="en-US" dirty="0" smtClean="0"/>
              <a:t> and enter it in the transition table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492875"/>
            <a:ext cx="2133600" cy="365125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419600"/>
          <a:ext cx="6096000" cy="1483360"/>
        </p:xfrm>
        <a:graphic>
          <a:graphicData uri="http://schemas.openxmlformats.org/drawingml/2006/table">
            <a:tbl>
              <a:tblPr rtl="1" firstRow="1" bandRow="1"/>
              <a:tblGrid>
                <a:gridCol w="876868"/>
                <a:gridCol w="1034956"/>
                <a:gridCol w="1533098"/>
                <a:gridCol w="265107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DFA 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NFA States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{0,1,2,4,7}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10279</TotalTime>
  <Words>720</Words>
  <Application>Microsoft Office PowerPoint</Application>
  <PresentationFormat>On-screen Show (4:3)</PresentationFormat>
  <Paragraphs>248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Over View</vt:lpstr>
      <vt:lpstr>Over View..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Over View…</vt:lpstr>
      <vt:lpstr>Slide 13</vt:lpstr>
      <vt:lpstr>Contents</vt:lpstr>
      <vt:lpstr>Simulation of an NFA</vt:lpstr>
      <vt:lpstr>Simulation of an NFA..</vt:lpstr>
      <vt:lpstr>Construction of RE to NFA</vt:lpstr>
      <vt:lpstr>Construction of RE to NFA..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Construction of RE to NFA...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NTS</cp:lastModifiedBy>
  <cp:revision>1970</cp:revision>
  <dcterms:created xsi:type="dcterms:W3CDTF">2012-02-27T05:45:45Z</dcterms:created>
  <dcterms:modified xsi:type="dcterms:W3CDTF">2013-12-11T12:11:40Z</dcterms:modified>
  <cp:category>CS</cp:category>
</cp:coreProperties>
</file>