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7"/>
  </p:notesMasterIdLst>
  <p:handoutMasterIdLst>
    <p:handoutMasterId r:id="rId38"/>
  </p:handoutMasterIdLst>
  <p:sldIdLst>
    <p:sldId id="269" r:id="rId2"/>
    <p:sldId id="262" r:id="rId3"/>
    <p:sldId id="515" r:id="rId4"/>
    <p:sldId id="520" r:id="rId5"/>
    <p:sldId id="540" r:id="rId6"/>
    <p:sldId id="550" r:id="rId7"/>
    <p:sldId id="551" r:id="rId8"/>
    <p:sldId id="553" r:id="rId9"/>
    <p:sldId id="554" r:id="rId10"/>
    <p:sldId id="557" r:id="rId11"/>
    <p:sldId id="559" r:id="rId12"/>
    <p:sldId id="560" r:id="rId13"/>
    <p:sldId id="561" r:id="rId14"/>
    <p:sldId id="563" r:id="rId15"/>
    <p:sldId id="562" r:id="rId16"/>
    <p:sldId id="564" r:id="rId17"/>
    <p:sldId id="565" r:id="rId18"/>
    <p:sldId id="566" r:id="rId19"/>
    <p:sldId id="567" r:id="rId20"/>
    <p:sldId id="568" r:id="rId21"/>
    <p:sldId id="573" r:id="rId22"/>
    <p:sldId id="569" r:id="rId23"/>
    <p:sldId id="570" r:id="rId24"/>
    <p:sldId id="571" r:id="rId25"/>
    <p:sldId id="574" r:id="rId26"/>
    <p:sldId id="575" r:id="rId27"/>
    <p:sldId id="576" r:id="rId28"/>
    <p:sldId id="577" r:id="rId29"/>
    <p:sldId id="578" r:id="rId30"/>
    <p:sldId id="579" r:id="rId31"/>
    <p:sldId id="580" r:id="rId32"/>
    <p:sldId id="581" r:id="rId33"/>
    <p:sldId id="582" r:id="rId34"/>
    <p:sldId id="583"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4" autoAdjust="0"/>
    <p:restoredTop sz="85763" autoAdjust="0"/>
  </p:normalViewPr>
  <p:slideViewPr>
    <p:cSldViewPr>
      <p:cViewPr>
        <p:scale>
          <a:sx n="70" d="100"/>
          <a:sy n="70" d="100"/>
        </p:scale>
        <p:origin x="-1284" y="216"/>
      </p:cViewPr>
      <p:guideLst>
        <p:guide orient="horz" pos="2160"/>
        <p:guide pos="2880"/>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08/02/1435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08/02/1435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12/11/2013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12/11/2013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12/11/2013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12/11/2013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12/11/2013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12/11/2013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12/11/2013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12/11/2013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12/11/2013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12/11/2013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12/11/2013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12/11/2013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13</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lnSpcReduction="10000"/>
          </a:bodyPr>
          <a:lstStyle/>
          <a:p>
            <a:pPr lvl="1"/>
            <a:r>
              <a:rPr lang="en-US" dirty="0" smtClean="0"/>
              <a:t>Now Suppose </a:t>
            </a:r>
            <a:r>
              <a:rPr lang="en-US" b="1" i="1" dirty="0" smtClean="0">
                <a:solidFill>
                  <a:schemeClr val="accent1"/>
                </a:solidFill>
              </a:rPr>
              <a:t>r = s* ,</a:t>
            </a:r>
            <a:r>
              <a:rPr lang="en-US" dirty="0" smtClean="0"/>
              <a:t> Then N(r) , the NFA for </a:t>
            </a:r>
            <a:r>
              <a:rPr lang="en-US" dirty="0" smtClean="0">
                <a:solidFill>
                  <a:schemeClr val="accent1"/>
                </a:solidFill>
              </a:rPr>
              <a:t>r</a:t>
            </a:r>
            <a:r>
              <a:rPr lang="en-US" dirty="0" smtClean="0"/>
              <a:t>, should be constructed as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N(r) accept all the strings in L(s)</a:t>
            </a:r>
            <a:r>
              <a:rPr lang="en-US" baseline="30000" dirty="0" smtClean="0"/>
              <a:t>1</a:t>
            </a:r>
            <a:r>
              <a:rPr lang="en-US" dirty="0" smtClean="0"/>
              <a:t> , L(s)</a:t>
            </a:r>
            <a:r>
              <a:rPr lang="en-US" baseline="30000" dirty="0" smtClean="0"/>
              <a:t>2</a:t>
            </a:r>
            <a:r>
              <a:rPr lang="en-US" dirty="0" smtClean="0"/>
              <a:t> , and so on , so the entire set of strings accepted by</a:t>
            </a:r>
            <a:r>
              <a:rPr lang="en-US" sz="1000" dirty="0" smtClean="0"/>
              <a:t> </a:t>
            </a:r>
            <a:r>
              <a:rPr lang="en-US" dirty="0" smtClean="0"/>
              <a:t>N(r) is L(s*).</a:t>
            </a:r>
          </a:p>
          <a:p>
            <a:pPr lvl="1"/>
            <a:endParaRPr lang="en-US" dirty="0" smtClean="0"/>
          </a:p>
          <a:p>
            <a:pPr lvl="1"/>
            <a:r>
              <a:rPr lang="en-US" dirty="0" smtClean="0"/>
              <a:t>Finally suppose </a:t>
            </a:r>
            <a:r>
              <a:rPr lang="en-US" b="1" i="1" dirty="0" smtClean="0">
                <a:solidFill>
                  <a:schemeClr val="accent1"/>
                </a:solidFill>
              </a:rPr>
              <a:t>r = (s) ,</a:t>
            </a:r>
            <a:r>
              <a:rPr lang="en-US" dirty="0" smtClean="0"/>
              <a:t> Then L(r) = L(s) and we can use the NFA N(s) as N(r).</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pic>
        <p:nvPicPr>
          <p:cNvPr id="6146" name="Picture 2"/>
          <p:cNvPicPr>
            <a:picLocks noChangeAspect="1" noChangeArrowheads="1"/>
          </p:cNvPicPr>
          <p:nvPr/>
        </p:nvPicPr>
        <p:blipFill>
          <a:blip r:embed="rId3" cstate="print"/>
          <a:srcRect l="3990" t="5429" b="2781"/>
          <a:stretch>
            <a:fillRect/>
          </a:stretch>
        </p:blipFill>
        <p:spPr bwMode="auto">
          <a:xfrm>
            <a:off x="1752601" y="1828800"/>
            <a:ext cx="5410200" cy="2438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Design of a Lexical-Analyzer Generator</a:t>
            </a:r>
          </a:p>
          <a:p>
            <a:pPr lvl="1"/>
            <a:endParaRPr lang="en-US" dirty="0" smtClean="0"/>
          </a:p>
          <a:p>
            <a:pPr lvl="1"/>
            <a:r>
              <a:rPr lang="en-US" dirty="0" smtClean="0"/>
              <a:t>The Structure of the Generated Analyzer</a:t>
            </a:r>
          </a:p>
          <a:p>
            <a:pPr lvl="1"/>
            <a:r>
              <a:rPr lang="en-US" dirty="0" smtClean="0"/>
              <a:t>Pattern Matching Based on NFA 's</a:t>
            </a:r>
          </a:p>
          <a:p>
            <a:pPr lvl="1"/>
            <a:r>
              <a:rPr lang="en-US" dirty="0" smtClean="0"/>
              <a:t>DFA's for Lexical Analyzers</a:t>
            </a:r>
          </a:p>
          <a:p>
            <a:pPr lvl="1"/>
            <a:endParaRPr lang="en-US" dirty="0" smtClean="0"/>
          </a:p>
          <a:p>
            <a:r>
              <a:rPr lang="en-US" dirty="0" smtClean="0"/>
              <a:t>Optimization of DFA-Based Pattern Matchers</a:t>
            </a:r>
          </a:p>
          <a:p>
            <a:pPr lvl="1"/>
            <a:endParaRPr lang="en-US" dirty="0" smtClean="0"/>
          </a:p>
          <a:p>
            <a:pPr lvl="1"/>
            <a:r>
              <a:rPr lang="en-US" dirty="0" smtClean="0"/>
              <a:t>Important States of an NFA  </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Lexical-Analyzer Design</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Here we will see the designing </a:t>
            </a:r>
            <a:r>
              <a:rPr lang="en-US" dirty="0" smtClean="0"/>
              <a:t>technique </a:t>
            </a:r>
            <a:r>
              <a:rPr lang="en-US" dirty="0" smtClean="0"/>
              <a:t>in generating a </a:t>
            </a:r>
            <a:r>
              <a:rPr lang="en-US" dirty="0" smtClean="0"/>
              <a:t>lexical-analyzer.</a:t>
            </a:r>
            <a:endParaRPr lang="en-US" dirty="0" smtClean="0"/>
          </a:p>
          <a:p>
            <a:endParaRPr lang="en-US" dirty="0" smtClean="0"/>
          </a:p>
          <a:p>
            <a:r>
              <a:rPr lang="en-US" dirty="0" smtClean="0"/>
              <a:t>We will discuss two approaches, based on NFA's and DFA's.</a:t>
            </a:r>
          </a:p>
          <a:p>
            <a:endParaRPr lang="en-US" dirty="0" smtClean="0"/>
          </a:p>
          <a:p>
            <a:r>
              <a:rPr lang="en-US" dirty="0" smtClean="0"/>
              <a:t>The program that serves as the lexical analyzer includes a fixed program that simulates an automaton.</a:t>
            </a:r>
          </a:p>
          <a:p>
            <a:endParaRPr lang="en-US" dirty="0" smtClean="0"/>
          </a:p>
          <a:p>
            <a:pPr lvl="1"/>
            <a:r>
              <a:rPr lang="en-US" dirty="0" smtClean="0"/>
              <a:t>The rest of the lexical analyzer consists of components that are created from the </a:t>
            </a:r>
            <a:r>
              <a:rPr lang="en-US" dirty="0" err="1" smtClean="0"/>
              <a:t>Lex</a:t>
            </a:r>
            <a:r>
              <a:rPr lang="en-US" dirty="0" smtClean="0"/>
              <a:t> </a:t>
            </a:r>
            <a:r>
              <a:rPr lang="en-US" dirty="0" smtClean="0"/>
              <a:t>program.</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dirty="0" smtClean="0"/>
              <a:t>Structure of the Generated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Its components are:</a:t>
            </a:r>
          </a:p>
          <a:p>
            <a:endParaRPr lang="en-US" dirty="0" smtClean="0"/>
          </a:p>
          <a:p>
            <a:pPr lvl="1"/>
            <a:r>
              <a:rPr lang="en-US" dirty="0" smtClean="0"/>
              <a:t>A transition table for the automaton.</a:t>
            </a:r>
          </a:p>
          <a:p>
            <a:pPr lvl="1"/>
            <a:endParaRPr lang="en-US" dirty="0" smtClean="0"/>
          </a:p>
          <a:p>
            <a:pPr lvl="1"/>
            <a:r>
              <a:rPr lang="en-US" dirty="0" smtClean="0"/>
              <a:t>Functions </a:t>
            </a:r>
            <a:r>
              <a:rPr lang="en-US" dirty="0" smtClean="0"/>
              <a:t>that are passed directly through </a:t>
            </a:r>
            <a:r>
              <a:rPr lang="en-US" dirty="0" err="1" smtClean="0"/>
              <a:t>Lex</a:t>
            </a:r>
            <a:r>
              <a:rPr lang="en-US" dirty="0" smtClean="0"/>
              <a:t> to the output.</a:t>
            </a:r>
          </a:p>
          <a:p>
            <a:pPr lvl="1"/>
            <a:endParaRPr lang="en-US" dirty="0" smtClean="0"/>
          </a:p>
          <a:p>
            <a:pPr lvl="1"/>
            <a:r>
              <a:rPr lang="en-US" dirty="0" smtClean="0"/>
              <a:t>The actions from the input program, which appear as fragments of code to be invoked by the automaton simulator.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dirty="0" smtClean="0"/>
              <a:t>Structure of the Generated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b="1" dirty="0" smtClean="0">
                <a:solidFill>
                  <a:schemeClr val="accent1"/>
                </a:solidFill>
              </a:rPr>
              <a:t>Architecture of a lexical analyzer generated by </a:t>
            </a:r>
            <a:r>
              <a:rPr lang="en-US" b="1" dirty="0" err="1" smtClean="0">
                <a:solidFill>
                  <a:schemeClr val="accent1"/>
                </a:solidFill>
              </a:rPr>
              <a:t>Lex</a:t>
            </a:r>
            <a:r>
              <a:rPr lang="en-US" b="1" dirty="0" smtClean="0">
                <a:solidFill>
                  <a:schemeClr val="accent1"/>
                </a:solidFill>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295400" y="2209800"/>
            <a:ext cx="6309944"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dirty="0" smtClean="0"/>
              <a:t>Structure of the Generated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To construct the automaton, we begin by taking each regular-expression pattern in the </a:t>
            </a:r>
            <a:r>
              <a:rPr lang="en-US" dirty="0" err="1" smtClean="0"/>
              <a:t>Lex</a:t>
            </a:r>
            <a:r>
              <a:rPr lang="en-US" dirty="0" smtClean="0"/>
              <a:t> program and converting it to an NFA.</a:t>
            </a:r>
          </a:p>
          <a:p>
            <a:endParaRPr lang="en-US" dirty="0" smtClean="0"/>
          </a:p>
          <a:p>
            <a:r>
              <a:rPr lang="en-US" dirty="0" smtClean="0"/>
              <a:t>We need a single automaton that will recognize lexemes matching any of the patterns in the program.</a:t>
            </a:r>
          </a:p>
          <a:p>
            <a:endParaRPr lang="en-US" dirty="0" smtClean="0"/>
          </a:p>
          <a:p>
            <a:pPr lvl="1"/>
            <a:r>
              <a:rPr lang="en-US" dirty="0" smtClean="0"/>
              <a:t>So we combine all the </a:t>
            </a:r>
            <a:r>
              <a:rPr lang="en-US" dirty="0" smtClean="0">
                <a:solidFill>
                  <a:schemeClr val="accent1"/>
                </a:solidFill>
              </a:rPr>
              <a:t>NFA's</a:t>
            </a:r>
            <a:r>
              <a:rPr lang="en-US" dirty="0" smtClean="0"/>
              <a:t> into one by introducing a new start state with </a:t>
            </a:r>
            <a:r>
              <a:rPr lang="en-US" dirty="0" smtClean="0">
                <a:solidFill>
                  <a:schemeClr val="accent1"/>
                </a:solidFill>
              </a:rPr>
              <a:t>ɛ-transitions</a:t>
            </a:r>
            <a:r>
              <a:rPr lang="en-US" dirty="0" smtClean="0"/>
              <a:t> to each of the start states of the NFA's Ni for pattern </a:t>
            </a:r>
            <a:r>
              <a:rPr lang="en-US" i="1" dirty="0" smtClean="0">
                <a:solidFill>
                  <a:schemeClr val="accent1"/>
                </a:solidFill>
              </a:rPr>
              <a:t>Pi</a:t>
            </a:r>
            <a:r>
              <a:rPr lang="en-US" dirty="0" smtClean="0"/>
              <a: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dirty="0" smtClean="0"/>
              <a:t>Structure of the Generated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An </a:t>
            </a:r>
            <a:r>
              <a:rPr lang="en-US" dirty="0" smtClean="0">
                <a:solidFill>
                  <a:schemeClr val="accent1"/>
                </a:solidFill>
              </a:rPr>
              <a:t>NFA</a:t>
            </a:r>
            <a:r>
              <a:rPr lang="en-US" dirty="0" smtClean="0"/>
              <a:t> constructed from a </a:t>
            </a:r>
            <a:r>
              <a:rPr lang="en-US" dirty="0" err="1" smtClean="0"/>
              <a:t>Lex</a:t>
            </a:r>
            <a:r>
              <a:rPr lang="en-US" dirty="0" smtClean="0"/>
              <a:t> program</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1600200" y="2590800"/>
            <a:ext cx="3295650" cy="3114675"/>
          </a:xfrm>
          <a:prstGeom prst="rect">
            <a:avLst/>
          </a:prstGeom>
          <a:noFill/>
          <a:ln w="9525">
            <a:noFill/>
            <a:miter lim="800000"/>
            <a:headEnd/>
            <a:tailEnd/>
          </a:ln>
        </p:spPr>
      </p:pic>
      <p:sp>
        <p:nvSpPr>
          <p:cNvPr id="9" name="TextBox 8"/>
          <p:cNvSpPr txBox="1"/>
          <p:nvPr/>
        </p:nvSpPr>
        <p:spPr>
          <a:xfrm>
            <a:off x="5410200" y="2819400"/>
            <a:ext cx="3137654" cy="400110"/>
          </a:xfrm>
          <a:prstGeom prst="rect">
            <a:avLst/>
          </a:prstGeom>
          <a:noFill/>
        </p:spPr>
        <p:txBody>
          <a:bodyPr wrap="none" rtlCol="1">
            <a:spAutoFit/>
          </a:bodyPr>
          <a:lstStyle/>
          <a:p>
            <a:r>
              <a:rPr lang="en-US" sz="2000" b="1" dirty="0" smtClean="0">
                <a:solidFill>
                  <a:schemeClr val="accent1"/>
                </a:solidFill>
              </a:rPr>
              <a:t>a </a:t>
            </a:r>
            <a:r>
              <a:rPr lang="en-US" sz="2000" dirty="0" smtClean="0"/>
              <a:t>{ action A</a:t>
            </a:r>
            <a:r>
              <a:rPr lang="en-US" sz="2000" baseline="-25000" dirty="0" smtClean="0"/>
              <a:t>1</a:t>
            </a:r>
            <a:r>
              <a:rPr lang="en-US" sz="2000" dirty="0" smtClean="0"/>
              <a:t> for pattern P</a:t>
            </a:r>
            <a:r>
              <a:rPr lang="en-US" sz="2000" baseline="-25000" dirty="0" smtClean="0"/>
              <a:t>1</a:t>
            </a:r>
            <a:r>
              <a:rPr lang="en-US" sz="2000" dirty="0" smtClean="0"/>
              <a:t> }</a:t>
            </a:r>
            <a:endParaRPr lang="en-US" sz="2000" b="1" dirty="0">
              <a:solidFill>
                <a:schemeClr val="accent1"/>
              </a:solidFill>
            </a:endParaRPr>
          </a:p>
        </p:txBody>
      </p:sp>
      <p:sp>
        <p:nvSpPr>
          <p:cNvPr id="10" name="TextBox 9"/>
          <p:cNvSpPr txBox="1"/>
          <p:nvPr/>
        </p:nvSpPr>
        <p:spPr>
          <a:xfrm>
            <a:off x="5410200" y="3593068"/>
            <a:ext cx="3413370" cy="400110"/>
          </a:xfrm>
          <a:prstGeom prst="rect">
            <a:avLst/>
          </a:prstGeom>
          <a:noFill/>
        </p:spPr>
        <p:txBody>
          <a:bodyPr wrap="none" rtlCol="1">
            <a:spAutoFit/>
          </a:bodyPr>
          <a:lstStyle/>
          <a:p>
            <a:r>
              <a:rPr lang="en-US" sz="2000" b="1" dirty="0" err="1" smtClean="0">
                <a:solidFill>
                  <a:schemeClr val="accent1"/>
                </a:solidFill>
              </a:rPr>
              <a:t>abb</a:t>
            </a:r>
            <a:r>
              <a:rPr lang="en-US" sz="2000" b="1" dirty="0" smtClean="0">
                <a:solidFill>
                  <a:schemeClr val="accent1"/>
                </a:solidFill>
              </a:rPr>
              <a:t> </a:t>
            </a:r>
            <a:r>
              <a:rPr lang="en-US" sz="2000" dirty="0" smtClean="0"/>
              <a:t>{ action A</a:t>
            </a:r>
            <a:r>
              <a:rPr lang="en-US" sz="2000" baseline="-25000" dirty="0" smtClean="0"/>
              <a:t>2</a:t>
            </a:r>
            <a:r>
              <a:rPr lang="en-US" sz="2000" dirty="0" smtClean="0"/>
              <a:t> for pattern P</a:t>
            </a:r>
            <a:r>
              <a:rPr lang="en-US" sz="2000" baseline="-25000" dirty="0" smtClean="0"/>
              <a:t>2</a:t>
            </a:r>
            <a:r>
              <a:rPr lang="en-US" sz="2000" dirty="0" smtClean="0"/>
              <a:t> }</a:t>
            </a:r>
            <a:endParaRPr lang="en-US" sz="2000" b="1" dirty="0">
              <a:solidFill>
                <a:schemeClr val="accent1"/>
              </a:solidFill>
            </a:endParaRPr>
          </a:p>
        </p:txBody>
      </p:sp>
      <p:sp>
        <p:nvSpPr>
          <p:cNvPr id="11" name="TextBox 10"/>
          <p:cNvSpPr txBox="1"/>
          <p:nvPr/>
        </p:nvSpPr>
        <p:spPr>
          <a:xfrm>
            <a:off x="5433639" y="5193268"/>
            <a:ext cx="3373295" cy="400110"/>
          </a:xfrm>
          <a:prstGeom prst="rect">
            <a:avLst/>
          </a:prstGeom>
          <a:noFill/>
        </p:spPr>
        <p:txBody>
          <a:bodyPr wrap="none" rtlCol="1">
            <a:spAutoFit/>
          </a:bodyPr>
          <a:lstStyle/>
          <a:p>
            <a:r>
              <a:rPr lang="en-US" sz="2000" b="1" dirty="0" smtClean="0">
                <a:solidFill>
                  <a:schemeClr val="accent1"/>
                </a:solidFill>
              </a:rPr>
              <a:t>a*b</a:t>
            </a:r>
            <a:r>
              <a:rPr lang="en-US" sz="2000" b="1" baseline="30000" dirty="0" smtClean="0">
                <a:solidFill>
                  <a:schemeClr val="accent1"/>
                </a:solidFill>
              </a:rPr>
              <a:t>+ </a:t>
            </a:r>
            <a:r>
              <a:rPr lang="en-US" sz="2000" dirty="0" smtClean="0"/>
              <a:t>{ action A</a:t>
            </a:r>
            <a:r>
              <a:rPr lang="en-US" sz="2000" baseline="-25000" dirty="0" smtClean="0"/>
              <a:t>n</a:t>
            </a:r>
            <a:r>
              <a:rPr lang="en-US" sz="2000" dirty="0" smtClean="0"/>
              <a:t> for pattern </a:t>
            </a:r>
            <a:r>
              <a:rPr lang="en-US" sz="2000" dirty="0" err="1" smtClean="0"/>
              <a:t>P</a:t>
            </a:r>
            <a:r>
              <a:rPr lang="en-US" sz="2000" baseline="-25000" dirty="0" err="1" smtClean="0"/>
              <a:t>n</a:t>
            </a:r>
            <a:r>
              <a:rPr lang="en-US" sz="2000" dirty="0" smtClean="0"/>
              <a:t>}</a:t>
            </a:r>
            <a:endParaRPr lang="en-US" sz="2000" b="1" baseline="30000" dirty="0">
              <a:solidFill>
                <a:schemeClr val="accen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1" algn="ctr"/>
            <a:r>
              <a:rPr lang="en-US" sz="4000" dirty="0" smtClean="0">
                <a:solidFill>
                  <a:srgbClr val="FF0000"/>
                </a:solidFill>
                <a:latin typeface="+mj-lt"/>
              </a:rPr>
              <a:t>Pattern Matching Based on NFA 's</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For pattern based matching the simulator starts reading characters and calculates the set of states.</a:t>
            </a:r>
          </a:p>
          <a:p>
            <a:endParaRPr lang="en-US" dirty="0" smtClean="0"/>
          </a:p>
          <a:p>
            <a:r>
              <a:rPr lang="en-US" dirty="0" smtClean="0"/>
              <a:t>At some point the input character does not lead to any state or we have reached the </a:t>
            </a:r>
            <a:r>
              <a:rPr lang="en-US" dirty="0" err="1" smtClean="0">
                <a:solidFill>
                  <a:schemeClr val="accent1"/>
                </a:solidFill>
              </a:rPr>
              <a:t>eof</a:t>
            </a:r>
            <a:r>
              <a:rPr lang="en-US" dirty="0" smtClean="0"/>
              <a:t>. </a:t>
            </a:r>
          </a:p>
          <a:p>
            <a:pPr lvl="1"/>
            <a:r>
              <a:rPr lang="en-US" dirty="0" smtClean="0"/>
              <a:t>Since we wish to find the </a:t>
            </a:r>
            <a:r>
              <a:rPr lang="en-US" dirty="0" smtClean="0">
                <a:solidFill>
                  <a:schemeClr val="accent1"/>
                </a:solidFill>
              </a:rPr>
              <a:t>longest lexeme </a:t>
            </a:r>
            <a:r>
              <a:rPr lang="en-US" dirty="0" smtClean="0"/>
              <a:t>matching the pattern we proceed backwards from the current point (where there was no state) until we reach an accepting state (i.e., the set of NFA states, N-states, contains an accepting N-state). </a:t>
            </a:r>
          </a:p>
          <a:p>
            <a:pPr lvl="1"/>
            <a:r>
              <a:rPr lang="en-US" dirty="0" smtClean="0"/>
              <a:t>Each </a:t>
            </a:r>
            <a:r>
              <a:rPr lang="en-US" dirty="0" smtClean="0">
                <a:solidFill>
                  <a:schemeClr val="accent1"/>
                </a:solidFill>
              </a:rPr>
              <a:t>accepting N-state </a:t>
            </a:r>
            <a:r>
              <a:rPr lang="en-US" dirty="0" smtClean="0"/>
              <a:t>corresponds to a matched pattern. </a:t>
            </a:r>
          </a:p>
          <a:p>
            <a:pPr lvl="1"/>
            <a:r>
              <a:rPr lang="en-US" dirty="0" smtClean="0"/>
              <a:t>The </a:t>
            </a:r>
            <a:r>
              <a:rPr lang="en-US" dirty="0" err="1" smtClean="0"/>
              <a:t>lex</a:t>
            </a:r>
            <a:r>
              <a:rPr lang="en-US" dirty="0" smtClean="0"/>
              <a:t> rule is that if a lexeme matches multiple patterns we choose the pattern listed first in the </a:t>
            </a:r>
            <a:r>
              <a:rPr lang="en-US" dirty="0" err="1" smtClean="0"/>
              <a:t>lex</a:t>
            </a:r>
            <a:r>
              <a:rPr lang="en-US" dirty="0" smtClean="0"/>
              <a:t>-program.</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Pattern Matching Based on NFA's..</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Ex. Consider three patterns and their associated actions and consider processing the input </a:t>
            </a:r>
            <a:r>
              <a:rPr lang="en-US" b="1" dirty="0" err="1" smtClean="0">
                <a:solidFill>
                  <a:schemeClr val="accent1"/>
                </a:solidFill>
              </a:rPr>
              <a:t>aaba</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
        <p:nvSpPr>
          <p:cNvPr id="5" name="TextBox 4"/>
          <p:cNvSpPr txBox="1"/>
          <p:nvPr/>
        </p:nvSpPr>
        <p:spPr>
          <a:xfrm>
            <a:off x="2438400" y="3562290"/>
            <a:ext cx="2997937" cy="400110"/>
          </a:xfrm>
          <a:prstGeom prst="rect">
            <a:avLst/>
          </a:prstGeom>
          <a:noFill/>
        </p:spPr>
        <p:txBody>
          <a:bodyPr wrap="none" rtlCol="1">
            <a:spAutoFit/>
          </a:bodyPr>
          <a:lstStyle/>
          <a:p>
            <a:r>
              <a:rPr lang="en-US" sz="2000" b="1" dirty="0" smtClean="0">
                <a:solidFill>
                  <a:schemeClr val="accent1"/>
                </a:solidFill>
              </a:rPr>
              <a:t>a		</a:t>
            </a:r>
            <a:r>
              <a:rPr lang="en-US" sz="2000" dirty="0" smtClean="0"/>
              <a:t>Action A</a:t>
            </a:r>
            <a:r>
              <a:rPr lang="en-US" sz="2000" baseline="-25000" dirty="0" smtClean="0"/>
              <a:t>1</a:t>
            </a:r>
            <a:endParaRPr lang="en-US" sz="2000" b="1" dirty="0">
              <a:solidFill>
                <a:schemeClr val="accent1"/>
              </a:solidFill>
            </a:endParaRPr>
          </a:p>
        </p:txBody>
      </p:sp>
      <p:sp>
        <p:nvSpPr>
          <p:cNvPr id="6" name="TextBox 5"/>
          <p:cNvSpPr txBox="1"/>
          <p:nvPr/>
        </p:nvSpPr>
        <p:spPr>
          <a:xfrm>
            <a:off x="2438400" y="4019490"/>
            <a:ext cx="2997936" cy="400110"/>
          </a:xfrm>
          <a:prstGeom prst="rect">
            <a:avLst/>
          </a:prstGeom>
          <a:noFill/>
        </p:spPr>
        <p:txBody>
          <a:bodyPr wrap="none" rtlCol="1">
            <a:spAutoFit/>
          </a:bodyPr>
          <a:lstStyle/>
          <a:p>
            <a:r>
              <a:rPr lang="en-US" sz="2000" b="1" dirty="0" err="1" smtClean="0">
                <a:solidFill>
                  <a:schemeClr val="accent1"/>
                </a:solidFill>
              </a:rPr>
              <a:t>abb</a:t>
            </a:r>
            <a:r>
              <a:rPr lang="en-US" sz="2000" b="1" dirty="0" smtClean="0">
                <a:solidFill>
                  <a:schemeClr val="accent1"/>
                </a:solidFill>
              </a:rPr>
              <a:t> 		</a:t>
            </a:r>
            <a:r>
              <a:rPr lang="en-US" sz="2000" dirty="0" smtClean="0"/>
              <a:t>Action A</a:t>
            </a:r>
            <a:r>
              <a:rPr lang="en-US" sz="2000" baseline="-25000" dirty="0" smtClean="0"/>
              <a:t>2</a:t>
            </a:r>
            <a:endParaRPr lang="en-US" sz="2000" b="1" dirty="0">
              <a:solidFill>
                <a:schemeClr val="accent1"/>
              </a:solidFill>
            </a:endParaRPr>
          </a:p>
        </p:txBody>
      </p:sp>
      <p:sp>
        <p:nvSpPr>
          <p:cNvPr id="7" name="TextBox 6"/>
          <p:cNvSpPr txBox="1"/>
          <p:nvPr/>
        </p:nvSpPr>
        <p:spPr>
          <a:xfrm>
            <a:off x="2461839" y="4495800"/>
            <a:ext cx="3084498" cy="400110"/>
          </a:xfrm>
          <a:prstGeom prst="rect">
            <a:avLst/>
          </a:prstGeom>
          <a:noFill/>
        </p:spPr>
        <p:txBody>
          <a:bodyPr wrap="none" rtlCol="1">
            <a:spAutoFit/>
          </a:bodyPr>
          <a:lstStyle/>
          <a:p>
            <a:r>
              <a:rPr lang="en-US" sz="2000" b="1" dirty="0" smtClean="0">
                <a:solidFill>
                  <a:schemeClr val="accent1"/>
                </a:solidFill>
              </a:rPr>
              <a:t>a*b</a:t>
            </a:r>
            <a:r>
              <a:rPr lang="en-US" sz="2000" b="1" baseline="30000" dirty="0" smtClean="0">
                <a:solidFill>
                  <a:schemeClr val="accent1"/>
                </a:solidFill>
              </a:rPr>
              <a:t>+ 	</a:t>
            </a:r>
            <a:r>
              <a:rPr lang="en-US" sz="2000" dirty="0" smtClean="0"/>
              <a:t> 	Action A</a:t>
            </a:r>
            <a:r>
              <a:rPr lang="en-US" sz="2000" baseline="-25000" dirty="0" smtClean="0"/>
              <a:t>3</a:t>
            </a:r>
            <a:endParaRPr lang="en-US" sz="2000" b="1" baseline="30000" dirty="0">
              <a:solidFill>
                <a:schemeClr val="accent1"/>
              </a:solidFill>
            </a:endParaRPr>
          </a:p>
        </p:txBody>
      </p:sp>
      <p:sp>
        <p:nvSpPr>
          <p:cNvPr id="8" name="TextBox 7"/>
          <p:cNvSpPr txBox="1"/>
          <p:nvPr/>
        </p:nvSpPr>
        <p:spPr>
          <a:xfrm>
            <a:off x="2133600" y="2971800"/>
            <a:ext cx="4114800" cy="400110"/>
          </a:xfrm>
          <a:prstGeom prst="rect">
            <a:avLst/>
          </a:prstGeom>
          <a:noFill/>
        </p:spPr>
        <p:txBody>
          <a:bodyPr wrap="square" rtlCol="1">
            <a:spAutoFit/>
          </a:bodyPr>
          <a:lstStyle/>
          <a:p>
            <a:r>
              <a:rPr lang="en-US" sz="2000" b="1" dirty="0" smtClean="0">
                <a:solidFill>
                  <a:schemeClr val="accent1"/>
                </a:solidFill>
              </a:rPr>
              <a:t>Pattern	 	</a:t>
            </a:r>
            <a:r>
              <a:rPr lang="en-US" sz="2000" dirty="0" smtClean="0"/>
              <a:t>Actions to perform</a:t>
            </a:r>
            <a:endParaRPr lang="en-US" sz="2000" b="1" dirty="0">
              <a:solidFill>
                <a:schemeClr val="accen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Pattern Matching Based on NFA's…</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We begin by constructing the three NFAs. </a:t>
            </a:r>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438400" y="2209800"/>
            <a:ext cx="4395788" cy="363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Pattern Matching Based on NFA's…</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We introduce a </a:t>
            </a:r>
            <a:r>
              <a:rPr lang="en-US" dirty="0" smtClean="0">
                <a:solidFill>
                  <a:schemeClr val="accent1"/>
                </a:solidFill>
              </a:rPr>
              <a:t>new start state </a:t>
            </a:r>
            <a:r>
              <a:rPr lang="en-US" dirty="0" smtClean="0"/>
              <a:t>and </a:t>
            </a:r>
            <a:r>
              <a:rPr lang="en-US" dirty="0" smtClean="0">
                <a:solidFill>
                  <a:schemeClr val="accent1"/>
                </a:solidFill>
              </a:rPr>
              <a:t>ε-transitions</a:t>
            </a:r>
            <a:r>
              <a:rPr lang="en-US" dirty="0" smtClean="0"/>
              <a:t> as discussed in the previous section.</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600200" y="2438400"/>
            <a:ext cx="6248400" cy="36822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Pattern Matching Based on NFA's…</a:t>
            </a:r>
          </a:p>
        </p:txBody>
      </p:sp>
      <p:sp>
        <p:nvSpPr>
          <p:cNvPr id="3" name="Content Placeholder 2"/>
          <p:cNvSpPr>
            <a:spLocks noGrp="1"/>
          </p:cNvSpPr>
          <p:nvPr>
            <p:ph idx="1"/>
          </p:nvPr>
        </p:nvSpPr>
        <p:spPr>
          <a:xfrm>
            <a:off x="152400" y="1371600"/>
            <a:ext cx="8839200" cy="5029200"/>
          </a:xfrm>
        </p:spPr>
        <p:txBody>
          <a:bodyPr>
            <a:normAutofit/>
          </a:bodyPr>
          <a:lstStyle/>
          <a:p>
            <a:r>
              <a:rPr lang="en-US" dirty="0" smtClean="0"/>
              <a:t>We start at the </a:t>
            </a:r>
            <a:r>
              <a:rPr lang="en-US" dirty="0" smtClean="0">
                <a:solidFill>
                  <a:schemeClr val="accent1"/>
                </a:solidFill>
              </a:rPr>
              <a:t>ε-closure</a:t>
            </a:r>
            <a:r>
              <a:rPr lang="en-US" dirty="0" smtClean="0"/>
              <a:t> of the start state, which is </a:t>
            </a:r>
            <a:r>
              <a:rPr lang="en-US" dirty="0" smtClean="0">
                <a:solidFill>
                  <a:schemeClr val="accent1"/>
                </a:solidFill>
              </a:rPr>
              <a:t>{0,1,3,7}</a:t>
            </a:r>
            <a:r>
              <a:rPr lang="en-US" dirty="0" smtClean="0"/>
              <a:t>.</a:t>
            </a:r>
          </a:p>
          <a:p>
            <a:endParaRPr lang="en-US" dirty="0" smtClean="0"/>
          </a:p>
          <a:p>
            <a:r>
              <a:rPr lang="en-US" dirty="0" smtClean="0"/>
              <a:t>The first </a:t>
            </a:r>
            <a:r>
              <a:rPr lang="en-US" dirty="0" smtClean="0">
                <a:solidFill>
                  <a:schemeClr val="accent1"/>
                </a:solidFill>
              </a:rPr>
              <a:t>a</a:t>
            </a:r>
            <a:r>
              <a:rPr lang="en-US" dirty="0" smtClean="0"/>
              <a:t> (remember the input is </a:t>
            </a:r>
            <a:r>
              <a:rPr lang="en-US" dirty="0" err="1" smtClean="0"/>
              <a:t>aaba</a:t>
            </a:r>
            <a:r>
              <a:rPr lang="en-US" dirty="0" smtClean="0"/>
              <a:t>) takes us to </a:t>
            </a:r>
            <a:r>
              <a:rPr lang="en-US" dirty="0" smtClean="0">
                <a:solidFill>
                  <a:schemeClr val="accent1"/>
                </a:solidFill>
              </a:rPr>
              <a:t>{2,4,7}</a:t>
            </a:r>
            <a:r>
              <a:rPr lang="en-US" dirty="0" smtClean="0"/>
              <a:t>.</a:t>
            </a:r>
          </a:p>
          <a:p>
            <a:pPr lvl="1"/>
            <a:r>
              <a:rPr lang="en-US" dirty="0" smtClean="0"/>
              <a:t>This includes an accepting state and indeed we have matched the first </a:t>
            </a:r>
            <a:r>
              <a:rPr lang="en-US" dirty="0" err="1" smtClean="0"/>
              <a:t>patten</a:t>
            </a:r>
            <a:r>
              <a:rPr lang="en-US" dirty="0" smtClean="0"/>
              <a:t>. However, we do </a:t>
            </a:r>
            <a:r>
              <a:rPr lang="en-US" b="1" dirty="0" smtClean="0"/>
              <a:t>not</a:t>
            </a:r>
            <a:r>
              <a:rPr lang="en-US" dirty="0" smtClean="0"/>
              <a:t> stop since we may find a longer match.</a:t>
            </a:r>
          </a:p>
          <a:p>
            <a:endParaRPr lang="en-US" dirty="0" smtClean="0"/>
          </a:p>
          <a:p>
            <a:r>
              <a:rPr lang="en-US" dirty="0" smtClean="0"/>
              <a:t>The next </a:t>
            </a:r>
            <a:r>
              <a:rPr lang="en-US" dirty="0" smtClean="0">
                <a:solidFill>
                  <a:schemeClr val="accent1"/>
                </a:solidFill>
              </a:rPr>
              <a:t>a</a:t>
            </a:r>
            <a:r>
              <a:rPr lang="en-US" dirty="0" smtClean="0"/>
              <a:t> takes us to </a:t>
            </a:r>
            <a:r>
              <a:rPr lang="en-US" dirty="0" smtClean="0">
                <a:solidFill>
                  <a:schemeClr val="accent1"/>
                </a:solidFill>
              </a:rPr>
              <a:t>{7}</a:t>
            </a:r>
            <a:r>
              <a:rPr lang="en-US" dirty="0" smtClean="0"/>
              <a:t> and next </a:t>
            </a:r>
            <a:r>
              <a:rPr lang="en-US" dirty="0" smtClean="0">
                <a:solidFill>
                  <a:schemeClr val="accent1"/>
                </a:solidFill>
              </a:rPr>
              <a:t>b</a:t>
            </a:r>
            <a:r>
              <a:rPr lang="en-US" dirty="0" smtClean="0"/>
              <a:t> takes us to </a:t>
            </a:r>
            <a:r>
              <a:rPr lang="en-US" dirty="0" smtClean="0">
                <a:solidFill>
                  <a:schemeClr val="accent1"/>
                </a:solidFill>
              </a:rPr>
              <a:t>{8}</a:t>
            </a:r>
            <a:r>
              <a:rPr lang="en-US" dirty="0" smtClean="0"/>
              <a:t>.</a:t>
            </a:r>
          </a:p>
          <a:p>
            <a:endParaRPr lang="en-US" dirty="0" smtClean="0"/>
          </a:p>
          <a:p>
            <a:r>
              <a:rPr lang="en-US" dirty="0" smtClean="0"/>
              <a:t>The next </a:t>
            </a:r>
            <a:r>
              <a:rPr lang="en-US" dirty="0" smtClean="0">
                <a:solidFill>
                  <a:schemeClr val="accent1"/>
                </a:solidFill>
              </a:rPr>
              <a:t>a</a:t>
            </a:r>
            <a:r>
              <a:rPr lang="en-US" dirty="0" smtClean="0"/>
              <a:t> fails since there are no a-transitions out of </a:t>
            </a:r>
            <a:r>
              <a:rPr lang="en-US" dirty="0" smtClean="0">
                <a:solidFill>
                  <a:schemeClr val="accent1"/>
                </a:solidFill>
              </a:rPr>
              <a:t>state 8</a:t>
            </a:r>
            <a:r>
              <a:rPr lang="en-US" dirty="0" smtClean="0"/>
              <a:t>.</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Pattern Matching Based on NFA's…</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We are back in {8} and ask if one of these N-states is an accepting state.</a:t>
            </a:r>
          </a:p>
          <a:p>
            <a:endParaRPr lang="en-US" dirty="0" smtClean="0"/>
          </a:p>
          <a:p>
            <a:r>
              <a:rPr lang="en-US" dirty="0" smtClean="0"/>
              <a:t>Indeed state 8 is accepting for third pattern. </a:t>
            </a:r>
          </a:p>
          <a:p>
            <a:endParaRPr lang="en-US" dirty="0" smtClean="0"/>
          </a:p>
          <a:p>
            <a:r>
              <a:rPr lang="en-US" dirty="0" smtClean="0"/>
              <a:t>Action3 would now be performed.</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1143000" y="4038600"/>
            <a:ext cx="6772410" cy="1976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DFA for Lexical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In this section we see an architecture to convert the NFA for all the patterns into an equivalent DFA, using the subset construction mechanism of DFA from NFA.</a:t>
            </a:r>
          </a:p>
          <a:p>
            <a:endParaRPr lang="en-US" dirty="0" smtClean="0"/>
          </a:p>
          <a:p>
            <a:pPr lvl="1"/>
            <a:r>
              <a:rPr lang="en-US" dirty="0" smtClean="0"/>
              <a:t>Within each DFA state, if there are one or more accepting NFA states, determine the first pattern whose accepting state is represented, and make that pattern the output of the DFA state.</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DFA for Lexical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A transition graph for the DFA handling the patterns </a:t>
            </a:r>
            <a:r>
              <a:rPr lang="en-US" dirty="0" smtClean="0">
                <a:solidFill>
                  <a:schemeClr val="accent1"/>
                </a:solidFill>
              </a:rPr>
              <a:t>a</a:t>
            </a:r>
            <a:r>
              <a:rPr lang="en-US" dirty="0" smtClean="0"/>
              <a:t>, </a:t>
            </a:r>
            <a:r>
              <a:rPr lang="en-US" dirty="0" err="1" smtClean="0">
                <a:solidFill>
                  <a:schemeClr val="accent1"/>
                </a:solidFill>
              </a:rPr>
              <a:t>abb</a:t>
            </a:r>
            <a:r>
              <a:rPr lang="en-US" dirty="0" smtClean="0"/>
              <a:t> and </a:t>
            </a:r>
            <a:r>
              <a:rPr lang="en-US" dirty="0" smtClean="0">
                <a:solidFill>
                  <a:schemeClr val="accent1"/>
                </a:solidFill>
              </a:rPr>
              <a:t>a*b</a:t>
            </a:r>
            <a:r>
              <a:rPr lang="en-US" baseline="30000" dirty="0" smtClean="0">
                <a:solidFill>
                  <a:schemeClr val="accent1"/>
                </a:solidFill>
              </a:rPr>
              <a:t>+</a:t>
            </a:r>
            <a:r>
              <a:rPr lang="en-US" dirty="0" smtClean="0"/>
              <a:t> that is constructed by the subset construction from the NFA.</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295400" y="2895600"/>
            <a:ext cx="63246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DFA for Lexical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accepting states are labeled by the pattern that is matched by that state. </a:t>
            </a:r>
          </a:p>
          <a:p>
            <a:pPr lvl="1"/>
            <a:endParaRPr lang="en-US" dirty="0" smtClean="0"/>
          </a:p>
          <a:p>
            <a:pPr lvl="1"/>
            <a:r>
              <a:rPr lang="en-US" dirty="0" smtClean="0"/>
              <a:t>For instance, the state {6, 8 } has two accepting states, corresponding to patterns </a:t>
            </a:r>
            <a:r>
              <a:rPr lang="en-US" dirty="0" err="1" smtClean="0"/>
              <a:t>abb</a:t>
            </a:r>
            <a:r>
              <a:rPr lang="en-US" dirty="0" smtClean="0"/>
              <a:t> and a*b</a:t>
            </a:r>
            <a:r>
              <a:rPr lang="en-US" baseline="30000" dirty="0" smtClean="0"/>
              <a:t>+</a:t>
            </a:r>
            <a:r>
              <a:rPr lang="en-US" dirty="0" smtClean="0"/>
              <a:t>. </a:t>
            </a:r>
          </a:p>
          <a:p>
            <a:pPr lvl="1"/>
            <a:endParaRPr lang="en-US" dirty="0" smtClean="0"/>
          </a:p>
          <a:p>
            <a:pPr lvl="1"/>
            <a:r>
              <a:rPr lang="en-US" dirty="0" smtClean="0"/>
              <a:t>Since the former is listed first, that is the pattern associated with state {6,8}.</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DFA for Lexical Analyzer…</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 In the diagram, when there is no NFA state possible, we do not show the edge. </a:t>
            </a:r>
          </a:p>
          <a:p>
            <a:endParaRPr lang="en-US" dirty="0" smtClean="0"/>
          </a:p>
          <a:p>
            <a:r>
              <a:rPr lang="en-US" dirty="0" smtClean="0"/>
              <a:t>Technically we should show these edges, all of which lead to the same </a:t>
            </a:r>
            <a:r>
              <a:rPr lang="en-US" dirty="0" smtClean="0">
                <a:solidFill>
                  <a:schemeClr val="accent1"/>
                </a:solidFill>
              </a:rPr>
              <a:t>D-state</a:t>
            </a:r>
            <a:r>
              <a:rPr lang="en-US" dirty="0" smtClean="0"/>
              <a:t>, called the </a:t>
            </a:r>
            <a:r>
              <a:rPr lang="en-US" dirty="0" smtClean="0">
                <a:solidFill>
                  <a:schemeClr val="accent1"/>
                </a:solidFill>
              </a:rPr>
              <a:t>dead state</a:t>
            </a:r>
            <a:r>
              <a:rPr lang="en-US" dirty="0" smtClean="0"/>
              <a:t>, and corresponds to the empty </a:t>
            </a:r>
            <a:r>
              <a:rPr lang="en-US" dirty="0" smtClean="0">
                <a:solidFill>
                  <a:schemeClr val="accent1"/>
                </a:solidFill>
              </a:rPr>
              <a:t>subset of N-states</a:t>
            </a:r>
            <a:r>
              <a:rPr lang="en-US" dirty="0" smtClean="0"/>
              <a:t>.</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sz="3400" dirty="0" smtClean="0"/>
              <a:t>Optimization of DFA-based Pattern Matchers</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Now we will talk about some algorithms that have been used to implement and </a:t>
            </a:r>
            <a:r>
              <a:rPr lang="en-US" dirty="0" smtClean="0">
                <a:solidFill>
                  <a:schemeClr val="accent1"/>
                </a:solidFill>
              </a:rPr>
              <a:t>optimize pattern matchers </a:t>
            </a:r>
            <a:r>
              <a:rPr lang="en-US" dirty="0" smtClean="0"/>
              <a:t>constructed from regular expressions.</a:t>
            </a:r>
          </a:p>
          <a:p>
            <a:endParaRPr lang="en-US" dirty="0" smtClean="0"/>
          </a:p>
          <a:p>
            <a:pPr lvl="1"/>
            <a:r>
              <a:rPr lang="en-US" dirty="0" smtClean="0"/>
              <a:t>The </a:t>
            </a:r>
            <a:r>
              <a:rPr lang="en-US" b="1" dirty="0" smtClean="0">
                <a:solidFill>
                  <a:schemeClr val="accent1"/>
                </a:solidFill>
              </a:rPr>
              <a:t>first algorithm</a:t>
            </a:r>
            <a:r>
              <a:rPr lang="en-US" dirty="0" smtClean="0"/>
              <a:t> is useful in a </a:t>
            </a:r>
            <a:r>
              <a:rPr lang="en-US" dirty="0" err="1" smtClean="0"/>
              <a:t>Lex</a:t>
            </a:r>
            <a:r>
              <a:rPr lang="en-US" dirty="0" smtClean="0"/>
              <a:t> compiler, because it constructs a DFA directly from a regular expression, without constructing an intermediate NFA. The resulting DFA also may have fewer states than the DFA constructed via an NFA.</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sz="3400" dirty="0" smtClean="0"/>
              <a:t>Optimization of DFA-based Pattern Matchers..</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a:t>
            </a:r>
            <a:r>
              <a:rPr lang="en-US" b="1" dirty="0" smtClean="0">
                <a:solidFill>
                  <a:schemeClr val="accent1"/>
                </a:solidFill>
              </a:rPr>
              <a:t>second algorithm </a:t>
            </a:r>
            <a:r>
              <a:rPr lang="en-US" dirty="0" smtClean="0"/>
              <a:t>minimizes the number of states of any DFA, by combining states that have the same future behavior. </a:t>
            </a:r>
          </a:p>
          <a:p>
            <a:pPr lvl="1"/>
            <a:endParaRPr lang="en-US" dirty="0" smtClean="0"/>
          </a:p>
          <a:p>
            <a:pPr lvl="1"/>
            <a:r>
              <a:rPr lang="en-US" dirty="0" smtClean="0"/>
              <a:t>The algorithm itself is quite efficient, running in time </a:t>
            </a:r>
            <a:r>
              <a:rPr lang="en-US" b="1" dirty="0" smtClean="0">
                <a:solidFill>
                  <a:schemeClr val="accent1"/>
                </a:solidFill>
              </a:rPr>
              <a:t>O(n log n)</a:t>
            </a:r>
            <a:r>
              <a:rPr lang="en-US" dirty="0" smtClean="0"/>
              <a:t>, where </a:t>
            </a:r>
            <a:r>
              <a:rPr lang="en-US" b="1" dirty="0" smtClean="0">
                <a:solidFill>
                  <a:schemeClr val="accent1"/>
                </a:solidFill>
              </a:rPr>
              <a:t>n</a:t>
            </a:r>
            <a:r>
              <a:rPr lang="en-US" dirty="0" smtClean="0"/>
              <a:t> is the number of states of the DFA.</a:t>
            </a:r>
          </a:p>
          <a:p>
            <a:pPr lvl="1"/>
            <a:endParaRPr lang="en-US" dirty="0" smtClean="0"/>
          </a:p>
          <a:p>
            <a:r>
              <a:rPr lang="en-US" dirty="0" smtClean="0"/>
              <a:t>The </a:t>
            </a:r>
            <a:r>
              <a:rPr lang="en-US" b="1" dirty="0" smtClean="0">
                <a:solidFill>
                  <a:schemeClr val="accent1"/>
                </a:solidFill>
              </a:rPr>
              <a:t>third algorithm </a:t>
            </a:r>
            <a:r>
              <a:rPr lang="en-US" dirty="0" smtClean="0"/>
              <a:t>produces more compact representations of transition tables than the standard, two-dimensional table.</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An </a:t>
            </a:r>
            <a:r>
              <a:rPr lang="en-US" b="1" dirty="0" smtClean="0">
                <a:solidFill>
                  <a:schemeClr val="accent1"/>
                </a:solidFill>
              </a:rPr>
              <a:t>NFA</a:t>
            </a:r>
            <a:r>
              <a:rPr lang="en-US" dirty="0" smtClean="0"/>
              <a:t> accepts a string if the symbols of the string specify a path from the start to an accepting state.</a:t>
            </a:r>
          </a:p>
          <a:p>
            <a:endParaRPr lang="en-US" dirty="0" smtClean="0"/>
          </a:p>
          <a:p>
            <a:pPr lvl="1"/>
            <a:r>
              <a:rPr lang="en-US" dirty="0" smtClean="0"/>
              <a:t>These symbols may specify several paths, some of which lead to </a:t>
            </a:r>
            <a:r>
              <a:rPr lang="en-US" dirty="0" smtClean="0">
                <a:solidFill>
                  <a:schemeClr val="accent1"/>
                </a:solidFill>
              </a:rPr>
              <a:t>accepting state</a:t>
            </a:r>
            <a:r>
              <a:rPr lang="en-US" dirty="0" smtClean="0"/>
              <a:t>s and some that don't. </a:t>
            </a:r>
          </a:p>
          <a:p>
            <a:pPr lvl="1"/>
            <a:endParaRPr lang="en-US" dirty="0" smtClean="0"/>
          </a:p>
          <a:p>
            <a:pPr lvl="1"/>
            <a:r>
              <a:rPr lang="en-US" dirty="0" smtClean="0"/>
              <a:t>In such a case the NFA does accept the string, one successful path is enough.</a:t>
            </a:r>
          </a:p>
          <a:p>
            <a:pPr lvl="1"/>
            <a:endParaRPr lang="en-US" dirty="0" smtClean="0"/>
          </a:p>
          <a:p>
            <a:pPr lvl="1"/>
            <a:r>
              <a:rPr lang="en-US" dirty="0" smtClean="0"/>
              <a:t>If an edge is labeled ε, then it can be taken for free.</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Important States of an NFA</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Prior to begin our discussion of how to go directly from a regular expression to a DFA, we must first </a:t>
            </a:r>
            <a:r>
              <a:rPr lang="en-US" b="1" dirty="0" smtClean="0">
                <a:solidFill>
                  <a:schemeClr val="accent1"/>
                </a:solidFill>
              </a:rPr>
              <a:t>dissect the NFA construction </a:t>
            </a:r>
            <a:r>
              <a:rPr lang="en-US" dirty="0" smtClean="0"/>
              <a:t>and consider the roles played by various states.</a:t>
            </a:r>
          </a:p>
          <a:p>
            <a:endParaRPr lang="en-US" dirty="0" smtClean="0"/>
          </a:p>
          <a:p>
            <a:r>
              <a:rPr lang="en-US" dirty="0" smtClean="0"/>
              <a:t>We call a state of an NFA </a:t>
            </a:r>
            <a:r>
              <a:rPr lang="en-US" dirty="0" smtClean="0">
                <a:solidFill>
                  <a:schemeClr val="accent1"/>
                </a:solidFill>
              </a:rPr>
              <a:t>important</a:t>
            </a:r>
            <a:r>
              <a:rPr lang="en-US" dirty="0" smtClean="0"/>
              <a:t> if it has a non-ɛ out-transition.</a:t>
            </a:r>
          </a:p>
          <a:p>
            <a:endParaRPr lang="en-US" dirty="0" smtClean="0"/>
          </a:p>
          <a:p>
            <a:r>
              <a:rPr lang="en-US" dirty="0" smtClean="0"/>
              <a:t>The subset construction uses only the important states in a set T when it computes </a:t>
            </a:r>
            <a:r>
              <a:rPr lang="en-US" dirty="0" smtClean="0">
                <a:solidFill>
                  <a:schemeClr val="accent1"/>
                </a:solidFill>
              </a:rPr>
              <a:t>ɛ- closure (move(T, a))</a:t>
            </a:r>
            <a:r>
              <a:rPr lang="en-US" dirty="0" smtClean="0"/>
              <a:t>, the set of states reachable from </a:t>
            </a:r>
            <a:r>
              <a:rPr lang="en-US" dirty="0" smtClean="0">
                <a:solidFill>
                  <a:schemeClr val="accent1"/>
                </a:solidFill>
              </a:rPr>
              <a:t>T</a:t>
            </a:r>
            <a:r>
              <a:rPr lang="en-US" dirty="0" smtClean="0"/>
              <a:t> on input </a:t>
            </a:r>
            <a:r>
              <a:rPr lang="en-US" dirty="0" smtClean="0">
                <a:solidFill>
                  <a:schemeClr val="accent1"/>
                </a:solidFill>
              </a:rPr>
              <a:t>a</a:t>
            </a:r>
            <a:r>
              <a:rPr lang="en-US" dirty="0" smtClean="0"/>
              <a:t>.</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Important States of an NFA..</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During the subset construction, two sets of NFA states can be identified if they:</a:t>
            </a:r>
          </a:p>
          <a:p>
            <a:pPr lvl="1"/>
            <a:endParaRPr lang="en-US" dirty="0" smtClean="0"/>
          </a:p>
          <a:p>
            <a:pPr lvl="1"/>
            <a:r>
              <a:rPr lang="en-US" dirty="0" smtClean="0"/>
              <a:t>Have the same important states, and</a:t>
            </a:r>
          </a:p>
          <a:p>
            <a:pPr lvl="1"/>
            <a:endParaRPr lang="en-US" dirty="0" smtClean="0"/>
          </a:p>
          <a:p>
            <a:pPr lvl="1"/>
            <a:r>
              <a:rPr lang="en-US" dirty="0" smtClean="0"/>
              <a:t>Either both have accepting states or neither does.</a:t>
            </a:r>
          </a:p>
          <a:p>
            <a:pPr lvl="1"/>
            <a:endParaRPr lang="en-US" dirty="0" smtClean="0"/>
          </a:p>
          <a:p>
            <a:r>
              <a:rPr lang="en-US" dirty="0" smtClean="0"/>
              <a:t>The important states are those introduced as initial states in the </a:t>
            </a:r>
            <a:r>
              <a:rPr lang="en-US" dirty="0" smtClean="0">
                <a:solidFill>
                  <a:schemeClr val="accent1"/>
                </a:solidFill>
              </a:rPr>
              <a:t>basis part </a:t>
            </a:r>
            <a:r>
              <a:rPr lang="en-US" dirty="0" smtClean="0"/>
              <a:t>for a particular symbol position in the regular expression.</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Important States of an NFA...</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constructed NFA has only one accepting state, but this state, having no out-transitions, is not an important state. </a:t>
            </a:r>
          </a:p>
          <a:p>
            <a:pPr lvl="1"/>
            <a:endParaRPr lang="en-US" dirty="0" smtClean="0"/>
          </a:p>
          <a:p>
            <a:pPr lvl="1"/>
            <a:r>
              <a:rPr lang="en-US" dirty="0" smtClean="0"/>
              <a:t>By concatenating a unique right </a:t>
            </a:r>
            <a:r>
              <a:rPr lang="en-US" b="1" dirty="0" err="1" smtClean="0">
                <a:solidFill>
                  <a:schemeClr val="accent1"/>
                </a:solidFill>
              </a:rPr>
              <a:t>endmarker</a:t>
            </a:r>
            <a:r>
              <a:rPr lang="en-US" b="1" dirty="0" smtClean="0">
                <a:solidFill>
                  <a:schemeClr val="accent1"/>
                </a:solidFill>
              </a:rPr>
              <a:t> # </a:t>
            </a:r>
            <a:r>
              <a:rPr lang="en-US" dirty="0" smtClean="0"/>
              <a:t>to a regular expression r, we give the accepting state for r a transition on #, making it an important state of the NFA for (r) #.</a:t>
            </a:r>
          </a:p>
          <a:p>
            <a:pPr lvl="1"/>
            <a:endParaRPr lang="en-US" dirty="0" smtClean="0"/>
          </a:p>
          <a:p>
            <a:r>
              <a:rPr lang="en-US" dirty="0" smtClean="0"/>
              <a:t>The important states of the NFA correspond directly to the positions in the regular expression that hold symbols of the alphabet.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Important States of an NFA...</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It is useful to present the regular expression by its syntax tree, where the leaves correspond to operands and the interior nodes correspond to operators. </a:t>
            </a:r>
          </a:p>
          <a:p>
            <a:endParaRPr lang="en-US" dirty="0" smtClean="0"/>
          </a:p>
          <a:p>
            <a:r>
              <a:rPr lang="en-US" b="1" dirty="0" smtClean="0">
                <a:solidFill>
                  <a:schemeClr val="accent1"/>
                </a:solidFill>
              </a:rPr>
              <a:t>An interior node is called a cat-node, or-node, or star-node if it is labeled by the concatenation operator (dot) , union operator I , or star operator *, respectively.</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Important States of an NFA...</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Ex. 		</a:t>
            </a:r>
            <a:r>
              <a:rPr lang="en-US" b="1" dirty="0" smtClean="0">
                <a:solidFill>
                  <a:schemeClr val="accent1"/>
                </a:solidFill>
              </a:rPr>
              <a:t>Syntax tree for (</a:t>
            </a:r>
            <a:r>
              <a:rPr lang="en-US" b="1" dirty="0" err="1" smtClean="0">
                <a:solidFill>
                  <a:schemeClr val="accent1"/>
                </a:solidFill>
              </a:rPr>
              <a:t>a|b</a:t>
            </a:r>
            <a:r>
              <a:rPr lang="en-US" b="1" dirty="0" smtClean="0">
                <a:solidFill>
                  <a:schemeClr val="accent1"/>
                </a:solidFill>
              </a:rPr>
              <a:t>)*</a:t>
            </a:r>
            <a:r>
              <a:rPr lang="en-US" b="1" dirty="0" err="1" smtClean="0">
                <a:solidFill>
                  <a:schemeClr val="accent1"/>
                </a:solidFill>
              </a:rPr>
              <a:t>abb</a:t>
            </a:r>
            <a:r>
              <a:rPr lang="en-US" b="1" dirty="0" smtClean="0">
                <a:solidFill>
                  <a:schemeClr val="accent1"/>
                </a:solidFill>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905000" y="1676400"/>
            <a:ext cx="4953000" cy="44303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A </a:t>
            </a:r>
            <a:r>
              <a:rPr lang="en-US" dirty="0" smtClean="0">
                <a:solidFill>
                  <a:schemeClr val="accent1"/>
                </a:solidFill>
              </a:rPr>
              <a:t>deterministic finite automaton </a:t>
            </a:r>
            <a:r>
              <a:rPr lang="en-US" dirty="0" smtClean="0"/>
              <a:t>(DFA) is a special case of an NFA where:</a:t>
            </a:r>
          </a:p>
          <a:p>
            <a:pPr lvl="1"/>
            <a:endParaRPr lang="en-US" dirty="0" smtClean="0"/>
          </a:p>
          <a:p>
            <a:pPr lvl="1"/>
            <a:r>
              <a:rPr lang="en-US" dirty="0" smtClean="0"/>
              <a:t>There are no moves on input </a:t>
            </a:r>
            <a:r>
              <a:rPr lang="en-US" b="1" dirty="0" smtClean="0">
                <a:solidFill>
                  <a:schemeClr val="accent1"/>
                </a:solidFill>
              </a:rPr>
              <a:t>ε</a:t>
            </a:r>
            <a:r>
              <a:rPr lang="en-US" dirty="0" smtClean="0"/>
              <a:t>, secondly,</a:t>
            </a:r>
          </a:p>
          <a:p>
            <a:pPr lvl="1"/>
            <a:endParaRPr lang="en-US" dirty="0" smtClean="0"/>
          </a:p>
          <a:p>
            <a:pPr lvl="1"/>
            <a:r>
              <a:rPr lang="en-US" dirty="0" smtClean="0"/>
              <a:t>For each state S and input symbol a, there is exactly one edge out of s labeled a.</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Algorithm for converting any </a:t>
            </a:r>
            <a:r>
              <a:rPr lang="en-US" b="1" dirty="0" smtClean="0">
                <a:solidFill>
                  <a:schemeClr val="accent1"/>
                </a:solidFill>
              </a:rPr>
              <a:t>RE to an NFA</a:t>
            </a:r>
            <a:r>
              <a:rPr lang="en-US" dirty="0" smtClean="0"/>
              <a:t> .</a:t>
            </a:r>
          </a:p>
          <a:p>
            <a:endParaRPr lang="en-US" dirty="0" smtClean="0"/>
          </a:p>
          <a:p>
            <a:r>
              <a:rPr lang="en-US" b="1" i="1" dirty="0" smtClean="0">
                <a:solidFill>
                  <a:schemeClr val="accent1"/>
                </a:solidFill>
              </a:rPr>
              <a:t>The algorithm is syntax- directed, it works recursively up the parse tree for the regular expression. </a:t>
            </a:r>
          </a:p>
          <a:p>
            <a:pPr lvl="1"/>
            <a:endParaRPr lang="en-US" dirty="0" smtClean="0"/>
          </a:p>
          <a:p>
            <a:pPr lvl="1"/>
            <a:r>
              <a:rPr lang="en-US" dirty="0" smtClean="0"/>
              <a:t>For each sub-expression the algorithm constructs an NFA with a single accepting state.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66800" y="4572000"/>
            <a:ext cx="6096000" cy="1058859"/>
          </a:xfrm>
          <a:prstGeom prst="rect">
            <a:avLst/>
          </a:prstGeom>
          <a:noFill/>
          <a:ln w="9525">
            <a:noFill/>
            <a:miter lim="800000"/>
            <a:headEnd/>
            <a:tailEnd/>
          </a:ln>
          <a:effectLst>
            <a:outerShdw blurRad="50800" dist="50800" dir="600000" algn="ctr" rotWithShape="0">
              <a:srgbClr val="000000">
                <a:alpha val="43137"/>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pPr>
              <a:buNone/>
            </a:pPr>
            <a:r>
              <a:rPr lang="en-US" b="1" dirty="0" smtClean="0"/>
              <a:t>	</a:t>
            </a:r>
            <a:r>
              <a:rPr lang="en-US" b="1" dirty="0" smtClean="0">
                <a:solidFill>
                  <a:schemeClr val="accent1"/>
                </a:solidFill>
              </a:rPr>
              <a:t>Method: </a:t>
            </a:r>
          </a:p>
          <a:p>
            <a:pPr>
              <a:buNone/>
            </a:pPr>
            <a:endParaRPr lang="en-US" b="1" dirty="0" smtClean="0"/>
          </a:p>
          <a:p>
            <a:pPr lvl="1"/>
            <a:r>
              <a:rPr lang="en-US" dirty="0" smtClean="0"/>
              <a:t>Begin by parsing </a:t>
            </a:r>
            <a:r>
              <a:rPr lang="en-US" b="1" dirty="0" smtClean="0">
                <a:solidFill>
                  <a:schemeClr val="accent1"/>
                </a:solidFill>
              </a:rPr>
              <a:t>r</a:t>
            </a:r>
            <a:r>
              <a:rPr lang="en-US" dirty="0" smtClean="0"/>
              <a:t> into its constituent </a:t>
            </a:r>
            <a:r>
              <a:rPr lang="en-US" dirty="0" err="1" smtClean="0"/>
              <a:t>subexpressions</a:t>
            </a:r>
            <a:r>
              <a:rPr lang="en-US" dirty="0" smtClean="0"/>
              <a:t>. </a:t>
            </a:r>
          </a:p>
          <a:p>
            <a:pPr>
              <a:buNone/>
            </a:pPr>
            <a:endParaRPr lang="en-US" dirty="0" smtClean="0"/>
          </a:p>
          <a:p>
            <a:pPr lvl="1"/>
            <a:r>
              <a:rPr lang="en-US" dirty="0" smtClean="0"/>
              <a:t>The rules for constructing an NFA consist of basis rules for handling </a:t>
            </a:r>
            <a:r>
              <a:rPr lang="en-US" dirty="0" err="1" smtClean="0"/>
              <a:t>subexpressions</a:t>
            </a:r>
            <a:r>
              <a:rPr lang="en-US" dirty="0" smtClean="0"/>
              <a:t> with no operators.</a:t>
            </a:r>
          </a:p>
          <a:p>
            <a:pPr lvl="1"/>
            <a:endParaRPr lang="en-US" dirty="0" smtClean="0"/>
          </a:p>
          <a:p>
            <a:pPr lvl="1"/>
            <a:r>
              <a:rPr lang="en-US" dirty="0" smtClean="0"/>
              <a:t>Inductive rules for constructing larger NFA's from the NFA's for the immediate sub expressions of a given expression.</a:t>
            </a:r>
            <a:endParaRPr lang="en-US" b="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pPr>
              <a:buNone/>
            </a:pPr>
            <a:r>
              <a:rPr lang="en-US" b="1" dirty="0" smtClean="0"/>
              <a:t>	</a:t>
            </a:r>
            <a:r>
              <a:rPr lang="en-US" sz="2800" b="1" dirty="0" smtClean="0">
                <a:solidFill>
                  <a:schemeClr val="accent1"/>
                </a:solidFill>
              </a:rPr>
              <a:t>Basis Step: </a:t>
            </a:r>
          </a:p>
          <a:p>
            <a:pPr>
              <a:buNone/>
            </a:pPr>
            <a:endParaRPr lang="en-US" b="1" dirty="0" smtClean="0"/>
          </a:p>
          <a:p>
            <a:pPr lvl="1"/>
            <a:r>
              <a:rPr lang="en-US" dirty="0" smtClean="0"/>
              <a:t>For expression </a:t>
            </a:r>
            <a:r>
              <a:rPr lang="en-US" b="1" dirty="0" smtClean="0">
                <a:solidFill>
                  <a:schemeClr val="accent1"/>
                </a:solidFill>
              </a:rPr>
              <a:t>ε</a:t>
            </a:r>
            <a:r>
              <a:rPr lang="en-US" dirty="0" smtClean="0"/>
              <a:t> construct the NFA</a:t>
            </a:r>
          </a:p>
          <a:p>
            <a:pPr lvl="1"/>
            <a:endParaRPr lang="en-US" dirty="0" smtClean="0"/>
          </a:p>
          <a:p>
            <a:pPr lvl="1"/>
            <a:endParaRPr lang="en-US" dirty="0" smtClean="0"/>
          </a:p>
          <a:p>
            <a:pPr lvl="1"/>
            <a:endParaRPr lang="en-US" dirty="0" smtClean="0"/>
          </a:p>
          <a:p>
            <a:pPr lvl="1"/>
            <a:endParaRPr lang="en-US" dirty="0" smtClean="0"/>
          </a:p>
          <a:p>
            <a:pPr lvl="1"/>
            <a:r>
              <a:rPr lang="en-US" dirty="0" smtClean="0"/>
              <a:t>For any sub-expression </a:t>
            </a:r>
            <a:r>
              <a:rPr lang="en-US" b="1" i="1" dirty="0" smtClean="0">
                <a:solidFill>
                  <a:schemeClr val="accent1"/>
                </a:solidFill>
              </a:rPr>
              <a:t>a</a:t>
            </a:r>
            <a:r>
              <a:rPr lang="en-US" dirty="0" smtClean="0"/>
              <a:t> in </a:t>
            </a:r>
            <a:r>
              <a:rPr lang="el-GR" b="1" dirty="0" smtClean="0">
                <a:solidFill>
                  <a:schemeClr val="accent1"/>
                </a:solidFill>
              </a:rPr>
              <a:t>Σ</a:t>
            </a:r>
            <a:r>
              <a:rPr lang="en-US" dirty="0" smtClean="0"/>
              <a:t> construct the NFA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819400" y="2781300"/>
            <a:ext cx="3239180" cy="8763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3048000" y="4942217"/>
            <a:ext cx="2971800" cy="925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pPr>
              <a:buNone/>
            </a:pPr>
            <a:r>
              <a:rPr lang="en-US" b="1" dirty="0" smtClean="0"/>
              <a:t>	</a:t>
            </a:r>
            <a:r>
              <a:rPr lang="en-US" sz="2800" b="1" dirty="0" smtClean="0">
                <a:solidFill>
                  <a:schemeClr val="accent1"/>
                </a:solidFill>
              </a:rPr>
              <a:t>Induction Step: </a:t>
            </a:r>
          </a:p>
          <a:p>
            <a:r>
              <a:rPr lang="en-US" dirty="0" smtClean="0"/>
              <a:t>Suppose </a:t>
            </a:r>
            <a:r>
              <a:rPr lang="en-US" i="1" dirty="0" smtClean="0">
                <a:solidFill>
                  <a:schemeClr val="accent1"/>
                </a:solidFill>
              </a:rPr>
              <a:t>N(s)</a:t>
            </a:r>
            <a:r>
              <a:rPr lang="en-US" dirty="0" smtClean="0"/>
              <a:t> and </a:t>
            </a:r>
            <a:r>
              <a:rPr lang="en-US" i="1" dirty="0" smtClean="0">
                <a:solidFill>
                  <a:schemeClr val="accent1"/>
                </a:solidFill>
              </a:rPr>
              <a:t>N(t)</a:t>
            </a:r>
            <a:r>
              <a:rPr lang="en-US" dirty="0" smtClean="0"/>
              <a:t> are NFA's for regular expressions </a:t>
            </a:r>
            <a:r>
              <a:rPr lang="en-US" i="1" dirty="0" smtClean="0">
                <a:solidFill>
                  <a:schemeClr val="accent1"/>
                </a:solidFill>
              </a:rPr>
              <a:t>s</a:t>
            </a:r>
            <a:r>
              <a:rPr lang="en-US" dirty="0" smtClean="0"/>
              <a:t> and </a:t>
            </a:r>
            <a:r>
              <a:rPr lang="en-US" i="1" dirty="0" smtClean="0">
                <a:solidFill>
                  <a:schemeClr val="accent1"/>
                </a:solidFill>
              </a:rPr>
              <a:t>t</a:t>
            </a:r>
            <a:r>
              <a:rPr lang="en-US" dirty="0" smtClean="0"/>
              <a:t>, respectively.</a:t>
            </a:r>
          </a:p>
          <a:p>
            <a:pPr lvl="1"/>
            <a:r>
              <a:rPr lang="en-US" dirty="0" smtClean="0"/>
              <a:t>If </a:t>
            </a:r>
            <a:r>
              <a:rPr lang="en-US" b="1" dirty="0" smtClean="0">
                <a:solidFill>
                  <a:schemeClr val="accent1"/>
                </a:solidFill>
              </a:rPr>
              <a:t>r = </a:t>
            </a:r>
            <a:r>
              <a:rPr lang="en-US" b="1" dirty="0" err="1" smtClean="0">
                <a:solidFill>
                  <a:schemeClr val="accent1"/>
                </a:solidFill>
              </a:rPr>
              <a:t>s|t</a:t>
            </a:r>
            <a:r>
              <a:rPr lang="en-US" dirty="0" smtClean="0"/>
              <a:t>. Then N(r) , the NFA for </a:t>
            </a:r>
            <a:r>
              <a:rPr lang="en-US" dirty="0" smtClean="0">
                <a:solidFill>
                  <a:schemeClr val="accent1"/>
                </a:solidFill>
              </a:rPr>
              <a:t>r</a:t>
            </a:r>
            <a:r>
              <a:rPr lang="en-US" dirty="0" smtClean="0"/>
              <a:t>, should be constructed as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pPr lvl="1"/>
            <a:r>
              <a:rPr lang="en-US" dirty="0" smtClean="0"/>
              <a:t>N(r) accepts L(s) U</a:t>
            </a:r>
            <a:r>
              <a:rPr lang="en-US" sz="1200" dirty="0" smtClean="0"/>
              <a:t> </a:t>
            </a:r>
            <a:r>
              <a:rPr lang="en-US" dirty="0" smtClean="0"/>
              <a:t>L(t) , which is the same as L(r)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2286000" y="2995246"/>
            <a:ext cx="3810000" cy="22625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Over View...</a:t>
            </a:r>
          </a:p>
        </p:txBody>
      </p:sp>
      <p:sp>
        <p:nvSpPr>
          <p:cNvPr id="3" name="Content Placeholder 2"/>
          <p:cNvSpPr>
            <a:spLocks noGrp="1"/>
          </p:cNvSpPr>
          <p:nvPr>
            <p:ph idx="1"/>
          </p:nvPr>
        </p:nvSpPr>
        <p:spPr>
          <a:xfrm>
            <a:off x="152400" y="1219200"/>
            <a:ext cx="8839200" cy="5029200"/>
          </a:xfrm>
        </p:spPr>
        <p:txBody>
          <a:bodyPr>
            <a:normAutofit/>
          </a:bodyPr>
          <a:lstStyle/>
          <a:p>
            <a:pPr>
              <a:buNone/>
            </a:pPr>
            <a:r>
              <a:rPr lang="en-US" b="1" dirty="0" smtClean="0"/>
              <a:t>	</a:t>
            </a:r>
          </a:p>
          <a:p>
            <a:pPr lvl="1"/>
            <a:r>
              <a:rPr lang="en-US" dirty="0" smtClean="0"/>
              <a:t>Now Suppose </a:t>
            </a:r>
            <a:r>
              <a:rPr lang="en-US" b="1" i="1" dirty="0" smtClean="0">
                <a:solidFill>
                  <a:schemeClr val="accent1"/>
                </a:solidFill>
              </a:rPr>
              <a:t>r = </a:t>
            </a:r>
            <a:r>
              <a:rPr lang="en-US" b="1" i="1" dirty="0" err="1" smtClean="0">
                <a:solidFill>
                  <a:schemeClr val="accent1"/>
                </a:solidFill>
              </a:rPr>
              <a:t>st</a:t>
            </a:r>
            <a:r>
              <a:rPr lang="en-US" b="1" i="1" dirty="0" smtClean="0">
                <a:solidFill>
                  <a:schemeClr val="accent1"/>
                </a:solidFill>
              </a:rPr>
              <a:t> ,</a:t>
            </a:r>
            <a:r>
              <a:rPr lang="en-US" dirty="0" smtClean="0"/>
              <a:t> Then N(r) , the NFA for </a:t>
            </a:r>
            <a:r>
              <a:rPr lang="en-US" dirty="0" smtClean="0">
                <a:solidFill>
                  <a:schemeClr val="accent1"/>
                </a:solidFill>
              </a:rPr>
              <a:t>r</a:t>
            </a:r>
            <a:r>
              <a:rPr lang="en-US" dirty="0" smtClean="0"/>
              <a:t>, should be constructed as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N(r) accepts L(s)L(t) , which is the same as L(r) .</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pic>
        <p:nvPicPr>
          <p:cNvPr id="9" name="Picture 2"/>
          <p:cNvPicPr>
            <a:picLocks noChangeAspect="1" noChangeArrowheads="1"/>
          </p:cNvPicPr>
          <p:nvPr/>
        </p:nvPicPr>
        <p:blipFill>
          <a:blip r:embed="rId3" cstate="print"/>
          <a:srcRect/>
          <a:stretch>
            <a:fillRect/>
          </a:stretch>
        </p:blipFill>
        <p:spPr bwMode="auto">
          <a:xfrm>
            <a:off x="1524000" y="2514600"/>
            <a:ext cx="593703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10429</TotalTime>
  <Words>1382</Words>
  <Application>Microsoft Office PowerPoint</Application>
  <PresentationFormat>On-screen Show (4:3)</PresentationFormat>
  <Paragraphs>262</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Slide 11</vt:lpstr>
      <vt:lpstr>Contents</vt:lpstr>
      <vt:lpstr>Lexical-Analyzer Design</vt:lpstr>
      <vt:lpstr>Structure of the Generated Analyzer</vt:lpstr>
      <vt:lpstr>Structure of the Generated Analyzer</vt:lpstr>
      <vt:lpstr>Structure of the Generated Analyzer</vt:lpstr>
      <vt:lpstr>Structure of the Generated Analyzer</vt:lpstr>
      <vt:lpstr>Pattern Matching Based on NFA 's</vt:lpstr>
      <vt:lpstr>Pattern Matching Based on NFA's..</vt:lpstr>
      <vt:lpstr>Pattern Matching Based on NFA's…</vt:lpstr>
      <vt:lpstr>Pattern Matching Based on NFA's…</vt:lpstr>
      <vt:lpstr>Pattern Matching Based on NFA's…</vt:lpstr>
      <vt:lpstr>Pattern Matching Based on NFA's…</vt:lpstr>
      <vt:lpstr>DFA for Lexical Analyzer</vt:lpstr>
      <vt:lpstr>DFA for Lexical Analyzer..</vt:lpstr>
      <vt:lpstr>DFA for Lexical Analyzer…</vt:lpstr>
      <vt:lpstr>DFA for Lexical Analyzer…</vt:lpstr>
      <vt:lpstr>Optimization of DFA-based Pattern Matchers</vt:lpstr>
      <vt:lpstr>Optimization of DFA-based Pattern Matchers..</vt:lpstr>
      <vt:lpstr>Important States of an NFA</vt:lpstr>
      <vt:lpstr>Important States of an NFA..</vt:lpstr>
      <vt:lpstr>Important States of an NFA...</vt:lpstr>
      <vt:lpstr>Important States of an NFA...</vt:lpstr>
      <vt:lpstr>Important States of an NFA...</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2125</cp:revision>
  <dcterms:created xsi:type="dcterms:W3CDTF">2012-02-27T05:45:45Z</dcterms:created>
  <dcterms:modified xsi:type="dcterms:W3CDTF">2013-12-11T13:29:20Z</dcterms:modified>
  <cp:category>CS</cp:category>
</cp:coreProperties>
</file>