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9"/>
  </p:notesMasterIdLst>
  <p:handoutMasterIdLst>
    <p:handoutMasterId r:id="rId40"/>
  </p:handoutMasterIdLst>
  <p:sldIdLst>
    <p:sldId id="269" r:id="rId2"/>
    <p:sldId id="262" r:id="rId3"/>
    <p:sldId id="540" r:id="rId4"/>
    <p:sldId id="550" r:id="rId5"/>
    <p:sldId id="551" r:id="rId6"/>
    <p:sldId id="553" r:id="rId7"/>
    <p:sldId id="554" r:id="rId8"/>
    <p:sldId id="557" r:id="rId9"/>
    <p:sldId id="576" r:id="rId10"/>
    <p:sldId id="577" r:id="rId11"/>
    <p:sldId id="578" r:id="rId12"/>
    <p:sldId id="582" r:id="rId13"/>
    <p:sldId id="559" r:id="rId14"/>
    <p:sldId id="560" r:id="rId15"/>
    <p:sldId id="583" r:id="rId16"/>
    <p:sldId id="587" r:id="rId17"/>
    <p:sldId id="584" r:id="rId18"/>
    <p:sldId id="585" r:id="rId19"/>
    <p:sldId id="588" r:id="rId20"/>
    <p:sldId id="589" r:id="rId21"/>
    <p:sldId id="586" r:id="rId22"/>
    <p:sldId id="594" r:id="rId23"/>
    <p:sldId id="591" r:id="rId24"/>
    <p:sldId id="595" r:id="rId25"/>
    <p:sldId id="590" r:id="rId26"/>
    <p:sldId id="597" r:id="rId27"/>
    <p:sldId id="592" r:id="rId28"/>
    <p:sldId id="596" r:id="rId29"/>
    <p:sldId id="598" r:id="rId30"/>
    <p:sldId id="599" r:id="rId31"/>
    <p:sldId id="603" r:id="rId32"/>
    <p:sldId id="604" r:id="rId33"/>
    <p:sldId id="600" r:id="rId34"/>
    <p:sldId id="601" r:id="rId35"/>
    <p:sldId id="602" r:id="rId36"/>
    <p:sldId id="605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5763" autoAdjust="0"/>
  </p:normalViewPr>
  <p:slideViewPr>
    <p:cSldViewPr>
      <p:cViewPr>
        <p:scale>
          <a:sx n="40" d="100"/>
          <a:sy n="40" d="100"/>
        </p:scale>
        <p:origin x="-1464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81E9AF1-8403-41E7-9D3D-CDE5072CE771}" type="datetimeFigureOut">
              <a:rPr lang="ur-PK" smtClean="0"/>
              <a:pPr/>
              <a:t>10/02/1435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FDF66B-D211-4805-98E1-7FEA28AF8281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31D0AC-E463-4F28-BC2E-3E33ECB3D3E8}" type="datetimeFigureOut">
              <a:rPr lang="ur-PK" smtClean="0"/>
              <a:pPr/>
              <a:t>10/02/1435</a:t>
            </a:fld>
            <a:endParaRPr lang="ur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ur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80ABCA-AE86-43D9-980A-EAF15D237110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ur-P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C1F-6617-461D-BB78-3FA6470F31F8}" type="datetime1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95C7-4DB6-496D-8FA1-BEFB9BEC715D}" type="datetime1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1104-C689-4A85-A9A0-5B3E4BBA28E9}" type="datetime1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SC4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>
            <a:lvl1pPr rtl="0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/>
          <a:lstStyle>
            <a:lvl1pPr algn="l" rtl="0">
              <a:buFont typeface="Wingdings" pitchFamily="2" charset="2"/>
              <a:buChar char="Ø"/>
              <a:defRPr sz="2400">
                <a:cs typeface="+mn-cs"/>
              </a:defRPr>
            </a:lvl1pPr>
            <a:lvl2pPr algn="l" rtl="0">
              <a:buFont typeface="Wingdings" pitchFamily="2" charset="2"/>
              <a:buChar char="Ø"/>
              <a:defRPr sz="2200">
                <a:cs typeface="+mn-cs"/>
              </a:defRPr>
            </a:lvl2pPr>
            <a:lvl3pPr algn="l" rtl="0">
              <a:buFont typeface="Wingdings" pitchFamily="2" charset="2"/>
              <a:buChar char="Ø"/>
              <a:defRPr sz="2000">
                <a:cs typeface="+mn-cs"/>
              </a:defRPr>
            </a:lvl3pPr>
            <a:lvl4pPr algn="l" rtl="0">
              <a:buFont typeface="Wingdings" pitchFamily="2" charset="2"/>
              <a:buChar char="Ø"/>
              <a:defRPr>
                <a:cs typeface="+mn-cs"/>
              </a:defRPr>
            </a:lvl4pPr>
            <a:lvl5pPr algn="l" rtl="0">
              <a:buFont typeface="Wingdings" pitchFamily="2" charset="2"/>
              <a:buChar char="Ø"/>
              <a:defRPr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3B9-D98F-43EB-AA4E-97DDC6366C34}" type="datetime1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Visual Programming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24187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3801-7B6E-47CD-9630-A2649815D7EE}" type="datetime1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6CD8-96CC-44C4-A1F4-F8C057DAC1D2}" type="datetime1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F48F-9907-4123-81F2-4C5BE6AADBD5}" type="datetime1">
              <a:rPr lang="en-US" smtClean="0"/>
              <a:pPr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8DC-3200-44BE-854C-7CFCB872B76A}" type="datetime1">
              <a:rPr lang="en-US" smtClean="0"/>
              <a:pPr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C558-0715-4CF3-BC93-20ED57D623D6}" type="datetime1">
              <a:rPr lang="en-US" smtClean="0"/>
              <a:pPr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E286-2A64-44DB-B1BF-E827C4B63D1C}" type="datetime1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D44-33BD-46D5-B411-0A778E5FA823}" type="datetime1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80F3-1BE5-4B78-99D4-3003CD22E4CC}" type="datetime1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Compiler Construction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r-P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7400" y="2886670"/>
            <a:ext cx="5029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LESSON  14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second algorithm </a:t>
            </a:r>
            <a:r>
              <a:rPr lang="en-US" dirty="0" smtClean="0"/>
              <a:t>minimizes the number of states of any DFA, by combining states that have the same future behavior.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algorithm itself is quite efficient, running in time </a:t>
            </a:r>
            <a:r>
              <a:rPr lang="en-US" b="1" dirty="0" smtClean="0">
                <a:solidFill>
                  <a:schemeClr val="accent1"/>
                </a:solidFill>
              </a:rPr>
              <a:t>O(n log n)</a:t>
            </a:r>
            <a:r>
              <a:rPr lang="en-US" dirty="0" smtClean="0"/>
              <a:t>, where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is the number of states of the DFA.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third algorithm </a:t>
            </a:r>
            <a:r>
              <a:rPr lang="en-US" dirty="0" smtClean="0"/>
              <a:t>produces more compact representations of transition tables than the standard, two-dimensional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state of an NFA can be declared as </a:t>
            </a:r>
            <a:r>
              <a:rPr lang="en-US" dirty="0" smtClean="0">
                <a:solidFill>
                  <a:schemeClr val="accent1"/>
                </a:solidFill>
              </a:rPr>
              <a:t>important</a:t>
            </a:r>
            <a:r>
              <a:rPr lang="en-US" dirty="0" smtClean="0"/>
              <a:t> if it has a </a:t>
            </a:r>
            <a:r>
              <a:rPr lang="en-US" dirty="0" smtClean="0">
                <a:solidFill>
                  <a:schemeClr val="accent1"/>
                </a:solidFill>
              </a:rPr>
              <a:t>non-ɛ out-transition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NFA has only one accepting state, but this state, having no out-transitions, is not an important state.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By concatenating a unique right </a:t>
            </a:r>
            <a:r>
              <a:rPr lang="en-US" b="1" dirty="0" err="1" smtClean="0">
                <a:solidFill>
                  <a:schemeClr val="accent1"/>
                </a:solidFill>
              </a:rPr>
              <a:t>endmarker</a:t>
            </a:r>
            <a:r>
              <a:rPr lang="en-US" b="1" dirty="0" smtClean="0">
                <a:solidFill>
                  <a:schemeClr val="accent1"/>
                </a:solidFill>
              </a:rPr>
              <a:t> # </a:t>
            </a:r>
            <a:r>
              <a:rPr lang="en-US" dirty="0" smtClean="0"/>
              <a:t>to a regular expression r, we give the accepting state for r a transition on #, making it an important state of the NFA for (r) #.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important states of the NFA correspond directly to the positions in the regular expression that hold symbols of the alphabet.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		</a:t>
            </a:r>
            <a:r>
              <a:rPr lang="en-US" b="1" dirty="0" smtClean="0">
                <a:solidFill>
                  <a:schemeClr val="accent1"/>
                </a:solidFill>
              </a:rPr>
              <a:t>Syntax tree for (</a:t>
            </a:r>
            <a:r>
              <a:rPr lang="en-US" b="1" dirty="0" err="1" smtClean="0">
                <a:solidFill>
                  <a:schemeClr val="accent1"/>
                </a:solidFill>
              </a:rPr>
              <a:t>a|b</a:t>
            </a:r>
            <a:r>
              <a:rPr lang="en-US" b="1" dirty="0" smtClean="0">
                <a:solidFill>
                  <a:schemeClr val="accent1"/>
                </a:solidFill>
              </a:rPr>
              <a:t>)*</a:t>
            </a:r>
            <a:r>
              <a:rPr lang="en-US" b="1" dirty="0" err="1" smtClean="0">
                <a:solidFill>
                  <a:schemeClr val="accent1"/>
                </a:solidFill>
              </a:rPr>
              <a:t>abb</a:t>
            </a:r>
            <a:r>
              <a:rPr lang="en-US" b="1" dirty="0" smtClean="0">
                <a:solidFill>
                  <a:schemeClr val="accent1"/>
                </a:solidFill>
              </a:rPr>
              <a:t>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676400"/>
            <a:ext cx="4953000" cy="443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819400"/>
            <a:ext cx="6477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TODAY’S LESSON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Contents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Optimization of DFA-Based Pattern Matchers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Important States of an NFA</a:t>
            </a:r>
          </a:p>
          <a:p>
            <a:pPr lvl="1"/>
            <a:r>
              <a:rPr lang="en-US" dirty="0" smtClean="0"/>
              <a:t> Functions Computed From the Syntax Tree</a:t>
            </a:r>
          </a:p>
          <a:p>
            <a:pPr lvl="1"/>
            <a:r>
              <a:rPr lang="en-US" dirty="0" smtClean="0"/>
              <a:t>Computing </a:t>
            </a:r>
            <a:r>
              <a:rPr lang="en-US" i="1" dirty="0" err="1" smtClean="0"/>
              <a:t>nullable</a:t>
            </a:r>
            <a:r>
              <a:rPr lang="en-US" dirty="0" smtClean="0"/>
              <a:t>, </a:t>
            </a:r>
            <a:r>
              <a:rPr lang="en-US" i="1" dirty="0" err="1" smtClean="0"/>
              <a:t>firstpos</a:t>
            </a:r>
            <a:r>
              <a:rPr lang="en-US" dirty="0" smtClean="0"/>
              <a:t>, and </a:t>
            </a:r>
            <a:r>
              <a:rPr lang="en-US" i="1" dirty="0" err="1" smtClean="0"/>
              <a:t>lastpos</a:t>
            </a:r>
            <a:endParaRPr lang="en-US" i="1" dirty="0" smtClean="0"/>
          </a:p>
          <a:p>
            <a:pPr lvl="1"/>
            <a:r>
              <a:rPr lang="en-US" dirty="0" smtClean="0"/>
              <a:t>Computing </a:t>
            </a:r>
            <a:r>
              <a:rPr lang="en-US" i="1" dirty="0" err="1" smtClean="0"/>
              <a:t>followups</a:t>
            </a:r>
            <a:endParaRPr lang="en-US" dirty="0" smtClean="0"/>
          </a:p>
          <a:p>
            <a:pPr lvl="1"/>
            <a:r>
              <a:rPr lang="en-US" dirty="0" smtClean="0"/>
              <a:t>Converting a RE Directly to DFA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Minimizing the Number of States of DFA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Trading Time for Space in DFA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Two dimensional Table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Terminologies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Functions Computed From the Syntax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 construct a DFA directly from a regular expression, we construct its syntax tree and then compute four functions: </a:t>
            </a:r>
            <a:br>
              <a:rPr lang="en-US" dirty="0" smtClean="0"/>
            </a:br>
            <a:r>
              <a:rPr lang="en-US" b="1" dirty="0" err="1" smtClean="0">
                <a:solidFill>
                  <a:schemeClr val="accent1"/>
                </a:solidFill>
              </a:rPr>
              <a:t>nullable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firstpos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lastpos</a:t>
            </a:r>
            <a:r>
              <a:rPr lang="en-US" dirty="0" smtClean="0"/>
              <a:t>, and </a:t>
            </a:r>
            <a:r>
              <a:rPr lang="en-US" b="1" dirty="0" err="1" smtClean="0">
                <a:solidFill>
                  <a:schemeClr val="accent1"/>
                </a:solidFill>
              </a:rPr>
              <a:t>followpos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1"/>
                </a:solidFill>
              </a:rPr>
              <a:t>nullable</a:t>
            </a:r>
            <a:r>
              <a:rPr lang="en-US" b="1" dirty="0" smtClean="0">
                <a:solidFill>
                  <a:schemeClr val="accent1"/>
                </a:solidFill>
              </a:rPr>
              <a:t>(n)</a:t>
            </a:r>
            <a:r>
              <a:rPr lang="en-US" dirty="0" smtClean="0"/>
              <a:t> is true for a </a:t>
            </a:r>
            <a:r>
              <a:rPr lang="en-US" dirty="0" smtClean="0">
                <a:solidFill>
                  <a:schemeClr val="accent1"/>
                </a:solidFill>
              </a:rPr>
              <a:t>syntax-tree node n </a:t>
            </a:r>
            <a:r>
              <a:rPr lang="en-US" dirty="0" smtClean="0"/>
              <a:t>if and only if the sub-expression represented by n has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in its language.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That is, the sub-expression can be "made null" or the empty string, even though there may be other strings it can represent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Functions Computed From the Syntax Tree..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err="1" smtClean="0">
                <a:solidFill>
                  <a:schemeClr val="accent1"/>
                </a:solidFill>
              </a:rPr>
              <a:t>firstpos</a:t>
            </a:r>
            <a:r>
              <a:rPr lang="en-US" b="1" dirty="0" smtClean="0">
                <a:solidFill>
                  <a:schemeClr val="accent1"/>
                </a:solidFill>
              </a:rPr>
              <a:t>(n)</a:t>
            </a:r>
            <a:r>
              <a:rPr lang="en-US" dirty="0" smtClean="0"/>
              <a:t> is the set of positions in the </a:t>
            </a:r>
            <a:r>
              <a:rPr lang="en-US" dirty="0" smtClean="0">
                <a:solidFill>
                  <a:schemeClr val="accent1"/>
                </a:solidFill>
              </a:rPr>
              <a:t>sub-tree rooted at n</a:t>
            </a:r>
            <a:r>
              <a:rPr lang="en-US" dirty="0" smtClean="0"/>
              <a:t> that correspond to the first symbol of at least one string in the language of the </a:t>
            </a:r>
            <a:r>
              <a:rPr lang="en-US" dirty="0" smtClean="0">
                <a:solidFill>
                  <a:schemeClr val="accent1"/>
                </a:solidFill>
              </a:rPr>
              <a:t>sub-expression rooted at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lastpos</a:t>
            </a:r>
            <a:r>
              <a:rPr lang="en-US" b="1" dirty="0" smtClean="0">
                <a:solidFill>
                  <a:schemeClr val="accent1"/>
                </a:solidFill>
              </a:rPr>
              <a:t>(n)</a:t>
            </a:r>
            <a:r>
              <a:rPr lang="en-US" dirty="0" smtClean="0"/>
              <a:t> is the set of positions in the </a:t>
            </a:r>
            <a:r>
              <a:rPr lang="en-US" dirty="0" smtClean="0">
                <a:solidFill>
                  <a:schemeClr val="accent1"/>
                </a:solidFill>
              </a:rPr>
              <a:t>sub-tree rooted at n </a:t>
            </a:r>
            <a:r>
              <a:rPr lang="en-US" dirty="0" smtClean="0"/>
              <a:t>that correspond to the last symbol of at least one string in the language of the </a:t>
            </a:r>
            <a:r>
              <a:rPr lang="en-US" dirty="0" smtClean="0">
                <a:solidFill>
                  <a:schemeClr val="accent1"/>
                </a:solidFill>
              </a:rPr>
              <a:t>sub expression rooted at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Functions Computed From the Syntax Tree...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err="1" smtClean="0">
                <a:solidFill>
                  <a:schemeClr val="accent1"/>
                </a:solidFill>
              </a:rPr>
              <a:t>followpos</a:t>
            </a:r>
            <a:r>
              <a:rPr lang="en-US" b="1" dirty="0" smtClean="0">
                <a:solidFill>
                  <a:schemeClr val="accent1"/>
                </a:solidFill>
              </a:rPr>
              <a:t>(p)</a:t>
            </a:r>
            <a:r>
              <a:rPr lang="en-US" dirty="0" smtClean="0"/>
              <a:t> , for a position </a:t>
            </a:r>
            <a:r>
              <a:rPr lang="en-US" dirty="0" smtClean="0">
                <a:solidFill>
                  <a:schemeClr val="accent1"/>
                </a:solidFill>
              </a:rPr>
              <a:t>p</a:t>
            </a:r>
            <a:r>
              <a:rPr lang="en-US" dirty="0" smtClean="0"/>
              <a:t>, is the set of positions </a:t>
            </a:r>
            <a:r>
              <a:rPr lang="en-US" dirty="0" smtClean="0">
                <a:solidFill>
                  <a:schemeClr val="accent1"/>
                </a:solidFill>
              </a:rPr>
              <a:t>q</a:t>
            </a:r>
            <a:r>
              <a:rPr lang="en-US" dirty="0" smtClean="0"/>
              <a:t> in the entire syntax tree such that there is some string </a:t>
            </a:r>
            <a:r>
              <a:rPr lang="en-US" b="1" dirty="0" smtClean="0">
                <a:solidFill>
                  <a:schemeClr val="accent1"/>
                </a:solidFill>
              </a:rPr>
              <a:t>x = a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a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 . . . a</a:t>
            </a:r>
            <a:r>
              <a:rPr lang="en-US" b="1" baseline="-25000" dirty="0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 in L((r)#)</a:t>
            </a:r>
            <a:r>
              <a:rPr lang="en-US" dirty="0" smtClean="0"/>
              <a:t> such that for some </a:t>
            </a:r>
            <a:r>
              <a:rPr lang="en-US" b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, there is a way to explain the membership of x in </a:t>
            </a:r>
            <a:r>
              <a:rPr lang="en-US" b="1" dirty="0" smtClean="0">
                <a:solidFill>
                  <a:schemeClr val="accent1"/>
                </a:solidFill>
              </a:rPr>
              <a:t>L((r)#)</a:t>
            </a:r>
            <a:r>
              <a:rPr lang="en-US" dirty="0" smtClean="0"/>
              <a:t> by matching </a:t>
            </a:r>
            <a:r>
              <a:rPr lang="en-US" b="1" dirty="0" err="1" smtClean="0">
                <a:solidFill>
                  <a:schemeClr val="accent1"/>
                </a:solidFill>
              </a:rPr>
              <a:t>a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to position </a:t>
            </a:r>
            <a:r>
              <a:rPr lang="en-US" b="1" dirty="0" smtClean="0">
                <a:solidFill>
                  <a:schemeClr val="accent1"/>
                </a:solidFill>
              </a:rPr>
              <a:t>p</a:t>
            </a:r>
            <a:r>
              <a:rPr lang="en-US" dirty="0" smtClean="0"/>
              <a:t> of the syntax tree and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baseline="-25000" dirty="0" smtClean="0">
                <a:solidFill>
                  <a:schemeClr val="accent1"/>
                </a:solidFill>
              </a:rPr>
              <a:t>i+1</a:t>
            </a:r>
            <a:r>
              <a:rPr lang="en-US" baseline="-25000" dirty="0" smtClean="0"/>
              <a:t> </a:t>
            </a:r>
            <a:r>
              <a:rPr lang="en-US" dirty="0" smtClean="0"/>
              <a:t>to position </a:t>
            </a:r>
            <a:r>
              <a:rPr lang="en-US" b="1" dirty="0" smtClean="0">
                <a:solidFill>
                  <a:schemeClr val="accent1"/>
                </a:solidFill>
              </a:rPr>
              <a:t>q</a:t>
            </a:r>
            <a:r>
              <a:rPr lang="en-US" dirty="0" smtClean="0"/>
              <a:t> 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Functions Computed From the Syntax Tree…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Ex. Consider the </a:t>
            </a:r>
            <a:r>
              <a:rPr lang="en-US" dirty="0" smtClean="0">
                <a:solidFill>
                  <a:schemeClr val="accent1"/>
                </a:solidFill>
              </a:rPr>
              <a:t>cat-node n</a:t>
            </a:r>
            <a:r>
              <a:rPr lang="en-US" dirty="0" smtClean="0"/>
              <a:t> that corresponds to 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a|b</a:t>
            </a:r>
            <a:r>
              <a:rPr lang="en-US" b="1" dirty="0" smtClean="0">
                <a:solidFill>
                  <a:schemeClr val="accent1"/>
                </a:solidFill>
              </a:rPr>
              <a:t>)*a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nullable</a:t>
            </a:r>
            <a:r>
              <a:rPr lang="en-US" b="1" dirty="0" smtClean="0">
                <a:solidFill>
                  <a:schemeClr val="accent1"/>
                </a:solidFill>
              </a:rPr>
              <a:t>(n)</a:t>
            </a:r>
            <a:r>
              <a:rPr lang="en-US" dirty="0" smtClean="0"/>
              <a:t> is false: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generates all strings of </a:t>
            </a:r>
            <a:r>
              <a:rPr lang="en-US" dirty="0" err="1" smtClean="0"/>
              <a:t>a's</a:t>
            </a:r>
            <a:r>
              <a:rPr lang="en-US" dirty="0" smtClean="0"/>
              <a:t> and </a:t>
            </a:r>
            <a:r>
              <a:rPr lang="en-US" dirty="0" err="1" smtClean="0"/>
              <a:t>b's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ending in an a &amp; it does not generate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. 	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Lec14-01.png"/>
          <p:cNvPicPr>
            <a:picLocks noChangeAspect="1"/>
          </p:cNvPicPr>
          <p:nvPr/>
        </p:nvPicPr>
        <p:blipFill>
          <a:blip r:embed="rId3" cstate="print"/>
          <a:srcRect l="34783"/>
          <a:stretch>
            <a:fillRect/>
          </a:stretch>
        </p:blipFill>
        <p:spPr>
          <a:xfrm>
            <a:off x="5334000" y="1981200"/>
            <a:ext cx="3429000" cy="35427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629400" y="25146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Functions Computed From the Syntax Tree…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firstpos</a:t>
            </a:r>
            <a:r>
              <a:rPr lang="en-US" b="1" dirty="0" smtClean="0">
                <a:solidFill>
                  <a:schemeClr val="accent1"/>
                </a:solidFill>
              </a:rPr>
              <a:t>(n)</a:t>
            </a:r>
            <a:r>
              <a:rPr lang="en-US" dirty="0" smtClean="0"/>
              <a:t> = {1,2,3}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string like </a:t>
            </a:r>
            <a:r>
              <a:rPr lang="en-US" dirty="0" err="1" smtClean="0">
                <a:solidFill>
                  <a:schemeClr val="accent1"/>
                </a:solidFill>
              </a:rPr>
              <a:t>aa</a:t>
            </a:r>
            <a:r>
              <a:rPr lang="en-US" dirty="0" smtClean="0"/>
              <a:t> the first position </a:t>
            </a:r>
            <a:br>
              <a:rPr lang="en-US" dirty="0" smtClean="0"/>
            </a:br>
            <a:r>
              <a:rPr lang="en-US" dirty="0" smtClean="0"/>
              <a:t>corresponds to position 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For string like </a:t>
            </a:r>
            <a:r>
              <a:rPr lang="en-US" dirty="0" err="1" smtClean="0">
                <a:solidFill>
                  <a:schemeClr val="accent1"/>
                </a:solidFill>
              </a:rPr>
              <a:t>ba</a:t>
            </a:r>
            <a:r>
              <a:rPr lang="en-US" dirty="0" smtClean="0"/>
              <a:t> the first position </a:t>
            </a:r>
            <a:br>
              <a:rPr lang="en-US" dirty="0" smtClean="0"/>
            </a:br>
            <a:r>
              <a:rPr lang="en-US" dirty="0" smtClean="0"/>
              <a:t>corresponds to position </a:t>
            </a:r>
            <a:r>
              <a:rPr lang="en-US" dirty="0" smtClean="0">
                <a:solidFill>
                  <a:schemeClr val="accent1"/>
                </a:solidFill>
              </a:rPr>
              <a:t>2</a:t>
            </a: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For string of only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the first position </a:t>
            </a:r>
            <a:br>
              <a:rPr lang="en-US" dirty="0" smtClean="0"/>
            </a:br>
            <a:r>
              <a:rPr lang="en-US" dirty="0" smtClean="0"/>
              <a:t>corresponds to position </a:t>
            </a:r>
            <a:r>
              <a:rPr lang="en-US" dirty="0" smtClean="0">
                <a:solidFill>
                  <a:schemeClr val="accent1"/>
                </a:solidFill>
              </a:rPr>
              <a:t>3</a:t>
            </a: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Lec14-01.png"/>
          <p:cNvPicPr>
            <a:picLocks noChangeAspect="1"/>
          </p:cNvPicPr>
          <p:nvPr/>
        </p:nvPicPr>
        <p:blipFill>
          <a:blip r:embed="rId3" cstate="print"/>
          <a:srcRect l="39131"/>
          <a:stretch>
            <a:fillRect/>
          </a:stretch>
        </p:blipFill>
        <p:spPr>
          <a:xfrm>
            <a:off x="5791200" y="1981200"/>
            <a:ext cx="3200400" cy="3542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2925763"/>
          </a:xfrm>
        </p:spPr>
        <p:txBody>
          <a:bodyPr>
            <a:normAutofit/>
          </a:bodyPr>
          <a:lstStyle/>
          <a:p>
            <a:pPr algn="ctr" rtl="0">
              <a:buNone/>
            </a:pPr>
            <a:r>
              <a:rPr lang="en-US" sz="4800" b="1" dirty="0" smtClean="0"/>
              <a:t>Overview </a:t>
            </a:r>
          </a:p>
          <a:p>
            <a:pPr algn="ctr" rtl="0">
              <a:buNone/>
            </a:pPr>
            <a:r>
              <a:rPr lang="en-US" sz="4800" b="1" dirty="0" smtClean="0"/>
              <a:t>of</a:t>
            </a:r>
          </a:p>
          <a:p>
            <a:pPr algn="ctr" rtl="0">
              <a:buNone/>
            </a:pPr>
            <a:r>
              <a:rPr lang="en-US" sz="4800" b="1" dirty="0" smtClean="0"/>
              <a:t>Previous Lesson(s)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Functions Computed From the Syntax Tree…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lastpos</a:t>
            </a:r>
            <a:r>
              <a:rPr lang="en-US" b="1" dirty="0" smtClean="0">
                <a:solidFill>
                  <a:schemeClr val="accent1"/>
                </a:solidFill>
              </a:rPr>
              <a:t>(n)</a:t>
            </a:r>
            <a:r>
              <a:rPr lang="en-US" dirty="0" smtClean="0"/>
              <a:t> = {3}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now matter what string is, </a:t>
            </a:r>
            <a:br>
              <a:rPr lang="en-US" dirty="0" smtClean="0"/>
            </a:br>
            <a:r>
              <a:rPr lang="en-US" dirty="0" smtClean="0"/>
              <a:t>the last position will always be 3 </a:t>
            </a:r>
            <a:br>
              <a:rPr lang="en-US" dirty="0" smtClean="0"/>
            </a:br>
            <a:r>
              <a:rPr lang="en-US" dirty="0" smtClean="0"/>
              <a:t>because of ending node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followpos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are trickier to computer. </a:t>
            </a:r>
          </a:p>
          <a:p>
            <a:pPr lvl="1"/>
            <a:r>
              <a:rPr lang="en-US" dirty="0" smtClean="0"/>
              <a:t>So will see a proper mechanism.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Lec14-01.png"/>
          <p:cNvPicPr>
            <a:picLocks noChangeAspect="1"/>
          </p:cNvPicPr>
          <p:nvPr/>
        </p:nvPicPr>
        <p:blipFill>
          <a:blip r:embed="rId3" cstate="print"/>
          <a:srcRect l="39131"/>
          <a:stretch>
            <a:fillRect/>
          </a:stretch>
        </p:blipFill>
        <p:spPr>
          <a:xfrm>
            <a:off x="5791200" y="1981200"/>
            <a:ext cx="3200400" cy="3542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c14-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2209800"/>
            <a:ext cx="7413743" cy="3414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lvl="1" algn="ctr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Computing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nullable</a:t>
            </a:r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firstpos</a:t>
            </a:r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, and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lastpos</a:t>
            </a:r>
            <a:endParaRPr lang="en-US" sz="3600" i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nullable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firstpos</a:t>
            </a:r>
            <a:r>
              <a:rPr lang="en-US" b="1" dirty="0" smtClean="0">
                <a:solidFill>
                  <a:schemeClr val="accent1"/>
                </a:solidFill>
              </a:rPr>
              <a:t>,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lastpos</a:t>
            </a:r>
            <a:r>
              <a:rPr lang="en-US" dirty="0" smtClean="0"/>
              <a:t> can be computed by a straight forward recursion on the height of the tree.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lvl="1" algn="ctr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Computing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nullable</a:t>
            </a:r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firstpos</a:t>
            </a:r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, and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lastpos</a:t>
            </a:r>
            <a:r>
              <a:rPr lang="en-US" sz="3600" i="1" dirty="0" smtClean="0">
                <a:solidFill>
                  <a:srgbClr val="FF0000"/>
                </a:solidFill>
                <a:latin typeface="+mj-lt"/>
              </a:rPr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rules for </a:t>
            </a:r>
            <a:r>
              <a:rPr lang="en-US" b="1" i="1" dirty="0" err="1" smtClean="0">
                <a:solidFill>
                  <a:schemeClr val="accent1"/>
                </a:solidFill>
              </a:rPr>
              <a:t>lastpos</a:t>
            </a:r>
            <a:r>
              <a:rPr lang="en-US" dirty="0" smtClean="0"/>
              <a:t> are essentially the same as for </a:t>
            </a:r>
            <a:r>
              <a:rPr lang="en-US" b="1" dirty="0" err="1" smtClean="0">
                <a:solidFill>
                  <a:schemeClr val="accent1"/>
                </a:solidFill>
              </a:rPr>
              <a:t>firstpos</a:t>
            </a:r>
            <a:r>
              <a:rPr lang="en-US" dirty="0" smtClean="0"/>
              <a:t>, but the roles of </a:t>
            </a:r>
            <a:r>
              <a:rPr lang="en-US" i="1" dirty="0" smtClean="0">
                <a:solidFill>
                  <a:schemeClr val="accent1"/>
                </a:solidFill>
              </a:rPr>
              <a:t>children C</a:t>
            </a:r>
            <a:r>
              <a:rPr lang="en-US" i="1" baseline="-25000" dirty="0" smtClean="0">
                <a:solidFill>
                  <a:schemeClr val="accent1"/>
                </a:solidFill>
              </a:rPr>
              <a:t>1</a:t>
            </a:r>
            <a:r>
              <a:rPr lang="en-US" i="1" dirty="0" smtClean="0">
                <a:solidFill>
                  <a:schemeClr val="accent1"/>
                </a:solidFill>
              </a:rPr>
              <a:t> and C</a:t>
            </a:r>
            <a:r>
              <a:rPr lang="en-US" i="1" baseline="-25000" dirty="0" smtClean="0">
                <a:solidFill>
                  <a:schemeClr val="accent1"/>
                </a:solidFill>
              </a:rPr>
              <a:t>2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must be swapped in the rule for a </a:t>
            </a:r>
            <a:r>
              <a:rPr lang="en-US" b="1" dirty="0" smtClean="0">
                <a:solidFill>
                  <a:schemeClr val="accent1"/>
                </a:solidFill>
              </a:rPr>
              <a:t>cat-node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10769" t="1720"/>
          <a:stretch>
            <a:fillRect/>
          </a:stretch>
        </p:blipFill>
        <p:spPr bwMode="auto">
          <a:xfrm>
            <a:off x="4495800" y="1676400"/>
            <a:ext cx="4419600" cy="435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lvl="1" algn="ctr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Computing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nullable</a:t>
            </a:r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firstpos</a:t>
            </a:r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, and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lastpos</a:t>
            </a:r>
            <a:r>
              <a:rPr lang="en-US" sz="3600" i="1" dirty="0" smtClean="0">
                <a:solidFill>
                  <a:srgbClr val="FF0000"/>
                </a:solidFill>
                <a:latin typeface="+mj-lt"/>
              </a:rPr>
              <a:t>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Ex. 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nullable</a:t>
            </a:r>
            <a:r>
              <a:rPr lang="en-US" b="1" dirty="0" smtClean="0">
                <a:solidFill>
                  <a:schemeClr val="accent1"/>
                </a:solidFill>
              </a:rPr>
              <a:t>(n):</a:t>
            </a:r>
          </a:p>
          <a:p>
            <a:pPr lvl="1"/>
            <a:r>
              <a:rPr lang="en-US" dirty="0" smtClean="0"/>
              <a:t>None of the leaves of are </a:t>
            </a:r>
            <a:br>
              <a:rPr lang="en-US" dirty="0" smtClean="0"/>
            </a:br>
            <a:r>
              <a:rPr lang="en-US" dirty="0" err="1" smtClean="0"/>
              <a:t>nullable</a:t>
            </a:r>
            <a:r>
              <a:rPr lang="en-US" dirty="0" smtClean="0"/>
              <a:t>, because they each correspond </a:t>
            </a:r>
            <a:br>
              <a:rPr lang="en-US" dirty="0" smtClean="0"/>
            </a:br>
            <a:r>
              <a:rPr lang="en-US" dirty="0" smtClean="0"/>
              <a:t>to non-</a:t>
            </a:r>
            <a:r>
              <a:rPr lang="en-US" b="1" dirty="0" smtClean="0">
                <a:solidFill>
                  <a:schemeClr val="accent1"/>
                </a:solidFill>
              </a:rPr>
              <a:t>ɛ </a:t>
            </a:r>
            <a:r>
              <a:rPr lang="en-US" dirty="0" smtClean="0"/>
              <a:t>operands.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or-node</a:t>
            </a:r>
            <a:r>
              <a:rPr lang="en-US" dirty="0" smtClean="0"/>
              <a:t> is not </a:t>
            </a:r>
            <a:r>
              <a:rPr lang="en-US" dirty="0" err="1" smtClean="0"/>
              <a:t>nullable</a:t>
            </a:r>
            <a:r>
              <a:rPr lang="en-US" dirty="0" smtClean="0"/>
              <a:t>, because </a:t>
            </a:r>
            <a:br>
              <a:rPr lang="en-US" dirty="0" smtClean="0"/>
            </a:br>
            <a:r>
              <a:rPr lang="en-US" dirty="0" smtClean="0"/>
              <a:t>neither of its children is.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star-node </a:t>
            </a:r>
            <a:r>
              <a:rPr lang="en-US" dirty="0" smtClean="0"/>
              <a:t>is </a:t>
            </a:r>
            <a:r>
              <a:rPr lang="en-US" dirty="0" err="1" smtClean="0"/>
              <a:t>nullable</a:t>
            </a:r>
            <a:r>
              <a:rPr lang="en-US" dirty="0" smtClean="0"/>
              <a:t>, because </a:t>
            </a:r>
            <a:br>
              <a:rPr lang="en-US" dirty="0" smtClean="0"/>
            </a:br>
            <a:r>
              <a:rPr lang="en-US" dirty="0" smtClean="0"/>
              <a:t>every star-node is </a:t>
            </a:r>
            <a:r>
              <a:rPr lang="en-US" dirty="0" err="1" smtClean="0"/>
              <a:t>nullable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cat-nodes</a:t>
            </a:r>
            <a:r>
              <a:rPr lang="en-US" dirty="0" smtClean="0"/>
              <a:t>, having at least </a:t>
            </a:r>
            <a:br>
              <a:rPr lang="en-US" dirty="0" smtClean="0"/>
            </a:br>
            <a:r>
              <a:rPr lang="en-US" dirty="0" smtClean="0"/>
              <a:t>one non null able child, is </a:t>
            </a:r>
            <a:br>
              <a:rPr lang="en-US" dirty="0" smtClean="0"/>
            </a:br>
            <a:r>
              <a:rPr lang="en-US" dirty="0" smtClean="0"/>
              <a:t>not </a:t>
            </a:r>
            <a:r>
              <a:rPr lang="en-US" dirty="0" err="1" smtClean="0"/>
              <a:t>nullable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c14-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362200"/>
            <a:ext cx="4180924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lvl="1" algn="ctr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Computing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nullable</a:t>
            </a:r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firstpos</a:t>
            </a:r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, and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lastpos</a:t>
            </a:r>
            <a:r>
              <a:rPr lang="en-US" sz="3600" i="1" dirty="0" smtClean="0">
                <a:solidFill>
                  <a:srgbClr val="FF0000"/>
                </a:solidFill>
                <a:latin typeface="+mj-lt"/>
              </a:rPr>
              <a:t>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Computation of </a:t>
            </a:r>
            <a:r>
              <a:rPr lang="en-US" i="1" dirty="0" err="1" smtClean="0">
                <a:solidFill>
                  <a:schemeClr val="accent1"/>
                </a:solidFill>
              </a:rPr>
              <a:t>lastpos</a:t>
            </a:r>
            <a:r>
              <a:rPr lang="en-US" dirty="0" smtClean="0"/>
              <a:t> of  1</a:t>
            </a:r>
            <a:r>
              <a:rPr lang="en-US" baseline="30000" dirty="0" smtClean="0"/>
              <a:t>st</a:t>
            </a:r>
            <a:r>
              <a:rPr lang="en-US" dirty="0" smtClean="0"/>
              <a:t> cat-node appeared in our tree.</a:t>
            </a:r>
          </a:p>
          <a:p>
            <a:endParaRPr lang="en-US" dirty="0" smtClean="0"/>
          </a:p>
          <a:p>
            <a:r>
              <a:rPr lang="en-US" dirty="0" smtClean="0"/>
              <a:t>Rule:     </a:t>
            </a:r>
            <a:r>
              <a:rPr lang="en-US" sz="2200" b="1" dirty="0" smtClean="0">
                <a:solidFill>
                  <a:schemeClr val="accent1"/>
                </a:solidFill>
              </a:rPr>
              <a:t>if (</a:t>
            </a:r>
            <a:r>
              <a:rPr lang="en-US" sz="2200" b="1" dirty="0" err="1" smtClean="0">
                <a:solidFill>
                  <a:schemeClr val="accent1"/>
                </a:solidFill>
              </a:rPr>
              <a:t>nullable</a:t>
            </a:r>
            <a:r>
              <a:rPr lang="en-US" sz="2200" b="1" dirty="0" smtClean="0">
                <a:solidFill>
                  <a:schemeClr val="accent1"/>
                </a:solidFill>
              </a:rPr>
              <a:t>(C</a:t>
            </a:r>
            <a:r>
              <a:rPr lang="en-US" sz="2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sz="2200" b="1" dirty="0" smtClean="0">
                <a:solidFill>
                  <a:schemeClr val="accent1"/>
                </a:solidFill>
              </a:rPr>
              <a:t>))</a:t>
            </a:r>
          </a:p>
          <a:p>
            <a:pPr lvl="3"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	</a:t>
            </a:r>
            <a:r>
              <a:rPr lang="en-US" sz="2200" b="1" dirty="0" err="1" smtClean="0">
                <a:solidFill>
                  <a:schemeClr val="accent1"/>
                </a:solidFill>
              </a:rPr>
              <a:t>firstpos</a:t>
            </a:r>
            <a:r>
              <a:rPr lang="en-US" sz="2200" b="1" dirty="0" smtClean="0">
                <a:solidFill>
                  <a:schemeClr val="accent1"/>
                </a:solidFill>
              </a:rPr>
              <a:t>(C</a:t>
            </a:r>
            <a:r>
              <a:rPr lang="en-US" sz="2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sz="2200" b="1" dirty="0" smtClean="0">
                <a:solidFill>
                  <a:schemeClr val="accent1"/>
                </a:solidFill>
              </a:rPr>
              <a:t>) U </a:t>
            </a:r>
            <a:r>
              <a:rPr lang="en-US" sz="2200" b="1" dirty="0" err="1" smtClean="0">
                <a:solidFill>
                  <a:schemeClr val="accent1"/>
                </a:solidFill>
              </a:rPr>
              <a:t>firstpos</a:t>
            </a:r>
            <a:r>
              <a:rPr lang="en-US" sz="2200" b="1" dirty="0" smtClean="0">
                <a:solidFill>
                  <a:schemeClr val="accent1"/>
                </a:solidFill>
              </a:rPr>
              <a:t>(C</a:t>
            </a:r>
            <a:r>
              <a:rPr lang="en-US" sz="2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sz="2200" b="1" dirty="0" smtClean="0">
                <a:solidFill>
                  <a:schemeClr val="accent1"/>
                </a:solidFill>
              </a:rPr>
              <a:t>)</a:t>
            </a:r>
          </a:p>
          <a:p>
            <a:pPr lvl="3"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else </a:t>
            </a:r>
            <a:r>
              <a:rPr lang="en-US" sz="2200" b="1" dirty="0" err="1" smtClean="0">
                <a:solidFill>
                  <a:schemeClr val="accent1"/>
                </a:solidFill>
              </a:rPr>
              <a:t>firstpos</a:t>
            </a:r>
            <a:r>
              <a:rPr lang="en-US" sz="2200" b="1" dirty="0" smtClean="0">
                <a:solidFill>
                  <a:schemeClr val="accent1"/>
                </a:solidFill>
              </a:rPr>
              <a:t>(C</a:t>
            </a:r>
            <a:r>
              <a:rPr lang="en-US" sz="2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sz="2200" b="1" dirty="0" smtClean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c14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3455" y="2133600"/>
            <a:ext cx="4951945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lvl="1" algn="ctr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Computing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nullable</a:t>
            </a:r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firstpos</a:t>
            </a:r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, and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lastpos</a:t>
            </a:r>
            <a:r>
              <a:rPr lang="en-US" sz="3600" i="1" dirty="0" smtClean="0">
                <a:solidFill>
                  <a:srgbClr val="FF0000"/>
                </a:solidFill>
                <a:latin typeface="+mj-lt"/>
              </a:rPr>
              <a:t>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computation of </a:t>
            </a:r>
            <a:r>
              <a:rPr lang="en-US" i="1" dirty="0" err="1" smtClean="0">
                <a:solidFill>
                  <a:schemeClr val="accent1"/>
                </a:solidFill>
              </a:rPr>
              <a:t>firstpos</a:t>
            </a:r>
            <a:r>
              <a:rPr lang="en-US" dirty="0" smtClean="0"/>
              <a:t> and </a:t>
            </a:r>
            <a:r>
              <a:rPr lang="en-US" i="1" dirty="0" err="1" smtClean="0">
                <a:solidFill>
                  <a:schemeClr val="accent1"/>
                </a:solidFill>
              </a:rPr>
              <a:t>lastpos</a:t>
            </a:r>
            <a:r>
              <a:rPr lang="en-US" dirty="0" smtClean="0"/>
              <a:t> for each of the nodes provides the following  result:</a:t>
            </a:r>
          </a:p>
          <a:p>
            <a:endParaRPr lang="en-US" dirty="0" smtClean="0"/>
          </a:p>
          <a:p>
            <a:pPr lvl="1"/>
            <a:r>
              <a:rPr lang="en-US" i="1" dirty="0" err="1" smtClean="0">
                <a:solidFill>
                  <a:schemeClr val="accent1"/>
                </a:solidFill>
              </a:rPr>
              <a:t>firstpos</a:t>
            </a:r>
            <a:r>
              <a:rPr lang="en-US" i="1" dirty="0" smtClean="0">
                <a:solidFill>
                  <a:schemeClr val="accent1"/>
                </a:solidFill>
              </a:rPr>
              <a:t>(n)</a:t>
            </a:r>
            <a:r>
              <a:rPr lang="en-US" dirty="0" smtClean="0"/>
              <a:t> to the left of node n.</a:t>
            </a:r>
          </a:p>
          <a:p>
            <a:pPr lvl="1"/>
            <a:r>
              <a:rPr lang="en-US" i="1" dirty="0" err="1" smtClean="0">
                <a:solidFill>
                  <a:schemeClr val="accent1"/>
                </a:solidFill>
              </a:rPr>
              <a:t>lastpos</a:t>
            </a:r>
            <a:r>
              <a:rPr lang="en-US" i="1" dirty="0" smtClean="0">
                <a:solidFill>
                  <a:schemeClr val="accent1"/>
                </a:solidFill>
              </a:rPr>
              <a:t>(n)</a:t>
            </a:r>
            <a:r>
              <a:rPr lang="en-US" dirty="0" smtClean="0"/>
              <a:t> to the right of node n.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lvl="1" algn="ctr" rtl="0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Computing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followpos</a:t>
            </a:r>
            <a:endParaRPr lang="en-US" sz="3600" i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Two ways that a position of a regular expression can be made to follow another.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is a cat-node with </a:t>
            </a:r>
            <a:r>
              <a:rPr lang="en-US" dirty="0" smtClean="0">
                <a:solidFill>
                  <a:schemeClr val="accent1"/>
                </a:solidFill>
              </a:rPr>
              <a:t>left child C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right child C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then for every position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chemeClr val="accent1"/>
                </a:solidFill>
              </a:rPr>
              <a:t>lastpos</a:t>
            </a:r>
            <a:r>
              <a:rPr lang="en-US" dirty="0" smtClean="0">
                <a:solidFill>
                  <a:schemeClr val="accent1"/>
                </a:solidFill>
              </a:rPr>
              <a:t>(C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, all positions in </a:t>
            </a:r>
            <a:r>
              <a:rPr lang="en-US" dirty="0" err="1" smtClean="0">
                <a:solidFill>
                  <a:schemeClr val="accent1"/>
                </a:solidFill>
              </a:rPr>
              <a:t>firstpos</a:t>
            </a:r>
            <a:r>
              <a:rPr lang="en-US" dirty="0" smtClean="0">
                <a:solidFill>
                  <a:schemeClr val="accent1"/>
                </a:solidFill>
              </a:rPr>
              <a:t>(C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are in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followpos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is a star-node, and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is a position in </a:t>
            </a:r>
            <a:r>
              <a:rPr lang="en-US" dirty="0" err="1" smtClean="0">
                <a:solidFill>
                  <a:schemeClr val="accent1"/>
                </a:solidFill>
              </a:rPr>
              <a:t>lastpos</a:t>
            </a:r>
            <a:r>
              <a:rPr lang="en-US" dirty="0" smtClean="0">
                <a:solidFill>
                  <a:schemeClr val="accent1"/>
                </a:solidFill>
              </a:rPr>
              <a:t>(n)</a:t>
            </a:r>
            <a:r>
              <a:rPr lang="en-US" dirty="0" smtClean="0"/>
              <a:t> , then all positions in </a:t>
            </a:r>
            <a:r>
              <a:rPr lang="en-US" dirty="0" err="1" smtClean="0">
                <a:solidFill>
                  <a:schemeClr val="accent1"/>
                </a:solidFill>
              </a:rPr>
              <a:t>firstpos</a:t>
            </a:r>
            <a:r>
              <a:rPr lang="en-US" dirty="0" smtClean="0">
                <a:solidFill>
                  <a:schemeClr val="accent1"/>
                </a:solidFill>
              </a:rPr>
              <a:t>(n)</a:t>
            </a:r>
            <a:r>
              <a:rPr lang="en-US" dirty="0" smtClean="0"/>
              <a:t> are in </a:t>
            </a:r>
            <a:r>
              <a:rPr lang="en-US" dirty="0" err="1" smtClean="0">
                <a:solidFill>
                  <a:schemeClr val="accent1"/>
                </a:solidFill>
              </a:rPr>
              <a:t>followpos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c14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3455" y="2133600"/>
            <a:ext cx="4951945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lvl="1" algn="ctr" rtl="0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Computing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followpos</a:t>
            </a:r>
            <a:r>
              <a:rPr lang="en-US" sz="3600" i="1" dirty="0" smtClean="0">
                <a:solidFill>
                  <a:srgbClr val="FF0000"/>
                </a:solidFill>
                <a:latin typeface="+mj-lt"/>
              </a:rPr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Ex. </a:t>
            </a:r>
          </a:p>
          <a:p>
            <a:r>
              <a:rPr lang="en-US" dirty="0" smtClean="0"/>
              <a:t>Starting from lowest </a:t>
            </a:r>
            <a:r>
              <a:rPr lang="en-US" dirty="0" smtClean="0">
                <a:solidFill>
                  <a:schemeClr val="accent1"/>
                </a:solidFill>
              </a:rPr>
              <a:t>cat node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lastpos</a:t>
            </a:r>
            <a:r>
              <a:rPr lang="en-US" dirty="0" smtClean="0"/>
              <a:t>(c</a:t>
            </a:r>
            <a:r>
              <a:rPr lang="en-US" baseline="-25000" dirty="0" smtClean="0"/>
              <a:t>1</a:t>
            </a:r>
            <a:r>
              <a:rPr lang="en-US" dirty="0" smtClean="0"/>
              <a:t>) = {1,2}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firstpos</a:t>
            </a:r>
            <a:r>
              <a:rPr lang="en-US" dirty="0" smtClean="0"/>
              <a:t>(c</a:t>
            </a:r>
            <a:r>
              <a:rPr lang="en-US" baseline="-25000" dirty="0" smtClean="0"/>
              <a:t>2</a:t>
            </a:r>
            <a:r>
              <a:rPr lang="en-US" dirty="0" smtClean="0"/>
              <a:t>) = {3}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So, applying </a:t>
            </a:r>
            <a:r>
              <a:rPr lang="en-US" b="1" dirty="0" smtClean="0">
                <a:solidFill>
                  <a:schemeClr val="accent1"/>
                </a:solidFill>
              </a:rPr>
              <a:t>Rule 1 </a:t>
            </a:r>
            <a:r>
              <a:rPr lang="en-US" dirty="0" smtClean="0"/>
              <a:t>we got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 descr="Lec14-0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4038600"/>
            <a:ext cx="2457959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c14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1905000"/>
            <a:ext cx="4951945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lvl="1" algn="ctr" rtl="0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Computing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followpos</a:t>
            </a:r>
            <a:r>
              <a:rPr lang="en-US" sz="3600" i="1" dirty="0" smtClean="0">
                <a:solidFill>
                  <a:srgbClr val="FF0000"/>
                </a:solidFill>
                <a:latin typeface="+mj-lt"/>
              </a:rPr>
              <a:t>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Computation of </a:t>
            </a:r>
            <a:r>
              <a:rPr lang="en-US" dirty="0" err="1" smtClean="0">
                <a:solidFill>
                  <a:schemeClr val="accent1"/>
                </a:solidFill>
              </a:rPr>
              <a:t>followpos</a:t>
            </a:r>
            <a:r>
              <a:rPr lang="en-US" dirty="0" smtClean="0"/>
              <a:t> for next </a:t>
            </a:r>
            <a:r>
              <a:rPr lang="en-US" b="1" dirty="0" smtClean="0">
                <a:solidFill>
                  <a:schemeClr val="accent1"/>
                </a:solidFill>
              </a:rPr>
              <a:t>cat node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c14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1905000"/>
            <a:ext cx="4951945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lvl="1" algn="ctr" rtl="0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Computing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followpos</a:t>
            </a:r>
            <a:r>
              <a:rPr lang="en-US" sz="3600" i="1" dirty="0" smtClean="0">
                <a:solidFill>
                  <a:srgbClr val="FF0000"/>
                </a:solidFill>
                <a:latin typeface="+mj-lt"/>
              </a:rPr>
              <a:t>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>
                <a:solidFill>
                  <a:schemeClr val="accent1"/>
                </a:solidFill>
              </a:rPr>
              <a:t>followpos</a:t>
            </a:r>
            <a:r>
              <a:rPr lang="en-US" dirty="0" smtClean="0"/>
              <a:t> of all </a:t>
            </a:r>
            <a:r>
              <a:rPr lang="en-US" b="1" dirty="0" smtClean="0">
                <a:solidFill>
                  <a:schemeClr val="accent1"/>
                </a:solidFill>
              </a:rPr>
              <a:t>cat node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 descr="Lec14-0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2667000"/>
            <a:ext cx="2667000" cy="2575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Algorithm for converting </a:t>
            </a:r>
            <a:r>
              <a:rPr lang="en-US" b="1" dirty="0" smtClean="0">
                <a:solidFill>
                  <a:schemeClr val="accent1"/>
                </a:solidFill>
              </a:rPr>
              <a:t>RE to an NFA</a:t>
            </a:r>
            <a:r>
              <a:rPr lang="en-US" dirty="0" smtClean="0"/>
              <a:t> .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chemeClr val="accent1"/>
                </a:solidFill>
              </a:rPr>
              <a:t>The algorithm is syntax- directed, it works recursively up the parse tree for the regular expression.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886200"/>
            <a:ext cx="6096000" cy="105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c14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3455" y="2133600"/>
            <a:ext cx="4951945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lvl="1" algn="ctr" rtl="0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Computing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followpos</a:t>
            </a:r>
            <a:r>
              <a:rPr lang="en-US" sz="3600" i="1" dirty="0" smtClean="0">
                <a:solidFill>
                  <a:srgbClr val="FF0000"/>
                </a:solidFill>
                <a:latin typeface="+mj-lt"/>
              </a:rPr>
              <a:t>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solidFill>
                  <a:schemeClr val="accent1"/>
                </a:solidFill>
              </a:rPr>
              <a:t>followup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chemeClr val="accent1"/>
                </a:solidFill>
              </a:rPr>
              <a:t>star node 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lastpos</a:t>
            </a:r>
            <a:r>
              <a:rPr lang="en-US" dirty="0" smtClean="0"/>
              <a:t>(n) = {1,2}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firstpos</a:t>
            </a:r>
            <a:r>
              <a:rPr lang="en-US" dirty="0" smtClean="0"/>
              <a:t>(n) = {1,2}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ȋ</a:t>
            </a:r>
            <a:r>
              <a:rPr lang="en-US" dirty="0" smtClean="0"/>
              <a:t> = 1,2</a:t>
            </a:r>
          </a:p>
          <a:p>
            <a:pPr>
              <a:buNone/>
            </a:pPr>
            <a:r>
              <a:rPr lang="en-US" dirty="0" smtClean="0"/>
              <a:t>	So, applying </a:t>
            </a:r>
            <a:r>
              <a:rPr lang="en-US" b="1" dirty="0" smtClean="0">
                <a:solidFill>
                  <a:schemeClr val="accent1"/>
                </a:solidFill>
              </a:rPr>
              <a:t>Rule 2 </a:t>
            </a:r>
            <a:r>
              <a:rPr lang="en-US" dirty="0" smtClean="0"/>
              <a:t>we got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 descr="Lec14-0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3810000"/>
            <a:ext cx="2836106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lvl="1" algn="ctr" rtl="0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Computing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followpos</a:t>
            </a:r>
            <a:r>
              <a:rPr lang="en-US" sz="3600" i="1" dirty="0" smtClean="0">
                <a:solidFill>
                  <a:srgbClr val="FF0000"/>
                </a:solidFill>
                <a:latin typeface="+mj-lt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i="1" dirty="0" err="1" smtClean="0">
                <a:solidFill>
                  <a:schemeClr val="accent1"/>
                </a:solidFill>
              </a:rPr>
              <a:t>followpos</a:t>
            </a:r>
            <a:r>
              <a:rPr lang="en-US" dirty="0" smtClean="0"/>
              <a:t> can be represented by creating a </a:t>
            </a:r>
            <a:r>
              <a:rPr lang="en-US" dirty="0" smtClean="0">
                <a:solidFill>
                  <a:schemeClr val="accent1"/>
                </a:solidFill>
              </a:rPr>
              <a:t>directed graph </a:t>
            </a:r>
            <a:r>
              <a:rPr lang="en-US" dirty="0" smtClean="0"/>
              <a:t>with a node for each position and an arc from position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to position </a:t>
            </a:r>
            <a:r>
              <a:rPr lang="en-US" i="1" dirty="0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 if and only if </a:t>
            </a:r>
            <a:r>
              <a:rPr lang="en-US" dirty="0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 is in </a:t>
            </a:r>
            <a:r>
              <a:rPr lang="en-US" i="1" dirty="0" err="1" smtClean="0">
                <a:solidFill>
                  <a:schemeClr val="accent1"/>
                </a:solidFill>
              </a:rPr>
              <a:t>followpos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lvl="1" algn="ctr" rtl="0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Computing </a:t>
            </a:r>
            <a:r>
              <a:rPr lang="en-US" sz="3600" i="1" dirty="0" err="1" smtClean="0">
                <a:solidFill>
                  <a:srgbClr val="FF0000"/>
                </a:solidFill>
                <a:latin typeface="+mj-lt"/>
              </a:rPr>
              <a:t>followpos</a:t>
            </a:r>
            <a:r>
              <a:rPr lang="en-US" sz="3600" i="1" dirty="0" smtClean="0">
                <a:solidFill>
                  <a:srgbClr val="FF0000"/>
                </a:solidFill>
                <a:latin typeface="+mj-lt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i="1" dirty="0" err="1" smtClean="0">
                <a:solidFill>
                  <a:schemeClr val="accent1"/>
                </a:solidFill>
              </a:rPr>
              <a:t>followpos</a:t>
            </a:r>
            <a:r>
              <a:rPr lang="en-US" dirty="0" smtClean="0"/>
              <a:t> can be represented by creating a </a:t>
            </a:r>
            <a:r>
              <a:rPr lang="en-US" dirty="0" smtClean="0">
                <a:solidFill>
                  <a:schemeClr val="accent1"/>
                </a:solidFill>
              </a:rPr>
              <a:t>directed graph </a:t>
            </a:r>
            <a:r>
              <a:rPr lang="en-US" dirty="0" smtClean="0"/>
              <a:t>with a node for each position and an arc from position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to position </a:t>
            </a:r>
            <a:r>
              <a:rPr lang="en-US" i="1" dirty="0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 if and only if </a:t>
            </a:r>
            <a:r>
              <a:rPr lang="en-US" dirty="0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 is in </a:t>
            </a:r>
            <a:r>
              <a:rPr lang="en-US" i="1" dirty="0" err="1" smtClean="0">
                <a:solidFill>
                  <a:schemeClr val="accent1"/>
                </a:solidFill>
              </a:rPr>
              <a:t>followpos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 descr="Lec14-0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3352800"/>
            <a:ext cx="5562600" cy="2151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lvl="1" algn="ctr" rtl="0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Converting RE directly to DFA</a:t>
            </a:r>
            <a:endParaRPr lang="en-US" sz="3600" i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INPUT</a:t>
            </a:r>
            <a:r>
              <a:rPr lang="en-US" dirty="0" smtClean="0"/>
              <a:t>:		A regular expression r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OUTPUT</a:t>
            </a:r>
            <a:r>
              <a:rPr lang="en-US" dirty="0" smtClean="0"/>
              <a:t>:	A DFA </a:t>
            </a:r>
            <a:r>
              <a:rPr lang="en-US" dirty="0" smtClean="0">
                <a:solidFill>
                  <a:schemeClr val="accent1"/>
                </a:solidFill>
              </a:rPr>
              <a:t>D</a:t>
            </a:r>
            <a:r>
              <a:rPr lang="en-US" dirty="0" smtClean="0"/>
              <a:t> that recognizes </a:t>
            </a:r>
            <a:r>
              <a:rPr lang="en-US" dirty="0" smtClean="0">
                <a:solidFill>
                  <a:schemeClr val="accent1"/>
                </a:solidFill>
              </a:rPr>
              <a:t>L(r)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METHOD</a:t>
            </a:r>
            <a:r>
              <a:rPr lang="en-US" dirty="0" smtClean="0"/>
              <a:t>:	</a:t>
            </a:r>
          </a:p>
          <a:p>
            <a:pPr>
              <a:buNone/>
            </a:pPr>
            <a:r>
              <a:rPr lang="en-US" dirty="0" smtClean="0"/>
              <a:t>	Construct a </a:t>
            </a:r>
            <a:r>
              <a:rPr lang="en-US" dirty="0" smtClean="0">
                <a:solidFill>
                  <a:schemeClr val="accent1"/>
                </a:solidFill>
              </a:rPr>
              <a:t>syntax tree T </a:t>
            </a:r>
            <a:r>
              <a:rPr lang="en-US" dirty="0" smtClean="0"/>
              <a:t>from the augmented regular expression (r) #.</a:t>
            </a:r>
          </a:p>
          <a:p>
            <a:pPr>
              <a:buNone/>
            </a:pPr>
            <a:r>
              <a:rPr lang="en-US" dirty="0" smtClean="0"/>
              <a:t>	Compute </a:t>
            </a:r>
            <a:r>
              <a:rPr lang="en-US" dirty="0" err="1" smtClean="0">
                <a:solidFill>
                  <a:schemeClr val="accent1"/>
                </a:solidFill>
              </a:rPr>
              <a:t>nullable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firstpos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lastpos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1"/>
                </a:solidFill>
              </a:rPr>
              <a:t>followpos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Construct </a:t>
            </a:r>
            <a:r>
              <a:rPr lang="en-US" dirty="0" err="1" smtClean="0">
                <a:solidFill>
                  <a:schemeClr val="accent1"/>
                </a:solidFill>
              </a:rPr>
              <a:t>Dstates</a:t>
            </a:r>
            <a:r>
              <a:rPr lang="en-US" dirty="0" smtClean="0"/>
              <a:t>, the set of states of </a:t>
            </a:r>
            <a:r>
              <a:rPr lang="en-US" dirty="0" smtClean="0">
                <a:solidFill>
                  <a:schemeClr val="accent1"/>
                </a:solidFill>
              </a:rPr>
              <a:t>DFA D</a:t>
            </a:r>
            <a:r>
              <a:rPr lang="en-US" dirty="0" smtClean="0"/>
              <a:t> , and </a:t>
            </a:r>
            <a:r>
              <a:rPr lang="en-US" dirty="0" err="1" smtClean="0">
                <a:solidFill>
                  <a:schemeClr val="accent1"/>
                </a:solidFill>
              </a:rPr>
              <a:t>Dtran</a:t>
            </a:r>
            <a:r>
              <a:rPr lang="en-US" dirty="0" smtClean="0"/>
              <a:t>, the transition function for </a:t>
            </a:r>
            <a:r>
              <a:rPr lang="en-US" dirty="0" smtClean="0">
                <a:solidFill>
                  <a:schemeClr val="accent1"/>
                </a:solidFill>
              </a:rPr>
              <a:t>D (Procedure)</a:t>
            </a:r>
            <a:r>
              <a:rPr lang="en-US" dirty="0" smtClean="0"/>
              <a:t>. The states of D are sets of positions in T.</a:t>
            </a:r>
          </a:p>
          <a:p>
            <a:pPr>
              <a:buNone/>
            </a:pPr>
            <a:r>
              <a:rPr lang="en-US" dirty="0" smtClean="0"/>
              <a:t>	Initially, each state is "unmarked," and a state becomes "marked" just before we  consider its out-transitions. </a:t>
            </a:r>
            <a:br>
              <a:rPr lang="en-US" dirty="0" smtClean="0"/>
            </a:br>
            <a:r>
              <a:rPr lang="en-US" dirty="0" smtClean="0"/>
              <a:t>The start state of D is </a:t>
            </a:r>
            <a:r>
              <a:rPr lang="en-US" dirty="0" err="1" smtClean="0">
                <a:solidFill>
                  <a:schemeClr val="accent1"/>
                </a:solidFill>
              </a:rPr>
              <a:t>firstpos</a:t>
            </a:r>
            <a:r>
              <a:rPr lang="en-US" dirty="0" smtClean="0">
                <a:solidFill>
                  <a:schemeClr val="accent1"/>
                </a:solidFill>
              </a:rPr>
              <a:t>(n</a:t>
            </a:r>
            <a:r>
              <a:rPr lang="en-US" baseline="-25000" dirty="0" smtClean="0">
                <a:solidFill>
                  <a:schemeClr val="accent1"/>
                </a:solidFill>
              </a:rPr>
              <a:t>0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, where node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baseline="-25000" dirty="0" smtClean="0">
                <a:solidFill>
                  <a:schemeClr val="accent1"/>
                </a:solidFill>
              </a:rPr>
              <a:t>0</a:t>
            </a:r>
            <a:r>
              <a:rPr lang="en-US" dirty="0" smtClean="0"/>
              <a:t> is the root of 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The accepting states are those containing the position for the </a:t>
            </a:r>
            <a:r>
              <a:rPr lang="en-US" dirty="0" err="1" smtClean="0"/>
              <a:t>endmarker</a:t>
            </a:r>
            <a:r>
              <a:rPr lang="en-US" dirty="0" smtClean="0"/>
              <a:t> symbol </a:t>
            </a:r>
            <a:r>
              <a:rPr lang="en-US" dirty="0" smtClean="0">
                <a:solidFill>
                  <a:schemeClr val="accent1"/>
                </a:solidFill>
              </a:rPr>
              <a:t>#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c14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2055" y="2133600"/>
            <a:ext cx="4951945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lvl="1" algn="ctr" rtl="0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Converting RE directly to DFA..</a:t>
            </a:r>
            <a:endParaRPr lang="en-US" sz="3600" i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Ex.	</a:t>
            </a:r>
            <a:r>
              <a:rPr lang="en-US" b="1" dirty="0" smtClean="0">
                <a:solidFill>
                  <a:schemeClr val="accent1"/>
                </a:solidFill>
              </a:rPr>
              <a:t>DFA for the regular expression r = (</a:t>
            </a:r>
            <a:r>
              <a:rPr lang="en-US" b="1" dirty="0" err="1" smtClean="0">
                <a:solidFill>
                  <a:schemeClr val="accent1"/>
                </a:solidFill>
              </a:rPr>
              <a:t>a|b</a:t>
            </a:r>
            <a:r>
              <a:rPr lang="en-US" b="1" dirty="0" smtClean="0">
                <a:solidFill>
                  <a:schemeClr val="accent1"/>
                </a:solidFill>
              </a:rPr>
              <a:t>)*</a:t>
            </a:r>
            <a:r>
              <a:rPr lang="en-US" b="1" dirty="0" err="1" smtClean="0">
                <a:solidFill>
                  <a:schemeClr val="accent1"/>
                </a:solidFill>
              </a:rPr>
              <a:t>abb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Putting together all previous steps:</a:t>
            </a:r>
          </a:p>
          <a:p>
            <a:endParaRPr lang="en-US" dirty="0" smtClean="0"/>
          </a:p>
          <a:p>
            <a:pPr marL="914400" lvl="1" indent="-514350">
              <a:buNone/>
            </a:pPr>
            <a:r>
              <a:rPr lang="en-US" dirty="0" smtClean="0"/>
              <a:t>Augmented Syntax Tree </a:t>
            </a:r>
            <a:r>
              <a:rPr lang="en-US" b="1" dirty="0" smtClean="0">
                <a:solidFill>
                  <a:schemeClr val="accent1"/>
                </a:solidFill>
              </a:rPr>
              <a:t>r = (</a:t>
            </a:r>
            <a:r>
              <a:rPr lang="en-US" b="1" dirty="0" err="1" smtClean="0">
                <a:solidFill>
                  <a:schemeClr val="accent1"/>
                </a:solidFill>
              </a:rPr>
              <a:t>a|b</a:t>
            </a:r>
            <a:r>
              <a:rPr lang="en-US" b="1" dirty="0" smtClean="0">
                <a:solidFill>
                  <a:schemeClr val="accent1"/>
                </a:solidFill>
              </a:rPr>
              <a:t>)*</a:t>
            </a:r>
            <a:r>
              <a:rPr lang="en-US" b="1" dirty="0" err="1" smtClean="0">
                <a:solidFill>
                  <a:schemeClr val="accent1"/>
                </a:solidFill>
              </a:rPr>
              <a:t>abb</a:t>
            </a:r>
            <a:r>
              <a:rPr lang="en-US" b="1" dirty="0" smtClean="0">
                <a:solidFill>
                  <a:schemeClr val="accent1"/>
                </a:solidFill>
              </a:rPr>
              <a:t>#</a:t>
            </a:r>
          </a:p>
          <a:p>
            <a:pPr marL="914400" lvl="1" indent="-514350">
              <a:buNone/>
            </a:pPr>
            <a:r>
              <a:rPr lang="en-US" i="1" dirty="0" err="1" smtClean="0">
                <a:solidFill>
                  <a:schemeClr val="accent1"/>
                </a:solidFill>
              </a:rPr>
              <a:t>Nullable</a:t>
            </a:r>
            <a:r>
              <a:rPr lang="en-US" dirty="0" smtClean="0"/>
              <a:t> is true for only star node</a:t>
            </a:r>
          </a:p>
          <a:p>
            <a:pPr marL="914400" lvl="1" indent="-514350">
              <a:buNone/>
            </a:pPr>
            <a:r>
              <a:rPr lang="en-US" i="1" dirty="0" err="1" smtClean="0">
                <a:solidFill>
                  <a:schemeClr val="accent1"/>
                </a:solidFill>
              </a:rPr>
              <a:t>firstpos</a:t>
            </a:r>
            <a:r>
              <a:rPr lang="en-US" dirty="0" smtClean="0"/>
              <a:t> &amp; </a:t>
            </a:r>
            <a:r>
              <a:rPr lang="en-US" i="1" dirty="0" err="1" smtClean="0">
                <a:solidFill>
                  <a:schemeClr val="accent1"/>
                </a:solidFill>
              </a:rPr>
              <a:t>lastpos</a:t>
            </a:r>
            <a:r>
              <a:rPr lang="en-US" dirty="0" smtClean="0"/>
              <a:t> are showed in tree</a:t>
            </a:r>
          </a:p>
          <a:p>
            <a:pPr marL="914400" lvl="1" indent="-514350">
              <a:buNone/>
            </a:pPr>
            <a:r>
              <a:rPr lang="en-US" i="1" dirty="0" err="1" smtClean="0">
                <a:solidFill>
                  <a:schemeClr val="accent1"/>
                </a:solidFill>
              </a:rPr>
              <a:t>followpos</a:t>
            </a:r>
            <a:r>
              <a:rPr lang="en-US" dirty="0" smtClean="0"/>
              <a:t> are:</a:t>
            </a:r>
          </a:p>
          <a:p>
            <a:pPr marL="914400" lvl="1" indent="-51435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 descr="Lec14-0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4191000"/>
            <a:ext cx="2667000" cy="2149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lvl="1" algn="ctr" rtl="0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Converting RE directly to DFA…</a:t>
            </a:r>
            <a:endParaRPr lang="en-US" sz="3600" i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Start state of D =</a:t>
            </a:r>
            <a:r>
              <a:rPr lang="en-US" b="1" dirty="0" smtClean="0">
                <a:solidFill>
                  <a:schemeClr val="accent1"/>
                </a:solidFill>
              </a:rPr>
              <a:t> A = </a:t>
            </a:r>
            <a:r>
              <a:rPr lang="en-US" b="1" i="1" dirty="0" err="1" smtClean="0">
                <a:solidFill>
                  <a:schemeClr val="accent1"/>
                </a:solidFill>
              </a:rPr>
              <a:t>firstpos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rootnode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b="1" dirty="0" smtClean="0">
                <a:solidFill>
                  <a:schemeClr val="accent1"/>
                </a:solidFill>
              </a:rPr>
              <a:t> = {1,2,3}</a:t>
            </a:r>
          </a:p>
          <a:p>
            <a:r>
              <a:rPr lang="en-US" dirty="0" smtClean="0"/>
              <a:t>Now we have to compute </a:t>
            </a:r>
            <a:r>
              <a:rPr lang="en-US" dirty="0" err="1" smtClean="0">
                <a:solidFill>
                  <a:schemeClr val="accent1"/>
                </a:solidFill>
              </a:rPr>
              <a:t>Dtran</a:t>
            </a:r>
            <a:r>
              <a:rPr lang="en-US" dirty="0" smtClean="0">
                <a:solidFill>
                  <a:schemeClr val="accent1"/>
                </a:solidFill>
              </a:rPr>
              <a:t>[A, a] </a:t>
            </a:r>
            <a:r>
              <a:rPr lang="en-US" dirty="0" smtClean="0"/>
              <a:t>&amp; </a:t>
            </a:r>
            <a:r>
              <a:rPr lang="en-US" dirty="0" err="1" smtClean="0">
                <a:solidFill>
                  <a:schemeClr val="accent1"/>
                </a:solidFill>
              </a:rPr>
              <a:t>Dtran</a:t>
            </a:r>
            <a:r>
              <a:rPr lang="en-US" dirty="0" smtClean="0">
                <a:solidFill>
                  <a:schemeClr val="accent1"/>
                </a:solidFill>
              </a:rPr>
              <a:t>[A, b] </a:t>
            </a:r>
          </a:p>
          <a:p>
            <a:pPr lvl="1"/>
            <a:r>
              <a:rPr lang="en-US" dirty="0" smtClean="0"/>
              <a:t>Among the positions of A,</a:t>
            </a:r>
            <a:r>
              <a:rPr lang="en-US" dirty="0" smtClean="0">
                <a:solidFill>
                  <a:schemeClr val="accent1"/>
                </a:solidFill>
              </a:rPr>
              <a:t> 1 and 3 corresponds to a</a:t>
            </a:r>
            <a:r>
              <a:rPr lang="en-US" dirty="0" smtClean="0"/>
              <a:t>, while </a:t>
            </a:r>
            <a:r>
              <a:rPr lang="en-US" dirty="0" smtClean="0">
                <a:solidFill>
                  <a:schemeClr val="accent1"/>
                </a:solidFill>
              </a:rPr>
              <a:t>2 corresponds to b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Dtran</a:t>
            </a:r>
            <a:r>
              <a:rPr lang="en-US" dirty="0" smtClean="0"/>
              <a:t>[A, a] = </a:t>
            </a:r>
            <a:r>
              <a:rPr lang="en-US" dirty="0" err="1" smtClean="0"/>
              <a:t>followpos</a:t>
            </a:r>
            <a:r>
              <a:rPr lang="en-US" dirty="0" smtClean="0"/>
              <a:t>(1) U </a:t>
            </a:r>
            <a:r>
              <a:rPr lang="en-US" dirty="0" err="1" smtClean="0"/>
              <a:t>followpos</a:t>
            </a:r>
            <a:r>
              <a:rPr lang="en-US" dirty="0" smtClean="0"/>
              <a:t>(3) = { l , 2, 3, 4} </a:t>
            </a:r>
          </a:p>
          <a:p>
            <a:pPr lvl="1"/>
            <a:r>
              <a:rPr lang="en-US" dirty="0" err="1" smtClean="0"/>
              <a:t>Dtran</a:t>
            </a:r>
            <a:r>
              <a:rPr lang="en-US" dirty="0" smtClean="0"/>
              <a:t>[A, b] = </a:t>
            </a:r>
            <a:r>
              <a:rPr lang="en-US" dirty="0" err="1" smtClean="0"/>
              <a:t>followpos</a:t>
            </a:r>
            <a:r>
              <a:rPr lang="en-US" dirty="0" smtClean="0"/>
              <a:t>(2) = {1, 2, 3}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State A is similar, and does not have to be added to </a:t>
            </a:r>
            <a:r>
              <a:rPr lang="en-US" dirty="0" err="1" smtClean="0"/>
              <a:t>Dstates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B = {I, 2, 3, 4 } </a:t>
            </a:r>
            <a:r>
              <a:rPr lang="en-US" dirty="0" smtClean="0"/>
              <a:t>, is new, so we add it to </a:t>
            </a:r>
            <a:r>
              <a:rPr lang="en-US" dirty="0" err="1" smtClean="0"/>
              <a:t>Dstates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Proceed to compute its transitions..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lvl="1" algn="ctr" rtl="0"/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Converting RE directly to DFA…</a:t>
            </a:r>
            <a:endParaRPr lang="en-US" sz="3600" i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The complete </a:t>
            </a:r>
            <a:r>
              <a:rPr lang="en-US" b="1" dirty="0" smtClean="0">
                <a:solidFill>
                  <a:schemeClr val="accent1"/>
                </a:solidFill>
              </a:rPr>
              <a:t>DFA</a:t>
            </a:r>
            <a:r>
              <a:rPr lang="en-US" dirty="0" smtClean="0"/>
              <a:t>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 descr="Lec14-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514600"/>
            <a:ext cx="6330710" cy="2452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ctr" rtl="0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ur-PK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accent1"/>
                </a:solidFill>
              </a:rPr>
              <a:t>Method: </a:t>
            </a:r>
          </a:p>
          <a:p>
            <a:pPr>
              <a:buNone/>
            </a:pPr>
            <a:endParaRPr lang="en-US" b="1" dirty="0" smtClean="0"/>
          </a:p>
          <a:p>
            <a:pPr lvl="1"/>
            <a:r>
              <a:rPr lang="en-US" dirty="0" smtClean="0"/>
              <a:t>Begin by </a:t>
            </a:r>
            <a:r>
              <a:rPr lang="en-US" dirty="0" smtClean="0">
                <a:solidFill>
                  <a:schemeClr val="accent1"/>
                </a:solidFill>
              </a:rPr>
              <a:t>parsing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r</a:t>
            </a:r>
            <a:r>
              <a:rPr lang="en-US" dirty="0" smtClean="0"/>
              <a:t> into its constituent sub-expressions. 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Basis rule </a:t>
            </a:r>
            <a:r>
              <a:rPr lang="en-US" dirty="0" smtClean="0"/>
              <a:t>if for handling sub-expressions with no operators.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Inductive rules </a:t>
            </a:r>
            <a:r>
              <a:rPr lang="en-US" dirty="0" smtClean="0"/>
              <a:t>are for constructing NFA's for the immediate sub expressions of a given expression.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800" b="1" dirty="0" smtClean="0">
                <a:solidFill>
                  <a:schemeClr val="accent1"/>
                </a:solidFill>
              </a:rPr>
              <a:t>Basis Step: </a:t>
            </a:r>
          </a:p>
          <a:p>
            <a:pPr>
              <a:buNone/>
            </a:pPr>
            <a:endParaRPr lang="en-US" b="1" dirty="0" smtClean="0"/>
          </a:p>
          <a:p>
            <a:pPr lvl="1"/>
            <a:r>
              <a:rPr lang="en-US" dirty="0" smtClean="0"/>
              <a:t>For expression </a:t>
            </a:r>
            <a:r>
              <a:rPr lang="en-US" b="1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 construct the NFA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any sub-expression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in </a:t>
            </a:r>
            <a:r>
              <a:rPr lang="el-GR" b="1" dirty="0" smtClean="0">
                <a:solidFill>
                  <a:schemeClr val="accent1"/>
                </a:solidFill>
              </a:rPr>
              <a:t>Σ</a:t>
            </a:r>
            <a:r>
              <a:rPr lang="en-US" dirty="0" smtClean="0"/>
              <a:t> construct the NFA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781300"/>
            <a:ext cx="323918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942217"/>
            <a:ext cx="2971800" cy="92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800" b="1" dirty="0" smtClean="0">
                <a:solidFill>
                  <a:schemeClr val="accent1"/>
                </a:solidFill>
              </a:rPr>
              <a:t>Induction Step: </a:t>
            </a:r>
          </a:p>
          <a:p>
            <a:r>
              <a:rPr lang="en-US" dirty="0" smtClean="0"/>
              <a:t>Suppose </a:t>
            </a:r>
            <a:r>
              <a:rPr lang="en-US" i="1" dirty="0" smtClean="0">
                <a:solidFill>
                  <a:schemeClr val="accent1"/>
                </a:solidFill>
              </a:rPr>
              <a:t>N(s)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chemeClr val="accent1"/>
                </a:solidFill>
              </a:rPr>
              <a:t>N(t)</a:t>
            </a:r>
            <a:r>
              <a:rPr lang="en-US" dirty="0" smtClean="0"/>
              <a:t> are NFA's for regular expressions </a:t>
            </a:r>
            <a:r>
              <a:rPr lang="en-US" i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, respectively.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b="1" dirty="0" smtClean="0">
                <a:solidFill>
                  <a:schemeClr val="accent1"/>
                </a:solidFill>
              </a:rPr>
              <a:t>r = </a:t>
            </a:r>
            <a:r>
              <a:rPr lang="en-US" b="1" dirty="0" err="1" smtClean="0">
                <a:solidFill>
                  <a:schemeClr val="accent1"/>
                </a:solidFill>
              </a:rPr>
              <a:t>s|t</a:t>
            </a:r>
            <a:r>
              <a:rPr lang="en-US" dirty="0" smtClean="0"/>
              <a:t>. Then N(r) , the NFA for </a:t>
            </a:r>
            <a:r>
              <a:rPr lang="en-US" dirty="0" smtClean="0">
                <a:solidFill>
                  <a:schemeClr val="accent1"/>
                </a:solidFill>
              </a:rPr>
              <a:t>r</a:t>
            </a:r>
            <a:r>
              <a:rPr lang="en-US" dirty="0" smtClean="0"/>
              <a:t>, should be constructed as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581400"/>
            <a:ext cx="3810000" cy="226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 lvl="1"/>
            <a:r>
              <a:rPr lang="en-US" dirty="0" smtClean="0"/>
              <a:t>If </a:t>
            </a:r>
            <a:r>
              <a:rPr lang="en-US" b="1" i="1" dirty="0" smtClean="0">
                <a:solidFill>
                  <a:schemeClr val="accent1"/>
                </a:solidFill>
              </a:rPr>
              <a:t>r = </a:t>
            </a:r>
            <a:r>
              <a:rPr lang="en-US" b="1" i="1" dirty="0" err="1" smtClean="0">
                <a:solidFill>
                  <a:schemeClr val="accent1"/>
                </a:solidFill>
              </a:rPr>
              <a:t>st</a:t>
            </a:r>
            <a:r>
              <a:rPr lang="en-US" b="1" i="1" dirty="0" smtClean="0">
                <a:solidFill>
                  <a:schemeClr val="accent1"/>
                </a:solidFill>
              </a:rPr>
              <a:t> ,</a:t>
            </a:r>
            <a:r>
              <a:rPr lang="en-US" dirty="0" smtClean="0"/>
              <a:t> Then N(r) , the NFA for </a:t>
            </a:r>
            <a:r>
              <a:rPr lang="en-US" dirty="0" smtClean="0">
                <a:solidFill>
                  <a:schemeClr val="accent1"/>
                </a:solidFill>
              </a:rPr>
              <a:t>r</a:t>
            </a:r>
            <a:r>
              <a:rPr lang="en-US" dirty="0" smtClean="0"/>
              <a:t>, should be constructed as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N(r) accepts L(s)L(t) , which is the same as L(r) 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514600"/>
            <a:ext cx="593703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If </a:t>
            </a:r>
            <a:r>
              <a:rPr lang="en-US" b="1" i="1" dirty="0" smtClean="0">
                <a:solidFill>
                  <a:schemeClr val="accent1"/>
                </a:solidFill>
              </a:rPr>
              <a:t>r = s* ,</a:t>
            </a:r>
            <a:r>
              <a:rPr lang="en-US" dirty="0" smtClean="0"/>
              <a:t> Then N(r) , the NFA for </a:t>
            </a:r>
            <a:r>
              <a:rPr lang="en-US" dirty="0" smtClean="0">
                <a:solidFill>
                  <a:schemeClr val="accent1"/>
                </a:solidFill>
              </a:rPr>
              <a:t>r</a:t>
            </a:r>
            <a:r>
              <a:rPr lang="en-US" dirty="0" smtClean="0"/>
              <a:t>, should be constructed as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i="1" dirty="0" smtClean="0">
                <a:solidFill>
                  <a:schemeClr val="accent1"/>
                </a:solidFill>
              </a:rPr>
              <a:t>r = (s) ,</a:t>
            </a:r>
            <a:r>
              <a:rPr lang="en-US" dirty="0" smtClean="0"/>
              <a:t> L(r) = L(s) and we can use the NFA N(s) as N(r).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3990" t="5429" b="2781"/>
          <a:stretch>
            <a:fillRect/>
          </a:stretch>
        </p:blipFill>
        <p:spPr bwMode="auto">
          <a:xfrm>
            <a:off x="1752601" y="1828800"/>
            <a:ext cx="5410200" cy="24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Algorithms that have been used to implement and </a:t>
            </a:r>
            <a:r>
              <a:rPr lang="en-US" dirty="0" smtClean="0">
                <a:solidFill>
                  <a:schemeClr val="accent1"/>
                </a:solidFill>
              </a:rPr>
              <a:t>optimize pattern matchers </a:t>
            </a:r>
            <a:r>
              <a:rPr lang="en-US" dirty="0" smtClean="0"/>
              <a:t>constructed from regular expressions.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first algorithm</a:t>
            </a:r>
            <a:r>
              <a:rPr lang="en-US" dirty="0" smtClean="0"/>
              <a:t> is useful in a </a:t>
            </a:r>
            <a:r>
              <a:rPr lang="en-US" dirty="0" err="1" smtClean="0"/>
              <a:t>Lex</a:t>
            </a:r>
            <a:r>
              <a:rPr lang="en-US" dirty="0" smtClean="0"/>
              <a:t> compiler, because it constructs a DFA directly from a regular expression, without constructing an intermediate NFA. 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The resulting DFA also may have fewer states than the DFA constructed via an NFA.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10971</TotalTime>
  <Words>1113</Words>
  <Application>Microsoft Office PowerPoint</Application>
  <PresentationFormat>On-screen Show (4:3)</PresentationFormat>
  <Paragraphs>279</Paragraphs>
  <Slides>37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Over View</vt:lpstr>
      <vt:lpstr>Over View..</vt:lpstr>
      <vt:lpstr>Over View...</vt:lpstr>
      <vt:lpstr>Over View...</vt:lpstr>
      <vt:lpstr>Over View...</vt:lpstr>
      <vt:lpstr>Over View...</vt:lpstr>
      <vt:lpstr>Over View...</vt:lpstr>
      <vt:lpstr>Over View...</vt:lpstr>
      <vt:lpstr>Over View...</vt:lpstr>
      <vt:lpstr>Over View...</vt:lpstr>
      <vt:lpstr>Slide 13</vt:lpstr>
      <vt:lpstr>Contents</vt:lpstr>
      <vt:lpstr>Functions Computed From the Syntax Tree</vt:lpstr>
      <vt:lpstr>Functions Computed From the Syntax Tree..</vt:lpstr>
      <vt:lpstr>Functions Computed From the Syntax Tree...</vt:lpstr>
      <vt:lpstr>Functions Computed From the Syntax Tree…</vt:lpstr>
      <vt:lpstr>Functions Computed From the Syntax Tree…</vt:lpstr>
      <vt:lpstr>Functions Computed From the Syntax Tree…</vt:lpstr>
      <vt:lpstr>Computing nullable, firstpos, and lastpos</vt:lpstr>
      <vt:lpstr>Computing nullable, firstpos, and lastpos..</vt:lpstr>
      <vt:lpstr>Computing nullable, firstpos, and lastpos...</vt:lpstr>
      <vt:lpstr>Computing nullable, firstpos, and lastpos...</vt:lpstr>
      <vt:lpstr>Computing nullable, firstpos, and lastpos...</vt:lpstr>
      <vt:lpstr>Computing followpos</vt:lpstr>
      <vt:lpstr>Computing followpos..</vt:lpstr>
      <vt:lpstr>Computing followpos...</vt:lpstr>
      <vt:lpstr>Computing followpos...</vt:lpstr>
      <vt:lpstr>Computing followpos...</vt:lpstr>
      <vt:lpstr>Computing followpos…</vt:lpstr>
      <vt:lpstr>Computing followpos…</vt:lpstr>
      <vt:lpstr>Converting RE directly to DFA</vt:lpstr>
      <vt:lpstr>Converting RE directly to DFA..</vt:lpstr>
      <vt:lpstr>Converting RE directly to DFA…</vt:lpstr>
      <vt:lpstr>Converting RE directly to DFA…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02</dc:title>
  <dc:subject>Compiler Construction</dc:subject>
  <dc:creator>Bilal Zafar</dc:creator>
  <cp:keywords>Compilers</cp:keywords>
  <cp:lastModifiedBy>NTS</cp:lastModifiedBy>
  <cp:revision>2326</cp:revision>
  <dcterms:created xsi:type="dcterms:W3CDTF">2012-02-27T05:45:45Z</dcterms:created>
  <dcterms:modified xsi:type="dcterms:W3CDTF">2013-12-13T14:32:08Z</dcterms:modified>
  <cp:category>CS</cp:category>
</cp:coreProperties>
</file>