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6"/>
  </p:notesMasterIdLst>
  <p:handoutMasterIdLst>
    <p:handoutMasterId r:id="rId37"/>
  </p:handoutMasterIdLst>
  <p:sldIdLst>
    <p:sldId id="269" r:id="rId2"/>
    <p:sldId id="262" r:id="rId3"/>
    <p:sldId id="576" r:id="rId4"/>
    <p:sldId id="577" r:id="rId5"/>
    <p:sldId id="578" r:id="rId6"/>
    <p:sldId id="587" r:id="rId7"/>
    <p:sldId id="584" r:id="rId8"/>
    <p:sldId id="586" r:id="rId9"/>
    <p:sldId id="597" r:id="rId10"/>
    <p:sldId id="606" r:id="rId11"/>
    <p:sldId id="602" r:id="rId12"/>
    <p:sldId id="559" r:id="rId13"/>
    <p:sldId id="560" r:id="rId14"/>
    <p:sldId id="607" r:id="rId15"/>
    <p:sldId id="608" r:id="rId16"/>
    <p:sldId id="609" r:id="rId17"/>
    <p:sldId id="610" r:id="rId18"/>
    <p:sldId id="611" r:id="rId19"/>
    <p:sldId id="612" r:id="rId20"/>
    <p:sldId id="613" r:id="rId21"/>
    <p:sldId id="614" r:id="rId22"/>
    <p:sldId id="615" r:id="rId23"/>
    <p:sldId id="616" r:id="rId24"/>
    <p:sldId id="617" r:id="rId25"/>
    <p:sldId id="618" r:id="rId26"/>
    <p:sldId id="619" r:id="rId27"/>
    <p:sldId id="620" r:id="rId28"/>
    <p:sldId id="621" r:id="rId29"/>
    <p:sldId id="625" r:id="rId30"/>
    <p:sldId id="622" r:id="rId31"/>
    <p:sldId id="623" r:id="rId32"/>
    <p:sldId id="626" r:id="rId33"/>
    <p:sldId id="627"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85763" autoAdjust="0"/>
  </p:normalViewPr>
  <p:slideViewPr>
    <p:cSldViewPr>
      <p:cViewPr>
        <p:scale>
          <a:sx n="70" d="100"/>
          <a:sy n="70" d="100"/>
        </p:scale>
        <p:origin x="-600" y="658"/>
      </p:cViewPr>
      <p:guideLst>
        <p:guide orient="horz" pos="2160"/>
        <p:guide pos="2880"/>
      </p:guideLst>
    </p:cSldViewPr>
  </p:slideViewPr>
  <p:outlineViewPr>
    <p:cViewPr>
      <p:scale>
        <a:sx n="33" d="100"/>
        <a:sy n="33" d="100"/>
      </p:scale>
      <p:origin x="0" y="14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10/02/1435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10/02/1435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12/13/2013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12/13/2013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12/13/2013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12/13/2013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12/13/2013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12/13/2013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12/13/2013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Date Placeholder 2"/>
          <p:cNvSpPr>
            <a:spLocks noGrp="1"/>
          </p:cNvSpPr>
          <p:nvPr>
            <p:ph type="dt" sz="half" idx="10"/>
          </p:nvPr>
        </p:nvSpPr>
        <p:spPr/>
        <p:txBody>
          <a:bodyPr/>
          <a:lstStyle/>
          <a:p>
            <a:fld id="{CB9CA8DC-3200-44BE-854C-7CFCB872B76A}" type="datetime1">
              <a:rPr lang="en-US" smtClean="0"/>
              <a:pPr/>
              <a:t>12/13/2013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12/13/2013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12/13/2013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12/13/2013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12/13/2013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15</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c14-03.PNG"/>
          <p:cNvPicPr>
            <a:picLocks noChangeAspect="1"/>
          </p:cNvPicPr>
          <p:nvPr/>
        </p:nvPicPr>
        <p:blipFill>
          <a:blip r:embed="rId3" cstate="print"/>
          <a:stretch>
            <a:fillRect/>
          </a:stretch>
        </p:blipFill>
        <p:spPr>
          <a:xfrm>
            <a:off x="4192055" y="2133600"/>
            <a:ext cx="4951945" cy="3886200"/>
          </a:xfrm>
          <a:prstGeom prst="rect">
            <a:avLst/>
          </a:prstGeom>
        </p:spPr>
      </p:pic>
      <p:sp>
        <p:nvSpPr>
          <p:cNvPr id="2" name="Title 1"/>
          <p:cNvSpPr>
            <a:spLocks noGrp="1"/>
          </p:cNvSpPr>
          <p:nvPr>
            <p:ph type="title"/>
          </p:nvPr>
        </p:nvSpPr>
        <p:spPr>
          <a:xfrm>
            <a:off x="457200" y="228600"/>
            <a:ext cx="8229600" cy="914400"/>
          </a:xfrm>
        </p:spPr>
        <p:txBody>
          <a:bodyPr>
            <a:normAutofit/>
          </a:bodyPr>
          <a:lstStyle/>
          <a:p>
            <a:pPr lvl="1" algn="ctr" rtl="0"/>
            <a:r>
              <a:rPr lang="en-US" sz="3600" dirty="0">
                <a:solidFill>
                  <a:srgbClr val="FF0000"/>
                </a:solidFill>
              </a:rPr>
              <a:t>Over View...</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Ex.	</a:t>
            </a:r>
            <a:r>
              <a:rPr lang="en-US" b="1" dirty="0" smtClean="0">
                <a:solidFill>
                  <a:schemeClr val="accent1"/>
                </a:solidFill>
              </a:rPr>
              <a:t>DFA for the regular expression r = (</a:t>
            </a:r>
            <a:r>
              <a:rPr lang="en-US" b="1" dirty="0" err="1" smtClean="0">
                <a:solidFill>
                  <a:schemeClr val="accent1"/>
                </a:solidFill>
              </a:rPr>
              <a:t>a|b</a:t>
            </a:r>
            <a:r>
              <a:rPr lang="en-US" b="1" dirty="0" smtClean="0">
                <a:solidFill>
                  <a:schemeClr val="accent1"/>
                </a:solidFill>
              </a:rPr>
              <a:t>)*</a:t>
            </a:r>
            <a:r>
              <a:rPr lang="en-US" b="1" dirty="0" err="1" smtClean="0">
                <a:solidFill>
                  <a:schemeClr val="accent1"/>
                </a:solidFill>
              </a:rPr>
              <a:t>abb</a:t>
            </a:r>
            <a:endParaRPr lang="en-US" b="1" dirty="0" smtClean="0">
              <a:solidFill>
                <a:schemeClr val="accent1"/>
              </a:solidFill>
            </a:endParaRPr>
          </a:p>
          <a:p>
            <a:r>
              <a:rPr lang="en-US" dirty="0" smtClean="0"/>
              <a:t>Putting together all previous steps:</a:t>
            </a:r>
          </a:p>
          <a:p>
            <a:endParaRPr lang="en-US" dirty="0" smtClean="0"/>
          </a:p>
          <a:p>
            <a:pPr marL="914400" lvl="1" indent="-514350">
              <a:buNone/>
            </a:pPr>
            <a:r>
              <a:rPr lang="en-US" dirty="0" smtClean="0"/>
              <a:t>Augmented Syntax Tree </a:t>
            </a:r>
            <a:r>
              <a:rPr lang="en-US" b="1" dirty="0" smtClean="0">
                <a:solidFill>
                  <a:schemeClr val="accent1"/>
                </a:solidFill>
              </a:rPr>
              <a:t>r = (</a:t>
            </a:r>
            <a:r>
              <a:rPr lang="en-US" b="1" dirty="0" err="1" smtClean="0">
                <a:solidFill>
                  <a:schemeClr val="accent1"/>
                </a:solidFill>
              </a:rPr>
              <a:t>a|b</a:t>
            </a:r>
            <a:r>
              <a:rPr lang="en-US" b="1" dirty="0" smtClean="0">
                <a:solidFill>
                  <a:schemeClr val="accent1"/>
                </a:solidFill>
              </a:rPr>
              <a:t>)*</a:t>
            </a:r>
            <a:r>
              <a:rPr lang="en-US" b="1" dirty="0" err="1" smtClean="0">
                <a:solidFill>
                  <a:schemeClr val="accent1"/>
                </a:solidFill>
              </a:rPr>
              <a:t>abb</a:t>
            </a:r>
            <a:r>
              <a:rPr lang="en-US" b="1" dirty="0" smtClean="0">
                <a:solidFill>
                  <a:schemeClr val="accent1"/>
                </a:solidFill>
              </a:rPr>
              <a:t>#</a:t>
            </a:r>
          </a:p>
          <a:p>
            <a:pPr marL="914400" lvl="1" indent="-514350">
              <a:buNone/>
            </a:pPr>
            <a:r>
              <a:rPr lang="en-US" i="1" dirty="0" err="1" smtClean="0">
                <a:solidFill>
                  <a:schemeClr val="accent1"/>
                </a:solidFill>
              </a:rPr>
              <a:t>Nullable</a:t>
            </a:r>
            <a:r>
              <a:rPr lang="en-US" dirty="0" smtClean="0"/>
              <a:t> is true for only star node</a:t>
            </a:r>
          </a:p>
          <a:p>
            <a:pPr marL="914400" lvl="1" indent="-514350">
              <a:buNone/>
            </a:pPr>
            <a:r>
              <a:rPr lang="en-US" i="1" dirty="0" err="1" smtClean="0">
                <a:solidFill>
                  <a:schemeClr val="accent1"/>
                </a:solidFill>
              </a:rPr>
              <a:t>firstpos</a:t>
            </a:r>
            <a:r>
              <a:rPr lang="en-US" dirty="0" smtClean="0"/>
              <a:t> &amp; </a:t>
            </a:r>
            <a:r>
              <a:rPr lang="en-US" i="1" dirty="0" err="1" smtClean="0">
                <a:solidFill>
                  <a:schemeClr val="accent1"/>
                </a:solidFill>
              </a:rPr>
              <a:t>lastpos</a:t>
            </a:r>
            <a:r>
              <a:rPr lang="en-US" dirty="0" smtClean="0"/>
              <a:t> are showed in tree</a:t>
            </a:r>
          </a:p>
          <a:p>
            <a:pPr marL="914400" lvl="1" indent="-514350">
              <a:buNone/>
            </a:pPr>
            <a:r>
              <a:rPr lang="en-US" i="1" dirty="0" err="1" smtClean="0">
                <a:solidFill>
                  <a:schemeClr val="accent1"/>
                </a:solidFill>
              </a:rPr>
              <a:t>followpos</a:t>
            </a:r>
            <a:r>
              <a:rPr lang="en-US" dirty="0" smtClean="0"/>
              <a:t> are:</a:t>
            </a:r>
          </a:p>
          <a:p>
            <a:pPr marL="914400" lvl="1" indent="-514350">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pic>
        <p:nvPicPr>
          <p:cNvPr id="6" name="Picture 5" descr="Lec14-06.PNG"/>
          <p:cNvPicPr>
            <a:picLocks noChangeAspect="1"/>
          </p:cNvPicPr>
          <p:nvPr/>
        </p:nvPicPr>
        <p:blipFill>
          <a:blip r:embed="rId4" cstate="print"/>
          <a:stretch>
            <a:fillRect/>
          </a:stretch>
        </p:blipFill>
        <p:spPr>
          <a:xfrm>
            <a:off x="990600" y="4191000"/>
            <a:ext cx="2667000" cy="21496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1" algn="ctr" rtl="0"/>
            <a:r>
              <a:rPr lang="en-US" sz="3600" dirty="0">
                <a:solidFill>
                  <a:srgbClr val="FF0000"/>
                </a:solidFill>
              </a:rPr>
              <a:t>Over View...</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Start state of D =</a:t>
            </a:r>
            <a:r>
              <a:rPr lang="en-US" b="1" dirty="0" smtClean="0">
                <a:solidFill>
                  <a:schemeClr val="accent1"/>
                </a:solidFill>
              </a:rPr>
              <a:t> A = </a:t>
            </a:r>
            <a:r>
              <a:rPr lang="en-US" b="1" i="1" dirty="0" err="1" smtClean="0">
                <a:solidFill>
                  <a:schemeClr val="accent1"/>
                </a:solidFill>
              </a:rPr>
              <a:t>firstpos</a:t>
            </a:r>
            <a:r>
              <a:rPr lang="en-US" i="1" dirty="0" smtClean="0">
                <a:solidFill>
                  <a:schemeClr val="accent1"/>
                </a:solidFill>
              </a:rPr>
              <a:t>(</a:t>
            </a:r>
            <a:r>
              <a:rPr lang="en-US" dirty="0" err="1" smtClean="0">
                <a:solidFill>
                  <a:schemeClr val="accent1"/>
                </a:solidFill>
              </a:rPr>
              <a:t>rootnode</a:t>
            </a:r>
            <a:r>
              <a:rPr lang="en-US" dirty="0" smtClean="0">
                <a:solidFill>
                  <a:schemeClr val="accent1"/>
                </a:solidFill>
              </a:rPr>
              <a:t>)</a:t>
            </a:r>
            <a:r>
              <a:rPr lang="en-US" b="1" dirty="0" smtClean="0">
                <a:solidFill>
                  <a:schemeClr val="accent1"/>
                </a:solidFill>
              </a:rPr>
              <a:t> = {1,2,3}</a:t>
            </a:r>
          </a:p>
          <a:p>
            <a:r>
              <a:rPr lang="en-US" dirty="0" smtClean="0"/>
              <a:t>Then we compute </a:t>
            </a:r>
            <a:r>
              <a:rPr lang="en-US" dirty="0" err="1" smtClean="0">
                <a:solidFill>
                  <a:schemeClr val="accent1"/>
                </a:solidFill>
              </a:rPr>
              <a:t>Dtran</a:t>
            </a:r>
            <a:r>
              <a:rPr lang="en-US" dirty="0" smtClean="0">
                <a:solidFill>
                  <a:schemeClr val="accent1"/>
                </a:solidFill>
              </a:rPr>
              <a:t>[A, a] </a:t>
            </a:r>
            <a:r>
              <a:rPr lang="en-US" dirty="0" smtClean="0"/>
              <a:t>&amp; </a:t>
            </a:r>
            <a:r>
              <a:rPr lang="en-US" dirty="0" err="1" smtClean="0">
                <a:solidFill>
                  <a:schemeClr val="accent1"/>
                </a:solidFill>
              </a:rPr>
              <a:t>Dtran</a:t>
            </a:r>
            <a:r>
              <a:rPr lang="en-US" dirty="0" smtClean="0">
                <a:solidFill>
                  <a:schemeClr val="accent1"/>
                </a:solidFill>
              </a:rPr>
              <a:t>[A, b] </a:t>
            </a:r>
          </a:p>
          <a:p>
            <a:pPr lvl="1"/>
            <a:r>
              <a:rPr lang="en-US" dirty="0" smtClean="0"/>
              <a:t>Among the positions of A,</a:t>
            </a:r>
            <a:r>
              <a:rPr lang="en-US" dirty="0" smtClean="0">
                <a:solidFill>
                  <a:schemeClr val="accent1"/>
                </a:solidFill>
              </a:rPr>
              <a:t> 1 and 3 corresponds to a</a:t>
            </a:r>
            <a:r>
              <a:rPr lang="en-US" dirty="0" smtClean="0"/>
              <a:t>, while </a:t>
            </a:r>
            <a:r>
              <a:rPr lang="en-US" dirty="0" smtClean="0">
                <a:solidFill>
                  <a:schemeClr val="accent1"/>
                </a:solidFill>
              </a:rPr>
              <a:t>2 corresponds to b</a:t>
            </a:r>
            <a:r>
              <a:rPr lang="en-US" dirty="0" smtClean="0"/>
              <a:t>.</a:t>
            </a:r>
          </a:p>
          <a:p>
            <a:pPr lvl="1"/>
            <a:r>
              <a:rPr lang="en-US" dirty="0" err="1" smtClean="0"/>
              <a:t>Dtran</a:t>
            </a:r>
            <a:r>
              <a:rPr lang="en-US" dirty="0" smtClean="0"/>
              <a:t>[A, a] = </a:t>
            </a:r>
            <a:r>
              <a:rPr lang="en-US" dirty="0" err="1" smtClean="0"/>
              <a:t>followpos</a:t>
            </a:r>
            <a:r>
              <a:rPr lang="en-US" dirty="0" smtClean="0"/>
              <a:t>(1) U </a:t>
            </a:r>
            <a:r>
              <a:rPr lang="en-US" dirty="0" err="1" smtClean="0"/>
              <a:t>followpos</a:t>
            </a:r>
            <a:r>
              <a:rPr lang="en-US" dirty="0" smtClean="0"/>
              <a:t>(3) = { l , 2, 3, 4} </a:t>
            </a:r>
          </a:p>
          <a:p>
            <a:pPr lvl="1"/>
            <a:r>
              <a:rPr lang="en-US" dirty="0" err="1" smtClean="0"/>
              <a:t>Dtran</a:t>
            </a:r>
            <a:r>
              <a:rPr lang="en-US" dirty="0" smtClean="0"/>
              <a:t>[A, b] = </a:t>
            </a:r>
            <a:r>
              <a:rPr lang="en-US" dirty="0" err="1" smtClean="0"/>
              <a:t>followpos</a:t>
            </a:r>
            <a:r>
              <a:rPr lang="en-US" dirty="0" smtClean="0"/>
              <a:t>(2) = {1, 2, 3}</a:t>
            </a:r>
          </a:p>
          <a:p>
            <a:pPr lvl="1"/>
            <a:endParaRPr lang="en-US" dirty="0" smtClean="0"/>
          </a:p>
          <a:p>
            <a:pPr lvl="1"/>
            <a:r>
              <a:rPr lang="en-US" dirty="0" smtClean="0"/>
              <a:t>State A is similar, and does not have to be added to </a:t>
            </a:r>
            <a:r>
              <a:rPr lang="en-US" dirty="0" err="1" smtClean="0"/>
              <a:t>Dstates</a:t>
            </a:r>
            <a:r>
              <a:rPr lang="en-US" dirty="0" smtClean="0"/>
              <a:t>.</a:t>
            </a:r>
          </a:p>
          <a:p>
            <a:pPr lvl="1"/>
            <a:r>
              <a:rPr lang="en-US" b="1" dirty="0" smtClean="0">
                <a:solidFill>
                  <a:schemeClr val="accent1"/>
                </a:solidFill>
              </a:rPr>
              <a:t>B = {I, 2, 3, 4 } </a:t>
            </a:r>
            <a:r>
              <a:rPr lang="en-US" dirty="0" smtClean="0"/>
              <a:t>, is new, so we add it to </a:t>
            </a:r>
            <a:r>
              <a:rPr lang="en-US" dirty="0" err="1" smtClean="0"/>
              <a:t>Dstates</a:t>
            </a:r>
            <a:r>
              <a:rPr lang="en-US" dirty="0" smtClean="0"/>
              <a:t>.</a:t>
            </a:r>
          </a:p>
          <a:p>
            <a:pPr lvl="1"/>
            <a:r>
              <a:rPr lang="en-US" dirty="0" smtClean="0"/>
              <a:t>Proceed to compute its transitions..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2819400"/>
            <a:ext cx="64770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TODAY’S LESSON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Slide Number Placeholder 2"/>
          <p:cNvSpPr>
            <a:spLocks noGrp="1"/>
          </p:cNvSpPr>
          <p:nvPr>
            <p:ph type="sldNum" sz="quarter" idx="12"/>
          </p:nvPr>
        </p:nvSpPr>
        <p:spPr/>
        <p:txBody>
          <a:bodyPr/>
          <a:lstStyle/>
          <a:p>
            <a:fld id="{0AD2A1D3-94CF-4BE8-B9A0-75EFE4C74F9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solidFill>
                  <a:schemeClr val="bg1">
                    <a:lumMod val="75000"/>
                  </a:schemeClr>
                </a:solidFill>
              </a:rPr>
              <a:t>Optimization of DFA-Based Pattern Matchers</a:t>
            </a:r>
          </a:p>
          <a:p>
            <a:pPr lvl="1"/>
            <a:r>
              <a:rPr lang="en-US" dirty="0" smtClean="0">
                <a:solidFill>
                  <a:schemeClr val="bg1">
                    <a:lumMod val="75000"/>
                  </a:schemeClr>
                </a:solidFill>
              </a:rPr>
              <a:t>Important States of an NFA</a:t>
            </a:r>
          </a:p>
          <a:p>
            <a:pPr lvl="1"/>
            <a:r>
              <a:rPr lang="en-US" dirty="0" smtClean="0">
                <a:solidFill>
                  <a:schemeClr val="bg1">
                    <a:lumMod val="75000"/>
                  </a:schemeClr>
                </a:solidFill>
              </a:rPr>
              <a:t> Functions Computed From the Syntax Tree</a:t>
            </a:r>
          </a:p>
          <a:p>
            <a:pPr lvl="1"/>
            <a:r>
              <a:rPr lang="en-US" dirty="0" smtClean="0">
                <a:solidFill>
                  <a:schemeClr val="bg1">
                    <a:lumMod val="75000"/>
                  </a:schemeClr>
                </a:solidFill>
              </a:rPr>
              <a:t>Computing </a:t>
            </a:r>
            <a:r>
              <a:rPr lang="en-US" dirty="0" err="1" smtClean="0">
                <a:solidFill>
                  <a:schemeClr val="bg1">
                    <a:lumMod val="75000"/>
                  </a:schemeClr>
                </a:solidFill>
              </a:rPr>
              <a:t>nullable</a:t>
            </a:r>
            <a:r>
              <a:rPr lang="en-US" dirty="0" smtClean="0">
                <a:solidFill>
                  <a:schemeClr val="bg1">
                    <a:lumMod val="75000"/>
                  </a:schemeClr>
                </a:solidFill>
              </a:rPr>
              <a:t>, </a:t>
            </a:r>
            <a:r>
              <a:rPr lang="en-US" dirty="0" err="1" smtClean="0">
                <a:solidFill>
                  <a:schemeClr val="bg1">
                    <a:lumMod val="75000"/>
                  </a:schemeClr>
                </a:solidFill>
              </a:rPr>
              <a:t>firstpos</a:t>
            </a:r>
            <a:r>
              <a:rPr lang="en-US" dirty="0" smtClean="0">
                <a:solidFill>
                  <a:schemeClr val="bg1">
                    <a:lumMod val="75000"/>
                  </a:schemeClr>
                </a:solidFill>
              </a:rPr>
              <a:t>, and </a:t>
            </a:r>
            <a:r>
              <a:rPr lang="en-US" dirty="0" err="1" smtClean="0">
                <a:solidFill>
                  <a:schemeClr val="bg1">
                    <a:lumMod val="75000"/>
                  </a:schemeClr>
                </a:solidFill>
              </a:rPr>
              <a:t>lastpos</a:t>
            </a:r>
            <a:endParaRPr lang="en-US" dirty="0" smtClean="0">
              <a:solidFill>
                <a:schemeClr val="bg1">
                  <a:lumMod val="75000"/>
                </a:schemeClr>
              </a:solidFill>
            </a:endParaRPr>
          </a:p>
          <a:p>
            <a:pPr lvl="1"/>
            <a:r>
              <a:rPr lang="en-US" dirty="0" smtClean="0">
                <a:solidFill>
                  <a:schemeClr val="bg1">
                    <a:lumMod val="75000"/>
                  </a:schemeClr>
                </a:solidFill>
              </a:rPr>
              <a:t>Computing </a:t>
            </a:r>
            <a:r>
              <a:rPr lang="en-US" dirty="0" err="1" smtClean="0">
                <a:solidFill>
                  <a:schemeClr val="bg1">
                    <a:lumMod val="75000"/>
                  </a:schemeClr>
                </a:solidFill>
              </a:rPr>
              <a:t>followups</a:t>
            </a:r>
            <a:endParaRPr lang="en-US" dirty="0" smtClean="0">
              <a:solidFill>
                <a:schemeClr val="bg1">
                  <a:lumMod val="75000"/>
                </a:schemeClr>
              </a:solidFill>
            </a:endParaRPr>
          </a:p>
          <a:p>
            <a:pPr lvl="1"/>
            <a:r>
              <a:rPr lang="en-US" dirty="0" smtClean="0">
                <a:solidFill>
                  <a:schemeClr val="bg1">
                    <a:lumMod val="75000"/>
                  </a:schemeClr>
                </a:solidFill>
              </a:rPr>
              <a:t>Converting a RE Directly to DFA</a:t>
            </a:r>
          </a:p>
          <a:p>
            <a:pPr lvl="1"/>
            <a:r>
              <a:rPr lang="en-US" dirty="0" smtClean="0"/>
              <a:t>Minimizing the Number of States of DFA</a:t>
            </a:r>
          </a:p>
          <a:p>
            <a:pPr lvl="1"/>
            <a:r>
              <a:rPr lang="en-US" dirty="0" smtClean="0"/>
              <a:t>Trading Time for Space in DFA </a:t>
            </a:r>
            <a:r>
              <a:rPr lang="en-US" dirty="0" smtClean="0"/>
              <a:t>Simulation</a:t>
            </a:r>
          </a:p>
          <a:p>
            <a:pPr lvl="1"/>
            <a:r>
              <a:rPr lang="en-US" dirty="0" smtClean="0"/>
              <a:t>Two dimensional Table</a:t>
            </a:r>
          </a:p>
          <a:p>
            <a:pPr lvl="1"/>
            <a:r>
              <a:rPr lang="en-US" dirty="0" smtClean="0"/>
              <a:t>Terminologies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Following FA accepts the language of regular </a:t>
            </a:r>
            <a:r>
              <a:rPr lang="en-US" dirty="0" smtClean="0"/>
              <a:t>expression</a:t>
            </a:r>
            <a:br>
              <a:rPr lang="en-US" dirty="0" smtClean="0"/>
            </a:br>
            <a:r>
              <a:rPr lang="en-US" dirty="0" smtClean="0"/>
              <a:t> (</a:t>
            </a:r>
            <a:r>
              <a:rPr lang="en-US" dirty="0" err="1" smtClean="0"/>
              <a:t>aa</a:t>
            </a:r>
            <a:r>
              <a:rPr lang="en-US" dirty="0" smtClean="0"/>
              <a:t> + b)</a:t>
            </a:r>
            <a:r>
              <a:rPr lang="en-US" baseline="30000" dirty="0" smtClean="0"/>
              <a:t>*</a:t>
            </a:r>
            <a:r>
              <a:rPr lang="en-US" dirty="0" err="1" smtClean="0"/>
              <a:t>ab</a:t>
            </a:r>
            <a:r>
              <a:rPr lang="en-US" dirty="0" smtClean="0"/>
              <a:t>(bb</a:t>
            </a:r>
            <a:r>
              <a:rPr lang="en-US" dirty="0" smtClean="0"/>
              <a:t>)</a:t>
            </a:r>
            <a:r>
              <a:rPr lang="en-US" baseline="30000" dirty="0" smtClean="0"/>
              <a:t>*</a:t>
            </a:r>
            <a:endParaRPr lang="en-US" dirty="0" smtClean="0"/>
          </a:p>
          <a:p>
            <a:pPr lvl="1"/>
            <a:endParaRPr lang="en-US" dirty="0" smtClean="0"/>
          </a:p>
          <a:p>
            <a:pPr lvl="1"/>
            <a:r>
              <a:rPr lang="en-US" dirty="0" smtClean="0"/>
              <a:t>Final states are colored yellow while rejecting states are blue.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pic>
        <p:nvPicPr>
          <p:cNvPr id="5" name="Picture 4" descr="Lec15-01.png"/>
          <p:cNvPicPr>
            <a:picLocks noChangeAspect="1"/>
          </p:cNvPicPr>
          <p:nvPr/>
        </p:nvPicPr>
        <p:blipFill>
          <a:blip r:embed="rId3" cstate="print"/>
          <a:stretch>
            <a:fillRect/>
          </a:stretch>
        </p:blipFill>
        <p:spPr>
          <a:xfrm>
            <a:off x="2209800" y="3124200"/>
            <a:ext cx="4368561" cy="28289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Closer examination reveals that </a:t>
            </a:r>
            <a:r>
              <a:rPr lang="en-US" dirty="0" smtClean="0">
                <a:solidFill>
                  <a:schemeClr val="accent1"/>
                </a:solidFill>
              </a:rPr>
              <a:t>states s</a:t>
            </a:r>
            <a:r>
              <a:rPr lang="en-US" baseline="-25000" dirty="0" smtClean="0">
                <a:solidFill>
                  <a:schemeClr val="accent1"/>
                </a:solidFill>
              </a:rPr>
              <a:t>2</a:t>
            </a:r>
            <a:r>
              <a:rPr lang="en-US" dirty="0" smtClean="0">
                <a:solidFill>
                  <a:schemeClr val="accent1"/>
                </a:solidFill>
              </a:rPr>
              <a:t> and s</a:t>
            </a:r>
            <a:r>
              <a:rPr lang="en-US" baseline="-25000" dirty="0" smtClean="0">
                <a:solidFill>
                  <a:schemeClr val="accent1"/>
                </a:solidFill>
              </a:rPr>
              <a:t>7</a:t>
            </a:r>
            <a:r>
              <a:rPr lang="en-US" dirty="0" smtClean="0"/>
              <a:t> are really the same since they are both </a:t>
            </a:r>
            <a:r>
              <a:rPr lang="en-US" dirty="0" smtClean="0">
                <a:solidFill>
                  <a:schemeClr val="accent1"/>
                </a:solidFill>
              </a:rPr>
              <a:t>final states </a:t>
            </a:r>
            <a:r>
              <a:rPr lang="en-US" dirty="0" smtClean="0"/>
              <a:t>and both go to </a:t>
            </a:r>
            <a:r>
              <a:rPr lang="en-US" dirty="0" smtClean="0">
                <a:solidFill>
                  <a:schemeClr val="accent1"/>
                </a:solidFill>
              </a:rPr>
              <a:t>s</a:t>
            </a:r>
            <a:r>
              <a:rPr lang="en-US" baseline="-25000" dirty="0" smtClean="0">
                <a:solidFill>
                  <a:schemeClr val="accent1"/>
                </a:solidFill>
              </a:rPr>
              <a:t>6</a:t>
            </a:r>
            <a:r>
              <a:rPr lang="en-US" dirty="0" smtClean="0"/>
              <a:t> under the input </a:t>
            </a:r>
            <a:r>
              <a:rPr lang="en-US" dirty="0" smtClean="0">
                <a:solidFill>
                  <a:schemeClr val="accent1"/>
                </a:solidFill>
              </a:rPr>
              <a:t>b</a:t>
            </a:r>
            <a:r>
              <a:rPr lang="en-US" dirty="0" smtClean="0"/>
              <a:t> and both go to</a:t>
            </a:r>
            <a:r>
              <a:rPr lang="en-US" dirty="0" smtClean="0">
                <a:solidFill>
                  <a:schemeClr val="accent1"/>
                </a:solidFill>
              </a:rPr>
              <a:t> s</a:t>
            </a:r>
            <a:r>
              <a:rPr lang="en-US" baseline="-25000" dirty="0" smtClean="0">
                <a:solidFill>
                  <a:schemeClr val="accent1"/>
                </a:solidFill>
              </a:rPr>
              <a:t>3</a:t>
            </a:r>
            <a:r>
              <a:rPr lang="en-US" dirty="0" smtClean="0"/>
              <a:t>under an </a:t>
            </a:r>
            <a:r>
              <a:rPr lang="en-US" dirty="0" smtClean="0">
                <a:solidFill>
                  <a:schemeClr val="accent1"/>
                </a:solidFill>
              </a:rPr>
              <a:t>a</a:t>
            </a:r>
            <a:r>
              <a:rPr lang="en-US" dirty="0" smtClean="0"/>
              <a:t>.</a:t>
            </a:r>
          </a:p>
          <a:p>
            <a:endParaRPr lang="en-US" dirty="0" smtClean="0"/>
          </a:p>
          <a:p>
            <a:r>
              <a:rPr lang="en-US" b="1" dirty="0" smtClean="0">
                <a:solidFill>
                  <a:schemeClr val="accent1"/>
                </a:solidFill>
              </a:rPr>
              <a:t>So, why not merge them and form a smaller machine? </a:t>
            </a:r>
          </a:p>
          <a:p>
            <a:endParaRPr lang="en-US" dirty="0" smtClean="0"/>
          </a:p>
          <a:p>
            <a:r>
              <a:rPr lang="en-US" dirty="0" smtClean="0"/>
              <a:t>In the same manner, we could argue for merging </a:t>
            </a:r>
            <a:r>
              <a:rPr lang="en-US" dirty="0" smtClean="0">
                <a:solidFill>
                  <a:schemeClr val="accent1"/>
                </a:solidFill>
              </a:rPr>
              <a:t>states s</a:t>
            </a:r>
            <a:r>
              <a:rPr lang="en-US" baseline="-25000" dirty="0" smtClean="0">
                <a:solidFill>
                  <a:schemeClr val="accent1"/>
                </a:solidFill>
              </a:rPr>
              <a:t>0</a:t>
            </a:r>
            <a:r>
              <a:rPr lang="en-US" dirty="0" smtClean="0">
                <a:solidFill>
                  <a:schemeClr val="accent1"/>
                </a:solidFill>
              </a:rPr>
              <a:t> and s</a:t>
            </a:r>
            <a:r>
              <a:rPr lang="en-US" baseline="-25000" dirty="0" smtClean="0">
                <a:solidFill>
                  <a:schemeClr val="accent1"/>
                </a:solidFill>
              </a:rPr>
              <a:t>5</a:t>
            </a:r>
            <a:r>
              <a:rPr lang="en-US" dirty="0" smtClean="0"/>
              <a:t>. </a:t>
            </a:r>
          </a:p>
          <a:p>
            <a:endParaRPr lang="en-US" dirty="0" smtClean="0"/>
          </a:p>
          <a:p>
            <a:r>
              <a:rPr lang="en-US" dirty="0" smtClean="0"/>
              <a:t>Merging states like this should produce a smaller automaton that accomplishes exactly the same task as our original one.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From these observations, it seems that the key to making finite automata smaller is to recognize and merge equivalent states. </a:t>
            </a:r>
          </a:p>
          <a:p>
            <a:endParaRPr lang="en-US" dirty="0" smtClean="0"/>
          </a:p>
          <a:p>
            <a:r>
              <a:rPr lang="en-US" dirty="0" smtClean="0"/>
              <a:t>To do this, we must agree upon the definition of equivalent states.</a:t>
            </a:r>
          </a:p>
          <a:p>
            <a:endParaRPr lang="en-US" dirty="0" smtClean="0"/>
          </a:p>
          <a:p>
            <a:pPr>
              <a:buNone/>
            </a:pPr>
            <a:r>
              <a:rPr lang="en-US" b="1" i="1" dirty="0" smtClean="0">
                <a:solidFill>
                  <a:schemeClr val="accent1"/>
                </a:solidFill>
              </a:rPr>
              <a:t>	Two states in a finite automaton M are equivalent if and only if for every string x, if M is started in either state with x as input, it either accepts in both cases or rejects in both cases</a:t>
            </a:r>
            <a:r>
              <a:rPr lang="en-US" b="1" dirty="0" smtClean="0">
                <a:solidFill>
                  <a:schemeClr val="accent1"/>
                </a:solidFill>
              </a:rPr>
              <a:t>.</a:t>
            </a:r>
          </a:p>
          <a:p>
            <a:pPr>
              <a:buNone/>
            </a:pPr>
            <a:endParaRPr lang="en-US" dirty="0" smtClean="0"/>
          </a:p>
          <a:p>
            <a:pPr lvl="1"/>
            <a:r>
              <a:rPr lang="en-US" dirty="0" smtClean="0"/>
              <a:t>Another way to say this is that the machine does the same thing when started in either state</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Two questions remain. </a:t>
            </a:r>
          </a:p>
          <a:p>
            <a:pPr lvl="1" indent="-216000"/>
            <a:endParaRPr lang="en-US" dirty="0" smtClean="0"/>
          </a:p>
          <a:p>
            <a:pPr lvl="1"/>
            <a:r>
              <a:rPr lang="en-US" dirty="0" smtClean="0"/>
              <a:t>First, how does one find equivalent states ?</a:t>
            </a:r>
          </a:p>
          <a:p>
            <a:pPr lvl="1"/>
            <a:r>
              <a:rPr lang="en-US" dirty="0" smtClean="0"/>
              <a:t>Exactly how valuable is this information?</a:t>
            </a:r>
          </a:p>
          <a:p>
            <a:pPr lvl="1"/>
            <a:endParaRPr lang="en-US" dirty="0" smtClean="0"/>
          </a:p>
          <a:p>
            <a:pPr lvl="1"/>
            <a:r>
              <a:rPr lang="en-US" b="1" i="1" dirty="0" smtClean="0">
                <a:solidFill>
                  <a:schemeClr val="accent1"/>
                </a:solidFill>
              </a:rPr>
              <a:t>For a deterministic finite automaton M, the minimum number of states in any equivalent deterministic finite automaton is the same as the number of equivalence </a:t>
            </a:r>
            <a:r>
              <a:rPr lang="en-US" b="1" i="1" dirty="0" smtClean="0">
                <a:solidFill>
                  <a:schemeClr val="accent1"/>
                </a:solidFill>
              </a:rPr>
              <a:t>groups </a:t>
            </a:r>
            <a:r>
              <a:rPr lang="en-US" b="1" i="1" dirty="0" smtClean="0">
                <a:solidFill>
                  <a:schemeClr val="accent1"/>
                </a:solidFill>
              </a:rPr>
              <a:t>of M's states.</a:t>
            </a:r>
          </a:p>
          <a:p>
            <a:pPr lvl="1"/>
            <a:endParaRPr lang="en-US" b="1" i="1" dirty="0" smtClean="0">
              <a:solidFill>
                <a:schemeClr val="accent1"/>
              </a:solidFill>
            </a:endParaRPr>
          </a:p>
          <a:p>
            <a:pPr lvl="1"/>
            <a:r>
              <a:rPr lang="en-US" b="1" i="1" dirty="0" smtClean="0">
                <a:solidFill>
                  <a:schemeClr val="accent1"/>
                </a:solidFill>
              </a:rPr>
              <a:t>Equivalent states go to equivalent states under all inputs.</a:t>
            </a:r>
          </a:p>
          <a:p>
            <a:pPr lvl="1"/>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Now we know that if we can find the equivalence states (or groups of equivalent states) for an automaton, then we can use these as the states of the smallest equivalent machine. </a:t>
            </a:r>
          </a:p>
          <a:p>
            <a:endParaRPr lang="en-US" dirty="0" smtClean="0"/>
          </a:p>
          <a:p>
            <a:r>
              <a:rPr lang="en-US" dirty="0" smtClean="0"/>
              <a:t>Ex Automaton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pic>
        <p:nvPicPr>
          <p:cNvPr id="5" name="Picture 4" descr="Lec15-01.png"/>
          <p:cNvPicPr>
            <a:picLocks noChangeAspect="1"/>
          </p:cNvPicPr>
          <p:nvPr/>
        </p:nvPicPr>
        <p:blipFill>
          <a:blip r:embed="rId3" cstate="print"/>
          <a:stretch>
            <a:fillRect/>
          </a:stretch>
        </p:blipFill>
        <p:spPr>
          <a:xfrm>
            <a:off x="2590800" y="3048000"/>
            <a:ext cx="4368561" cy="28289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Let us first divide the machine's states into two groups: </a:t>
            </a:r>
            <a:r>
              <a:rPr lang="en-US" dirty="0" smtClean="0"/>
              <a:t>Final and </a:t>
            </a:r>
            <a:r>
              <a:rPr lang="en-US" dirty="0" smtClean="0"/>
              <a:t>Non-Final</a:t>
            </a:r>
            <a:r>
              <a:rPr lang="en-US" dirty="0" smtClean="0"/>
              <a:t> </a:t>
            </a:r>
            <a:r>
              <a:rPr lang="en-US" dirty="0" smtClean="0"/>
              <a:t>states. </a:t>
            </a:r>
          </a:p>
          <a:p>
            <a:endParaRPr lang="en-US" dirty="0" smtClean="0"/>
          </a:p>
          <a:p>
            <a:r>
              <a:rPr lang="en-US" dirty="0" smtClean="0"/>
              <a:t>These groups are: </a:t>
            </a:r>
          </a:p>
          <a:p>
            <a:pPr>
              <a:buNone/>
            </a:pPr>
            <a:r>
              <a:rPr lang="en-US" dirty="0" smtClean="0"/>
              <a:t>		</a:t>
            </a:r>
            <a:r>
              <a:rPr lang="en-US" b="1" dirty="0" smtClean="0">
                <a:solidFill>
                  <a:schemeClr val="accent1"/>
                </a:solidFill>
              </a:rPr>
              <a:t>Final states = 		A = {s</a:t>
            </a:r>
            <a:r>
              <a:rPr lang="en-US" b="1" baseline="-25000" dirty="0" smtClean="0">
                <a:solidFill>
                  <a:schemeClr val="accent1"/>
                </a:solidFill>
              </a:rPr>
              <a:t>2</a:t>
            </a:r>
            <a:r>
              <a:rPr lang="en-US" b="1" dirty="0" smtClean="0">
                <a:solidFill>
                  <a:schemeClr val="accent1"/>
                </a:solidFill>
              </a:rPr>
              <a:t>, s</a:t>
            </a:r>
            <a:r>
              <a:rPr lang="en-US" b="1" baseline="-25000" dirty="0" smtClean="0">
                <a:solidFill>
                  <a:schemeClr val="accent1"/>
                </a:solidFill>
              </a:rPr>
              <a:t>7</a:t>
            </a:r>
            <a:r>
              <a:rPr lang="en-US" b="1" dirty="0" smtClean="0">
                <a:solidFill>
                  <a:schemeClr val="accent1"/>
                </a:solidFill>
              </a:rPr>
              <a:t>}</a:t>
            </a:r>
          </a:p>
          <a:p>
            <a:pPr>
              <a:buNone/>
            </a:pPr>
            <a:r>
              <a:rPr lang="en-US" b="1" dirty="0" smtClean="0">
                <a:solidFill>
                  <a:schemeClr val="accent1"/>
                </a:solidFill>
              </a:rPr>
              <a:t>		Non Final States = 	B = {s</a:t>
            </a:r>
            <a:r>
              <a:rPr lang="en-US" b="1" baseline="-25000" dirty="0" smtClean="0">
                <a:solidFill>
                  <a:schemeClr val="accent1"/>
                </a:solidFill>
              </a:rPr>
              <a:t>0</a:t>
            </a:r>
            <a:r>
              <a:rPr lang="en-US" b="1" dirty="0" smtClean="0">
                <a:solidFill>
                  <a:schemeClr val="accent1"/>
                </a:solidFill>
              </a:rPr>
              <a:t>, s</a:t>
            </a:r>
            <a:r>
              <a:rPr lang="en-US" b="1" baseline="-25000" dirty="0" smtClean="0">
                <a:solidFill>
                  <a:schemeClr val="accent1"/>
                </a:solidFill>
              </a:rPr>
              <a:t>1</a:t>
            </a:r>
            <a:r>
              <a:rPr lang="en-US" b="1" dirty="0" smtClean="0">
                <a:solidFill>
                  <a:schemeClr val="accent1"/>
                </a:solidFill>
              </a:rPr>
              <a:t>, s</a:t>
            </a:r>
            <a:r>
              <a:rPr lang="en-US" b="1" baseline="-25000" dirty="0" smtClean="0">
                <a:solidFill>
                  <a:schemeClr val="accent1"/>
                </a:solidFill>
              </a:rPr>
              <a:t>3</a:t>
            </a:r>
            <a:r>
              <a:rPr lang="en-US" b="1" dirty="0" smtClean="0">
                <a:solidFill>
                  <a:schemeClr val="accent1"/>
                </a:solidFill>
              </a:rPr>
              <a:t>, s</a:t>
            </a:r>
            <a:r>
              <a:rPr lang="en-US" b="1" baseline="-25000" dirty="0" smtClean="0">
                <a:solidFill>
                  <a:schemeClr val="accent1"/>
                </a:solidFill>
              </a:rPr>
              <a:t>4</a:t>
            </a:r>
            <a:r>
              <a:rPr lang="en-US" b="1" dirty="0" smtClean="0">
                <a:solidFill>
                  <a:schemeClr val="accent1"/>
                </a:solidFill>
              </a:rPr>
              <a:t>, s</a:t>
            </a:r>
            <a:r>
              <a:rPr lang="en-US" b="1" baseline="-25000" dirty="0" smtClean="0">
                <a:solidFill>
                  <a:schemeClr val="accent1"/>
                </a:solidFill>
              </a:rPr>
              <a:t>5</a:t>
            </a:r>
            <a:r>
              <a:rPr lang="en-US" b="1" dirty="0" smtClean="0">
                <a:solidFill>
                  <a:schemeClr val="accent1"/>
                </a:solidFill>
              </a:rPr>
              <a:t>, s</a:t>
            </a:r>
            <a:r>
              <a:rPr lang="en-US" b="1" baseline="-25000" dirty="0" smtClean="0">
                <a:solidFill>
                  <a:schemeClr val="accent1"/>
                </a:solidFill>
              </a:rPr>
              <a:t>6</a:t>
            </a:r>
            <a:r>
              <a:rPr lang="en-US" b="1" dirty="0" smtClean="0">
                <a:solidFill>
                  <a:schemeClr val="accent1"/>
                </a:solidFill>
              </a:rPr>
              <a:t>}</a:t>
            </a:r>
          </a:p>
          <a:p>
            <a:pPr>
              <a:buNone/>
            </a:pPr>
            <a:endParaRPr lang="en-US" dirty="0" smtClean="0"/>
          </a:p>
          <a:p>
            <a:pPr lvl="1"/>
            <a:r>
              <a:rPr lang="en-US" dirty="0" smtClean="0"/>
              <a:t>Note that these are equivalent under the empty string as input.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Now we will find out if the states in these groups go to the same group under </a:t>
            </a:r>
            <a:r>
              <a:rPr lang="en-US" dirty="0" smtClean="0">
                <a:solidFill>
                  <a:schemeClr val="accent1"/>
                </a:solidFill>
              </a:rPr>
              <a:t>inputs a and b</a:t>
            </a:r>
            <a:endParaRPr lang="en-US" dirty="0" smtClean="0"/>
          </a:p>
          <a:p>
            <a:endParaRPr lang="en-US" dirty="0" smtClean="0"/>
          </a:p>
          <a:p>
            <a:r>
              <a:rPr lang="en-US" dirty="0" smtClean="0"/>
              <a:t>The states of </a:t>
            </a:r>
            <a:r>
              <a:rPr lang="en-US" dirty="0" smtClean="0">
                <a:solidFill>
                  <a:schemeClr val="accent1"/>
                </a:solidFill>
              </a:rPr>
              <a:t>group A</a:t>
            </a:r>
            <a:r>
              <a:rPr lang="en-US" dirty="0" smtClean="0"/>
              <a:t> both go to states in </a:t>
            </a:r>
            <a:r>
              <a:rPr lang="en-US" dirty="0" smtClean="0">
                <a:solidFill>
                  <a:schemeClr val="accent1"/>
                </a:solidFill>
              </a:rPr>
              <a:t>group B</a:t>
            </a:r>
            <a:r>
              <a:rPr lang="en-US" dirty="0" smtClean="0"/>
              <a:t> under both inputs. </a:t>
            </a:r>
          </a:p>
          <a:p>
            <a:endParaRPr lang="en-US" dirty="0" smtClean="0"/>
          </a:p>
          <a:p>
            <a:r>
              <a:rPr lang="en-US" dirty="0" smtClean="0"/>
              <a:t>Things are different for the states of </a:t>
            </a:r>
            <a:r>
              <a:rPr lang="en-US" dirty="0" smtClean="0">
                <a:solidFill>
                  <a:schemeClr val="accent1"/>
                </a:solidFill>
              </a:rPr>
              <a:t>group B</a:t>
            </a:r>
            <a:r>
              <a:rPr lang="en-US" dirty="0" smtClean="0"/>
              <a:t>.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The following table shows the result of applying the inputs to these states. </a:t>
            </a:r>
          </a:p>
          <a:p>
            <a:pPr lvl="1"/>
            <a:r>
              <a:rPr lang="en-US" dirty="0" smtClean="0"/>
              <a:t>For example, the input a leads from s</a:t>
            </a:r>
            <a:r>
              <a:rPr lang="en-US" baseline="-25000" dirty="0" smtClean="0"/>
              <a:t>1</a:t>
            </a:r>
            <a:r>
              <a:rPr lang="en-US" dirty="0" smtClean="0"/>
              <a:t> to s</a:t>
            </a:r>
            <a:r>
              <a:rPr lang="en-US" baseline="-25000" dirty="0" smtClean="0"/>
              <a:t>5</a:t>
            </a:r>
            <a:r>
              <a:rPr lang="en-US" dirty="0" smtClean="0"/>
              <a:t> in group B and input b leads to </a:t>
            </a:r>
            <a:r>
              <a:rPr lang="en-US" dirty="0" err="1" smtClean="0"/>
              <a:t>to</a:t>
            </a:r>
            <a:r>
              <a:rPr lang="en-US" dirty="0" smtClean="0"/>
              <a:t> s</a:t>
            </a:r>
            <a:r>
              <a:rPr lang="en-US" baseline="-25000" dirty="0" smtClean="0"/>
              <a:t>2</a:t>
            </a:r>
            <a:r>
              <a:rPr lang="en-US" dirty="0" smtClean="0"/>
              <a:t> in group A.</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Looking at the table we find that the input b helps us distinguish between two of the states (s1 and s6) and the rest of the states in the group since it leads to group A for these two instead of group B.</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pic>
        <p:nvPicPr>
          <p:cNvPr id="5" name="Picture 4" descr="Lec15-02.PNG"/>
          <p:cNvPicPr>
            <a:picLocks noChangeAspect="1"/>
          </p:cNvPicPr>
          <p:nvPr/>
        </p:nvPicPr>
        <p:blipFill>
          <a:blip r:embed="rId3" cstate="print"/>
          <a:srcRect r="3947" b="10562"/>
          <a:stretch>
            <a:fillRect/>
          </a:stretch>
        </p:blipFill>
        <p:spPr>
          <a:xfrm>
            <a:off x="2286000" y="3075140"/>
            <a:ext cx="4267200" cy="13444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The states in the set </a:t>
            </a:r>
            <a:r>
              <a:rPr lang="en-US" dirty="0" smtClean="0">
                <a:solidFill>
                  <a:schemeClr val="accent1"/>
                </a:solidFill>
              </a:rPr>
              <a:t>{s</a:t>
            </a:r>
            <a:r>
              <a:rPr lang="en-US" baseline="-25000" dirty="0" smtClean="0">
                <a:solidFill>
                  <a:schemeClr val="accent1"/>
                </a:solidFill>
              </a:rPr>
              <a:t>0</a:t>
            </a:r>
            <a:r>
              <a:rPr lang="en-US" dirty="0" smtClean="0">
                <a:solidFill>
                  <a:schemeClr val="accent1"/>
                </a:solidFill>
              </a:rPr>
              <a:t>, s</a:t>
            </a:r>
            <a:r>
              <a:rPr lang="en-US" baseline="-25000" dirty="0" smtClean="0">
                <a:solidFill>
                  <a:schemeClr val="accent1"/>
                </a:solidFill>
              </a:rPr>
              <a:t>3</a:t>
            </a:r>
            <a:r>
              <a:rPr lang="en-US" dirty="0" smtClean="0">
                <a:solidFill>
                  <a:schemeClr val="accent1"/>
                </a:solidFill>
              </a:rPr>
              <a:t>, s</a:t>
            </a:r>
            <a:r>
              <a:rPr lang="en-US" baseline="-25000" dirty="0" smtClean="0">
                <a:solidFill>
                  <a:schemeClr val="accent1"/>
                </a:solidFill>
              </a:rPr>
              <a:t>4</a:t>
            </a:r>
            <a:r>
              <a:rPr lang="en-US" dirty="0" smtClean="0">
                <a:solidFill>
                  <a:schemeClr val="accent1"/>
                </a:solidFill>
              </a:rPr>
              <a:t>, s</a:t>
            </a:r>
            <a:r>
              <a:rPr lang="en-US" baseline="-25000" dirty="0" smtClean="0">
                <a:solidFill>
                  <a:schemeClr val="accent1"/>
                </a:solidFill>
              </a:rPr>
              <a:t>5</a:t>
            </a:r>
            <a:r>
              <a:rPr lang="en-US" dirty="0" smtClean="0">
                <a:solidFill>
                  <a:schemeClr val="accent1"/>
                </a:solidFill>
              </a:rPr>
              <a:t>} </a:t>
            </a:r>
            <a:r>
              <a:rPr lang="en-US" dirty="0" smtClean="0"/>
              <a:t>cannot be equivalent to those in the set </a:t>
            </a:r>
            <a:r>
              <a:rPr lang="en-US" dirty="0" smtClean="0">
                <a:solidFill>
                  <a:schemeClr val="accent1"/>
                </a:solidFill>
              </a:rPr>
              <a:t>{s</a:t>
            </a:r>
            <a:r>
              <a:rPr lang="en-US" baseline="-25000" dirty="0" smtClean="0">
                <a:solidFill>
                  <a:schemeClr val="accent1"/>
                </a:solidFill>
              </a:rPr>
              <a:t>1</a:t>
            </a:r>
            <a:r>
              <a:rPr lang="en-US" dirty="0" smtClean="0">
                <a:solidFill>
                  <a:schemeClr val="accent1"/>
                </a:solidFill>
              </a:rPr>
              <a:t>, s</a:t>
            </a:r>
            <a:r>
              <a:rPr lang="en-US" baseline="-25000" dirty="0" smtClean="0">
                <a:solidFill>
                  <a:schemeClr val="accent1"/>
                </a:solidFill>
              </a:rPr>
              <a:t>6</a:t>
            </a:r>
            <a:r>
              <a:rPr lang="en-US" dirty="0" smtClean="0">
                <a:solidFill>
                  <a:schemeClr val="accent1"/>
                </a:solidFill>
              </a:rPr>
              <a:t>}</a:t>
            </a:r>
            <a:r>
              <a:rPr lang="en-US" dirty="0" smtClean="0"/>
              <a:t> and we must partition </a:t>
            </a:r>
            <a:r>
              <a:rPr lang="en-US" dirty="0" smtClean="0">
                <a:solidFill>
                  <a:schemeClr val="accent1"/>
                </a:solidFill>
              </a:rPr>
              <a:t>B</a:t>
            </a:r>
            <a:r>
              <a:rPr lang="en-US" dirty="0" smtClean="0"/>
              <a:t> into two groups. </a:t>
            </a:r>
          </a:p>
          <a:p>
            <a:endParaRPr lang="en-US" dirty="0" smtClean="0"/>
          </a:p>
          <a:p>
            <a:r>
              <a:rPr lang="en-US" dirty="0" smtClean="0"/>
              <a:t>Now we have the groups:</a:t>
            </a:r>
          </a:p>
          <a:p>
            <a:pPr lvl="1">
              <a:buNone/>
            </a:pPr>
            <a:r>
              <a:rPr lang="en-US" b="1" dirty="0" smtClean="0">
                <a:solidFill>
                  <a:schemeClr val="accent1"/>
                </a:solidFill>
              </a:rPr>
              <a:t>			A = {s</a:t>
            </a:r>
            <a:r>
              <a:rPr lang="en-US" b="1" baseline="-25000" dirty="0" smtClean="0">
                <a:solidFill>
                  <a:schemeClr val="accent1"/>
                </a:solidFill>
              </a:rPr>
              <a:t>2</a:t>
            </a:r>
            <a:r>
              <a:rPr lang="en-US" b="1" dirty="0" smtClean="0">
                <a:solidFill>
                  <a:schemeClr val="accent1"/>
                </a:solidFill>
              </a:rPr>
              <a:t>, s</a:t>
            </a:r>
            <a:r>
              <a:rPr lang="en-US" b="1" baseline="-25000" dirty="0" smtClean="0">
                <a:solidFill>
                  <a:schemeClr val="accent1"/>
                </a:solidFill>
              </a:rPr>
              <a:t>7</a:t>
            </a:r>
            <a:r>
              <a:rPr lang="en-US" b="1" dirty="0" smtClean="0">
                <a:solidFill>
                  <a:schemeClr val="accent1"/>
                </a:solidFill>
              </a:rPr>
              <a:t>}, B = { s</a:t>
            </a:r>
            <a:r>
              <a:rPr lang="en-US" b="1" baseline="-25000" dirty="0" smtClean="0">
                <a:solidFill>
                  <a:schemeClr val="accent1"/>
                </a:solidFill>
              </a:rPr>
              <a:t>0</a:t>
            </a:r>
            <a:r>
              <a:rPr lang="en-US" b="1" dirty="0" smtClean="0">
                <a:solidFill>
                  <a:schemeClr val="accent1"/>
                </a:solidFill>
              </a:rPr>
              <a:t>, s</a:t>
            </a:r>
            <a:r>
              <a:rPr lang="en-US" b="1" baseline="-25000" dirty="0" smtClean="0">
                <a:solidFill>
                  <a:schemeClr val="accent1"/>
                </a:solidFill>
              </a:rPr>
              <a:t>3</a:t>
            </a:r>
            <a:r>
              <a:rPr lang="en-US" b="1" dirty="0" smtClean="0">
                <a:solidFill>
                  <a:schemeClr val="accent1"/>
                </a:solidFill>
              </a:rPr>
              <a:t>, s</a:t>
            </a:r>
            <a:r>
              <a:rPr lang="en-US" b="1" baseline="-25000" dirty="0" smtClean="0">
                <a:solidFill>
                  <a:schemeClr val="accent1"/>
                </a:solidFill>
              </a:rPr>
              <a:t>4</a:t>
            </a:r>
            <a:r>
              <a:rPr lang="en-US" b="1" dirty="0" smtClean="0">
                <a:solidFill>
                  <a:schemeClr val="accent1"/>
                </a:solidFill>
              </a:rPr>
              <a:t>, s</a:t>
            </a:r>
            <a:r>
              <a:rPr lang="en-US" b="1" baseline="-25000" dirty="0" smtClean="0">
                <a:solidFill>
                  <a:schemeClr val="accent1"/>
                </a:solidFill>
              </a:rPr>
              <a:t>5</a:t>
            </a:r>
            <a:r>
              <a:rPr lang="en-US" b="1" dirty="0" smtClean="0">
                <a:solidFill>
                  <a:schemeClr val="accent1"/>
                </a:solidFill>
              </a:rPr>
              <a:t>}, C = { s</a:t>
            </a:r>
            <a:r>
              <a:rPr lang="en-US" b="1" baseline="-25000" dirty="0" smtClean="0">
                <a:solidFill>
                  <a:schemeClr val="accent1"/>
                </a:solidFill>
              </a:rPr>
              <a:t>1</a:t>
            </a:r>
            <a:r>
              <a:rPr lang="en-US" b="1" dirty="0" smtClean="0">
                <a:solidFill>
                  <a:schemeClr val="accent1"/>
                </a:solidFill>
              </a:rPr>
              <a:t>, s</a:t>
            </a:r>
            <a:r>
              <a:rPr lang="en-US" b="1" baseline="-25000" dirty="0" smtClean="0">
                <a:solidFill>
                  <a:schemeClr val="accent1"/>
                </a:solidFill>
              </a:rPr>
              <a:t>6</a:t>
            </a:r>
            <a:r>
              <a:rPr lang="en-US" b="1" dirty="0" smtClean="0">
                <a:solidFill>
                  <a:schemeClr val="accent1"/>
                </a:solidFill>
              </a:rPr>
              <a:t>}</a:t>
            </a:r>
          </a:p>
          <a:p>
            <a:endParaRPr lang="en-US" dirty="0" smtClean="0">
              <a:solidFill>
                <a:schemeClr val="accent1"/>
              </a:solidFill>
            </a:endParaRPr>
          </a:p>
          <a:p>
            <a:r>
              <a:rPr lang="en-US" dirty="0" smtClean="0"/>
              <a:t>The next examination of where the inputs lead shows us that </a:t>
            </a:r>
            <a:r>
              <a:rPr lang="en-US" dirty="0" smtClean="0">
                <a:solidFill>
                  <a:schemeClr val="accent1"/>
                </a:solidFill>
              </a:rPr>
              <a:t>s</a:t>
            </a:r>
            <a:r>
              <a:rPr lang="en-US" baseline="-25000" dirty="0" smtClean="0">
                <a:solidFill>
                  <a:schemeClr val="accent1"/>
                </a:solidFill>
              </a:rPr>
              <a:t>3</a:t>
            </a:r>
            <a:r>
              <a:rPr lang="en-US" dirty="0" smtClean="0"/>
              <a:t> is not equivalent to the rest of group </a:t>
            </a:r>
            <a:r>
              <a:rPr lang="en-US" dirty="0" smtClean="0">
                <a:solidFill>
                  <a:schemeClr val="accent1"/>
                </a:solidFill>
              </a:rPr>
              <a:t>B</a:t>
            </a:r>
            <a:r>
              <a:rPr lang="en-US" dirty="0" smtClean="0"/>
              <a:t>. </a:t>
            </a:r>
          </a:p>
          <a:p>
            <a:endParaRPr lang="en-US" dirty="0" smtClean="0"/>
          </a:p>
          <a:p>
            <a:r>
              <a:rPr lang="en-US" dirty="0" smtClean="0"/>
              <a:t>We must partition again.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Continuing this process until we cannot distinguish between the states in any group by employing our input tests, we end up with the groups:</a:t>
            </a:r>
          </a:p>
          <a:p>
            <a:pPr>
              <a:buNone/>
            </a:pPr>
            <a:endParaRPr lang="en-US" dirty="0" smtClean="0"/>
          </a:p>
          <a:p>
            <a:pPr lvl="1">
              <a:buNone/>
            </a:pPr>
            <a:r>
              <a:rPr lang="en-US" b="1" dirty="0" smtClean="0">
                <a:solidFill>
                  <a:schemeClr val="accent1"/>
                </a:solidFill>
              </a:rPr>
              <a:t>	A = {s</a:t>
            </a:r>
            <a:r>
              <a:rPr lang="en-US" b="1" baseline="-25000" dirty="0" smtClean="0">
                <a:solidFill>
                  <a:schemeClr val="accent1"/>
                </a:solidFill>
              </a:rPr>
              <a:t>2</a:t>
            </a:r>
            <a:r>
              <a:rPr lang="en-US" b="1" dirty="0" smtClean="0">
                <a:solidFill>
                  <a:schemeClr val="accent1"/>
                </a:solidFill>
              </a:rPr>
              <a:t>, s</a:t>
            </a:r>
            <a:r>
              <a:rPr lang="en-US" b="1" baseline="-25000" dirty="0" smtClean="0">
                <a:solidFill>
                  <a:schemeClr val="accent1"/>
                </a:solidFill>
              </a:rPr>
              <a:t>7</a:t>
            </a:r>
            <a:r>
              <a:rPr lang="en-US" b="1" dirty="0" smtClean="0">
                <a:solidFill>
                  <a:schemeClr val="accent1"/>
                </a:solidFill>
              </a:rPr>
              <a:t>}, B = {s</a:t>
            </a:r>
            <a:r>
              <a:rPr lang="en-US" b="1" baseline="-25000" dirty="0" smtClean="0">
                <a:solidFill>
                  <a:schemeClr val="accent1"/>
                </a:solidFill>
              </a:rPr>
              <a:t>0</a:t>
            </a:r>
            <a:r>
              <a:rPr lang="en-US" b="1" dirty="0" smtClean="0">
                <a:solidFill>
                  <a:schemeClr val="accent1"/>
                </a:solidFill>
              </a:rPr>
              <a:t>, s</a:t>
            </a:r>
            <a:r>
              <a:rPr lang="en-US" b="1" baseline="-25000" dirty="0" smtClean="0">
                <a:solidFill>
                  <a:schemeClr val="accent1"/>
                </a:solidFill>
              </a:rPr>
              <a:t>4</a:t>
            </a:r>
            <a:r>
              <a:rPr lang="en-US" b="1" dirty="0" smtClean="0">
                <a:solidFill>
                  <a:schemeClr val="accent1"/>
                </a:solidFill>
              </a:rPr>
              <a:t>, s</a:t>
            </a:r>
            <a:r>
              <a:rPr lang="en-US" b="1" baseline="-25000" dirty="0" smtClean="0">
                <a:solidFill>
                  <a:schemeClr val="accent1"/>
                </a:solidFill>
              </a:rPr>
              <a:t>5</a:t>
            </a:r>
            <a:r>
              <a:rPr lang="en-US" b="1" dirty="0" smtClean="0">
                <a:solidFill>
                  <a:schemeClr val="accent1"/>
                </a:solidFill>
              </a:rPr>
              <a:t>}, C = {s</a:t>
            </a:r>
            <a:r>
              <a:rPr lang="en-US" b="1" baseline="-25000" dirty="0" smtClean="0">
                <a:solidFill>
                  <a:schemeClr val="accent1"/>
                </a:solidFill>
              </a:rPr>
              <a:t>1</a:t>
            </a:r>
            <a:r>
              <a:rPr lang="en-US" b="1" dirty="0" smtClean="0">
                <a:solidFill>
                  <a:schemeClr val="accent1"/>
                </a:solidFill>
              </a:rPr>
              <a:t>}, D = {s</a:t>
            </a:r>
            <a:r>
              <a:rPr lang="en-US" b="1" baseline="-25000" dirty="0" smtClean="0">
                <a:solidFill>
                  <a:schemeClr val="accent1"/>
                </a:solidFill>
              </a:rPr>
              <a:t>3</a:t>
            </a:r>
            <a:r>
              <a:rPr lang="en-US" b="1" dirty="0" smtClean="0">
                <a:solidFill>
                  <a:schemeClr val="accent1"/>
                </a:solidFill>
              </a:rPr>
              <a:t>}, E = { s</a:t>
            </a:r>
            <a:r>
              <a:rPr lang="en-US" b="1" baseline="-25000" dirty="0" smtClean="0">
                <a:solidFill>
                  <a:schemeClr val="accent1"/>
                </a:solidFill>
              </a:rPr>
              <a:t>6</a:t>
            </a:r>
            <a:r>
              <a:rPr lang="en-US" b="1" dirty="0" smtClean="0">
                <a:solidFill>
                  <a:schemeClr val="accent1"/>
                </a:solidFill>
              </a:rPr>
              <a:t>}</a:t>
            </a:r>
          </a:p>
          <a:p>
            <a:pPr lvl="1">
              <a:buNone/>
            </a:pPr>
            <a:endParaRPr lang="en-US" b="1" dirty="0" smtClean="0">
              <a:solidFill>
                <a:schemeClr val="accent1"/>
              </a:solidFill>
            </a:endParaRPr>
          </a:p>
          <a:p>
            <a:pPr>
              <a:buNone/>
            </a:pPr>
            <a:r>
              <a:rPr lang="en-US" b="1" dirty="0" smtClean="0">
                <a:solidFill>
                  <a:schemeClr val="accent1"/>
                </a:solidFill>
              </a:rPr>
              <a:t>	</a:t>
            </a:r>
          </a:p>
          <a:p>
            <a:pPr>
              <a:buNone/>
            </a:pPr>
            <a:r>
              <a:rPr lang="en-US" sz="2200" b="1" dirty="0" smtClean="0">
                <a:solidFill>
                  <a:schemeClr val="accent1"/>
                </a:solidFill>
              </a:rPr>
              <a:t>	In view of the above theoretical definitions and results, it is easy to argue that all of the states in each group are equivalent because they all go to the same groups under the inputs a and b.</a:t>
            </a:r>
            <a:endParaRPr lang="en-US" sz="2200"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Building the minimum state finite automaton is now rather straightforward. </a:t>
            </a:r>
          </a:p>
          <a:p>
            <a:endParaRPr lang="en-US" dirty="0" smtClean="0"/>
          </a:p>
          <a:p>
            <a:r>
              <a:rPr lang="en-US" dirty="0" smtClean="0"/>
              <a:t>We merely use our groups as states and provide the proper transitions.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pic>
        <p:nvPicPr>
          <p:cNvPr id="5" name="Picture 4" descr="Lec15-03.PNG"/>
          <p:cNvPicPr>
            <a:picLocks noChangeAspect="1"/>
          </p:cNvPicPr>
          <p:nvPr/>
        </p:nvPicPr>
        <p:blipFill>
          <a:blip r:embed="rId3" cstate="print"/>
          <a:stretch>
            <a:fillRect/>
          </a:stretch>
        </p:blipFill>
        <p:spPr>
          <a:xfrm>
            <a:off x="2209800" y="3810000"/>
            <a:ext cx="4588042" cy="1676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State Minimization Algorithm:</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pic>
        <p:nvPicPr>
          <p:cNvPr id="5" name="Picture 4" descr="Lec15-04.PNG"/>
          <p:cNvPicPr>
            <a:picLocks noChangeAspect="1"/>
          </p:cNvPicPr>
          <p:nvPr/>
        </p:nvPicPr>
        <p:blipFill>
          <a:blip r:embed="rId3" cstate="print"/>
          <a:stretch>
            <a:fillRect/>
          </a:stretch>
        </p:blipFill>
        <p:spPr>
          <a:xfrm>
            <a:off x="1676400" y="1983838"/>
            <a:ext cx="5943600" cy="418836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Trading Time for Space in DFA</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The simplest and fastest way to represent the transition function of a DFA is a </a:t>
            </a:r>
            <a:r>
              <a:rPr lang="en-US" dirty="0" smtClean="0">
                <a:solidFill>
                  <a:schemeClr val="accent1"/>
                </a:solidFill>
              </a:rPr>
              <a:t>two-dimensional table </a:t>
            </a:r>
            <a:r>
              <a:rPr lang="en-US" dirty="0" smtClean="0"/>
              <a:t>indexed by states and characters.</a:t>
            </a:r>
          </a:p>
          <a:p>
            <a:endParaRPr lang="en-US" dirty="0" smtClean="0"/>
          </a:p>
          <a:p>
            <a:r>
              <a:rPr lang="en-US" dirty="0" smtClean="0"/>
              <a:t>Given a state and next input character, we access the array to find the next state and any special action we must take, e.g. returning a token to the parser.</a:t>
            </a:r>
          </a:p>
          <a:p>
            <a:endParaRPr lang="en-US" dirty="0" smtClean="0"/>
          </a:p>
          <a:p>
            <a:pPr lvl="1"/>
            <a:r>
              <a:rPr lang="en-US" dirty="0" smtClean="0"/>
              <a:t>Since a typical lexical analyzer has several hundred states in its DFA and involves the ASCII alphabet of 128 input characters, the array consumes less than a megabyte.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Trading Time for Space in DFA..</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Compilers are also appearing in very small devices, where even a megabyte of storage may be too much.</a:t>
            </a:r>
          </a:p>
          <a:p>
            <a:endParaRPr lang="en-US" dirty="0" smtClean="0"/>
          </a:p>
          <a:p>
            <a:r>
              <a:rPr lang="en-US" dirty="0" smtClean="0"/>
              <a:t>For such situations, there are many methods that can be used to compact the transition table. </a:t>
            </a:r>
          </a:p>
          <a:p>
            <a:endParaRPr lang="en-US" dirty="0" smtClean="0"/>
          </a:p>
          <a:p>
            <a:pPr lvl="1"/>
            <a:r>
              <a:rPr lang="en-US" dirty="0" smtClean="0"/>
              <a:t>For instance, we can represent each state by a list of transitions - that is, character-state pairs - ended by a default state that is to be chosen for any input character not on the list.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a:r>
              <a:rPr lang="en-US" sz="3600" dirty="0">
                <a:solidFill>
                  <a:srgbClr val="FF0000"/>
                </a:solidFill>
                <a:latin typeface="+mj-lt"/>
              </a:rPr>
              <a:t>Two dimensional Table</a:t>
            </a: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A more subtle data structure that allows us to combine the speed of array access with the compression of lists with defaults. </a:t>
            </a:r>
          </a:p>
          <a:p>
            <a:endParaRPr lang="en-US" dirty="0" smtClean="0"/>
          </a:p>
          <a:p>
            <a:r>
              <a:rPr lang="en-US" dirty="0" smtClean="0"/>
              <a:t>A structure of four arrays: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pic>
        <p:nvPicPr>
          <p:cNvPr id="5" name="Picture 4" descr="Lec15-05.PNG"/>
          <p:cNvPicPr>
            <a:picLocks noChangeAspect="1"/>
          </p:cNvPicPr>
          <p:nvPr/>
        </p:nvPicPr>
        <p:blipFill>
          <a:blip r:embed="rId3" cstate="print"/>
          <a:stretch>
            <a:fillRect/>
          </a:stretch>
        </p:blipFill>
        <p:spPr>
          <a:xfrm>
            <a:off x="2286000" y="3124200"/>
            <a:ext cx="4343400" cy="297769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a:solidFill>
                  <a:srgbClr val="FF0000"/>
                </a:solidFill>
              </a:rPr>
              <a:t>Two dimensional </a:t>
            </a:r>
            <a:r>
              <a:rPr lang="en-US" sz="3600" dirty="0" smtClean="0">
                <a:solidFill>
                  <a:srgbClr val="FF0000"/>
                </a:solidFill>
              </a:rPr>
              <a:t>Table</a:t>
            </a:r>
            <a:r>
              <a:rPr lang="en-US" sz="3600" dirty="0" smtClean="0">
                <a:solidFill>
                  <a:srgbClr val="FF0000"/>
                </a:solidFill>
                <a:latin typeface="+mj-lt"/>
              </a:rPr>
              <a:t>..</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The </a:t>
            </a:r>
            <a:r>
              <a:rPr lang="en-US" b="1" dirty="0" smtClean="0">
                <a:solidFill>
                  <a:schemeClr val="accent1"/>
                </a:solidFill>
              </a:rPr>
              <a:t>base array</a:t>
            </a:r>
            <a:r>
              <a:rPr lang="en-US" dirty="0" smtClean="0"/>
              <a:t> is used to determine the base location of the entries for state s , which are located in the next and check arrays.</a:t>
            </a:r>
          </a:p>
          <a:p>
            <a:endParaRPr lang="en-US" dirty="0" smtClean="0"/>
          </a:p>
          <a:p>
            <a:r>
              <a:rPr lang="en-US" dirty="0" smtClean="0"/>
              <a:t>The </a:t>
            </a:r>
            <a:r>
              <a:rPr lang="en-US" b="1" dirty="0" smtClean="0">
                <a:solidFill>
                  <a:schemeClr val="accent1"/>
                </a:solidFill>
              </a:rPr>
              <a:t>default array </a:t>
            </a:r>
            <a:r>
              <a:rPr lang="en-US" dirty="0" smtClean="0"/>
              <a:t>is used to determine an alternative base location if the check array tells us the one given by </a:t>
            </a:r>
            <a:r>
              <a:rPr lang="en-US" dirty="0" smtClean="0">
                <a:solidFill>
                  <a:schemeClr val="accent1"/>
                </a:solidFill>
              </a:rPr>
              <a:t>base[s]</a:t>
            </a:r>
            <a:r>
              <a:rPr lang="en-US" dirty="0" smtClean="0"/>
              <a:t> is invalid.</a:t>
            </a:r>
          </a:p>
          <a:p>
            <a:endParaRPr lang="en-US" dirty="0" smtClean="0"/>
          </a:p>
          <a:p>
            <a:r>
              <a:rPr lang="en-US" dirty="0" smtClean="0"/>
              <a:t>To compute </a:t>
            </a:r>
            <a:r>
              <a:rPr lang="en-US" dirty="0" err="1" smtClean="0">
                <a:solidFill>
                  <a:schemeClr val="accent1"/>
                </a:solidFill>
              </a:rPr>
              <a:t>nextState</a:t>
            </a:r>
            <a:r>
              <a:rPr lang="en-US" dirty="0" smtClean="0">
                <a:solidFill>
                  <a:schemeClr val="accent1"/>
                </a:solidFill>
              </a:rPr>
              <a:t>(</a:t>
            </a:r>
            <a:r>
              <a:rPr lang="en-US" dirty="0" err="1" smtClean="0">
                <a:solidFill>
                  <a:schemeClr val="accent1"/>
                </a:solidFill>
              </a:rPr>
              <a:t>s,a</a:t>
            </a:r>
            <a:r>
              <a:rPr lang="en-US" dirty="0" smtClean="0">
                <a:solidFill>
                  <a:schemeClr val="accent1"/>
                </a:solidFill>
              </a:rPr>
              <a:t>)</a:t>
            </a:r>
            <a:r>
              <a:rPr lang="en-US" dirty="0" smtClean="0"/>
              <a:t> the transition for </a:t>
            </a:r>
            <a:r>
              <a:rPr lang="en-US" b="1" dirty="0" smtClean="0">
                <a:solidFill>
                  <a:schemeClr val="accent1"/>
                </a:solidFill>
              </a:rPr>
              <a:t>state s on input a</a:t>
            </a:r>
            <a:r>
              <a:rPr lang="en-US" dirty="0" smtClean="0"/>
              <a:t>, we examine the next and check entries in location </a:t>
            </a:r>
            <a:r>
              <a:rPr lang="en-US" b="1" i="1" dirty="0" smtClean="0">
                <a:solidFill>
                  <a:schemeClr val="accent1"/>
                </a:solidFill>
              </a:rPr>
              <a:t>l = base[s] +a</a:t>
            </a:r>
          </a:p>
          <a:p>
            <a:pPr lvl="1"/>
            <a:r>
              <a:rPr lang="en-US" dirty="0" smtClean="0"/>
              <a:t>Here character </a:t>
            </a:r>
            <a:r>
              <a:rPr lang="en-US" dirty="0" smtClean="0">
                <a:solidFill>
                  <a:schemeClr val="accent1"/>
                </a:solidFill>
              </a:rPr>
              <a:t>a</a:t>
            </a:r>
            <a:r>
              <a:rPr lang="en-US" dirty="0" smtClean="0"/>
              <a:t> is treated as an integer.</a:t>
            </a:r>
          </a:p>
          <a:p>
            <a:pPr lvl="1"/>
            <a:r>
              <a:rPr lang="en-US" dirty="0" smtClean="0"/>
              <a:t>Range 0 to 127.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Over View</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Strategies that have been used to implement and </a:t>
            </a:r>
            <a:r>
              <a:rPr lang="en-US" dirty="0" smtClean="0">
                <a:solidFill>
                  <a:schemeClr val="accent1"/>
                </a:solidFill>
              </a:rPr>
              <a:t>optimize pattern matchers </a:t>
            </a:r>
            <a:r>
              <a:rPr lang="en-US" dirty="0" smtClean="0"/>
              <a:t>constructed from regular expressions.</a:t>
            </a:r>
          </a:p>
          <a:p>
            <a:endParaRPr lang="en-US" dirty="0" smtClean="0"/>
          </a:p>
          <a:p>
            <a:pPr lvl="1"/>
            <a:r>
              <a:rPr lang="en-US" dirty="0" smtClean="0"/>
              <a:t>The </a:t>
            </a:r>
            <a:r>
              <a:rPr lang="en-US" b="1" dirty="0" smtClean="0">
                <a:solidFill>
                  <a:schemeClr val="accent1"/>
                </a:solidFill>
              </a:rPr>
              <a:t>first algorithm</a:t>
            </a:r>
            <a:r>
              <a:rPr lang="en-US" dirty="0" smtClean="0"/>
              <a:t> is useful in a </a:t>
            </a:r>
            <a:r>
              <a:rPr lang="en-US" dirty="0" err="1" smtClean="0"/>
              <a:t>Lex</a:t>
            </a:r>
            <a:r>
              <a:rPr lang="en-US" dirty="0" smtClean="0"/>
              <a:t> compiler, because it constructs a DFA directly from a regular expression, without constructing an intermediate NFA.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a:solidFill>
                  <a:srgbClr val="FF0000"/>
                </a:solidFill>
              </a:rPr>
              <a:t>Two dimensional Table</a:t>
            </a:r>
            <a:r>
              <a:rPr lang="en-US" sz="3600" dirty="0" smtClean="0">
                <a:solidFill>
                  <a:srgbClr val="FF0000"/>
                </a:solidFill>
                <a:latin typeface="+mj-lt"/>
              </a:rPr>
              <a:t>...</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i="1" dirty="0" smtClean="0">
              <a:solidFill>
                <a:schemeClr val="accent1"/>
              </a:solidFill>
            </a:endParaRPr>
          </a:p>
          <a:p>
            <a:r>
              <a:rPr lang="en-US" i="1" dirty="0" smtClean="0">
                <a:solidFill>
                  <a:schemeClr val="accent1"/>
                </a:solidFill>
              </a:rPr>
              <a:t>If check[l] = s</a:t>
            </a:r>
            <a:r>
              <a:rPr lang="en-US" dirty="0" smtClean="0"/>
              <a:t> then this entry is valid, and the next state for </a:t>
            </a:r>
            <a:r>
              <a:rPr lang="en-US" dirty="0" smtClean="0">
                <a:solidFill>
                  <a:schemeClr val="accent1"/>
                </a:solidFill>
              </a:rPr>
              <a:t>state s</a:t>
            </a:r>
            <a:r>
              <a:rPr lang="en-US" dirty="0" smtClean="0"/>
              <a:t> on input a is </a:t>
            </a:r>
            <a:r>
              <a:rPr lang="en-US" i="1" dirty="0" smtClean="0">
                <a:solidFill>
                  <a:schemeClr val="accent1"/>
                </a:solidFill>
              </a:rPr>
              <a:t>next[l]</a:t>
            </a:r>
            <a:r>
              <a:rPr lang="en-US" dirty="0" smtClean="0"/>
              <a:t> </a:t>
            </a:r>
          </a:p>
          <a:p>
            <a:endParaRPr lang="en-US" i="1" dirty="0" smtClean="0">
              <a:solidFill>
                <a:schemeClr val="accent1"/>
              </a:solidFill>
            </a:endParaRPr>
          </a:p>
          <a:p>
            <a:r>
              <a:rPr lang="en-US" i="1" dirty="0" smtClean="0">
                <a:solidFill>
                  <a:schemeClr val="accent1"/>
                </a:solidFill>
              </a:rPr>
              <a:t>If check[l] ≠ s </a:t>
            </a:r>
            <a:r>
              <a:rPr lang="en-US" dirty="0" smtClean="0"/>
              <a:t>then we determine another state </a:t>
            </a:r>
            <a:r>
              <a:rPr lang="en-US" dirty="0" smtClean="0">
                <a:solidFill>
                  <a:schemeClr val="accent1"/>
                </a:solidFill>
              </a:rPr>
              <a:t>t = default[s] </a:t>
            </a:r>
            <a:r>
              <a:rPr lang="en-US" dirty="0" smtClean="0"/>
              <a:t>and repeat the process as if </a:t>
            </a:r>
            <a:r>
              <a:rPr lang="en-US" dirty="0" smtClean="0">
                <a:solidFill>
                  <a:schemeClr val="accent1"/>
                </a:solidFill>
              </a:rPr>
              <a:t>t</a:t>
            </a:r>
            <a:r>
              <a:rPr lang="en-US" dirty="0" smtClean="0"/>
              <a:t> were the current state.</a:t>
            </a:r>
          </a:p>
          <a:p>
            <a:endParaRPr lang="en-US" dirty="0" smtClean="0"/>
          </a:p>
          <a:p>
            <a:r>
              <a:rPr lang="en-US" dirty="0" smtClean="0"/>
              <a:t>Function </a:t>
            </a:r>
            <a:r>
              <a:rPr lang="en-US" i="1" dirty="0" err="1" smtClean="0">
                <a:solidFill>
                  <a:schemeClr val="accent1"/>
                </a:solidFill>
              </a:rPr>
              <a:t>nextState</a:t>
            </a:r>
            <a:r>
              <a:rPr lang="en-US" dirty="0" smtClean="0"/>
              <a:t>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pic>
        <p:nvPicPr>
          <p:cNvPr id="8" name="Picture 3"/>
          <p:cNvPicPr>
            <a:picLocks noChangeAspect="1" noChangeArrowheads="1"/>
          </p:cNvPicPr>
          <p:nvPr/>
        </p:nvPicPr>
        <p:blipFill>
          <a:blip r:embed="rId3" cstate="print"/>
          <a:srcRect/>
          <a:stretch>
            <a:fillRect/>
          </a:stretch>
        </p:blipFill>
        <p:spPr bwMode="auto">
          <a:xfrm>
            <a:off x="1752600" y="4876800"/>
            <a:ext cx="6400800" cy="1336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Terminologies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lnSpcReduction="10000"/>
          </a:bodyPr>
          <a:lstStyle/>
          <a:p>
            <a:r>
              <a:rPr lang="en-US" b="1" dirty="0" smtClean="0">
                <a:solidFill>
                  <a:schemeClr val="accent1"/>
                </a:solidFill>
              </a:rPr>
              <a:t>Tokens</a:t>
            </a:r>
            <a:r>
              <a:rPr lang="en-US" dirty="0" smtClean="0"/>
              <a:t> </a:t>
            </a:r>
          </a:p>
          <a:p>
            <a:pPr lvl="1"/>
            <a:endParaRPr lang="en-US" dirty="0" smtClean="0"/>
          </a:p>
          <a:p>
            <a:pPr lvl="1"/>
            <a:r>
              <a:rPr lang="en-US" dirty="0" smtClean="0"/>
              <a:t>The lexical analyzer scans the source program and produces as output a sequence of tokens, which are normally passed, one at a time to the parser. </a:t>
            </a:r>
          </a:p>
          <a:p>
            <a:pPr lvl="1"/>
            <a:r>
              <a:rPr lang="en-US" dirty="0" smtClean="0"/>
              <a:t>Some tokens may consist only of a token name while others may also have an associated lexical value that gives information about the particular instance of the token that has been found on the input.</a:t>
            </a:r>
          </a:p>
          <a:p>
            <a:pPr lvl="1"/>
            <a:endParaRPr lang="en-US" dirty="0" smtClean="0"/>
          </a:p>
          <a:p>
            <a:r>
              <a:rPr lang="en-US" b="1" dirty="0" smtClean="0">
                <a:solidFill>
                  <a:schemeClr val="accent1"/>
                </a:solidFill>
              </a:rPr>
              <a:t>Lexemes</a:t>
            </a:r>
            <a:r>
              <a:rPr lang="en-US" dirty="0" smtClean="0"/>
              <a:t> </a:t>
            </a:r>
          </a:p>
          <a:p>
            <a:pPr marL="720000" lvl="1" indent="-180000"/>
            <a:endParaRPr lang="en-US" dirty="0" smtClean="0"/>
          </a:p>
          <a:p>
            <a:pPr lvl="1"/>
            <a:r>
              <a:rPr lang="en-US" dirty="0" smtClean="0"/>
              <a:t>Each time the lexical analyzer returns a token to the parser, it has an associated lexeme - the sequence of input characters that the token represents.</a:t>
            </a:r>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rPr>
              <a:t>Terminologies..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smtClean="0">
                <a:solidFill>
                  <a:schemeClr val="accent1"/>
                </a:solidFill>
              </a:rPr>
              <a:t>Patterns</a:t>
            </a:r>
          </a:p>
          <a:p>
            <a:pPr lvl="1"/>
            <a:endParaRPr lang="en-US" dirty="0" smtClean="0"/>
          </a:p>
          <a:p>
            <a:pPr lvl="1"/>
            <a:r>
              <a:rPr lang="en-US" dirty="0" smtClean="0"/>
              <a:t>Each token has a pattern that describes which sequences of characters can form the lexemes corresponding to that token. </a:t>
            </a:r>
          </a:p>
          <a:p>
            <a:pPr lvl="1"/>
            <a:r>
              <a:rPr lang="en-US" dirty="0" smtClean="0"/>
              <a:t>The set of words, or strings of characters, that match a given pattern is called a </a:t>
            </a:r>
            <a:r>
              <a:rPr lang="en-US" b="1" dirty="0" smtClean="0">
                <a:solidFill>
                  <a:schemeClr val="accent1"/>
                </a:solidFill>
              </a:rPr>
              <a:t>language</a:t>
            </a:r>
            <a:r>
              <a:rPr lang="en-US" dirty="0" smtClean="0"/>
              <a:t>.</a:t>
            </a:r>
          </a:p>
          <a:p>
            <a:pPr lvl="1"/>
            <a:endParaRPr lang="en-US" dirty="0" smtClean="0"/>
          </a:p>
          <a:p>
            <a:r>
              <a:rPr lang="en-US" b="1" dirty="0" smtClean="0">
                <a:solidFill>
                  <a:schemeClr val="accent1"/>
                </a:solidFill>
              </a:rPr>
              <a:t>Buffering</a:t>
            </a:r>
          </a:p>
          <a:p>
            <a:endParaRPr lang="en-US" dirty="0" smtClean="0"/>
          </a:p>
          <a:p>
            <a:pPr lvl="1"/>
            <a:r>
              <a:rPr lang="en-US" dirty="0" smtClean="0"/>
              <a:t>Because it is often necessary to scan ahead on the input in order to see where the next lexeme ends, it is usually necessary for the lexical analyzer to buffer its input.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rPr>
              <a:t>Terminologies...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smtClean="0">
                <a:solidFill>
                  <a:schemeClr val="accent1"/>
                </a:solidFill>
              </a:rPr>
              <a:t>Regular Expressions</a:t>
            </a:r>
          </a:p>
          <a:p>
            <a:pPr lvl="1"/>
            <a:r>
              <a:rPr lang="en-US" dirty="0" smtClean="0"/>
              <a:t>These expressions are commonly used to describe patterns. </a:t>
            </a:r>
          </a:p>
          <a:p>
            <a:pPr lvl="1"/>
            <a:r>
              <a:rPr lang="en-US" dirty="0" smtClean="0"/>
              <a:t>Regular expressions are built from single characters, using union, concatenation, and the </a:t>
            </a:r>
            <a:r>
              <a:rPr lang="en-US" dirty="0" err="1" smtClean="0"/>
              <a:t>Kleene</a:t>
            </a:r>
            <a:r>
              <a:rPr lang="en-US" dirty="0" smtClean="0"/>
              <a:t> closure, or any-number-of, operator.</a:t>
            </a:r>
          </a:p>
          <a:p>
            <a:endParaRPr lang="en-US" dirty="0" smtClean="0"/>
          </a:p>
          <a:p>
            <a:r>
              <a:rPr lang="en-US" b="1" dirty="0" smtClean="0">
                <a:solidFill>
                  <a:schemeClr val="accent1"/>
                </a:solidFill>
              </a:rPr>
              <a:t>Regular Definitions</a:t>
            </a:r>
            <a:endParaRPr lang="en-US" dirty="0" smtClean="0"/>
          </a:p>
          <a:p>
            <a:pPr lvl="1"/>
            <a:r>
              <a:rPr lang="en-US" dirty="0" smtClean="0"/>
              <a:t>Complex collections of languages, such as the patterns that describe the tokens of a programming language, are often defined by a regular definition, which is a sequence of statements that each define one variable to stand for some regular expression.</a:t>
            </a:r>
          </a:p>
          <a:p>
            <a:pPr lvl="1"/>
            <a:r>
              <a:rPr lang="en-US" dirty="0" smtClean="0"/>
              <a:t>The regular expression for one variable can use previously defined variables in its regular expression.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Over View..</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The </a:t>
            </a:r>
            <a:r>
              <a:rPr lang="en-US" b="1" dirty="0" smtClean="0">
                <a:solidFill>
                  <a:schemeClr val="accent1"/>
                </a:solidFill>
              </a:rPr>
              <a:t>second algorithm </a:t>
            </a:r>
            <a:r>
              <a:rPr lang="en-US" dirty="0" smtClean="0"/>
              <a:t>minimizes the number of states of any DFA, by combining states that have the same future behavior. </a:t>
            </a:r>
          </a:p>
          <a:p>
            <a:pPr lvl="1"/>
            <a:endParaRPr lang="en-US" dirty="0" smtClean="0"/>
          </a:p>
          <a:p>
            <a:pPr lvl="1"/>
            <a:r>
              <a:rPr lang="en-US" dirty="0" smtClean="0"/>
              <a:t>The algorithm itself is quite efficient, running in time </a:t>
            </a:r>
            <a:r>
              <a:rPr lang="en-US" b="1" dirty="0" smtClean="0">
                <a:solidFill>
                  <a:schemeClr val="accent1"/>
                </a:solidFill>
              </a:rPr>
              <a:t>O(n log n)</a:t>
            </a:r>
            <a:r>
              <a:rPr lang="en-US" dirty="0" smtClean="0"/>
              <a:t>, where </a:t>
            </a:r>
            <a:r>
              <a:rPr lang="en-US" b="1" dirty="0" smtClean="0">
                <a:solidFill>
                  <a:schemeClr val="accent1"/>
                </a:solidFill>
              </a:rPr>
              <a:t>n</a:t>
            </a:r>
            <a:r>
              <a:rPr lang="en-US" dirty="0" smtClean="0"/>
              <a:t> is the number of states of the DFA.</a:t>
            </a:r>
          </a:p>
          <a:p>
            <a:pPr lvl="1"/>
            <a:endParaRPr lang="en-US" dirty="0" smtClean="0"/>
          </a:p>
          <a:p>
            <a:r>
              <a:rPr lang="en-US" dirty="0" smtClean="0"/>
              <a:t>The </a:t>
            </a:r>
            <a:r>
              <a:rPr lang="en-US" b="1" dirty="0" smtClean="0">
                <a:solidFill>
                  <a:schemeClr val="accent1"/>
                </a:solidFill>
              </a:rPr>
              <a:t>third algorithm </a:t>
            </a:r>
            <a:r>
              <a:rPr lang="en-US" dirty="0" smtClean="0"/>
              <a:t>produces more compact representations of transition tables than the standard, two-dimensional table.</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A state of </a:t>
            </a:r>
            <a:r>
              <a:rPr lang="en-US" dirty="0" smtClean="0"/>
              <a:t>NFA </a:t>
            </a:r>
            <a:r>
              <a:rPr lang="en-US" dirty="0" smtClean="0"/>
              <a:t>can be declared as </a:t>
            </a:r>
            <a:r>
              <a:rPr lang="en-US" dirty="0" smtClean="0">
                <a:solidFill>
                  <a:schemeClr val="accent1"/>
                </a:solidFill>
              </a:rPr>
              <a:t>important</a:t>
            </a:r>
            <a:r>
              <a:rPr lang="en-US" dirty="0" smtClean="0"/>
              <a:t> if it has a </a:t>
            </a:r>
            <a:r>
              <a:rPr lang="en-US" dirty="0" smtClean="0">
                <a:solidFill>
                  <a:schemeClr val="accent1"/>
                </a:solidFill>
              </a:rPr>
              <a:t>non-ɛ out-transition</a:t>
            </a:r>
            <a:r>
              <a:rPr lang="en-US" dirty="0" smtClean="0"/>
              <a:t>.</a:t>
            </a:r>
          </a:p>
          <a:p>
            <a:endParaRPr lang="en-US" dirty="0" smtClean="0"/>
          </a:p>
          <a:p>
            <a:r>
              <a:rPr lang="en-US" dirty="0" smtClean="0"/>
              <a:t>NFA has only one accepting state, but this state, having no out-transitions, is not an important state. </a:t>
            </a:r>
          </a:p>
          <a:p>
            <a:pPr lvl="1"/>
            <a:endParaRPr lang="en-US" dirty="0" smtClean="0"/>
          </a:p>
          <a:p>
            <a:pPr lvl="1"/>
            <a:r>
              <a:rPr lang="en-US" dirty="0" smtClean="0"/>
              <a:t>By concatenating a unique right </a:t>
            </a:r>
            <a:r>
              <a:rPr lang="en-US" b="1" dirty="0" err="1" smtClean="0">
                <a:solidFill>
                  <a:schemeClr val="accent1"/>
                </a:solidFill>
              </a:rPr>
              <a:t>endmarker</a:t>
            </a:r>
            <a:r>
              <a:rPr lang="en-US" b="1" dirty="0" smtClean="0">
                <a:solidFill>
                  <a:schemeClr val="accent1"/>
                </a:solidFill>
              </a:rPr>
              <a:t> # </a:t>
            </a:r>
            <a:r>
              <a:rPr lang="en-US" dirty="0" smtClean="0"/>
              <a:t>to a regular expression r, we give the accepting state for r a transition on #, making it an important state of the NFA for (r)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200" dirty="0" smtClean="0"/>
              <a:t>Over View...</a:t>
            </a:r>
            <a:endParaRPr lang="en-US" sz="3600" dirty="0" smtClean="0"/>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b="1" dirty="0" err="1" smtClean="0">
                <a:solidFill>
                  <a:schemeClr val="accent1"/>
                </a:solidFill>
              </a:rPr>
              <a:t>firstpos</a:t>
            </a:r>
            <a:r>
              <a:rPr lang="en-US" b="1" dirty="0" smtClean="0">
                <a:solidFill>
                  <a:schemeClr val="accent1"/>
                </a:solidFill>
              </a:rPr>
              <a:t>(n)</a:t>
            </a:r>
            <a:r>
              <a:rPr lang="en-US" dirty="0" smtClean="0"/>
              <a:t> is the set of positions in the </a:t>
            </a:r>
            <a:r>
              <a:rPr lang="en-US" dirty="0" smtClean="0">
                <a:solidFill>
                  <a:schemeClr val="accent1"/>
                </a:solidFill>
              </a:rPr>
              <a:t>sub-tree rooted at n</a:t>
            </a:r>
            <a:r>
              <a:rPr lang="en-US" dirty="0" smtClean="0"/>
              <a:t> that correspond to the first symbol of at least one string in the language of the </a:t>
            </a:r>
            <a:r>
              <a:rPr lang="en-US" dirty="0" smtClean="0">
                <a:solidFill>
                  <a:schemeClr val="accent1"/>
                </a:solidFill>
              </a:rPr>
              <a:t>sub-expression rooted at </a:t>
            </a:r>
            <a:r>
              <a:rPr lang="en-US" b="1" dirty="0" smtClean="0">
                <a:solidFill>
                  <a:schemeClr val="accent1"/>
                </a:solidFill>
              </a:rPr>
              <a:t>n</a:t>
            </a:r>
            <a:r>
              <a:rPr lang="en-US" dirty="0" smtClean="0"/>
              <a:t>.</a:t>
            </a:r>
          </a:p>
          <a:p>
            <a:endParaRPr lang="en-US" dirty="0" smtClean="0"/>
          </a:p>
          <a:p>
            <a:endParaRPr lang="en-US" b="1" dirty="0" smtClean="0">
              <a:solidFill>
                <a:schemeClr val="accent1"/>
              </a:solidFill>
            </a:endParaRPr>
          </a:p>
          <a:p>
            <a:r>
              <a:rPr lang="en-US" b="1" dirty="0" err="1" smtClean="0">
                <a:solidFill>
                  <a:schemeClr val="accent1"/>
                </a:solidFill>
              </a:rPr>
              <a:t>lastpos</a:t>
            </a:r>
            <a:r>
              <a:rPr lang="en-US" b="1" dirty="0" smtClean="0">
                <a:solidFill>
                  <a:schemeClr val="accent1"/>
                </a:solidFill>
              </a:rPr>
              <a:t>(n)</a:t>
            </a:r>
            <a:r>
              <a:rPr lang="en-US" dirty="0" smtClean="0"/>
              <a:t> is the set of positions in the </a:t>
            </a:r>
            <a:r>
              <a:rPr lang="en-US" dirty="0" smtClean="0">
                <a:solidFill>
                  <a:schemeClr val="accent1"/>
                </a:solidFill>
              </a:rPr>
              <a:t>sub-tree rooted at n </a:t>
            </a:r>
            <a:r>
              <a:rPr lang="en-US" dirty="0" smtClean="0"/>
              <a:t>that correspond to the last symbol of at least one string in the language of the </a:t>
            </a:r>
            <a:r>
              <a:rPr lang="en-US" dirty="0" smtClean="0">
                <a:solidFill>
                  <a:schemeClr val="accent1"/>
                </a:solidFill>
              </a:rPr>
              <a:t>sub expression rooted at </a:t>
            </a:r>
            <a:r>
              <a:rPr lang="en-US" b="1" dirty="0" smtClean="0">
                <a:solidFill>
                  <a:schemeClr val="accent1"/>
                </a:solidFill>
              </a:rPr>
              <a:t>n</a:t>
            </a:r>
            <a:r>
              <a:rPr lang="en-US" dirty="0" smtClean="0"/>
              <a:t>.</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200" dirty="0" smtClean="0"/>
              <a:t>Over View...</a:t>
            </a:r>
            <a:endParaRPr lang="en-US" sz="3600" dirty="0" smtClean="0"/>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b="1" dirty="0" err="1" smtClean="0">
                <a:solidFill>
                  <a:schemeClr val="accent1"/>
                </a:solidFill>
              </a:rPr>
              <a:t>followpos</a:t>
            </a:r>
            <a:r>
              <a:rPr lang="en-US" b="1" dirty="0" smtClean="0">
                <a:solidFill>
                  <a:schemeClr val="accent1"/>
                </a:solidFill>
              </a:rPr>
              <a:t>(p)</a:t>
            </a:r>
            <a:r>
              <a:rPr lang="en-US" dirty="0" smtClean="0"/>
              <a:t> , for a position </a:t>
            </a:r>
            <a:r>
              <a:rPr lang="en-US" dirty="0" smtClean="0">
                <a:solidFill>
                  <a:schemeClr val="accent1"/>
                </a:solidFill>
              </a:rPr>
              <a:t>p</a:t>
            </a:r>
            <a:r>
              <a:rPr lang="en-US" dirty="0" smtClean="0"/>
              <a:t>, is the set of positions </a:t>
            </a:r>
            <a:r>
              <a:rPr lang="en-US" dirty="0" smtClean="0">
                <a:solidFill>
                  <a:schemeClr val="accent1"/>
                </a:solidFill>
              </a:rPr>
              <a:t>q</a:t>
            </a:r>
            <a:r>
              <a:rPr lang="en-US" dirty="0" smtClean="0"/>
              <a:t> in the entire syntax tree such that there is some string </a:t>
            </a:r>
            <a:r>
              <a:rPr lang="en-US" b="1" dirty="0" smtClean="0">
                <a:solidFill>
                  <a:schemeClr val="accent1"/>
                </a:solidFill>
              </a:rPr>
              <a:t>x = a</a:t>
            </a:r>
            <a:r>
              <a:rPr lang="en-US" b="1" baseline="-25000" dirty="0" smtClean="0">
                <a:solidFill>
                  <a:schemeClr val="accent1"/>
                </a:solidFill>
              </a:rPr>
              <a:t>1</a:t>
            </a:r>
            <a:r>
              <a:rPr lang="en-US" b="1" dirty="0" smtClean="0">
                <a:solidFill>
                  <a:schemeClr val="accent1"/>
                </a:solidFill>
              </a:rPr>
              <a:t> a</a:t>
            </a:r>
            <a:r>
              <a:rPr lang="en-US" b="1" baseline="-25000" dirty="0" smtClean="0">
                <a:solidFill>
                  <a:schemeClr val="accent1"/>
                </a:solidFill>
              </a:rPr>
              <a:t>2</a:t>
            </a:r>
            <a:r>
              <a:rPr lang="en-US" b="1" dirty="0" smtClean="0">
                <a:solidFill>
                  <a:schemeClr val="accent1"/>
                </a:solidFill>
              </a:rPr>
              <a:t> . . . a</a:t>
            </a:r>
            <a:r>
              <a:rPr lang="en-US" b="1" baseline="-25000" dirty="0" smtClean="0">
                <a:solidFill>
                  <a:schemeClr val="accent1"/>
                </a:solidFill>
              </a:rPr>
              <a:t>n</a:t>
            </a:r>
            <a:r>
              <a:rPr lang="en-US" b="1" dirty="0" smtClean="0">
                <a:solidFill>
                  <a:schemeClr val="accent1"/>
                </a:solidFill>
              </a:rPr>
              <a:t> in L((r)#)</a:t>
            </a:r>
            <a:r>
              <a:rPr lang="en-US" dirty="0" smtClean="0"/>
              <a:t> such that for some </a:t>
            </a:r>
            <a:r>
              <a:rPr lang="en-US" b="1" dirty="0" err="1" smtClean="0">
                <a:solidFill>
                  <a:schemeClr val="accent1"/>
                </a:solidFill>
              </a:rPr>
              <a:t>i</a:t>
            </a:r>
            <a:r>
              <a:rPr lang="en-US" dirty="0" smtClean="0"/>
              <a:t>, there is a way to explain the membership of x in </a:t>
            </a:r>
            <a:r>
              <a:rPr lang="en-US" b="1" dirty="0" smtClean="0">
                <a:solidFill>
                  <a:schemeClr val="accent1"/>
                </a:solidFill>
              </a:rPr>
              <a:t>L((r)#)</a:t>
            </a:r>
            <a:r>
              <a:rPr lang="en-US" dirty="0" smtClean="0"/>
              <a:t> by matching </a:t>
            </a:r>
            <a:r>
              <a:rPr lang="en-US" b="1" dirty="0" err="1" smtClean="0">
                <a:solidFill>
                  <a:schemeClr val="accent1"/>
                </a:solidFill>
              </a:rPr>
              <a:t>a</a:t>
            </a:r>
            <a:r>
              <a:rPr lang="en-US" b="1" baseline="-25000" dirty="0" err="1" smtClean="0">
                <a:solidFill>
                  <a:schemeClr val="accent1"/>
                </a:solidFill>
              </a:rPr>
              <a:t>i</a:t>
            </a:r>
            <a:r>
              <a:rPr lang="en-US" dirty="0" smtClean="0"/>
              <a:t> to position </a:t>
            </a:r>
            <a:r>
              <a:rPr lang="en-US" b="1" dirty="0" smtClean="0">
                <a:solidFill>
                  <a:schemeClr val="accent1"/>
                </a:solidFill>
              </a:rPr>
              <a:t>p</a:t>
            </a:r>
            <a:r>
              <a:rPr lang="en-US" dirty="0" smtClean="0"/>
              <a:t> of the syntax tree and </a:t>
            </a:r>
            <a:r>
              <a:rPr lang="en-US" b="1" dirty="0" smtClean="0">
                <a:solidFill>
                  <a:schemeClr val="accent1"/>
                </a:solidFill>
              </a:rPr>
              <a:t>a</a:t>
            </a:r>
            <a:r>
              <a:rPr lang="en-US" b="1" baseline="-25000" dirty="0" smtClean="0">
                <a:solidFill>
                  <a:schemeClr val="accent1"/>
                </a:solidFill>
              </a:rPr>
              <a:t>i+1</a:t>
            </a:r>
            <a:r>
              <a:rPr lang="en-US" baseline="-25000" dirty="0" smtClean="0"/>
              <a:t> </a:t>
            </a:r>
            <a:r>
              <a:rPr lang="en-US" dirty="0" smtClean="0"/>
              <a:t>to position </a:t>
            </a:r>
            <a:r>
              <a:rPr lang="en-US" b="1" dirty="0" smtClean="0">
                <a:solidFill>
                  <a:schemeClr val="accent1"/>
                </a:solidFill>
              </a:rPr>
              <a:t>q</a:t>
            </a:r>
            <a:r>
              <a:rPr lang="en-US" dirty="0" smtClean="0"/>
              <a:t> </a:t>
            </a:r>
          </a:p>
          <a:p>
            <a:endParaRPr lang="en-US" b="1" dirty="0" smtClean="0">
              <a:solidFill>
                <a:schemeClr val="accent1"/>
              </a:solidFill>
            </a:endParaRPr>
          </a:p>
          <a:p>
            <a:endParaRPr lang="en-US" dirty="0" smtClean="0"/>
          </a:p>
          <a:p>
            <a:endParaRPr lang="en-US"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c14-02.PNG"/>
          <p:cNvPicPr>
            <a:picLocks noChangeAspect="1"/>
          </p:cNvPicPr>
          <p:nvPr/>
        </p:nvPicPr>
        <p:blipFill>
          <a:blip r:embed="rId3" cstate="print"/>
          <a:stretch>
            <a:fillRect/>
          </a:stretch>
        </p:blipFill>
        <p:spPr>
          <a:xfrm>
            <a:off x="1066800" y="2209800"/>
            <a:ext cx="7413743" cy="3414892"/>
          </a:xfrm>
          <a:prstGeom prst="rect">
            <a:avLst/>
          </a:prstGeom>
        </p:spPr>
      </p:pic>
      <p:sp>
        <p:nvSpPr>
          <p:cNvPr id="2" name="Title 1"/>
          <p:cNvSpPr>
            <a:spLocks noGrp="1"/>
          </p:cNvSpPr>
          <p:nvPr>
            <p:ph type="title"/>
          </p:nvPr>
        </p:nvSpPr>
        <p:spPr>
          <a:xfrm>
            <a:off x="457200" y="228600"/>
            <a:ext cx="8229600" cy="914400"/>
          </a:xfrm>
        </p:spPr>
        <p:txBody>
          <a:bodyPr>
            <a:normAutofit/>
          </a:bodyPr>
          <a:lstStyle/>
          <a:p>
            <a:pPr lvl="1" algn="ctr"/>
            <a:r>
              <a:rPr lang="en-US" sz="4400" dirty="0" smtClean="0">
                <a:solidFill>
                  <a:srgbClr val="FF0000"/>
                </a:solidFill>
                <a:latin typeface="+mj-lt"/>
              </a:rPr>
              <a:t>Over View...</a:t>
            </a:r>
            <a:endParaRPr lang="en-US" sz="44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err="1" smtClean="0">
                <a:solidFill>
                  <a:schemeClr val="accent1"/>
                </a:solidFill>
              </a:rPr>
              <a:t>nullable</a:t>
            </a:r>
            <a:r>
              <a:rPr lang="en-US" b="1" dirty="0" smtClean="0">
                <a:solidFill>
                  <a:schemeClr val="accent1"/>
                </a:solidFill>
              </a:rPr>
              <a:t>, </a:t>
            </a:r>
            <a:r>
              <a:rPr lang="en-US" b="1" dirty="0" err="1" smtClean="0">
                <a:solidFill>
                  <a:schemeClr val="accent1"/>
                </a:solidFill>
              </a:rPr>
              <a:t>firstpos</a:t>
            </a:r>
            <a:r>
              <a:rPr lang="en-US" b="1" dirty="0" smtClean="0">
                <a:solidFill>
                  <a:schemeClr val="accent1"/>
                </a:solidFill>
              </a:rPr>
              <a:t>,</a:t>
            </a:r>
            <a:r>
              <a:rPr lang="en-US" dirty="0" smtClean="0"/>
              <a:t> and </a:t>
            </a:r>
            <a:r>
              <a:rPr lang="en-US" b="1" dirty="0" err="1" smtClean="0">
                <a:solidFill>
                  <a:schemeClr val="accent1"/>
                </a:solidFill>
              </a:rPr>
              <a:t>lastpos</a:t>
            </a:r>
            <a:r>
              <a:rPr lang="en-US" dirty="0" smtClean="0"/>
              <a:t> can be computed by a straight forward recursion on the height of the tree.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1" dirty="0" smtClean="0">
              <a:solidFill>
                <a:schemeClr val="accent1"/>
              </a:solidFill>
            </a:endParaRP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1" algn="ctr" rtl="0"/>
            <a:r>
              <a:rPr lang="en-US" sz="3600" dirty="0">
                <a:solidFill>
                  <a:srgbClr val="FF0000"/>
                </a:solidFill>
              </a:rPr>
              <a:t>Over View...</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Two ways that a position of a regular expression can be made to follow another.</a:t>
            </a:r>
          </a:p>
          <a:p>
            <a:endParaRPr lang="en-US" dirty="0" smtClean="0"/>
          </a:p>
          <a:p>
            <a:pPr lvl="1"/>
            <a:r>
              <a:rPr lang="en-US" dirty="0" smtClean="0"/>
              <a:t>If </a:t>
            </a:r>
            <a:r>
              <a:rPr lang="en-US" b="1" dirty="0" smtClean="0">
                <a:solidFill>
                  <a:schemeClr val="accent1"/>
                </a:solidFill>
              </a:rPr>
              <a:t>n</a:t>
            </a:r>
            <a:r>
              <a:rPr lang="en-US" dirty="0" smtClean="0"/>
              <a:t> is a cat-node with </a:t>
            </a:r>
            <a:r>
              <a:rPr lang="en-US" dirty="0" smtClean="0">
                <a:solidFill>
                  <a:schemeClr val="accent1"/>
                </a:solidFill>
              </a:rPr>
              <a:t>left child C</a:t>
            </a:r>
            <a:r>
              <a:rPr lang="en-US" baseline="-25000" dirty="0" smtClean="0">
                <a:solidFill>
                  <a:schemeClr val="accent1"/>
                </a:solidFill>
              </a:rPr>
              <a:t>1</a:t>
            </a:r>
            <a:r>
              <a:rPr lang="en-US" dirty="0" smtClean="0"/>
              <a:t> and </a:t>
            </a:r>
            <a:r>
              <a:rPr lang="en-US" dirty="0" smtClean="0">
                <a:solidFill>
                  <a:schemeClr val="accent1"/>
                </a:solidFill>
              </a:rPr>
              <a:t>right child C</a:t>
            </a:r>
            <a:r>
              <a:rPr lang="en-US" baseline="-25000" dirty="0" smtClean="0">
                <a:solidFill>
                  <a:schemeClr val="accent1"/>
                </a:solidFill>
              </a:rPr>
              <a:t>2</a:t>
            </a:r>
            <a:r>
              <a:rPr lang="en-US" dirty="0" smtClean="0">
                <a:solidFill>
                  <a:schemeClr val="accent1"/>
                </a:solidFill>
              </a:rPr>
              <a:t> </a:t>
            </a:r>
            <a:r>
              <a:rPr lang="en-US" dirty="0" smtClean="0"/>
              <a:t>then for every position </a:t>
            </a:r>
            <a:r>
              <a:rPr lang="en-US" dirty="0" err="1" smtClean="0">
                <a:solidFill>
                  <a:schemeClr val="accent1"/>
                </a:solidFill>
              </a:rPr>
              <a:t>i</a:t>
            </a:r>
            <a:r>
              <a:rPr lang="en-US" dirty="0" smtClean="0"/>
              <a:t> in </a:t>
            </a:r>
            <a:r>
              <a:rPr lang="en-US" dirty="0" err="1" smtClean="0">
                <a:solidFill>
                  <a:schemeClr val="accent1"/>
                </a:solidFill>
              </a:rPr>
              <a:t>lastpos</a:t>
            </a:r>
            <a:r>
              <a:rPr lang="en-US" dirty="0" smtClean="0">
                <a:solidFill>
                  <a:schemeClr val="accent1"/>
                </a:solidFill>
              </a:rPr>
              <a:t>(C</a:t>
            </a:r>
            <a:r>
              <a:rPr lang="en-US" baseline="-25000" dirty="0" smtClean="0">
                <a:solidFill>
                  <a:schemeClr val="accent1"/>
                </a:solidFill>
              </a:rPr>
              <a:t>1</a:t>
            </a:r>
            <a:r>
              <a:rPr lang="en-US" dirty="0" smtClean="0">
                <a:solidFill>
                  <a:schemeClr val="accent1"/>
                </a:solidFill>
              </a:rPr>
              <a:t>)</a:t>
            </a:r>
            <a:r>
              <a:rPr lang="en-US" dirty="0" smtClean="0"/>
              <a:t> , all positions in </a:t>
            </a:r>
            <a:r>
              <a:rPr lang="en-US" dirty="0" err="1" smtClean="0">
                <a:solidFill>
                  <a:schemeClr val="accent1"/>
                </a:solidFill>
              </a:rPr>
              <a:t>firstpos</a:t>
            </a:r>
            <a:r>
              <a:rPr lang="en-US" dirty="0" smtClean="0">
                <a:solidFill>
                  <a:schemeClr val="accent1"/>
                </a:solidFill>
              </a:rPr>
              <a:t>(C</a:t>
            </a:r>
            <a:r>
              <a:rPr lang="en-US" baseline="-25000" dirty="0" smtClean="0">
                <a:solidFill>
                  <a:schemeClr val="accent1"/>
                </a:solidFill>
              </a:rPr>
              <a:t>2</a:t>
            </a:r>
            <a:r>
              <a:rPr lang="en-US" dirty="0" smtClean="0">
                <a:solidFill>
                  <a:schemeClr val="accent1"/>
                </a:solidFill>
              </a:rPr>
              <a:t>)</a:t>
            </a:r>
            <a:r>
              <a:rPr lang="en-US" dirty="0" smtClean="0"/>
              <a:t> are in </a:t>
            </a:r>
          </a:p>
          <a:p>
            <a:pPr lvl="1">
              <a:buNone/>
            </a:pPr>
            <a:r>
              <a:rPr lang="en-US" dirty="0" smtClean="0"/>
              <a:t>	</a:t>
            </a:r>
            <a:r>
              <a:rPr lang="en-US" dirty="0" err="1" smtClean="0">
                <a:solidFill>
                  <a:schemeClr val="accent1"/>
                </a:solidFill>
              </a:rPr>
              <a:t>followpos</a:t>
            </a:r>
            <a:r>
              <a:rPr lang="en-US" dirty="0" smtClean="0">
                <a:solidFill>
                  <a:schemeClr val="accent1"/>
                </a:solidFill>
              </a:rPr>
              <a:t>(</a:t>
            </a:r>
            <a:r>
              <a:rPr lang="en-US" dirty="0" err="1" smtClean="0">
                <a:solidFill>
                  <a:schemeClr val="accent1"/>
                </a:solidFill>
              </a:rPr>
              <a:t>i</a:t>
            </a:r>
            <a:r>
              <a:rPr lang="en-US" dirty="0" smtClean="0">
                <a:solidFill>
                  <a:schemeClr val="accent1"/>
                </a:solidFill>
              </a:rPr>
              <a:t>)</a:t>
            </a:r>
            <a:r>
              <a:rPr lang="en-US" dirty="0" smtClean="0"/>
              <a:t>.</a:t>
            </a:r>
          </a:p>
          <a:p>
            <a:endParaRPr lang="en-US" dirty="0" smtClean="0"/>
          </a:p>
          <a:p>
            <a:pPr lvl="1"/>
            <a:r>
              <a:rPr lang="en-US" dirty="0" smtClean="0"/>
              <a:t>If </a:t>
            </a:r>
            <a:r>
              <a:rPr lang="en-US" b="1" dirty="0" smtClean="0">
                <a:solidFill>
                  <a:schemeClr val="accent1"/>
                </a:solidFill>
              </a:rPr>
              <a:t>n</a:t>
            </a:r>
            <a:r>
              <a:rPr lang="en-US" dirty="0" smtClean="0"/>
              <a:t> is a star-node, and </a:t>
            </a:r>
            <a:r>
              <a:rPr lang="en-US" dirty="0" err="1" smtClean="0">
                <a:solidFill>
                  <a:schemeClr val="accent1"/>
                </a:solidFill>
              </a:rPr>
              <a:t>i</a:t>
            </a:r>
            <a:r>
              <a:rPr lang="en-US" dirty="0" smtClean="0"/>
              <a:t> is a position in </a:t>
            </a:r>
            <a:r>
              <a:rPr lang="en-US" dirty="0" err="1" smtClean="0">
                <a:solidFill>
                  <a:schemeClr val="accent1"/>
                </a:solidFill>
              </a:rPr>
              <a:t>lastpos</a:t>
            </a:r>
            <a:r>
              <a:rPr lang="en-US" dirty="0" smtClean="0">
                <a:solidFill>
                  <a:schemeClr val="accent1"/>
                </a:solidFill>
              </a:rPr>
              <a:t>(n)</a:t>
            </a:r>
            <a:r>
              <a:rPr lang="en-US" dirty="0" smtClean="0"/>
              <a:t> , then all positions in </a:t>
            </a:r>
            <a:r>
              <a:rPr lang="en-US" dirty="0" err="1" smtClean="0">
                <a:solidFill>
                  <a:schemeClr val="accent1"/>
                </a:solidFill>
              </a:rPr>
              <a:t>firstpos</a:t>
            </a:r>
            <a:r>
              <a:rPr lang="en-US" dirty="0" smtClean="0">
                <a:solidFill>
                  <a:schemeClr val="accent1"/>
                </a:solidFill>
              </a:rPr>
              <a:t>(n)</a:t>
            </a:r>
            <a:r>
              <a:rPr lang="en-US" dirty="0" smtClean="0"/>
              <a:t> are in </a:t>
            </a:r>
            <a:r>
              <a:rPr lang="en-US" dirty="0" err="1" smtClean="0">
                <a:solidFill>
                  <a:schemeClr val="accent1"/>
                </a:solidFill>
              </a:rPr>
              <a:t>followpos</a:t>
            </a:r>
            <a:r>
              <a:rPr lang="en-US" dirty="0" smtClean="0">
                <a:solidFill>
                  <a:schemeClr val="accent1"/>
                </a:solidFill>
              </a:rPr>
              <a:t>(</a:t>
            </a:r>
            <a:r>
              <a:rPr lang="en-US" dirty="0" err="1" smtClean="0">
                <a:solidFill>
                  <a:schemeClr val="accent1"/>
                </a:solidFill>
              </a:rPr>
              <a:t>i</a:t>
            </a:r>
            <a:r>
              <a:rPr lang="en-US" dirty="0" smtClean="0">
                <a:solidFill>
                  <a:schemeClr val="accent1"/>
                </a:solidFill>
              </a:rPr>
              <a:t>)</a:t>
            </a: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12205</TotalTime>
  <Words>1615</Words>
  <Application>Microsoft Office PowerPoint</Application>
  <PresentationFormat>On-screen Show (4:3)</PresentationFormat>
  <Paragraphs>261</Paragraphs>
  <Slides>34</Slides>
  <Notes>31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Slide 2</vt:lpstr>
      <vt:lpstr>Over View</vt:lpstr>
      <vt:lpstr>Over View..</vt:lpstr>
      <vt:lpstr>Over View...</vt:lpstr>
      <vt:lpstr>Over View...</vt:lpstr>
      <vt:lpstr>Over View...</vt:lpstr>
      <vt:lpstr>Over View...</vt:lpstr>
      <vt:lpstr>Over View...</vt:lpstr>
      <vt:lpstr>Over View...</vt:lpstr>
      <vt:lpstr>Over View...</vt:lpstr>
      <vt:lpstr>Slide 12</vt:lpstr>
      <vt:lpstr>Contents</vt:lpstr>
      <vt:lpstr>Minimizing DFA States</vt:lpstr>
      <vt:lpstr>Minimizing DFA States..</vt:lpstr>
      <vt:lpstr>Minimizing DFA States...</vt:lpstr>
      <vt:lpstr>Minimizing DFA States...</vt:lpstr>
      <vt:lpstr>Minimizing DFA States...</vt:lpstr>
      <vt:lpstr>Minimizing DFA States...</vt:lpstr>
      <vt:lpstr>Minimizing DFA States...</vt:lpstr>
      <vt:lpstr>Minimizing DFA States...</vt:lpstr>
      <vt:lpstr>Minimizing DFA States...</vt:lpstr>
      <vt:lpstr>Minimizing DFA States...</vt:lpstr>
      <vt:lpstr>Minimizing DFA States...</vt:lpstr>
      <vt:lpstr>Minimizing DFA States...</vt:lpstr>
      <vt:lpstr>Trading Time for Space in DFA</vt:lpstr>
      <vt:lpstr>Trading Time for Space in DFA..</vt:lpstr>
      <vt:lpstr>Two dimensional Table</vt:lpstr>
      <vt:lpstr>Two dimensional Table..</vt:lpstr>
      <vt:lpstr>Two dimensional Table...</vt:lpstr>
      <vt:lpstr>Terminologies</vt:lpstr>
      <vt:lpstr>Terminologies..</vt:lpstr>
      <vt:lpstr>Terminologies...</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2444</cp:revision>
  <dcterms:created xsi:type="dcterms:W3CDTF">2012-02-27T05:45:45Z</dcterms:created>
  <dcterms:modified xsi:type="dcterms:W3CDTF">2013-12-13T15:42:38Z</dcterms:modified>
  <cp:category>CS</cp:category>
</cp:coreProperties>
</file>