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8"/>
  </p:notesMasterIdLst>
  <p:handoutMasterIdLst>
    <p:handoutMasterId r:id="rId39"/>
  </p:handoutMasterIdLst>
  <p:sldIdLst>
    <p:sldId id="269" r:id="rId2"/>
    <p:sldId id="262" r:id="rId3"/>
    <p:sldId id="610" r:id="rId4"/>
    <p:sldId id="614" r:id="rId5"/>
    <p:sldId id="615" r:id="rId6"/>
    <p:sldId id="616" r:id="rId7"/>
    <p:sldId id="626" r:id="rId8"/>
    <p:sldId id="627" r:id="rId9"/>
    <p:sldId id="628" r:id="rId10"/>
    <p:sldId id="629" r:id="rId11"/>
    <p:sldId id="559" r:id="rId12"/>
    <p:sldId id="560" r:id="rId13"/>
    <p:sldId id="630" r:id="rId14"/>
    <p:sldId id="631" r:id="rId15"/>
    <p:sldId id="632" r:id="rId16"/>
    <p:sldId id="633" r:id="rId17"/>
    <p:sldId id="634" r:id="rId18"/>
    <p:sldId id="637" r:id="rId19"/>
    <p:sldId id="635" r:id="rId20"/>
    <p:sldId id="638" r:id="rId21"/>
    <p:sldId id="640" r:id="rId22"/>
    <p:sldId id="639" r:id="rId23"/>
    <p:sldId id="641" r:id="rId24"/>
    <p:sldId id="636" r:id="rId25"/>
    <p:sldId id="642" r:id="rId26"/>
    <p:sldId id="643" r:id="rId27"/>
    <p:sldId id="647" r:id="rId28"/>
    <p:sldId id="648" r:id="rId29"/>
    <p:sldId id="646" r:id="rId30"/>
    <p:sldId id="649" r:id="rId31"/>
    <p:sldId id="650" r:id="rId32"/>
    <p:sldId id="651" r:id="rId33"/>
    <p:sldId id="645" r:id="rId34"/>
    <p:sldId id="652" r:id="rId35"/>
    <p:sldId id="653" r:id="rId36"/>
    <p:sldId id="28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327" autoAdjust="0"/>
    <p:restoredTop sz="85763" autoAdjust="0"/>
  </p:normalViewPr>
  <p:slideViewPr>
    <p:cSldViewPr>
      <p:cViewPr>
        <p:scale>
          <a:sx n="70" d="100"/>
          <a:sy n="70" d="100"/>
        </p:scale>
        <p:origin x="-1272" y="156"/>
      </p:cViewPr>
      <p:guideLst>
        <p:guide orient="horz" pos="2160"/>
        <p:guide pos="2880"/>
      </p:guideLst>
    </p:cSldViewPr>
  </p:slideViewPr>
  <p:outlineViewPr>
    <p:cViewPr>
      <p:scale>
        <a:sx n="33" d="100"/>
        <a:sy n="33" d="100"/>
      </p:scale>
      <p:origin x="0" y="148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50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ur-PK"/>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fld id="{881E9AF1-8403-41E7-9D3D-CDE5072CE771}" type="datetimeFigureOut">
              <a:rPr lang="ur-PK" smtClean="0"/>
              <a:pPr/>
              <a:t>13/02/1435</a:t>
            </a:fld>
            <a:endParaRPr lang="ur-PK"/>
          </a:p>
        </p:txBody>
      </p:sp>
      <p:sp>
        <p:nvSpPr>
          <p:cNvPr id="4" name="Footer Placeholder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ur-PK"/>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C8FDF66B-D211-4805-98E1-7FEA28AF8281}" type="slidenum">
              <a:rPr lang="ur-PK" smtClean="0"/>
              <a:pPr/>
              <a:t>‹#›</a:t>
            </a:fld>
            <a:endParaRPr lang="ur-PK"/>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ur-PK"/>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BA31D0AC-E463-4F28-BC2E-3E33ECB3D3E8}" type="datetimeFigureOut">
              <a:rPr lang="ur-PK" smtClean="0"/>
              <a:pPr/>
              <a:t>13/02/1435</a:t>
            </a:fld>
            <a:endParaRPr lang="ur-PK"/>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ur-PK"/>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ur-PK"/>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E380ABCA-AE86-43D9-980A-EAF15D237110}" type="slidenum">
              <a:rPr lang="ur-PK" smtClean="0"/>
              <a:pPr/>
              <a:t>‹#›</a:t>
            </a:fld>
            <a:endParaRPr lang="ur-PK"/>
          </a:p>
        </p:txBody>
      </p:sp>
    </p:spTree>
  </p:cSld>
  <p:clrMap bg1="lt1" tx1="dk1" bg2="lt2" tx2="dk2" accent1="accent1" accent2="accent2" accent3="accent3" accent4="accent4" accent5="accent5" accent6="accent6" hlink="hlink" folHlink="folHlink"/>
  <p:hf sldNum="0"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ur-PK"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ur-P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ur-PK"/>
          </a:p>
        </p:txBody>
      </p:sp>
      <p:sp>
        <p:nvSpPr>
          <p:cNvPr id="4" name="Date Placeholder 3"/>
          <p:cNvSpPr>
            <a:spLocks noGrp="1"/>
          </p:cNvSpPr>
          <p:nvPr>
            <p:ph type="dt" sz="half" idx="10"/>
          </p:nvPr>
        </p:nvSpPr>
        <p:spPr/>
        <p:txBody>
          <a:bodyPr/>
          <a:lstStyle/>
          <a:p>
            <a:fld id="{9C517C1F-6617-461D-BB78-3FA6470F31F8}" type="datetime1">
              <a:rPr lang="en-US" smtClean="0"/>
              <a:pPr/>
              <a:t>16-Dec-13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Date Placeholder 3"/>
          <p:cNvSpPr>
            <a:spLocks noGrp="1"/>
          </p:cNvSpPr>
          <p:nvPr>
            <p:ph type="dt" sz="half" idx="10"/>
          </p:nvPr>
        </p:nvSpPr>
        <p:spPr/>
        <p:txBody>
          <a:bodyPr/>
          <a:lstStyle/>
          <a:p>
            <a:fld id="{566F95C7-4DB6-496D-8FA1-BEFB9BEC715D}" type="datetime1">
              <a:rPr lang="en-US" smtClean="0"/>
              <a:pPr/>
              <a:t>16-Dec-13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ur-P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Date Placeholder 3"/>
          <p:cNvSpPr>
            <a:spLocks noGrp="1"/>
          </p:cNvSpPr>
          <p:nvPr>
            <p:ph type="dt" sz="half" idx="10"/>
          </p:nvPr>
        </p:nvSpPr>
        <p:spPr/>
        <p:txBody>
          <a:bodyPr/>
          <a:lstStyle/>
          <a:p>
            <a:fld id="{C80F1104-C689-4A85-A9A0-5B3E4BBA28E9}" type="datetime1">
              <a:rPr lang="en-US" smtClean="0"/>
              <a:pPr/>
              <a:t>16-Dec-13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SC441">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lvl1pPr rtl="0">
              <a:defRPr>
                <a:solidFill>
                  <a:srgbClr val="FF0000"/>
                </a:solidFill>
              </a:defRPr>
            </a:lvl1pPr>
          </a:lstStyle>
          <a:p>
            <a:r>
              <a:rPr lang="en-US" dirty="0" smtClean="0"/>
              <a:t>Click to edit Master title style</a:t>
            </a:r>
            <a:endParaRPr lang="ur-PK" dirty="0"/>
          </a:p>
        </p:txBody>
      </p:sp>
      <p:sp>
        <p:nvSpPr>
          <p:cNvPr id="3" name="Content Placeholder 2"/>
          <p:cNvSpPr>
            <a:spLocks noGrp="1"/>
          </p:cNvSpPr>
          <p:nvPr>
            <p:ph idx="1"/>
          </p:nvPr>
        </p:nvSpPr>
        <p:spPr>
          <a:xfrm>
            <a:off x="228600" y="1219200"/>
            <a:ext cx="8686800" cy="4953000"/>
          </a:xfrm>
        </p:spPr>
        <p:txBody>
          <a:bodyPr/>
          <a:lstStyle>
            <a:lvl1pPr algn="l" rtl="0">
              <a:buFont typeface="Wingdings" pitchFamily="2" charset="2"/>
              <a:buChar char="Ø"/>
              <a:defRPr sz="2400">
                <a:cs typeface="+mn-cs"/>
              </a:defRPr>
            </a:lvl1pPr>
            <a:lvl2pPr algn="l" rtl="0">
              <a:buFont typeface="Wingdings" pitchFamily="2" charset="2"/>
              <a:buChar char="Ø"/>
              <a:defRPr sz="2200">
                <a:cs typeface="+mn-cs"/>
              </a:defRPr>
            </a:lvl2pPr>
            <a:lvl3pPr algn="l" rtl="0">
              <a:buFont typeface="Wingdings" pitchFamily="2" charset="2"/>
              <a:buChar char="Ø"/>
              <a:defRPr sz="2000">
                <a:cs typeface="+mn-cs"/>
              </a:defRPr>
            </a:lvl3pPr>
            <a:lvl4pPr algn="l" rtl="0">
              <a:buFont typeface="Wingdings" pitchFamily="2" charset="2"/>
              <a:buChar char="Ø"/>
              <a:defRPr>
                <a:cs typeface="+mn-cs"/>
              </a:defRPr>
            </a:lvl4pPr>
            <a:lvl5pPr algn="l" rtl="0">
              <a:buFont typeface="Wingdings" pitchFamily="2" charset="2"/>
              <a:buChar char="Ø"/>
              <a:defRPr>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p:txBody>
          <a:bodyPr/>
          <a:lstStyle/>
          <a:p>
            <a:fld id="{6A9AA3B9-D98F-43EB-AA4E-97DDC6366C34}" type="datetime1">
              <a:rPr lang="en-US" smtClean="0"/>
              <a:pPr/>
              <a:t>16-Dec-13</a:t>
            </a:fld>
            <a:endParaRPr lang="en-US"/>
          </a:p>
        </p:txBody>
      </p:sp>
      <p:sp>
        <p:nvSpPr>
          <p:cNvPr id="5" name="Footer Placeholder 4"/>
          <p:cNvSpPr>
            <a:spLocks noGrp="1"/>
          </p:cNvSpPr>
          <p:nvPr>
            <p:ph type="ftr" sz="quarter" idx="11"/>
          </p:nvPr>
        </p:nvSpPr>
        <p:spPr/>
        <p:txBody>
          <a:bodyPr/>
          <a:lstStyle>
            <a:lvl1pPr>
              <a:defRPr>
                <a:solidFill>
                  <a:schemeClr val="accent2"/>
                </a:solidFill>
              </a:defRPr>
            </a:lvl1pPr>
          </a:lstStyle>
          <a:p>
            <a:r>
              <a:rPr lang="en-US" dirty="0" smtClean="0"/>
              <a:t>Visual Programming by Muhammad Bilal Zafar</a:t>
            </a:r>
            <a:endParaRPr lang="en-US" dirty="0"/>
          </a:p>
        </p:txBody>
      </p:sp>
      <p:sp>
        <p:nvSpPr>
          <p:cNvPr id="6" name="Slide Number Placeholder 5"/>
          <p:cNvSpPr>
            <a:spLocks noGrp="1"/>
          </p:cNvSpPr>
          <p:nvPr>
            <p:ph type="sldNum" sz="quarter" idx="12"/>
          </p:nvPr>
        </p:nvSpPr>
        <p:spPr/>
        <p:txBody>
          <a:bodyPr/>
          <a:lstStyle>
            <a:lvl1pPr>
              <a:defRPr>
                <a:solidFill>
                  <a:schemeClr val="accent2"/>
                </a:solidFill>
              </a:defRPr>
            </a:lvl1pPr>
          </a:lstStyle>
          <a:p>
            <a:fld id="{0AD2A1D3-94CF-4BE8-B9A0-75EFE4C74F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024187"/>
            <a:ext cx="7772400" cy="1362075"/>
          </a:xfrm>
        </p:spPr>
        <p:txBody>
          <a:bodyPr anchor="t"/>
          <a:lstStyle>
            <a:lvl1pPr algn="r">
              <a:defRPr sz="4000" b="1" cap="all"/>
            </a:lvl1pPr>
          </a:lstStyle>
          <a:p>
            <a:r>
              <a:rPr lang="en-US" smtClean="0"/>
              <a:t>Click to edit Master title style</a:t>
            </a:r>
            <a:endParaRPr lang="ur-PK"/>
          </a:p>
        </p:txBody>
      </p:sp>
      <p:sp>
        <p:nvSpPr>
          <p:cNvPr id="3" name="Text Placeholder 2"/>
          <p:cNvSpPr>
            <a:spLocks noGrp="1"/>
          </p:cNvSpPr>
          <p:nvPr>
            <p:ph type="body" idx="1"/>
          </p:nvPr>
        </p:nvSpPr>
        <p:spPr>
          <a:xfrm>
            <a:off x="722313" y="15240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533801-7B6E-47CD-9630-A2649815D7EE}" type="datetime1">
              <a:rPr lang="en-US" smtClean="0"/>
              <a:pPr/>
              <a:t>16-Dec-13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5" name="Date Placeholder 4"/>
          <p:cNvSpPr>
            <a:spLocks noGrp="1"/>
          </p:cNvSpPr>
          <p:nvPr>
            <p:ph type="dt" sz="half" idx="10"/>
          </p:nvPr>
        </p:nvSpPr>
        <p:spPr/>
        <p:txBody>
          <a:bodyPr/>
          <a:lstStyle/>
          <a:p>
            <a:fld id="{CDA56CD8-96CC-44C4-A1F4-F8C057DAC1D2}" type="datetime1">
              <a:rPr lang="en-US" smtClean="0"/>
              <a:pPr/>
              <a:t>16-Dec-13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ur-P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7" name="Date Placeholder 6"/>
          <p:cNvSpPr>
            <a:spLocks noGrp="1"/>
          </p:cNvSpPr>
          <p:nvPr>
            <p:ph type="dt" sz="half" idx="10"/>
          </p:nvPr>
        </p:nvSpPr>
        <p:spPr/>
        <p:txBody>
          <a:bodyPr/>
          <a:lstStyle/>
          <a:p>
            <a:fld id="{5FC6F48F-9907-4123-81F2-4C5BE6AADBD5}" type="datetime1">
              <a:rPr lang="en-US" smtClean="0"/>
              <a:pPr/>
              <a:t>16-Dec-13</a:t>
            </a:fld>
            <a:endParaRPr lang="en-US"/>
          </a:p>
        </p:txBody>
      </p:sp>
      <p:sp>
        <p:nvSpPr>
          <p:cNvPr id="8" name="Footer Placeholder 7"/>
          <p:cNvSpPr>
            <a:spLocks noGrp="1"/>
          </p:cNvSpPr>
          <p:nvPr>
            <p:ph type="ftr" sz="quarter" idx="11"/>
          </p:nvPr>
        </p:nvSpPr>
        <p:spPr/>
        <p:txBody>
          <a:bodyPr/>
          <a:lstStyle/>
          <a:p>
            <a:r>
              <a:rPr lang="en-US" smtClean="0"/>
              <a:t>Visual Programming by Muhammad Bilal Zafar</a:t>
            </a:r>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Date Placeholder 2"/>
          <p:cNvSpPr>
            <a:spLocks noGrp="1"/>
          </p:cNvSpPr>
          <p:nvPr>
            <p:ph type="dt" sz="half" idx="10"/>
          </p:nvPr>
        </p:nvSpPr>
        <p:spPr/>
        <p:txBody>
          <a:bodyPr/>
          <a:lstStyle/>
          <a:p>
            <a:fld id="{CB9CA8DC-3200-44BE-854C-7CFCB872B76A}" type="datetime1">
              <a:rPr lang="en-US" smtClean="0"/>
              <a:pPr/>
              <a:t>16-Dec-13</a:t>
            </a:fld>
            <a:endParaRPr lang="en-US"/>
          </a:p>
        </p:txBody>
      </p:sp>
      <p:sp>
        <p:nvSpPr>
          <p:cNvPr id="4" name="Footer Placeholder 3"/>
          <p:cNvSpPr>
            <a:spLocks noGrp="1"/>
          </p:cNvSpPr>
          <p:nvPr>
            <p:ph type="ftr" sz="quarter" idx="11"/>
          </p:nvPr>
        </p:nvSpPr>
        <p:spPr/>
        <p:txBody>
          <a:bodyPr/>
          <a:lstStyle/>
          <a:p>
            <a:r>
              <a:rPr lang="en-US" smtClean="0"/>
              <a:t>Visual Programming by Muhammad Bilal Zafar</a:t>
            </a:r>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CC558-0715-4CF3-BC93-20ED57D623D6}" type="datetime1">
              <a:rPr lang="en-US" smtClean="0"/>
              <a:pPr/>
              <a:t>16-Dec-13</a:t>
            </a:fld>
            <a:endParaRPr lang="en-US"/>
          </a:p>
        </p:txBody>
      </p:sp>
      <p:sp>
        <p:nvSpPr>
          <p:cNvPr id="3" name="Footer Placeholder 2"/>
          <p:cNvSpPr>
            <a:spLocks noGrp="1"/>
          </p:cNvSpPr>
          <p:nvPr>
            <p:ph type="ftr" sz="quarter" idx="11"/>
          </p:nvPr>
        </p:nvSpPr>
        <p:spPr/>
        <p:txBody>
          <a:bodyPr/>
          <a:lstStyle/>
          <a:p>
            <a:r>
              <a:rPr lang="en-US" smtClean="0"/>
              <a:t>Visual Programming by Muhammad Bilal Zafar</a:t>
            </a:r>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ur-P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38E286-2A64-44DB-B1BF-E827C4B63D1C}" type="datetime1">
              <a:rPr lang="en-US" smtClean="0"/>
              <a:pPr/>
              <a:t>16-Dec-13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ur-P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r-P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032D44-33BD-46D5-B411-0A778E5FA823}" type="datetime1">
              <a:rPr lang="en-US" smtClean="0"/>
              <a:pPr/>
              <a:t>16-Dec-13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dirty="0" smtClean="0"/>
              <a:t>Click to edit Master title style</a:t>
            </a:r>
            <a:endParaRPr lang="ur-PK"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A3AF80F3-1BE5-4B78-99D4-3003CD22E4CC}" type="datetime1">
              <a:rPr lang="en-US" smtClean="0"/>
              <a:pPr/>
              <a:t>16-Dec-13</a:t>
            </a:fld>
            <a:endParaRPr lang="en-US"/>
          </a:p>
        </p:txBody>
      </p:sp>
      <p:sp>
        <p:nvSpPr>
          <p:cNvPr id="5" name="Footer Placeholder 4"/>
          <p:cNvSpPr>
            <a:spLocks noGrp="1"/>
          </p:cNvSpPr>
          <p:nvPr>
            <p:ph type="ftr" sz="quarter" idx="3"/>
          </p:nvPr>
        </p:nvSpPr>
        <p:spPr>
          <a:xfrm>
            <a:off x="2819400" y="6356350"/>
            <a:ext cx="34290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r>
              <a:rPr lang="en-US" dirty="0" smtClean="0"/>
              <a:t>Compiler Construction by Muhammad Bilal Zafar</a:t>
            </a:r>
            <a:endParaRPr lang="en-US" dirty="0"/>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Ø"/>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ur-PK"/>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57400" y="2886670"/>
            <a:ext cx="5029200" cy="923330"/>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LESSON  16</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lvl="1" algn="ctr" rtl="0"/>
            <a:r>
              <a:rPr lang="en-US" sz="3600" dirty="0">
                <a:solidFill>
                  <a:srgbClr val="FF0000"/>
                </a:solidFill>
              </a:rPr>
              <a:t>Over View</a:t>
            </a:r>
            <a:r>
              <a:rPr lang="en-US" sz="3600" dirty="0" smtClean="0">
                <a:solidFill>
                  <a:srgbClr val="FF0000"/>
                </a:solidFill>
              </a:rPr>
              <a:t>...</a:t>
            </a:r>
            <a:endParaRPr lang="en-US" sz="3600" i="1" dirty="0" smtClean="0">
              <a:solidFill>
                <a:srgbClr val="FF0000"/>
              </a:solidFill>
              <a:latin typeface="+mj-lt"/>
            </a:endParaRPr>
          </a:p>
        </p:txBody>
      </p:sp>
      <p:sp>
        <p:nvSpPr>
          <p:cNvPr id="3" name="Content Placeholder 2"/>
          <p:cNvSpPr>
            <a:spLocks noGrp="1"/>
          </p:cNvSpPr>
          <p:nvPr>
            <p:ph idx="1"/>
          </p:nvPr>
        </p:nvSpPr>
        <p:spPr>
          <a:xfrm>
            <a:off x="152400" y="1219200"/>
            <a:ext cx="8839200" cy="5029200"/>
          </a:xfrm>
        </p:spPr>
        <p:txBody>
          <a:bodyPr>
            <a:normAutofit/>
          </a:bodyPr>
          <a:lstStyle/>
          <a:p>
            <a:r>
              <a:rPr lang="en-US" b="1" dirty="0" err="1" smtClean="0">
                <a:solidFill>
                  <a:schemeClr val="accent1"/>
                </a:solidFill>
              </a:rPr>
              <a:t>Lex</a:t>
            </a:r>
            <a:r>
              <a:rPr lang="en-US" b="1" dirty="0" smtClean="0">
                <a:solidFill>
                  <a:schemeClr val="accent1"/>
                </a:solidFill>
              </a:rPr>
              <a:t>: </a:t>
            </a:r>
          </a:p>
          <a:p>
            <a:pPr lvl="1"/>
            <a:r>
              <a:rPr lang="en-US" dirty="0" smtClean="0"/>
              <a:t>There is a family of software systems, including </a:t>
            </a:r>
            <a:r>
              <a:rPr lang="en-US" dirty="0" err="1" smtClean="0"/>
              <a:t>Lex</a:t>
            </a:r>
            <a:r>
              <a:rPr lang="en-US" dirty="0" smtClean="0"/>
              <a:t> and Flex, that are lexical-analyzer generators. </a:t>
            </a:r>
          </a:p>
          <a:p>
            <a:pPr lvl="1"/>
            <a:endParaRPr lang="en-US" dirty="0" smtClean="0"/>
          </a:p>
          <a:p>
            <a:pPr lvl="1"/>
            <a:r>
              <a:rPr lang="en-US" dirty="0" smtClean="0"/>
              <a:t>The user specifies the patterns for tokens using an extended regular-expression notation.  </a:t>
            </a:r>
            <a:r>
              <a:rPr lang="en-US" dirty="0" err="1" smtClean="0"/>
              <a:t>Lex</a:t>
            </a:r>
            <a:r>
              <a:rPr lang="en-US" dirty="0" smtClean="0"/>
              <a:t> converts these expressions into a lexical analyzer that is essentially a DFA that recognizes any of the patterns.</a:t>
            </a:r>
          </a:p>
          <a:p>
            <a:pPr lvl="1"/>
            <a:endParaRPr lang="en-US" dirty="0" smtClean="0"/>
          </a:p>
          <a:p>
            <a:r>
              <a:rPr lang="en-US" b="1" dirty="0" smtClean="0">
                <a:solidFill>
                  <a:schemeClr val="accent1"/>
                </a:solidFill>
              </a:rPr>
              <a:t>Minimization of Finite Automata:</a:t>
            </a:r>
          </a:p>
          <a:p>
            <a:pPr lvl="1"/>
            <a:r>
              <a:rPr lang="en-US" dirty="0" smtClean="0"/>
              <a:t>For every DFA there is a minimum state DFA accepting the same language.</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71600" y="2819400"/>
            <a:ext cx="6477000" cy="923330"/>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TODAY’S LESSON</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Slide Number Placeholder 2"/>
          <p:cNvSpPr>
            <a:spLocks noGrp="1"/>
          </p:cNvSpPr>
          <p:nvPr>
            <p:ph type="sldNum" sz="quarter" idx="12"/>
          </p:nvPr>
        </p:nvSpPr>
        <p:spPr/>
        <p:txBody>
          <a:bodyPr/>
          <a:lstStyle/>
          <a:p>
            <a:fld id="{0AD2A1D3-94CF-4BE8-B9A0-75EFE4C74F95}"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rtl="0"/>
            <a:r>
              <a:rPr lang="en-US" dirty="0" smtClean="0">
                <a:solidFill>
                  <a:srgbClr val="FF0000"/>
                </a:solidFill>
                <a:cs typeface="+mn-cs"/>
              </a:rPr>
              <a:t>Contents</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en-US" sz="2800" dirty="0" smtClean="0"/>
              <a:t>Syntax Analysis</a:t>
            </a:r>
          </a:p>
          <a:p>
            <a:r>
              <a:rPr lang="en-US" dirty="0" smtClean="0"/>
              <a:t>Introduction</a:t>
            </a:r>
          </a:p>
          <a:p>
            <a:pPr lvl="1"/>
            <a:r>
              <a:rPr lang="en-US" dirty="0" smtClean="0"/>
              <a:t>The Role of the Parser</a:t>
            </a:r>
          </a:p>
          <a:p>
            <a:pPr lvl="1"/>
            <a:r>
              <a:rPr lang="en-US" dirty="0" smtClean="0"/>
              <a:t>Representative Grammars</a:t>
            </a:r>
          </a:p>
          <a:p>
            <a:pPr lvl="1"/>
            <a:r>
              <a:rPr lang="en-US" dirty="0" smtClean="0"/>
              <a:t>Syntax Error Handling</a:t>
            </a:r>
          </a:p>
          <a:p>
            <a:pPr lvl="1"/>
            <a:r>
              <a:rPr lang="en-US" dirty="0" smtClean="0"/>
              <a:t>Error-Recovery Strategies</a:t>
            </a:r>
          </a:p>
          <a:p>
            <a:r>
              <a:rPr lang="en-US" dirty="0" smtClean="0"/>
              <a:t>Context-Free Grammars</a:t>
            </a:r>
          </a:p>
          <a:p>
            <a:pPr lvl="1"/>
            <a:r>
              <a:rPr lang="en-US" dirty="0" smtClean="0"/>
              <a:t>Formal Definition of a CFG</a:t>
            </a:r>
          </a:p>
          <a:p>
            <a:pPr lvl="1"/>
            <a:r>
              <a:rPr lang="en-US" dirty="0" smtClean="0"/>
              <a:t>Notational Conventions</a:t>
            </a:r>
          </a:p>
          <a:p>
            <a:pPr lvl="1"/>
            <a:r>
              <a:rPr lang="en-US" dirty="0" smtClean="0"/>
              <a:t>Derivations</a:t>
            </a:r>
          </a:p>
          <a:p>
            <a:pPr lvl="1"/>
            <a:r>
              <a:rPr lang="en-US" dirty="0" smtClean="0">
                <a:solidFill>
                  <a:schemeClr val="bg1">
                    <a:lumMod val="75000"/>
                  </a:schemeClr>
                </a:solidFill>
              </a:rPr>
              <a:t>Parse Trees and Derivations</a:t>
            </a:r>
          </a:p>
          <a:p>
            <a:pPr lvl="1"/>
            <a:r>
              <a:rPr lang="en-US" dirty="0" smtClean="0">
                <a:solidFill>
                  <a:schemeClr val="bg1">
                    <a:lumMod val="75000"/>
                  </a:schemeClr>
                </a:solidFill>
              </a:rPr>
              <a:t>Ambiguity</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Syntax Analysis</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In this section we will see </a:t>
            </a:r>
            <a:r>
              <a:rPr lang="en-US" dirty="0" smtClean="0">
                <a:solidFill>
                  <a:schemeClr val="accent1"/>
                </a:solidFill>
              </a:rPr>
              <a:t>parsing methods </a:t>
            </a:r>
            <a:r>
              <a:rPr lang="en-US" dirty="0" smtClean="0"/>
              <a:t>that are typically used in compilers. </a:t>
            </a:r>
          </a:p>
          <a:p>
            <a:pPr lvl="1"/>
            <a:endParaRPr lang="en-US" dirty="0" smtClean="0"/>
          </a:p>
          <a:p>
            <a:pPr lvl="1"/>
            <a:r>
              <a:rPr lang="en-US" dirty="0" smtClean="0"/>
              <a:t>Initially we discuss basic concepts, then techniques suitable for hand implementation, and finally algorithms that have been used in automated tools.</a:t>
            </a:r>
          </a:p>
          <a:p>
            <a:pPr lvl="1"/>
            <a:endParaRPr lang="en-US" dirty="0" smtClean="0"/>
          </a:p>
          <a:p>
            <a:pPr lvl="1"/>
            <a:r>
              <a:rPr lang="en-US" dirty="0" smtClean="0"/>
              <a:t>Since programs may contain syntactic errors, we discuss extensions of the parsing methods for recovery from common errors.</a:t>
            </a:r>
          </a:p>
          <a:p>
            <a:pPr lvl="1"/>
            <a:endParaRPr lang="en-US" dirty="0" smtClean="0"/>
          </a:p>
          <a:p>
            <a:r>
              <a:rPr lang="en-US" dirty="0" smtClean="0"/>
              <a:t>The syntax of programming language constructs can be specified by CFG (Backus-Naur Form) notation.</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Syntax Analysis..</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Grammars offer significant benefits for both language designers and compiler writers.</a:t>
            </a:r>
          </a:p>
          <a:p>
            <a:endParaRPr lang="en-US" dirty="0" smtClean="0"/>
          </a:p>
          <a:p>
            <a:pPr lvl="1"/>
            <a:r>
              <a:rPr lang="en-US" dirty="0" smtClean="0"/>
              <a:t>A grammar gives a precise syntactic specification of a programming language. </a:t>
            </a:r>
          </a:p>
          <a:p>
            <a:pPr lvl="1"/>
            <a:endParaRPr lang="en-US" dirty="0" smtClean="0"/>
          </a:p>
          <a:p>
            <a:pPr lvl="1"/>
            <a:r>
              <a:rPr lang="en-US" dirty="0" smtClean="0"/>
              <a:t>From certain classes of grammars, we can construct automatically an efficient parser that determines the syntactic structure of a source program. </a:t>
            </a:r>
          </a:p>
          <a:p>
            <a:pPr lvl="1"/>
            <a:endParaRPr lang="en-US" dirty="0" smtClean="0"/>
          </a:p>
          <a:p>
            <a:pPr lvl="1"/>
            <a:r>
              <a:rPr lang="en-US" dirty="0" smtClean="0"/>
              <a:t>The structure imparted to a language by a properly designed grammar is useful for translating source programs into correct object code and for detecting errors.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Role of the Parser</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In compiler model, the parser obtains a string of tokens from the lexical analyzer &amp; verifies that the string of token names can be generated by the grammar for the source language.</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15</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1143000" y="2971800"/>
            <a:ext cx="6592685"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Role of the Parser..</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There are </a:t>
            </a:r>
            <a:r>
              <a:rPr lang="en-US" dirty="0" smtClean="0">
                <a:solidFill>
                  <a:schemeClr val="accent1"/>
                </a:solidFill>
              </a:rPr>
              <a:t>03 general types of parsers</a:t>
            </a:r>
            <a:r>
              <a:rPr lang="en-US" dirty="0" smtClean="0"/>
              <a:t> for grammars: universal, top-down, and bottom-up. </a:t>
            </a:r>
          </a:p>
          <a:p>
            <a:pPr lvl="1"/>
            <a:r>
              <a:rPr lang="en-US" dirty="0" smtClean="0">
                <a:solidFill>
                  <a:schemeClr val="accent1"/>
                </a:solidFill>
              </a:rPr>
              <a:t>Universal parsing methods</a:t>
            </a:r>
            <a:r>
              <a:rPr lang="en-US" dirty="0" smtClean="0"/>
              <a:t> such as the </a:t>
            </a:r>
            <a:r>
              <a:rPr lang="en-US" dirty="0" err="1" smtClean="0"/>
              <a:t>Cocke</a:t>
            </a:r>
            <a:r>
              <a:rPr lang="en-US" dirty="0" smtClean="0"/>
              <a:t>-Younger-</a:t>
            </a:r>
            <a:r>
              <a:rPr lang="en-US" dirty="0" err="1" smtClean="0"/>
              <a:t>Kasami</a:t>
            </a:r>
            <a:r>
              <a:rPr lang="en-US" dirty="0" smtClean="0"/>
              <a:t> algorithm and </a:t>
            </a:r>
            <a:r>
              <a:rPr lang="en-US" dirty="0" err="1" smtClean="0"/>
              <a:t>Earley's</a:t>
            </a:r>
            <a:r>
              <a:rPr lang="en-US" dirty="0" smtClean="0"/>
              <a:t> algorithm can parse any grammar. These general methods are, however, too inefficient to use in production compilers.</a:t>
            </a:r>
          </a:p>
          <a:p>
            <a:pPr lvl="1"/>
            <a:endParaRPr lang="en-US" dirty="0" smtClean="0"/>
          </a:p>
          <a:p>
            <a:pPr lvl="1"/>
            <a:r>
              <a:rPr lang="en-US" dirty="0" smtClean="0"/>
              <a:t>The methods commonly used in compilers is either </a:t>
            </a:r>
            <a:r>
              <a:rPr lang="en-US" dirty="0" smtClean="0">
                <a:solidFill>
                  <a:schemeClr val="tx2"/>
                </a:solidFill>
              </a:rPr>
              <a:t>top-down</a:t>
            </a:r>
            <a:r>
              <a:rPr lang="en-US" dirty="0" smtClean="0"/>
              <a:t> or </a:t>
            </a:r>
            <a:r>
              <a:rPr lang="en-US" dirty="0" smtClean="0">
                <a:solidFill>
                  <a:schemeClr val="tx2"/>
                </a:solidFill>
              </a:rPr>
              <a:t>bottom-up</a:t>
            </a:r>
            <a:r>
              <a:rPr lang="en-US" dirty="0" smtClean="0"/>
              <a:t>. </a:t>
            </a:r>
          </a:p>
          <a:p>
            <a:pPr lvl="1"/>
            <a:endParaRPr lang="en-US" dirty="0" smtClean="0"/>
          </a:p>
          <a:p>
            <a:pPr lvl="1"/>
            <a:r>
              <a:rPr lang="en-US" dirty="0" smtClean="0">
                <a:solidFill>
                  <a:schemeClr val="tx2"/>
                </a:solidFill>
              </a:rPr>
              <a:t>Top-down </a:t>
            </a:r>
            <a:r>
              <a:rPr lang="en-US" dirty="0" smtClean="0"/>
              <a:t>methods</a:t>
            </a:r>
            <a:r>
              <a:rPr lang="en-US" dirty="0" smtClean="0">
                <a:solidFill>
                  <a:schemeClr val="tx2"/>
                </a:solidFill>
              </a:rPr>
              <a:t> </a:t>
            </a:r>
            <a:r>
              <a:rPr lang="en-US" dirty="0" smtClean="0"/>
              <a:t>build parse trees from the top (root) to the bottom </a:t>
            </a:r>
            <a:r>
              <a:rPr lang="en-US" sz="1800" dirty="0" smtClean="0"/>
              <a:t>(</a:t>
            </a:r>
            <a:r>
              <a:rPr lang="en-US" dirty="0" smtClean="0"/>
              <a:t>leaves</a:t>
            </a:r>
            <a:r>
              <a:rPr lang="en-US" sz="1800" dirty="0" smtClean="0"/>
              <a:t>)</a:t>
            </a:r>
            <a:r>
              <a:rPr lang="en-US" dirty="0" smtClean="0"/>
              <a:t>, while </a:t>
            </a:r>
            <a:r>
              <a:rPr lang="en-US" dirty="0" smtClean="0">
                <a:solidFill>
                  <a:schemeClr val="tx2"/>
                </a:solidFill>
              </a:rPr>
              <a:t>bottom-up</a:t>
            </a:r>
            <a:r>
              <a:rPr lang="en-US" dirty="0" smtClean="0"/>
              <a:t> methods start from the leaves and work their way up to the root.</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Representative Grammars</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de-DE" dirty="0" smtClean="0"/>
              <a:t>Expressions with </a:t>
            </a:r>
            <a:r>
              <a:rPr lang="de-DE" dirty="0" smtClean="0">
                <a:solidFill>
                  <a:schemeClr val="accent1"/>
                </a:solidFill>
              </a:rPr>
              <a:t>+</a:t>
            </a:r>
            <a:r>
              <a:rPr lang="de-DE" dirty="0" smtClean="0"/>
              <a:t> and </a:t>
            </a:r>
            <a:r>
              <a:rPr lang="de-DE" dirty="0" smtClean="0">
                <a:solidFill>
                  <a:schemeClr val="accent1"/>
                </a:solidFill>
              </a:rPr>
              <a:t>*</a:t>
            </a:r>
          </a:p>
          <a:p>
            <a:endParaRPr lang="de-DE" dirty="0" smtClean="0">
              <a:solidFill>
                <a:schemeClr val="accent1"/>
              </a:solidFill>
            </a:endParaRPr>
          </a:p>
          <a:p>
            <a:pPr lvl="4">
              <a:buNone/>
            </a:pPr>
            <a:r>
              <a:rPr lang="de-DE" sz="2200" b="1" dirty="0" smtClean="0">
                <a:solidFill>
                  <a:schemeClr val="accent1"/>
                </a:solidFill>
              </a:rPr>
              <a:t>E → E + T | T</a:t>
            </a:r>
          </a:p>
          <a:p>
            <a:pPr lvl="4">
              <a:buNone/>
            </a:pPr>
            <a:r>
              <a:rPr lang="de-DE" sz="2200" b="1" dirty="0" smtClean="0">
                <a:solidFill>
                  <a:schemeClr val="accent1"/>
                </a:solidFill>
              </a:rPr>
              <a:t>T → T * F | F</a:t>
            </a:r>
          </a:p>
          <a:p>
            <a:pPr lvl="4">
              <a:buNone/>
            </a:pPr>
            <a:r>
              <a:rPr lang="de-DE" sz="2200" b="1" dirty="0" smtClean="0">
                <a:solidFill>
                  <a:schemeClr val="accent1"/>
                </a:solidFill>
              </a:rPr>
              <a:t>F → ( E ) | id</a:t>
            </a:r>
          </a:p>
          <a:p>
            <a:pPr lvl="3">
              <a:buNone/>
            </a:pPr>
            <a:endParaRPr lang="de-DE" sz="2200" b="1" dirty="0" smtClean="0">
              <a:solidFill>
                <a:schemeClr val="accent1"/>
              </a:solidFill>
            </a:endParaRPr>
          </a:p>
          <a:p>
            <a:r>
              <a:rPr lang="en-US" dirty="0" smtClean="0"/>
              <a:t>This takes care of precedence, but as we saw before, gives us trouble since it is left-recursive and we did top-down parsing. </a:t>
            </a:r>
          </a:p>
          <a:p>
            <a:endParaRPr lang="en-US" dirty="0" smtClean="0"/>
          </a:p>
          <a:p>
            <a:pPr lvl="1"/>
            <a:r>
              <a:rPr lang="en-US" dirty="0" smtClean="0"/>
              <a:t>So we use the next non-left-recursive grammar that generates the same language.</a:t>
            </a:r>
            <a:endParaRPr lang="de-DE" b="1"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Representative Grammars</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pPr lvl="3">
              <a:buNone/>
            </a:pPr>
            <a:r>
              <a:rPr lang="de-DE" sz="2200" b="1" dirty="0" smtClean="0">
                <a:solidFill>
                  <a:schemeClr val="accent1"/>
                </a:solidFill>
              </a:rPr>
              <a:t>E → T E' </a:t>
            </a:r>
          </a:p>
          <a:p>
            <a:pPr lvl="3">
              <a:buNone/>
            </a:pPr>
            <a:r>
              <a:rPr lang="de-DE" sz="2200" b="1" dirty="0" smtClean="0">
                <a:solidFill>
                  <a:schemeClr val="accent1"/>
                </a:solidFill>
              </a:rPr>
              <a:t>E' → + T E' | ε </a:t>
            </a:r>
          </a:p>
          <a:p>
            <a:pPr lvl="3">
              <a:buNone/>
            </a:pPr>
            <a:r>
              <a:rPr lang="de-DE" sz="2200" b="1" dirty="0" smtClean="0">
                <a:solidFill>
                  <a:schemeClr val="accent1"/>
                </a:solidFill>
              </a:rPr>
              <a:t>T → F T' </a:t>
            </a:r>
          </a:p>
          <a:p>
            <a:pPr lvl="3">
              <a:buNone/>
            </a:pPr>
            <a:r>
              <a:rPr lang="de-DE" sz="2200" b="1" dirty="0" smtClean="0">
                <a:solidFill>
                  <a:schemeClr val="accent1"/>
                </a:solidFill>
              </a:rPr>
              <a:t>T' → * F T' | ε </a:t>
            </a:r>
          </a:p>
          <a:p>
            <a:pPr lvl="3">
              <a:buNone/>
            </a:pPr>
            <a:r>
              <a:rPr lang="de-DE" sz="2200" b="1" dirty="0" smtClean="0">
                <a:solidFill>
                  <a:schemeClr val="accent1"/>
                </a:solidFill>
              </a:rPr>
              <a:t>F → ( E ) | id</a:t>
            </a:r>
          </a:p>
          <a:p>
            <a:r>
              <a:rPr lang="en-US" dirty="0" smtClean="0"/>
              <a:t>Following ambiguous grammar will be used for illustration, but in general we try to avoid ambiguity.</a:t>
            </a:r>
          </a:p>
          <a:p>
            <a:endParaRPr lang="en-US" b="1" dirty="0" smtClean="0"/>
          </a:p>
          <a:p>
            <a:pPr lvl="2">
              <a:buNone/>
            </a:pPr>
            <a:r>
              <a:rPr lang="en-US" b="1" dirty="0" smtClean="0">
                <a:solidFill>
                  <a:schemeClr val="accent1"/>
                </a:solidFill>
              </a:rPr>
              <a:t>E → E + E | E * E | ( E ) | id</a:t>
            </a:r>
          </a:p>
          <a:p>
            <a:pPr lvl="1"/>
            <a:r>
              <a:rPr lang="en-US" dirty="0" smtClean="0"/>
              <a:t>This grammar does not enforce precedence and it does not specify left </a:t>
            </a:r>
            <a:r>
              <a:rPr lang="en-US" dirty="0" err="1" smtClean="0"/>
              <a:t>vs</a:t>
            </a:r>
            <a:r>
              <a:rPr lang="en-US" dirty="0" smtClean="0"/>
              <a:t> right </a:t>
            </a:r>
            <a:r>
              <a:rPr lang="en-US" dirty="0" err="1" smtClean="0"/>
              <a:t>associativity</a:t>
            </a:r>
            <a:r>
              <a:rPr lang="en-US" dirty="0" smtClean="0"/>
              <a:t>. </a:t>
            </a:r>
            <a:br>
              <a:rPr lang="en-US" dirty="0" smtClean="0"/>
            </a:br>
            <a:r>
              <a:rPr lang="en-US" dirty="0" smtClean="0"/>
              <a:t>For example, id + id + id and id * id + id each have two parse trees.</a:t>
            </a:r>
            <a:endParaRPr lang="en-US" b="1" dirty="0" smtClean="0"/>
          </a:p>
          <a:p>
            <a:endParaRPr lang="de-DE" b="1"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Syntax Error Handling</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lnSpcReduction="10000"/>
          </a:bodyPr>
          <a:lstStyle/>
          <a:p>
            <a:r>
              <a:rPr lang="en-US" dirty="0" smtClean="0"/>
              <a:t>Syntactic errors and general strategies for error recovery.</a:t>
            </a:r>
          </a:p>
          <a:p>
            <a:endParaRPr lang="en-US" dirty="0" smtClean="0"/>
          </a:p>
          <a:p>
            <a:pPr lvl="1"/>
            <a:r>
              <a:rPr lang="en-US" dirty="0" smtClean="0"/>
              <a:t>Panic-mode &amp; Phrase-level recovery.</a:t>
            </a:r>
          </a:p>
          <a:p>
            <a:pPr lvl="1"/>
            <a:endParaRPr lang="en-US" dirty="0" smtClean="0"/>
          </a:p>
          <a:p>
            <a:r>
              <a:rPr lang="en-US" dirty="0" smtClean="0"/>
              <a:t>Common programming errors can occur at many different levels.</a:t>
            </a:r>
          </a:p>
          <a:p>
            <a:endParaRPr lang="en-US" dirty="0" smtClean="0"/>
          </a:p>
          <a:p>
            <a:pPr lvl="1"/>
            <a:r>
              <a:rPr lang="en-US" b="1" dirty="0" smtClean="0">
                <a:solidFill>
                  <a:schemeClr val="accent1"/>
                </a:solidFill>
              </a:rPr>
              <a:t>Lexical errors</a:t>
            </a:r>
            <a:r>
              <a:rPr lang="en-US" dirty="0" smtClean="0"/>
              <a:t> include misspellings of identifiers, keywords, or operators - e.g., the use of an identifier </a:t>
            </a:r>
            <a:r>
              <a:rPr lang="en-US" dirty="0" err="1" smtClean="0"/>
              <a:t>elipseSize</a:t>
            </a:r>
            <a:r>
              <a:rPr lang="en-US" dirty="0" smtClean="0"/>
              <a:t> instead of </a:t>
            </a:r>
            <a:r>
              <a:rPr lang="en-US" dirty="0" err="1" smtClean="0"/>
              <a:t>ellipseSize</a:t>
            </a:r>
            <a:r>
              <a:rPr lang="en-US" dirty="0" smtClean="0"/>
              <a:t> – and missing quotes around text intended as a string.</a:t>
            </a:r>
          </a:p>
          <a:p>
            <a:pPr lvl="1"/>
            <a:endParaRPr lang="en-US" dirty="0" smtClean="0"/>
          </a:p>
          <a:p>
            <a:pPr lvl="1"/>
            <a:r>
              <a:rPr lang="en-US" b="1" dirty="0" smtClean="0">
                <a:solidFill>
                  <a:schemeClr val="accent1"/>
                </a:solidFill>
              </a:rPr>
              <a:t>Semantic errors </a:t>
            </a:r>
            <a:r>
              <a:rPr lang="en-US" dirty="0" smtClean="0"/>
              <a:t>include type mismatches between operators and operands. An example is a </a:t>
            </a:r>
            <a:r>
              <a:rPr lang="en-US" sz="1600" dirty="0" smtClean="0"/>
              <a:t>return </a:t>
            </a:r>
            <a:r>
              <a:rPr lang="en-US" dirty="0" smtClean="0"/>
              <a:t>statement in a Java method with result type </a:t>
            </a:r>
            <a:r>
              <a:rPr lang="en-US" sz="1400" dirty="0" smtClean="0"/>
              <a:t>void.</a:t>
            </a:r>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98637"/>
            <a:ext cx="8229600" cy="2925763"/>
          </a:xfrm>
        </p:spPr>
        <p:txBody>
          <a:bodyPr>
            <a:normAutofit/>
          </a:bodyPr>
          <a:lstStyle/>
          <a:p>
            <a:pPr algn="ctr" rtl="0">
              <a:buNone/>
            </a:pPr>
            <a:r>
              <a:rPr lang="en-US" sz="4800" b="1" dirty="0" smtClean="0"/>
              <a:t>Overview </a:t>
            </a:r>
          </a:p>
          <a:p>
            <a:pPr algn="ctr" rtl="0">
              <a:buNone/>
            </a:pPr>
            <a:r>
              <a:rPr lang="en-US" sz="4800" b="1" dirty="0" smtClean="0"/>
              <a:t>of</a:t>
            </a:r>
          </a:p>
          <a:p>
            <a:pPr algn="ctr" rtl="0">
              <a:buNone/>
            </a:pPr>
            <a:r>
              <a:rPr lang="en-US" sz="4800" b="1" dirty="0" smtClean="0"/>
              <a:t>Previous Lesson(s)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Syntax Error Handling..</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pPr lvl="1"/>
            <a:endParaRPr lang="en-US" b="1" dirty="0" smtClean="0">
              <a:solidFill>
                <a:schemeClr val="accent1"/>
              </a:solidFill>
            </a:endParaRPr>
          </a:p>
          <a:p>
            <a:pPr lvl="1"/>
            <a:r>
              <a:rPr lang="en-US" b="1" dirty="0" smtClean="0">
                <a:solidFill>
                  <a:schemeClr val="accent1"/>
                </a:solidFill>
              </a:rPr>
              <a:t>Syntactic errors </a:t>
            </a:r>
            <a:r>
              <a:rPr lang="en-US" dirty="0" smtClean="0"/>
              <a:t>include misplaced semicolons or extra or missing braces, that is, "{" or "}" </a:t>
            </a:r>
            <a:br>
              <a:rPr lang="en-US" dirty="0" smtClean="0"/>
            </a:br>
            <a:r>
              <a:rPr lang="en-US" dirty="0" smtClean="0"/>
              <a:t>As another example, in C or Java, the appearance of a case statement without an enclosing switch is a syntactic error.</a:t>
            </a:r>
          </a:p>
          <a:p>
            <a:pPr lvl="1"/>
            <a:endParaRPr lang="en-US" dirty="0" smtClean="0"/>
          </a:p>
          <a:p>
            <a:pPr lvl="1"/>
            <a:r>
              <a:rPr lang="en-US" b="1" dirty="0" smtClean="0">
                <a:solidFill>
                  <a:schemeClr val="accent1"/>
                </a:solidFill>
              </a:rPr>
              <a:t>Logical errors</a:t>
            </a:r>
            <a:r>
              <a:rPr lang="en-US" dirty="0" smtClean="0"/>
              <a:t> can be anything from incorrect reasoning on the part of the programmer to the use in a C program of the assignment operator </a:t>
            </a:r>
            <a:r>
              <a:rPr lang="en-US" sz="1400" dirty="0" smtClean="0"/>
              <a:t>= </a:t>
            </a:r>
            <a:r>
              <a:rPr lang="en-US" dirty="0" smtClean="0"/>
              <a:t>instead of the comparison operator </a:t>
            </a:r>
            <a:r>
              <a:rPr lang="en-US" sz="1400" dirty="0" smtClean="0"/>
              <a:t>==. </a:t>
            </a:r>
            <a:br>
              <a:rPr lang="en-US" sz="1400" dirty="0" smtClean="0"/>
            </a:br>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Syntax Error Handling...</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The error handler in a parser has goals that are simple to state but challenging to realize:</a:t>
            </a:r>
          </a:p>
          <a:p>
            <a:pPr lvl="1"/>
            <a:endParaRPr lang="en-US" dirty="0" smtClean="0"/>
          </a:p>
          <a:p>
            <a:pPr lvl="1"/>
            <a:r>
              <a:rPr lang="en-US" dirty="0" smtClean="0">
                <a:solidFill>
                  <a:schemeClr val="accent1"/>
                </a:solidFill>
              </a:rPr>
              <a:t>Report</a:t>
            </a:r>
            <a:r>
              <a:rPr lang="en-US" dirty="0" smtClean="0"/>
              <a:t> the presence of errors clearly and accurately.</a:t>
            </a:r>
          </a:p>
          <a:p>
            <a:pPr lvl="1"/>
            <a:endParaRPr lang="en-US" dirty="0" smtClean="0"/>
          </a:p>
          <a:p>
            <a:pPr lvl="1"/>
            <a:r>
              <a:rPr lang="en-US" dirty="0" smtClean="0">
                <a:solidFill>
                  <a:schemeClr val="accent1"/>
                </a:solidFill>
              </a:rPr>
              <a:t>Recover</a:t>
            </a:r>
            <a:r>
              <a:rPr lang="en-US" dirty="0" smtClean="0"/>
              <a:t> from each error quickly enough to detect subsequent errors.</a:t>
            </a:r>
          </a:p>
          <a:p>
            <a:pPr lvl="1"/>
            <a:endParaRPr lang="en-US" dirty="0" smtClean="0"/>
          </a:p>
          <a:p>
            <a:pPr lvl="1"/>
            <a:r>
              <a:rPr lang="en-US" dirty="0" smtClean="0">
                <a:solidFill>
                  <a:schemeClr val="accent1"/>
                </a:solidFill>
              </a:rPr>
              <a:t>Add minimal overhead </a:t>
            </a:r>
            <a:r>
              <a:rPr lang="en-US" dirty="0" smtClean="0"/>
              <a:t>to the processing of correct programs.</a:t>
            </a:r>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Error Recovery Strategies</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lnSpcReduction="10000"/>
          </a:bodyPr>
          <a:lstStyle/>
          <a:p>
            <a:r>
              <a:rPr lang="en-US" dirty="0" smtClean="0"/>
              <a:t>Once an error is detected, how should the parser recover?</a:t>
            </a:r>
          </a:p>
          <a:p>
            <a:endParaRPr lang="en-US" dirty="0" smtClean="0"/>
          </a:p>
          <a:p>
            <a:pPr lvl="1"/>
            <a:r>
              <a:rPr lang="en-US" dirty="0" smtClean="0"/>
              <a:t>The simplest approach is for the parser to quit with an informative error message when it detects the first error.</a:t>
            </a:r>
          </a:p>
          <a:p>
            <a:endParaRPr lang="en-US" dirty="0" smtClean="0"/>
          </a:p>
          <a:p>
            <a:r>
              <a:rPr lang="en-US" b="1" dirty="0" smtClean="0"/>
              <a:t>Error Recovering Strategies</a:t>
            </a:r>
            <a:r>
              <a:rPr lang="en-US" dirty="0" smtClean="0"/>
              <a:t>:</a:t>
            </a:r>
          </a:p>
          <a:p>
            <a:r>
              <a:rPr lang="en-US" dirty="0" smtClean="0">
                <a:solidFill>
                  <a:schemeClr val="accent1"/>
                </a:solidFill>
              </a:rPr>
              <a:t>Trivial Approach: No Recovery</a:t>
            </a:r>
          </a:p>
          <a:p>
            <a:pPr lvl="1"/>
            <a:r>
              <a:rPr lang="en-US" dirty="0" smtClean="0"/>
              <a:t>Print an error message when parsing cannot continue and then terminate parsing.</a:t>
            </a:r>
          </a:p>
          <a:p>
            <a:r>
              <a:rPr lang="en-US" dirty="0" smtClean="0">
                <a:solidFill>
                  <a:schemeClr val="accent1"/>
                </a:solidFill>
              </a:rPr>
              <a:t>Panic-Mode Recovery</a:t>
            </a:r>
          </a:p>
          <a:p>
            <a:pPr lvl="1"/>
            <a:r>
              <a:rPr lang="en-US" dirty="0" smtClean="0"/>
              <a:t>The parser discards input until it encounters a </a:t>
            </a:r>
            <a:r>
              <a:rPr lang="en-US" i="1" dirty="0" smtClean="0"/>
              <a:t>synchronizing token</a:t>
            </a:r>
            <a:r>
              <a:rPr lang="en-US" dirty="0" smtClean="0"/>
              <a:t>. These tokens are chosen so that the parser can make a fresh beginning. Good examples are ; and }.</a:t>
            </a:r>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Error Recovery Strategies</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solidFill>
                  <a:schemeClr val="accent1"/>
                </a:solidFill>
              </a:rPr>
              <a:t>Phrase-Level Recovery</a:t>
            </a:r>
          </a:p>
          <a:p>
            <a:pPr lvl="1"/>
            <a:r>
              <a:rPr lang="en-US" dirty="0" smtClean="0"/>
              <a:t>Locally replace some prefix of the remaining input by some string. Simple cases are exchanging ; with , and = with ==. </a:t>
            </a:r>
            <a:br>
              <a:rPr lang="en-US" dirty="0" smtClean="0"/>
            </a:br>
            <a:r>
              <a:rPr lang="en-US" dirty="0" smtClean="0"/>
              <a:t>Difficulties occur when the real error occurred long before an error was detected.</a:t>
            </a:r>
          </a:p>
          <a:p>
            <a:endParaRPr lang="en-US" dirty="0" smtClean="0">
              <a:solidFill>
                <a:schemeClr val="accent1"/>
              </a:solidFill>
            </a:endParaRPr>
          </a:p>
          <a:p>
            <a:r>
              <a:rPr lang="en-US" dirty="0" smtClean="0">
                <a:solidFill>
                  <a:schemeClr val="accent1"/>
                </a:solidFill>
              </a:rPr>
              <a:t>Error Productions</a:t>
            </a:r>
          </a:p>
          <a:p>
            <a:pPr lvl="1"/>
            <a:r>
              <a:rPr lang="en-US" dirty="0" smtClean="0"/>
              <a:t>Include productions for common errors.</a:t>
            </a:r>
          </a:p>
          <a:p>
            <a:endParaRPr lang="en-US" dirty="0" smtClean="0">
              <a:solidFill>
                <a:schemeClr val="accent1"/>
              </a:solidFill>
            </a:endParaRPr>
          </a:p>
          <a:p>
            <a:r>
              <a:rPr lang="en-US" dirty="0" smtClean="0">
                <a:solidFill>
                  <a:schemeClr val="accent1"/>
                </a:solidFill>
              </a:rPr>
              <a:t>Global Correction</a:t>
            </a:r>
          </a:p>
          <a:p>
            <a:pPr lvl="1"/>
            <a:r>
              <a:rPr lang="en-US" dirty="0" smtClean="0"/>
              <a:t>Change the input I to the closest correct input I' and produce the parse tree for I'.</a:t>
            </a:r>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CFG</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lnSpcReduction="10000"/>
          </a:bodyPr>
          <a:lstStyle/>
          <a:p>
            <a:r>
              <a:rPr lang="en-US" dirty="0" smtClean="0"/>
              <a:t>Grammars used to systematically describe the syntax of programming language constructs like expressions and statements.</a:t>
            </a:r>
          </a:p>
          <a:p>
            <a:endParaRPr lang="en-US" dirty="0" smtClean="0"/>
          </a:p>
          <a:p>
            <a:pPr lvl="2">
              <a:buNone/>
            </a:pPr>
            <a:r>
              <a:rPr lang="en-US" b="1" dirty="0" smtClean="0">
                <a:solidFill>
                  <a:schemeClr val="accent1"/>
                </a:solidFill>
              </a:rPr>
              <a:t>stmt  --&gt; if ( </a:t>
            </a:r>
            <a:r>
              <a:rPr lang="en-US" i="1" dirty="0" err="1" smtClean="0">
                <a:solidFill>
                  <a:schemeClr val="accent1"/>
                </a:solidFill>
              </a:rPr>
              <a:t>expr</a:t>
            </a:r>
            <a:r>
              <a:rPr lang="en-US" b="1" dirty="0" smtClean="0">
                <a:solidFill>
                  <a:schemeClr val="accent1"/>
                </a:solidFill>
              </a:rPr>
              <a:t> ) </a:t>
            </a:r>
            <a:r>
              <a:rPr lang="en-US" i="1" dirty="0" smtClean="0">
                <a:solidFill>
                  <a:schemeClr val="accent1"/>
                </a:solidFill>
              </a:rPr>
              <a:t>stmt</a:t>
            </a:r>
            <a:r>
              <a:rPr lang="en-US" b="1" dirty="0" smtClean="0">
                <a:solidFill>
                  <a:schemeClr val="accent1"/>
                </a:solidFill>
              </a:rPr>
              <a:t> else </a:t>
            </a:r>
            <a:r>
              <a:rPr lang="en-US" i="1" dirty="0" smtClean="0">
                <a:solidFill>
                  <a:schemeClr val="accent1"/>
                </a:solidFill>
              </a:rPr>
              <a:t>stmt</a:t>
            </a:r>
          </a:p>
          <a:p>
            <a:pPr lvl="1"/>
            <a:endParaRPr lang="en-US" dirty="0" smtClean="0"/>
          </a:p>
          <a:p>
            <a:pPr lvl="1"/>
            <a:r>
              <a:rPr lang="en-US" dirty="0" smtClean="0"/>
              <a:t>A syntactic variable </a:t>
            </a:r>
            <a:r>
              <a:rPr lang="en-US" dirty="0" smtClean="0">
                <a:solidFill>
                  <a:schemeClr val="accent1"/>
                </a:solidFill>
              </a:rPr>
              <a:t>stmt</a:t>
            </a:r>
            <a:r>
              <a:rPr lang="en-US" dirty="0" smtClean="0"/>
              <a:t> is used to denote statements and variable </a:t>
            </a:r>
            <a:r>
              <a:rPr lang="en-US" dirty="0" err="1" smtClean="0">
                <a:solidFill>
                  <a:schemeClr val="accent1"/>
                </a:solidFill>
              </a:rPr>
              <a:t>expr</a:t>
            </a:r>
            <a:r>
              <a:rPr lang="en-US" dirty="0" smtClean="0"/>
              <a:t> to denote expressions.</a:t>
            </a:r>
          </a:p>
          <a:p>
            <a:pPr lvl="1"/>
            <a:endParaRPr lang="en-US" dirty="0" smtClean="0"/>
          </a:p>
          <a:p>
            <a:pPr lvl="1"/>
            <a:r>
              <a:rPr lang="en-US" dirty="0" smtClean="0"/>
              <a:t>Other productions then define precisely what an </a:t>
            </a:r>
            <a:r>
              <a:rPr lang="en-US" dirty="0" err="1" smtClean="0">
                <a:solidFill>
                  <a:schemeClr val="accent1"/>
                </a:solidFill>
              </a:rPr>
              <a:t>expr</a:t>
            </a:r>
            <a:r>
              <a:rPr lang="en-US" dirty="0" smtClean="0"/>
              <a:t> is and what else a </a:t>
            </a:r>
            <a:r>
              <a:rPr lang="en-US" dirty="0" smtClean="0">
                <a:solidFill>
                  <a:schemeClr val="accent1"/>
                </a:solidFill>
              </a:rPr>
              <a:t>stmt</a:t>
            </a:r>
            <a:r>
              <a:rPr lang="en-US" dirty="0" smtClean="0"/>
              <a:t> can be.</a:t>
            </a:r>
          </a:p>
          <a:p>
            <a:endParaRPr lang="en-US" dirty="0" smtClean="0"/>
          </a:p>
          <a:p>
            <a:r>
              <a:rPr lang="en-US" dirty="0" smtClean="0"/>
              <a:t>A language generated by a (context-free) grammar is called a </a:t>
            </a:r>
            <a:r>
              <a:rPr lang="en-US" i="1" dirty="0" smtClean="0"/>
              <a:t>context free language</a:t>
            </a:r>
            <a:r>
              <a:rPr lang="en-US" dirty="0" smtClean="0"/>
              <a:t>.</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CFG Definition</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Context-free grammar (grammar ) consists of terminals, non-terminals, a start symbol, and productions.</a:t>
            </a:r>
          </a:p>
          <a:p>
            <a:endParaRPr lang="en-US" dirty="0" smtClean="0"/>
          </a:p>
          <a:p>
            <a:r>
              <a:rPr lang="en-US" dirty="0" smtClean="0">
                <a:solidFill>
                  <a:schemeClr val="accent1"/>
                </a:solidFill>
              </a:rPr>
              <a:t>Terminals:</a:t>
            </a:r>
            <a:r>
              <a:rPr lang="en-US" dirty="0" smtClean="0"/>
              <a:t> </a:t>
            </a:r>
          </a:p>
          <a:p>
            <a:pPr lvl="1"/>
            <a:r>
              <a:rPr lang="en-US" dirty="0" smtClean="0"/>
              <a:t>The basic components found by the </a:t>
            </a:r>
            <a:r>
              <a:rPr lang="en-US" dirty="0" err="1" smtClean="0"/>
              <a:t>lexer</a:t>
            </a:r>
            <a:r>
              <a:rPr lang="en-US" dirty="0" smtClean="0"/>
              <a:t>. </a:t>
            </a:r>
          </a:p>
          <a:p>
            <a:pPr lvl="1"/>
            <a:r>
              <a:rPr lang="en-US" dirty="0" smtClean="0"/>
              <a:t>They are sometimes called token names, i.e., the first component of the token as produced by the </a:t>
            </a:r>
            <a:r>
              <a:rPr lang="en-US" dirty="0" err="1" smtClean="0"/>
              <a:t>lexer</a:t>
            </a:r>
            <a:r>
              <a:rPr lang="en-US" dirty="0" smtClean="0"/>
              <a:t>.</a:t>
            </a:r>
          </a:p>
          <a:p>
            <a:pPr lvl="1"/>
            <a:endParaRPr lang="en-US" dirty="0" smtClean="0"/>
          </a:p>
          <a:p>
            <a:r>
              <a:rPr lang="en-US" dirty="0" smtClean="0">
                <a:solidFill>
                  <a:schemeClr val="accent1"/>
                </a:solidFill>
              </a:rPr>
              <a:t>Non-terminals:</a:t>
            </a:r>
          </a:p>
          <a:p>
            <a:pPr lvl="1"/>
            <a:r>
              <a:rPr lang="en-US" dirty="0" smtClean="0"/>
              <a:t>Syntactic variables that denote sets of strings.</a:t>
            </a:r>
          </a:p>
          <a:p>
            <a:pPr lvl="1"/>
            <a:r>
              <a:rPr lang="en-US" dirty="0" smtClean="0"/>
              <a:t>The sets of strings denoted by non-terminals help define the language generated by the grammar</a:t>
            </a:r>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CFG Definition..</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solidFill>
                  <a:schemeClr val="accent1"/>
                </a:solidFill>
              </a:rPr>
              <a:t>Start Symbol: </a:t>
            </a:r>
          </a:p>
          <a:p>
            <a:pPr lvl="1"/>
            <a:r>
              <a:rPr lang="en-US" dirty="0" smtClean="0"/>
              <a:t>A non-terminal that forms the root of the parse tree.</a:t>
            </a:r>
          </a:p>
          <a:p>
            <a:pPr lvl="1"/>
            <a:r>
              <a:rPr lang="en-US" dirty="0" smtClean="0"/>
              <a:t>Conventionally, the productions for the start symbol are listed first.</a:t>
            </a:r>
          </a:p>
          <a:p>
            <a:pPr lvl="1"/>
            <a:endParaRPr lang="en-US" dirty="0" smtClean="0"/>
          </a:p>
          <a:p>
            <a:r>
              <a:rPr lang="en-US" dirty="0" smtClean="0">
                <a:solidFill>
                  <a:schemeClr val="accent1"/>
                </a:solidFill>
              </a:rPr>
              <a:t>Productions:</a:t>
            </a:r>
          </a:p>
          <a:p>
            <a:pPr lvl="1"/>
            <a:r>
              <a:rPr lang="en-US" dirty="0" smtClean="0"/>
              <a:t>The productions of a grammar specify the manner in which the terminals and non-terminals can be combined to form strings.</a:t>
            </a:r>
          </a:p>
          <a:p>
            <a:pPr lvl="1"/>
            <a:endParaRPr lang="en-US" dirty="0" smtClean="0"/>
          </a:p>
          <a:p>
            <a:pPr lvl="1"/>
            <a:r>
              <a:rPr lang="en-US" dirty="0" smtClean="0"/>
              <a:t>Each production consists of:</a:t>
            </a:r>
          </a:p>
          <a:p>
            <a:pPr marL="914400" lvl="1" indent="-457200">
              <a:buFont typeface="+mj-lt"/>
              <a:buAutoNum type="arabicPeriod"/>
            </a:pPr>
            <a:r>
              <a:rPr lang="en-US" dirty="0" smtClean="0"/>
              <a:t>A </a:t>
            </a:r>
            <a:r>
              <a:rPr lang="en-US" dirty="0" err="1" smtClean="0"/>
              <a:t>nonterminal</a:t>
            </a:r>
            <a:r>
              <a:rPr lang="en-US" dirty="0" smtClean="0"/>
              <a:t> called the head or left side of the production, this production defines some of the strings denoted by the head.</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CFG Definition..</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pPr marL="914400" lvl="1" indent="-457200">
              <a:buFont typeface="+mj-lt"/>
              <a:buAutoNum type="arabicPeriod"/>
            </a:pPr>
            <a:endParaRPr lang="en-US" dirty="0" smtClean="0"/>
          </a:p>
          <a:p>
            <a:pPr marL="914400" lvl="1" indent="-457200">
              <a:buFont typeface="+mj-lt"/>
              <a:buAutoNum type="arabicPeriod" startAt="2"/>
            </a:pPr>
            <a:r>
              <a:rPr lang="en-US" dirty="0" smtClean="0"/>
              <a:t>The symbol </a:t>
            </a:r>
            <a:r>
              <a:rPr lang="en-US" dirty="0" smtClean="0">
                <a:sym typeface="Wingdings" pitchFamily="2" charset="2"/>
              </a:rPr>
              <a:t></a:t>
            </a:r>
            <a:r>
              <a:rPr lang="en-US" dirty="0" smtClean="0"/>
              <a:t> Sometimes ::= has been used in place of the arrow.</a:t>
            </a:r>
          </a:p>
          <a:p>
            <a:pPr marL="914400" lvl="1" indent="-457200">
              <a:buFont typeface="+mj-lt"/>
              <a:buAutoNum type="arabicPeriod" startAt="2"/>
            </a:pPr>
            <a:endParaRPr lang="en-US" dirty="0" smtClean="0"/>
          </a:p>
          <a:p>
            <a:pPr marL="914400" lvl="1" indent="-457200">
              <a:buFont typeface="+mj-lt"/>
              <a:buAutoNum type="arabicPeriod" startAt="2"/>
            </a:pPr>
            <a:r>
              <a:rPr lang="en-US" dirty="0" smtClean="0"/>
              <a:t>A body or right side consisting of zero or more terminals and non-terminals. </a:t>
            </a:r>
            <a:br>
              <a:rPr lang="en-US" dirty="0" smtClean="0"/>
            </a:br>
            <a:endParaRPr lang="en-US" dirty="0" smtClean="0"/>
          </a:p>
          <a:p>
            <a:pPr marL="914400" lvl="1" indent="-457200">
              <a:buNone/>
            </a:pPr>
            <a:r>
              <a:rPr lang="en-US" dirty="0" smtClean="0"/>
              <a:t>	The components of the body describe one way in which strings of the non-terminal at the head can be constructed.</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CFG Definition..</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pPr marL="514350" indent="-457200"/>
            <a:r>
              <a:rPr lang="en-US" dirty="0" smtClean="0"/>
              <a:t>Ex Grammar</a:t>
            </a:r>
          </a:p>
          <a:p>
            <a:pPr marL="514350" indent="-457200"/>
            <a:endParaRPr lang="en-US" dirty="0" smtClean="0"/>
          </a:p>
          <a:p>
            <a:pPr marL="514350" indent="-457200"/>
            <a:endParaRPr lang="en-US" dirty="0" smtClean="0"/>
          </a:p>
          <a:p>
            <a:pPr marL="514350" indent="-457200"/>
            <a:endParaRPr lang="en-US" dirty="0" smtClean="0"/>
          </a:p>
          <a:p>
            <a:pPr marL="514350" indent="-457200"/>
            <a:endParaRPr lang="en-US" dirty="0" smtClean="0"/>
          </a:p>
          <a:p>
            <a:pPr marL="514350" indent="-457200"/>
            <a:endParaRPr lang="en-US" dirty="0" smtClean="0"/>
          </a:p>
          <a:p>
            <a:pPr marL="514350" indent="-457200"/>
            <a:endParaRPr lang="en-US" dirty="0" smtClean="0"/>
          </a:p>
          <a:p>
            <a:pPr marL="514350" indent="-457200"/>
            <a:r>
              <a:rPr lang="en-US" dirty="0" smtClean="0"/>
              <a:t>Terminals: 		</a:t>
            </a:r>
            <a:r>
              <a:rPr lang="en-US" b="1" dirty="0" smtClean="0">
                <a:solidFill>
                  <a:schemeClr val="accent1"/>
                </a:solidFill>
              </a:rPr>
              <a:t>id  +  -  *  /  ( )</a:t>
            </a:r>
          </a:p>
          <a:p>
            <a:pPr marL="514350" indent="-457200"/>
            <a:r>
              <a:rPr lang="en-US" dirty="0" smtClean="0"/>
              <a:t>Non-Terminals:		</a:t>
            </a:r>
            <a:r>
              <a:rPr lang="en-US" b="1" dirty="0" smtClean="0">
                <a:solidFill>
                  <a:schemeClr val="accent1"/>
                </a:solidFill>
              </a:rPr>
              <a:t>expression, term, factor</a:t>
            </a:r>
          </a:p>
          <a:p>
            <a:pPr marL="514350" indent="-457200"/>
            <a:r>
              <a:rPr lang="en-US" dirty="0" smtClean="0"/>
              <a:t>Start Symbol:</a:t>
            </a:r>
            <a:r>
              <a:rPr lang="en-US" b="1" dirty="0" smtClean="0">
                <a:solidFill>
                  <a:schemeClr val="accent1"/>
                </a:solidFill>
              </a:rPr>
              <a:t>		expression</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28</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2438400" y="1676400"/>
            <a:ext cx="3873534" cy="2419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Notational Conventions</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Notational conventions for grammars: (</a:t>
            </a:r>
            <a:r>
              <a:rPr lang="en-US" i="1" dirty="0" smtClean="0"/>
              <a:t>used in this course</a:t>
            </a:r>
            <a:r>
              <a:rPr lang="en-US" dirty="0" smtClean="0"/>
              <a:t>)</a:t>
            </a:r>
          </a:p>
          <a:p>
            <a:endParaRPr lang="en-US" dirty="0" smtClean="0"/>
          </a:p>
          <a:p>
            <a:r>
              <a:rPr lang="en-US" dirty="0" smtClean="0"/>
              <a:t>These symbols are terminals:</a:t>
            </a:r>
          </a:p>
          <a:p>
            <a:pPr lvl="1">
              <a:buNone/>
            </a:pPr>
            <a:endParaRPr lang="en-US" dirty="0" smtClean="0"/>
          </a:p>
          <a:p>
            <a:pPr lvl="1">
              <a:buNone/>
            </a:pPr>
            <a:r>
              <a:rPr lang="en-US" dirty="0" smtClean="0"/>
              <a:t>(a) Lowercase letters early in the alphabet, such as a, b, c.</a:t>
            </a:r>
          </a:p>
          <a:p>
            <a:pPr lvl="1">
              <a:buNone/>
            </a:pPr>
            <a:r>
              <a:rPr lang="en-US" dirty="0" smtClean="0"/>
              <a:t>(b) Operator symbols such as +, *, and so on.</a:t>
            </a:r>
          </a:p>
          <a:p>
            <a:pPr lvl="1">
              <a:buNone/>
            </a:pPr>
            <a:r>
              <a:rPr lang="en-US" dirty="0" smtClean="0"/>
              <a:t>(c) Punctuation symbols such as parentheses, comma, and so on.</a:t>
            </a:r>
          </a:p>
          <a:p>
            <a:pPr lvl="1">
              <a:buNone/>
            </a:pPr>
            <a:r>
              <a:rPr lang="en-US" dirty="0" smtClean="0"/>
              <a:t>(d) The digits 0, 1, . . . , 9.</a:t>
            </a:r>
          </a:p>
          <a:p>
            <a:pPr lvl="1">
              <a:buNone/>
            </a:pPr>
            <a:r>
              <a:rPr lang="en-US" dirty="0" smtClean="0"/>
              <a:t>(e) Boldface strings such as </a:t>
            </a:r>
            <a:r>
              <a:rPr lang="en-US" b="1" dirty="0" smtClean="0"/>
              <a:t>id</a:t>
            </a:r>
            <a:r>
              <a:rPr lang="en-US" dirty="0" smtClean="0"/>
              <a:t> or </a:t>
            </a:r>
            <a:r>
              <a:rPr lang="en-US" b="1" dirty="0" smtClean="0"/>
              <a:t>if</a:t>
            </a:r>
            <a:r>
              <a:rPr lang="en-US" dirty="0" smtClean="0"/>
              <a:t>, each of which represents a single terminal symbol.</a:t>
            </a:r>
            <a:endParaRPr lang="en-US" dirty="0"/>
          </a:p>
        </p:txBody>
      </p:sp>
      <p:sp>
        <p:nvSpPr>
          <p:cNvPr id="4" name="Slide Number Placeholder 3"/>
          <p:cNvSpPr>
            <a:spLocks noGrp="1"/>
          </p:cNvSpPr>
          <p:nvPr>
            <p:ph type="sldNum" sz="quarter" idx="12"/>
          </p:nvPr>
        </p:nvSpPr>
        <p:spPr/>
        <p:txBody>
          <a:bodyPr/>
          <a:lstStyle/>
          <a:p>
            <a:fld id="{0AD2A1D3-94CF-4BE8-B9A0-75EFE4C74F95}"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lvl="1" algn="ctr" rtl="0"/>
            <a:r>
              <a:rPr lang="en-US" sz="3600" dirty="0" smtClean="0">
                <a:solidFill>
                  <a:srgbClr val="FF0000"/>
                </a:solidFill>
                <a:latin typeface="+mj-lt"/>
              </a:rPr>
              <a:t>Over View</a:t>
            </a:r>
            <a:endParaRPr lang="en-US" sz="3600" i="1" dirty="0" smtClean="0">
              <a:solidFill>
                <a:srgbClr val="FF0000"/>
              </a:solidFill>
              <a:latin typeface="+mj-lt"/>
            </a:endParaRPr>
          </a:p>
        </p:txBody>
      </p:sp>
      <p:sp>
        <p:nvSpPr>
          <p:cNvPr id="3" name="Content Placeholder 2"/>
          <p:cNvSpPr>
            <a:spLocks noGrp="1"/>
          </p:cNvSpPr>
          <p:nvPr>
            <p:ph idx="1"/>
          </p:nvPr>
        </p:nvSpPr>
        <p:spPr>
          <a:xfrm>
            <a:off x="152400" y="1219200"/>
            <a:ext cx="8839200" cy="5029200"/>
          </a:xfrm>
        </p:spPr>
        <p:txBody>
          <a:bodyPr>
            <a:normAutofit/>
          </a:bodyPr>
          <a:lstStyle/>
          <a:p>
            <a:pPr lvl="1"/>
            <a:r>
              <a:rPr lang="en-US" b="1" i="1" dirty="0" smtClean="0">
                <a:solidFill>
                  <a:schemeClr val="accent1"/>
                </a:solidFill>
              </a:rPr>
              <a:t>For a deterministic finite automaton M, the minimum number of states in any equivalent deterministic finite automaton is the same as the number of equivalence groups of M's states.</a:t>
            </a:r>
          </a:p>
          <a:p>
            <a:pPr lvl="1"/>
            <a:endParaRPr lang="en-US" b="1" i="1" dirty="0" smtClean="0">
              <a:solidFill>
                <a:schemeClr val="accent1"/>
              </a:solidFill>
            </a:endParaRPr>
          </a:p>
          <a:p>
            <a:pPr lvl="1"/>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3</a:t>
            </a:fld>
            <a:endParaRPr lang="en-US" dirty="0"/>
          </a:p>
        </p:txBody>
      </p:sp>
      <p:pic>
        <p:nvPicPr>
          <p:cNvPr id="5" name="Picture 4" descr="Lec15-01.png"/>
          <p:cNvPicPr>
            <a:picLocks noChangeAspect="1"/>
          </p:cNvPicPr>
          <p:nvPr/>
        </p:nvPicPr>
        <p:blipFill>
          <a:blip r:embed="rId3" cstate="print"/>
          <a:stretch>
            <a:fillRect/>
          </a:stretch>
        </p:blipFill>
        <p:spPr>
          <a:xfrm>
            <a:off x="2133600" y="2133600"/>
            <a:ext cx="4368561" cy="2828925"/>
          </a:xfrm>
          <a:prstGeom prst="rect">
            <a:avLst/>
          </a:prstGeom>
        </p:spPr>
      </p:pic>
      <p:sp>
        <p:nvSpPr>
          <p:cNvPr id="6" name="Rectangle 5"/>
          <p:cNvSpPr/>
          <p:nvPr/>
        </p:nvSpPr>
        <p:spPr>
          <a:xfrm>
            <a:off x="1371600" y="5105400"/>
            <a:ext cx="6858000" cy="707886"/>
          </a:xfrm>
          <a:prstGeom prst="rect">
            <a:avLst/>
          </a:prstGeom>
        </p:spPr>
        <p:txBody>
          <a:bodyPr wrap="square">
            <a:spAutoFit/>
          </a:bodyPr>
          <a:lstStyle/>
          <a:p>
            <a:pPr>
              <a:buNone/>
            </a:pPr>
            <a:r>
              <a:rPr lang="en-US" sz="2000" b="1" dirty="0" smtClean="0">
                <a:solidFill>
                  <a:schemeClr val="accent1"/>
                </a:solidFill>
              </a:rPr>
              <a:t>Final states = 		A = {s</a:t>
            </a:r>
            <a:r>
              <a:rPr lang="en-US" sz="2000" b="1" baseline="-25000" dirty="0" smtClean="0">
                <a:solidFill>
                  <a:schemeClr val="accent1"/>
                </a:solidFill>
              </a:rPr>
              <a:t>2</a:t>
            </a:r>
            <a:r>
              <a:rPr lang="en-US" sz="2000" b="1" dirty="0" smtClean="0">
                <a:solidFill>
                  <a:schemeClr val="accent1"/>
                </a:solidFill>
              </a:rPr>
              <a:t>, s</a:t>
            </a:r>
            <a:r>
              <a:rPr lang="en-US" sz="2000" b="1" baseline="-25000" dirty="0" smtClean="0">
                <a:solidFill>
                  <a:schemeClr val="accent1"/>
                </a:solidFill>
              </a:rPr>
              <a:t>7</a:t>
            </a:r>
            <a:r>
              <a:rPr lang="en-US" sz="2000" b="1" dirty="0" smtClean="0">
                <a:solidFill>
                  <a:schemeClr val="accent1"/>
                </a:solidFill>
              </a:rPr>
              <a:t>}</a:t>
            </a:r>
          </a:p>
          <a:p>
            <a:pPr>
              <a:buNone/>
            </a:pPr>
            <a:r>
              <a:rPr lang="en-US" sz="2000" b="1" dirty="0" smtClean="0">
                <a:solidFill>
                  <a:schemeClr val="accent1"/>
                </a:solidFill>
              </a:rPr>
              <a:t>Non Final States = 	B = {s</a:t>
            </a:r>
            <a:r>
              <a:rPr lang="en-US" sz="2000" b="1" baseline="-25000" dirty="0" smtClean="0">
                <a:solidFill>
                  <a:schemeClr val="accent1"/>
                </a:solidFill>
              </a:rPr>
              <a:t>0</a:t>
            </a:r>
            <a:r>
              <a:rPr lang="en-US" sz="2000" b="1" dirty="0" smtClean="0">
                <a:solidFill>
                  <a:schemeClr val="accent1"/>
                </a:solidFill>
              </a:rPr>
              <a:t>, s</a:t>
            </a:r>
            <a:r>
              <a:rPr lang="en-US" sz="2000" b="1" baseline="-25000" dirty="0" smtClean="0">
                <a:solidFill>
                  <a:schemeClr val="accent1"/>
                </a:solidFill>
              </a:rPr>
              <a:t>1</a:t>
            </a:r>
            <a:r>
              <a:rPr lang="en-US" sz="2000" b="1" dirty="0" smtClean="0">
                <a:solidFill>
                  <a:schemeClr val="accent1"/>
                </a:solidFill>
              </a:rPr>
              <a:t>, s</a:t>
            </a:r>
            <a:r>
              <a:rPr lang="en-US" sz="2000" b="1" baseline="-25000" dirty="0" smtClean="0">
                <a:solidFill>
                  <a:schemeClr val="accent1"/>
                </a:solidFill>
              </a:rPr>
              <a:t>3</a:t>
            </a:r>
            <a:r>
              <a:rPr lang="en-US" sz="2000" b="1" dirty="0" smtClean="0">
                <a:solidFill>
                  <a:schemeClr val="accent1"/>
                </a:solidFill>
              </a:rPr>
              <a:t>, s</a:t>
            </a:r>
            <a:r>
              <a:rPr lang="en-US" sz="2000" b="1" baseline="-25000" dirty="0" smtClean="0">
                <a:solidFill>
                  <a:schemeClr val="accent1"/>
                </a:solidFill>
              </a:rPr>
              <a:t>4</a:t>
            </a:r>
            <a:r>
              <a:rPr lang="en-US" sz="2000" b="1" dirty="0" smtClean="0">
                <a:solidFill>
                  <a:schemeClr val="accent1"/>
                </a:solidFill>
              </a:rPr>
              <a:t>, s</a:t>
            </a:r>
            <a:r>
              <a:rPr lang="en-US" sz="2000" b="1" baseline="-25000" dirty="0" smtClean="0">
                <a:solidFill>
                  <a:schemeClr val="accent1"/>
                </a:solidFill>
              </a:rPr>
              <a:t>5</a:t>
            </a:r>
            <a:r>
              <a:rPr lang="en-US" sz="2000" b="1" dirty="0" smtClean="0">
                <a:solidFill>
                  <a:schemeClr val="accent1"/>
                </a:solidFill>
              </a:rPr>
              <a:t>, s</a:t>
            </a:r>
            <a:r>
              <a:rPr lang="en-US" sz="2000" b="1" baseline="-25000" dirty="0" smtClean="0">
                <a:solidFill>
                  <a:schemeClr val="accent1"/>
                </a:solidFill>
              </a:rPr>
              <a:t>6</a:t>
            </a:r>
            <a:r>
              <a:rPr lang="en-US" sz="2000" b="1" dirty="0" smtClean="0">
                <a:solidFill>
                  <a:schemeClr val="accent1"/>
                </a:solidFill>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Notational Conventions..</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These symbols are non-terminals:</a:t>
            </a:r>
          </a:p>
          <a:p>
            <a:pPr lvl="1">
              <a:buNone/>
            </a:pPr>
            <a:endParaRPr lang="en-US" dirty="0" smtClean="0"/>
          </a:p>
          <a:p>
            <a:pPr lvl="1">
              <a:buNone/>
            </a:pPr>
            <a:r>
              <a:rPr lang="en-US" dirty="0" smtClean="0"/>
              <a:t>(a) Uppercase letters early in the alphabet, such as A, B, C.</a:t>
            </a:r>
          </a:p>
          <a:p>
            <a:pPr lvl="1">
              <a:buNone/>
            </a:pPr>
            <a:r>
              <a:rPr lang="en-US" dirty="0" smtClean="0"/>
              <a:t>(b) The letter S, which, when it appears, is usually the start symbol.</a:t>
            </a:r>
          </a:p>
          <a:p>
            <a:pPr lvl="1">
              <a:buNone/>
            </a:pPr>
            <a:r>
              <a:rPr lang="en-US" dirty="0" smtClean="0"/>
              <a:t>(c) Lowercase, italic names such as </a:t>
            </a:r>
            <a:r>
              <a:rPr lang="en-US" i="1" dirty="0" err="1" smtClean="0"/>
              <a:t>expr</a:t>
            </a:r>
            <a:r>
              <a:rPr lang="en-US" dirty="0" smtClean="0"/>
              <a:t> or </a:t>
            </a:r>
            <a:r>
              <a:rPr lang="en-US" i="1" dirty="0" smtClean="0"/>
              <a:t>stmt</a:t>
            </a:r>
            <a:r>
              <a:rPr lang="en-US" dirty="0" smtClean="0"/>
              <a:t>.</a:t>
            </a:r>
          </a:p>
          <a:p>
            <a:pPr lvl="1">
              <a:buNone/>
            </a:pPr>
            <a:r>
              <a:rPr lang="en-US" dirty="0" smtClean="0"/>
              <a:t>(d) When discussing programming constructs, uppercase letters may be used to represent non-terminals for the constructs.</a:t>
            </a:r>
            <a:br>
              <a:rPr lang="en-US" dirty="0" smtClean="0"/>
            </a:br>
            <a:r>
              <a:rPr lang="en-US" dirty="0" smtClean="0"/>
              <a:t>For example, non-terminals for expressions, terms, and factors are often represented by E, T, and F, respectively.</a:t>
            </a:r>
            <a:endParaRPr lang="en-US" dirty="0"/>
          </a:p>
        </p:txBody>
      </p:sp>
      <p:sp>
        <p:nvSpPr>
          <p:cNvPr id="4" name="Slide Number Placeholder 3"/>
          <p:cNvSpPr>
            <a:spLocks noGrp="1"/>
          </p:cNvSpPr>
          <p:nvPr>
            <p:ph type="sldNum" sz="quarter" idx="12"/>
          </p:nvPr>
        </p:nvSpPr>
        <p:spPr/>
        <p:txBody>
          <a:bodyPr/>
          <a:lstStyle/>
          <a:p>
            <a:fld id="{0AD2A1D3-94CF-4BE8-B9A0-75EFE4C74F95}"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Notational Conventions…</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Uppercase letters late in the alphabet, such as X, Y, Z, represent grammar symbols, that is, either non-terminals or terminals.</a:t>
            </a:r>
          </a:p>
          <a:p>
            <a:endParaRPr lang="en-US" dirty="0" smtClean="0"/>
          </a:p>
          <a:p>
            <a:r>
              <a:rPr lang="en-US" dirty="0" smtClean="0"/>
              <a:t>Lowercase letters late in the alphabet , chiefly </a:t>
            </a:r>
            <a:r>
              <a:rPr lang="en-US" i="1" dirty="0" smtClean="0"/>
              <a:t>u</a:t>
            </a:r>
            <a:r>
              <a:rPr lang="en-US" dirty="0" smtClean="0"/>
              <a:t>, </a:t>
            </a:r>
            <a:r>
              <a:rPr lang="en-US" i="1" dirty="0" smtClean="0"/>
              <a:t>v</a:t>
            </a:r>
            <a:r>
              <a:rPr lang="en-US" dirty="0" smtClean="0"/>
              <a:t>, ... ,</a:t>
            </a:r>
            <a:r>
              <a:rPr lang="en-US" i="1" dirty="0" smtClean="0"/>
              <a:t>z</a:t>
            </a:r>
            <a:r>
              <a:rPr lang="en-US" dirty="0" smtClean="0"/>
              <a:t>, represent (possibly empty) strings of terminals.</a:t>
            </a:r>
          </a:p>
          <a:p>
            <a:endParaRPr lang="en-US" dirty="0" smtClean="0"/>
          </a:p>
          <a:p>
            <a:r>
              <a:rPr lang="en-US" dirty="0" smtClean="0"/>
              <a:t>Lowercase Greek letters, represents  (possibly empty) strings of grammar symbols. </a:t>
            </a:r>
          </a:p>
          <a:p>
            <a:endParaRPr lang="en-US" dirty="0" smtClean="0"/>
          </a:p>
          <a:p>
            <a:r>
              <a:rPr lang="en-US" dirty="0" smtClean="0"/>
              <a:t>A set of productions A </a:t>
            </a:r>
            <a:r>
              <a:rPr lang="en-US" dirty="0" smtClean="0">
                <a:sym typeface="Wingdings" pitchFamily="2" charset="2"/>
              </a:rPr>
              <a:t></a:t>
            </a:r>
            <a:r>
              <a:rPr lang="en-US" dirty="0" smtClean="0"/>
              <a:t> </a:t>
            </a:r>
            <a:r>
              <a:rPr lang="el-GR" dirty="0" smtClean="0"/>
              <a:t>α</a:t>
            </a:r>
            <a:r>
              <a:rPr lang="en-US" baseline="-25000" dirty="0" smtClean="0"/>
              <a:t>1</a:t>
            </a:r>
            <a:r>
              <a:rPr lang="en-US" dirty="0" smtClean="0"/>
              <a:t> , A </a:t>
            </a:r>
            <a:r>
              <a:rPr lang="en-US" dirty="0" smtClean="0">
                <a:sym typeface="Wingdings" pitchFamily="2" charset="2"/>
              </a:rPr>
              <a:t></a:t>
            </a:r>
            <a:r>
              <a:rPr lang="en-US" dirty="0" smtClean="0"/>
              <a:t> </a:t>
            </a:r>
            <a:r>
              <a:rPr lang="el-GR" dirty="0" smtClean="0"/>
              <a:t>α</a:t>
            </a:r>
            <a:r>
              <a:rPr lang="en-US" baseline="-25000" dirty="0" smtClean="0"/>
              <a:t>2</a:t>
            </a:r>
            <a:r>
              <a:rPr lang="en-US" dirty="0" smtClean="0"/>
              <a:t> ,…, A </a:t>
            </a:r>
            <a:r>
              <a:rPr lang="en-US" dirty="0" smtClean="0">
                <a:sym typeface="Wingdings" pitchFamily="2" charset="2"/>
              </a:rPr>
              <a:t></a:t>
            </a:r>
            <a:r>
              <a:rPr lang="en-US" dirty="0" smtClean="0"/>
              <a:t> </a:t>
            </a:r>
            <a:r>
              <a:rPr lang="el-GR" dirty="0" smtClean="0"/>
              <a:t>α</a:t>
            </a:r>
            <a:r>
              <a:rPr lang="en-US" baseline="-25000" dirty="0" smtClean="0"/>
              <a:t>k</a:t>
            </a:r>
            <a:r>
              <a:rPr lang="en-US" dirty="0" smtClean="0"/>
              <a:t> with a common head A (call them A-productions) , may be written as</a:t>
            </a:r>
            <a:br>
              <a:rPr lang="en-US" dirty="0" smtClean="0"/>
            </a:br>
            <a:r>
              <a:rPr lang="en-US" dirty="0" smtClean="0"/>
              <a:t> A </a:t>
            </a:r>
            <a:r>
              <a:rPr lang="en-US" dirty="0" smtClean="0">
                <a:sym typeface="Wingdings" pitchFamily="2" charset="2"/>
              </a:rPr>
              <a:t></a:t>
            </a:r>
            <a:r>
              <a:rPr lang="en-US" dirty="0" smtClean="0"/>
              <a:t> </a:t>
            </a:r>
            <a:r>
              <a:rPr lang="el-GR" dirty="0" smtClean="0"/>
              <a:t>α</a:t>
            </a:r>
            <a:r>
              <a:rPr lang="en-US" baseline="-25000" dirty="0" smtClean="0"/>
              <a:t>1</a:t>
            </a:r>
            <a:r>
              <a:rPr lang="en-US" dirty="0" smtClean="0"/>
              <a:t> | </a:t>
            </a:r>
            <a:r>
              <a:rPr lang="el-GR" dirty="0" smtClean="0"/>
              <a:t>α</a:t>
            </a:r>
            <a:r>
              <a:rPr lang="en-US" baseline="-25000" dirty="0" smtClean="0"/>
              <a:t>2</a:t>
            </a:r>
            <a:r>
              <a:rPr lang="en-US" dirty="0" smtClean="0"/>
              <a:t> ,…, |</a:t>
            </a:r>
            <a:r>
              <a:rPr lang="el-GR" dirty="0" smtClean="0"/>
              <a:t>α</a:t>
            </a:r>
            <a:r>
              <a:rPr lang="en-US" baseline="-25000" dirty="0" smtClean="0"/>
              <a:t>k</a:t>
            </a:r>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Notational Conventions…</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endParaRPr lang="en-US" dirty="0" smtClean="0"/>
          </a:p>
          <a:p>
            <a:r>
              <a:rPr lang="en-US" dirty="0" smtClean="0"/>
              <a:t>The grammar we defined earlier using notations: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32</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1600200" y="2624169"/>
            <a:ext cx="5562600" cy="14906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Derivations</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Assume we have a production A → α. </a:t>
            </a:r>
          </a:p>
          <a:p>
            <a:pPr lvl="1"/>
            <a:r>
              <a:rPr lang="en-US" dirty="0" smtClean="0"/>
              <a:t>We would then say that A derives α and write  </a:t>
            </a:r>
            <a:r>
              <a:rPr lang="en-US" dirty="0" smtClean="0">
                <a:solidFill>
                  <a:schemeClr val="accent1"/>
                </a:solidFill>
              </a:rPr>
              <a:t>A ⇒ α</a:t>
            </a:r>
          </a:p>
          <a:p>
            <a:pPr lvl="1"/>
            <a:endParaRPr lang="en-US" dirty="0" smtClean="0"/>
          </a:p>
          <a:p>
            <a:r>
              <a:rPr lang="en-US" dirty="0" smtClean="0"/>
              <a:t>We generalize this. If, in addition, β and γ are strings, we say that </a:t>
            </a:r>
            <a:r>
              <a:rPr lang="en-US" dirty="0" err="1" smtClean="0"/>
              <a:t>βAγ</a:t>
            </a:r>
            <a:r>
              <a:rPr lang="en-US" dirty="0" smtClean="0"/>
              <a:t> derives </a:t>
            </a:r>
            <a:r>
              <a:rPr lang="en-US" dirty="0" err="1" smtClean="0"/>
              <a:t>βαγ</a:t>
            </a:r>
            <a:r>
              <a:rPr lang="en-US" dirty="0" smtClean="0"/>
              <a:t> and write </a:t>
            </a:r>
            <a:br>
              <a:rPr lang="en-US" dirty="0" smtClean="0"/>
            </a:br>
            <a:r>
              <a:rPr lang="en-US" dirty="0" smtClean="0"/>
              <a:t>					</a:t>
            </a:r>
            <a:r>
              <a:rPr lang="en-US" dirty="0" err="1" smtClean="0">
                <a:solidFill>
                  <a:schemeClr val="accent1"/>
                </a:solidFill>
              </a:rPr>
              <a:t>βAγ</a:t>
            </a:r>
            <a:r>
              <a:rPr lang="en-US" dirty="0" smtClean="0">
                <a:solidFill>
                  <a:schemeClr val="accent1"/>
                </a:solidFill>
              </a:rPr>
              <a:t> ⇒ </a:t>
            </a:r>
            <a:r>
              <a:rPr lang="en-US" dirty="0" err="1" smtClean="0">
                <a:solidFill>
                  <a:schemeClr val="accent1"/>
                </a:solidFill>
              </a:rPr>
              <a:t>βαγ</a:t>
            </a:r>
            <a:endParaRPr lang="en-US" dirty="0" smtClean="0">
              <a:solidFill>
                <a:schemeClr val="accent1"/>
              </a:solidFill>
            </a:endParaRPr>
          </a:p>
          <a:p>
            <a:endParaRPr lang="en-US" dirty="0" smtClean="0"/>
          </a:p>
          <a:p>
            <a:r>
              <a:rPr lang="en-US" dirty="0" smtClean="0"/>
              <a:t>We generalize further. If α derives β and β derives γ, we say </a:t>
            </a:r>
            <a:r>
              <a:rPr lang="el-GR" dirty="0" smtClean="0"/>
              <a:t>α </a:t>
            </a:r>
            <a:r>
              <a:rPr lang="en-US" dirty="0" smtClean="0"/>
              <a:t>derives γ and write</a:t>
            </a:r>
            <a:br>
              <a:rPr lang="en-US" dirty="0" smtClean="0"/>
            </a:br>
            <a:r>
              <a:rPr lang="en-US" dirty="0" smtClean="0"/>
              <a:t>					</a:t>
            </a:r>
            <a:r>
              <a:rPr lang="el-GR" dirty="0" smtClean="0">
                <a:solidFill>
                  <a:schemeClr val="accent1"/>
                </a:solidFill>
              </a:rPr>
              <a:t>α</a:t>
            </a:r>
            <a:r>
              <a:rPr lang="en-US" dirty="0" smtClean="0">
                <a:solidFill>
                  <a:schemeClr val="accent1"/>
                </a:solidFill>
              </a:rPr>
              <a:t>   ⇒*  z</a:t>
            </a:r>
          </a:p>
          <a:p>
            <a:pPr lvl="1"/>
            <a:r>
              <a:rPr lang="en-US" dirty="0" smtClean="0"/>
              <a:t>Means drives in zero or more steps.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Derivations</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Formal definition of zero or more definitions:</a:t>
            </a:r>
          </a:p>
          <a:p>
            <a:pPr marL="914400" lvl="1" indent="-457200">
              <a:buFont typeface="+mj-lt"/>
              <a:buAutoNum type="arabicPeriod"/>
            </a:pPr>
            <a:r>
              <a:rPr lang="en-US" dirty="0" smtClean="0">
                <a:solidFill>
                  <a:schemeClr val="accent1"/>
                </a:solidFill>
              </a:rPr>
              <a:t>α ⇒* α, for any string α.</a:t>
            </a:r>
          </a:p>
          <a:p>
            <a:pPr marL="914400" lvl="1" indent="-457200">
              <a:buFont typeface="+mj-lt"/>
              <a:buAutoNum type="arabicPeriod"/>
            </a:pPr>
            <a:r>
              <a:rPr lang="en-US" dirty="0" smtClean="0">
                <a:solidFill>
                  <a:schemeClr val="accent1"/>
                </a:solidFill>
              </a:rPr>
              <a:t>If α ⇒* β and β ⇒ γ, then α ⇒* γ.</a:t>
            </a:r>
          </a:p>
          <a:p>
            <a:endParaRPr lang="en-US" dirty="0" smtClean="0"/>
          </a:p>
          <a:p>
            <a:r>
              <a:rPr lang="en-US" dirty="0" smtClean="0"/>
              <a:t>If S is the start symbol and S ⇒* α, we say α is a </a:t>
            </a:r>
            <a:r>
              <a:rPr lang="en-US" i="1" dirty="0" smtClean="0"/>
              <a:t>sentential form</a:t>
            </a:r>
            <a:r>
              <a:rPr lang="en-US" dirty="0" smtClean="0"/>
              <a:t> of the grammar.</a:t>
            </a:r>
          </a:p>
          <a:p>
            <a:endParaRPr lang="en-US" dirty="0" smtClean="0"/>
          </a:p>
          <a:p>
            <a:pPr lvl="1"/>
            <a:r>
              <a:rPr lang="en-US" dirty="0" smtClean="0"/>
              <a:t>A sentential form may contain non-terminals and terminals. </a:t>
            </a:r>
          </a:p>
          <a:p>
            <a:pPr lvl="1"/>
            <a:r>
              <a:rPr lang="en-US" dirty="0" smtClean="0"/>
              <a:t>If it contains only terminals it is a </a:t>
            </a:r>
            <a:r>
              <a:rPr lang="en-US" i="1" dirty="0" smtClean="0"/>
              <a:t>sentence</a:t>
            </a:r>
            <a:r>
              <a:rPr lang="en-US" dirty="0" smtClean="0"/>
              <a:t> of the grammar and the </a:t>
            </a:r>
            <a:r>
              <a:rPr lang="en-US" i="1" dirty="0" smtClean="0"/>
              <a:t>language generated</a:t>
            </a:r>
            <a:r>
              <a:rPr lang="en-US" dirty="0" smtClean="0"/>
              <a:t> by a grammar G, L(G), is the set of sentences.</a:t>
            </a:r>
          </a:p>
          <a:p>
            <a:endParaRPr lang="en-US" dirty="0" smtClean="0"/>
          </a:p>
          <a:p>
            <a:r>
              <a:rPr lang="en-US" dirty="0" smtClean="0"/>
              <a:t>Two grammars generating the same language are called </a:t>
            </a:r>
            <a:r>
              <a:rPr lang="en-US" i="1" dirty="0" smtClean="0"/>
              <a:t>equivalent</a:t>
            </a:r>
            <a:r>
              <a:rPr lang="en-US" dirty="0" smtClean="0"/>
              <a:t>.</a:t>
            </a:r>
          </a:p>
        </p:txBody>
      </p:sp>
      <p:sp>
        <p:nvSpPr>
          <p:cNvPr id="4" name="Slide Number Placeholder 3"/>
          <p:cNvSpPr>
            <a:spLocks noGrp="1"/>
          </p:cNvSpPr>
          <p:nvPr>
            <p:ph type="sldNum" sz="quarter" idx="12"/>
          </p:nvPr>
        </p:nvSpPr>
        <p:spPr/>
        <p:txBody>
          <a:bodyPr/>
          <a:lstStyle/>
          <a:p>
            <a:fld id="{0AD2A1D3-94CF-4BE8-B9A0-75EFE4C74F95}"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smtClean="0"/>
              <a:t>Derivations</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Ex:	 </a:t>
            </a:r>
            <a:r>
              <a:rPr lang="en-US" b="1" dirty="0" smtClean="0">
                <a:solidFill>
                  <a:schemeClr val="accent1"/>
                </a:solidFill>
              </a:rPr>
              <a:t>E → E + E | E * E | ( E ) | id</a:t>
            </a:r>
          </a:p>
          <a:p>
            <a:endParaRPr lang="en-US" b="1" dirty="0" smtClean="0">
              <a:solidFill>
                <a:schemeClr val="accent1"/>
              </a:solidFill>
            </a:endParaRPr>
          </a:p>
          <a:p>
            <a:r>
              <a:rPr lang="en-US" dirty="0" smtClean="0"/>
              <a:t>We see that id + id is a sentence. Indeed it can be derived in two ways from the start symbol E. </a:t>
            </a:r>
          </a:p>
          <a:p>
            <a:pPr lvl="1">
              <a:buNone/>
            </a:pPr>
            <a:r>
              <a:rPr lang="en-US" dirty="0" smtClean="0"/>
              <a:t>E ⇒ E + E ⇒ id + E ⇒ id + id 		E ⇒ E + E ⇒ E + id ⇒ id + id</a:t>
            </a:r>
          </a:p>
          <a:p>
            <a:pPr lvl="1">
              <a:buNone/>
            </a:pPr>
            <a:endParaRPr lang="en-US" b="1" dirty="0" smtClean="0">
              <a:solidFill>
                <a:schemeClr val="accent1"/>
              </a:solidFill>
            </a:endParaRPr>
          </a:p>
          <a:p>
            <a:pPr lvl="1"/>
            <a:r>
              <a:rPr lang="en-US" dirty="0" smtClean="0"/>
              <a:t>In the first derivation, we replaced the leftmost non-terminal by the body of a production having the non-terminal as head. This is called a </a:t>
            </a:r>
            <a:r>
              <a:rPr lang="en-US" i="1" dirty="0" smtClean="0">
                <a:solidFill>
                  <a:schemeClr val="accent1"/>
                </a:solidFill>
              </a:rPr>
              <a:t>leftmost derivation</a:t>
            </a:r>
            <a:r>
              <a:rPr lang="en-US" dirty="0" smtClean="0"/>
              <a:t>. </a:t>
            </a:r>
          </a:p>
          <a:p>
            <a:pPr lvl="1"/>
            <a:r>
              <a:rPr lang="en-US" dirty="0" smtClean="0"/>
              <a:t>Similarly the second derivation in which the rightmost non-terminal is replaced is called a </a:t>
            </a:r>
            <a:r>
              <a:rPr lang="en-US" i="1" dirty="0" smtClean="0">
                <a:solidFill>
                  <a:schemeClr val="accent1"/>
                </a:solidFill>
              </a:rPr>
              <a:t>rightmost derivation</a:t>
            </a:r>
            <a:r>
              <a:rPr lang="en-US" dirty="0" smtClean="0"/>
              <a:t> or a </a:t>
            </a:r>
            <a:r>
              <a:rPr lang="en-US" i="1" dirty="0" smtClean="0">
                <a:solidFill>
                  <a:schemeClr val="accent1"/>
                </a:solidFill>
              </a:rPr>
              <a:t>canonical derivation</a:t>
            </a:r>
            <a:r>
              <a:rPr lang="en-US" dirty="0" smtClean="0"/>
              <a:t>.</a:t>
            </a:r>
            <a:endParaRPr lang="en-US" b="1"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3837"/>
            <a:ext cx="8229600" cy="4525963"/>
          </a:xfrm>
        </p:spPr>
        <p:txBody>
          <a:bodyPr/>
          <a:lstStyle/>
          <a:p>
            <a:pPr algn="l" rtl="0"/>
            <a:endParaRPr lang="en-US" dirty="0" smtClean="0">
              <a:solidFill>
                <a:srgbClr val="FF0000"/>
              </a:solidFill>
            </a:endParaRPr>
          </a:p>
          <a:p>
            <a:pPr algn="l" rtl="0"/>
            <a:endParaRPr lang="en-US" dirty="0" smtClean="0">
              <a:solidFill>
                <a:srgbClr val="FF0000"/>
              </a:solidFill>
            </a:endParaRPr>
          </a:p>
          <a:p>
            <a:pPr algn="l" rtl="0"/>
            <a:endParaRPr lang="en-US" dirty="0" smtClean="0">
              <a:solidFill>
                <a:srgbClr val="FF0000"/>
              </a:solidFill>
            </a:endParaRPr>
          </a:p>
          <a:p>
            <a:pPr algn="ctr" rtl="0">
              <a:buNone/>
            </a:pPr>
            <a:r>
              <a:rPr lang="en-US" sz="4400" b="1" dirty="0" smtClean="0">
                <a:solidFill>
                  <a:srgbClr val="FF0000"/>
                </a:solidFill>
                <a:latin typeface="Arial" pitchFamily="34" charset="0"/>
                <a:cs typeface="Arial" pitchFamily="34" charset="0"/>
              </a:rPr>
              <a:t>Thank You</a:t>
            </a:r>
            <a:endParaRPr lang="ur-PK" sz="4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lvl="1" algn="ctr" rtl="0"/>
            <a:r>
              <a:rPr lang="en-US" sz="3600" dirty="0" smtClean="0">
                <a:solidFill>
                  <a:srgbClr val="FF0000"/>
                </a:solidFill>
                <a:latin typeface="+mj-lt"/>
              </a:rPr>
              <a:t>Over View..</a:t>
            </a:r>
            <a:endParaRPr lang="en-US" sz="3600" i="1" dirty="0" smtClean="0">
              <a:solidFill>
                <a:srgbClr val="FF0000"/>
              </a:solidFill>
              <a:latin typeface="+mj-lt"/>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The following table shows the result of applying the inputs </a:t>
            </a:r>
            <a:r>
              <a:rPr lang="en-US" dirty="0" smtClean="0">
                <a:solidFill>
                  <a:schemeClr val="accent1"/>
                </a:solidFill>
              </a:rPr>
              <a:t>a &amp; b</a:t>
            </a:r>
            <a:r>
              <a:rPr lang="en-US" dirty="0" smtClean="0"/>
              <a:t> to these states. </a:t>
            </a:r>
          </a:p>
          <a:p>
            <a:pPr lvl="1"/>
            <a:r>
              <a:rPr lang="en-US" dirty="0" smtClean="0"/>
              <a:t>The input </a:t>
            </a:r>
            <a:r>
              <a:rPr lang="en-US" b="1" dirty="0" smtClean="0">
                <a:solidFill>
                  <a:schemeClr val="tx2"/>
                </a:solidFill>
              </a:rPr>
              <a:t>a</a:t>
            </a:r>
            <a:r>
              <a:rPr lang="en-US" dirty="0" smtClean="0"/>
              <a:t> leads from</a:t>
            </a:r>
            <a:r>
              <a:rPr lang="en-US" b="1" dirty="0" smtClean="0">
                <a:solidFill>
                  <a:schemeClr val="tx2"/>
                </a:solidFill>
              </a:rPr>
              <a:t> s</a:t>
            </a:r>
            <a:r>
              <a:rPr lang="en-US" b="1" baseline="-25000" dirty="0" smtClean="0">
                <a:solidFill>
                  <a:schemeClr val="tx2"/>
                </a:solidFill>
              </a:rPr>
              <a:t>1</a:t>
            </a:r>
            <a:r>
              <a:rPr lang="en-US" b="1" dirty="0" smtClean="0">
                <a:solidFill>
                  <a:schemeClr val="tx2"/>
                </a:solidFill>
              </a:rPr>
              <a:t> to s</a:t>
            </a:r>
            <a:r>
              <a:rPr lang="en-US" b="1" baseline="-25000" dirty="0" smtClean="0">
                <a:solidFill>
                  <a:schemeClr val="tx2"/>
                </a:solidFill>
              </a:rPr>
              <a:t>5</a:t>
            </a:r>
            <a:r>
              <a:rPr lang="en-US" dirty="0" smtClean="0"/>
              <a:t> in group </a:t>
            </a:r>
            <a:r>
              <a:rPr lang="en-US" b="1" dirty="0" smtClean="0">
                <a:solidFill>
                  <a:schemeClr val="tx2"/>
                </a:solidFill>
              </a:rPr>
              <a:t>B</a:t>
            </a:r>
            <a:r>
              <a:rPr lang="en-US" dirty="0" smtClean="0"/>
              <a:t> and input </a:t>
            </a:r>
            <a:r>
              <a:rPr lang="en-US" b="1" i="1" dirty="0" smtClean="0">
                <a:solidFill>
                  <a:schemeClr val="tx2"/>
                </a:solidFill>
              </a:rPr>
              <a:t>b</a:t>
            </a:r>
            <a:r>
              <a:rPr lang="en-US" dirty="0" smtClean="0"/>
              <a:t> leads to  </a:t>
            </a:r>
            <a:r>
              <a:rPr lang="en-US" b="1" dirty="0" smtClean="0">
                <a:solidFill>
                  <a:schemeClr val="tx2"/>
                </a:solidFill>
              </a:rPr>
              <a:t>s</a:t>
            </a:r>
            <a:r>
              <a:rPr lang="en-US" b="1" baseline="-25000" dirty="0" smtClean="0">
                <a:solidFill>
                  <a:schemeClr val="tx2"/>
                </a:solidFill>
              </a:rPr>
              <a:t>2</a:t>
            </a:r>
            <a:r>
              <a:rPr lang="en-US" dirty="0" smtClean="0"/>
              <a:t> in group A.</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Looking at the table we find that the input b helps us distinguish between two of the states (</a:t>
            </a:r>
            <a:r>
              <a:rPr lang="en-US" dirty="0" smtClean="0">
                <a:solidFill>
                  <a:schemeClr val="accent1"/>
                </a:solidFill>
              </a:rPr>
              <a:t>s1 and s6</a:t>
            </a:r>
            <a:r>
              <a:rPr lang="en-US" dirty="0" smtClean="0"/>
              <a:t>) and the rest of the states in the group since it leads to group A for these two instead of group B.</a:t>
            </a:r>
          </a:p>
        </p:txBody>
      </p:sp>
      <p:sp>
        <p:nvSpPr>
          <p:cNvPr id="4" name="Slide Number Placeholder 3"/>
          <p:cNvSpPr>
            <a:spLocks noGrp="1"/>
          </p:cNvSpPr>
          <p:nvPr>
            <p:ph type="sldNum" sz="quarter" idx="12"/>
          </p:nvPr>
        </p:nvSpPr>
        <p:spPr/>
        <p:txBody>
          <a:bodyPr/>
          <a:lstStyle/>
          <a:p>
            <a:fld id="{0AD2A1D3-94CF-4BE8-B9A0-75EFE4C74F95}" type="slidenum">
              <a:rPr lang="en-US" smtClean="0"/>
              <a:pPr/>
              <a:t>4</a:t>
            </a:fld>
            <a:endParaRPr lang="en-US" dirty="0"/>
          </a:p>
        </p:txBody>
      </p:sp>
      <p:pic>
        <p:nvPicPr>
          <p:cNvPr id="5" name="Picture 4" descr="Lec15-02.PNG"/>
          <p:cNvPicPr>
            <a:picLocks noChangeAspect="1"/>
          </p:cNvPicPr>
          <p:nvPr/>
        </p:nvPicPr>
        <p:blipFill>
          <a:blip r:embed="rId3" cstate="print"/>
          <a:srcRect r="3947" b="10562"/>
          <a:stretch>
            <a:fillRect/>
          </a:stretch>
        </p:blipFill>
        <p:spPr>
          <a:xfrm>
            <a:off x="2438400" y="2971800"/>
            <a:ext cx="4267200" cy="134446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lvl="1" algn="ctr" rtl="0"/>
            <a:r>
              <a:rPr lang="en-US" sz="3600" dirty="0">
                <a:solidFill>
                  <a:srgbClr val="FF0000"/>
                </a:solidFill>
              </a:rPr>
              <a:t>Over View</a:t>
            </a:r>
            <a:r>
              <a:rPr lang="en-US" sz="3600" dirty="0" smtClean="0">
                <a:solidFill>
                  <a:srgbClr val="FF0000"/>
                </a:solidFill>
              </a:rPr>
              <a:t>...</a:t>
            </a:r>
            <a:endParaRPr lang="en-US" sz="3600" i="1" dirty="0" smtClean="0">
              <a:solidFill>
                <a:srgbClr val="FF0000"/>
              </a:solidFill>
              <a:latin typeface="+mj-lt"/>
            </a:endParaRPr>
          </a:p>
        </p:txBody>
      </p:sp>
      <p:sp>
        <p:nvSpPr>
          <p:cNvPr id="3" name="Content Placeholder 2"/>
          <p:cNvSpPr>
            <a:spLocks noGrp="1"/>
          </p:cNvSpPr>
          <p:nvPr>
            <p:ph idx="1"/>
          </p:nvPr>
        </p:nvSpPr>
        <p:spPr>
          <a:xfrm>
            <a:off x="152400" y="1219200"/>
            <a:ext cx="8839200" cy="5029200"/>
          </a:xfrm>
        </p:spPr>
        <p:txBody>
          <a:bodyPr>
            <a:normAutofit lnSpcReduction="10000"/>
          </a:bodyPr>
          <a:lstStyle/>
          <a:p>
            <a:r>
              <a:rPr lang="en-US" dirty="0" smtClean="0"/>
              <a:t>The states in the set </a:t>
            </a:r>
            <a:r>
              <a:rPr lang="en-US" dirty="0" smtClean="0">
                <a:solidFill>
                  <a:schemeClr val="accent1"/>
                </a:solidFill>
              </a:rPr>
              <a:t>{s</a:t>
            </a:r>
            <a:r>
              <a:rPr lang="en-US" baseline="-25000" dirty="0" smtClean="0">
                <a:solidFill>
                  <a:schemeClr val="accent1"/>
                </a:solidFill>
              </a:rPr>
              <a:t>0</a:t>
            </a:r>
            <a:r>
              <a:rPr lang="en-US" dirty="0" smtClean="0">
                <a:solidFill>
                  <a:schemeClr val="accent1"/>
                </a:solidFill>
              </a:rPr>
              <a:t>, s</a:t>
            </a:r>
            <a:r>
              <a:rPr lang="en-US" baseline="-25000" dirty="0" smtClean="0">
                <a:solidFill>
                  <a:schemeClr val="accent1"/>
                </a:solidFill>
              </a:rPr>
              <a:t>3</a:t>
            </a:r>
            <a:r>
              <a:rPr lang="en-US" dirty="0" smtClean="0">
                <a:solidFill>
                  <a:schemeClr val="accent1"/>
                </a:solidFill>
              </a:rPr>
              <a:t>, s</a:t>
            </a:r>
            <a:r>
              <a:rPr lang="en-US" baseline="-25000" dirty="0" smtClean="0">
                <a:solidFill>
                  <a:schemeClr val="accent1"/>
                </a:solidFill>
              </a:rPr>
              <a:t>4</a:t>
            </a:r>
            <a:r>
              <a:rPr lang="en-US" dirty="0" smtClean="0">
                <a:solidFill>
                  <a:schemeClr val="accent1"/>
                </a:solidFill>
              </a:rPr>
              <a:t>, s</a:t>
            </a:r>
            <a:r>
              <a:rPr lang="en-US" baseline="-25000" dirty="0" smtClean="0">
                <a:solidFill>
                  <a:schemeClr val="accent1"/>
                </a:solidFill>
              </a:rPr>
              <a:t>5</a:t>
            </a:r>
            <a:r>
              <a:rPr lang="en-US" dirty="0" smtClean="0">
                <a:solidFill>
                  <a:schemeClr val="accent1"/>
                </a:solidFill>
              </a:rPr>
              <a:t>} </a:t>
            </a:r>
            <a:r>
              <a:rPr lang="en-US" dirty="0" smtClean="0"/>
              <a:t>cannot be equivalent to those in the set </a:t>
            </a:r>
            <a:r>
              <a:rPr lang="en-US" dirty="0" smtClean="0">
                <a:solidFill>
                  <a:schemeClr val="accent1"/>
                </a:solidFill>
              </a:rPr>
              <a:t>{s</a:t>
            </a:r>
            <a:r>
              <a:rPr lang="en-US" baseline="-25000" dirty="0" smtClean="0">
                <a:solidFill>
                  <a:schemeClr val="accent1"/>
                </a:solidFill>
              </a:rPr>
              <a:t>1</a:t>
            </a:r>
            <a:r>
              <a:rPr lang="en-US" dirty="0" smtClean="0">
                <a:solidFill>
                  <a:schemeClr val="accent1"/>
                </a:solidFill>
              </a:rPr>
              <a:t>, s</a:t>
            </a:r>
            <a:r>
              <a:rPr lang="en-US" baseline="-25000" dirty="0" smtClean="0">
                <a:solidFill>
                  <a:schemeClr val="accent1"/>
                </a:solidFill>
              </a:rPr>
              <a:t>6</a:t>
            </a:r>
            <a:r>
              <a:rPr lang="en-US" dirty="0" smtClean="0">
                <a:solidFill>
                  <a:schemeClr val="accent1"/>
                </a:solidFill>
              </a:rPr>
              <a:t>}</a:t>
            </a:r>
            <a:r>
              <a:rPr lang="en-US" dirty="0" smtClean="0"/>
              <a:t> and we must partition </a:t>
            </a:r>
            <a:r>
              <a:rPr lang="en-US" dirty="0" smtClean="0">
                <a:solidFill>
                  <a:schemeClr val="accent1"/>
                </a:solidFill>
              </a:rPr>
              <a:t>B</a:t>
            </a:r>
            <a:r>
              <a:rPr lang="en-US" dirty="0" smtClean="0"/>
              <a:t> into two groups. </a:t>
            </a:r>
          </a:p>
          <a:p>
            <a:endParaRPr lang="en-US" dirty="0" smtClean="0"/>
          </a:p>
          <a:p>
            <a:r>
              <a:rPr lang="en-US" dirty="0" smtClean="0"/>
              <a:t>Now we have the groups:</a:t>
            </a:r>
          </a:p>
          <a:p>
            <a:pPr lvl="1">
              <a:buNone/>
            </a:pPr>
            <a:r>
              <a:rPr lang="en-US" b="1" dirty="0" smtClean="0">
                <a:solidFill>
                  <a:schemeClr val="accent1"/>
                </a:solidFill>
              </a:rPr>
              <a:t>			A = {s</a:t>
            </a:r>
            <a:r>
              <a:rPr lang="en-US" b="1" baseline="-25000" dirty="0" smtClean="0">
                <a:solidFill>
                  <a:schemeClr val="accent1"/>
                </a:solidFill>
              </a:rPr>
              <a:t>2</a:t>
            </a:r>
            <a:r>
              <a:rPr lang="en-US" b="1" dirty="0" smtClean="0">
                <a:solidFill>
                  <a:schemeClr val="accent1"/>
                </a:solidFill>
              </a:rPr>
              <a:t>, s</a:t>
            </a:r>
            <a:r>
              <a:rPr lang="en-US" b="1" baseline="-25000" dirty="0" smtClean="0">
                <a:solidFill>
                  <a:schemeClr val="accent1"/>
                </a:solidFill>
              </a:rPr>
              <a:t>7</a:t>
            </a:r>
            <a:r>
              <a:rPr lang="en-US" b="1" dirty="0" smtClean="0">
                <a:solidFill>
                  <a:schemeClr val="accent1"/>
                </a:solidFill>
              </a:rPr>
              <a:t>}, B = { s</a:t>
            </a:r>
            <a:r>
              <a:rPr lang="en-US" b="1" baseline="-25000" dirty="0" smtClean="0">
                <a:solidFill>
                  <a:schemeClr val="accent1"/>
                </a:solidFill>
              </a:rPr>
              <a:t>0</a:t>
            </a:r>
            <a:r>
              <a:rPr lang="en-US" b="1" dirty="0" smtClean="0">
                <a:solidFill>
                  <a:schemeClr val="accent1"/>
                </a:solidFill>
              </a:rPr>
              <a:t>, s</a:t>
            </a:r>
            <a:r>
              <a:rPr lang="en-US" b="1" baseline="-25000" dirty="0" smtClean="0">
                <a:solidFill>
                  <a:schemeClr val="accent1"/>
                </a:solidFill>
              </a:rPr>
              <a:t>3</a:t>
            </a:r>
            <a:r>
              <a:rPr lang="en-US" b="1" dirty="0" smtClean="0">
                <a:solidFill>
                  <a:schemeClr val="accent1"/>
                </a:solidFill>
              </a:rPr>
              <a:t>, s</a:t>
            </a:r>
            <a:r>
              <a:rPr lang="en-US" b="1" baseline="-25000" dirty="0" smtClean="0">
                <a:solidFill>
                  <a:schemeClr val="accent1"/>
                </a:solidFill>
              </a:rPr>
              <a:t>4</a:t>
            </a:r>
            <a:r>
              <a:rPr lang="en-US" b="1" dirty="0" smtClean="0">
                <a:solidFill>
                  <a:schemeClr val="accent1"/>
                </a:solidFill>
              </a:rPr>
              <a:t>, s</a:t>
            </a:r>
            <a:r>
              <a:rPr lang="en-US" b="1" baseline="-25000" dirty="0" smtClean="0">
                <a:solidFill>
                  <a:schemeClr val="accent1"/>
                </a:solidFill>
              </a:rPr>
              <a:t>5</a:t>
            </a:r>
            <a:r>
              <a:rPr lang="en-US" b="1" dirty="0" smtClean="0">
                <a:solidFill>
                  <a:schemeClr val="accent1"/>
                </a:solidFill>
              </a:rPr>
              <a:t>}, C = { s</a:t>
            </a:r>
            <a:r>
              <a:rPr lang="en-US" b="1" baseline="-25000" dirty="0" smtClean="0">
                <a:solidFill>
                  <a:schemeClr val="accent1"/>
                </a:solidFill>
              </a:rPr>
              <a:t>1</a:t>
            </a:r>
            <a:r>
              <a:rPr lang="en-US" b="1" dirty="0" smtClean="0">
                <a:solidFill>
                  <a:schemeClr val="accent1"/>
                </a:solidFill>
              </a:rPr>
              <a:t>, s</a:t>
            </a:r>
            <a:r>
              <a:rPr lang="en-US" b="1" baseline="-25000" dirty="0" smtClean="0">
                <a:solidFill>
                  <a:schemeClr val="accent1"/>
                </a:solidFill>
              </a:rPr>
              <a:t>6</a:t>
            </a:r>
            <a:r>
              <a:rPr lang="en-US" b="1" dirty="0" smtClean="0">
                <a:solidFill>
                  <a:schemeClr val="accent1"/>
                </a:solidFill>
              </a:rPr>
              <a:t>}</a:t>
            </a:r>
          </a:p>
          <a:p>
            <a:endParaRPr lang="en-US" dirty="0" smtClean="0">
              <a:solidFill>
                <a:schemeClr val="accent1"/>
              </a:solidFill>
            </a:endParaRPr>
          </a:p>
          <a:p>
            <a:r>
              <a:rPr lang="en-US" dirty="0" smtClean="0"/>
              <a:t>The next examination of where the inputs lead shows us that </a:t>
            </a:r>
            <a:r>
              <a:rPr lang="en-US" dirty="0" smtClean="0">
                <a:solidFill>
                  <a:schemeClr val="accent1"/>
                </a:solidFill>
              </a:rPr>
              <a:t>s</a:t>
            </a:r>
            <a:r>
              <a:rPr lang="en-US" baseline="-25000" dirty="0" smtClean="0">
                <a:solidFill>
                  <a:schemeClr val="accent1"/>
                </a:solidFill>
              </a:rPr>
              <a:t>3</a:t>
            </a:r>
            <a:r>
              <a:rPr lang="en-US" dirty="0" smtClean="0"/>
              <a:t> is not equivalent to the rest of group </a:t>
            </a:r>
            <a:r>
              <a:rPr lang="en-US" dirty="0" smtClean="0">
                <a:solidFill>
                  <a:schemeClr val="accent1"/>
                </a:solidFill>
              </a:rPr>
              <a:t>B</a:t>
            </a:r>
            <a:r>
              <a:rPr lang="en-US" dirty="0" smtClean="0"/>
              <a:t>. </a:t>
            </a:r>
          </a:p>
          <a:p>
            <a:pPr lvl="1"/>
            <a:r>
              <a:rPr lang="en-US" dirty="0" smtClean="0"/>
              <a:t>Continuing this process until we cannot distinguish between the states in any group by employing our input tests, we end up with the groups:</a:t>
            </a:r>
          </a:p>
          <a:p>
            <a:pPr>
              <a:buNone/>
            </a:pPr>
            <a:endParaRPr lang="en-US" dirty="0" smtClean="0"/>
          </a:p>
          <a:p>
            <a:pPr lvl="1">
              <a:buNone/>
            </a:pPr>
            <a:r>
              <a:rPr lang="en-US" b="1" dirty="0" smtClean="0">
                <a:solidFill>
                  <a:schemeClr val="accent1"/>
                </a:solidFill>
              </a:rPr>
              <a:t>	A = {s</a:t>
            </a:r>
            <a:r>
              <a:rPr lang="en-US" b="1" baseline="-25000" dirty="0" smtClean="0">
                <a:solidFill>
                  <a:schemeClr val="accent1"/>
                </a:solidFill>
              </a:rPr>
              <a:t>2</a:t>
            </a:r>
            <a:r>
              <a:rPr lang="en-US" b="1" dirty="0" smtClean="0">
                <a:solidFill>
                  <a:schemeClr val="accent1"/>
                </a:solidFill>
              </a:rPr>
              <a:t>, s</a:t>
            </a:r>
            <a:r>
              <a:rPr lang="en-US" b="1" baseline="-25000" dirty="0" smtClean="0">
                <a:solidFill>
                  <a:schemeClr val="accent1"/>
                </a:solidFill>
              </a:rPr>
              <a:t>7</a:t>
            </a:r>
            <a:r>
              <a:rPr lang="en-US" b="1" dirty="0" smtClean="0">
                <a:solidFill>
                  <a:schemeClr val="accent1"/>
                </a:solidFill>
              </a:rPr>
              <a:t>}, B = {s</a:t>
            </a:r>
            <a:r>
              <a:rPr lang="en-US" b="1" baseline="-25000" dirty="0" smtClean="0">
                <a:solidFill>
                  <a:schemeClr val="accent1"/>
                </a:solidFill>
              </a:rPr>
              <a:t>0</a:t>
            </a:r>
            <a:r>
              <a:rPr lang="en-US" b="1" dirty="0" smtClean="0">
                <a:solidFill>
                  <a:schemeClr val="accent1"/>
                </a:solidFill>
              </a:rPr>
              <a:t>, s</a:t>
            </a:r>
            <a:r>
              <a:rPr lang="en-US" b="1" baseline="-25000" dirty="0" smtClean="0">
                <a:solidFill>
                  <a:schemeClr val="accent1"/>
                </a:solidFill>
              </a:rPr>
              <a:t>4</a:t>
            </a:r>
            <a:r>
              <a:rPr lang="en-US" b="1" dirty="0" smtClean="0">
                <a:solidFill>
                  <a:schemeClr val="accent1"/>
                </a:solidFill>
              </a:rPr>
              <a:t>, s</a:t>
            </a:r>
            <a:r>
              <a:rPr lang="en-US" b="1" baseline="-25000" dirty="0" smtClean="0">
                <a:solidFill>
                  <a:schemeClr val="accent1"/>
                </a:solidFill>
              </a:rPr>
              <a:t>5</a:t>
            </a:r>
            <a:r>
              <a:rPr lang="en-US" b="1" dirty="0" smtClean="0">
                <a:solidFill>
                  <a:schemeClr val="accent1"/>
                </a:solidFill>
              </a:rPr>
              <a:t>}, C = {s</a:t>
            </a:r>
            <a:r>
              <a:rPr lang="en-US" b="1" baseline="-25000" dirty="0" smtClean="0">
                <a:solidFill>
                  <a:schemeClr val="accent1"/>
                </a:solidFill>
              </a:rPr>
              <a:t>1</a:t>
            </a:r>
            <a:r>
              <a:rPr lang="en-US" b="1" dirty="0" smtClean="0">
                <a:solidFill>
                  <a:schemeClr val="accent1"/>
                </a:solidFill>
              </a:rPr>
              <a:t>}, D = {s</a:t>
            </a:r>
            <a:r>
              <a:rPr lang="en-US" b="1" baseline="-25000" dirty="0" smtClean="0">
                <a:solidFill>
                  <a:schemeClr val="accent1"/>
                </a:solidFill>
              </a:rPr>
              <a:t>3</a:t>
            </a:r>
            <a:r>
              <a:rPr lang="en-US" b="1" dirty="0" smtClean="0">
                <a:solidFill>
                  <a:schemeClr val="accent1"/>
                </a:solidFill>
              </a:rPr>
              <a:t>}, E = { s</a:t>
            </a:r>
            <a:r>
              <a:rPr lang="en-US" b="1" baseline="-25000" dirty="0" smtClean="0">
                <a:solidFill>
                  <a:schemeClr val="accent1"/>
                </a:solidFill>
              </a:rPr>
              <a:t>6</a:t>
            </a:r>
            <a:r>
              <a:rPr lang="en-US" b="1" dirty="0" smtClean="0">
                <a:solidFill>
                  <a:schemeClr val="accent1"/>
                </a:solidFill>
              </a:rPr>
              <a:t>}</a:t>
            </a:r>
          </a:p>
          <a:p>
            <a:endParaRPr lang="en-US" dirty="0" smtClean="0"/>
          </a:p>
          <a:p>
            <a:pPr>
              <a:buNone/>
            </a:pP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lvl="1" algn="ctr" rtl="0"/>
            <a:r>
              <a:rPr lang="en-US" sz="3600" dirty="0" smtClean="0">
                <a:solidFill>
                  <a:srgbClr val="FF0000"/>
                </a:solidFill>
                <a:latin typeface="+mj-lt"/>
              </a:rPr>
              <a:t>Minimizing DFA </a:t>
            </a:r>
            <a:r>
              <a:rPr lang="en-US" sz="3600" dirty="0" smtClean="0">
                <a:solidFill>
                  <a:srgbClr val="FF0000"/>
                </a:solidFill>
              </a:rPr>
              <a:t>States...</a:t>
            </a:r>
            <a:endParaRPr lang="en-US" sz="3600" i="1" dirty="0" smtClean="0">
              <a:solidFill>
                <a:srgbClr val="FF0000"/>
              </a:solidFill>
              <a:latin typeface="+mj-lt"/>
            </a:endParaRPr>
          </a:p>
        </p:txBody>
      </p:sp>
      <p:sp>
        <p:nvSpPr>
          <p:cNvPr id="3" name="Content Placeholder 2"/>
          <p:cNvSpPr>
            <a:spLocks noGrp="1"/>
          </p:cNvSpPr>
          <p:nvPr>
            <p:ph idx="1"/>
          </p:nvPr>
        </p:nvSpPr>
        <p:spPr>
          <a:xfrm>
            <a:off x="152400" y="1219200"/>
            <a:ext cx="8839200" cy="5029200"/>
          </a:xfrm>
        </p:spPr>
        <p:txBody>
          <a:bodyPr>
            <a:normAutofit/>
          </a:bodyPr>
          <a:lstStyle/>
          <a:p>
            <a:pPr>
              <a:buNone/>
            </a:pPr>
            <a:r>
              <a:rPr lang="en-US" b="1" dirty="0" smtClean="0">
                <a:solidFill>
                  <a:schemeClr val="accent1"/>
                </a:solidFill>
              </a:rPr>
              <a:t>	</a:t>
            </a:r>
          </a:p>
          <a:p>
            <a:pPr>
              <a:buNone/>
            </a:pPr>
            <a:r>
              <a:rPr lang="en-US" sz="2200" b="1" dirty="0" smtClean="0">
                <a:solidFill>
                  <a:schemeClr val="accent1"/>
                </a:solidFill>
              </a:rPr>
              <a:t>	In view of the above theoretical definitions and results, it is easy to argue that all of the states in each group are equivalent because they all go to the same groups under the inputs a and b.</a:t>
            </a:r>
            <a:endParaRPr lang="en-US" sz="2200" b="1" dirty="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6</a:t>
            </a:fld>
            <a:endParaRPr lang="en-US" dirty="0"/>
          </a:p>
        </p:txBody>
      </p:sp>
      <p:pic>
        <p:nvPicPr>
          <p:cNvPr id="5" name="Picture 4" descr="Lec15-03.PNG"/>
          <p:cNvPicPr>
            <a:picLocks noChangeAspect="1"/>
          </p:cNvPicPr>
          <p:nvPr/>
        </p:nvPicPr>
        <p:blipFill>
          <a:blip r:embed="rId3" cstate="print"/>
          <a:stretch>
            <a:fillRect/>
          </a:stretch>
        </p:blipFill>
        <p:spPr>
          <a:xfrm>
            <a:off x="2133600" y="3657600"/>
            <a:ext cx="4588042" cy="16764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lvl="1" algn="ctr" rtl="0"/>
            <a:r>
              <a:rPr lang="en-US" sz="3600" dirty="0">
                <a:solidFill>
                  <a:srgbClr val="FF0000"/>
                </a:solidFill>
              </a:rPr>
              <a:t>Over View</a:t>
            </a:r>
            <a:r>
              <a:rPr lang="en-US" sz="3600" dirty="0" smtClean="0">
                <a:solidFill>
                  <a:srgbClr val="FF0000"/>
                </a:solidFill>
              </a:rPr>
              <a:t>...</a:t>
            </a:r>
            <a:endParaRPr lang="en-US" sz="3600" i="1" dirty="0" smtClean="0">
              <a:solidFill>
                <a:srgbClr val="FF0000"/>
              </a:solidFill>
              <a:latin typeface="+mj-lt"/>
            </a:endParaRPr>
          </a:p>
        </p:txBody>
      </p:sp>
      <p:sp>
        <p:nvSpPr>
          <p:cNvPr id="3" name="Content Placeholder 2"/>
          <p:cNvSpPr>
            <a:spLocks noGrp="1"/>
          </p:cNvSpPr>
          <p:nvPr>
            <p:ph idx="1"/>
          </p:nvPr>
        </p:nvSpPr>
        <p:spPr>
          <a:xfrm>
            <a:off x="152400" y="1219200"/>
            <a:ext cx="8839200" cy="5029200"/>
          </a:xfrm>
        </p:spPr>
        <p:txBody>
          <a:bodyPr>
            <a:normAutofit/>
          </a:bodyPr>
          <a:lstStyle/>
          <a:p>
            <a:r>
              <a:rPr lang="en-US" b="1" dirty="0" smtClean="0">
                <a:solidFill>
                  <a:schemeClr val="accent1"/>
                </a:solidFill>
              </a:rPr>
              <a:t>Transition Diagrams:</a:t>
            </a:r>
          </a:p>
          <a:p>
            <a:pPr lvl="1"/>
            <a:endParaRPr lang="en-US" dirty="0" smtClean="0"/>
          </a:p>
          <a:p>
            <a:pPr lvl="1"/>
            <a:r>
              <a:rPr lang="en-US" dirty="0" smtClean="0"/>
              <a:t>The behavior of a lexical analyzer can often be described by a transition diagram. </a:t>
            </a:r>
          </a:p>
          <a:p>
            <a:pPr lvl="1"/>
            <a:endParaRPr lang="en-US" dirty="0" smtClean="0"/>
          </a:p>
          <a:p>
            <a:pPr lvl="1"/>
            <a:r>
              <a:rPr lang="en-US" dirty="0" smtClean="0"/>
              <a:t>These diagrams have states, each of which represents something about the history of the characters seen during the current search for a lexeme that matches one of the possible patterns. </a:t>
            </a:r>
          </a:p>
          <a:p>
            <a:pPr lvl="1"/>
            <a:endParaRPr lang="en-US" dirty="0" smtClean="0"/>
          </a:p>
          <a:p>
            <a:pPr lvl="1"/>
            <a:r>
              <a:rPr lang="en-US" dirty="0" smtClean="0"/>
              <a:t>There are arrows, or transitions, from one state to another, each of which indicates the possible next input characters that cause the lexical analyzer to make that change of state.</a:t>
            </a:r>
          </a:p>
          <a:p>
            <a:pPr lvl="1"/>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lvl="1" algn="ctr" rtl="0"/>
            <a:r>
              <a:rPr lang="en-US" sz="3600" dirty="0">
                <a:solidFill>
                  <a:srgbClr val="FF0000"/>
                </a:solidFill>
              </a:rPr>
              <a:t>Over View</a:t>
            </a:r>
            <a:r>
              <a:rPr lang="en-US" sz="3600" dirty="0" smtClean="0">
                <a:solidFill>
                  <a:srgbClr val="FF0000"/>
                </a:solidFill>
              </a:rPr>
              <a:t>...</a:t>
            </a:r>
            <a:endParaRPr lang="en-US" sz="3600" i="1" dirty="0" smtClean="0">
              <a:solidFill>
                <a:srgbClr val="FF0000"/>
              </a:solidFill>
              <a:latin typeface="+mj-lt"/>
            </a:endParaRPr>
          </a:p>
        </p:txBody>
      </p:sp>
      <p:sp>
        <p:nvSpPr>
          <p:cNvPr id="3" name="Content Placeholder 2"/>
          <p:cNvSpPr>
            <a:spLocks noGrp="1"/>
          </p:cNvSpPr>
          <p:nvPr>
            <p:ph idx="1"/>
          </p:nvPr>
        </p:nvSpPr>
        <p:spPr>
          <a:xfrm>
            <a:off x="152400" y="1219200"/>
            <a:ext cx="8839200" cy="5029200"/>
          </a:xfrm>
        </p:spPr>
        <p:txBody>
          <a:bodyPr>
            <a:normAutofit/>
          </a:bodyPr>
          <a:lstStyle/>
          <a:p>
            <a:r>
              <a:rPr lang="en-US" b="1" dirty="0" smtClean="0">
                <a:solidFill>
                  <a:schemeClr val="accent1"/>
                </a:solidFill>
              </a:rPr>
              <a:t>Finite Automata:</a:t>
            </a:r>
            <a:endParaRPr lang="en-US" dirty="0" smtClean="0"/>
          </a:p>
          <a:p>
            <a:pPr lvl="1"/>
            <a:endParaRPr lang="en-US" dirty="0" smtClean="0"/>
          </a:p>
          <a:p>
            <a:pPr lvl="1"/>
            <a:r>
              <a:rPr lang="en-US" dirty="0" smtClean="0"/>
              <a:t>These are a formalization of transition diagrams that include a designation of a start state and one or more accepting states, as well as the set of states, input characters, and transitions among states. </a:t>
            </a:r>
          </a:p>
          <a:p>
            <a:pPr lvl="1"/>
            <a:endParaRPr lang="en-US" dirty="0" smtClean="0"/>
          </a:p>
          <a:p>
            <a:pPr lvl="1"/>
            <a:r>
              <a:rPr lang="en-US" dirty="0" smtClean="0"/>
              <a:t>Accepting states indicate that the lexeme for some token has been found. </a:t>
            </a:r>
          </a:p>
          <a:p>
            <a:pPr lvl="1"/>
            <a:endParaRPr lang="en-US" dirty="0" smtClean="0"/>
          </a:p>
          <a:p>
            <a:pPr lvl="1"/>
            <a:r>
              <a:rPr lang="en-US" dirty="0" smtClean="0"/>
              <a:t>Unlike transition diagrams, finite automata can make transitions on empty input as well as on input characters.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lvl="1" algn="ctr" rtl="0"/>
            <a:r>
              <a:rPr lang="en-US" sz="3600" dirty="0">
                <a:solidFill>
                  <a:srgbClr val="FF0000"/>
                </a:solidFill>
              </a:rPr>
              <a:t>Over View</a:t>
            </a:r>
            <a:r>
              <a:rPr lang="en-US" sz="3600" dirty="0" smtClean="0">
                <a:solidFill>
                  <a:srgbClr val="FF0000"/>
                </a:solidFill>
              </a:rPr>
              <a:t>...</a:t>
            </a:r>
            <a:endParaRPr lang="en-US" sz="3600" i="1" dirty="0" smtClean="0">
              <a:solidFill>
                <a:srgbClr val="FF0000"/>
              </a:solidFill>
              <a:latin typeface="+mj-lt"/>
            </a:endParaRPr>
          </a:p>
        </p:txBody>
      </p:sp>
      <p:sp>
        <p:nvSpPr>
          <p:cNvPr id="3" name="Content Placeholder 2"/>
          <p:cNvSpPr>
            <a:spLocks noGrp="1"/>
          </p:cNvSpPr>
          <p:nvPr>
            <p:ph idx="1"/>
          </p:nvPr>
        </p:nvSpPr>
        <p:spPr>
          <a:xfrm>
            <a:off x="152400" y="1219200"/>
            <a:ext cx="8839200" cy="5029200"/>
          </a:xfrm>
        </p:spPr>
        <p:txBody>
          <a:bodyPr>
            <a:normAutofit/>
          </a:bodyPr>
          <a:lstStyle/>
          <a:p>
            <a:r>
              <a:rPr lang="en-US" b="1" dirty="0" smtClean="0">
                <a:solidFill>
                  <a:schemeClr val="accent1"/>
                </a:solidFill>
              </a:rPr>
              <a:t>DFA:</a:t>
            </a:r>
            <a:endParaRPr lang="en-US" dirty="0" smtClean="0"/>
          </a:p>
          <a:p>
            <a:pPr lvl="1"/>
            <a:r>
              <a:rPr lang="en-US" dirty="0" smtClean="0"/>
              <a:t>A DFA is a special kind of finite automaton that has exactly one transition out of each state for each input symbol. </a:t>
            </a:r>
          </a:p>
          <a:p>
            <a:pPr lvl="1"/>
            <a:endParaRPr lang="en-US" dirty="0" smtClean="0"/>
          </a:p>
          <a:p>
            <a:pPr lvl="1"/>
            <a:r>
              <a:rPr lang="en-US" dirty="0" smtClean="0"/>
              <a:t>Transitions on empty input are disallowed.</a:t>
            </a:r>
          </a:p>
          <a:p>
            <a:pPr lvl="1"/>
            <a:endParaRPr lang="en-US" dirty="0" smtClean="0"/>
          </a:p>
          <a:p>
            <a:r>
              <a:rPr lang="en-US" b="1" dirty="0" smtClean="0">
                <a:solidFill>
                  <a:schemeClr val="accent1"/>
                </a:solidFill>
              </a:rPr>
              <a:t>NFA:</a:t>
            </a:r>
          </a:p>
          <a:p>
            <a:pPr lvl="1"/>
            <a:r>
              <a:rPr lang="en-US" dirty="0" smtClean="0"/>
              <a:t>Automata that are not DFA's are called nondeterministic. </a:t>
            </a:r>
          </a:p>
          <a:p>
            <a:pPr lvl="1"/>
            <a:endParaRPr lang="en-US" dirty="0" smtClean="0"/>
          </a:p>
          <a:p>
            <a:pPr lvl="1"/>
            <a:r>
              <a:rPr lang="en-US" dirty="0" smtClean="0"/>
              <a:t>NFA's often are easier to design than are DFA's.</a:t>
            </a:r>
          </a:p>
          <a:p>
            <a:pPr lvl="1"/>
            <a:endParaRPr lang="en-US" dirty="0" smtClean="0"/>
          </a:p>
          <a:p>
            <a:pPr lvl="1"/>
            <a:r>
              <a:rPr lang="en-US" dirty="0" smtClean="0"/>
              <a:t>Allow ɛ transitions.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12773</TotalTime>
  <Words>1767</Words>
  <Application>Microsoft Office PowerPoint</Application>
  <PresentationFormat>On-screen Show (4:3)</PresentationFormat>
  <Paragraphs>311</Paragraphs>
  <Slides>36</Slides>
  <Notes>33</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Slide 1</vt:lpstr>
      <vt:lpstr>Slide 2</vt:lpstr>
      <vt:lpstr>Over View</vt:lpstr>
      <vt:lpstr>Over View..</vt:lpstr>
      <vt:lpstr>Over View...</vt:lpstr>
      <vt:lpstr>Minimizing DFA States...</vt:lpstr>
      <vt:lpstr>Over View...</vt:lpstr>
      <vt:lpstr>Over View...</vt:lpstr>
      <vt:lpstr>Over View...</vt:lpstr>
      <vt:lpstr>Over View...</vt:lpstr>
      <vt:lpstr>Slide 11</vt:lpstr>
      <vt:lpstr>Contents</vt:lpstr>
      <vt:lpstr>Syntax Analysis</vt:lpstr>
      <vt:lpstr>Syntax Analysis..</vt:lpstr>
      <vt:lpstr>Role of the Parser</vt:lpstr>
      <vt:lpstr>Role of the Parser..</vt:lpstr>
      <vt:lpstr>Representative Grammars</vt:lpstr>
      <vt:lpstr>Representative Grammars</vt:lpstr>
      <vt:lpstr>Syntax Error Handling</vt:lpstr>
      <vt:lpstr>Syntax Error Handling..</vt:lpstr>
      <vt:lpstr>Syntax Error Handling...</vt:lpstr>
      <vt:lpstr>Error Recovery Strategies</vt:lpstr>
      <vt:lpstr>Error Recovery Strategies</vt:lpstr>
      <vt:lpstr>CFG</vt:lpstr>
      <vt:lpstr>CFG Definition</vt:lpstr>
      <vt:lpstr>CFG Definition..</vt:lpstr>
      <vt:lpstr>CFG Definition..</vt:lpstr>
      <vt:lpstr>CFG Definition..</vt:lpstr>
      <vt:lpstr>Notational Conventions</vt:lpstr>
      <vt:lpstr>Notational Conventions..</vt:lpstr>
      <vt:lpstr>Notational Conventions…</vt:lpstr>
      <vt:lpstr>Notational Conventions…</vt:lpstr>
      <vt:lpstr>Derivations</vt:lpstr>
      <vt:lpstr>Derivations</vt:lpstr>
      <vt:lpstr>Derivations</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02</dc:title>
  <dc:subject>Compiler Construction</dc:subject>
  <dc:creator>Bilal Zafar</dc:creator>
  <cp:keywords>Compilers</cp:keywords>
  <cp:lastModifiedBy>vcomsats</cp:lastModifiedBy>
  <cp:revision>2665</cp:revision>
  <dcterms:created xsi:type="dcterms:W3CDTF">2012-02-27T05:45:45Z</dcterms:created>
  <dcterms:modified xsi:type="dcterms:W3CDTF">2013-12-16T10:59:38Z</dcterms:modified>
  <cp:category>CS</cp:category>
</cp:coreProperties>
</file>