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69" r:id="rId2"/>
    <p:sldId id="262" r:id="rId3"/>
    <p:sldId id="661" r:id="rId4"/>
    <p:sldId id="668" r:id="rId5"/>
    <p:sldId id="686" r:id="rId6"/>
    <p:sldId id="689" r:id="rId7"/>
    <p:sldId id="690" r:id="rId8"/>
    <p:sldId id="696" r:id="rId9"/>
    <p:sldId id="698" r:id="rId10"/>
    <p:sldId id="701" r:id="rId11"/>
    <p:sldId id="704" r:id="rId12"/>
    <p:sldId id="559" r:id="rId13"/>
    <p:sldId id="560" r:id="rId14"/>
    <p:sldId id="705" r:id="rId15"/>
    <p:sldId id="706" r:id="rId16"/>
    <p:sldId id="707" r:id="rId17"/>
    <p:sldId id="708" r:id="rId18"/>
    <p:sldId id="709" r:id="rId19"/>
    <p:sldId id="711" r:id="rId20"/>
    <p:sldId id="712" r:id="rId21"/>
    <p:sldId id="713" r:id="rId22"/>
    <p:sldId id="714" r:id="rId23"/>
    <p:sldId id="715" r:id="rId24"/>
    <p:sldId id="716" r:id="rId25"/>
    <p:sldId id="720" r:id="rId26"/>
    <p:sldId id="717" r:id="rId27"/>
    <p:sldId id="718" r:id="rId28"/>
    <p:sldId id="719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5763" autoAdjust="0"/>
  </p:normalViewPr>
  <p:slideViewPr>
    <p:cSldViewPr>
      <p:cViewPr>
        <p:scale>
          <a:sx n="70" d="100"/>
          <a:sy n="70" d="100"/>
        </p:scale>
        <p:origin x="-590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14/02/1435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14/02/1435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18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 ambiguous grammar can be rewritten to eliminate the ambiguity.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Ex. Eliminating the ambiguity from the following </a:t>
            </a:r>
            <a:r>
              <a:rPr lang="en-US" b="1" dirty="0" smtClean="0">
                <a:solidFill>
                  <a:schemeClr val="accent1"/>
                </a:solidFill>
              </a:rPr>
              <a:t>dangling-else</a:t>
            </a:r>
            <a:r>
              <a:rPr lang="en-US" dirty="0" smtClean="0"/>
              <a:t> grammar: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Compound conditional statement</a:t>
            </a:r>
          </a:p>
          <a:p>
            <a:pPr lvl="2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	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 else if </a:t>
            </a:r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then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else </a:t>
            </a:r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376613"/>
            <a:ext cx="4783834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Rewrite the dangling-else grammar with the idea:</a:t>
            </a:r>
          </a:p>
          <a:p>
            <a:pPr lvl="1"/>
            <a:r>
              <a:rPr lang="en-US" dirty="0" smtClean="0"/>
              <a:t>A statement appearing between a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must be </a:t>
            </a:r>
            <a:r>
              <a:rPr lang="en-US" b="1" i="1" dirty="0" smtClean="0"/>
              <a:t>matched</a:t>
            </a:r>
            <a:r>
              <a:rPr lang="en-US" dirty="0" smtClean="0"/>
              <a:t> that is, the interior statement must not end with an unmatched or open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matched statement is either an </a:t>
            </a:r>
            <a:r>
              <a:rPr lang="en-US" b="1" dirty="0" smtClean="0">
                <a:solidFill>
                  <a:schemeClr val="accent1"/>
                </a:solidFill>
              </a:rPr>
              <a:t>if-then-else</a:t>
            </a:r>
            <a:r>
              <a:rPr lang="en-US" dirty="0" smtClean="0"/>
              <a:t> statement containing no open statements or it is any other kind of unconditional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087"/>
          <a:stretch>
            <a:fillRect/>
          </a:stretch>
        </p:blipFill>
        <p:spPr bwMode="auto">
          <a:xfrm>
            <a:off x="1066800" y="4114800"/>
            <a:ext cx="7150768" cy="198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Writing a Grammar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Lexical Vs Syntactic Analysis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Eliminating Ambiguity</a:t>
            </a:r>
          </a:p>
          <a:p>
            <a:pPr lvl="1"/>
            <a:r>
              <a:rPr lang="en-US" dirty="0" smtClean="0"/>
              <a:t>Elimination of Left Recursion</a:t>
            </a:r>
          </a:p>
          <a:p>
            <a:pPr lvl="1"/>
            <a:r>
              <a:rPr lang="en-US" dirty="0" smtClean="0"/>
              <a:t>Left Factoring</a:t>
            </a:r>
          </a:p>
          <a:p>
            <a:pPr lvl="1"/>
            <a:r>
              <a:rPr lang="en-US" dirty="0" smtClean="0"/>
              <a:t>Non-Context-Free Language Constructs</a:t>
            </a:r>
          </a:p>
          <a:p>
            <a:r>
              <a:rPr lang="en-US" dirty="0" smtClean="0"/>
              <a:t>Top Down Parsing</a:t>
            </a:r>
          </a:p>
          <a:p>
            <a:pPr lvl="1"/>
            <a:r>
              <a:rPr lang="en-US" dirty="0" smtClean="0"/>
              <a:t>Recursive Decent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FIRST &amp; FOLLOW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LL(1) Grammars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grammar is left recursive if it has a non-terminal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such that there is a derivation </a:t>
            </a:r>
            <a:r>
              <a:rPr lang="en-US" b="1" dirty="0" smtClean="0">
                <a:solidFill>
                  <a:schemeClr val="accent1"/>
                </a:solidFill>
              </a:rPr>
              <a:t>A  ⇒</a:t>
            </a:r>
            <a:r>
              <a:rPr lang="en-US" b="1" baseline="30000" dirty="0" smtClean="0">
                <a:solidFill>
                  <a:schemeClr val="accent1"/>
                </a:solidFill>
              </a:rPr>
              <a:t>+</a:t>
            </a:r>
            <a:r>
              <a:rPr lang="en-US" b="1" dirty="0" smtClean="0">
                <a:solidFill>
                  <a:schemeClr val="accent1"/>
                </a:solidFill>
              </a:rPr>
              <a:t> 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some string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Top-down parsing methods cannot handle left-recursive grammars, so a transformation is needed to eliminate left recursion.</a:t>
            </a:r>
          </a:p>
          <a:p>
            <a:endParaRPr lang="en-US" dirty="0" smtClean="0"/>
          </a:p>
          <a:p>
            <a:r>
              <a:rPr lang="en-US" dirty="0" smtClean="0"/>
              <a:t>We already seen removal of </a:t>
            </a:r>
            <a:r>
              <a:rPr lang="en-US" b="1" i="1" dirty="0" smtClean="0">
                <a:solidFill>
                  <a:schemeClr val="accent1"/>
                </a:solidFill>
              </a:rPr>
              <a:t>Immediate left recursion </a:t>
            </a:r>
            <a:r>
              <a:rPr lang="en-US" dirty="0" err="1" smtClean="0"/>
              <a:t>i.e</a:t>
            </a:r>
            <a:endParaRPr lang="en-US" dirty="0" smtClean="0"/>
          </a:p>
          <a:p>
            <a:pPr lvl="2">
              <a:buNone/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A → A</a:t>
            </a:r>
            <a:r>
              <a:rPr lang="el-GR" sz="2200" b="1" dirty="0" smtClean="0">
                <a:solidFill>
                  <a:schemeClr val="accent1"/>
                </a:solidFill>
              </a:rPr>
              <a:t>α</a:t>
            </a:r>
            <a:r>
              <a:rPr lang="en-US" sz="2200" b="1" dirty="0" smtClean="0">
                <a:solidFill>
                  <a:schemeClr val="accent1"/>
                </a:solidFill>
              </a:rPr>
              <a:t> + </a:t>
            </a:r>
            <a:r>
              <a:rPr lang="el-GR" sz="2200" b="1" dirty="0" smtClean="0">
                <a:solidFill>
                  <a:schemeClr val="accent1"/>
                </a:solidFill>
              </a:rPr>
              <a:t>β</a:t>
            </a:r>
            <a:r>
              <a:rPr lang="en-US" sz="2200" b="1" dirty="0" smtClean="0">
                <a:solidFill>
                  <a:schemeClr val="accent1"/>
                </a:solidFill>
              </a:rPr>
              <a:t>			 A → </a:t>
            </a:r>
            <a:r>
              <a:rPr lang="el-GR" sz="2200" b="1" dirty="0" smtClean="0">
                <a:solidFill>
                  <a:schemeClr val="accent1"/>
                </a:solidFill>
              </a:rPr>
              <a:t>β</a:t>
            </a:r>
            <a:r>
              <a:rPr lang="en-US" sz="2200" b="1" i="1" dirty="0" smtClean="0">
                <a:solidFill>
                  <a:schemeClr val="accent1"/>
                </a:solidFill>
              </a:rPr>
              <a:t>A’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chemeClr val="accent1"/>
                </a:solidFill>
              </a:rPr>
              <a:t>					</a:t>
            </a:r>
            <a:r>
              <a:rPr lang="en-US" sz="2200" b="1" dirty="0" smtClean="0">
                <a:solidFill>
                  <a:schemeClr val="accent1"/>
                </a:solidFill>
              </a:rPr>
              <a:t> </a:t>
            </a:r>
            <a:r>
              <a:rPr lang="en-US" sz="2200" b="1" i="1" dirty="0" smtClean="0">
                <a:solidFill>
                  <a:schemeClr val="accent1"/>
                </a:solidFill>
              </a:rPr>
              <a:t>A’</a:t>
            </a:r>
            <a:r>
              <a:rPr lang="en-US" sz="2200" b="1" dirty="0" smtClean="0">
                <a:solidFill>
                  <a:schemeClr val="accent1"/>
                </a:solidFill>
              </a:rPr>
              <a:t> → </a:t>
            </a:r>
            <a:r>
              <a:rPr lang="el-GR" sz="2200" b="1" dirty="0" smtClean="0">
                <a:solidFill>
                  <a:schemeClr val="accent1"/>
                </a:solidFill>
              </a:rPr>
              <a:t>α</a:t>
            </a:r>
            <a:r>
              <a:rPr lang="en-US" sz="2200" b="1" i="1" dirty="0" smtClean="0">
                <a:solidFill>
                  <a:schemeClr val="accent1"/>
                </a:solidFill>
              </a:rPr>
              <a:t>A’ </a:t>
            </a:r>
            <a:r>
              <a:rPr lang="en-US" sz="2200" b="1" dirty="0" smtClean="0">
                <a:solidFill>
                  <a:schemeClr val="accent1"/>
                </a:solidFill>
              </a:rPr>
              <a:t>|</a:t>
            </a:r>
            <a:r>
              <a:rPr lang="en-US" sz="2200" b="1" i="1" dirty="0" smtClean="0">
                <a:solidFill>
                  <a:schemeClr val="accent1"/>
                </a:solidFill>
              </a:rPr>
              <a:t> ɛ</a:t>
            </a:r>
          </a:p>
          <a:p>
            <a:pPr lvl="2">
              <a:buNone/>
            </a:pPr>
            <a:endParaRPr lang="en-US" sz="2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Immediate left recursion can be eliminated by the following technique, which works for any number of A-productions.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A →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| … | A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m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b="1" dirty="0" smtClean="0">
                <a:solidFill>
                  <a:schemeClr val="accent1"/>
                </a:solidFill>
              </a:rPr>
              <a:t>| …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</a:p>
          <a:p>
            <a:pPr>
              <a:buNone/>
            </a:pP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Then the equivalent non-recursive grammar is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→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</a:t>
            </a:r>
            <a:r>
              <a:rPr lang="el-GR" b="1" dirty="0" smtClean="0">
                <a:solidFill>
                  <a:schemeClr val="accent1"/>
                </a:solidFill>
              </a:rPr>
              <a:t> α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i="1" dirty="0" smtClean="0">
                <a:solidFill>
                  <a:schemeClr val="accent1"/>
                </a:solidFill>
              </a:rPr>
              <a:t>A’</a:t>
            </a:r>
            <a:r>
              <a:rPr lang="en-US" b="1" dirty="0" smtClean="0">
                <a:solidFill>
                  <a:schemeClr val="accent1"/>
                </a:solidFill>
              </a:rPr>
              <a:t> | …  |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b="1" i="1" dirty="0" err="1" smtClean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’ </a:t>
            </a:r>
            <a:r>
              <a:rPr lang="en-US" b="1" dirty="0" smtClean="0">
                <a:solidFill>
                  <a:schemeClr val="accent1"/>
                </a:solidFill>
              </a:rPr>
              <a:t>|</a:t>
            </a:r>
            <a:r>
              <a:rPr lang="en-US" b="1" i="1" dirty="0" smtClean="0">
                <a:solidFill>
                  <a:schemeClr val="accent1"/>
                </a:solidFill>
              </a:rPr>
              <a:t> ɛ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non-terminal A generates the same strings as before but is no longer left recursive.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This procedure eliminates all left recursion from the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A' </a:t>
            </a:r>
            <a:r>
              <a:rPr lang="en-US" dirty="0" smtClean="0"/>
              <a:t>productions (</a:t>
            </a:r>
            <a:r>
              <a:rPr lang="en-US" b="1" dirty="0" smtClean="0"/>
              <a:t>provided no </a:t>
            </a:r>
            <a:r>
              <a:rPr lang="el-GR" b="1" dirty="0" smtClean="0"/>
              <a:t>α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is ɛ</a:t>
            </a:r>
            <a:r>
              <a:rPr lang="en-US" dirty="0" smtClean="0"/>
              <a:t>) , but it does not eliminate left recursion involving derivations of two or more steps.</a:t>
            </a:r>
          </a:p>
          <a:p>
            <a:endParaRPr lang="en-US" dirty="0" smtClean="0"/>
          </a:p>
          <a:p>
            <a:r>
              <a:rPr lang="en-US" dirty="0" smtClean="0"/>
              <a:t>Ex. Consider the grammar: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S →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| b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A c | S d | ɛ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The non-terminal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 left recursive because </a:t>
            </a:r>
            <a:r>
              <a:rPr lang="en-US" b="1" dirty="0" smtClean="0">
                <a:solidFill>
                  <a:schemeClr val="accent1"/>
                </a:solidFill>
              </a:rPr>
              <a:t>S ⇒ </a:t>
            </a:r>
            <a:r>
              <a:rPr lang="en-US" b="1" dirty="0" err="1" smtClean="0">
                <a:solidFill>
                  <a:schemeClr val="accent1"/>
                </a:solidFill>
              </a:rPr>
              <a:t>Aa</a:t>
            </a:r>
            <a:r>
              <a:rPr lang="en-US" b="1" dirty="0" smtClean="0">
                <a:solidFill>
                  <a:schemeClr val="accent1"/>
                </a:solidFill>
              </a:rPr>
              <a:t> ⇒ </a:t>
            </a:r>
            <a:r>
              <a:rPr lang="en-US" b="1" dirty="0" err="1" smtClean="0">
                <a:solidFill>
                  <a:schemeClr val="accent1"/>
                </a:solidFill>
              </a:rPr>
              <a:t>Sda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, but it is not immediately left recursive.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 we will discuss an algorithm that systematically eliminates left recursion from a grammar.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 is guaranteed to work if the grammar has no cycles or ɛ-productions.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Grammar G with no cycles or ɛ-productions.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</a:t>
            </a:r>
            <a:r>
              <a:rPr lang="en-US" dirty="0" smtClean="0"/>
              <a:t> An equivalent grammar with no left recursion.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</a:t>
            </a:r>
            <a:r>
              <a:rPr lang="en-US" sz="2200" dirty="0" smtClean="0"/>
              <a:t>The resulting non-left-recursive grammar may have ɛ-productions.</a:t>
            </a:r>
            <a:endParaRPr lang="en-US" sz="22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METHOD: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825408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Ex. 	</a:t>
            </a:r>
            <a:r>
              <a:rPr lang="en-US" b="1" dirty="0" smtClean="0">
                <a:solidFill>
                  <a:schemeClr val="accent1"/>
                </a:solidFill>
              </a:rPr>
              <a:t>S →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| b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A → A c | S d | ɛ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Technically, the algorithm is not guaranteed to work, because of the </a:t>
            </a:r>
            <a:r>
              <a:rPr lang="en-US" b="1" dirty="0" smtClean="0">
                <a:solidFill>
                  <a:schemeClr val="accent1"/>
                </a:solidFill>
              </a:rPr>
              <a:t>ɛ-production</a:t>
            </a:r>
            <a:r>
              <a:rPr lang="en-US" dirty="0" smtClean="0"/>
              <a:t> but in this case, the production </a:t>
            </a:r>
            <a:r>
              <a:rPr lang="en-US" b="1" dirty="0" smtClean="0">
                <a:solidFill>
                  <a:schemeClr val="accent1"/>
                </a:solidFill>
              </a:rPr>
              <a:t>A → ɛ </a:t>
            </a:r>
            <a:r>
              <a:rPr lang="en-US" dirty="0" smtClean="0"/>
              <a:t>turns out to be harmless.</a:t>
            </a:r>
          </a:p>
          <a:p>
            <a:endParaRPr lang="en-US" dirty="0" smtClean="0"/>
          </a:p>
          <a:p>
            <a:r>
              <a:rPr lang="en-US" dirty="0" smtClean="0"/>
              <a:t>We order the non-terminals S, A.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1</a:t>
            </a:r>
            <a:r>
              <a:rPr lang="en-US" dirty="0" smtClean="0"/>
              <a:t> nothing happens, because there is no immediate left recursion among the </a:t>
            </a:r>
            <a:r>
              <a:rPr lang="en-US" b="1" dirty="0" smtClean="0">
                <a:solidFill>
                  <a:schemeClr val="accent1"/>
                </a:solidFill>
              </a:rPr>
              <a:t>S-productions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Elimination of Left Recursion...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 = 2</a:t>
            </a:r>
            <a:r>
              <a:rPr lang="en-US" dirty="0" smtClean="0"/>
              <a:t> we substitute for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A → S d </a:t>
            </a:r>
            <a:r>
              <a:rPr lang="en-US" dirty="0" smtClean="0"/>
              <a:t>to obtain the following A-productions.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	 A → A c |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d | b d | ɛ</a:t>
            </a:r>
          </a:p>
          <a:p>
            <a:endParaRPr lang="en-US" dirty="0" smtClean="0"/>
          </a:p>
          <a:p>
            <a:r>
              <a:rPr lang="en-US" dirty="0" smtClean="0"/>
              <a:t>Eliminating the immediate left recursion among these </a:t>
            </a:r>
            <a:r>
              <a:rPr lang="en-US" b="1" dirty="0" smtClean="0">
                <a:solidFill>
                  <a:schemeClr val="accent1"/>
                </a:solidFill>
              </a:rPr>
              <a:t>A-productions </a:t>
            </a:r>
            <a:r>
              <a:rPr lang="en-US" dirty="0" smtClean="0"/>
              <a:t>yields the following grammar: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S  → A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 | b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  → b d A’ | A’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A’ → c A’ | a d A’ | ɛ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Left factoring </a:t>
            </a:r>
            <a:r>
              <a:rPr lang="en-US" dirty="0" smtClean="0"/>
              <a:t>is a grammar transformation that is useful for producing a grammar suitable for predictive, or top-down, parsing.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If two productions with the same LHS have their RHS beginning with the same symbol (terminal or non-terminal), then the FIRST sets will not be disjoint so predictive parsing will be impossible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Top down parsing will be more difficult as a longer </a:t>
            </a:r>
            <a:r>
              <a:rPr lang="en-US" dirty="0" err="1" smtClean="0"/>
              <a:t>lookahead</a:t>
            </a:r>
            <a:r>
              <a:rPr lang="en-US" dirty="0" smtClean="0"/>
              <a:t> will be needed to decide which production to use.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/>
              <a:t>Ex.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105400"/>
            <a:ext cx="537496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two A-productions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Input begins with a nonempty string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do not know whether to expand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or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However , we may defer the decision by expanding A to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After seeing the input derived from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we expand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  </a:t>
            </a:r>
            <a:r>
              <a:rPr lang="en-US" dirty="0" smtClean="0"/>
              <a:t>or  </a:t>
            </a:r>
            <a:r>
              <a:rPr lang="en-US" b="1" dirty="0" smtClean="0">
                <a:solidFill>
                  <a:schemeClr val="accent1"/>
                </a:solidFill>
              </a:rPr>
              <a:t>A'</a:t>
            </a:r>
            <a:r>
              <a:rPr lang="en-US" dirty="0" smtClean="0"/>
              <a:t> to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called left-factoring.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 	A   → 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A’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  → 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l-GR" b="1" dirty="0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 	Grammar G.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OUTPUT:</a:t>
            </a:r>
            <a:r>
              <a:rPr lang="en-US" dirty="0" smtClean="0"/>
              <a:t> 	An equivalent left-factored grammar.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METHOD:</a:t>
            </a:r>
          </a:p>
          <a:p>
            <a:pPr lvl="1"/>
            <a:r>
              <a:rPr lang="en-US" dirty="0" smtClean="0"/>
              <a:t>For each non-terminal </a:t>
            </a:r>
            <a:r>
              <a:rPr lang="en-US" b="1" dirty="0" smtClean="0"/>
              <a:t>A</a:t>
            </a:r>
            <a:r>
              <a:rPr lang="en-US" dirty="0" smtClean="0"/>
              <a:t>, find the longest prefix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dirty="0" smtClean="0"/>
              <a:t> common to two or more of its alternatives.</a:t>
            </a:r>
          </a:p>
          <a:p>
            <a:pPr lvl="1"/>
            <a:r>
              <a:rPr lang="en-US" dirty="0" smtClean="0"/>
              <a:t>If </a:t>
            </a:r>
            <a:r>
              <a:rPr lang="el-GR" b="1" dirty="0" smtClean="0">
                <a:solidFill>
                  <a:schemeClr val="accent1"/>
                </a:solidFill>
              </a:rPr>
              <a:t>α ≠</a:t>
            </a:r>
            <a:r>
              <a:rPr lang="en-US" b="1" dirty="0" smtClean="0">
                <a:solidFill>
                  <a:schemeClr val="accent1"/>
                </a:solidFill>
              </a:rPr>
              <a:t> ɛ </a:t>
            </a:r>
            <a:r>
              <a:rPr lang="en-US" dirty="0" smtClean="0"/>
              <a:t>i.e., there is a nontrivial common prefix.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Replace all of the </a:t>
            </a:r>
            <a:r>
              <a:rPr lang="en-US" b="1" dirty="0" smtClean="0"/>
              <a:t>A</a:t>
            </a:r>
            <a:r>
              <a:rPr lang="en-US" dirty="0" smtClean="0"/>
              <a:t>-productions </a:t>
            </a:r>
            <a:r>
              <a:rPr lang="en-US" b="1" dirty="0" smtClean="0">
                <a:solidFill>
                  <a:schemeClr val="accent1"/>
                </a:solidFill>
              </a:rPr>
              <a:t>A →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2 … 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αβ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γ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dirty="0" smtClean="0"/>
              <a:t>by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   → 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A’ | </a:t>
            </a:r>
            <a:r>
              <a:rPr lang="el-GR" b="1" dirty="0" smtClean="0">
                <a:solidFill>
                  <a:schemeClr val="accent1"/>
                </a:solidFill>
              </a:rPr>
              <a:t>γ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A'  → 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| …. | </a:t>
            </a:r>
            <a:r>
              <a:rPr lang="el-GR" b="1" dirty="0" smtClean="0">
                <a:solidFill>
                  <a:schemeClr val="accent1"/>
                </a:solidFill>
              </a:rPr>
              <a:t>β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2">
              <a:buFont typeface="Arial" pitchFamily="34" charset="0"/>
              <a:buChar char="•"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l-GR" b="1" dirty="0" smtClean="0">
                <a:solidFill>
                  <a:schemeClr val="accent1"/>
                </a:solidFill>
              </a:rPr>
              <a:t>γ</a:t>
            </a:r>
            <a:r>
              <a:rPr lang="en-US" dirty="0" smtClean="0"/>
              <a:t> represents all alternatives that do not begin with </a:t>
            </a:r>
            <a:r>
              <a:rPr lang="el-GR" b="1" dirty="0" smtClean="0">
                <a:solidFill>
                  <a:schemeClr val="accent1"/>
                </a:solidFill>
              </a:rPr>
              <a:t>α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3505200" cy="85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> Dangling else grammar: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Here </a:t>
            </a:r>
            <a:r>
              <a:rPr lang="en-US" i="1" dirty="0" err="1" smtClean="0"/>
              <a:t>i</a:t>
            </a:r>
            <a:r>
              <a:rPr lang="en-US" i="1" dirty="0" smtClean="0"/>
              <a:t>, t,</a:t>
            </a:r>
            <a:r>
              <a:rPr lang="en-US" dirty="0" smtClean="0"/>
              <a:t> and </a:t>
            </a:r>
            <a:r>
              <a:rPr lang="en-US" i="1" dirty="0" smtClean="0"/>
              <a:t>e</a:t>
            </a:r>
            <a:r>
              <a:rPr lang="en-US" dirty="0" smtClean="0"/>
              <a:t> stand for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then</a:t>
            </a:r>
            <a:r>
              <a:rPr lang="en-US" dirty="0" smtClean="0"/>
              <a:t>, and </a:t>
            </a:r>
            <a:r>
              <a:rPr lang="en-US" b="1" dirty="0" smtClean="0"/>
              <a:t>else</a:t>
            </a:r>
            <a:br>
              <a:rPr lang="en-US" b="1" dirty="0" smtClean="0"/>
            </a:br>
            <a:r>
              <a:rPr lang="en-US" dirty="0" smtClean="0"/>
              <a:t>E and S stand for "conditional expression" and "statement." </a:t>
            </a:r>
          </a:p>
          <a:p>
            <a:endParaRPr lang="en-US" dirty="0" smtClean="0"/>
          </a:p>
          <a:p>
            <a:r>
              <a:rPr lang="en-US" dirty="0" smtClean="0"/>
              <a:t>Left-factored, this grammar becomes: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495800"/>
            <a:ext cx="2590800" cy="100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Non-CFL Constructs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Although grammars are powerful, but they are not all-powerful to specify all language constructs.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Lets see an example to understand this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language in this example abstracts the problem of checking that identifiers are declared before they are used in a program.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language consists of strings of the form </a:t>
            </a:r>
            <a:r>
              <a:rPr lang="en-US" i="1" dirty="0" err="1" smtClean="0">
                <a:solidFill>
                  <a:schemeClr val="accent1"/>
                </a:solidFill>
              </a:rPr>
              <a:t>wcw</a:t>
            </a:r>
            <a:r>
              <a:rPr lang="en-US" dirty="0" smtClean="0"/>
              <a:t>, where</a:t>
            </a:r>
          </a:p>
          <a:p>
            <a:pPr lvl="2"/>
            <a:r>
              <a:rPr lang="en-US" dirty="0" smtClean="0"/>
              <a:t>the first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represents the declaration of an identifier w.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 smtClean="0"/>
              <a:t>represents an intervening program fragment.</a:t>
            </a:r>
          </a:p>
          <a:p>
            <a:pPr lvl="2"/>
            <a:r>
              <a:rPr lang="en-US" dirty="0" smtClean="0"/>
              <a:t>the second </a:t>
            </a:r>
            <a:r>
              <a:rPr lang="en-US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represents the use of the identifier.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Non-CFL Constructs..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abstract language is </a:t>
            </a:r>
            <a:r>
              <a:rPr lang="en-US" b="1" dirty="0" smtClean="0">
                <a:solidFill>
                  <a:schemeClr val="accent1"/>
                </a:solidFill>
              </a:rPr>
              <a:t>L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= {</a:t>
            </a:r>
            <a:r>
              <a:rPr lang="en-US" b="1" i="1" dirty="0" err="1" smtClean="0">
                <a:solidFill>
                  <a:schemeClr val="accent1"/>
                </a:solidFill>
              </a:rPr>
              <a:t>wcw</a:t>
            </a:r>
            <a:r>
              <a:rPr lang="en-US" b="1" dirty="0" smtClean="0">
                <a:solidFill>
                  <a:schemeClr val="accent1"/>
                </a:solidFill>
              </a:rPr>
              <a:t> | </a:t>
            </a:r>
            <a:r>
              <a:rPr lang="en-US" b="1" i="1" dirty="0" smtClean="0">
                <a:solidFill>
                  <a:schemeClr val="accent1"/>
                </a:solidFill>
              </a:rPr>
              <a:t>w</a:t>
            </a:r>
            <a:r>
              <a:rPr lang="en-US" b="1" dirty="0" smtClean="0">
                <a:solidFill>
                  <a:schemeClr val="accent1"/>
                </a:solidFill>
              </a:rPr>
              <a:t> is in 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consists of all words composed of a repeated string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r>
              <a:rPr lang="en-US" dirty="0" smtClean="0"/>
              <a:t> separated by c, such as </a:t>
            </a:r>
            <a:r>
              <a:rPr lang="en-US" b="1" dirty="0" err="1" smtClean="0">
                <a:solidFill>
                  <a:schemeClr val="accent1"/>
                </a:solidFill>
              </a:rPr>
              <a:t>aabcaab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non-context- freedom of L</a:t>
            </a:r>
            <a:r>
              <a:rPr lang="en-US" baseline="-25000" dirty="0" smtClean="0"/>
              <a:t>1</a:t>
            </a:r>
            <a:r>
              <a:rPr lang="en-US" dirty="0" smtClean="0"/>
              <a:t> directly implies the non-context-freedom of programming languages like C and Java, which require declaration of identifiers before their use and which allow identifiers of arbitrary length.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For this reason, a grammar for C or Java does not distinguish among identifiers that are different character strings.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Parsing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Top-down parsing </a:t>
            </a:r>
            <a:r>
              <a:rPr lang="en-US" dirty="0" smtClean="0"/>
              <a:t>can be viewed as the problem of constructing a parse tree for the input string, starting from the root and creating the nodes of the parse tree in preorder (DFT).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If this is our grammar then the steps involved in construction of a parse tree are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0"/>
            <a:ext cx="2819400" cy="177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Parsing..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Parsing for 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54180"/>
            <a:ext cx="8001000" cy="21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51462"/>
            <a:ext cx="8001000" cy="25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 a node labeled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i="1" dirty="0" smtClean="0">
                <a:solidFill>
                  <a:schemeClr val="accent1"/>
                </a:solidFill>
              </a:rPr>
              <a:t>'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At the first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i="1" dirty="0" smtClean="0">
                <a:solidFill>
                  <a:schemeClr val="accent1"/>
                </a:solidFill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node (in preorder) , the production </a:t>
            </a:r>
            <a:r>
              <a:rPr lang="en-US" b="1" dirty="0" smtClean="0">
                <a:solidFill>
                  <a:schemeClr val="accent1"/>
                </a:solidFill>
              </a:rPr>
              <a:t>E’ → +TE’</a:t>
            </a:r>
            <a:r>
              <a:rPr lang="en-US" dirty="0" smtClean="0"/>
              <a:t> is chosen; at the second </a:t>
            </a:r>
            <a:r>
              <a:rPr lang="en-US" b="1" dirty="0" smtClean="0">
                <a:solidFill>
                  <a:schemeClr val="accent1"/>
                </a:solidFill>
              </a:rPr>
              <a:t>E’</a:t>
            </a:r>
            <a:r>
              <a:rPr lang="en-US" dirty="0" smtClean="0"/>
              <a:t> node, the production </a:t>
            </a:r>
            <a:r>
              <a:rPr lang="en-US" b="1" dirty="0" smtClean="0">
                <a:solidFill>
                  <a:schemeClr val="accent1"/>
                </a:solidFill>
              </a:rPr>
              <a:t>E’ → ɛ</a:t>
            </a:r>
            <a:r>
              <a:rPr lang="en-US" dirty="0" smtClean="0"/>
              <a:t> is chosen.</a:t>
            </a:r>
          </a:p>
          <a:p>
            <a:pPr lvl="1"/>
            <a:r>
              <a:rPr lang="en-US" dirty="0" smtClean="0"/>
              <a:t>A predictive parser can choose between </a:t>
            </a:r>
            <a:r>
              <a:rPr lang="en-US" b="1" dirty="0" smtClean="0">
                <a:solidFill>
                  <a:schemeClr val="accent1"/>
                </a:solidFill>
              </a:rPr>
              <a:t>E’-productions</a:t>
            </a:r>
            <a:r>
              <a:rPr lang="en-US" dirty="0" smtClean="0"/>
              <a:t> by looking at the </a:t>
            </a:r>
            <a:r>
              <a:rPr lang="en-US" b="1" i="1" dirty="0" smtClean="0">
                <a:solidFill>
                  <a:schemeClr val="accent1"/>
                </a:solidFill>
              </a:rPr>
              <a:t>next input symbol</a:t>
            </a:r>
            <a:r>
              <a:rPr lang="en-US" dirty="0" smtClean="0"/>
              <a:t>.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848600" cy="268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our compiler model, the parser obtains a string of tokens from the lexical analyzer &amp; verifies that the string of token names can be generated by the grammar for the source language.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71800"/>
            <a:ext cx="65926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Top Down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class of grammars for which we can construct predictive parsers looking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symbols ahead in the input is sometimes called the </a:t>
            </a:r>
            <a:r>
              <a:rPr lang="en-US" b="1" dirty="0" smtClean="0">
                <a:solidFill>
                  <a:schemeClr val="accent1"/>
                </a:solidFill>
              </a:rPr>
              <a:t>LL(k)</a:t>
            </a:r>
            <a:r>
              <a:rPr lang="en-US" dirty="0" smtClean="0"/>
              <a:t> class.</a:t>
            </a:r>
          </a:p>
          <a:p>
            <a:endParaRPr lang="en-US" dirty="0" smtClean="0"/>
          </a:p>
          <a:p>
            <a:r>
              <a:rPr lang="en-US" b="1" dirty="0" smtClean="0"/>
              <a:t>LL parser</a:t>
            </a:r>
            <a:r>
              <a:rPr lang="en-US" dirty="0" smtClean="0"/>
              <a:t> is a top-down parser for a subset of the context-free grammars. </a:t>
            </a:r>
          </a:p>
          <a:p>
            <a:pPr lvl="1"/>
            <a:r>
              <a:rPr lang="en-US" dirty="0" smtClean="0"/>
              <a:t>It parses the input from </a:t>
            </a:r>
            <a:r>
              <a:rPr lang="en-US" b="1" dirty="0" smtClean="0"/>
              <a:t>L</a:t>
            </a:r>
            <a:r>
              <a:rPr lang="en-US" dirty="0" smtClean="0"/>
              <a:t>eft to right, and constructs a </a:t>
            </a:r>
            <a:r>
              <a:rPr lang="en-US" b="1" dirty="0" smtClean="0"/>
              <a:t>L</a:t>
            </a:r>
            <a:r>
              <a:rPr lang="en-US" dirty="0" smtClean="0"/>
              <a:t>eftmost derivation of the sentence.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LR parser constructs a rightmost derivation.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Recursive Descent Parsing</a:t>
            </a:r>
            <a:r>
              <a:rPr lang="en-US" b="1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a top-down process in which the parser attempts to verify that the syntax of the input stream is correct as it is read from left to right.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basic operation necessary for this involves reading characters from the input stream and matching then with terminals from the grammar that describes the syntax of the input.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Recursive descent parsers will look ahead one character and advance the input stream reading pointer when proper matches occur.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following procedure accomplishes matching and reading process.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variable called 'next' looks ahead and always provides the next character that will be read from the input stream. </a:t>
            </a:r>
          </a:p>
          <a:p>
            <a:pPr lvl="1"/>
            <a:r>
              <a:rPr lang="en-US" dirty="0" smtClean="0"/>
              <a:t>This feature is essential if we wish our parsers to be able to predict what is due to arrive as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42" y="1676400"/>
            <a:ext cx="53886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What a recursive descent parser actually does is to perform a depth-first search of the derivation tree for the string being parsed.</a:t>
            </a:r>
          </a:p>
          <a:p>
            <a:pPr lvl="1"/>
            <a:r>
              <a:rPr lang="en-US" dirty="0" smtClean="0"/>
              <a:t>This provides the 'descent' portion of the name. </a:t>
            </a:r>
          </a:p>
          <a:p>
            <a:endParaRPr lang="en-US" dirty="0" smtClean="0"/>
          </a:p>
          <a:p>
            <a:r>
              <a:rPr lang="en-US" dirty="0" smtClean="0"/>
              <a:t>The 'recursive' portion comes from the parser's form, a collection of recursive procedures.</a:t>
            </a:r>
          </a:p>
          <a:p>
            <a:endParaRPr lang="en-US" dirty="0" smtClean="0"/>
          </a:p>
          <a:p>
            <a:r>
              <a:rPr lang="en-US" dirty="0" smtClean="0"/>
              <a:t>As our first example, consider the simple grammar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E  →  id + T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 (E)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T  →  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Derivation tree for the expression </a:t>
            </a:r>
            <a:r>
              <a:rPr lang="en-US" b="1" dirty="0" smtClean="0">
                <a:solidFill>
                  <a:schemeClr val="accent1"/>
                </a:solidFill>
              </a:rPr>
              <a:t>id+(</a:t>
            </a:r>
            <a:r>
              <a:rPr lang="en-US" b="1" dirty="0" err="1" smtClean="0">
                <a:solidFill>
                  <a:schemeClr val="accent1"/>
                </a:solidFill>
              </a:rPr>
              <a:t>id+id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2" descr="E:\Freelancing\VCIIT\Compiler Construction\Helping Material\Images\Lec18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905001"/>
            <a:ext cx="3429000" cy="3599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recursive descent parser traverses the tree by first calling a procedure to recognize an 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procedure reads an 'x' and a '+' and then calls a procedure to recognize a 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'</a:t>
            </a:r>
            <a:r>
              <a:rPr lang="en-US" dirty="0" err="1" smtClean="0"/>
              <a:t>errorhandler</a:t>
            </a:r>
            <a:r>
              <a:rPr lang="en-US" dirty="0" smtClean="0"/>
              <a:t>' is a procedure that notifies the user that a syntax error has been made and then possibly terminates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109" y="3295650"/>
            <a:ext cx="6157291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recognize a T, the parser must figure out which of the productions to execute.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routine, the parser determines whether T had the form (E) or x. </a:t>
            </a:r>
          </a:p>
          <a:p>
            <a:pPr lvl="1"/>
            <a:r>
              <a:rPr lang="en-US" dirty="0" smtClean="0"/>
              <a:t>If not then the error routine was called, otherwise the appropriate terminals and non-terminals were recognized.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09800"/>
            <a:ext cx="4717682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Decent Parsing...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So, all one needs to write a recursive descent parser is a nice grammar. </a:t>
            </a:r>
          </a:p>
          <a:p>
            <a:endParaRPr lang="en-US" dirty="0" smtClean="0"/>
          </a:p>
          <a:p>
            <a:r>
              <a:rPr lang="en-US" dirty="0" smtClean="0"/>
              <a:t>But, what exactly is a 'nice' grammar?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STAY TUNED TILL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Trivial Approach: No Recovery</a:t>
            </a:r>
          </a:p>
          <a:p>
            <a:pPr lvl="1"/>
            <a:r>
              <a:rPr lang="en-US" dirty="0" smtClean="0"/>
              <a:t>Print an error message when parsing cannot continue and then terminate parsing.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Panic-Mode Recovery</a:t>
            </a:r>
          </a:p>
          <a:p>
            <a:pPr lvl="1"/>
            <a:r>
              <a:rPr lang="en-US" dirty="0" smtClean="0"/>
              <a:t>The parser discards input until it encounters a </a:t>
            </a:r>
            <a:r>
              <a:rPr lang="en-US" i="1" dirty="0" smtClean="0"/>
              <a:t>synchronizing token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Phrase-Level Recovery</a:t>
            </a:r>
          </a:p>
          <a:p>
            <a:pPr lvl="1"/>
            <a:r>
              <a:rPr lang="en-US" dirty="0" smtClean="0"/>
              <a:t>Locally replace some prefix of the remaining input by some string. Simple cases are exchanging ; with , and = with ==.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Error Productions</a:t>
            </a:r>
          </a:p>
          <a:p>
            <a:pPr lvl="1"/>
            <a:r>
              <a:rPr lang="en-US" dirty="0" smtClean="0"/>
              <a:t>Include productions for common errors.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Global Correction</a:t>
            </a:r>
          </a:p>
          <a:p>
            <a:pPr lvl="1"/>
            <a:r>
              <a:rPr lang="en-US" dirty="0" smtClean="0"/>
              <a:t>Change the input I to the closest correct input I' and produce the parse tree for I'.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6667"/>
          <a:stretch>
            <a:fillRect/>
          </a:stretch>
        </p:blipFill>
        <p:spPr bwMode="auto">
          <a:xfrm>
            <a:off x="5638800" y="2514600"/>
            <a:ext cx="262507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parse tree </a:t>
            </a:r>
            <a:r>
              <a:rPr lang="en-US" dirty="0" smtClean="0"/>
              <a:t>is a graphical representation of a derivation that filters out the order in which productions are applied to replace non-terminals</a:t>
            </a:r>
          </a:p>
          <a:p>
            <a:endParaRPr lang="en-US" dirty="0" smtClean="0"/>
          </a:p>
          <a:p>
            <a:r>
              <a:rPr lang="en-US" dirty="0" smtClean="0"/>
              <a:t>The leaves of a parse tree are labeled </a:t>
            </a:r>
          </a:p>
          <a:p>
            <a:pPr>
              <a:buNone/>
            </a:pPr>
            <a:r>
              <a:rPr lang="en-US" dirty="0" smtClean="0"/>
              <a:t>	by non-terminals or terminals and, </a:t>
            </a:r>
          </a:p>
          <a:p>
            <a:pPr>
              <a:buNone/>
            </a:pPr>
            <a:r>
              <a:rPr lang="en-US" dirty="0" smtClean="0"/>
              <a:t>	read from </a:t>
            </a:r>
            <a:r>
              <a:rPr lang="en-US" dirty="0" smtClean="0">
                <a:solidFill>
                  <a:schemeClr val="accent1"/>
                </a:solidFill>
              </a:rPr>
              <a:t>left to right</a:t>
            </a:r>
            <a:r>
              <a:rPr lang="en-US" dirty="0" smtClean="0"/>
              <a:t> constitute </a:t>
            </a:r>
            <a:br>
              <a:rPr lang="en-US" dirty="0" smtClean="0"/>
            </a:br>
            <a:r>
              <a:rPr lang="en-US" dirty="0" smtClean="0"/>
              <a:t>a sentential form, called the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yield</a:t>
            </a:r>
            <a:r>
              <a:rPr lang="en-US" dirty="0" smtClean="0"/>
              <a:t> or frontier of the tree.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grammar that produces more than one parse tree for some sentence is said to be </a:t>
            </a:r>
            <a:r>
              <a:rPr lang="en-US" b="1" dirty="0" smtClean="0">
                <a:solidFill>
                  <a:schemeClr val="accent1"/>
                </a:solidFill>
              </a:rPr>
              <a:t>ambiguous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Alternatively, an ambiguous grammar is one that produces more than one leftmost derivation or more than one rightmost derivation for the same sentence.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 Grammar 	 </a:t>
            </a:r>
            <a:r>
              <a:rPr lang="en-US" dirty="0" smtClean="0">
                <a:solidFill>
                  <a:schemeClr val="accent1"/>
                </a:solidFill>
              </a:rPr>
              <a:t>E → E + E | E * E | ( E ) | id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 is ambiguous because we have seen two parse trees for </a:t>
            </a:r>
            <a:r>
              <a:rPr lang="en-US" b="1" dirty="0" smtClean="0">
                <a:solidFill>
                  <a:schemeClr val="accent1"/>
                </a:solidFill>
              </a:rPr>
              <a:t>id + id * id</a:t>
            </a:r>
            <a:r>
              <a:rPr lang="en-US" dirty="0" smtClean="0"/>
              <a:t> 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267200"/>
            <a:ext cx="5638800" cy="1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There must be at least two leftmost derivations.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two parse trees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Lec17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1828800"/>
            <a:ext cx="5486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Every construct described by a regular expression can be described by a grammar, but not vice-versa.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Alternatively, every regular language is a context-free language, but not vice-versa.</a:t>
            </a:r>
          </a:p>
          <a:p>
            <a:endParaRPr lang="en-US" dirty="0" smtClean="0"/>
          </a:p>
          <a:p>
            <a:r>
              <a:rPr lang="en-US" dirty="0" smtClean="0"/>
              <a:t>Why use regular expressions to define the lexical syntax of a language?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Reasons: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Separating the syntactic structure of a language into lexical and non-lexical parts provides a convenient way of modularizing the front end of a compiler into two manageable-sized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The lexical rules of a language are frequently quite simple, and to describe them we do not need a notation as powerful as grammars.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Regular expressions </a:t>
            </a:r>
            <a:r>
              <a:rPr lang="en-US" dirty="0" smtClean="0"/>
              <a:t>generally provide a more concise and easier-to-understand notation for tokens than grammars.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More efficient lexical analyzers can be constructed automatically  from regular expressions than from arbitrary grammars.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Regular expressions are most useful for describing the structure of constructs such as </a:t>
            </a:r>
            <a:r>
              <a:rPr lang="en-US" dirty="0" smtClean="0">
                <a:solidFill>
                  <a:schemeClr val="accent1"/>
                </a:solidFill>
              </a:rPr>
              <a:t>identifiers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constants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keywords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white space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14397</TotalTime>
  <Words>1592</Words>
  <Application>Microsoft Office PowerPoint</Application>
  <PresentationFormat>On-screen Show (4:3)</PresentationFormat>
  <Paragraphs>401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Over View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Slide 12</vt:lpstr>
      <vt:lpstr>Contents</vt:lpstr>
      <vt:lpstr>Elimination of Left Recursion</vt:lpstr>
      <vt:lpstr>Elimination of Left Recursion..</vt:lpstr>
      <vt:lpstr>Elimination of Left Recursion...</vt:lpstr>
      <vt:lpstr>Elimination of Left Recursion...</vt:lpstr>
      <vt:lpstr>Elimination of Left Recursion...</vt:lpstr>
      <vt:lpstr>Elimination of Left Recursion...</vt:lpstr>
      <vt:lpstr>Elimination of Left Recursion...</vt:lpstr>
      <vt:lpstr>Left Factoring</vt:lpstr>
      <vt:lpstr>Left Factoring..</vt:lpstr>
      <vt:lpstr>Left Factoring…</vt:lpstr>
      <vt:lpstr>Left Factoring…</vt:lpstr>
      <vt:lpstr>Non-CFL Constructs</vt:lpstr>
      <vt:lpstr>Non-CFL Constructs..</vt:lpstr>
      <vt:lpstr>Top Down Parsing</vt:lpstr>
      <vt:lpstr>Top Down Parsing..</vt:lpstr>
      <vt:lpstr>Top Down Parsing...</vt:lpstr>
      <vt:lpstr>Top Down Parsing...</vt:lpstr>
      <vt:lpstr>Recursive Decent Parsing</vt:lpstr>
      <vt:lpstr>Recursive Decent Parsing..</vt:lpstr>
      <vt:lpstr>Recursive Decent Parsing...</vt:lpstr>
      <vt:lpstr>Recursive Decent Parsing...</vt:lpstr>
      <vt:lpstr>Recursive Decent Parsing…</vt:lpstr>
      <vt:lpstr>Recursive Decent Parsing...</vt:lpstr>
      <vt:lpstr>Recursive Decent Parsing...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3000</cp:revision>
  <dcterms:created xsi:type="dcterms:W3CDTF">2012-02-27T05:45:45Z</dcterms:created>
  <dcterms:modified xsi:type="dcterms:W3CDTF">2013-12-17T13:12:45Z</dcterms:modified>
  <cp:category>CS</cp:category>
</cp:coreProperties>
</file>