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69" r:id="rId2"/>
    <p:sldId id="262" r:id="rId3"/>
    <p:sldId id="706" r:id="rId4"/>
    <p:sldId id="712" r:id="rId5"/>
    <p:sldId id="713" r:id="rId6"/>
    <p:sldId id="722" r:id="rId7"/>
    <p:sldId id="749" r:id="rId8"/>
    <p:sldId id="750" r:id="rId9"/>
    <p:sldId id="754" r:id="rId10"/>
    <p:sldId id="755" r:id="rId11"/>
    <p:sldId id="756" r:id="rId12"/>
    <p:sldId id="757" r:id="rId13"/>
    <p:sldId id="763" r:id="rId14"/>
    <p:sldId id="559" r:id="rId15"/>
    <p:sldId id="560" r:id="rId16"/>
    <p:sldId id="729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1" r:id="rId25"/>
    <p:sldId id="772" r:id="rId26"/>
    <p:sldId id="773" r:id="rId27"/>
    <p:sldId id="774" r:id="rId28"/>
    <p:sldId id="775" r:id="rId29"/>
    <p:sldId id="776" r:id="rId30"/>
    <p:sldId id="777" r:id="rId31"/>
    <p:sldId id="778" r:id="rId32"/>
    <p:sldId id="779" r:id="rId33"/>
    <p:sldId id="780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5763" autoAdjust="0"/>
  </p:normalViewPr>
  <p:slideViewPr>
    <p:cSldViewPr>
      <p:cViewPr>
        <p:scale>
          <a:sx n="60" d="100"/>
          <a:sy n="60" d="100"/>
        </p:scale>
        <p:origin x="-878" y="10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17/02/1435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17/02/1435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20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FIRST(E’) = {+, ɛ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pPr lvl="1"/>
            <a:r>
              <a:rPr lang="en-US" dirty="0" smtClean="0"/>
              <a:t>The reason is that one of the two productions for </a:t>
            </a:r>
            <a:r>
              <a:rPr lang="en-US" b="1" dirty="0" smtClean="0">
                <a:solidFill>
                  <a:schemeClr val="accent1"/>
                </a:solidFill>
              </a:rPr>
              <a:t>E‘</a:t>
            </a:r>
            <a:r>
              <a:rPr lang="en-US" dirty="0" smtClean="0"/>
              <a:t> has a body that begins with terminal </a:t>
            </a:r>
            <a:r>
              <a:rPr lang="en-US" b="1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 and the other's body is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Whenever a non-terminal derives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we place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in FIRST for that non-terminal.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FIRST(T’) = {*, ɛ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pPr lvl="1"/>
            <a:r>
              <a:rPr lang="en-US" dirty="0" smtClean="0"/>
              <a:t>The reasoning is analogous to that for </a:t>
            </a:r>
            <a:r>
              <a:rPr lang="en-US" b="1" dirty="0" smtClean="0">
                <a:solidFill>
                  <a:schemeClr val="accent1"/>
                </a:solidFill>
              </a:rPr>
              <a:t>FIRST(E’)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FOLLOW(E) = FOLLOW(E') = {), $}</a:t>
            </a:r>
          </a:p>
          <a:p>
            <a:pPr lvl="1"/>
            <a:r>
              <a:rPr lang="en-US" dirty="0" smtClean="0"/>
              <a:t>Since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 is the start symbol, </a:t>
            </a:r>
            <a:r>
              <a:rPr lang="en-US" b="1" dirty="0" smtClean="0">
                <a:solidFill>
                  <a:schemeClr val="accent1"/>
                </a:solidFill>
              </a:rPr>
              <a:t>FOLLOW(E)</a:t>
            </a:r>
            <a:r>
              <a:rPr lang="en-US" dirty="0" smtClean="0"/>
              <a:t> must contain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production body </a:t>
            </a:r>
            <a:r>
              <a:rPr lang="en-US" b="1" dirty="0" smtClean="0">
                <a:solidFill>
                  <a:schemeClr val="accent1"/>
                </a:solidFill>
              </a:rPr>
              <a:t>(E)</a:t>
            </a:r>
            <a:r>
              <a:rPr lang="en-US" dirty="0" smtClean="0"/>
              <a:t> explains why the right parenthesis is in </a:t>
            </a:r>
            <a:r>
              <a:rPr lang="en-US" b="1" dirty="0" smtClean="0">
                <a:solidFill>
                  <a:schemeClr val="accent1"/>
                </a:solidFill>
              </a:rPr>
              <a:t>FOLLOW(E)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1"/>
                </a:solidFill>
              </a:rPr>
              <a:t>E‘</a:t>
            </a:r>
            <a:r>
              <a:rPr lang="en-US" dirty="0" smtClean="0"/>
              <a:t> this non-terminal appears only at the ends of bodies of </a:t>
            </a:r>
            <a:r>
              <a:rPr lang="en-US" b="1" dirty="0" smtClean="0">
                <a:solidFill>
                  <a:schemeClr val="accent1"/>
                </a:solidFill>
              </a:rPr>
              <a:t>ɛ-productions</a:t>
            </a:r>
          </a:p>
          <a:p>
            <a:pPr lvl="1"/>
            <a:r>
              <a:rPr lang="en-US" dirty="0" smtClean="0"/>
              <a:t>Thus, </a:t>
            </a:r>
            <a:r>
              <a:rPr lang="en-US" b="1" dirty="0" smtClean="0">
                <a:solidFill>
                  <a:schemeClr val="accent1"/>
                </a:solidFill>
              </a:rPr>
              <a:t>FOLLOW(E’)</a:t>
            </a:r>
            <a:r>
              <a:rPr lang="en-US" dirty="0" smtClean="0"/>
              <a:t> must be the same as </a:t>
            </a:r>
            <a:r>
              <a:rPr lang="en-US" b="1" dirty="0" smtClean="0">
                <a:solidFill>
                  <a:schemeClr val="accent1"/>
                </a:solidFill>
              </a:rPr>
              <a:t>FOLLOW(E)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FOLLOW(T) = FOLLOW(T') = {+, ) , $}</a:t>
            </a:r>
          </a:p>
          <a:p>
            <a:pPr lvl="1"/>
            <a:r>
              <a:rPr lang="en-US" dirty="0" smtClean="0"/>
              <a:t>T appears in bodies only followed by </a:t>
            </a:r>
            <a:r>
              <a:rPr lang="en-US" b="1" dirty="0" smtClean="0">
                <a:solidFill>
                  <a:schemeClr val="accent1"/>
                </a:solidFill>
              </a:rPr>
              <a:t>E’</a:t>
            </a:r>
            <a:r>
              <a:rPr lang="en-US" dirty="0" smtClean="0"/>
              <a:t> Thus, everything except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that is in </a:t>
            </a:r>
            <a:r>
              <a:rPr lang="en-US" b="1" dirty="0" smtClean="0">
                <a:solidFill>
                  <a:schemeClr val="accent1"/>
                </a:solidFill>
              </a:rPr>
              <a:t>FIRST(E')</a:t>
            </a:r>
            <a:r>
              <a:rPr lang="en-US" dirty="0" smtClean="0"/>
              <a:t> must be in </a:t>
            </a:r>
            <a:r>
              <a:rPr lang="en-US" b="1" dirty="0" smtClean="0">
                <a:solidFill>
                  <a:schemeClr val="accent1"/>
                </a:solidFill>
              </a:rPr>
              <a:t>FOLLOW(T)</a:t>
            </a:r>
            <a:r>
              <a:rPr lang="en-US" dirty="0" smtClean="0"/>
              <a:t> that explains the symbol </a:t>
            </a:r>
            <a:r>
              <a:rPr lang="en-US" b="1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However, since </a:t>
            </a:r>
            <a:r>
              <a:rPr lang="en-US" b="1" dirty="0" smtClean="0">
                <a:solidFill>
                  <a:schemeClr val="accent1"/>
                </a:solidFill>
              </a:rPr>
              <a:t>FIRST(E')</a:t>
            </a:r>
            <a:r>
              <a:rPr lang="en-US" dirty="0" smtClean="0"/>
              <a:t> contains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(i.e. , E' =* t), and </a:t>
            </a:r>
            <a:r>
              <a:rPr lang="en-US" b="1" dirty="0" smtClean="0">
                <a:solidFill>
                  <a:schemeClr val="accent1"/>
                </a:solidFill>
              </a:rPr>
              <a:t>E'</a:t>
            </a:r>
            <a:r>
              <a:rPr lang="en-US" dirty="0" smtClean="0"/>
              <a:t> is the entire string following </a:t>
            </a:r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in the bodies of the </a:t>
            </a:r>
            <a:r>
              <a:rPr lang="en-US" b="1" dirty="0" smtClean="0">
                <a:solidFill>
                  <a:schemeClr val="accent1"/>
                </a:solidFill>
              </a:rPr>
              <a:t>ɛ-productions</a:t>
            </a:r>
            <a:r>
              <a:rPr lang="en-US" dirty="0" smtClean="0"/>
              <a:t>, everything in </a:t>
            </a:r>
            <a:r>
              <a:rPr lang="en-US" b="1" dirty="0" smtClean="0">
                <a:solidFill>
                  <a:schemeClr val="accent1"/>
                </a:solidFill>
              </a:rPr>
              <a:t>FOLLOW(E)</a:t>
            </a:r>
            <a:r>
              <a:rPr lang="en-US" dirty="0" smtClean="0"/>
              <a:t> must also be in </a:t>
            </a:r>
            <a:r>
              <a:rPr lang="en-US" b="1" dirty="0" smtClean="0">
                <a:solidFill>
                  <a:schemeClr val="accent1"/>
                </a:solidFill>
              </a:rPr>
              <a:t>FOLLOW(T)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That explains the symbols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 and the right parenthesis. </a:t>
            </a:r>
          </a:p>
          <a:p>
            <a:pPr lvl="1"/>
            <a:r>
              <a:rPr lang="en-US" dirty="0" smtClean="0"/>
              <a:t>As for </a:t>
            </a:r>
            <a:r>
              <a:rPr lang="en-US" b="1" dirty="0" smtClean="0">
                <a:solidFill>
                  <a:schemeClr val="accent1"/>
                </a:solidFill>
              </a:rPr>
              <a:t>T'</a:t>
            </a:r>
            <a:r>
              <a:rPr lang="en-US" dirty="0" smtClean="0"/>
              <a:t> since it appears only at the ends of the </a:t>
            </a:r>
            <a:r>
              <a:rPr lang="en-US" b="1" dirty="0" smtClean="0">
                <a:solidFill>
                  <a:schemeClr val="accent1"/>
                </a:solidFill>
              </a:rPr>
              <a:t>T-productions</a:t>
            </a:r>
            <a:r>
              <a:rPr lang="en-US" dirty="0" smtClean="0"/>
              <a:t> it must be that </a:t>
            </a:r>
            <a:r>
              <a:rPr lang="en-US" b="1" dirty="0" smtClean="0">
                <a:solidFill>
                  <a:schemeClr val="accent1"/>
                </a:solidFill>
              </a:rPr>
              <a:t>FOLLOW(T') = FOLLOW(T)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FOLLOW(F) = {+, *, ), $}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LL(1</a:t>
            </a:r>
            <a:r>
              <a:rPr lang="en-US" b="1" smtClean="0">
                <a:solidFill>
                  <a:schemeClr val="accent1"/>
                </a:solidFill>
              </a:rPr>
              <a:t>) Grammars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Predictive parsers</a:t>
            </a:r>
            <a:r>
              <a:rPr lang="en-US" dirty="0" smtClean="0"/>
              <a:t> that is </a:t>
            </a:r>
            <a:r>
              <a:rPr lang="en-US" b="1" dirty="0" smtClean="0">
                <a:solidFill>
                  <a:schemeClr val="accent1"/>
                </a:solidFill>
              </a:rPr>
              <a:t>recursive-descent parsers</a:t>
            </a:r>
            <a:r>
              <a:rPr lang="en-US" dirty="0" smtClean="0"/>
              <a:t> needing no backtracking, can be constructed for a class of grammars called LL(1).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first </a:t>
            </a:r>
            <a:r>
              <a:rPr lang="en-US" b="1" dirty="0" smtClean="0">
                <a:solidFill>
                  <a:schemeClr val="accent1"/>
                </a:solidFill>
              </a:rPr>
              <a:t>"L"</a:t>
            </a:r>
            <a:r>
              <a:rPr lang="en-US" dirty="0" smtClean="0"/>
              <a:t> in LL(1) stands for scanning the input from left to right.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</a:t>
            </a:r>
            <a:r>
              <a:rPr lang="en-US" b="1" dirty="0" smtClean="0">
                <a:solidFill>
                  <a:schemeClr val="accent1"/>
                </a:solidFill>
              </a:rPr>
              <a:t>"L"</a:t>
            </a:r>
            <a:r>
              <a:rPr lang="en-US" dirty="0" smtClean="0"/>
              <a:t> for producing a leftmost derivation.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“1"</a:t>
            </a:r>
            <a:r>
              <a:rPr lang="en-US" dirty="0" smtClean="0"/>
              <a:t> for using one input symbol of look ahead at each step to make parsing action decisions.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 smtClean="0"/>
              <a:t>Ex.		</a:t>
            </a:r>
            <a:r>
              <a:rPr lang="en-US" b="1" dirty="0" smtClean="0">
                <a:solidFill>
                  <a:schemeClr val="accent1"/>
                </a:solidFill>
              </a:rPr>
              <a:t>E  → T E’	</a:t>
            </a:r>
            <a:r>
              <a:rPr lang="en-US" b="1" dirty="0" smtClean="0"/>
              <a:t>FIRST(F) = FIRST(T) = FIRST(E) = { ( , id }</a:t>
            </a:r>
            <a:r>
              <a:rPr lang="en-US" dirty="0" smtClean="0"/>
              <a:t>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E’ → + T E’ | ɛ	</a:t>
            </a:r>
            <a:r>
              <a:rPr lang="en-US" b="1" dirty="0" smtClean="0"/>
              <a:t>FIRST(E’) = {+,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b="1" dirty="0" smtClean="0"/>
              <a:t>}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  → F T’	</a:t>
            </a:r>
            <a:r>
              <a:rPr lang="en-US" b="1" dirty="0" smtClean="0"/>
              <a:t>FIRST(T’) = {*,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b="1" dirty="0" smtClean="0"/>
              <a:t>}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T’ → *FT’ | ɛ	</a:t>
            </a:r>
            <a:r>
              <a:rPr lang="en-US" b="1" dirty="0" smtClean="0"/>
              <a:t>FOLLOW(E) = FOLLOW(E') = {), $}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F  → (E) | id	</a:t>
            </a:r>
            <a:r>
              <a:rPr lang="en-US" b="1" dirty="0" smtClean="0"/>
              <a:t>FOLLOW(T) = FOLLOW(T') = {+, ) , $}</a:t>
            </a:r>
          </a:p>
          <a:p>
            <a:pPr lvl="4">
              <a:buNone/>
            </a:pPr>
            <a:r>
              <a:rPr lang="en-US" dirty="0" smtClean="0"/>
              <a:t>			</a:t>
            </a:r>
            <a:r>
              <a:rPr lang="en-US" b="1" dirty="0" smtClean="0"/>
              <a:t>FOLLOW(F) = {+, *, ), $}</a:t>
            </a:r>
          </a:p>
          <a:p>
            <a:pPr lvl="4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Lec19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657600"/>
            <a:ext cx="8322339" cy="2743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Top Down Parsing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Recursive Decent Parsing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FIRST &amp; FOLLOW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LL(1) Grammars</a:t>
            </a:r>
          </a:p>
          <a:p>
            <a:pPr lvl="1"/>
            <a:r>
              <a:rPr lang="en-US" dirty="0" smtClean="0"/>
              <a:t>Non-recursive Predictive Parsing</a:t>
            </a:r>
          </a:p>
          <a:p>
            <a:pPr lvl="1"/>
            <a:r>
              <a:rPr lang="en-US" dirty="0" smtClean="0"/>
              <a:t>Error Recovery in Predictive Parsing</a:t>
            </a:r>
          </a:p>
          <a:p>
            <a:r>
              <a:rPr lang="en-US" dirty="0" smtClean="0"/>
              <a:t>Bottom Up Parsing</a:t>
            </a:r>
          </a:p>
          <a:p>
            <a:pPr lvl="1"/>
            <a:r>
              <a:rPr lang="en-US" dirty="0" smtClean="0"/>
              <a:t>Reductions</a:t>
            </a:r>
          </a:p>
          <a:p>
            <a:pPr lvl="1"/>
            <a:r>
              <a:rPr lang="en-US" dirty="0" smtClean="0"/>
              <a:t>Handle Pruning</a:t>
            </a:r>
          </a:p>
          <a:p>
            <a:pPr lvl="1"/>
            <a:r>
              <a:rPr lang="en-US" dirty="0" smtClean="0"/>
              <a:t>Shift-Reduce Parsing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Conflicts During Shift-Reduce Parsing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LR 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Nonrecursive Predictive Parsing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non recursive predictive parser </a:t>
            </a:r>
            <a:r>
              <a:rPr lang="en-US" dirty="0" smtClean="0"/>
              <a:t>can be built by maintaining a stack explicitly, rather than implicitly via recursive calls.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b="1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is the input that has been </a:t>
            </a:r>
            <a:r>
              <a:rPr lang="en-US" b="1" dirty="0" smtClean="0">
                <a:solidFill>
                  <a:schemeClr val="accent1"/>
                </a:solidFill>
              </a:rPr>
              <a:t>matched</a:t>
            </a:r>
            <a:r>
              <a:rPr lang="en-US" dirty="0" smtClean="0"/>
              <a:t> so far, then the </a:t>
            </a:r>
            <a:r>
              <a:rPr lang="en-US" b="1" dirty="0" smtClean="0">
                <a:solidFill>
                  <a:schemeClr val="accent1"/>
                </a:solidFill>
              </a:rPr>
              <a:t>stack</a:t>
            </a:r>
            <a:r>
              <a:rPr lang="en-US" dirty="0" smtClean="0"/>
              <a:t> holds a sequence of grammar symbols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such that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table-driven parser </a:t>
            </a:r>
            <a:r>
              <a:rPr lang="en-US" dirty="0" smtClean="0"/>
              <a:t>(next slide</a:t>
            </a:r>
            <a:r>
              <a:rPr lang="en-US" smtClean="0"/>
              <a:t>) 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1"/>
                </a:solidFill>
              </a:rPr>
              <a:t>input buffer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accent1"/>
                </a:solidFill>
              </a:rPr>
              <a:t>stack</a:t>
            </a:r>
            <a:r>
              <a:rPr lang="en-US" dirty="0" smtClean="0"/>
              <a:t> containing a sequence of grammar symbols, a </a:t>
            </a:r>
            <a:r>
              <a:rPr lang="en-US" dirty="0" smtClean="0">
                <a:solidFill>
                  <a:schemeClr val="accent1"/>
                </a:solidFill>
              </a:rPr>
              <a:t>parsing table </a:t>
            </a:r>
            <a:r>
              <a:rPr lang="en-US" dirty="0" smtClean="0"/>
              <a:t>and an </a:t>
            </a:r>
            <a:r>
              <a:rPr lang="en-US" dirty="0" smtClean="0">
                <a:solidFill>
                  <a:schemeClr val="accent1"/>
                </a:solidFill>
              </a:rPr>
              <a:t>output stream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81400"/>
            <a:ext cx="145785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95400"/>
            <a:ext cx="5257800" cy="303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Nonrecursive Predictive Parsing..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input buffer </a:t>
            </a:r>
            <a:r>
              <a:rPr lang="en-US" dirty="0" smtClean="0"/>
              <a:t>contains the string to be parsed, followed by the end marker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</a:p>
          <a:p>
            <a:pPr lvl="1"/>
            <a:r>
              <a:rPr lang="en-US" dirty="0" smtClean="0"/>
              <a:t>The parser is controlled by a program that considers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, the symbol on top of the stack, and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, the current input symbol.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Nonrecursive Predictive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parser is controlled by a program that considers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the symbol on top of the stack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the current input symbol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is a non-terminal , the parser chooses an </a:t>
            </a:r>
            <a:r>
              <a:rPr lang="en-US" b="1" dirty="0" smtClean="0">
                <a:solidFill>
                  <a:schemeClr val="accent1"/>
                </a:solidFill>
              </a:rPr>
              <a:t>X-production</a:t>
            </a:r>
            <a:r>
              <a:rPr lang="en-US" dirty="0" smtClean="0"/>
              <a:t> by consulting entry </a:t>
            </a:r>
            <a:r>
              <a:rPr lang="en-US" b="1" dirty="0" smtClean="0">
                <a:solidFill>
                  <a:schemeClr val="accent1"/>
                </a:solidFill>
              </a:rPr>
              <a:t>M[</a:t>
            </a:r>
            <a:r>
              <a:rPr lang="en-US" b="1" dirty="0" err="1" smtClean="0">
                <a:solidFill>
                  <a:schemeClr val="accent1"/>
                </a:solidFill>
              </a:rPr>
              <a:t>X,a</a:t>
            </a:r>
            <a:r>
              <a:rPr lang="en-US" b="1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 of the parsing table </a:t>
            </a:r>
            <a:r>
              <a:rPr lang="en-US" b="1" dirty="0" smtClean="0">
                <a:solidFill>
                  <a:schemeClr val="accent1"/>
                </a:solidFill>
              </a:rPr>
              <a:t>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Otherwise, it checks for a match between the terminal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and current input symbol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</a:p>
          <a:p>
            <a:endParaRPr lang="en-US" dirty="0" smtClean="0"/>
          </a:p>
          <a:p>
            <a:r>
              <a:rPr lang="en-US" dirty="0" smtClean="0"/>
              <a:t>The behavior of the parser can be described in terms of its </a:t>
            </a:r>
            <a:r>
              <a:rPr lang="en-US" b="1" dirty="0" smtClean="0">
                <a:solidFill>
                  <a:schemeClr val="accent1"/>
                </a:solidFill>
              </a:rPr>
              <a:t>configurations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Nonrecursive Predictive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Table-driven predictive parsing algorithm </a:t>
            </a:r>
            <a:r>
              <a:rPr lang="en-US" dirty="0" smtClean="0"/>
              <a:t>describes how </a:t>
            </a:r>
            <a:r>
              <a:rPr lang="en-US" b="1" dirty="0" smtClean="0">
                <a:solidFill>
                  <a:schemeClr val="accent1"/>
                </a:solidFill>
              </a:rPr>
              <a:t>configurations</a:t>
            </a:r>
            <a:r>
              <a:rPr lang="en-US" dirty="0" smtClean="0"/>
              <a:t> are manipulated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INPUT:</a:t>
            </a:r>
            <a:r>
              <a:rPr lang="en-US" dirty="0" smtClean="0"/>
              <a:t> 	A string </a:t>
            </a:r>
            <a:r>
              <a:rPr lang="en-US" i="1" dirty="0" smtClean="0"/>
              <a:t>w</a:t>
            </a:r>
            <a:r>
              <a:rPr lang="en-US" dirty="0" smtClean="0"/>
              <a:t> and a parsing table M for grammar G.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OUTPUT:</a:t>
            </a:r>
            <a:r>
              <a:rPr lang="en-US" dirty="0" smtClean="0"/>
              <a:t>	If </a:t>
            </a:r>
            <a:r>
              <a:rPr lang="en-US" b="1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L(G) </a:t>
            </a:r>
            <a:r>
              <a:rPr lang="en-US" dirty="0" smtClean="0"/>
              <a:t>a leftmost derivation of </a:t>
            </a:r>
            <a:r>
              <a:rPr lang="en-US" b="1" i="1" dirty="0" smtClean="0">
                <a:solidFill>
                  <a:schemeClr val="accent1"/>
                </a:solidFill>
              </a:rPr>
              <a:t>W,</a:t>
            </a:r>
            <a:r>
              <a:rPr lang="en-US" dirty="0" smtClean="0"/>
              <a:t> otherwise,  		an error indication.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METHOD:</a:t>
            </a:r>
            <a:r>
              <a:rPr lang="en-US" dirty="0" smtClean="0"/>
              <a:t>	Initially, the parser is in a configuration with </a:t>
            </a:r>
            <a:r>
              <a:rPr lang="en-US" b="1" i="1" dirty="0" smtClean="0">
                <a:solidFill>
                  <a:schemeClr val="accent1"/>
                </a:solidFill>
              </a:rPr>
              <a:t>w$</a:t>
            </a:r>
            <a:r>
              <a:rPr lang="en-US" dirty="0" smtClean="0"/>
              <a:t> in the 		input buffer and the start symbol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 on top of the 		stack, above </a:t>
            </a:r>
            <a:r>
              <a:rPr lang="en-US" b="1" i="1" dirty="0" smtClean="0">
                <a:solidFill>
                  <a:schemeClr val="accent1"/>
                </a:solidFill>
              </a:rPr>
              <a:t>$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Nonrecursive Predictive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Ex. Our same grammar.	 Input String </a:t>
            </a:r>
            <a:r>
              <a:rPr lang="en-US" b="1" dirty="0" smtClean="0">
                <a:solidFill>
                  <a:schemeClr val="accent1"/>
                </a:solidFill>
              </a:rPr>
              <a:t>id + id * id</a:t>
            </a:r>
          </a:p>
          <a:p>
            <a:pPr lvl="1"/>
            <a:r>
              <a:rPr lang="en-US" dirty="0" smtClean="0"/>
              <a:t>Already have its Parsing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Lec20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295400"/>
            <a:ext cx="6576405" cy="3572076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219200"/>
            <a:ext cx="329841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Nonrecursive Predictive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Lec19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219200"/>
            <a:ext cx="8322339" cy="2743339"/>
          </a:xfrm>
          <a:prstGeom prst="rect">
            <a:avLst/>
          </a:prstGeom>
        </p:spPr>
      </p:pic>
      <p:pic>
        <p:nvPicPr>
          <p:cNvPr id="6" name="Picture 5" descr="Lec20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191000"/>
            <a:ext cx="7700962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Nonrecursive Predictive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Lec20-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1371600"/>
            <a:ext cx="6148746" cy="5065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Error Recover in Predictive Parsing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i="1" dirty="0" smtClean="0">
                <a:solidFill>
                  <a:schemeClr val="accent1"/>
                </a:solidFill>
              </a:rPr>
              <a:t>error</a:t>
            </a:r>
            <a:r>
              <a:rPr lang="en-US" dirty="0" smtClean="0"/>
              <a:t> is detected during predictive parsing when the terminal on top of the stack </a:t>
            </a:r>
            <a:r>
              <a:rPr lang="en-US" b="1" dirty="0" smtClean="0">
                <a:solidFill>
                  <a:schemeClr val="accent1"/>
                </a:solidFill>
              </a:rPr>
              <a:t>does not match </a:t>
            </a:r>
            <a:r>
              <a:rPr lang="en-US" dirty="0" smtClean="0"/>
              <a:t>the next input symbol.</a:t>
            </a:r>
          </a:p>
          <a:p>
            <a:endParaRPr lang="en-US" dirty="0" smtClean="0"/>
          </a:p>
          <a:p>
            <a:r>
              <a:rPr lang="en-US" dirty="0" smtClean="0"/>
              <a:t>Or we can say that when non-terminal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is on top of the stack,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is the next input symbol, and </a:t>
            </a:r>
            <a:r>
              <a:rPr lang="en-US" b="1" dirty="0" smtClean="0">
                <a:solidFill>
                  <a:schemeClr val="accent1"/>
                </a:solidFill>
              </a:rPr>
              <a:t>M[</a:t>
            </a:r>
            <a:r>
              <a:rPr lang="en-US" b="1" dirty="0" err="1" smtClean="0">
                <a:solidFill>
                  <a:schemeClr val="accent1"/>
                </a:solidFill>
              </a:rPr>
              <a:t>A,a</a:t>
            </a:r>
            <a:r>
              <a:rPr lang="en-US" b="1" dirty="0" smtClean="0">
                <a:solidFill>
                  <a:schemeClr val="accent1"/>
                </a:solidFill>
              </a:rPr>
              <a:t>] </a:t>
            </a:r>
            <a:r>
              <a:rPr lang="en-US" dirty="0" smtClean="0"/>
              <a:t>is error.</a:t>
            </a:r>
          </a:p>
          <a:p>
            <a:endParaRPr lang="en-US" dirty="0" smtClean="0"/>
          </a:p>
          <a:p>
            <a:r>
              <a:rPr lang="en-US" dirty="0" smtClean="0"/>
              <a:t>Two types of error recoveries we will discuss</a:t>
            </a:r>
          </a:p>
          <a:p>
            <a:pPr lvl="1"/>
            <a:r>
              <a:rPr lang="en-US" dirty="0" smtClean="0"/>
              <a:t>Panic Mode Recovery</a:t>
            </a:r>
          </a:p>
          <a:p>
            <a:pPr lvl="1"/>
            <a:r>
              <a:rPr lang="en-US" dirty="0" smtClean="0"/>
              <a:t>Phrase Level Recovery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Recover in Predictive Parsing..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Panic Mode Recovery</a:t>
            </a:r>
          </a:p>
          <a:p>
            <a:pPr lvl="1"/>
            <a:r>
              <a:rPr lang="en-US" dirty="0" smtClean="0"/>
              <a:t>Panic-mode error recovery is based on the idea of skipping symbols on the input until a token in a selected set of synchronizing tokens appears.</a:t>
            </a:r>
          </a:p>
          <a:p>
            <a:endParaRPr lang="en-US" dirty="0" smtClean="0"/>
          </a:p>
          <a:p>
            <a:r>
              <a:rPr lang="en-US" dirty="0" smtClean="0"/>
              <a:t>Its effectiveness depends on the choice of synchronizing set.</a:t>
            </a:r>
          </a:p>
          <a:p>
            <a:endParaRPr lang="en-US" dirty="0" smtClean="0"/>
          </a:p>
          <a:p>
            <a:r>
              <a:rPr lang="en-US" dirty="0" smtClean="0"/>
              <a:t>The sets should be chosen so that the parser recovers quickly from errors that are likely to occur in practice.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Recover in Predictive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Some heuristics are: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a starting point, place all symbols in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r>
              <a:rPr lang="en-US" dirty="0" smtClean="0"/>
              <a:t> into the synchronizing set for non-terminal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. If we skip tokens until an element of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r>
              <a:rPr lang="en-US" dirty="0" smtClean="0"/>
              <a:t> is seen and pop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from the stack, it is likely that parsing can continue.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add symbols in </a:t>
            </a:r>
            <a:r>
              <a:rPr lang="en-US" b="1" dirty="0" smtClean="0">
                <a:solidFill>
                  <a:schemeClr val="accent1"/>
                </a:solidFill>
              </a:rPr>
              <a:t>FIRST(A)</a:t>
            </a:r>
            <a:r>
              <a:rPr lang="en-US" dirty="0" smtClean="0"/>
              <a:t> to the synchronizing set for non-terminal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then it may be possible to resume parsing according to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if a symbol in </a:t>
            </a:r>
            <a:r>
              <a:rPr lang="en-US" b="1" dirty="0" smtClean="0">
                <a:solidFill>
                  <a:schemeClr val="accent1"/>
                </a:solidFill>
              </a:rPr>
              <a:t>FIRST(A)</a:t>
            </a:r>
            <a:r>
              <a:rPr lang="en-US" dirty="0" smtClean="0"/>
              <a:t> appears in the input.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Recover in Predictive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If a non-terminal can generate the empty string, then the production deriving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can be used as a default. Doing so may postpone some error detection, but cannot cause an error to be missed. This approach reduces the number of non-terminals that have to be considered during error recovery.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a terminal on top of the stack cannot be matched, a simple idea is to pop the terminal, issue a message saying that the terminal was inserted, and continue parsing.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Recover in Predictive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Phrase-level Recovery</a:t>
            </a:r>
          </a:p>
          <a:p>
            <a:pPr lvl="1"/>
            <a:r>
              <a:rPr lang="en-US" dirty="0" smtClean="0"/>
              <a:t>Phrase-level error recovery is implemented by filling in the blank entries in the predictive parsing table with pointers to error routines.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These routines may change, insert, or delete symbols on the input and issue appropriate error messages.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 may also pop from the stack. Alteration of stack symbols or the pushing of new symbols onto the stack is questionable for several reasons. </a:t>
            </a:r>
          </a:p>
          <a:p>
            <a:pPr lvl="2"/>
            <a:r>
              <a:rPr lang="en-US" dirty="0" smtClean="0"/>
              <a:t>First, the steps carried out by the parser might then not correspond to the derivation of any word in the language at all. </a:t>
            </a:r>
          </a:p>
          <a:p>
            <a:pPr lvl="2"/>
            <a:r>
              <a:rPr lang="en-US" dirty="0" smtClean="0"/>
              <a:t>Second, we must ensure that there is no possibility of an infinite loop.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Bottom-up Parsing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bottom-up parse </a:t>
            </a:r>
            <a:r>
              <a:rPr lang="en-US" dirty="0" smtClean="0"/>
              <a:t>corresponds to the construction of a parse tree for an input string beginning at the </a:t>
            </a:r>
            <a:r>
              <a:rPr lang="en-US" b="1" dirty="0" smtClean="0">
                <a:solidFill>
                  <a:schemeClr val="accent1"/>
                </a:solidFill>
              </a:rPr>
              <a:t>leaves</a:t>
            </a:r>
            <a:r>
              <a:rPr lang="en-US" dirty="0" smtClean="0"/>
              <a:t> (the bottom) and working up towards the </a:t>
            </a:r>
            <a:r>
              <a:rPr lang="en-US" b="1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(the top)</a:t>
            </a:r>
          </a:p>
          <a:p>
            <a:endParaRPr lang="en-US" dirty="0" smtClean="0"/>
          </a:p>
          <a:p>
            <a:r>
              <a:rPr lang="en-US" dirty="0" smtClean="0"/>
              <a:t>A bottom-up parse for </a:t>
            </a:r>
            <a:r>
              <a:rPr lang="en-US" b="1" dirty="0" smtClean="0"/>
              <a:t>id * 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9624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Reductions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Bottom-up parsing is the process of "</a:t>
            </a:r>
            <a:r>
              <a:rPr lang="en-US" b="1" dirty="0" smtClean="0">
                <a:solidFill>
                  <a:schemeClr val="accent1"/>
                </a:solidFill>
              </a:rPr>
              <a:t>reducing</a:t>
            </a:r>
            <a:r>
              <a:rPr lang="en-US" dirty="0" smtClean="0"/>
              <a:t>" a string </a:t>
            </a:r>
            <a:r>
              <a:rPr lang="en-US" b="1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to the start symbol of the grammar.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At each reduction step, a specific substring matching the body of a production is replaced by the non-terminal at the head of that production.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key decisions during bottom-up parsing are about when to reduce and about what production to apply, as the parse proceeds.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Left Recursion elimination method: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A →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| … |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m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 </a:t>
            </a:r>
            <a:r>
              <a:rPr lang="en-US" b="1" dirty="0" smtClean="0">
                <a:solidFill>
                  <a:schemeClr val="accent1"/>
                </a:solidFill>
              </a:rPr>
              <a:t>| …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</a:p>
          <a:p>
            <a:pPr>
              <a:buNone/>
            </a:pP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Then the equivalent non-recursive grammar is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A →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</a:t>
            </a:r>
            <a:r>
              <a:rPr lang="el-GR" b="1" dirty="0" smtClean="0">
                <a:solidFill>
                  <a:schemeClr val="accent1"/>
                </a:solidFill>
              </a:rPr>
              <a:t> 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 … 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i="1" dirty="0" err="1" smtClean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’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→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</a:t>
            </a:r>
            <a:r>
              <a:rPr lang="el-GR" b="1" dirty="0" smtClean="0">
                <a:solidFill>
                  <a:schemeClr val="accent1"/>
                </a:solidFill>
              </a:rPr>
              <a:t> α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 …  |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</a:t>
            </a:r>
            <a:r>
              <a:rPr lang="en-US" b="1" i="1" dirty="0" err="1" smtClean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’ </a:t>
            </a:r>
            <a:r>
              <a:rPr lang="en-US" b="1" dirty="0" smtClean="0">
                <a:solidFill>
                  <a:schemeClr val="accent1"/>
                </a:solidFill>
              </a:rPr>
              <a:t>|</a:t>
            </a:r>
            <a:r>
              <a:rPr lang="en-US" b="1" i="1" dirty="0" smtClean="0">
                <a:solidFill>
                  <a:schemeClr val="accent1"/>
                </a:solidFill>
              </a:rPr>
              <a:t> ɛ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non-terminal A generates the same strings as before but is no longer left recursive.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Reductions..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sequence of reductions are shown.</a:t>
            </a:r>
          </a:p>
          <a:p>
            <a:pPr>
              <a:buNone/>
            </a:pPr>
            <a:r>
              <a:rPr lang="de-DE" b="1" dirty="0" smtClean="0">
                <a:solidFill>
                  <a:schemeClr val="accent1"/>
                </a:solidFill>
              </a:rPr>
              <a:t>		id * id, F * id, T * id, T * F,  T,  E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By definition, a </a:t>
            </a:r>
            <a:r>
              <a:rPr lang="en-US" b="1" dirty="0" smtClean="0">
                <a:solidFill>
                  <a:schemeClr val="accent1"/>
                </a:solidFill>
              </a:rPr>
              <a:t>reduction</a:t>
            </a:r>
            <a:r>
              <a:rPr lang="en-US" dirty="0" smtClean="0"/>
              <a:t> is the reverse of a step in a derivation.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goal of bottom-up parsing is to construct a derivation in reverse.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Handle Pruning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strings that are reduced during the reverse of a rightmost derivation are called the </a:t>
            </a:r>
            <a:r>
              <a:rPr lang="en-US" b="1" i="1" dirty="0" smtClean="0">
                <a:solidFill>
                  <a:schemeClr val="accent1"/>
                </a:solidFill>
              </a:rPr>
              <a:t>handles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Informally, a "</a:t>
            </a:r>
            <a:r>
              <a:rPr lang="en-US" b="1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" is a substring that matches the body of a production, and whose reduction represents one step along the reverse of a rightmost derivation.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2133600"/>
          <a:ext cx="6096000" cy="2397760"/>
        </p:xfrm>
        <a:graphic>
          <a:graphicData uri="http://schemas.openxmlformats.org/drawingml/2006/table">
            <a:tbl>
              <a:tblPr rtl="1" firstRow="1" bandRow="1">
                <a:tableStyleId>{08FB837D-C827-4EFA-A057-4D05807E0F7C}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Reduction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Handle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Sentential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 →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Id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Id</a:t>
                      </a:r>
                      <a:r>
                        <a:rPr lang="en-US" baseline="-25000" dirty="0" smtClean="0"/>
                        <a:t>1 </a:t>
                      </a:r>
                      <a:r>
                        <a:rPr lang="en-US" baseline="0" dirty="0" smtClean="0"/>
                        <a:t>* id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 →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* id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 →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aseline="0" dirty="0" smtClean="0"/>
                        <a:t>id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* id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 → T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* F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* F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* F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Handle Pruning..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Formally</a:t>
            </a:r>
          </a:p>
          <a:p>
            <a:pPr lvl="1">
              <a:buNone/>
            </a:pPr>
            <a:r>
              <a:rPr lang="en-US" dirty="0" smtClean="0"/>
              <a:t>	if </a:t>
            </a:r>
            <a:r>
              <a:rPr lang="en-US" b="1" dirty="0" smtClean="0">
                <a:solidFill>
                  <a:schemeClr val="accent1"/>
                </a:solidFill>
              </a:rPr>
              <a:t>S ⇒* </a:t>
            </a:r>
            <a:r>
              <a:rPr lang="en-US" b="1" dirty="0" err="1" smtClean="0">
                <a:solidFill>
                  <a:schemeClr val="accent1"/>
                </a:solidFill>
              </a:rPr>
              <a:t>αAw</a:t>
            </a:r>
            <a:r>
              <a:rPr lang="en-US" dirty="0" smtClean="0"/>
              <a:t> then production </a:t>
            </a:r>
            <a:r>
              <a:rPr lang="en-US" b="1" dirty="0" smtClean="0">
                <a:solidFill>
                  <a:schemeClr val="accent1"/>
                </a:solidFill>
              </a:rPr>
              <a:t>A →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dirty="0" smtClean="0"/>
              <a:t> in the position following </a:t>
            </a:r>
            <a:r>
              <a:rPr lang="en-US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is a handle of </a:t>
            </a:r>
            <a:r>
              <a:rPr lang="en-US" b="1" dirty="0" err="1" smtClean="0">
                <a:solidFill>
                  <a:schemeClr val="accent1"/>
                </a:solidFill>
              </a:rPr>
              <a:t>αAw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 string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to the right of the handle must contain only terminal symbols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743200"/>
            <a:ext cx="331989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Shift-Reduce Parsing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Shift-reduce parsing </a:t>
            </a:r>
            <a:r>
              <a:rPr lang="en-US" dirty="0" smtClean="0"/>
              <a:t>is a form of bottom-up parsing in which a stack holds grammar symbols and an input buffer holds the rest of the string to be parsed.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 will always appears at the </a:t>
            </a:r>
            <a:r>
              <a:rPr lang="en-US" b="1" dirty="0" smtClean="0">
                <a:solidFill>
                  <a:schemeClr val="accent1"/>
                </a:solidFill>
              </a:rPr>
              <a:t>top of the stack </a:t>
            </a:r>
            <a:r>
              <a:rPr lang="en-US" dirty="0" smtClean="0"/>
              <a:t>just before it is identified as the handle</a:t>
            </a:r>
          </a:p>
          <a:p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 to mark the bottom of the stack and also the right end of the input.</a:t>
            </a:r>
          </a:p>
          <a:p>
            <a:pPr lvl="1"/>
            <a:r>
              <a:rPr lang="en-US" dirty="0" smtClean="0"/>
              <a:t>Initially, the </a:t>
            </a:r>
            <a:r>
              <a:rPr lang="en-US" b="1" dirty="0" smtClean="0">
                <a:solidFill>
                  <a:schemeClr val="accent1"/>
                </a:solidFill>
              </a:rPr>
              <a:t>stack is empty</a:t>
            </a:r>
            <a:r>
              <a:rPr lang="en-US" dirty="0" smtClean="0"/>
              <a:t> and the string </a:t>
            </a:r>
            <a:r>
              <a:rPr lang="en-US" b="1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is on the </a:t>
            </a:r>
            <a:r>
              <a:rPr lang="en-US" b="1" dirty="0" smtClean="0">
                <a:solidFill>
                  <a:schemeClr val="accent1"/>
                </a:solidFill>
              </a:rPr>
              <a:t>input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5715000"/>
            <a:ext cx="2581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Left factoring </a:t>
            </a:r>
            <a:r>
              <a:rPr lang="en-US" dirty="0" smtClean="0"/>
              <a:t>is a grammar transformation that is useful for producing a grammar suitable for predictive or top-down, parsing.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If two productions with the same LHS have their RHS beginning with the same symbol (terminal or non-terminal), then the FIRST sets will not be disjoint so predictive parsing will be impossible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Top down parsing will be more difficult as a longer </a:t>
            </a:r>
            <a:r>
              <a:rPr lang="en-US" dirty="0" err="1" smtClean="0"/>
              <a:t>lookahead</a:t>
            </a:r>
            <a:r>
              <a:rPr lang="en-US" dirty="0" smtClean="0"/>
              <a:t> will be needed to decide which production to use.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/>
              <a:t>Ex.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105400"/>
            <a:ext cx="537496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A →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l-GR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are two A-productions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Input begins with a nonempty string derived from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We do not know whether to expand </a:t>
            </a:r>
            <a:r>
              <a:rPr lang="en-US" b="1" dirty="0" smtClean="0"/>
              <a:t>A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or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However , we may defer the decision by expanding A to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A'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After seeing the input derived from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we expand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  </a:t>
            </a:r>
            <a:r>
              <a:rPr lang="en-US" dirty="0" smtClean="0"/>
              <a:t>or  </a:t>
            </a:r>
            <a:r>
              <a:rPr lang="en-US" b="1" dirty="0" smtClean="0">
                <a:solidFill>
                  <a:schemeClr val="accent1"/>
                </a:solidFill>
              </a:rPr>
              <a:t>A'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removing left-factoring.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 	A   → 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A’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  → 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l-GR" b="1" dirty="0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Recursive Descent Parsing</a:t>
            </a:r>
            <a:r>
              <a:rPr lang="en-US" b="1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a </a:t>
            </a:r>
            <a:r>
              <a:rPr lang="en-US" b="1" dirty="0" smtClean="0">
                <a:solidFill>
                  <a:schemeClr val="accent1"/>
                </a:solidFill>
              </a:rPr>
              <a:t>top-down process </a:t>
            </a:r>
            <a:r>
              <a:rPr lang="en-US" dirty="0" smtClean="0"/>
              <a:t>in which the parser attempts to verify that the syntax of the input stream is correct as it is read from left to right.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basic operation necessary for this involves reading characters from the input stream and matching then with terminals from the grammar that describes the syntax of the input.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Recursive descent parsers will look ahead one character and advance the input stream reading pointer when proper matches occur.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i="1" dirty="0" smtClean="0"/>
              <a:t>FIRST(</a:t>
            </a:r>
            <a:r>
              <a:rPr lang="en-US" b="1" dirty="0" smtClean="0">
                <a:solidFill>
                  <a:schemeClr val="accent1"/>
                </a:solidFill>
              </a:rPr>
              <a:t>A → α</a:t>
            </a:r>
            <a:r>
              <a:rPr lang="en-US" i="1" dirty="0" smtClean="0"/>
              <a:t>) is the set of all terminal symbols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i="1" dirty="0" smtClean="0"/>
              <a:t> such that some string of the form </a:t>
            </a:r>
            <a:r>
              <a:rPr lang="en-US" b="1" dirty="0" err="1" smtClean="0">
                <a:solidFill>
                  <a:schemeClr val="accent1"/>
                </a:solidFill>
              </a:rPr>
              <a:t>xβ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i="1" dirty="0" smtClean="0"/>
              <a:t> can be derived from </a:t>
            </a:r>
            <a:r>
              <a:rPr lang="en-US" b="1" dirty="0" smtClean="0">
                <a:solidFill>
                  <a:schemeClr val="accent1"/>
                </a:solidFill>
              </a:rPr>
              <a:t>α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FIRST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any string </a:t>
            </a:r>
            <a:r>
              <a:rPr lang="en-US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of grammar symbols, we define </a:t>
            </a:r>
            <a:r>
              <a:rPr lang="en-US" b="1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 to be the set of terminals that occur as the first symbol in a string derived from </a:t>
            </a:r>
            <a:r>
              <a:rPr lang="en-US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So, if </a:t>
            </a:r>
            <a:r>
              <a:rPr lang="en-US" b="1" dirty="0" smtClean="0">
                <a:solidFill>
                  <a:schemeClr val="accent1"/>
                </a:solidFill>
              </a:rPr>
              <a:t>α⇒*</a:t>
            </a:r>
            <a:r>
              <a:rPr lang="en-US" b="1" dirty="0" err="1" smtClean="0">
                <a:solidFill>
                  <a:schemeClr val="accent1"/>
                </a:solidFill>
              </a:rPr>
              <a:t>xβ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a terminal and </a:t>
            </a:r>
            <a:r>
              <a:rPr lang="en-US" b="1" dirty="0" smtClean="0">
                <a:solidFill>
                  <a:schemeClr val="accent1"/>
                </a:solidFill>
              </a:rPr>
              <a:t>β</a:t>
            </a:r>
            <a:r>
              <a:rPr lang="en-US" dirty="0" smtClean="0"/>
              <a:t> a string, then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addition if </a:t>
            </a:r>
            <a:r>
              <a:rPr lang="en-US" b="1" dirty="0" smtClean="0">
                <a:solidFill>
                  <a:schemeClr val="accent1"/>
                </a:solidFill>
              </a:rPr>
              <a:t>α⇒*ε</a:t>
            </a:r>
            <a:r>
              <a:rPr lang="en-US" dirty="0" smtClean="0"/>
              <a:t> then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i="1" dirty="0" smtClean="0"/>
              <a:t>The </a:t>
            </a:r>
            <a:r>
              <a:rPr lang="en-US" b="1" i="1" dirty="0" smtClean="0"/>
              <a:t>follow set</a:t>
            </a:r>
            <a:r>
              <a:rPr lang="en-US" i="1" dirty="0" smtClean="0"/>
              <a:t> for the non-terminal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i="1" dirty="0" smtClean="0"/>
              <a:t> is the set of all terminals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i="1" dirty="0" smtClean="0"/>
              <a:t> for which some string 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αAxβ</a:t>
            </a:r>
            <a:r>
              <a:rPr lang="en-US" i="1" dirty="0" smtClean="0"/>
              <a:t> can be derived from the starting symbol </a:t>
            </a:r>
            <a:r>
              <a:rPr lang="en-US" b="1" i="1" dirty="0" smtClean="0">
                <a:solidFill>
                  <a:schemeClr val="accent1"/>
                </a:solidFill>
              </a:rPr>
              <a:t>S</a:t>
            </a:r>
            <a:r>
              <a:rPr lang="en-US" i="1" dirty="0" smtClean="0"/>
              <a:t> 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FOLLOW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 smtClean="0"/>
              <a:t>For any non-terminal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r>
              <a:rPr lang="en-US" dirty="0" smtClean="0"/>
              <a:t> is the set of terminals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that can appear immediately to the right of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in a sentential form.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Formally, it is the set of terminals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such that </a:t>
            </a:r>
            <a:r>
              <a:rPr lang="en-US" b="1" dirty="0" smtClean="0">
                <a:solidFill>
                  <a:schemeClr val="accent1"/>
                </a:solidFill>
              </a:rPr>
              <a:t>S⇒*</a:t>
            </a:r>
            <a:r>
              <a:rPr lang="en-US" b="1" dirty="0" err="1" smtClean="0">
                <a:solidFill>
                  <a:schemeClr val="accent1"/>
                </a:solidFill>
              </a:rPr>
              <a:t>αAxβ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addition, if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can be the rightmost symbol in a sentential form, the end marker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Ex:		</a:t>
            </a:r>
            <a:r>
              <a:rPr lang="en-US" b="1" dirty="0" smtClean="0">
                <a:solidFill>
                  <a:schemeClr val="accent1"/>
                </a:solidFill>
              </a:rPr>
              <a:t>E  → T E’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E’ → + T E’ | ɛ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  → F T’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T’ → *FT’ | ɛ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F  → (E) | id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FIRST(F) = FIRST(T) = FIRST(E) = { ( , id }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Two productions for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 have bodies that start with these two terminal symbols, </a:t>
            </a:r>
            <a:r>
              <a:rPr lang="en-US" b="1" dirty="0" smtClean="0">
                <a:solidFill>
                  <a:schemeClr val="accent1"/>
                </a:solidFill>
              </a:rPr>
              <a:t>id</a:t>
            </a:r>
            <a:r>
              <a:rPr lang="en-US" dirty="0" smtClean="0"/>
              <a:t> and the </a:t>
            </a:r>
            <a:r>
              <a:rPr lang="en-US" b="1" dirty="0" smtClean="0">
                <a:solidFill>
                  <a:schemeClr val="accent1"/>
                </a:solidFill>
              </a:rPr>
              <a:t>left parenthesis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has only one production, and its body starts with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. Since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 does not derive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FIRST(T)</a:t>
            </a:r>
            <a:r>
              <a:rPr lang="en-US" dirty="0" smtClean="0"/>
              <a:t> must be the same as </a:t>
            </a:r>
            <a:r>
              <a:rPr lang="en-US" b="1" dirty="0" smtClean="0">
                <a:solidFill>
                  <a:schemeClr val="accent1"/>
                </a:solidFill>
              </a:rPr>
              <a:t>FIRST(F)</a:t>
            </a:r>
          </a:p>
          <a:p>
            <a:pPr lvl="2"/>
            <a:r>
              <a:rPr lang="en-US" dirty="0" smtClean="0"/>
              <a:t>The same argument covers </a:t>
            </a:r>
            <a:r>
              <a:rPr lang="en-US" b="1" dirty="0" smtClean="0">
                <a:solidFill>
                  <a:schemeClr val="accent1"/>
                </a:solidFill>
              </a:rPr>
              <a:t>FIRST(E)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15329</TotalTime>
  <Words>1603</Words>
  <Application>Microsoft Office PowerPoint</Application>
  <PresentationFormat>On-screen Show (4:3)</PresentationFormat>
  <Paragraphs>361</Paragraphs>
  <Slides>34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Over View</vt:lpstr>
      <vt:lpstr>Over View..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Slide 14</vt:lpstr>
      <vt:lpstr>Contents</vt:lpstr>
      <vt:lpstr>Nonrecursive Predictive Parsing</vt:lpstr>
      <vt:lpstr>Nonrecursive Predictive Parsing..</vt:lpstr>
      <vt:lpstr>Nonrecursive Predictive Parsing...</vt:lpstr>
      <vt:lpstr>Nonrecursive Predictive Parsing...</vt:lpstr>
      <vt:lpstr>Nonrecursive Predictive Parsing...</vt:lpstr>
      <vt:lpstr>Nonrecursive Predictive Parsing...</vt:lpstr>
      <vt:lpstr>Nonrecursive Predictive Parsing...</vt:lpstr>
      <vt:lpstr>Error Recover in Predictive Parsing</vt:lpstr>
      <vt:lpstr>Error Recover in Predictive Parsing..</vt:lpstr>
      <vt:lpstr>Error Recover in Predictive Parsing...</vt:lpstr>
      <vt:lpstr>Error Recover in Predictive Parsing...</vt:lpstr>
      <vt:lpstr>Error Recover in Predictive Parsing...</vt:lpstr>
      <vt:lpstr>Bottom-up Parsing</vt:lpstr>
      <vt:lpstr>Reductions</vt:lpstr>
      <vt:lpstr>Reductions..</vt:lpstr>
      <vt:lpstr>Handle Pruning</vt:lpstr>
      <vt:lpstr>Handle Pruning..</vt:lpstr>
      <vt:lpstr>Shift-Reduce Parsing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3356</cp:revision>
  <dcterms:created xsi:type="dcterms:W3CDTF">2012-02-27T05:45:45Z</dcterms:created>
  <dcterms:modified xsi:type="dcterms:W3CDTF">2013-12-20T13:41:41Z</dcterms:modified>
  <cp:category>CS</cp:category>
</cp:coreProperties>
</file>