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7"/>
  </p:notesMasterIdLst>
  <p:handoutMasterIdLst>
    <p:handoutMasterId r:id="rId38"/>
  </p:handoutMasterIdLst>
  <p:sldIdLst>
    <p:sldId id="269" r:id="rId2"/>
    <p:sldId id="262" r:id="rId3"/>
    <p:sldId id="722" r:id="rId4"/>
    <p:sldId id="763" r:id="rId5"/>
    <p:sldId id="788" r:id="rId6"/>
    <p:sldId id="791" r:id="rId7"/>
    <p:sldId id="794" r:id="rId8"/>
    <p:sldId id="796" r:id="rId9"/>
    <p:sldId id="799" r:id="rId10"/>
    <p:sldId id="801" r:id="rId11"/>
    <p:sldId id="804" r:id="rId12"/>
    <p:sldId id="805" r:id="rId13"/>
    <p:sldId id="559" r:id="rId14"/>
    <p:sldId id="560" r:id="rId15"/>
    <p:sldId id="781" r:id="rId16"/>
    <p:sldId id="782" r:id="rId17"/>
    <p:sldId id="783" r:id="rId18"/>
    <p:sldId id="784" r:id="rId19"/>
    <p:sldId id="787" r:id="rId20"/>
    <p:sldId id="806" r:id="rId21"/>
    <p:sldId id="808" r:id="rId22"/>
    <p:sldId id="807" r:id="rId23"/>
    <p:sldId id="809" r:id="rId24"/>
    <p:sldId id="810" r:id="rId25"/>
    <p:sldId id="811" r:id="rId26"/>
    <p:sldId id="812" r:id="rId27"/>
    <p:sldId id="813" r:id="rId28"/>
    <p:sldId id="814" r:id="rId29"/>
    <p:sldId id="815" r:id="rId30"/>
    <p:sldId id="816" r:id="rId31"/>
    <p:sldId id="817" r:id="rId32"/>
    <p:sldId id="820" r:id="rId33"/>
    <p:sldId id="821" r:id="rId34"/>
    <p:sldId id="818" r:id="rId35"/>
    <p:sldId id="28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85763" autoAdjust="0"/>
  </p:normalViewPr>
  <p:slideViewPr>
    <p:cSldViewPr>
      <p:cViewPr>
        <p:scale>
          <a:sx n="70" d="100"/>
          <a:sy n="70" d="100"/>
        </p:scale>
        <p:origin x="-1140" y="-72"/>
      </p:cViewPr>
      <p:guideLst>
        <p:guide orient="horz" pos="2160"/>
        <p:guide pos="2880"/>
      </p:guideLst>
    </p:cSldViewPr>
  </p:slideViewPr>
  <p:outlineViewPr>
    <p:cViewPr>
      <p:scale>
        <a:sx n="33" d="100"/>
        <a:sy n="33" d="100"/>
      </p:scale>
      <p:origin x="0" y="105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881E9AF1-8403-41E7-9D3D-CDE5072CE771}" type="datetimeFigureOut">
              <a:rPr lang="ur-PK" smtClean="0"/>
              <a:pPr/>
              <a:t>18/02/1435</a:t>
            </a:fld>
            <a:endParaRPr lang="ur-PK"/>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C8FDF66B-D211-4805-98E1-7FEA28AF8281}"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A31D0AC-E463-4F28-BC2E-3E33ECB3D3E8}" type="datetimeFigureOut">
              <a:rPr lang="ur-PK" smtClean="0"/>
              <a:pPr/>
              <a:t>18/02/1435</a:t>
            </a:fld>
            <a:endParaRPr lang="ur-P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ur-P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E380ABCA-AE86-43D9-980A-EAF15D237110}"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ur-P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ur-P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ur-PK"/>
          </a:p>
        </p:txBody>
      </p:sp>
      <p:sp>
        <p:nvSpPr>
          <p:cNvPr id="4" name="Date Placeholder 3"/>
          <p:cNvSpPr>
            <a:spLocks noGrp="1"/>
          </p:cNvSpPr>
          <p:nvPr>
            <p:ph type="dt" sz="half" idx="10"/>
          </p:nvPr>
        </p:nvSpPr>
        <p:spPr/>
        <p:txBody>
          <a:bodyPr/>
          <a:lstStyle/>
          <a:p>
            <a:fld id="{9C517C1F-6617-461D-BB78-3FA6470F31F8}" type="datetime1">
              <a:rPr lang="en-US" smtClean="0"/>
              <a:pPr/>
              <a:t>12/21/2013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566F95C7-4DB6-496D-8FA1-BEFB9BEC715D}" type="datetime1">
              <a:rPr lang="en-US" smtClean="0"/>
              <a:pPr/>
              <a:t>12/21/2013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ur-P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C80F1104-C689-4A85-A9A0-5B3E4BBA28E9}" type="datetime1">
              <a:rPr lang="en-US" smtClean="0"/>
              <a:pPr/>
              <a:t>12/21/2013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SC441">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lvl1pPr rtl="0">
              <a:defRPr>
                <a:solidFill>
                  <a:srgbClr val="FF0000"/>
                </a:solidFill>
              </a:defRPr>
            </a:lvl1pPr>
          </a:lstStyle>
          <a:p>
            <a:r>
              <a:rPr lang="en-US" dirty="0" smtClean="0"/>
              <a:t>Click to edit Master title style</a:t>
            </a:r>
            <a:endParaRPr lang="ur-PK" dirty="0"/>
          </a:p>
        </p:txBody>
      </p:sp>
      <p:sp>
        <p:nvSpPr>
          <p:cNvPr id="3" name="Content Placeholder 2"/>
          <p:cNvSpPr>
            <a:spLocks noGrp="1"/>
          </p:cNvSpPr>
          <p:nvPr>
            <p:ph idx="1"/>
          </p:nvPr>
        </p:nvSpPr>
        <p:spPr>
          <a:xfrm>
            <a:off x="228600" y="1219200"/>
            <a:ext cx="8686800" cy="4953000"/>
          </a:xfrm>
        </p:spPr>
        <p:txBody>
          <a:bodyPr/>
          <a:lstStyle>
            <a:lvl1pPr algn="l" rtl="0">
              <a:buFont typeface="Wingdings" pitchFamily="2" charset="2"/>
              <a:buChar char="Ø"/>
              <a:defRPr sz="2400">
                <a:cs typeface="+mn-cs"/>
              </a:defRPr>
            </a:lvl1pPr>
            <a:lvl2pPr algn="l" rtl="0">
              <a:buFont typeface="Wingdings" pitchFamily="2" charset="2"/>
              <a:buChar char="Ø"/>
              <a:defRPr sz="2200">
                <a:cs typeface="+mn-cs"/>
              </a:defRPr>
            </a:lvl2pPr>
            <a:lvl3pPr algn="l" rtl="0">
              <a:buFont typeface="Wingdings" pitchFamily="2" charset="2"/>
              <a:buChar char="Ø"/>
              <a:defRPr sz="2000">
                <a:cs typeface="+mn-cs"/>
              </a:defRPr>
            </a:lvl3pPr>
            <a:lvl4pPr algn="l" rtl="0">
              <a:buFont typeface="Wingdings" pitchFamily="2" charset="2"/>
              <a:buChar char="Ø"/>
              <a:defRPr>
                <a:cs typeface="+mn-cs"/>
              </a:defRPr>
            </a:lvl4pPr>
            <a:lvl5pPr algn="l" rtl="0">
              <a:buFont typeface="Wingdings" pitchFamily="2" charset="2"/>
              <a:buChar char="Ø"/>
              <a:defRPr>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6A9AA3B9-D98F-43EB-AA4E-97DDC6366C34}" type="datetime1">
              <a:rPr lang="en-US" smtClean="0"/>
              <a:pPr/>
              <a:t>12/21/2013</a:t>
            </a:fld>
            <a:endParaRPr lang="en-US"/>
          </a:p>
        </p:txBody>
      </p:sp>
      <p:sp>
        <p:nvSpPr>
          <p:cNvPr id="5" name="Footer Placeholder 4"/>
          <p:cNvSpPr>
            <a:spLocks noGrp="1"/>
          </p:cNvSpPr>
          <p:nvPr>
            <p:ph type="ftr" sz="quarter" idx="11"/>
          </p:nvPr>
        </p:nvSpPr>
        <p:spPr/>
        <p:txBody>
          <a:bodyPr/>
          <a:lstStyle>
            <a:lvl1pPr>
              <a:defRPr>
                <a:solidFill>
                  <a:schemeClr val="accent2"/>
                </a:solidFill>
              </a:defRPr>
            </a:lvl1pPr>
          </a:lstStyle>
          <a:p>
            <a:r>
              <a:rPr lang="en-US" dirty="0" smtClean="0"/>
              <a:t>Visual Programming by Muhammad Bilal Zafar</a:t>
            </a:r>
            <a:endParaRPr lang="en-US" dirty="0"/>
          </a:p>
        </p:txBody>
      </p:sp>
      <p:sp>
        <p:nvSpPr>
          <p:cNvPr id="6" name="Slide Number Placeholder 5"/>
          <p:cNvSpPr>
            <a:spLocks noGrp="1"/>
          </p:cNvSpPr>
          <p:nvPr>
            <p:ph type="sldNum" sz="quarter" idx="12"/>
          </p:nvPr>
        </p:nvSpPr>
        <p:spPr/>
        <p:txBody>
          <a:bodyPr/>
          <a:lstStyle>
            <a:lvl1pPr>
              <a:defRPr>
                <a:solidFill>
                  <a:schemeClr val="accent2"/>
                </a:solidFill>
              </a:defRPr>
            </a:lvl1pPr>
          </a:lstStyle>
          <a:p>
            <a:fld id="{0AD2A1D3-94CF-4BE8-B9A0-75EFE4C74F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024187"/>
            <a:ext cx="7772400" cy="1362075"/>
          </a:xfrm>
        </p:spPr>
        <p:txBody>
          <a:bodyPr anchor="t"/>
          <a:lstStyle>
            <a:lvl1pPr algn="r">
              <a:defRPr sz="4000" b="1" cap="all"/>
            </a:lvl1pPr>
          </a:lstStyle>
          <a:p>
            <a:r>
              <a:rPr lang="en-US" smtClean="0"/>
              <a:t>Click to edit Master title style</a:t>
            </a:r>
            <a:endParaRPr lang="ur-PK"/>
          </a:p>
        </p:txBody>
      </p:sp>
      <p:sp>
        <p:nvSpPr>
          <p:cNvPr id="3" name="Text Placeholder 2"/>
          <p:cNvSpPr>
            <a:spLocks noGrp="1"/>
          </p:cNvSpPr>
          <p:nvPr>
            <p:ph type="body" idx="1"/>
          </p:nvPr>
        </p:nvSpPr>
        <p:spPr>
          <a:xfrm>
            <a:off x="722313" y="15240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33801-7B6E-47CD-9630-A2649815D7EE}" type="datetime1">
              <a:rPr lang="en-US" smtClean="0"/>
              <a:pPr/>
              <a:t>12/21/2013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Date Placeholder 4"/>
          <p:cNvSpPr>
            <a:spLocks noGrp="1"/>
          </p:cNvSpPr>
          <p:nvPr>
            <p:ph type="dt" sz="half" idx="10"/>
          </p:nvPr>
        </p:nvSpPr>
        <p:spPr/>
        <p:txBody>
          <a:bodyPr/>
          <a:lstStyle/>
          <a:p>
            <a:fld id="{CDA56CD8-96CC-44C4-A1F4-F8C057DAC1D2}" type="datetime1">
              <a:rPr lang="en-US" smtClean="0"/>
              <a:pPr/>
              <a:t>12/21/2013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ur-P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7" name="Date Placeholder 6"/>
          <p:cNvSpPr>
            <a:spLocks noGrp="1"/>
          </p:cNvSpPr>
          <p:nvPr>
            <p:ph type="dt" sz="half" idx="10"/>
          </p:nvPr>
        </p:nvSpPr>
        <p:spPr/>
        <p:txBody>
          <a:bodyPr/>
          <a:lstStyle/>
          <a:p>
            <a:fld id="{5FC6F48F-9907-4123-81F2-4C5BE6AADBD5}" type="datetime1">
              <a:rPr lang="en-US" smtClean="0"/>
              <a:pPr/>
              <a:t>12/21/2013</a:t>
            </a:fld>
            <a:endParaRPr lang="en-US"/>
          </a:p>
        </p:txBody>
      </p:sp>
      <p:sp>
        <p:nvSpPr>
          <p:cNvPr id="8" name="Footer Placeholder 7"/>
          <p:cNvSpPr>
            <a:spLocks noGrp="1"/>
          </p:cNvSpPr>
          <p:nvPr>
            <p:ph type="ftr" sz="quarter" idx="11"/>
          </p:nvPr>
        </p:nvSpPr>
        <p:spPr/>
        <p:txBody>
          <a:bodyPr/>
          <a:lstStyle/>
          <a:p>
            <a:r>
              <a:rPr lang="en-US" smtClean="0"/>
              <a:t>Visual Programming by Muhammad Bilal Zafar</a:t>
            </a:r>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Date Placeholder 2"/>
          <p:cNvSpPr>
            <a:spLocks noGrp="1"/>
          </p:cNvSpPr>
          <p:nvPr>
            <p:ph type="dt" sz="half" idx="10"/>
          </p:nvPr>
        </p:nvSpPr>
        <p:spPr/>
        <p:txBody>
          <a:bodyPr/>
          <a:lstStyle/>
          <a:p>
            <a:fld id="{CB9CA8DC-3200-44BE-854C-7CFCB872B76A}" type="datetime1">
              <a:rPr lang="en-US" smtClean="0"/>
              <a:pPr/>
              <a:t>12/21/2013</a:t>
            </a:fld>
            <a:endParaRPr lang="en-US"/>
          </a:p>
        </p:txBody>
      </p:sp>
      <p:sp>
        <p:nvSpPr>
          <p:cNvPr id="4" name="Footer Placeholder 3"/>
          <p:cNvSpPr>
            <a:spLocks noGrp="1"/>
          </p:cNvSpPr>
          <p:nvPr>
            <p:ph type="ftr" sz="quarter" idx="11"/>
          </p:nvPr>
        </p:nvSpPr>
        <p:spPr/>
        <p:txBody>
          <a:bodyPr/>
          <a:lstStyle/>
          <a:p>
            <a:r>
              <a:rPr lang="en-US" smtClean="0"/>
              <a:t>Visual Programming by Muhammad Bilal Zafar</a:t>
            </a:r>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CC558-0715-4CF3-BC93-20ED57D623D6}" type="datetime1">
              <a:rPr lang="en-US" smtClean="0"/>
              <a:pPr/>
              <a:t>12/21/2013</a:t>
            </a:fld>
            <a:endParaRPr lang="en-US"/>
          </a:p>
        </p:txBody>
      </p:sp>
      <p:sp>
        <p:nvSpPr>
          <p:cNvPr id="3" name="Footer Placeholder 2"/>
          <p:cNvSpPr>
            <a:spLocks noGrp="1"/>
          </p:cNvSpPr>
          <p:nvPr>
            <p:ph type="ftr" sz="quarter" idx="11"/>
          </p:nvPr>
        </p:nvSpPr>
        <p:spPr/>
        <p:txBody>
          <a:bodyPr/>
          <a:lstStyle/>
          <a:p>
            <a:r>
              <a:rPr lang="en-US" smtClean="0"/>
              <a:t>Visual Programming by Muhammad Bilal Zafar</a:t>
            </a:r>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ur-P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8E286-2A64-44DB-B1BF-E827C4B63D1C}" type="datetime1">
              <a:rPr lang="en-US" smtClean="0"/>
              <a:pPr/>
              <a:t>12/21/2013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ur-P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r-P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32D44-33BD-46D5-B411-0A778E5FA823}" type="datetime1">
              <a:rPr lang="en-US" smtClean="0"/>
              <a:pPr/>
              <a:t>12/21/2013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dirty="0" smtClean="0"/>
              <a:t>Click to edit Master title style</a:t>
            </a:r>
            <a:endParaRPr lang="ur-PK"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3AF80F3-1BE5-4B78-99D4-3003CD22E4CC}" type="datetime1">
              <a:rPr lang="en-US" smtClean="0"/>
              <a:pPr/>
              <a:t>12/21/2013</a:t>
            </a:fld>
            <a:endParaRPr lang="en-US"/>
          </a:p>
        </p:txBody>
      </p:sp>
      <p:sp>
        <p:nvSpPr>
          <p:cNvPr id="5" name="Footer Placeholder 4"/>
          <p:cNvSpPr>
            <a:spLocks noGrp="1"/>
          </p:cNvSpPr>
          <p:nvPr>
            <p:ph type="ftr" sz="quarter" idx="3"/>
          </p:nvPr>
        </p:nvSpPr>
        <p:spPr>
          <a:xfrm>
            <a:off x="2819400" y="6356350"/>
            <a:ext cx="34290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dirty="0" smtClean="0"/>
              <a:t>Compiler Construction by Muhammad Bilal Zafar</a:t>
            </a:r>
            <a:endParaRPr lang="en-US" dirty="0"/>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7400" y="2886670"/>
            <a:ext cx="50292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LESSON  21</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a:stretch>
            <a:fillRect/>
          </a:stretch>
        </p:blipFill>
        <p:spPr bwMode="auto">
          <a:xfrm>
            <a:off x="685800" y="2133600"/>
            <a:ext cx="8001000" cy="1981200"/>
          </a:xfrm>
          <a:prstGeom prst="rect">
            <a:avLst/>
          </a:prstGeom>
          <a:noFill/>
          <a:ln w="9525">
            <a:noFill/>
            <a:miter lim="800000"/>
            <a:headEnd/>
            <a:tailEnd/>
          </a:ln>
        </p:spPr>
      </p:pic>
      <p:sp>
        <p:nvSpPr>
          <p:cNvPr id="2" name="Title 1"/>
          <p:cNvSpPr>
            <a:spLocks noGrp="1"/>
          </p:cNvSpPr>
          <p:nvPr>
            <p:ph type="title"/>
          </p:nvPr>
        </p:nvSpPr>
        <p:spPr>
          <a:xfrm>
            <a:off x="457200" y="228600"/>
            <a:ext cx="8229600" cy="9144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b="1" dirty="0" smtClean="0">
                <a:solidFill>
                  <a:schemeClr val="accent1"/>
                </a:solidFill>
              </a:rPr>
              <a:t>Bottom-up parsing </a:t>
            </a:r>
            <a:r>
              <a:rPr lang="en-US" dirty="0" smtClean="0"/>
              <a:t>is the process of "</a:t>
            </a:r>
            <a:r>
              <a:rPr lang="en-US" b="1" dirty="0" smtClean="0">
                <a:solidFill>
                  <a:schemeClr val="accent1"/>
                </a:solidFill>
              </a:rPr>
              <a:t>reducing</a:t>
            </a:r>
            <a:r>
              <a:rPr lang="en-US" dirty="0" smtClean="0"/>
              <a:t>" a string </a:t>
            </a:r>
            <a:r>
              <a:rPr lang="en-US" b="1" i="1" dirty="0" smtClean="0">
                <a:solidFill>
                  <a:schemeClr val="accent1"/>
                </a:solidFill>
              </a:rPr>
              <a:t>w</a:t>
            </a:r>
            <a:r>
              <a:rPr lang="en-US" dirty="0" smtClean="0"/>
              <a:t> to the start symbol of the grammar.</a:t>
            </a:r>
          </a:p>
          <a:p>
            <a:endParaRPr lang="en-US" dirty="0" smtClean="0"/>
          </a:p>
          <a:p>
            <a:endParaRPr lang="en-US" dirty="0" smtClean="0"/>
          </a:p>
          <a:p>
            <a:endParaRPr lang="en-US" dirty="0" smtClean="0"/>
          </a:p>
          <a:p>
            <a:endParaRPr lang="en-US" dirty="0" smtClean="0"/>
          </a:p>
          <a:p>
            <a:r>
              <a:rPr lang="en-US" dirty="0" smtClean="0"/>
              <a:t>A sequence of reductions are shown.</a:t>
            </a:r>
          </a:p>
          <a:p>
            <a:pPr>
              <a:buNone/>
            </a:pPr>
            <a:r>
              <a:rPr lang="de-DE" b="1" dirty="0" smtClean="0">
                <a:solidFill>
                  <a:schemeClr val="accent1"/>
                </a:solidFill>
              </a:rPr>
              <a:t>		id * id, F * id, T * id, T * F,  T,  E</a:t>
            </a:r>
            <a:endParaRPr lang="en-US" b="1" dirty="0" smtClean="0">
              <a:solidFill>
                <a:schemeClr val="accent1"/>
              </a:solidFill>
            </a:endParaRPr>
          </a:p>
          <a:p>
            <a:endParaRPr lang="en-US" dirty="0" smtClean="0"/>
          </a:p>
          <a:p>
            <a:r>
              <a:rPr lang="en-US" dirty="0" smtClean="0"/>
              <a:t>By definition, a </a:t>
            </a:r>
            <a:r>
              <a:rPr lang="en-US" b="1" dirty="0" smtClean="0">
                <a:solidFill>
                  <a:schemeClr val="accent1"/>
                </a:solidFill>
              </a:rPr>
              <a:t>reduction</a:t>
            </a:r>
            <a:r>
              <a:rPr lang="en-US" dirty="0" smtClean="0"/>
              <a:t> is the reverse of a step in a derivation</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Formally</a:t>
            </a:r>
          </a:p>
          <a:p>
            <a:pPr lvl="1">
              <a:buNone/>
            </a:pPr>
            <a:r>
              <a:rPr lang="en-US" dirty="0" smtClean="0"/>
              <a:t>	if </a:t>
            </a:r>
            <a:r>
              <a:rPr lang="en-US" b="1" dirty="0" smtClean="0">
                <a:solidFill>
                  <a:schemeClr val="accent1"/>
                </a:solidFill>
              </a:rPr>
              <a:t>S ⇒* </a:t>
            </a:r>
            <a:r>
              <a:rPr lang="en-US" b="1" dirty="0" err="1" smtClean="0">
                <a:solidFill>
                  <a:schemeClr val="accent1"/>
                </a:solidFill>
              </a:rPr>
              <a:t>αAw</a:t>
            </a:r>
            <a:r>
              <a:rPr lang="en-US" dirty="0" smtClean="0"/>
              <a:t> then production </a:t>
            </a:r>
            <a:r>
              <a:rPr lang="en-US" b="1" dirty="0" smtClean="0">
                <a:solidFill>
                  <a:schemeClr val="accent1"/>
                </a:solidFill>
              </a:rPr>
              <a:t>A → </a:t>
            </a:r>
            <a:r>
              <a:rPr lang="el-GR" b="1" dirty="0" smtClean="0">
                <a:solidFill>
                  <a:schemeClr val="accent1"/>
                </a:solidFill>
              </a:rPr>
              <a:t>β</a:t>
            </a:r>
            <a:r>
              <a:rPr lang="en-US" dirty="0" smtClean="0"/>
              <a:t> in the position following </a:t>
            </a:r>
            <a:r>
              <a:rPr lang="en-US" b="1" dirty="0" smtClean="0">
                <a:solidFill>
                  <a:schemeClr val="accent1"/>
                </a:solidFill>
              </a:rPr>
              <a:t>α</a:t>
            </a:r>
            <a:r>
              <a:rPr lang="en-US" dirty="0" smtClean="0"/>
              <a:t> is a handle of </a:t>
            </a:r>
            <a:r>
              <a:rPr lang="en-US" b="1" dirty="0" err="1" smtClean="0">
                <a:solidFill>
                  <a:schemeClr val="accent1"/>
                </a:solidFill>
              </a:rPr>
              <a:t>αAw</a:t>
            </a:r>
            <a:endParaRPr lang="en-US" b="1" dirty="0" smtClean="0">
              <a:solidFill>
                <a:schemeClr val="accent1"/>
              </a:solidFill>
            </a:endParaRPr>
          </a:p>
          <a:p>
            <a:pPr lvl="1">
              <a:buNone/>
            </a:pPr>
            <a:endParaRPr lang="en-US" b="1" dirty="0" smtClean="0">
              <a:solidFill>
                <a:schemeClr val="accent1"/>
              </a:solidFill>
            </a:endParaRPr>
          </a:p>
          <a:p>
            <a:pPr lvl="1">
              <a:buNone/>
            </a:pPr>
            <a:endParaRPr lang="en-US" b="1" dirty="0" smtClean="0">
              <a:solidFill>
                <a:schemeClr val="accent1"/>
              </a:solidFill>
            </a:endParaRPr>
          </a:p>
          <a:p>
            <a:pPr lvl="1">
              <a:buNone/>
            </a:pPr>
            <a:endParaRPr lang="en-US" b="1" dirty="0" smtClean="0">
              <a:solidFill>
                <a:schemeClr val="accent1"/>
              </a:solidFill>
            </a:endParaRPr>
          </a:p>
          <a:p>
            <a:pPr lvl="1">
              <a:buNone/>
            </a:pPr>
            <a:endParaRPr lang="en-US" b="1" dirty="0" smtClean="0">
              <a:solidFill>
                <a:schemeClr val="accent1"/>
              </a:solidFill>
            </a:endParaRPr>
          </a:p>
          <a:p>
            <a:pPr lvl="1">
              <a:buNone/>
            </a:pPr>
            <a:endParaRPr lang="en-US" b="1" dirty="0" smtClean="0">
              <a:solidFill>
                <a:schemeClr val="accent1"/>
              </a:solidFill>
            </a:endParaRPr>
          </a:p>
          <a:p>
            <a:pPr lvl="1">
              <a:buNone/>
            </a:pPr>
            <a:endParaRPr lang="en-US" b="1" dirty="0" smtClean="0">
              <a:solidFill>
                <a:schemeClr val="accent1"/>
              </a:solidFill>
            </a:endParaRPr>
          </a:p>
          <a:p>
            <a:r>
              <a:rPr lang="en-US" dirty="0" smtClean="0"/>
              <a:t>The string </a:t>
            </a:r>
            <a:r>
              <a:rPr lang="en-US" i="1" dirty="0" smtClean="0">
                <a:solidFill>
                  <a:schemeClr val="accent1"/>
                </a:solidFill>
              </a:rPr>
              <a:t>w</a:t>
            </a:r>
            <a:r>
              <a:rPr lang="en-US" dirty="0" smtClean="0"/>
              <a:t> to the right of the handle must contain only terminal symbols</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11</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2971800" y="2743200"/>
            <a:ext cx="3319895" cy="202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b="1" dirty="0" smtClean="0">
                <a:solidFill>
                  <a:schemeClr val="accent1"/>
                </a:solidFill>
              </a:rPr>
              <a:t>Shift-reduce parsing </a:t>
            </a:r>
            <a:r>
              <a:rPr lang="en-US" dirty="0" smtClean="0"/>
              <a:t>is a form of bottom-up parsing in which a stack holds grammar symbols and an input buffer holds the rest of the string to be parsed.</a:t>
            </a:r>
          </a:p>
          <a:p>
            <a:pPr lvl="1"/>
            <a:endParaRPr lang="en-US" dirty="0" smtClean="0"/>
          </a:p>
          <a:p>
            <a:pPr lvl="1"/>
            <a:r>
              <a:rPr lang="en-US" dirty="0" smtClean="0"/>
              <a:t>Handle will always appears at the </a:t>
            </a:r>
            <a:r>
              <a:rPr lang="en-US" b="1" dirty="0" smtClean="0">
                <a:solidFill>
                  <a:schemeClr val="accent1"/>
                </a:solidFill>
              </a:rPr>
              <a:t>top of the stack </a:t>
            </a:r>
            <a:r>
              <a:rPr lang="en-US" dirty="0" smtClean="0"/>
              <a:t>just before it is identified as the handle</a:t>
            </a:r>
          </a:p>
          <a:p>
            <a:endParaRPr lang="en-US" dirty="0" smtClean="0"/>
          </a:p>
          <a:p>
            <a:r>
              <a:rPr lang="en-US" dirty="0" smtClean="0"/>
              <a:t>We use </a:t>
            </a:r>
            <a:r>
              <a:rPr lang="en-US" b="1" dirty="0" smtClean="0">
                <a:solidFill>
                  <a:schemeClr val="accent1"/>
                </a:solidFill>
              </a:rPr>
              <a:t>$</a:t>
            </a:r>
            <a:r>
              <a:rPr lang="en-US" dirty="0" smtClean="0"/>
              <a:t> to mark the bottom of the stack and also the right end of the input.</a:t>
            </a:r>
          </a:p>
          <a:p>
            <a:pPr lvl="1"/>
            <a:r>
              <a:rPr lang="en-US" dirty="0" smtClean="0"/>
              <a:t>Initially, the </a:t>
            </a:r>
            <a:r>
              <a:rPr lang="en-US" b="1" dirty="0" smtClean="0">
                <a:solidFill>
                  <a:schemeClr val="accent1"/>
                </a:solidFill>
              </a:rPr>
              <a:t>stack is empty</a:t>
            </a:r>
            <a:r>
              <a:rPr lang="en-US" dirty="0" smtClean="0"/>
              <a:t> and the string </a:t>
            </a:r>
            <a:r>
              <a:rPr lang="en-US" b="1" i="1" dirty="0" smtClean="0">
                <a:solidFill>
                  <a:schemeClr val="accent1"/>
                </a:solidFill>
              </a:rPr>
              <a:t>w</a:t>
            </a:r>
            <a:r>
              <a:rPr lang="en-US" dirty="0" smtClean="0"/>
              <a:t> is on the </a:t>
            </a:r>
            <a:r>
              <a:rPr lang="en-US" b="1" dirty="0" smtClean="0">
                <a:solidFill>
                  <a:schemeClr val="accent1"/>
                </a:solidFill>
              </a:rPr>
              <a:t>input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12</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2590800" y="5715000"/>
            <a:ext cx="2581275" cy="55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71600" y="2819400"/>
            <a:ext cx="64770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TODAY’S LESSON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Slide Number Placeholder 2"/>
          <p:cNvSpPr>
            <a:spLocks noGrp="1"/>
          </p:cNvSpPr>
          <p:nvPr>
            <p:ph type="sldNum" sz="quarter" idx="12"/>
          </p:nvPr>
        </p:nvSpPr>
        <p:spPr/>
        <p:txBody>
          <a:bodyPr/>
          <a:lstStyle/>
          <a:p>
            <a:fld id="{0AD2A1D3-94CF-4BE8-B9A0-75EFE4C74F95}"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rtl="0"/>
            <a:r>
              <a:rPr lang="en-US" dirty="0" smtClean="0">
                <a:solidFill>
                  <a:srgbClr val="FF0000"/>
                </a:solidFill>
                <a:cs typeface="+mn-cs"/>
              </a:rPr>
              <a:t>Contents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solidFill>
                  <a:schemeClr val="bg1">
                    <a:lumMod val="75000"/>
                  </a:schemeClr>
                </a:solidFill>
              </a:rPr>
              <a:t>Bottom-Up Parsing</a:t>
            </a:r>
          </a:p>
          <a:p>
            <a:pPr lvl="1"/>
            <a:r>
              <a:rPr lang="en-US" dirty="0" smtClean="0">
                <a:solidFill>
                  <a:schemeClr val="bg1">
                    <a:lumMod val="75000"/>
                  </a:schemeClr>
                </a:solidFill>
              </a:rPr>
              <a:t>Reductions</a:t>
            </a:r>
          </a:p>
          <a:p>
            <a:pPr lvl="1"/>
            <a:r>
              <a:rPr lang="en-US" dirty="0" smtClean="0">
                <a:solidFill>
                  <a:schemeClr val="bg1">
                    <a:lumMod val="75000"/>
                  </a:schemeClr>
                </a:solidFill>
              </a:rPr>
              <a:t>Handle Pruning</a:t>
            </a:r>
          </a:p>
          <a:p>
            <a:pPr lvl="1"/>
            <a:r>
              <a:rPr lang="en-US" dirty="0" smtClean="0"/>
              <a:t>Shift-Reduce Parsing</a:t>
            </a:r>
          </a:p>
          <a:p>
            <a:pPr lvl="1"/>
            <a:r>
              <a:rPr lang="en-US" dirty="0" smtClean="0"/>
              <a:t>Conflicts During Shift-Reduce Parsing</a:t>
            </a:r>
          </a:p>
          <a:p>
            <a:r>
              <a:rPr lang="en-US" dirty="0" smtClean="0"/>
              <a:t>Introduction to LR Parsing</a:t>
            </a:r>
          </a:p>
          <a:p>
            <a:pPr lvl="1"/>
            <a:r>
              <a:rPr lang="en-US" dirty="0" smtClean="0"/>
              <a:t>Why LR Parsers?</a:t>
            </a:r>
          </a:p>
          <a:p>
            <a:pPr lvl="1"/>
            <a:r>
              <a:rPr lang="en-US" dirty="0" smtClean="0"/>
              <a:t>Items and the LR(0) Automaton</a:t>
            </a:r>
          </a:p>
          <a:p>
            <a:pPr lvl="1"/>
            <a:r>
              <a:rPr lang="en-US" sz="2400" dirty="0" smtClean="0">
                <a:solidFill>
                  <a:schemeClr val="bg1">
                    <a:lumMod val="75000"/>
                  </a:schemeClr>
                </a:solidFill>
              </a:rPr>
              <a:t>The LR-Parsing Algorithm</a:t>
            </a:r>
          </a:p>
          <a:p>
            <a:pPr lvl="1"/>
            <a:r>
              <a:rPr lang="en-US" sz="2400" dirty="0" smtClean="0">
                <a:solidFill>
                  <a:schemeClr val="bg1">
                    <a:lumMod val="75000"/>
                  </a:schemeClr>
                </a:solidFill>
              </a:rPr>
              <a:t>Constructing SLR-Parsing Tables </a:t>
            </a:r>
          </a:p>
          <a:p>
            <a:pPr lvl="1"/>
            <a:r>
              <a:rPr lang="en-US" sz="2400" dirty="0" smtClean="0">
                <a:solidFill>
                  <a:schemeClr val="bg1">
                    <a:lumMod val="75000"/>
                  </a:schemeClr>
                </a:solidFill>
              </a:rPr>
              <a:t>Viable Prefixes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Shift-Reduce Parsing..</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lnSpcReduction="10000"/>
          </a:bodyPr>
          <a:lstStyle/>
          <a:p>
            <a:r>
              <a:rPr lang="en-US" dirty="0" smtClean="0"/>
              <a:t>During a left-to-right scan of the input string, the parser shifts zero or more input symbols onto the stack, until it is ready to reduce a string </a:t>
            </a:r>
            <a:r>
              <a:rPr lang="el-GR" b="1" dirty="0" smtClean="0">
                <a:solidFill>
                  <a:schemeClr val="accent1"/>
                </a:solidFill>
              </a:rPr>
              <a:t>β</a:t>
            </a:r>
            <a:r>
              <a:rPr lang="en-US" dirty="0" smtClean="0"/>
              <a:t> of grammar symbols on top of the stack. </a:t>
            </a:r>
          </a:p>
          <a:p>
            <a:pPr lvl="1"/>
            <a:endParaRPr lang="en-US" dirty="0" smtClean="0"/>
          </a:p>
          <a:p>
            <a:pPr lvl="1"/>
            <a:r>
              <a:rPr lang="en-US" dirty="0" smtClean="0"/>
              <a:t>It then reduces </a:t>
            </a:r>
            <a:r>
              <a:rPr lang="el-GR" b="1" dirty="0" smtClean="0">
                <a:solidFill>
                  <a:schemeClr val="accent1"/>
                </a:solidFill>
              </a:rPr>
              <a:t>β</a:t>
            </a:r>
            <a:r>
              <a:rPr lang="en-US" dirty="0" smtClean="0"/>
              <a:t> to the head of the appropriate production.</a:t>
            </a:r>
          </a:p>
          <a:p>
            <a:pPr lvl="1"/>
            <a:endParaRPr lang="en-US" dirty="0" smtClean="0"/>
          </a:p>
          <a:p>
            <a:pPr lvl="1"/>
            <a:r>
              <a:rPr lang="en-US" dirty="0" smtClean="0"/>
              <a:t>The parser repeats this cycle until it has detected an error or until the stack contains the start symbol and the input is empty:</a:t>
            </a:r>
          </a:p>
          <a:p>
            <a:pPr lvl="1"/>
            <a:endParaRPr lang="en-US" dirty="0" smtClean="0"/>
          </a:p>
          <a:p>
            <a:endParaRPr lang="en-US" dirty="0" smtClean="0"/>
          </a:p>
          <a:p>
            <a:endParaRPr lang="en-US" dirty="0" smtClean="0"/>
          </a:p>
          <a:p>
            <a:pPr lvl="1"/>
            <a:r>
              <a:rPr lang="en-US" dirty="0" smtClean="0"/>
              <a:t>Upon entering this configuration, the parser </a:t>
            </a:r>
            <a:r>
              <a:rPr lang="en-US" dirty="0" smtClean="0">
                <a:solidFill>
                  <a:schemeClr val="accent1"/>
                </a:solidFill>
              </a:rPr>
              <a:t>halts</a:t>
            </a:r>
            <a:r>
              <a:rPr lang="en-US" dirty="0" smtClean="0"/>
              <a:t> and </a:t>
            </a:r>
            <a:r>
              <a:rPr lang="en-US" b="1" dirty="0" smtClean="0">
                <a:solidFill>
                  <a:schemeClr val="accent1"/>
                </a:solidFill>
              </a:rPr>
              <a:t>announces successful completion</a:t>
            </a:r>
            <a:r>
              <a:rPr lang="en-US" dirty="0" smtClean="0"/>
              <a:t> of parsing.</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15</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2895600" y="4191000"/>
            <a:ext cx="3569368"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Shift-Reduce Parsing…</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Configurations of a shift-reduce parser on input </a:t>
            </a:r>
            <a:r>
              <a:rPr lang="en-US" b="1" dirty="0" smtClean="0">
                <a:solidFill>
                  <a:schemeClr val="accent1"/>
                </a:solidFill>
              </a:rPr>
              <a:t>id</a:t>
            </a:r>
            <a:r>
              <a:rPr lang="en-US" b="1" baseline="-25000" dirty="0" smtClean="0">
                <a:solidFill>
                  <a:schemeClr val="accent1"/>
                </a:solidFill>
              </a:rPr>
              <a:t>1</a:t>
            </a:r>
            <a:r>
              <a:rPr lang="en-US" b="1" dirty="0" smtClean="0">
                <a:solidFill>
                  <a:schemeClr val="accent1"/>
                </a:solidFill>
              </a:rPr>
              <a:t>*id</a:t>
            </a:r>
            <a:r>
              <a:rPr lang="en-US" b="1" baseline="-25000" dirty="0" smtClean="0">
                <a:solidFill>
                  <a:schemeClr val="accent1"/>
                </a:solidFill>
              </a:rPr>
              <a:t>2</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16</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905000" y="2362200"/>
            <a:ext cx="5274129"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Shift-Reduce Parsing…</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The primary operations are shift and reduce.</a:t>
            </a:r>
          </a:p>
          <a:p>
            <a:pPr lvl="1"/>
            <a:r>
              <a:rPr lang="en-US" dirty="0" smtClean="0"/>
              <a:t>But there are actually four possible actions a shift-reduce parser can make: </a:t>
            </a:r>
            <a:r>
              <a:rPr lang="en-US" b="1" dirty="0" smtClean="0">
                <a:solidFill>
                  <a:schemeClr val="accent1"/>
                </a:solidFill>
              </a:rPr>
              <a:t>shift, reduce, accept, and error</a:t>
            </a:r>
            <a:endParaRPr lang="en-US" dirty="0" smtClean="0"/>
          </a:p>
          <a:p>
            <a:pPr lvl="1"/>
            <a:endParaRPr lang="en-US" dirty="0" smtClean="0"/>
          </a:p>
          <a:p>
            <a:pPr marL="914400" lvl="1" indent="-457200">
              <a:buFont typeface="+mj-lt"/>
              <a:buAutoNum type="arabicPeriod"/>
            </a:pPr>
            <a:r>
              <a:rPr lang="en-US" b="1" i="1" dirty="0" smtClean="0">
                <a:solidFill>
                  <a:schemeClr val="accent1"/>
                </a:solidFill>
              </a:rPr>
              <a:t>Shift</a:t>
            </a:r>
            <a:r>
              <a:rPr lang="en-US" dirty="0" smtClean="0"/>
              <a:t> the next input symbol onto the top of the stack.</a:t>
            </a:r>
          </a:p>
          <a:p>
            <a:pPr marL="914400" lvl="1" indent="-457200">
              <a:buFont typeface="+mj-lt"/>
              <a:buAutoNum type="arabicPeriod"/>
            </a:pPr>
            <a:r>
              <a:rPr lang="en-US" b="1" dirty="0" smtClean="0">
                <a:solidFill>
                  <a:schemeClr val="accent1"/>
                </a:solidFill>
              </a:rPr>
              <a:t>Reduce</a:t>
            </a:r>
            <a:r>
              <a:rPr lang="en-US" dirty="0" smtClean="0"/>
              <a:t> The right end of the string to be reduced must be at the top of the stack. </a:t>
            </a:r>
            <a:br>
              <a:rPr lang="en-US" dirty="0" smtClean="0"/>
            </a:br>
            <a:r>
              <a:rPr lang="en-US" dirty="0" smtClean="0"/>
              <a:t>Locate the left end of the string within the stack and decide with what non-terminal to replace the string.</a:t>
            </a:r>
          </a:p>
          <a:p>
            <a:pPr marL="914400" lvl="1" indent="-457200">
              <a:buFont typeface="+mj-lt"/>
              <a:buAutoNum type="arabicPeriod"/>
            </a:pPr>
            <a:r>
              <a:rPr lang="en-US" b="1" dirty="0" smtClean="0">
                <a:solidFill>
                  <a:schemeClr val="accent1"/>
                </a:solidFill>
              </a:rPr>
              <a:t>Accept</a:t>
            </a:r>
            <a:r>
              <a:rPr lang="en-US" dirty="0" smtClean="0"/>
              <a:t> Announce successful completion of parsing.</a:t>
            </a:r>
          </a:p>
          <a:p>
            <a:pPr marL="914400" lvl="1" indent="-457200">
              <a:buFont typeface="+mj-lt"/>
              <a:buAutoNum type="arabicPeriod"/>
            </a:pPr>
            <a:r>
              <a:rPr lang="en-US" b="1" dirty="0" smtClean="0">
                <a:solidFill>
                  <a:schemeClr val="accent1"/>
                </a:solidFill>
              </a:rPr>
              <a:t>Error</a:t>
            </a:r>
            <a:r>
              <a:rPr lang="en-US" dirty="0" smtClean="0"/>
              <a:t> Discover a syntax error and call an error recovery routine.</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Conflicts in Shift-Reduce Parsing</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There are grammars (non-LR) for which no viable algorithm can decide whether to shift or reduce when both are possible or which reduction to perform when several are possible. </a:t>
            </a:r>
          </a:p>
          <a:p>
            <a:pPr lvl="1"/>
            <a:endParaRPr lang="en-US" dirty="0" smtClean="0"/>
          </a:p>
          <a:p>
            <a:pPr lvl="1"/>
            <a:r>
              <a:rPr lang="en-US" dirty="0" smtClean="0"/>
              <a:t>However, for most languages, choosing a good </a:t>
            </a:r>
            <a:r>
              <a:rPr lang="en-US" dirty="0" err="1" smtClean="0"/>
              <a:t>lexer</a:t>
            </a:r>
            <a:r>
              <a:rPr lang="en-US" dirty="0" smtClean="0"/>
              <a:t> yields an LR(k) language of tokens. </a:t>
            </a:r>
          </a:p>
          <a:p>
            <a:pPr lvl="1"/>
            <a:endParaRPr lang="en-US" dirty="0" smtClean="0"/>
          </a:p>
          <a:p>
            <a:r>
              <a:rPr lang="en-US" dirty="0" smtClean="0"/>
              <a:t>Ex </a:t>
            </a:r>
            <a:r>
              <a:rPr lang="en-US" b="1" dirty="0" err="1" smtClean="0">
                <a:solidFill>
                  <a:schemeClr val="accent1"/>
                </a:solidFill>
              </a:rPr>
              <a:t>ada</a:t>
            </a:r>
            <a:r>
              <a:rPr lang="en-US" dirty="0" smtClean="0"/>
              <a:t> uses </a:t>
            </a:r>
            <a:r>
              <a:rPr lang="en-US" b="1" dirty="0" smtClean="0">
                <a:solidFill>
                  <a:schemeClr val="accent1"/>
                </a:solidFill>
              </a:rPr>
              <a:t>()</a:t>
            </a:r>
            <a:r>
              <a:rPr lang="en-US" dirty="0" smtClean="0"/>
              <a:t> for both function calls and array references.</a:t>
            </a:r>
          </a:p>
          <a:p>
            <a:pPr lvl="1"/>
            <a:r>
              <a:rPr lang="en-US" dirty="0" smtClean="0"/>
              <a:t>If the </a:t>
            </a:r>
            <a:r>
              <a:rPr lang="en-US" dirty="0" err="1" smtClean="0"/>
              <a:t>lexer</a:t>
            </a:r>
            <a:r>
              <a:rPr lang="en-US" dirty="0" smtClean="0"/>
              <a:t> returned </a:t>
            </a:r>
            <a:r>
              <a:rPr lang="en-US" b="1" dirty="0" smtClean="0">
                <a:solidFill>
                  <a:schemeClr val="accent1"/>
                </a:solidFill>
              </a:rPr>
              <a:t>id</a:t>
            </a:r>
            <a:r>
              <a:rPr lang="en-US" dirty="0" smtClean="0"/>
              <a:t> for both array names and procedure names then a reduce/reduce conflict would occur when the stack was</a:t>
            </a:r>
          </a:p>
          <a:p>
            <a:pPr>
              <a:buNone/>
            </a:pPr>
            <a:r>
              <a:rPr lang="en-US" dirty="0" smtClean="0"/>
              <a:t>		</a:t>
            </a:r>
            <a:r>
              <a:rPr lang="en-US" b="1" dirty="0" smtClean="0">
                <a:solidFill>
                  <a:schemeClr val="accent1"/>
                </a:solidFill>
              </a:rPr>
              <a:t>... id ( id       </a:t>
            </a:r>
            <a:r>
              <a:rPr lang="en-US" dirty="0" smtClean="0"/>
              <a:t>and the input was </a:t>
            </a:r>
            <a:r>
              <a:rPr lang="en-US" b="1" dirty="0" smtClean="0">
                <a:solidFill>
                  <a:schemeClr val="accent1"/>
                </a:solidFill>
              </a:rPr>
              <a:t>      ) ...</a:t>
            </a:r>
          </a:p>
          <a:p>
            <a:pPr>
              <a:buNone/>
            </a:pP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Conflicts in Shift-Reduce Parsing</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Since the </a:t>
            </a:r>
            <a:r>
              <a:rPr lang="en-US" dirty="0" smtClean="0">
                <a:solidFill>
                  <a:schemeClr val="accent1"/>
                </a:solidFill>
              </a:rPr>
              <a:t>id</a:t>
            </a:r>
            <a:r>
              <a:rPr lang="en-US" dirty="0" smtClean="0"/>
              <a:t> on TOS should be reduced to parameter if the first </a:t>
            </a:r>
            <a:r>
              <a:rPr lang="en-US" b="1" dirty="0" smtClean="0">
                <a:solidFill>
                  <a:schemeClr val="accent1"/>
                </a:solidFill>
              </a:rPr>
              <a:t>id</a:t>
            </a:r>
            <a:r>
              <a:rPr lang="en-US" dirty="0" smtClean="0"/>
              <a:t> was a procedure name and to </a:t>
            </a:r>
            <a:r>
              <a:rPr lang="en-US" b="1" dirty="0" err="1" smtClean="0">
                <a:solidFill>
                  <a:schemeClr val="accent1"/>
                </a:solidFill>
              </a:rPr>
              <a:t>expr</a:t>
            </a:r>
            <a:r>
              <a:rPr lang="en-US" dirty="0" smtClean="0"/>
              <a:t> if the first </a:t>
            </a:r>
            <a:r>
              <a:rPr lang="en-US" b="1" dirty="0" smtClean="0">
                <a:solidFill>
                  <a:schemeClr val="accent1"/>
                </a:solidFill>
              </a:rPr>
              <a:t>id</a:t>
            </a:r>
            <a:r>
              <a:rPr lang="en-US" dirty="0" smtClean="0"/>
              <a:t> was an array name.</a:t>
            </a:r>
          </a:p>
          <a:p>
            <a:endParaRPr lang="en-US" dirty="0" smtClean="0"/>
          </a:p>
          <a:p>
            <a:r>
              <a:rPr lang="en-US" dirty="0" smtClean="0"/>
              <a:t>A better </a:t>
            </a:r>
            <a:r>
              <a:rPr lang="en-US" dirty="0" err="1" smtClean="0"/>
              <a:t>lexer</a:t>
            </a:r>
            <a:r>
              <a:rPr lang="en-US" dirty="0" smtClean="0"/>
              <a:t> would return proc-id when it encounters a lexeme corresponding to a procedure name. </a:t>
            </a:r>
          </a:p>
          <a:p>
            <a:pPr lvl="1"/>
            <a:endParaRPr lang="en-US" dirty="0" smtClean="0"/>
          </a:p>
          <a:p>
            <a:pPr lvl="1"/>
            <a:r>
              <a:rPr lang="en-US" dirty="0" smtClean="0"/>
              <a:t>It does this by consulting tables that it builds.</a:t>
            </a:r>
            <a:br>
              <a:rPr lang="en-US" dirty="0" smtClean="0"/>
            </a:b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98637"/>
            <a:ext cx="8229600" cy="2925763"/>
          </a:xfrm>
        </p:spPr>
        <p:txBody>
          <a:bodyPr>
            <a:normAutofit/>
          </a:bodyPr>
          <a:lstStyle/>
          <a:p>
            <a:pPr algn="ctr" rtl="0">
              <a:buNone/>
            </a:pPr>
            <a:r>
              <a:rPr lang="en-US" sz="4800" b="1" dirty="0" smtClean="0"/>
              <a:t>Overview </a:t>
            </a:r>
          </a:p>
          <a:p>
            <a:pPr algn="ctr" rtl="0">
              <a:buNone/>
            </a:pPr>
            <a:r>
              <a:rPr lang="en-US" sz="4800" b="1" dirty="0" smtClean="0"/>
              <a:t>of</a:t>
            </a:r>
          </a:p>
          <a:p>
            <a:pPr algn="ctr" rtl="0">
              <a:buNone/>
            </a:pPr>
            <a:r>
              <a:rPr lang="en-US" sz="4800" b="1" dirty="0" smtClean="0"/>
              <a:t>Previous Lesson(s)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LR Parsing</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b="1" dirty="0" smtClean="0">
              <a:solidFill>
                <a:schemeClr val="accent1"/>
              </a:solidFill>
            </a:endParaRPr>
          </a:p>
          <a:p>
            <a:r>
              <a:rPr lang="en-US" b="1" dirty="0" smtClean="0">
                <a:solidFill>
                  <a:schemeClr val="accent1"/>
                </a:solidFill>
              </a:rPr>
              <a:t>LR(k) parsing</a:t>
            </a:r>
          </a:p>
          <a:p>
            <a:pPr lvl="1"/>
            <a:endParaRPr lang="en-US" b="1" dirty="0" smtClean="0">
              <a:solidFill>
                <a:schemeClr val="accent1"/>
              </a:solidFill>
            </a:endParaRPr>
          </a:p>
          <a:p>
            <a:pPr lvl="1"/>
            <a:r>
              <a:rPr lang="en-US" b="1" dirty="0" smtClean="0">
                <a:solidFill>
                  <a:schemeClr val="accent1"/>
                </a:solidFill>
              </a:rPr>
              <a:t>L</a:t>
            </a:r>
            <a:r>
              <a:rPr lang="en-US" dirty="0" smtClean="0"/>
              <a:t> is for left-to-right scanning of the input.</a:t>
            </a:r>
          </a:p>
          <a:p>
            <a:pPr lvl="1"/>
            <a:r>
              <a:rPr lang="en-US" b="1" dirty="0" smtClean="0">
                <a:solidFill>
                  <a:schemeClr val="accent1"/>
                </a:solidFill>
              </a:rPr>
              <a:t>R</a:t>
            </a:r>
            <a:r>
              <a:rPr lang="en-US" dirty="0" smtClean="0"/>
              <a:t> is for constructing a rightmost derivation in reverse.</a:t>
            </a:r>
          </a:p>
          <a:p>
            <a:pPr lvl="1"/>
            <a:r>
              <a:rPr lang="en-US" b="1" dirty="0" smtClean="0">
                <a:solidFill>
                  <a:schemeClr val="accent1"/>
                </a:solidFill>
              </a:rPr>
              <a:t>(k)</a:t>
            </a:r>
            <a:r>
              <a:rPr lang="en-US" dirty="0" smtClean="0"/>
              <a:t> represents the number of input symbols of look-ahead that are used in making parsing decisions.</a:t>
            </a:r>
          </a:p>
          <a:p>
            <a:pPr lvl="1"/>
            <a:endParaRPr lang="en-US" dirty="0" smtClean="0"/>
          </a:p>
          <a:p>
            <a:pPr lvl="1"/>
            <a:r>
              <a:rPr lang="en-US" dirty="0" smtClean="0"/>
              <a:t>When (k) is omitted, k is assumed to be 1</a:t>
            </a:r>
          </a:p>
          <a:p>
            <a:pPr lvl="1"/>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Why LR Parsers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Most commercial compilers use hand-written top-down parsers of the recursive-descent (LL not LR) variety. </a:t>
            </a:r>
          </a:p>
          <a:p>
            <a:endParaRPr lang="en-US" dirty="0" smtClean="0"/>
          </a:p>
          <a:p>
            <a:r>
              <a:rPr lang="en-US" dirty="0" smtClean="0"/>
              <a:t>Since the grammars for these languages are not LL(1), the straightforward application of the techniques we have seen will not work.</a:t>
            </a:r>
          </a:p>
          <a:p>
            <a:endParaRPr lang="en-US" dirty="0" smtClean="0"/>
          </a:p>
          <a:p>
            <a:r>
              <a:rPr lang="en-US" dirty="0" smtClean="0"/>
              <a:t>Instead the parsers actually look ahead further than one token, but only at those few places where the grammar is in fact not LL(1). </a:t>
            </a:r>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Why LR Parsers..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Compiler writers claim that they are able to produce much better error messages than can readily be obtained by going to LR.</a:t>
            </a:r>
          </a:p>
          <a:p>
            <a:endParaRPr lang="en-US" dirty="0" smtClean="0"/>
          </a:p>
          <a:p>
            <a:pPr lvl="1"/>
            <a:r>
              <a:rPr lang="en-US" dirty="0" smtClean="0"/>
              <a:t>Error messages is a very important user interface issue and that with recursive descent one can augment the procedure for a non-terminal with statements like </a:t>
            </a:r>
            <a:br>
              <a:rPr lang="en-US" dirty="0" smtClean="0"/>
            </a:br>
            <a:r>
              <a:rPr lang="en-US" dirty="0" smtClean="0"/>
              <a:t/>
            </a:r>
            <a:br>
              <a:rPr lang="en-US" dirty="0" smtClean="0"/>
            </a:br>
            <a:r>
              <a:rPr lang="en-US" b="1" dirty="0" smtClean="0">
                <a:solidFill>
                  <a:schemeClr val="accent1"/>
                </a:solidFill>
              </a:rPr>
              <a:t>if (</a:t>
            </a:r>
            <a:r>
              <a:rPr lang="en-US" b="1" dirty="0" err="1" smtClean="0">
                <a:solidFill>
                  <a:schemeClr val="accent1"/>
                </a:solidFill>
              </a:rPr>
              <a:t>nextToken</a:t>
            </a:r>
            <a:r>
              <a:rPr lang="en-US" b="1" dirty="0" smtClean="0">
                <a:solidFill>
                  <a:schemeClr val="accent1"/>
                </a:solidFill>
              </a:rPr>
              <a:t> == X) then error(expected Y here)</a:t>
            </a:r>
          </a:p>
          <a:p>
            <a:endParaRPr lang="en-US" dirty="0" smtClean="0"/>
          </a:p>
          <a:p>
            <a:r>
              <a:rPr lang="en-US" b="1" dirty="0" smtClean="0">
                <a:solidFill>
                  <a:schemeClr val="accent1"/>
                </a:solidFill>
              </a:rPr>
              <a:t>LR parsers </a:t>
            </a:r>
            <a:r>
              <a:rPr lang="en-US" dirty="0" smtClean="0"/>
              <a:t>are table-driven, much like the non-recursive LL parsers.</a:t>
            </a:r>
          </a:p>
          <a:p>
            <a:pPr lvl="1"/>
            <a:endParaRPr lang="en-US" dirty="0" smtClean="0"/>
          </a:p>
          <a:p>
            <a:pPr lvl="1"/>
            <a:r>
              <a:rPr lang="en-US" dirty="0" smtClean="0"/>
              <a:t>A grammar for which we can construct a parsing table is said to be an LR grammar.</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Why LR Parsers..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Intuitively, for a grammar to be LR it is sufficient that a </a:t>
            </a:r>
            <a:r>
              <a:rPr lang="en-US" b="1" dirty="0" smtClean="0">
                <a:solidFill>
                  <a:schemeClr val="accent1"/>
                </a:solidFill>
              </a:rPr>
              <a:t>left-to-right shift-reduce parser</a:t>
            </a:r>
            <a:r>
              <a:rPr lang="en-US" dirty="0" smtClean="0"/>
              <a:t> be able to </a:t>
            </a:r>
            <a:r>
              <a:rPr lang="en-US" dirty="0" smtClean="0">
                <a:solidFill>
                  <a:schemeClr val="accent1"/>
                </a:solidFill>
              </a:rPr>
              <a:t>recognize handles of right-sentential forms</a:t>
            </a:r>
            <a:r>
              <a:rPr lang="en-US" dirty="0" smtClean="0"/>
              <a:t> when they appear on top of the stack.</a:t>
            </a:r>
          </a:p>
          <a:p>
            <a:endParaRPr lang="en-US" dirty="0" smtClean="0"/>
          </a:p>
          <a:p>
            <a:r>
              <a:rPr lang="en-US" dirty="0" smtClean="0"/>
              <a:t>LR parsing is attractive for a variety of reasons:</a:t>
            </a:r>
          </a:p>
          <a:p>
            <a:endParaRPr lang="en-US" dirty="0" smtClean="0"/>
          </a:p>
          <a:p>
            <a:pPr lvl="1"/>
            <a:r>
              <a:rPr lang="en-US" dirty="0" smtClean="0"/>
              <a:t>LR parsers can be constructed to recognize virtually </a:t>
            </a:r>
            <a:r>
              <a:rPr lang="en-US" b="1" dirty="0" smtClean="0">
                <a:solidFill>
                  <a:schemeClr val="accent1"/>
                </a:solidFill>
              </a:rPr>
              <a:t>all programming language constructs </a:t>
            </a:r>
            <a:r>
              <a:rPr lang="en-US" dirty="0" smtClean="0"/>
              <a:t>for which context-free grammars can be written.</a:t>
            </a:r>
          </a:p>
          <a:p>
            <a:pPr lvl="1"/>
            <a:endParaRPr lang="en-US" dirty="0" smtClean="0"/>
          </a:p>
          <a:p>
            <a:pPr lvl="1"/>
            <a:r>
              <a:rPr lang="en-US" dirty="0" smtClean="0"/>
              <a:t>The LR-parsing method is the most general </a:t>
            </a:r>
            <a:r>
              <a:rPr lang="en-US" b="1" dirty="0" smtClean="0">
                <a:solidFill>
                  <a:schemeClr val="accent1"/>
                </a:solidFill>
              </a:rPr>
              <a:t>non-backtracking shift-reduce parsing</a:t>
            </a:r>
            <a:r>
              <a:rPr lang="en-US" dirty="0" smtClean="0"/>
              <a:t> method known, yet it can be implemented as efficiently as other, more primitive shift-reduce methods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Why LR Parsers..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pPr lvl="1"/>
            <a:r>
              <a:rPr lang="en-US" dirty="0" smtClean="0"/>
              <a:t>An LR parser can </a:t>
            </a:r>
            <a:r>
              <a:rPr lang="en-US" b="1" dirty="0" smtClean="0">
                <a:solidFill>
                  <a:schemeClr val="accent1"/>
                </a:solidFill>
              </a:rPr>
              <a:t>detect a syntactic error </a:t>
            </a:r>
            <a:r>
              <a:rPr lang="en-US" dirty="0" smtClean="0"/>
              <a:t>as soon as it is possible to do so on a left-to-right scan of the input.</a:t>
            </a:r>
          </a:p>
          <a:p>
            <a:pPr lvl="1"/>
            <a:endParaRPr lang="en-US" dirty="0" smtClean="0"/>
          </a:p>
          <a:p>
            <a:pPr lvl="1"/>
            <a:r>
              <a:rPr lang="en-US" dirty="0" smtClean="0"/>
              <a:t>The class of grammars that can be parsed using LR methods is a proper superset of the class of grammars that can be parsed with predictive or LL methods.</a:t>
            </a:r>
          </a:p>
          <a:p>
            <a:endParaRPr lang="en-US" dirty="0" smtClean="0"/>
          </a:p>
          <a:p>
            <a:r>
              <a:rPr lang="en-US" dirty="0" smtClean="0"/>
              <a:t>The </a:t>
            </a:r>
            <a:r>
              <a:rPr lang="en-US" b="1" dirty="0" smtClean="0">
                <a:solidFill>
                  <a:schemeClr val="accent1"/>
                </a:solidFill>
              </a:rPr>
              <a:t>principal drawback </a:t>
            </a:r>
            <a:r>
              <a:rPr lang="en-US" dirty="0" smtClean="0"/>
              <a:t>of the LR method is that it is too much work to construct an LR parser by hand for a typical programming-language grammar.</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Items &amp; LR(0) Automaton</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lnSpcReduction="10000"/>
          </a:bodyPr>
          <a:lstStyle/>
          <a:p>
            <a:r>
              <a:rPr lang="en-US" dirty="0" smtClean="0"/>
              <a:t>An </a:t>
            </a:r>
            <a:r>
              <a:rPr lang="en-US" b="1" dirty="0" smtClean="0">
                <a:solidFill>
                  <a:schemeClr val="accent1"/>
                </a:solidFill>
              </a:rPr>
              <a:t>LR parser </a:t>
            </a:r>
            <a:r>
              <a:rPr lang="en-US" dirty="0" smtClean="0"/>
              <a:t>makes shift-reduce decisions by </a:t>
            </a:r>
            <a:r>
              <a:rPr lang="en-US" b="1" dirty="0" smtClean="0">
                <a:solidFill>
                  <a:schemeClr val="accent1"/>
                </a:solidFill>
              </a:rPr>
              <a:t>maintaining states </a:t>
            </a:r>
            <a:r>
              <a:rPr lang="en-US" dirty="0" smtClean="0"/>
              <a:t>to keep track of where we are in a parse.</a:t>
            </a:r>
            <a:r>
              <a:rPr lang="en-US" sz="2400" dirty="0" smtClean="0"/>
              <a:t> </a:t>
            </a:r>
            <a:endParaRPr lang="en-US" sz="4000" dirty="0" smtClean="0">
              <a:solidFill>
                <a:srgbClr val="FF0000"/>
              </a:solidFill>
              <a:latin typeface="+mj-lt"/>
              <a:ea typeface="+mj-ea"/>
              <a:cs typeface="+mj-cs"/>
            </a:endParaRPr>
          </a:p>
          <a:p>
            <a:endParaRPr lang="en-US" dirty="0" smtClean="0"/>
          </a:p>
          <a:p>
            <a:pPr lvl="1"/>
            <a:r>
              <a:rPr lang="en-US" dirty="0" smtClean="0"/>
              <a:t>States represent sets of "items." </a:t>
            </a:r>
          </a:p>
          <a:p>
            <a:endParaRPr lang="en-US" dirty="0" smtClean="0"/>
          </a:p>
          <a:p>
            <a:r>
              <a:rPr lang="en-US" dirty="0" smtClean="0"/>
              <a:t>An</a:t>
            </a:r>
            <a:r>
              <a:rPr lang="en-US" b="1" dirty="0" smtClean="0">
                <a:solidFill>
                  <a:schemeClr val="accent1"/>
                </a:solidFill>
              </a:rPr>
              <a:t> LR(0) </a:t>
            </a:r>
            <a:r>
              <a:rPr lang="en-US" dirty="0" smtClean="0"/>
              <a:t>item of a grammar G is a production of G with a dot at some position of the body.</a:t>
            </a:r>
          </a:p>
          <a:p>
            <a:endParaRPr lang="en-US" dirty="0" smtClean="0"/>
          </a:p>
          <a:p>
            <a:pPr lvl="1"/>
            <a:r>
              <a:rPr lang="en-US" dirty="0" smtClean="0"/>
              <a:t>Thus, production A → XYZ yields the four items</a:t>
            </a:r>
          </a:p>
          <a:p>
            <a:pPr lvl="4">
              <a:buNone/>
            </a:pPr>
            <a:endParaRPr lang="en-US" b="1" dirty="0" smtClean="0">
              <a:solidFill>
                <a:schemeClr val="accent1"/>
              </a:solidFill>
            </a:endParaRPr>
          </a:p>
          <a:p>
            <a:pPr lvl="4">
              <a:buNone/>
            </a:pPr>
            <a:r>
              <a:rPr lang="en-US" b="1" dirty="0" smtClean="0">
                <a:solidFill>
                  <a:schemeClr val="accent1"/>
                </a:solidFill>
              </a:rPr>
              <a:t>A → ·XYZ</a:t>
            </a:r>
          </a:p>
          <a:p>
            <a:pPr lvl="4">
              <a:buNone/>
            </a:pPr>
            <a:r>
              <a:rPr lang="en-US" b="1" dirty="0" smtClean="0">
                <a:solidFill>
                  <a:schemeClr val="accent1"/>
                </a:solidFill>
              </a:rPr>
              <a:t>A → X ·YZ</a:t>
            </a:r>
          </a:p>
          <a:p>
            <a:pPr lvl="4">
              <a:buNone/>
            </a:pPr>
            <a:r>
              <a:rPr lang="en-US" b="1" dirty="0" smtClean="0">
                <a:solidFill>
                  <a:schemeClr val="accent1"/>
                </a:solidFill>
              </a:rPr>
              <a:t>A → XY· Z</a:t>
            </a:r>
          </a:p>
          <a:p>
            <a:pPr lvl="4">
              <a:buNone/>
            </a:pPr>
            <a:r>
              <a:rPr lang="en-US" b="1" dirty="0" smtClean="0">
                <a:solidFill>
                  <a:schemeClr val="accent1"/>
                </a:solidFill>
              </a:rPr>
              <a:t>A → XYZ·</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Items &amp; LR(0) Automaton..</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One collection of </a:t>
            </a:r>
            <a:r>
              <a:rPr lang="en-US" b="1" dirty="0" smtClean="0">
                <a:solidFill>
                  <a:schemeClr val="accent1"/>
                </a:solidFill>
              </a:rPr>
              <a:t>sets of LR(0)</a:t>
            </a:r>
            <a:r>
              <a:rPr lang="en-US" dirty="0" smtClean="0"/>
              <a:t> items, called the </a:t>
            </a:r>
            <a:r>
              <a:rPr lang="en-US" b="1" dirty="0" smtClean="0">
                <a:solidFill>
                  <a:schemeClr val="accent1"/>
                </a:solidFill>
              </a:rPr>
              <a:t>canonical LR(0) collection</a:t>
            </a:r>
            <a:r>
              <a:rPr lang="en-US" dirty="0" smtClean="0"/>
              <a:t> provides the basis for constructing a deterministic finite automaton that is used to make parsing decisions known as </a:t>
            </a:r>
            <a:r>
              <a:rPr lang="en-US" b="1" dirty="0" smtClean="0">
                <a:solidFill>
                  <a:schemeClr val="accent1"/>
                </a:solidFill>
              </a:rPr>
              <a:t>LR(0) automaton</a:t>
            </a:r>
            <a:r>
              <a:rPr lang="en-US" dirty="0" smtClean="0"/>
              <a:t>.</a:t>
            </a:r>
          </a:p>
          <a:p>
            <a:endParaRPr lang="en-US" dirty="0" smtClean="0"/>
          </a:p>
          <a:p>
            <a:r>
              <a:rPr lang="en-US" dirty="0" smtClean="0"/>
              <a:t>The automaton for the expression grammar is shown in next slide and will serve as the running example for discussing the canonical LR( 0) collection for a grammar.</a:t>
            </a:r>
          </a:p>
          <a:p>
            <a:pPr lvl="4">
              <a:buNone/>
            </a:pPr>
            <a:endParaRPr lang="de-DE" sz="2200" b="1" dirty="0" smtClean="0">
              <a:solidFill>
                <a:schemeClr val="accent1"/>
              </a:solidFill>
            </a:endParaRPr>
          </a:p>
          <a:p>
            <a:pPr lvl="4">
              <a:buNone/>
            </a:pPr>
            <a:r>
              <a:rPr lang="de-DE" sz="2200" b="1" dirty="0" smtClean="0">
                <a:solidFill>
                  <a:schemeClr val="accent1"/>
                </a:solidFill>
              </a:rPr>
              <a:t>	E → E + T | T</a:t>
            </a:r>
          </a:p>
          <a:p>
            <a:pPr lvl="4">
              <a:buNone/>
            </a:pPr>
            <a:r>
              <a:rPr lang="de-DE" sz="2200" b="1" dirty="0" smtClean="0">
                <a:solidFill>
                  <a:schemeClr val="accent1"/>
                </a:solidFill>
              </a:rPr>
              <a:t>	T → T * F | F</a:t>
            </a:r>
          </a:p>
          <a:p>
            <a:pPr lvl="4">
              <a:buNone/>
            </a:pPr>
            <a:r>
              <a:rPr lang="de-DE" sz="2200" b="1" dirty="0" smtClean="0">
                <a:solidFill>
                  <a:schemeClr val="accent1"/>
                </a:solidFill>
              </a:rPr>
              <a:t>	F → ( E ) | id</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Items &amp; LR(0) Automaton...</a:t>
            </a:r>
            <a:endParaRPr lang="ur-PK" dirty="0">
              <a:solidFill>
                <a:srgbClr val="FF0000"/>
              </a:solidFill>
              <a:cs typeface="+mn-cs"/>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27</a:t>
            </a:fld>
            <a:endParaRPr lang="en-US" dirty="0"/>
          </a:p>
        </p:txBody>
      </p:sp>
      <p:pic>
        <p:nvPicPr>
          <p:cNvPr id="6" name="Content Placeholder 5" descr="Lec21-03.png"/>
          <p:cNvPicPr>
            <a:picLocks noGrp="1" noChangeAspect="1"/>
          </p:cNvPicPr>
          <p:nvPr>
            <p:ph idx="1"/>
          </p:nvPr>
        </p:nvPicPr>
        <p:blipFill>
          <a:blip r:embed="rId3" cstate="print"/>
          <a:stretch>
            <a:fillRect/>
          </a:stretch>
        </p:blipFill>
        <p:spPr>
          <a:xfrm>
            <a:off x="2209800" y="990600"/>
            <a:ext cx="4657996" cy="5580279"/>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Items &amp; LR(0) Automaton...</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To construct the </a:t>
            </a:r>
            <a:r>
              <a:rPr lang="en-US" b="1" dirty="0" smtClean="0">
                <a:solidFill>
                  <a:schemeClr val="accent1"/>
                </a:solidFill>
              </a:rPr>
              <a:t>canonical LR(0)</a:t>
            </a:r>
            <a:r>
              <a:rPr lang="en-US" dirty="0" smtClean="0"/>
              <a:t> collection for a grammar, we define an </a:t>
            </a:r>
            <a:r>
              <a:rPr lang="en-US" b="1" dirty="0" smtClean="0">
                <a:solidFill>
                  <a:schemeClr val="accent1"/>
                </a:solidFill>
              </a:rPr>
              <a:t>augmented grammar </a:t>
            </a:r>
            <a:r>
              <a:rPr lang="en-US" dirty="0" smtClean="0"/>
              <a:t>and two functions, </a:t>
            </a:r>
            <a:r>
              <a:rPr lang="en-US" b="1" dirty="0" smtClean="0">
                <a:solidFill>
                  <a:schemeClr val="accent1"/>
                </a:solidFill>
              </a:rPr>
              <a:t>CLOSURE</a:t>
            </a:r>
            <a:r>
              <a:rPr lang="en-US" dirty="0" smtClean="0"/>
              <a:t> and </a:t>
            </a:r>
            <a:r>
              <a:rPr lang="en-US" b="1" dirty="0" smtClean="0">
                <a:solidFill>
                  <a:schemeClr val="accent1"/>
                </a:solidFill>
              </a:rPr>
              <a:t>GOTO</a:t>
            </a:r>
            <a:r>
              <a:rPr lang="en-US" dirty="0" smtClean="0"/>
              <a:t> </a:t>
            </a:r>
          </a:p>
          <a:p>
            <a:endParaRPr lang="en-US" dirty="0" smtClean="0"/>
          </a:p>
          <a:p>
            <a:pPr lvl="1"/>
            <a:r>
              <a:rPr lang="en-US" dirty="0" smtClean="0"/>
              <a:t>If </a:t>
            </a:r>
            <a:r>
              <a:rPr lang="en-US" b="1" dirty="0" smtClean="0">
                <a:solidFill>
                  <a:schemeClr val="accent1"/>
                </a:solidFill>
              </a:rPr>
              <a:t>G</a:t>
            </a:r>
            <a:r>
              <a:rPr lang="en-US" dirty="0" smtClean="0"/>
              <a:t> is a grammar with start symbol </a:t>
            </a:r>
            <a:r>
              <a:rPr lang="en-US" b="1" dirty="0" smtClean="0">
                <a:solidFill>
                  <a:schemeClr val="accent1"/>
                </a:solidFill>
              </a:rPr>
              <a:t>S</a:t>
            </a:r>
            <a:r>
              <a:rPr lang="en-US" dirty="0" smtClean="0"/>
              <a:t>, then </a:t>
            </a:r>
            <a:r>
              <a:rPr lang="en-US" b="1" dirty="0" smtClean="0">
                <a:solidFill>
                  <a:schemeClr val="accent1"/>
                </a:solidFill>
              </a:rPr>
              <a:t>G'</a:t>
            </a:r>
            <a:r>
              <a:rPr lang="en-US" dirty="0" smtClean="0"/>
              <a:t>, the augmented grammar for </a:t>
            </a:r>
            <a:r>
              <a:rPr lang="en-US" b="1" dirty="0" smtClean="0">
                <a:solidFill>
                  <a:schemeClr val="accent1"/>
                </a:solidFill>
              </a:rPr>
              <a:t>G</a:t>
            </a:r>
            <a:r>
              <a:rPr lang="en-US" dirty="0" smtClean="0"/>
              <a:t>, is </a:t>
            </a:r>
            <a:r>
              <a:rPr lang="en-US" b="1" dirty="0" smtClean="0">
                <a:solidFill>
                  <a:schemeClr val="accent1"/>
                </a:solidFill>
              </a:rPr>
              <a:t>G</a:t>
            </a:r>
            <a:r>
              <a:rPr lang="en-US" dirty="0" smtClean="0"/>
              <a:t> with a new start symbol </a:t>
            </a:r>
            <a:r>
              <a:rPr lang="en-US" b="1" dirty="0" smtClean="0">
                <a:solidFill>
                  <a:schemeClr val="accent1"/>
                </a:solidFill>
              </a:rPr>
              <a:t>S'</a:t>
            </a:r>
            <a:r>
              <a:rPr lang="en-US" dirty="0" smtClean="0"/>
              <a:t> and production </a:t>
            </a:r>
            <a:r>
              <a:rPr lang="en-US" b="1" dirty="0" smtClean="0">
                <a:solidFill>
                  <a:schemeClr val="accent1"/>
                </a:solidFill>
              </a:rPr>
              <a:t>S' → S</a:t>
            </a:r>
            <a:r>
              <a:rPr lang="en-US" dirty="0" smtClean="0"/>
              <a:t> </a:t>
            </a:r>
          </a:p>
          <a:p>
            <a:pPr lvl="1"/>
            <a:endParaRPr lang="en-US" dirty="0" smtClean="0"/>
          </a:p>
          <a:p>
            <a:pPr lvl="1"/>
            <a:r>
              <a:rPr lang="en-US" dirty="0" smtClean="0"/>
              <a:t>The purpose of this new starting production is to indicate to the parser when it should stop parsing and announce acceptance of the input. That is, acceptance occurs when the parser is about to reduce by </a:t>
            </a:r>
            <a:r>
              <a:rPr lang="en-US" b="1" dirty="0" smtClean="0">
                <a:solidFill>
                  <a:schemeClr val="accent1"/>
                </a:solidFill>
              </a:rPr>
              <a:t>S' → S</a:t>
            </a: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Items &amp; LR(0) Automaton...</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b="1" dirty="0" smtClean="0">
              <a:solidFill>
                <a:schemeClr val="accent1"/>
              </a:solidFill>
            </a:endParaRPr>
          </a:p>
          <a:p>
            <a:r>
              <a:rPr lang="en-US" b="1" dirty="0" smtClean="0">
                <a:solidFill>
                  <a:schemeClr val="accent1"/>
                </a:solidFill>
              </a:rPr>
              <a:t>Closure of Item Sets</a:t>
            </a:r>
          </a:p>
          <a:p>
            <a:pPr lvl="1"/>
            <a:endParaRPr lang="en-US" dirty="0" smtClean="0"/>
          </a:p>
          <a:p>
            <a:pPr lvl="1"/>
            <a:r>
              <a:rPr lang="en-US" dirty="0" smtClean="0"/>
              <a:t>If </a:t>
            </a:r>
            <a:r>
              <a:rPr lang="en-US" b="1" i="1" dirty="0" smtClean="0">
                <a:solidFill>
                  <a:schemeClr val="accent1"/>
                </a:solidFill>
              </a:rPr>
              <a:t>I</a:t>
            </a:r>
            <a:r>
              <a:rPr lang="en-US" dirty="0" smtClean="0"/>
              <a:t> is a set of items for a grammar </a:t>
            </a:r>
            <a:r>
              <a:rPr lang="en-US" b="1" i="1" dirty="0" smtClean="0">
                <a:solidFill>
                  <a:schemeClr val="accent1"/>
                </a:solidFill>
              </a:rPr>
              <a:t>G</a:t>
            </a:r>
            <a:r>
              <a:rPr lang="en-US" dirty="0" smtClean="0"/>
              <a:t>, then </a:t>
            </a:r>
            <a:r>
              <a:rPr lang="en-US" dirty="0" smtClean="0">
                <a:solidFill>
                  <a:schemeClr val="accent1"/>
                </a:solidFill>
              </a:rPr>
              <a:t>CLOSURE(</a:t>
            </a:r>
            <a:r>
              <a:rPr lang="en-US" b="1" i="1" dirty="0" smtClean="0">
                <a:solidFill>
                  <a:schemeClr val="accent1"/>
                </a:solidFill>
              </a:rPr>
              <a:t>I</a:t>
            </a:r>
            <a:r>
              <a:rPr lang="en-US" dirty="0" smtClean="0">
                <a:solidFill>
                  <a:schemeClr val="accent1"/>
                </a:solidFill>
              </a:rPr>
              <a:t>)</a:t>
            </a:r>
            <a:r>
              <a:rPr lang="en-US" dirty="0" smtClean="0"/>
              <a:t> is the set of items constructed from </a:t>
            </a:r>
            <a:r>
              <a:rPr lang="en-US" b="1" i="1" dirty="0" smtClean="0">
                <a:solidFill>
                  <a:schemeClr val="accent1"/>
                </a:solidFill>
              </a:rPr>
              <a:t>I</a:t>
            </a:r>
            <a:r>
              <a:rPr lang="en-US" dirty="0" smtClean="0"/>
              <a:t> by the two rules:</a:t>
            </a:r>
          </a:p>
          <a:p>
            <a:pPr lvl="1"/>
            <a:endParaRPr lang="en-US" dirty="0" smtClean="0"/>
          </a:p>
          <a:p>
            <a:pPr lvl="2"/>
            <a:r>
              <a:rPr lang="en-US" dirty="0" smtClean="0"/>
              <a:t>Initially, add every item in </a:t>
            </a:r>
            <a:r>
              <a:rPr lang="en-US" b="1" i="1" dirty="0" smtClean="0">
                <a:solidFill>
                  <a:schemeClr val="accent1"/>
                </a:solidFill>
              </a:rPr>
              <a:t>I</a:t>
            </a:r>
            <a:r>
              <a:rPr lang="en-US" dirty="0" smtClean="0"/>
              <a:t> to </a:t>
            </a:r>
            <a:r>
              <a:rPr lang="en-US" dirty="0" smtClean="0">
                <a:solidFill>
                  <a:schemeClr val="accent1"/>
                </a:solidFill>
              </a:rPr>
              <a:t>CLOSURE(</a:t>
            </a:r>
            <a:r>
              <a:rPr lang="en-US" b="1" i="1" dirty="0" smtClean="0">
                <a:solidFill>
                  <a:schemeClr val="accent1"/>
                </a:solidFill>
              </a:rPr>
              <a:t>I</a:t>
            </a:r>
            <a:r>
              <a:rPr lang="en-US" dirty="0" smtClean="0">
                <a:solidFill>
                  <a:schemeClr val="accent1"/>
                </a:solidFill>
              </a:rPr>
              <a:t>)</a:t>
            </a:r>
            <a:endParaRPr lang="en-US" dirty="0" smtClean="0"/>
          </a:p>
          <a:p>
            <a:pPr lvl="2"/>
            <a:endParaRPr lang="en-US" dirty="0" smtClean="0"/>
          </a:p>
          <a:p>
            <a:pPr lvl="2"/>
            <a:r>
              <a:rPr lang="en-US" dirty="0" smtClean="0"/>
              <a:t>If </a:t>
            </a:r>
            <a:r>
              <a:rPr lang="en-US" b="1" dirty="0" smtClean="0">
                <a:solidFill>
                  <a:schemeClr val="accent1"/>
                </a:solidFill>
              </a:rPr>
              <a:t>A → </a:t>
            </a:r>
            <a:r>
              <a:rPr lang="el-GR" b="1" dirty="0" smtClean="0">
                <a:solidFill>
                  <a:schemeClr val="accent1"/>
                </a:solidFill>
              </a:rPr>
              <a:t>α</a:t>
            </a:r>
            <a:r>
              <a:rPr lang="en-US" b="1" dirty="0" smtClean="0">
                <a:solidFill>
                  <a:schemeClr val="accent1"/>
                </a:solidFill>
              </a:rPr>
              <a:t>·B</a:t>
            </a:r>
            <a:r>
              <a:rPr lang="el-GR" b="1" dirty="0" smtClean="0">
                <a:solidFill>
                  <a:schemeClr val="accent1"/>
                </a:solidFill>
              </a:rPr>
              <a:t>β</a:t>
            </a:r>
            <a:r>
              <a:rPr lang="en-US" b="1" dirty="0" smtClean="0">
                <a:solidFill>
                  <a:schemeClr val="accent1"/>
                </a:solidFill>
              </a:rPr>
              <a:t> </a:t>
            </a:r>
            <a:r>
              <a:rPr lang="en-US" dirty="0" smtClean="0"/>
              <a:t>is in </a:t>
            </a:r>
            <a:r>
              <a:rPr lang="en-US" dirty="0" smtClean="0">
                <a:solidFill>
                  <a:schemeClr val="accent1"/>
                </a:solidFill>
              </a:rPr>
              <a:t>CLOSURE(</a:t>
            </a:r>
            <a:r>
              <a:rPr lang="en-US" b="1" i="1" dirty="0" smtClean="0">
                <a:solidFill>
                  <a:schemeClr val="accent1"/>
                </a:solidFill>
              </a:rPr>
              <a:t>I</a:t>
            </a:r>
            <a:r>
              <a:rPr lang="en-US" dirty="0" smtClean="0">
                <a:solidFill>
                  <a:schemeClr val="accent1"/>
                </a:solidFill>
              </a:rPr>
              <a:t>)</a:t>
            </a:r>
            <a:r>
              <a:rPr lang="en-US" dirty="0" smtClean="0"/>
              <a:t>  and </a:t>
            </a:r>
            <a:r>
              <a:rPr lang="en-US" b="1" dirty="0" smtClean="0">
                <a:solidFill>
                  <a:schemeClr val="accent1"/>
                </a:solidFill>
              </a:rPr>
              <a:t>B → </a:t>
            </a:r>
            <a:r>
              <a:rPr lang="el-GR" b="1" dirty="0" smtClean="0">
                <a:solidFill>
                  <a:schemeClr val="accent1"/>
                </a:solidFill>
              </a:rPr>
              <a:t>γ</a:t>
            </a:r>
            <a:r>
              <a:rPr lang="en-US" b="1" dirty="0" smtClean="0">
                <a:solidFill>
                  <a:schemeClr val="accent1"/>
                </a:solidFill>
              </a:rPr>
              <a:t> </a:t>
            </a:r>
            <a:r>
              <a:rPr lang="en-US" dirty="0" smtClean="0"/>
              <a:t>is a production, then add the item </a:t>
            </a:r>
            <a:r>
              <a:rPr lang="en-US" b="1" dirty="0" smtClean="0">
                <a:solidFill>
                  <a:schemeClr val="accent1"/>
                </a:solidFill>
              </a:rPr>
              <a:t>B → .</a:t>
            </a:r>
            <a:r>
              <a:rPr lang="el-GR" b="1" dirty="0" smtClean="0">
                <a:solidFill>
                  <a:schemeClr val="accent1"/>
                </a:solidFill>
              </a:rPr>
              <a:t>γ </a:t>
            </a:r>
            <a:r>
              <a:rPr lang="en-US" dirty="0" smtClean="0"/>
              <a:t>to </a:t>
            </a:r>
            <a:r>
              <a:rPr lang="en-US" dirty="0" smtClean="0">
                <a:solidFill>
                  <a:schemeClr val="accent1"/>
                </a:solidFill>
              </a:rPr>
              <a:t>CLOSURE(</a:t>
            </a:r>
            <a:r>
              <a:rPr lang="en-US" b="1" i="1" dirty="0" smtClean="0">
                <a:solidFill>
                  <a:schemeClr val="accent1"/>
                </a:solidFill>
              </a:rPr>
              <a:t>I</a:t>
            </a:r>
            <a:r>
              <a:rPr lang="en-US" dirty="0" smtClean="0">
                <a:solidFill>
                  <a:schemeClr val="accent1"/>
                </a:solidFill>
              </a:rPr>
              <a:t>)</a:t>
            </a:r>
            <a:r>
              <a:rPr lang="en-US" sz="1600" dirty="0" smtClean="0"/>
              <a:t> </a:t>
            </a:r>
            <a:r>
              <a:rPr lang="en-US" dirty="0" smtClean="0"/>
              <a:t>if it is not already there. </a:t>
            </a:r>
            <a:br>
              <a:rPr lang="en-US" dirty="0" smtClean="0"/>
            </a:br>
            <a:r>
              <a:rPr lang="en-US" dirty="0" smtClean="0"/>
              <a:t>Apply this rule until no more new items can be added to </a:t>
            </a:r>
            <a:r>
              <a:rPr lang="en-US" dirty="0" smtClean="0">
                <a:solidFill>
                  <a:schemeClr val="accent1"/>
                </a:solidFill>
              </a:rPr>
              <a:t>CLOSURE(</a:t>
            </a:r>
            <a:r>
              <a:rPr lang="en-US" b="1" i="1" dirty="0" smtClean="0">
                <a:solidFill>
                  <a:schemeClr val="accent1"/>
                </a:solidFill>
              </a:rPr>
              <a:t>I</a:t>
            </a:r>
            <a:r>
              <a:rPr lang="en-US" dirty="0" smtClean="0">
                <a:solidFill>
                  <a:schemeClr val="accent1"/>
                </a:solidFill>
              </a:rPr>
              <a:t>)</a:t>
            </a:r>
            <a:endParaRPr lang="en-US" sz="1600" dirty="0" smtClean="0"/>
          </a:p>
          <a:p>
            <a:pPr lvl="2"/>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b="1" dirty="0" smtClean="0">
              <a:solidFill>
                <a:schemeClr val="accent1"/>
              </a:solidFill>
            </a:endParaRPr>
          </a:p>
          <a:p>
            <a:r>
              <a:rPr lang="en-US" b="1" dirty="0" smtClean="0">
                <a:solidFill>
                  <a:schemeClr val="accent1"/>
                </a:solidFill>
              </a:rPr>
              <a:t>Recursive Descent Parsing</a:t>
            </a:r>
            <a:r>
              <a:rPr lang="en-US" b="1" dirty="0" smtClean="0"/>
              <a:t> </a:t>
            </a:r>
          </a:p>
          <a:p>
            <a:pPr lvl="1"/>
            <a:endParaRPr lang="en-US" dirty="0" smtClean="0"/>
          </a:p>
          <a:p>
            <a:pPr lvl="1"/>
            <a:r>
              <a:rPr lang="en-US" dirty="0" smtClean="0"/>
              <a:t>It is a </a:t>
            </a:r>
            <a:r>
              <a:rPr lang="en-US" b="1" dirty="0" smtClean="0">
                <a:solidFill>
                  <a:schemeClr val="accent1"/>
                </a:solidFill>
              </a:rPr>
              <a:t>top-down process </a:t>
            </a:r>
            <a:r>
              <a:rPr lang="en-US" dirty="0" smtClean="0"/>
              <a:t>in which the parser attempts to verify that the syntax of the input stream is correct as it is read from left to right. </a:t>
            </a:r>
          </a:p>
          <a:p>
            <a:pPr lvl="1"/>
            <a:endParaRPr lang="en-US" dirty="0" smtClean="0"/>
          </a:p>
          <a:p>
            <a:pPr lvl="1"/>
            <a:r>
              <a:rPr lang="en-US" dirty="0" smtClean="0"/>
              <a:t>A basic operation necessary for this involves reading characters from the input stream and matching then with terminals from the grammar that describes the syntax of the input. </a:t>
            </a:r>
          </a:p>
          <a:p>
            <a:pPr lvl="1"/>
            <a:endParaRPr lang="en-US" dirty="0" smtClean="0"/>
          </a:p>
          <a:p>
            <a:pPr lvl="1"/>
            <a:r>
              <a:rPr lang="en-US" dirty="0" smtClean="0"/>
              <a:t>Recursive descent parsers will look ahead one character and advance the input stream reading pointer when proper matches occur.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Items &amp; LR(0) Automaton...</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Ex.	Augmented Grammar</a:t>
            </a:r>
          </a:p>
          <a:p>
            <a:pPr lvl="4">
              <a:buNone/>
            </a:pPr>
            <a:r>
              <a:rPr lang="de-DE" sz="2200" b="1" dirty="0" smtClean="0">
                <a:solidFill>
                  <a:schemeClr val="accent1"/>
                </a:solidFill>
              </a:rPr>
              <a:t>	E‘ → E</a:t>
            </a:r>
          </a:p>
          <a:p>
            <a:pPr lvl="4">
              <a:buNone/>
            </a:pPr>
            <a:r>
              <a:rPr lang="de-DE" sz="2200" b="1" dirty="0" smtClean="0">
                <a:solidFill>
                  <a:schemeClr val="accent1"/>
                </a:solidFill>
              </a:rPr>
              <a:t>	E → E + T | T</a:t>
            </a:r>
          </a:p>
          <a:p>
            <a:pPr lvl="4">
              <a:buNone/>
            </a:pPr>
            <a:r>
              <a:rPr lang="de-DE" sz="2200" b="1" dirty="0" smtClean="0">
                <a:solidFill>
                  <a:schemeClr val="accent1"/>
                </a:solidFill>
              </a:rPr>
              <a:t>	T → T * F | F</a:t>
            </a:r>
          </a:p>
          <a:p>
            <a:pPr lvl="4">
              <a:buNone/>
            </a:pPr>
            <a:r>
              <a:rPr lang="de-DE" sz="2200" b="1" dirty="0" smtClean="0">
                <a:solidFill>
                  <a:schemeClr val="accent1"/>
                </a:solidFill>
              </a:rPr>
              <a:t>	F → ( E ) | id</a:t>
            </a:r>
          </a:p>
          <a:p>
            <a:endParaRPr lang="en-US" dirty="0" smtClean="0"/>
          </a:p>
          <a:p>
            <a:pPr lvl="1"/>
            <a:r>
              <a:rPr lang="en-US" dirty="0" smtClean="0"/>
              <a:t>If </a:t>
            </a:r>
            <a:r>
              <a:rPr lang="en-US" b="1" i="1" dirty="0" smtClean="0">
                <a:solidFill>
                  <a:schemeClr val="accent1"/>
                </a:solidFill>
              </a:rPr>
              <a:t>I</a:t>
            </a:r>
            <a:r>
              <a:rPr lang="en-US" dirty="0" smtClean="0"/>
              <a:t> is the set of one item { [E ' → ∙E] } , then </a:t>
            </a:r>
            <a:r>
              <a:rPr lang="en-US" b="1" dirty="0" smtClean="0">
                <a:solidFill>
                  <a:schemeClr val="accent1"/>
                </a:solidFill>
              </a:rPr>
              <a:t>CLOSURE(</a:t>
            </a:r>
            <a:r>
              <a:rPr lang="en-US" b="1" i="1" dirty="0" smtClean="0">
                <a:solidFill>
                  <a:schemeClr val="accent1"/>
                </a:solidFill>
              </a:rPr>
              <a:t>I</a:t>
            </a:r>
            <a:r>
              <a:rPr lang="en-US" b="1" dirty="0" smtClean="0">
                <a:solidFill>
                  <a:schemeClr val="accent1"/>
                </a:solidFill>
              </a:rPr>
              <a:t>)</a:t>
            </a:r>
            <a:r>
              <a:rPr lang="en-US" dirty="0" smtClean="0"/>
              <a:t> contains the set of items </a:t>
            </a:r>
            <a:r>
              <a:rPr lang="en-US" b="1" dirty="0" smtClean="0">
                <a:solidFill>
                  <a:schemeClr val="accent1"/>
                </a:solidFill>
              </a:rPr>
              <a:t>I</a:t>
            </a:r>
            <a:r>
              <a:rPr lang="en-US" b="1" baseline="-25000" dirty="0" smtClean="0">
                <a:solidFill>
                  <a:schemeClr val="accent1"/>
                </a:solidFill>
              </a:rPr>
              <a:t>0</a:t>
            </a:r>
          </a:p>
          <a:p>
            <a:pPr>
              <a:buNone/>
            </a:pPr>
            <a:r>
              <a:rPr lang="en-US" dirty="0" smtClean="0"/>
              <a:t>			</a:t>
            </a:r>
            <a:r>
              <a:rPr lang="de-DE" b="1" dirty="0" smtClean="0">
                <a:solidFill>
                  <a:schemeClr val="accent1"/>
                </a:solidFill>
              </a:rPr>
              <a:t> E‘ → ∙E</a:t>
            </a:r>
          </a:p>
          <a:p>
            <a:pPr>
              <a:buNone/>
            </a:pPr>
            <a:r>
              <a:rPr lang="de-DE" b="1" dirty="0" smtClean="0">
                <a:solidFill>
                  <a:schemeClr val="accent1"/>
                </a:solidFill>
              </a:rPr>
              <a:t>			 E → ∙E + T | ∙T</a:t>
            </a:r>
          </a:p>
          <a:p>
            <a:pPr>
              <a:buNone/>
            </a:pPr>
            <a:r>
              <a:rPr lang="de-DE" b="1" dirty="0" smtClean="0">
                <a:solidFill>
                  <a:schemeClr val="accent1"/>
                </a:solidFill>
              </a:rPr>
              <a:t>			 T → ∙T * F | ∙F</a:t>
            </a:r>
          </a:p>
          <a:p>
            <a:pPr>
              <a:buNone/>
            </a:pPr>
            <a:r>
              <a:rPr lang="de-DE" b="1" dirty="0" smtClean="0">
                <a:solidFill>
                  <a:schemeClr val="accent1"/>
                </a:solidFill>
              </a:rPr>
              <a:t>			 F → ∙(E) | ∙id</a:t>
            </a: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Items &amp; LR(0) Automaton...</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It is pertinent to mention that if one </a:t>
            </a:r>
            <a:r>
              <a:rPr lang="en-US" b="1" dirty="0" smtClean="0">
                <a:solidFill>
                  <a:schemeClr val="accent1"/>
                </a:solidFill>
              </a:rPr>
              <a:t>B-production</a:t>
            </a:r>
            <a:r>
              <a:rPr lang="en-US" dirty="0" smtClean="0"/>
              <a:t> is added to the </a:t>
            </a:r>
            <a:r>
              <a:rPr lang="en-US" b="1" dirty="0" smtClean="0">
                <a:solidFill>
                  <a:schemeClr val="accent1"/>
                </a:solidFill>
              </a:rPr>
              <a:t>closure of I </a:t>
            </a:r>
            <a:r>
              <a:rPr lang="en-US" dirty="0" smtClean="0"/>
              <a:t>with the dot at the left end, then all B-productions will be similarly added to the closure.</a:t>
            </a:r>
          </a:p>
          <a:p>
            <a:endParaRPr lang="en-US" dirty="0" smtClean="0"/>
          </a:p>
          <a:p>
            <a:r>
              <a:rPr lang="en-US" dirty="0" smtClean="0"/>
              <a:t>We divide all the sets of items of interest into two classes:</a:t>
            </a:r>
          </a:p>
          <a:p>
            <a:endParaRPr lang="en-US" dirty="0" smtClean="0"/>
          </a:p>
          <a:p>
            <a:pPr lvl="1"/>
            <a:r>
              <a:rPr lang="en-US" b="1" i="1" dirty="0" smtClean="0">
                <a:solidFill>
                  <a:schemeClr val="accent1"/>
                </a:solidFill>
              </a:rPr>
              <a:t>Kernel items:</a:t>
            </a:r>
            <a:r>
              <a:rPr lang="en-US" dirty="0" smtClean="0"/>
              <a:t> The initial item, </a:t>
            </a:r>
            <a:r>
              <a:rPr lang="de-DE" b="1" dirty="0" smtClean="0">
                <a:solidFill>
                  <a:schemeClr val="accent1"/>
                </a:solidFill>
              </a:rPr>
              <a:t>S‘ → ∙S </a:t>
            </a:r>
            <a:r>
              <a:rPr lang="en-US" dirty="0" smtClean="0"/>
              <a:t>and all items whose dots are not at the left end.</a:t>
            </a:r>
          </a:p>
          <a:p>
            <a:pPr>
              <a:buNone/>
            </a:pPr>
            <a:endParaRPr lang="en-US" dirty="0" smtClean="0"/>
          </a:p>
          <a:p>
            <a:pPr lvl="1"/>
            <a:r>
              <a:rPr lang="en-US" b="1" i="1" dirty="0" smtClean="0">
                <a:solidFill>
                  <a:schemeClr val="accent1"/>
                </a:solidFill>
              </a:rPr>
              <a:t>Non-kernel items: </a:t>
            </a:r>
            <a:r>
              <a:rPr lang="en-US" dirty="0" smtClean="0"/>
              <a:t>All items with their dots at the left end, except for </a:t>
            </a:r>
            <a:r>
              <a:rPr lang="de-DE" b="1" dirty="0" smtClean="0">
                <a:solidFill>
                  <a:schemeClr val="accent1"/>
                </a:solidFill>
              </a:rPr>
              <a:t>S‘ → ∙S</a:t>
            </a: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Items &amp; LR(0) Automaton...</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b="1" dirty="0" smtClean="0">
              <a:solidFill>
                <a:schemeClr val="accent1"/>
              </a:solidFill>
            </a:endParaRPr>
          </a:p>
          <a:p>
            <a:r>
              <a:rPr lang="en-US" b="1" dirty="0" smtClean="0">
                <a:solidFill>
                  <a:schemeClr val="accent1"/>
                </a:solidFill>
              </a:rPr>
              <a:t>The Function GOTO</a:t>
            </a:r>
          </a:p>
          <a:p>
            <a:endParaRPr lang="en-US" dirty="0" smtClean="0"/>
          </a:p>
          <a:p>
            <a:pPr lvl="1"/>
            <a:r>
              <a:rPr lang="en-US" dirty="0" smtClean="0"/>
              <a:t>The second useful function is </a:t>
            </a:r>
            <a:r>
              <a:rPr lang="en-US" b="1" dirty="0" smtClean="0">
                <a:solidFill>
                  <a:schemeClr val="accent1"/>
                </a:solidFill>
              </a:rPr>
              <a:t>GOTO(I,X)</a:t>
            </a:r>
            <a:r>
              <a:rPr lang="en-US" dirty="0" smtClean="0"/>
              <a:t> where </a:t>
            </a:r>
            <a:r>
              <a:rPr lang="en-US" b="1" dirty="0" smtClean="0">
                <a:solidFill>
                  <a:schemeClr val="accent1"/>
                </a:solidFill>
              </a:rPr>
              <a:t>I</a:t>
            </a:r>
            <a:r>
              <a:rPr lang="en-US" dirty="0" smtClean="0"/>
              <a:t> is a set of items &amp; </a:t>
            </a:r>
            <a:r>
              <a:rPr lang="en-US" b="1" dirty="0" smtClean="0">
                <a:solidFill>
                  <a:schemeClr val="accent1"/>
                </a:solidFill>
              </a:rPr>
              <a:t>X</a:t>
            </a:r>
            <a:r>
              <a:rPr lang="en-US" sz="1400" dirty="0" smtClean="0"/>
              <a:t> </a:t>
            </a:r>
            <a:r>
              <a:rPr lang="en-US" dirty="0" smtClean="0"/>
              <a:t>is a grammar symbol.</a:t>
            </a:r>
          </a:p>
          <a:p>
            <a:pPr lvl="1"/>
            <a:endParaRPr lang="en-US" b="1" dirty="0" smtClean="0">
              <a:solidFill>
                <a:schemeClr val="accent1"/>
              </a:solidFill>
            </a:endParaRPr>
          </a:p>
          <a:p>
            <a:pPr lvl="1"/>
            <a:r>
              <a:rPr lang="en-US" b="1" dirty="0" smtClean="0">
                <a:solidFill>
                  <a:schemeClr val="accent1"/>
                </a:solidFill>
              </a:rPr>
              <a:t>GOTO(I,X)</a:t>
            </a:r>
            <a:r>
              <a:rPr lang="en-US" dirty="0" smtClean="0"/>
              <a:t> is defined to be the closure of the set of all items </a:t>
            </a:r>
            <a:br>
              <a:rPr lang="en-US" dirty="0" smtClean="0"/>
            </a:br>
            <a:r>
              <a:rPr lang="en-US" b="1" dirty="0" smtClean="0">
                <a:solidFill>
                  <a:schemeClr val="accent1"/>
                </a:solidFill>
              </a:rPr>
              <a:t>[A → </a:t>
            </a:r>
            <a:r>
              <a:rPr lang="el-GR" b="1" dirty="0" smtClean="0">
                <a:solidFill>
                  <a:schemeClr val="accent1"/>
                </a:solidFill>
              </a:rPr>
              <a:t>α</a:t>
            </a:r>
            <a:r>
              <a:rPr lang="en-US" b="1" dirty="0" smtClean="0">
                <a:solidFill>
                  <a:schemeClr val="accent1"/>
                </a:solidFill>
              </a:rPr>
              <a:t>X∙</a:t>
            </a:r>
            <a:r>
              <a:rPr lang="el-GR" b="1" dirty="0" smtClean="0">
                <a:solidFill>
                  <a:schemeClr val="accent1"/>
                </a:solidFill>
              </a:rPr>
              <a:t>β</a:t>
            </a:r>
            <a:r>
              <a:rPr lang="en-US" b="1" dirty="0" smtClean="0">
                <a:solidFill>
                  <a:schemeClr val="accent1"/>
                </a:solidFill>
              </a:rPr>
              <a:t>] </a:t>
            </a:r>
            <a:r>
              <a:rPr lang="en-US" dirty="0" smtClean="0"/>
              <a:t>such that </a:t>
            </a:r>
            <a:r>
              <a:rPr lang="en-US" b="1" dirty="0" smtClean="0">
                <a:solidFill>
                  <a:schemeClr val="accent1"/>
                </a:solidFill>
              </a:rPr>
              <a:t>[A → </a:t>
            </a:r>
            <a:r>
              <a:rPr lang="el-GR" b="1" dirty="0" smtClean="0">
                <a:solidFill>
                  <a:schemeClr val="accent1"/>
                </a:solidFill>
              </a:rPr>
              <a:t>α</a:t>
            </a:r>
            <a:r>
              <a:rPr lang="en-US" b="1" dirty="0" smtClean="0">
                <a:solidFill>
                  <a:schemeClr val="accent1"/>
                </a:solidFill>
              </a:rPr>
              <a:t>∙X</a:t>
            </a:r>
            <a:r>
              <a:rPr lang="el-GR" b="1" dirty="0" smtClean="0">
                <a:solidFill>
                  <a:schemeClr val="accent1"/>
                </a:solidFill>
              </a:rPr>
              <a:t>β</a:t>
            </a:r>
            <a:r>
              <a:rPr lang="en-US" b="1" dirty="0" smtClean="0">
                <a:solidFill>
                  <a:schemeClr val="accent1"/>
                </a:solidFill>
              </a:rPr>
              <a:t>]</a:t>
            </a:r>
            <a:r>
              <a:rPr lang="en-US" dirty="0" smtClean="0"/>
              <a:t> is in </a:t>
            </a:r>
            <a:r>
              <a:rPr lang="en-US" b="1" dirty="0" smtClean="0">
                <a:solidFill>
                  <a:schemeClr val="accent1"/>
                </a:solidFill>
              </a:rPr>
              <a:t>I</a:t>
            </a:r>
          </a:p>
          <a:p>
            <a:pPr lvl="1"/>
            <a:endParaRPr lang="en-US" dirty="0" smtClean="0"/>
          </a:p>
          <a:p>
            <a:pPr lvl="1"/>
            <a:r>
              <a:rPr lang="en-US" dirty="0" smtClean="0"/>
              <a:t>Intuitively, the </a:t>
            </a:r>
            <a:r>
              <a:rPr lang="en-US" b="1" dirty="0" smtClean="0">
                <a:solidFill>
                  <a:schemeClr val="accent1"/>
                </a:solidFill>
              </a:rPr>
              <a:t>GOTO </a:t>
            </a:r>
            <a:r>
              <a:rPr lang="en-US" dirty="0" smtClean="0"/>
              <a:t>function is used to define the transitions in the </a:t>
            </a:r>
            <a:r>
              <a:rPr lang="en-US" b="1" dirty="0" smtClean="0">
                <a:solidFill>
                  <a:schemeClr val="accent1"/>
                </a:solidFill>
              </a:rPr>
              <a:t>LR(0)</a:t>
            </a:r>
            <a:r>
              <a:rPr lang="en-US" dirty="0" smtClean="0"/>
              <a:t> automaton for a grammar. </a:t>
            </a:r>
          </a:p>
          <a:p>
            <a:pPr lvl="1"/>
            <a:r>
              <a:rPr lang="en-US" dirty="0" smtClean="0"/>
              <a:t>The states of the automaton correspond to sets of items, &amp; </a:t>
            </a:r>
            <a:r>
              <a:rPr lang="en-US" b="1" dirty="0" smtClean="0">
                <a:solidFill>
                  <a:schemeClr val="accent1"/>
                </a:solidFill>
              </a:rPr>
              <a:t>GOTO(I,X)</a:t>
            </a:r>
            <a:r>
              <a:rPr lang="en-US" sz="1600" dirty="0" smtClean="0"/>
              <a:t> </a:t>
            </a:r>
            <a:r>
              <a:rPr lang="en-US" dirty="0" smtClean="0"/>
              <a:t>specifies the transition from the state for </a:t>
            </a:r>
            <a:r>
              <a:rPr lang="en-US" b="1" dirty="0" smtClean="0">
                <a:solidFill>
                  <a:schemeClr val="accent1"/>
                </a:solidFill>
              </a:rPr>
              <a:t>I</a:t>
            </a:r>
            <a:r>
              <a:rPr lang="en-US" dirty="0" smtClean="0"/>
              <a:t> under input </a:t>
            </a:r>
            <a:r>
              <a:rPr lang="en-US" b="1" dirty="0" smtClean="0">
                <a:solidFill>
                  <a:schemeClr val="accent1"/>
                </a:solidFill>
              </a:rPr>
              <a:t>X</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Items &amp; LR(0) Automaton...</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Ex.	Augmented Grammar</a:t>
            </a:r>
          </a:p>
          <a:p>
            <a:pPr lvl="4">
              <a:buNone/>
            </a:pPr>
            <a:r>
              <a:rPr lang="de-DE" sz="2200" b="1" dirty="0" smtClean="0">
                <a:solidFill>
                  <a:schemeClr val="accent1"/>
                </a:solidFill>
              </a:rPr>
              <a:t>	E‘ → E</a:t>
            </a:r>
          </a:p>
          <a:p>
            <a:pPr lvl="4">
              <a:buNone/>
            </a:pPr>
            <a:r>
              <a:rPr lang="de-DE" sz="2200" b="1" dirty="0" smtClean="0">
                <a:solidFill>
                  <a:schemeClr val="accent1"/>
                </a:solidFill>
              </a:rPr>
              <a:t>	E → E + T | T</a:t>
            </a:r>
          </a:p>
          <a:p>
            <a:pPr lvl="4">
              <a:buNone/>
            </a:pPr>
            <a:r>
              <a:rPr lang="de-DE" sz="2200" b="1" dirty="0" smtClean="0">
                <a:solidFill>
                  <a:schemeClr val="accent1"/>
                </a:solidFill>
              </a:rPr>
              <a:t>	T → T * F | F</a:t>
            </a:r>
          </a:p>
          <a:p>
            <a:pPr lvl="4">
              <a:buNone/>
            </a:pPr>
            <a:r>
              <a:rPr lang="de-DE" sz="2200" b="1" dirty="0" smtClean="0">
                <a:solidFill>
                  <a:schemeClr val="accent1"/>
                </a:solidFill>
              </a:rPr>
              <a:t>	F → ( E ) | id</a:t>
            </a:r>
          </a:p>
          <a:p>
            <a:endParaRPr lang="en-US" dirty="0" smtClean="0"/>
          </a:p>
          <a:p>
            <a:pPr lvl="1"/>
            <a:r>
              <a:rPr lang="en-US" dirty="0" smtClean="0"/>
              <a:t>If </a:t>
            </a:r>
            <a:r>
              <a:rPr lang="en-US" b="1" i="1" dirty="0" smtClean="0">
                <a:solidFill>
                  <a:schemeClr val="accent1"/>
                </a:solidFill>
              </a:rPr>
              <a:t>I</a:t>
            </a:r>
            <a:r>
              <a:rPr lang="en-US" dirty="0" smtClean="0"/>
              <a:t> is the set of two item { [E ' → ∙E], [E → E∙ + T] } , then </a:t>
            </a:r>
            <a:r>
              <a:rPr lang="en-US" b="1" dirty="0" smtClean="0">
                <a:solidFill>
                  <a:schemeClr val="accent1"/>
                </a:solidFill>
              </a:rPr>
              <a:t>GOTO(</a:t>
            </a:r>
            <a:r>
              <a:rPr lang="en-US" b="1" i="1" dirty="0" smtClean="0">
                <a:solidFill>
                  <a:schemeClr val="accent1"/>
                </a:solidFill>
              </a:rPr>
              <a:t>I,+</a:t>
            </a:r>
            <a:r>
              <a:rPr lang="en-US" b="1" dirty="0" smtClean="0">
                <a:solidFill>
                  <a:schemeClr val="accent1"/>
                </a:solidFill>
              </a:rPr>
              <a:t>)</a:t>
            </a:r>
            <a:r>
              <a:rPr lang="en-US" dirty="0" smtClean="0"/>
              <a:t> contains the items</a:t>
            </a:r>
            <a:endParaRPr lang="en-US" b="1" baseline="-25000" dirty="0" smtClean="0">
              <a:solidFill>
                <a:schemeClr val="accent1"/>
              </a:solidFill>
            </a:endParaRPr>
          </a:p>
          <a:p>
            <a:pPr>
              <a:buNone/>
            </a:pPr>
            <a:r>
              <a:rPr lang="en-US" dirty="0" smtClean="0"/>
              <a:t>			</a:t>
            </a:r>
            <a:r>
              <a:rPr lang="de-DE" b="1" dirty="0" smtClean="0">
                <a:solidFill>
                  <a:schemeClr val="accent1"/>
                </a:solidFill>
              </a:rPr>
              <a:t> E → E + ∙T</a:t>
            </a:r>
          </a:p>
          <a:p>
            <a:pPr>
              <a:buNone/>
            </a:pPr>
            <a:r>
              <a:rPr lang="de-DE" b="1" dirty="0" smtClean="0">
                <a:solidFill>
                  <a:schemeClr val="accent1"/>
                </a:solidFill>
              </a:rPr>
              <a:t>			 T → ∙T * F | ∙F</a:t>
            </a:r>
          </a:p>
          <a:p>
            <a:pPr>
              <a:buNone/>
            </a:pPr>
            <a:r>
              <a:rPr lang="de-DE" b="1" dirty="0" smtClean="0">
                <a:solidFill>
                  <a:schemeClr val="accent1"/>
                </a:solidFill>
              </a:rPr>
              <a:t>			 F → ∙(E) | ∙id</a:t>
            </a: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Items &amp; LR(0) Automaton...</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Algorithm to construct C, the </a:t>
            </a:r>
            <a:r>
              <a:rPr lang="en-US" dirty="0" smtClean="0">
                <a:solidFill>
                  <a:schemeClr val="accent1"/>
                </a:solidFill>
              </a:rPr>
              <a:t>canonical collection of sets </a:t>
            </a:r>
            <a:r>
              <a:rPr lang="en-US" dirty="0" smtClean="0"/>
              <a:t>of </a:t>
            </a:r>
            <a:r>
              <a:rPr lang="en-US" b="1" dirty="0" smtClean="0">
                <a:solidFill>
                  <a:schemeClr val="accent1"/>
                </a:solidFill>
              </a:rPr>
              <a:t>LR(0)</a:t>
            </a:r>
            <a:r>
              <a:rPr lang="en-US" dirty="0" smtClean="0"/>
              <a:t> items for an </a:t>
            </a:r>
            <a:r>
              <a:rPr lang="en-US" dirty="0" smtClean="0">
                <a:solidFill>
                  <a:schemeClr val="accent1"/>
                </a:solidFill>
              </a:rPr>
              <a:t>augmented grammar </a:t>
            </a:r>
            <a:r>
              <a:rPr lang="en-US" b="1" dirty="0" smtClean="0">
                <a:solidFill>
                  <a:schemeClr val="accent1"/>
                </a:solidFill>
              </a:rPr>
              <a:t>G‘</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34</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762000" y="2362200"/>
            <a:ext cx="7654910" cy="2695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837"/>
            <a:ext cx="8229600" cy="4525963"/>
          </a:xfrm>
        </p:spPr>
        <p:txBody>
          <a:bodyPr/>
          <a:lstStyle/>
          <a:p>
            <a:pPr algn="l" rtl="0"/>
            <a:endParaRPr lang="en-US" dirty="0" smtClean="0">
              <a:solidFill>
                <a:srgbClr val="FF0000"/>
              </a:solidFill>
            </a:endParaRPr>
          </a:p>
          <a:p>
            <a:pPr algn="l" rtl="0"/>
            <a:endParaRPr lang="en-US" dirty="0" smtClean="0">
              <a:solidFill>
                <a:srgbClr val="FF0000"/>
              </a:solidFill>
            </a:endParaRPr>
          </a:p>
          <a:p>
            <a:pPr algn="l" rtl="0"/>
            <a:endParaRPr lang="en-US" dirty="0" smtClean="0">
              <a:solidFill>
                <a:srgbClr val="FF0000"/>
              </a:solidFill>
            </a:endParaRPr>
          </a:p>
          <a:p>
            <a:pPr algn="ctr" rtl="0">
              <a:buNone/>
            </a:pPr>
            <a:r>
              <a:rPr lang="en-US" sz="4400" b="1" dirty="0" smtClean="0">
                <a:solidFill>
                  <a:srgbClr val="FF0000"/>
                </a:solidFill>
                <a:latin typeface="Arial" pitchFamily="34" charset="0"/>
                <a:cs typeface="Arial" pitchFamily="34" charset="0"/>
              </a:rPr>
              <a:t>Thank You</a:t>
            </a:r>
            <a:endParaRPr lang="ur-PK" sz="4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029200"/>
          </a:xfrm>
        </p:spPr>
        <p:txBody>
          <a:bodyPr>
            <a:normAutofit/>
          </a:bodyPr>
          <a:lstStyle/>
          <a:p>
            <a:pPr marL="342900" lvl="1" indent="-342900"/>
            <a:r>
              <a:rPr lang="en-US" dirty="0" smtClean="0"/>
              <a:t>		</a:t>
            </a:r>
            <a:r>
              <a:rPr lang="en-US" b="1" dirty="0" smtClean="0">
                <a:solidFill>
                  <a:schemeClr val="accent1"/>
                </a:solidFill>
              </a:rPr>
              <a:t>E  → T E’	</a:t>
            </a:r>
            <a:r>
              <a:rPr lang="en-US" b="1" dirty="0" smtClean="0"/>
              <a:t>FIRST(F) = FIRST(T) = FIRST(E) = { ( , id }</a:t>
            </a:r>
            <a:r>
              <a:rPr lang="en-US" dirty="0" smtClean="0"/>
              <a:t> </a:t>
            </a:r>
            <a:endParaRPr lang="en-US" b="1" dirty="0" smtClean="0"/>
          </a:p>
          <a:p>
            <a:pPr lvl="1">
              <a:buNone/>
            </a:pPr>
            <a:r>
              <a:rPr lang="en-US" b="1" dirty="0" smtClean="0">
                <a:solidFill>
                  <a:schemeClr val="accent1"/>
                </a:solidFill>
              </a:rPr>
              <a:t>			E’ → + T E’ | ɛ	</a:t>
            </a:r>
            <a:r>
              <a:rPr lang="en-US" b="1" dirty="0" smtClean="0"/>
              <a:t>FIRST(E’) = {+, t}</a:t>
            </a:r>
          </a:p>
          <a:p>
            <a:pPr lvl="1">
              <a:buNone/>
            </a:pPr>
            <a:r>
              <a:rPr lang="en-US" b="1" dirty="0" smtClean="0">
                <a:solidFill>
                  <a:schemeClr val="accent1"/>
                </a:solidFill>
              </a:rPr>
              <a:t>			T  → F T’	</a:t>
            </a:r>
            <a:r>
              <a:rPr lang="en-US" b="1" dirty="0" smtClean="0"/>
              <a:t>FIRST(T’) = {*,t}</a:t>
            </a:r>
          </a:p>
          <a:p>
            <a:pPr lvl="1">
              <a:buNone/>
            </a:pPr>
            <a:r>
              <a:rPr lang="en-US" b="1" dirty="0" smtClean="0">
                <a:solidFill>
                  <a:schemeClr val="accent1"/>
                </a:solidFill>
              </a:rPr>
              <a:t>			T’ → *FT’ | ɛ	</a:t>
            </a:r>
            <a:r>
              <a:rPr lang="en-US" b="1" dirty="0" smtClean="0"/>
              <a:t>FOLLOW(E) = FOLLOW(E') = {), $}</a:t>
            </a:r>
          </a:p>
          <a:p>
            <a:pPr lvl="1">
              <a:buNone/>
            </a:pPr>
            <a:r>
              <a:rPr lang="en-US" b="1" dirty="0" smtClean="0">
                <a:solidFill>
                  <a:schemeClr val="accent1"/>
                </a:solidFill>
              </a:rPr>
              <a:t>			F  → (E) | id	</a:t>
            </a:r>
            <a:r>
              <a:rPr lang="en-US" b="1" dirty="0" smtClean="0"/>
              <a:t>FOLLOW(T) = FOLLOW(T') = {+, ) , $}</a:t>
            </a:r>
          </a:p>
          <a:p>
            <a:pPr lvl="4">
              <a:buNone/>
            </a:pPr>
            <a:r>
              <a:rPr lang="en-US" dirty="0" smtClean="0"/>
              <a:t>			</a:t>
            </a:r>
            <a:r>
              <a:rPr lang="en-US" b="1" dirty="0" smtClean="0"/>
              <a:t>FOLLOW(F) = {+, *, ), $}</a:t>
            </a:r>
          </a:p>
          <a:p>
            <a:pPr lvl="4">
              <a:buNone/>
            </a:pP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4</a:t>
            </a:fld>
            <a:endParaRPr lang="en-US" dirty="0"/>
          </a:p>
        </p:txBody>
      </p:sp>
      <p:pic>
        <p:nvPicPr>
          <p:cNvPr id="6" name="Picture 5" descr="Lec19-02.PNG"/>
          <p:cNvPicPr>
            <a:picLocks noChangeAspect="1"/>
          </p:cNvPicPr>
          <p:nvPr/>
        </p:nvPicPr>
        <p:blipFill>
          <a:blip r:embed="rId3" cstate="print"/>
          <a:stretch>
            <a:fillRect/>
          </a:stretch>
        </p:blipFill>
        <p:spPr>
          <a:xfrm>
            <a:off x="381000" y="3657600"/>
            <a:ext cx="8322339" cy="274333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A </a:t>
            </a:r>
            <a:r>
              <a:rPr lang="en-US" b="1" dirty="0" smtClean="0">
                <a:solidFill>
                  <a:schemeClr val="accent1"/>
                </a:solidFill>
              </a:rPr>
              <a:t>non recursive predictive parser </a:t>
            </a:r>
            <a:r>
              <a:rPr lang="en-US" dirty="0" smtClean="0"/>
              <a:t>can be built by maintaining a stack explicitly, rather than implicitly via recursive calls.</a:t>
            </a:r>
          </a:p>
          <a:p>
            <a:endParaRPr lang="en-US" dirty="0" smtClean="0"/>
          </a:p>
          <a:p>
            <a:pPr lvl="1"/>
            <a:r>
              <a:rPr lang="en-US" dirty="0" smtClean="0"/>
              <a:t>If </a:t>
            </a:r>
            <a:r>
              <a:rPr lang="en-US" b="1" i="1" dirty="0" smtClean="0">
                <a:solidFill>
                  <a:schemeClr val="accent1"/>
                </a:solidFill>
              </a:rPr>
              <a:t>w</a:t>
            </a:r>
            <a:r>
              <a:rPr lang="en-US" dirty="0" smtClean="0"/>
              <a:t> is the input that has been </a:t>
            </a:r>
            <a:r>
              <a:rPr lang="en-US" b="1" dirty="0" smtClean="0">
                <a:solidFill>
                  <a:schemeClr val="accent1"/>
                </a:solidFill>
              </a:rPr>
              <a:t>matched</a:t>
            </a:r>
            <a:r>
              <a:rPr lang="en-US" dirty="0" smtClean="0"/>
              <a:t> so far, then the </a:t>
            </a:r>
            <a:r>
              <a:rPr lang="en-US" b="1" dirty="0" smtClean="0">
                <a:solidFill>
                  <a:schemeClr val="accent1"/>
                </a:solidFill>
              </a:rPr>
              <a:t>stack</a:t>
            </a:r>
            <a:r>
              <a:rPr lang="en-US" dirty="0" smtClean="0"/>
              <a:t> holds a sequence of grammar symbols </a:t>
            </a:r>
            <a:r>
              <a:rPr lang="el-GR" b="1" dirty="0" smtClean="0">
                <a:solidFill>
                  <a:schemeClr val="accent1"/>
                </a:solidFill>
              </a:rPr>
              <a:t>α</a:t>
            </a:r>
            <a:r>
              <a:rPr lang="en-US" dirty="0" smtClean="0"/>
              <a:t> such that</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5</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6400800" y="2876550"/>
            <a:ext cx="1457854" cy="55245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1219200" y="3505200"/>
            <a:ext cx="5257800" cy="30366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b="1" dirty="0" smtClean="0">
                <a:solidFill>
                  <a:schemeClr val="accent1"/>
                </a:solidFill>
              </a:rPr>
              <a:t>Table-driven predictive parsing algorithm </a:t>
            </a:r>
            <a:r>
              <a:rPr lang="en-US" dirty="0" smtClean="0"/>
              <a:t>describes how </a:t>
            </a:r>
            <a:r>
              <a:rPr lang="en-US" b="1" dirty="0" smtClean="0">
                <a:solidFill>
                  <a:schemeClr val="accent1"/>
                </a:solidFill>
              </a:rPr>
              <a:t>configurations</a:t>
            </a:r>
            <a:r>
              <a:rPr lang="en-US" dirty="0" smtClean="0"/>
              <a:t> are manipulated</a:t>
            </a:r>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6</a:t>
            </a:fld>
            <a:endParaRPr lang="en-US" dirty="0"/>
          </a:p>
        </p:txBody>
      </p:sp>
      <p:pic>
        <p:nvPicPr>
          <p:cNvPr id="5" name="Picture 4" descr="Lec20-03.PNG"/>
          <p:cNvPicPr>
            <a:picLocks noChangeAspect="1"/>
          </p:cNvPicPr>
          <p:nvPr/>
        </p:nvPicPr>
        <p:blipFill>
          <a:blip r:embed="rId3" cstate="print"/>
          <a:stretch>
            <a:fillRect/>
          </a:stretch>
        </p:blipFill>
        <p:spPr>
          <a:xfrm>
            <a:off x="1295400" y="2371524"/>
            <a:ext cx="6576405" cy="357207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7</a:t>
            </a:fld>
            <a:endParaRPr lang="en-US" dirty="0"/>
          </a:p>
        </p:txBody>
      </p:sp>
      <p:pic>
        <p:nvPicPr>
          <p:cNvPr id="5" name="Picture 4" descr="Lec20-05.PNG"/>
          <p:cNvPicPr>
            <a:picLocks noChangeAspect="1"/>
          </p:cNvPicPr>
          <p:nvPr/>
        </p:nvPicPr>
        <p:blipFill>
          <a:blip r:embed="rId3" cstate="print"/>
          <a:stretch>
            <a:fillRect/>
          </a:stretch>
        </p:blipFill>
        <p:spPr>
          <a:xfrm>
            <a:off x="1600200" y="1371600"/>
            <a:ext cx="6148746" cy="506501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b="1" dirty="0" smtClean="0">
              <a:solidFill>
                <a:schemeClr val="accent1"/>
              </a:solidFill>
            </a:endParaRPr>
          </a:p>
          <a:p>
            <a:r>
              <a:rPr lang="en-US" b="1" dirty="0" smtClean="0">
                <a:solidFill>
                  <a:schemeClr val="accent1"/>
                </a:solidFill>
              </a:rPr>
              <a:t>Panic Mode Recovery</a:t>
            </a:r>
          </a:p>
          <a:p>
            <a:pPr lvl="1"/>
            <a:r>
              <a:rPr lang="en-US" dirty="0" smtClean="0"/>
              <a:t>Panic-mode error recovery is based on the idea of skipping symbols on the input until a token in a selected set of synchronizing tokens appears.</a:t>
            </a:r>
          </a:p>
          <a:p>
            <a:endParaRPr lang="en-US" dirty="0" smtClean="0"/>
          </a:p>
          <a:p>
            <a:pPr lvl="1"/>
            <a:r>
              <a:rPr lang="en-US" dirty="0" smtClean="0"/>
              <a:t>Its effectiveness depends on the choice of synchronizing set.</a:t>
            </a:r>
          </a:p>
          <a:p>
            <a:endParaRPr lang="en-US" dirty="0" smtClean="0"/>
          </a:p>
          <a:p>
            <a:pPr lvl="1"/>
            <a:r>
              <a:rPr lang="en-US" dirty="0" smtClean="0"/>
              <a:t>The sets should be chosen so that the parser recovers quickly from errors that are likely to occur in practice.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b="1" dirty="0" smtClean="0">
                <a:solidFill>
                  <a:schemeClr val="accent1"/>
                </a:solidFill>
              </a:rPr>
              <a:t>Phrase-level Recovery</a:t>
            </a:r>
          </a:p>
          <a:p>
            <a:pPr lvl="1"/>
            <a:r>
              <a:rPr lang="en-US" dirty="0" smtClean="0"/>
              <a:t>Phrase-level error recovery is implemented by filling in the blank entries in the predictive parsing table with pointers to error routines. </a:t>
            </a:r>
          </a:p>
          <a:p>
            <a:pPr lvl="1"/>
            <a:endParaRPr lang="en-US" dirty="0" smtClean="0"/>
          </a:p>
          <a:p>
            <a:pPr lvl="1"/>
            <a:r>
              <a:rPr lang="en-US" dirty="0" smtClean="0"/>
              <a:t>These routines may change, insert, or delete symbols on the input and issue appropriate error messages. </a:t>
            </a:r>
          </a:p>
          <a:p>
            <a:pPr lvl="1"/>
            <a:endParaRPr lang="en-US" dirty="0" smtClean="0"/>
          </a:p>
          <a:p>
            <a:pPr lvl="1"/>
            <a:r>
              <a:rPr lang="en-US" dirty="0" smtClean="0"/>
              <a:t>They may also pop from the stack. Alteration of stack symbols or the pushing of new symbols onto the stack is questionable for several reasons. </a:t>
            </a:r>
          </a:p>
          <a:p>
            <a:pPr lvl="2"/>
            <a:r>
              <a:rPr lang="en-US" dirty="0" smtClean="0"/>
              <a:t>First, the steps carried out by the parser might then not correspond to the derivation of any word in the language at all. </a:t>
            </a:r>
          </a:p>
          <a:p>
            <a:pPr lvl="2"/>
            <a:r>
              <a:rPr lang="en-US" dirty="0" smtClean="0"/>
              <a:t>Second, we must ensure that there is no possibility of an infinite loop.</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15439</TotalTime>
  <Words>1696</Words>
  <Application>Microsoft Office PowerPoint</Application>
  <PresentationFormat>On-screen Show (4:3)</PresentationFormat>
  <Paragraphs>303</Paragraphs>
  <Slides>35</Slides>
  <Notes>32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Over View</vt:lpstr>
      <vt:lpstr>Over View..</vt:lpstr>
      <vt:lpstr>Over View…</vt:lpstr>
      <vt:lpstr>Over View…</vt:lpstr>
      <vt:lpstr>Over View…</vt:lpstr>
      <vt:lpstr>Over View…</vt:lpstr>
      <vt:lpstr>Over View…</vt:lpstr>
      <vt:lpstr>Over View…</vt:lpstr>
      <vt:lpstr>Over View…</vt:lpstr>
      <vt:lpstr>Over View…</vt:lpstr>
      <vt:lpstr>Slide 13</vt:lpstr>
      <vt:lpstr>Contents</vt:lpstr>
      <vt:lpstr>Shift-Reduce Parsing..</vt:lpstr>
      <vt:lpstr>Shift-Reduce Parsing…</vt:lpstr>
      <vt:lpstr>Shift-Reduce Parsing…</vt:lpstr>
      <vt:lpstr>Conflicts in Shift-Reduce Parsing</vt:lpstr>
      <vt:lpstr>Conflicts in Shift-Reduce Parsing</vt:lpstr>
      <vt:lpstr>LR Parsing</vt:lpstr>
      <vt:lpstr>Why LR Parsers</vt:lpstr>
      <vt:lpstr>Why LR Parsers..</vt:lpstr>
      <vt:lpstr>Why LR Parsers..</vt:lpstr>
      <vt:lpstr>Why LR Parsers..</vt:lpstr>
      <vt:lpstr>Items &amp; LR(0) Automaton</vt:lpstr>
      <vt:lpstr>Items &amp; LR(0) Automaton..</vt:lpstr>
      <vt:lpstr>Items &amp; LR(0) Automaton...</vt:lpstr>
      <vt:lpstr>Items &amp; LR(0) Automaton...</vt:lpstr>
      <vt:lpstr>Items &amp; LR(0) Automaton...</vt:lpstr>
      <vt:lpstr>Items &amp; LR(0) Automaton...</vt:lpstr>
      <vt:lpstr>Items &amp; LR(0) Automaton...</vt:lpstr>
      <vt:lpstr>Items &amp; LR(0) Automaton...</vt:lpstr>
      <vt:lpstr>Items &amp; LR(0) Automaton...</vt:lpstr>
      <vt:lpstr>Items &amp; LR(0) Automaton...</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02</dc:title>
  <dc:subject>Compiler Construction</dc:subject>
  <dc:creator>Bilal Zafar</dc:creator>
  <cp:keywords>Compilers</cp:keywords>
  <cp:lastModifiedBy>Pie</cp:lastModifiedBy>
  <cp:revision>3483</cp:revision>
  <dcterms:created xsi:type="dcterms:W3CDTF">2012-02-27T05:45:45Z</dcterms:created>
  <dcterms:modified xsi:type="dcterms:W3CDTF">2013-12-21T10:15:20Z</dcterms:modified>
  <cp:category>CS</cp:category>
</cp:coreProperties>
</file>