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4"/>
  </p:notesMasterIdLst>
  <p:handoutMasterIdLst>
    <p:handoutMasterId r:id="rId35"/>
  </p:handoutMasterIdLst>
  <p:sldIdLst>
    <p:sldId id="269" r:id="rId2"/>
    <p:sldId id="262" r:id="rId3"/>
    <p:sldId id="788" r:id="rId4"/>
    <p:sldId id="794" r:id="rId5"/>
    <p:sldId id="801" r:id="rId6"/>
    <p:sldId id="804" r:id="rId7"/>
    <p:sldId id="807" r:id="rId8"/>
    <p:sldId id="810" r:id="rId9"/>
    <p:sldId id="813" r:id="rId10"/>
    <p:sldId id="814" r:id="rId11"/>
    <p:sldId id="815" r:id="rId12"/>
    <p:sldId id="818" r:id="rId13"/>
    <p:sldId id="819" r:id="rId14"/>
    <p:sldId id="822" r:id="rId15"/>
    <p:sldId id="559" r:id="rId16"/>
    <p:sldId id="560" r:id="rId17"/>
    <p:sldId id="823" r:id="rId18"/>
    <p:sldId id="824" r:id="rId19"/>
    <p:sldId id="825" r:id="rId20"/>
    <p:sldId id="826" r:id="rId21"/>
    <p:sldId id="827" r:id="rId22"/>
    <p:sldId id="828" r:id="rId23"/>
    <p:sldId id="829" r:id="rId24"/>
    <p:sldId id="830" r:id="rId25"/>
    <p:sldId id="831" r:id="rId26"/>
    <p:sldId id="832" r:id="rId27"/>
    <p:sldId id="833" r:id="rId28"/>
    <p:sldId id="834" r:id="rId29"/>
    <p:sldId id="835" r:id="rId30"/>
    <p:sldId id="837" r:id="rId31"/>
    <p:sldId id="838"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85763" autoAdjust="0"/>
  </p:normalViewPr>
  <p:slideViewPr>
    <p:cSldViewPr>
      <p:cViewPr>
        <p:scale>
          <a:sx n="70" d="100"/>
          <a:sy n="70" d="100"/>
        </p:scale>
        <p:origin x="-1224" y="354"/>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19/02/1435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19/02/1435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12/22/2013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12/22/2013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12/22/2013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12/22/2013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12/22/2013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12/22/2013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12/22/2013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12/22/2013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22</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pPr lvl="1"/>
            <a:r>
              <a:rPr lang="en-US" dirty="0" smtClean="0"/>
              <a:t>An LR parser can </a:t>
            </a:r>
            <a:r>
              <a:rPr lang="en-US" b="1" dirty="0" smtClean="0">
                <a:solidFill>
                  <a:schemeClr val="accent1"/>
                </a:solidFill>
              </a:rPr>
              <a:t>detect a syntactic error </a:t>
            </a:r>
            <a:r>
              <a:rPr lang="en-US" dirty="0" smtClean="0"/>
              <a:t>as soon as it is possible to do so on a left-to-right scan of the input.</a:t>
            </a:r>
          </a:p>
          <a:p>
            <a:pPr lvl="1"/>
            <a:endParaRPr lang="en-US" dirty="0" smtClean="0"/>
          </a:p>
          <a:p>
            <a:pPr lvl="1"/>
            <a:r>
              <a:rPr lang="en-US" dirty="0" smtClean="0"/>
              <a:t>The class of grammars that can be parsed using LR methods is a proper superset of the class of grammars that can be parsed with predictive or LL methods.</a:t>
            </a:r>
          </a:p>
          <a:p>
            <a:endParaRPr lang="en-US" dirty="0" smtClean="0"/>
          </a:p>
          <a:p>
            <a:r>
              <a:rPr lang="en-US" dirty="0" smtClean="0"/>
              <a:t>The </a:t>
            </a:r>
            <a:r>
              <a:rPr lang="en-US" b="1" dirty="0" smtClean="0">
                <a:solidFill>
                  <a:schemeClr val="accent1"/>
                </a:solidFill>
              </a:rPr>
              <a:t>principal drawback </a:t>
            </a:r>
            <a:r>
              <a:rPr lang="en-US" dirty="0" smtClean="0"/>
              <a:t>of the LR method is that it is too much work to construct an LR parser by hand for a typical programming-language grammar.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dirty="0" smtClean="0"/>
              <a:t>An </a:t>
            </a:r>
            <a:r>
              <a:rPr lang="en-US" b="1" dirty="0" smtClean="0">
                <a:solidFill>
                  <a:schemeClr val="accent1"/>
                </a:solidFill>
              </a:rPr>
              <a:t>LR parser </a:t>
            </a:r>
            <a:r>
              <a:rPr lang="en-US" dirty="0" smtClean="0"/>
              <a:t>makes shift-reduce decisions by </a:t>
            </a:r>
            <a:r>
              <a:rPr lang="en-US" b="1" dirty="0" smtClean="0">
                <a:solidFill>
                  <a:schemeClr val="accent1"/>
                </a:solidFill>
              </a:rPr>
              <a:t>maintaining states </a:t>
            </a:r>
            <a:r>
              <a:rPr lang="en-US" dirty="0" smtClean="0"/>
              <a:t>to keep track of where we are in a parse.</a:t>
            </a:r>
            <a:r>
              <a:rPr lang="en-US" sz="2400" dirty="0" smtClean="0"/>
              <a:t> </a:t>
            </a:r>
            <a:endParaRPr lang="en-US" sz="4000" dirty="0" smtClean="0">
              <a:solidFill>
                <a:srgbClr val="FF0000"/>
              </a:solidFill>
              <a:latin typeface="+mj-lt"/>
              <a:ea typeface="+mj-ea"/>
              <a:cs typeface="+mj-cs"/>
            </a:endParaRPr>
          </a:p>
          <a:p>
            <a:endParaRPr lang="en-US" dirty="0" smtClean="0"/>
          </a:p>
          <a:p>
            <a:pPr lvl="1"/>
            <a:r>
              <a:rPr lang="en-US" dirty="0" smtClean="0"/>
              <a:t>States represent sets of "items." </a:t>
            </a:r>
          </a:p>
          <a:p>
            <a:endParaRPr lang="en-US" dirty="0" smtClean="0"/>
          </a:p>
          <a:p>
            <a:r>
              <a:rPr lang="en-US" dirty="0" smtClean="0"/>
              <a:t>An</a:t>
            </a:r>
            <a:r>
              <a:rPr lang="en-US" b="1" dirty="0" smtClean="0">
                <a:solidFill>
                  <a:schemeClr val="accent1"/>
                </a:solidFill>
              </a:rPr>
              <a:t> LR(0) </a:t>
            </a:r>
            <a:r>
              <a:rPr lang="en-US" dirty="0" smtClean="0"/>
              <a:t>item of a grammar G is a production of G with a dot at some position of the body.</a:t>
            </a:r>
          </a:p>
          <a:p>
            <a:endParaRPr lang="en-US" dirty="0" smtClean="0"/>
          </a:p>
          <a:p>
            <a:pPr lvl="1"/>
            <a:r>
              <a:rPr lang="en-US" dirty="0" smtClean="0"/>
              <a:t>Thus, production A → XYZ yields the four items</a:t>
            </a:r>
          </a:p>
          <a:p>
            <a:pPr lvl="4">
              <a:buNone/>
            </a:pPr>
            <a:endParaRPr lang="en-US" b="1" dirty="0" smtClean="0">
              <a:solidFill>
                <a:schemeClr val="accent1"/>
              </a:solidFill>
            </a:endParaRPr>
          </a:p>
          <a:p>
            <a:pPr lvl="4">
              <a:buNone/>
            </a:pPr>
            <a:r>
              <a:rPr lang="en-US" b="1" dirty="0" smtClean="0">
                <a:solidFill>
                  <a:schemeClr val="accent1"/>
                </a:solidFill>
              </a:rPr>
              <a:t>A → ·XYZ</a:t>
            </a:r>
          </a:p>
          <a:p>
            <a:pPr lvl="4">
              <a:buNone/>
            </a:pPr>
            <a:r>
              <a:rPr lang="en-US" b="1" dirty="0" smtClean="0">
                <a:solidFill>
                  <a:schemeClr val="accent1"/>
                </a:solidFill>
              </a:rPr>
              <a:t>A → X ·YZ</a:t>
            </a:r>
          </a:p>
          <a:p>
            <a:pPr lvl="4">
              <a:buNone/>
            </a:pPr>
            <a:r>
              <a:rPr lang="en-US" b="1" dirty="0" smtClean="0">
                <a:solidFill>
                  <a:schemeClr val="accent1"/>
                </a:solidFill>
              </a:rPr>
              <a:t>A → XY· Z</a:t>
            </a:r>
          </a:p>
          <a:p>
            <a:pPr lvl="4">
              <a:buNone/>
            </a:pPr>
            <a:r>
              <a:rPr lang="en-US" b="1" dirty="0" smtClean="0">
                <a:solidFill>
                  <a:schemeClr val="accent1"/>
                </a:solidFill>
              </a:rPr>
              <a:t>A → XYZ·</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To construct the </a:t>
            </a:r>
            <a:r>
              <a:rPr lang="en-US" b="1" dirty="0" smtClean="0">
                <a:solidFill>
                  <a:schemeClr val="accent1"/>
                </a:solidFill>
              </a:rPr>
              <a:t>canonical LR(0)</a:t>
            </a:r>
            <a:r>
              <a:rPr lang="en-US" dirty="0" smtClean="0"/>
              <a:t> collection for a grammar, we define an </a:t>
            </a:r>
            <a:r>
              <a:rPr lang="en-US" b="1" dirty="0" smtClean="0">
                <a:solidFill>
                  <a:schemeClr val="accent1"/>
                </a:solidFill>
              </a:rPr>
              <a:t>augmented grammar </a:t>
            </a:r>
            <a:r>
              <a:rPr lang="en-US" dirty="0" smtClean="0"/>
              <a:t>and two functions, </a:t>
            </a:r>
            <a:r>
              <a:rPr lang="en-US" b="1" dirty="0" smtClean="0">
                <a:solidFill>
                  <a:schemeClr val="accent1"/>
                </a:solidFill>
              </a:rPr>
              <a:t>CLOSURE</a:t>
            </a:r>
            <a:r>
              <a:rPr lang="en-US" dirty="0" smtClean="0"/>
              <a:t> and </a:t>
            </a:r>
            <a:r>
              <a:rPr lang="en-US" b="1" dirty="0" smtClean="0">
                <a:solidFill>
                  <a:schemeClr val="accent1"/>
                </a:solidFill>
              </a:rPr>
              <a:t>GOTO</a:t>
            </a:r>
            <a:r>
              <a:rPr lang="en-US" dirty="0" smtClean="0"/>
              <a:t> </a:t>
            </a:r>
          </a:p>
          <a:p>
            <a:endParaRPr lang="en-US" dirty="0" smtClean="0"/>
          </a:p>
          <a:p>
            <a:pPr lvl="1"/>
            <a:r>
              <a:rPr lang="en-US" dirty="0" smtClean="0"/>
              <a:t>If </a:t>
            </a:r>
            <a:r>
              <a:rPr lang="en-US" b="1" dirty="0" smtClean="0">
                <a:solidFill>
                  <a:schemeClr val="accent1"/>
                </a:solidFill>
              </a:rPr>
              <a:t>G</a:t>
            </a:r>
            <a:r>
              <a:rPr lang="en-US" dirty="0" smtClean="0"/>
              <a:t> is a grammar with start symbol </a:t>
            </a:r>
            <a:r>
              <a:rPr lang="en-US" b="1" dirty="0" smtClean="0">
                <a:solidFill>
                  <a:schemeClr val="accent1"/>
                </a:solidFill>
              </a:rPr>
              <a:t>S</a:t>
            </a:r>
            <a:r>
              <a:rPr lang="en-US" dirty="0" smtClean="0"/>
              <a:t>, then </a:t>
            </a:r>
            <a:r>
              <a:rPr lang="en-US" b="1" dirty="0" smtClean="0">
                <a:solidFill>
                  <a:schemeClr val="accent1"/>
                </a:solidFill>
              </a:rPr>
              <a:t>G'</a:t>
            </a:r>
            <a:r>
              <a:rPr lang="en-US" dirty="0" smtClean="0"/>
              <a:t>, the augmented grammar for </a:t>
            </a:r>
            <a:r>
              <a:rPr lang="en-US" b="1" dirty="0" smtClean="0">
                <a:solidFill>
                  <a:schemeClr val="accent1"/>
                </a:solidFill>
              </a:rPr>
              <a:t>G</a:t>
            </a:r>
            <a:r>
              <a:rPr lang="en-US" dirty="0" smtClean="0"/>
              <a:t>, is </a:t>
            </a:r>
            <a:r>
              <a:rPr lang="en-US" b="1" dirty="0" smtClean="0">
                <a:solidFill>
                  <a:schemeClr val="accent1"/>
                </a:solidFill>
              </a:rPr>
              <a:t>G</a:t>
            </a:r>
            <a:r>
              <a:rPr lang="en-US" dirty="0" smtClean="0"/>
              <a:t> with a new start symbol </a:t>
            </a:r>
            <a:r>
              <a:rPr lang="en-US" b="1" dirty="0" smtClean="0">
                <a:solidFill>
                  <a:schemeClr val="accent1"/>
                </a:solidFill>
              </a:rPr>
              <a:t>S'</a:t>
            </a:r>
            <a:r>
              <a:rPr lang="en-US" dirty="0" smtClean="0"/>
              <a:t> and production </a:t>
            </a:r>
            <a:r>
              <a:rPr lang="en-US" b="1" dirty="0" smtClean="0">
                <a:solidFill>
                  <a:schemeClr val="accent1"/>
                </a:solidFill>
              </a:rPr>
              <a:t>S' → S</a:t>
            </a:r>
            <a:r>
              <a:rPr lang="en-US" dirty="0" smtClean="0"/>
              <a:t> </a:t>
            </a:r>
          </a:p>
          <a:p>
            <a:pPr lvl="1"/>
            <a:endParaRPr lang="en-US" dirty="0" smtClean="0"/>
          </a:p>
          <a:p>
            <a:pPr lvl="1"/>
            <a:r>
              <a:rPr lang="en-US" dirty="0" smtClean="0"/>
              <a:t>The purpose of this new starting production is to indicate to the parser when it should stop parsing and announce acceptance of the input. That is, acceptance occurs when the parser is about to reduce by </a:t>
            </a:r>
            <a:r>
              <a:rPr lang="en-US" b="1" dirty="0" smtClean="0">
                <a:solidFill>
                  <a:schemeClr val="accent1"/>
                </a:solidFill>
              </a:rPr>
              <a:t>S' → S</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Closure of Item Sets</a:t>
            </a:r>
          </a:p>
          <a:p>
            <a:pPr lvl="1"/>
            <a:endParaRPr lang="en-US" dirty="0" smtClean="0"/>
          </a:p>
          <a:p>
            <a:pPr lvl="1"/>
            <a:r>
              <a:rPr lang="en-US" dirty="0" smtClean="0"/>
              <a:t>If </a:t>
            </a:r>
            <a:r>
              <a:rPr lang="en-US" b="1" i="1" dirty="0" smtClean="0">
                <a:solidFill>
                  <a:schemeClr val="accent1"/>
                </a:solidFill>
              </a:rPr>
              <a:t>I</a:t>
            </a:r>
            <a:r>
              <a:rPr lang="en-US" dirty="0" smtClean="0"/>
              <a:t> is a set of items for a grammar </a:t>
            </a:r>
            <a:r>
              <a:rPr lang="en-US" b="1" i="1" dirty="0" smtClean="0">
                <a:solidFill>
                  <a:schemeClr val="accent1"/>
                </a:solidFill>
              </a:rPr>
              <a:t>G</a:t>
            </a:r>
            <a:r>
              <a:rPr lang="en-US" dirty="0" smtClean="0"/>
              <a:t>, then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dirty="0" smtClean="0"/>
              <a:t> is the set of items constructed from </a:t>
            </a:r>
            <a:r>
              <a:rPr lang="en-US" b="1" i="1" dirty="0" smtClean="0">
                <a:solidFill>
                  <a:schemeClr val="accent1"/>
                </a:solidFill>
              </a:rPr>
              <a:t>I</a:t>
            </a:r>
            <a:r>
              <a:rPr lang="en-US" dirty="0" smtClean="0"/>
              <a:t> by the two rules:</a:t>
            </a:r>
          </a:p>
          <a:p>
            <a:pPr lvl="1"/>
            <a:endParaRPr lang="en-US" dirty="0" smtClean="0"/>
          </a:p>
          <a:p>
            <a:pPr lvl="2"/>
            <a:r>
              <a:rPr lang="en-US" dirty="0" smtClean="0"/>
              <a:t>Initially, add every item in </a:t>
            </a:r>
            <a:r>
              <a:rPr lang="en-US" b="1" i="1" dirty="0" smtClean="0">
                <a:solidFill>
                  <a:schemeClr val="accent1"/>
                </a:solidFill>
              </a:rPr>
              <a:t>I</a:t>
            </a:r>
            <a:r>
              <a:rPr lang="en-US" dirty="0" smtClean="0"/>
              <a:t> 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endParaRPr lang="en-US" dirty="0" smtClean="0"/>
          </a:p>
          <a:p>
            <a:pPr lvl="2"/>
            <a:endParaRPr lang="en-US" dirty="0" smtClean="0"/>
          </a:p>
          <a:p>
            <a:pPr lvl="2"/>
            <a:r>
              <a:rPr lang="en-US" dirty="0" smtClean="0"/>
              <a:t>If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·B</a:t>
            </a:r>
            <a:r>
              <a:rPr lang="el-GR" b="1" dirty="0" smtClean="0">
                <a:solidFill>
                  <a:schemeClr val="accent1"/>
                </a:solidFill>
              </a:rPr>
              <a:t>β</a:t>
            </a:r>
            <a:r>
              <a:rPr lang="en-US" b="1" dirty="0" smtClean="0">
                <a:solidFill>
                  <a:schemeClr val="accent1"/>
                </a:solidFill>
              </a:rPr>
              <a:t> </a:t>
            </a:r>
            <a:r>
              <a:rPr lang="en-US" dirty="0" smtClean="0"/>
              <a:t>is in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dirty="0" smtClean="0"/>
              <a:t>  and </a:t>
            </a:r>
            <a:r>
              <a:rPr lang="en-US" b="1" dirty="0" smtClean="0">
                <a:solidFill>
                  <a:schemeClr val="accent1"/>
                </a:solidFill>
              </a:rPr>
              <a:t>B → </a:t>
            </a:r>
            <a:r>
              <a:rPr lang="el-GR" b="1" dirty="0" smtClean="0">
                <a:solidFill>
                  <a:schemeClr val="accent1"/>
                </a:solidFill>
              </a:rPr>
              <a:t>γ</a:t>
            </a:r>
            <a:r>
              <a:rPr lang="en-US" b="1" dirty="0" smtClean="0">
                <a:solidFill>
                  <a:schemeClr val="accent1"/>
                </a:solidFill>
              </a:rPr>
              <a:t> </a:t>
            </a:r>
            <a:r>
              <a:rPr lang="en-US" dirty="0" smtClean="0"/>
              <a:t>is a production, then add the item </a:t>
            </a:r>
            <a:r>
              <a:rPr lang="en-US" b="1" dirty="0" smtClean="0">
                <a:solidFill>
                  <a:schemeClr val="accent1"/>
                </a:solidFill>
              </a:rPr>
              <a:t>B → .</a:t>
            </a:r>
            <a:r>
              <a:rPr lang="el-GR" b="1" dirty="0" smtClean="0">
                <a:solidFill>
                  <a:schemeClr val="accent1"/>
                </a:solidFill>
              </a:rPr>
              <a:t>γ </a:t>
            </a:r>
            <a:r>
              <a:rPr lang="en-US" dirty="0" smtClean="0"/>
              <a:t>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sz="1600" dirty="0" smtClean="0"/>
              <a:t> </a:t>
            </a:r>
            <a:r>
              <a:rPr lang="en-US" dirty="0" smtClean="0"/>
              <a:t>if it is not already there. </a:t>
            </a:r>
            <a:br>
              <a:rPr lang="en-US" dirty="0" smtClean="0"/>
            </a:br>
            <a:r>
              <a:rPr lang="en-US" dirty="0" smtClean="0"/>
              <a:t>Apply this rule until no more new items can be added 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endParaRPr lang="en-US" sz="1600" dirty="0" smtClean="0"/>
          </a:p>
          <a:p>
            <a:pPr lvl="2"/>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The Function GOTO</a:t>
            </a:r>
          </a:p>
          <a:p>
            <a:endParaRPr lang="en-US" dirty="0" smtClean="0"/>
          </a:p>
          <a:p>
            <a:pPr lvl="1"/>
            <a:r>
              <a:rPr lang="en-US" dirty="0" smtClean="0"/>
              <a:t>The second useful function is </a:t>
            </a:r>
            <a:r>
              <a:rPr lang="en-US" b="1" dirty="0" smtClean="0">
                <a:solidFill>
                  <a:schemeClr val="accent1"/>
                </a:solidFill>
              </a:rPr>
              <a:t>GOTO(I,X)</a:t>
            </a:r>
            <a:r>
              <a:rPr lang="en-US" dirty="0" smtClean="0"/>
              <a:t> where </a:t>
            </a:r>
            <a:r>
              <a:rPr lang="en-US" b="1" dirty="0" smtClean="0">
                <a:solidFill>
                  <a:schemeClr val="accent1"/>
                </a:solidFill>
              </a:rPr>
              <a:t>I</a:t>
            </a:r>
            <a:r>
              <a:rPr lang="en-US" dirty="0" smtClean="0"/>
              <a:t> is a set of items &amp; </a:t>
            </a:r>
            <a:r>
              <a:rPr lang="en-US" b="1" dirty="0" smtClean="0">
                <a:solidFill>
                  <a:schemeClr val="accent1"/>
                </a:solidFill>
              </a:rPr>
              <a:t>X</a:t>
            </a:r>
            <a:r>
              <a:rPr lang="en-US" sz="1400" dirty="0" smtClean="0"/>
              <a:t> </a:t>
            </a:r>
            <a:r>
              <a:rPr lang="en-US" dirty="0" smtClean="0"/>
              <a:t>is a grammar symbol.</a:t>
            </a:r>
          </a:p>
          <a:p>
            <a:pPr lvl="1"/>
            <a:endParaRPr lang="en-US" b="1" dirty="0" smtClean="0">
              <a:solidFill>
                <a:schemeClr val="accent1"/>
              </a:solidFill>
            </a:endParaRPr>
          </a:p>
          <a:p>
            <a:pPr lvl="1"/>
            <a:r>
              <a:rPr lang="en-US" b="1" dirty="0" smtClean="0">
                <a:solidFill>
                  <a:schemeClr val="accent1"/>
                </a:solidFill>
              </a:rPr>
              <a:t>GOTO(I,X)</a:t>
            </a:r>
            <a:r>
              <a:rPr lang="en-US" dirty="0" smtClean="0"/>
              <a:t> is defined to be the closure of the set of all items </a:t>
            </a:r>
            <a:br>
              <a:rPr lang="en-US" dirty="0" smtClean="0"/>
            </a:b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X∙</a:t>
            </a:r>
            <a:r>
              <a:rPr lang="el-GR" b="1" dirty="0" smtClean="0">
                <a:solidFill>
                  <a:schemeClr val="accent1"/>
                </a:solidFill>
              </a:rPr>
              <a:t>β</a:t>
            </a:r>
            <a:r>
              <a:rPr lang="en-US" b="1" dirty="0" smtClean="0">
                <a:solidFill>
                  <a:schemeClr val="accent1"/>
                </a:solidFill>
              </a:rPr>
              <a:t>] </a:t>
            </a:r>
            <a:r>
              <a:rPr lang="en-US" dirty="0" smtClean="0"/>
              <a:t>such that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∙X</a:t>
            </a:r>
            <a:r>
              <a:rPr lang="el-GR" b="1" dirty="0" smtClean="0">
                <a:solidFill>
                  <a:schemeClr val="accent1"/>
                </a:solidFill>
              </a:rPr>
              <a:t>β</a:t>
            </a:r>
            <a:r>
              <a:rPr lang="en-US" b="1" dirty="0" smtClean="0">
                <a:solidFill>
                  <a:schemeClr val="accent1"/>
                </a:solidFill>
              </a:rPr>
              <a:t>]</a:t>
            </a:r>
            <a:r>
              <a:rPr lang="en-US" dirty="0" smtClean="0"/>
              <a:t> is in </a:t>
            </a:r>
            <a:r>
              <a:rPr lang="en-US" b="1" dirty="0" smtClean="0">
                <a:solidFill>
                  <a:schemeClr val="accent1"/>
                </a:solidFill>
              </a:rPr>
              <a:t>I</a:t>
            </a:r>
          </a:p>
          <a:p>
            <a:pPr lvl="1"/>
            <a:endParaRPr lang="en-US" dirty="0" smtClean="0"/>
          </a:p>
          <a:p>
            <a:pPr lvl="1"/>
            <a:r>
              <a:rPr lang="en-US" dirty="0" smtClean="0"/>
              <a:t>Intuitively, the </a:t>
            </a:r>
            <a:r>
              <a:rPr lang="en-US" b="1" dirty="0" smtClean="0">
                <a:solidFill>
                  <a:schemeClr val="accent1"/>
                </a:solidFill>
              </a:rPr>
              <a:t>GOTO </a:t>
            </a:r>
            <a:r>
              <a:rPr lang="en-US" dirty="0" smtClean="0"/>
              <a:t>function is used to define the transitions in the </a:t>
            </a:r>
            <a:r>
              <a:rPr lang="en-US" b="1" dirty="0" smtClean="0">
                <a:solidFill>
                  <a:schemeClr val="accent1"/>
                </a:solidFill>
              </a:rPr>
              <a:t>LR(0)</a:t>
            </a:r>
            <a:r>
              <a:rPr lang="en-US" dirty="0" smtClean="0"/>
              <a:t> automaton for a grammar. </a:t>
            </a:r>
          </a:p>
          <a:p>
            <a:pPr lvl="1"/>
            <a:r>
              <a:rPr lang="en-US" dirty="0" smtClean="0"/>
              <a:t>The states of the automaton correspond to sets of items, &amp; </a:t>
            </a:r>
            <a:r>
              <a:rPr lang="en-US" b="1" dirty="0" smtClean="0">
                <a:solidFill>
                  <a:schemeClr val="accent1"/>
                </a:solidFill>
              </a:rPr>
              <a:t>GOTO(I,X)</a:t>
            </a:r>
            <a:r>
              <a:rPr lang="en-US" sz="1600" dirty="0" smtClean="0"/>
              <a:t> </a:t>
            </a:r>
            <a:r>
              <a:rPr lang="en-US" dirty="0" smtClean="0"/>
              <a:t>specifies the transition from the state for </a:t>
            </a:r>
            <a:r>
              <a:rPr lang="en-US" b="1" dirty="0" smtClean="0">
                <a:solidFill>
                  <a:schemeClr val="accent1"/>
                </a:solidFill>
              </a:rPr>
              <a:t>I</a:t>
            </a:r>
            <a:r>
              <a:rPr lang="en-US" dirty="0" smtClean="0"/>
              <a:t> under input </a:t>
            </a:r>
            <a:r>
              <a:rPr lang="en-US" b="1" dirty="0" smtClean="0">
                <a:solidFill>
                  <a:schemeClr val="accent1"/>
                </a:solidFill>
              </a:rPr>
              <a:t>X</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solidFill>
                  <a:schemeClr val="bg1">
                    <a:lumMod val="75000"/>
                  </a:schemeClr>
                </a:solidFill>
              </a:rPr>
              <a:t>Introduction to LR Parsing</a:t>
            </a:r>
          </a:p>
          <a:p>
            <a:pPr lvl="1"/>
            <a:r>
              <a:rPr lang="en-US" sz="2400" dirty="0" smtClean="0">
                <a:solidFill>
                  <a:schemeClr val="bg1">
                    <a:lumMod val="75000"/>
                  </a:schemeClr>
                </a:solidFill>
              </a:rPr>
              <a:t>Why LR Parsers?</a:t>
            </a:r>
          </a:p>
          <a:p>
            <a:pPr lvl="1"/>
            <a:r>
              <a:rPr lang="en-US" sz="2400" dirty="0" smtClean="0">
                <a:solidFill>
                  <a:schemeClr val="bg1">
                    <a:lumMod val="75000"/>
                  </a:schemeClr>
                </a:solidFill>
              </a:rPr>
              <a:t>Items and the LR(0) Automaton</a:t>
            </a:r>
          </a:p>
          <a:p>
            <a:pPr lvl="1"/>
            <a:r>
              <a:rPr lang="en-US" dirty="0" smtClean="0"/>
              <a:t>The LR-Parsing Algorithm</a:t>
            </a:r>
          </a:p>
          <a:p>
            <a:pPr lvl="1"/>
            <a:r>
              <a:rPr lang="en-US" dirty="0" smtClean="0"/>
              <a:t>Constructing SLR-Parsing Tables </a:t>
            </a:r>
          </a:p>
          <a:p>
            <a:pPr lvl="1"/>
            <a:r>
              <a:rPr lang="en-US" dirty="0" smtClean="0">
                <a:solidFill>
                  <a:schemeClr val="bg1">
                    <a:lumMod val="75000"/>
                  </a:schemeClr>
                </a:solidFill>
              </a:rPr>
              <a:t>Viable Prefixes </a:t>
            </a:r>
          </a:p>
          <a:p>
            <a:r>
              <a:rPr lang="en-US" dirty="0" smtClean="0">
                <a:solidFill>
                  <a:schemeClr val="bg1">
                    <a:lumMod val="75000"/>
                  </a:schemeClr>
                </a:solidFill>
              </a:rPr>
              <a:t>Powerful LR Parsers</a:t>
            </a:r>
          </a:p>
          <a:p>
            <a:pPr lvl="1"/>
            <a:r>
              <a:rPr lang="en-US" dirty="0" smtClean="0">
                <a:solidFill>
                  <a:schemeClr val="bg1">
                    <a:lumMod val="75000"/>
                  </a:schemeClr>
                </a:solidFill>
              </a:rPr>
              <a:t>Canonical LR(l) Items</a:t>
            </a:r>
          </a:p>
          <a:p>
            <a:pPr lvl="1"/>
            <a:r>
              <a:rPr lang="en-US" dirty="0" smtClean="0">
                <a:solidFill>
                  <a:schemeClr val="bg1">
                    <a:lumMod val="75000"/>
                  </a:schemeClr>
                </a:solidFill>
              </a:rPr>
              <a:t>Constructing LR(l) Sets of Items</a:t>
            </a:r>
          </a:p>
          <a:p>
            <a:pPr lvl="1"/>
            <a:r>
              <a:rPr lang="en-US" dirty="0" smtClean="0">
                <a:solidFill>
                  <a:schemeClr val="bg1">
                    <a:lumMod val="75000"/>
                  </a:schemeClr>
                </a:solidFill>
              </a:rPr>
              <a:t>Canonical LR(l) Parsing Tables</a:t>
            </a:r>
          </a:p>
          <a:p>
            <a:pPr lvl="1"/>
            <a:r>
              <a:rPr lang="en-US" dirty="0" smtClean="0">
                <a:solidFill>
                  <a:schemeClr val="bg1">
                    <a:lumMod val="75000"/>
                  </a:schemeClr>
                </a:solidFill>
              </a:rPr>
              <a:t>Constructing LALR Parsing Tables</a:t>
            </a:r>
          </a:p>
          <a:p>
            <a:pPr lvl="1"/>
            <a:r>
              <a:rPr lang="en-US" dirty="0" smtClean="0">
                <a:solidFill>
                  <a:schemeClr val="bg1">
                    <a:lumMod val="75000"/>
                  </a:schemeClr>
                </a:solidFill>
              </a:rPr>
              <a:t>Efficient Construction of LALR Parsing Tables</a:t>
            </a:r>
          </a:p>
          <a:p>
            <a:pPr lvl="1"/>
            <a:r>
              <a:rPr lang="en-US" dirty="0" smtClean="0">
                <a:solidFill>
                  <a:schemeClr val="bg1">
                    <a:lumMod val="75000"/>
                  </a:schemeClr>
                </a:solidFill>
              </a:rPr>
              <a:t>Compaction of LR Parsing Tables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Model of an LR parser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It consists of an </a:t>
            </a:r>
            <a:r>
              <a:rPr lang="en-US" b="1" dirty="0" smtClean="0">
                <a:solidFill>
                  <a:schemeClr val="accent1"/>
                </a:solidFill>
              </a:rPr>
              <a:t>input</a:t>
            </a:r>
            <a:r>
              <a:rPr lang="en-US" dirty="0" smtClean="0"/>
              <a:t> an </a:t>
            </a:r>
            <a:r>
              <a:rPr lang="en-US" b="1" dirty="0" smtClean="0">
                <a:solidFill>
                  <a:schemeClr val="accent1"/>
                </a:solidFill>
              </a:rPr>
              <a:t>output</a:t>
            </a:r>
            <a:r>
              <a:rPr lang="en-US" dirty="0" smtClean="0"/>
              <a:t> a </a:t>
            </a:r>
            <a:r>
              <a:rPr lang="en-US" b="1" dirty="0" smtClean="0">
                <a:solidFill>
                  <a:schemeClr val="accent1"/>
                </a:solidFill>
              </a:rPr>
              <a:t>stack</a:t>
            </a:r>
            <a:r>
              <a:rPr lang="en-US" dirty="0" smtClean="0"/>
              <a:t> a </a:t>
            </a:r>
            <a:r>
              <a:rPr lang="en-US" b="1" dirty="0" smtClean="0">
                <a:solidFill>
                  <a:schemeClr val="accent1"/>
                </a:solidFill>
              </a:rPr>
              <a:t>parsing program</a:t>
            </a:r>
            <a:r>
              <a:rPr lang="en-US" dirty="0" smtClean="0"/>
              <a:t> &amp; a </a:t>
            </a:r>
            <a:r>
              <a:rPr lang="en-US" b="1" dirty="0" smtClean="0">
                <a:solidFill>
                  <a:schemeClr val="accent1"/>
                </a:solidFill>
              </a:rPr>
              <a:t>parsing table</a:t>
            </a:r>
            <a:r>
              <a:rPr lang="en-US" dirty="0" smtClean="0"/>
              <a:t> that has two parts (</a:t>
            </a:r>
            <a:r>
              <a:rPr lang="en-US" b="1" dirty="0" smtClean="0">
                <a:solidFill>
                  <a:schemeClr val="accent1"/>
                </a:solidFill>
              </a:rPr>
              <a:t>ACTION</a:t>
            </a:r>
            <a:r>
              <a:rPr lang="en-US" dirty="0" smtClean="0"/>
              <a:t> and </a:t>
            </a:r>
            <a:r>
              <a:rPr lang="en-US" b="1" dirty="0" smtClean="0">
                <a:solidFill>
                  <a:schemeClr val="accent1"/>
                </a:solidFill>
              </a:rPr>
              <a:t>GOTO</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2590800" y="2133600"/>
            <a:ext cx="474345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The </a:t>
            </a:r>
            <a:r>
              <a:rPr lang="en-US" b="1" dirty="0" smtClean="0">
                <a:solidFill>
                  <a:schemeClr val="accent1"/>
                </a:solidFill>
              </a:rPr>
              <a:t>parsing program </a:t>
            </a:r>
            <a:r>
              <a:rPr lang="en-US" dirty="0" smtClean="0"/>
              <a:t>is the same for all LR parsers, only the parsing table changes from one parser to another. </a:t>
            </a:r>
          </a:p>
          <a:p>
            <a:endParaRPr lang="en-US" dirty="0" smtClean="0"/>
          </a:p>
          <a:p>
            <a:pPr lvl="1"/>
            <a:r>
              <a:rPr lang="en-US" b="1" dirty="0" smtClean="0">
                <a:solidFill>
                  <a:schemeClr val="accent1"/>
                </a:solidFill>
              </a:rPr>
              <a:t>It </a:t>
            </a:r>
            <a:r>
              <a:rPr lang="en-US" dirty="0" smtClean="0"/>
              <a:t>reads characters from an input buffer one at a time. </a:t>
            </a:r>
          </a:p>
          <a:p>
            <a:endParaRPr lang="en-US" dirty="0" smtClean="0"/>
          </a:p>
          <a:p>
            <a:r>
              <a:rPr lang="en-US" dirty="0" smtClean="0"/>
              <a:t>A </a:t>
            </a:r>
            <a:r>
              <a:rPr lang="en-US" b="1" dirty="0" smtClean="0">
                <a:solidFill>
                  <a:schemeClr val="accent1"/>
                </a:solidFill>
              </a:rPr>
              <a:t>shift-reduce parser </a:t>
            </a:r>
            <a:r>
              <a:rPr lang="en-US" dirty="0" smtClean="0"/>
              <a:t>would shift a symbol, an LR parser shifts a state.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Structure of the LR Parsing Table</a:t>
            </a:r>
            <a:endParaRPr lang="en-US" dirty="0" smtClean="0"/>
          </a:p>
          <a:p>
            <a:endParaRPr lang="en-US" dirty="0" smtClean="0"/>
          </a:p>
          <a:p>
            <a:r>
              <a:rPr lang="en-US" dirty="0" smtClean="0"/>
              <a:t>It consists of two parts: a parsing-action function </a:t>
            </a:r>
            <a:r>
              <a:rPr lang="en-US" dirty="0" smtClean="0">
                <a:solidFill>
                  <a:schemeClr val="accent1"/>
                </a:solidFill>
              </a:rPr>
              <a:t>ACTION</a:t>
            </a:r>
            <a:r>
              <a:rPr lang="en-US" dirty="0" smtClean="0"/>
              <a:t> and a </a:t>
            </a:r>
            <a:r>
              <a:rPr lang="en-US" dirty="0" err="1" smtClean="0"/>
              <a:t>goto</a:t>
            </a:r>
            <a:r>
              <a:rPr lang="en-US" dirty="0" smtClean="0"/>
              <a:t> function </a:t>
            </a:r>
            <a:r>
              <a:rPr lang="en-US" dirty="0" smtClean="0">
                <a:solidFill>
                  <a:schemeClr val="accent1"/>
                </a:solidFill>
              </a:rPr>
              <a:t>GOTO</a:t>
            </a:r>
            <a:r>
              <a:rPr lang="en-US" dirty="0" smtClean="0"/>
              <a:t>.</a:t>
            </a:r>
          </a:p>
          <a:p>
            <a:endParaRPr lang="en-US" dirty="0" smtClean="0"/>
          </a:p>
          <a:p>
            <a:r>
              <a:rPr lang="en-US" dirty="0" smtClean="0"/>
              <a:t>Given a state </a:t>
            </a:r>
            <a:r>
              <a:rPr lang="en-US" b="1" i="1" dirty="0" err="1" smtClean="0">
                <a:solidFill>
                  <a:schemeClr val="accent1"/>
                </a:solidFill>
              </a:rPr>
              <a:t>i</a:t>
            </a:r>
            <a:r>
              <a:rPr lang="en-US" dirty="0" smtClean="0"/>
              <a:t> and a terminal </a:t>
            </a:r>
            <a:r>
              <a:rPr lang="en-US" b="1" dirty="0" smtClean="0">
                <a:solidFill>
                  <a:schemeClr val="accent1"/>
                </a:solidFill>
              </a:rPr>
              <a:t>a</a:t>
            </a:r>
            <a:r>
              <a:rPr lang="en-US" dirty="0" smtClean="0"/>
              <a:t> or the end-marker $ </a:t>
            </a:r>
            <a:br>
              <a:rPr lang="en-US" dirty="0" smtClean="0"/>
            </a:br>
            <a:r>
              <a:rPr lang="en-US" b="1" dirty="0" smtClean="0">
                <a:solidFill>
                  <a:schemeClr val="accent1"/>
                </a:solidFill>
              </a:rPr>
              <a:t>ACTION[</a:t>
            </a:r>
            <a:r>
              <a:rPr lang="en-US" b="1" dirty="0" err="1" smtClean="0">
                <a:solidFill>
                  <a:schemeClr val="accent1"/>
                </a:solidFill>
              </a:rPr>
              <a:t>i,a</a:t>
            </a:r>
            <a:r>
              <a:rPr lang="en-US" b="1" dirty="0" smtClean="0">
                <a:solidFill>
                  <a:schemeClr val="accent1"/>
                </a:solidFill>
              </a:rPr>
              <a:t>]</a:t>
            </a:r>
            <a:r>
              <a:rPr lang="en-US" dirty="0" smtClean="0"/>
              <a:t> can be</a:t>
            </a:r>
          </a:p>
          <a:p>
            <a:pPr lvl="1"/>
            <a:r>
              <a:rPr lang="en-US" b="1" dirty="0" smtClean="0"/>
              <a:t>Shift j</a:t>
            </a:r>
            <a:r>
              <a:rPr lang="en-US" dirty="0" smtClean="0"/>
              <a:t> The terminal a is shifted on to the stack and the parser enters state j.</a:t>
            </a:r>
          </a:p>
          <a:p>
            <a:pPr lvl="1"/>
            <a:r>
              <a:rPr lang="en-US" b="1" dirty="0" smtClean="0"/>
              <a:t>Reduce A → α</a:t>
            </a:r>
            <a:r>
              <a:rPr lang="en-US" dirty="0" smtClean="0"/>
              <a:t> The parser reduces α on the TOS to A.</a:t>
            </a:r>
          </a:p>
          <a:p>
            <a:pPr lvl="1"/>
            <a:r>
              <a:rPr lang="en-US" b="1" dirty="0" smtClean="0"/>
              <a:t>Accept</a:t>
            </a:r>
            <a:endParaRPr lang="en-US" dirty="0" smtClean="0"/>
          </a:p>
          <a:p>
            <a:pPr lvl="1"/>
            <a:r>
              <a:rPr lang="en-US" b="1" dirty="0" smtClean="0"/>
              <a:t>Error</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LR-Parser Configurations (formalism)</a:t>
            </a:r>
          </a:p>
          <a:p>
            <a:endParaRPr lang="en-US" b="1" dirty="0" smtClean="0">
              <a:solidFill>
                <a:schemeClr val="accent1"/>
              </a:solidFill>
            </a:endParaRPr>
          </a:p>
          <a:p>
            <a:r>
              <a:rPr lang="en-US" dirty="0" smtClean="0"/>
              <a:t>This formalism is useful for stating the actions of the parser precisely, but I believe the parser can be explained without this formalism. </a:t>
            </a:r>
          </a:p>
          <a:p>
            <a:endParaRPr lang="en-US" dirty="0" smtClean="0"/>
          </a:p>
          <a:p>
            <a:r>
              <a:rPr lang="en-US" dirty="0" smtClean="0"/>
              <a:t>The essential idea of the formalism is that the entire state of the parser can be represented by the vector of states on the stack and input symbols not yet processed.</a:t>
            </a:r>
          </a:p>
          <a:p>
            <a:endParaRPr lang="en-US" b="1" dirty="0" smtClean="0">
              <a:solidFill>
                <a:schemeClr val="accent1"/>
              </a:solidFill>
            </a:endParaRPr>
          </a:p>
          <a:p>
            <a:r>
              <a:rPr lang="en-US" dirty="0" smtClean="0"/>
              <a:t>A configuration of an LR parser is a pair:</a:t>
            </a:r>
          </a:p>
          <a:p>
            <a:pPr>
              <a:buNone/>
            </a:pPr>
            <a:r>
              <a:rPr lang="en-US" dirty="0" smtClean="0"/>
              <a:t>			</a:t>
            </a:r>
            <a:r>
              <a:rPr lang="en-US" b="1" dirty="0" smtClean="0">
                <a:solidFill>
                  <a:schemeClr val="accent1"/>
                </a:solidFill>
              </a:rPr>
              <a:t>(s</a:t>
            </a:r>
            <a:r>
              <a:rPr lang="en-US" b="1" baseline="-25000" dirty="0" smtClean="0">
                <a:solidFill>
                  <a:schemeClr val="accent1"/>
                </a:solidFill>
              </a:rPr>
              <a:t>0</a:t>
            </a:r>
            <a:r>
              <a:rPr lang="en-US" b="1" dirty="0" smtClean="0">
                <a:solidFill>
                  <a:schemeClr val="accent1"/>
                </a:solidFill>
              </a:rPr>
              <a:t>,s</a:t>
            </a:r>
            <a:r>
              <a:rPr lang="en-US" b="1" baseline="-25000" dirty="0" smtClean="0">
                <a:solidFill>
                  <a:schemeClr val="accent1"/>
                </a:solidFill>
              </a:rPr>
              <a:t>1</a:t>
            </a:r>
            <a:r>
              <a:rPr lang="en-US" b="1" dirty="0" smtClean="0">
                <a:solidFill>
                  <a:schemeClr val="accent1"/>
                </a:solidFill>
              </a:rPr>
              <a:t>...</a:t>
            </a:r>
            <a:r>
              <a:rPr lang="en-US" b="1" dirty="0" err="1" smtClean="0">
                <a:solidFill>
                  <a:schemeClr val="accent1"/>
                </a:solidFill>
              </a:rPr>
              <a:t>s</a:t>
            </a:r>
            <a:r>
              <a:rPr lang="en-US" b="1" baseline="-25000" dirty="0" err="1" smtClean="0">
                <a:solidFill>
                  <a:schemeClr val="accent1"/>
                </a:solidFill>
              </a:rPr>
              <a:t>m</a:t>
            </a:r>
            <a:r>
              <a:rPr lang="en-US" b="1" baseline="-25000" dirty="0" smtClean="0">
                <a:solidFill>
                  <a:schemeClr val="accent1"/>
                </a:solidFill>
              </a:rPr>
              <a:t> </a:t>
            </a:r>
            <a:r>
              <a:rPr lang="en-US" b="1" dirty="0" smtClean="0">
                <a:solidFill>
                  <a:schemeClr val="accent1"/>
                </a:solidFill>
              </a:rPr>
              <a:t>, a</a:t>
            </a:r>
            <a:r>
              <a:rPr lang="en-US" b="1" baseline="-25000" dirty="0" smtClean="0">
                <a:solidFill>
                  <a:schemeClr val="accent1"/>
                </a:solidFill>
              </a:rPr>
              <a:t>i</a:t>
            </a:r>
            <a:r>
              <a:rPr lang="en-US" b="1" dirty="0" smtClean="0">
                <a:solidFill>
                  <a:schemeClr val="accent1"/>
                </a:solidFill>
              </a:rPr>
              <a:t>a</a:t>
            </a:r>
            <a:r>
              <a:rPr lang="en-US" b="1" baseline="-25000" dirty="0" smtClean="0">
                <a:solidFill>
                  <a:schemeClr val="accent1"/>
                </a:solidFill>
              </a:rPr>
              <a:t>i+1</a:t>
            </a:r>
            <a:r>
              <a:rPr lang="en-US" b="1" dirty="0" smtClean="0">
                <a:solidFill>
                  <a:schemeClr val="accent1"/>
                </a:solidFill>
              </a:rPr>
              <a:t>...a</a:t>
            </a:r>
            <a:r>
              <a:rPr lang="en-US" b="1" baseline="-25000" dirty="0" smtClean="0">
                <a:solidFill>
                  <a:schemeClr val="accent1"/>
                </a:solidFill>
              </a:rPr>
              <a:t>n</a:t>
            </a:r>
            <a:r>
              <a:rPr lang="en-US" b="1" dirty="0" smtClean="0">
                <a:solidFill>
                  <a:schemeClr val="accent1"/>
                </a:solidFill>
              </a:rPr>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This state could also be represented by the right-sentential form</a:t>
            </a:r>
          </a:p>
          <a:p>
            <a:pPr>
              <a:buNone/>
            </a:pPr>
            <a:r>
              <a:rPr lang="en-US" b="1" dirty="0" smtClean="0">
                <a:solidFill>
                  <a:schemeClr val="accent1"/>
                </a:solidFill>
              </a:rPr>
              <a:t>		X</a:t>
            </a:r>
            <a:r>
              <a:rPr lang="en-US" b="1" baseline="-25000" dirty="0" smtClean="0">
                <a:solidFill>
                  <a:schemeClr val="accent1"/>
                </a:solidFill>
              </a:rPr>
              <a:t>1</a:t>
            </a:r>
            <a:r>
              <a:rPr lang="en-US" b="1" dirty="0" smtClean="0">
                <a:solidFill>
                  <a:schemeClr val="accent1"/>
                </a:solidFill>
              </a:rPr>
              <a:t>...</a:t>
            </a:r>
            <a:r>
              <a:rPr lang="en-US" b="1" dirty="0" err="1" smtClean="0">
                <a:solidFill>
                  <a:schemeClr val="accent1"/>
                </a:solidFill>
              </a:rPr>
              <a:t>X</a:t>
            </a:r>
            <a:r>
              <a:rPr lang="en-US" b="1" baseline="-25000" dirty="0" err="1" smtClean="0">
                <a:solidFill>
                  <a:schemeClr val="accent1"/>
                </a:solidFill>
              </a:rPr>
              <a:t>m</a:t>
            </a:r>
            <a:r>
              <a:rPr lang="en-US" b="1" baseline="-25000" dirty="0" smtClean="0">
                <a:solidFill>
                  <a:schemeClr val="accent1"/>
                </a:solidFill>
              </a:rPr>
              <a:t> </a:t>
            </a:r>
            <a:r>
              <a:rPr lang="en-US" b="1" dirty="0" smtClean="0">
                <a:solidFill>
                  <a:schemeClr val="accent1"/>
                </a:solidFill>
              </a:rPr>
              <a:t>, </a:t>
            </a:r>
            <a:r>
              <a:rPr lang="en-US" b="1" dirty="0" err="1" smtClean="0">
                <a:solidFill>
                  <a:schemeClr val="accent1"/>
                </a:solidFill>
              </a:rPr>
              <a:t>a</a:t>
            </a:r>
            <a:r>
              <a:rPr lang="en-US" b="1" baseline="-25000" dirty="0" err="1" smtClean="0">
                <a:solidFill>
                  <a:schemeClr val="accent1"/>
                </a:solidFill>
              </a:rPr>
              <a:t>i</a:t>
            </a:r>
            <a:r>
              <a:rPr lang="en-US" b="1" dirty="0" smtClean="0">
                <a:solidFill>
                  <a:schemeClr val="accent1"/>
                </a:solidFill>
              </a:rPr>
              <a:t>...a</a:t>
            </a:r>
            <a:r>
              <a:rPr lang="en-US" b="1" baseline="-25000" dirty="0" smtClean="0">
                <a:solidFill>
                  <a:schemeClr val="accent1"/>
                </a:solidFill>
              </a:rPr>
              <a:t>n</a:t>
            </a:r>
            <a:endParaRPr lang="en-US" b="1" dirty="0" smtClean="0">
              <a:solidFill>
                <a:schemeClr val="accent1"/>
              </a:solidFill>
            </a:endParaRPr>
          </a:p>
          <a:p>
            <a:endParaRPr lang="en-US" b="1" dirty="0" smtClean="0">
              <a:solidFill>
                <a:schemeClr val="accent1"/>
              </a:solidFill>
            </a:endParaRPr>
          </a:p>
          <a:p>
            <a:pPr lvl="1"/>
            <a:r>
              <a:rPr lang="en-US" dirty="0" smtClean="0"/>
              <a:t>where the X is the symbol associated with the state. </a:t>
            </a:r>
          </a:p>
          <a:p>
            <a:pPr lvl="1"/>
            <a:r>
              <a:rPr lang="en-US" dirty="0" smtClean="0"/>
              <a:t>All arcs into a state are labeled with this symbol. </a:t>
            </a:r>
          </a:p>
          <a:p>
            <a:pPr lvl="1"/>
            <a:r>
              <a:rPr lang="en-US" dirty="0" smtClean="0"/>
              <a:t>The initial state has no symbol.</a:t>
            </a:r>
          </a:p>
          <a:p>
            <a:pPr lvl="1"/>
            <a:endParaRPr lang="en-US" b="1" dirty="0" smtClean="0">
              <a:solidFill>
                <a:schemeClr val="accent1"/>
              </a:solidFill>
            </a:endParaRPr>
          </a:p>
          <a:p>
            <a:r>
              <a:rPr lang="en-US" b="1" dirty="0" smtClean="0">
                <a:solidFill>
                  <a:schemeClr val="accent1"/>
                </a:solidFill>
              </a:rPr>
              <a:t>Behavior of the LR Parser</a:t>
            </a:r>
          </a:p>
          <a:p>
            <a:pPr lvl="1"/>
            <a:r>
              <a:rPr lang="en-US" dirty="0" smtClean="0"/>
              <a:t>The parser consults the combined ACTION-GOTO table for its current state (TOS) and next input symbol, formally this is </a:t>
            </a:r>
            <a:r>
              <a:rPr lang="en-US" b="1" dirty="0" smtClean="0">
                <a:solidFill>
                  <a:schemeClr val="accent1"/>
                </a:solidFill>
              </a:rPr>
              <a:t>ACTION[</a:t>
            </a:r>
            <a:r>
              <a:rPr lang="en-US" b="1" dirty="0" err="1" smtClean="0">
                <a:solidFill>
                  <a:schemeClr val="accent1"/>
                </a:solidFill>
              </a:rPr>
              <a:t>s</a:t>
            </a:r>
            <a:r>
              <a:rPr lang="en-US" b="1" baseline="-25000" dirty="0" err="1" smtClean="0">
                <a:solidFill>
                  <a:schemeClr val="accent1"/>
                </a:solidFill>
              </a:rPr>
              <a:t>m</a:t>
            </a:r>
            <a:r>
              <a:rPr lang="en-US" b="1" dirty="0" err="1" smtClean="0">
                <a:solidFill>
                  <a:schemeClr val="accent1"/>
                </a:solidFill>
              </a:rPr>
              <a:t>,a</a:t>
            </a:r>
            <a:r>
              <a:rPr lang="en-US" b="1" baseline="-25000" dirty="0" err="1" smtClean="0">
                <a:solidFill>
                  <a:schemeClr val="accent1"/>
                </a:solidFill>
              </a:rPr>
              <a:t>i</a:t>
            </a:r>
            <a:r>
              <a:rPr lang="en-US" b="1" dirty="0" smtClean="0">
                <a:solidFill>
                  <a:schemeClr val="accent1"/>
                </a:solidFill>
              </a:rPr>
              <a:t>]</a:t>
            </a:r>
            <a:r>
              <a:rPr lang="en-US" dirty="0" smtClean="0"/>
              <a:t> </a:t>
            </a:r>
            <a:r>
              <a:rPr lang="en-US" smtClean="0"/>
              <a:t>and it proceeds </a:t>
            </a:r>
            <a:r>
              <a:rPr lang="en-US" dirty="0" smtClean="0"/>
              <a:t>based on the value in the table.</a:t>
            </a:r>
          </a:p>
          <a:p>
            <a:pPr lvl="1"/>
            <a:r>
              <a:rPr lang="en-US" dirty="0" smtClean="0"/>
              <a:t>If the action is a shift, the next state is clear from the DFA.</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configurations resulting after each of the four types of move are as follows:</a:t>
            </a:r>
          </a:p>
          <a:p>
            <a:pPr lvl="1"/>
            <a:endParaRPr lang="en-US" b="1" dirty="0" smtClean="0">
              <a:solidFill>
                <a:schemeClr val="accent1"/>
              </a:solidFill>
            </a:endParaRPr>
          </a:p>
          <a:p>
            <a:pPr lvl="1"/>
            <a:r>
              <a:rPr lang="en-US" b="1" dirty="0" smtClean="0">
                <a:solidFill>
                  <a:schemeClr val="accent1"/>
                </a:solidFill>
              </a:rPr>
              <a:t>Shift s</a:t>
            </a:r>
            <a:r>
              <a:rPr lang="en-US" dirty="0" smtClean="0"/>
              <a:t> The input symbol is pushed and becomes the new state. The new configuration is(s</a:t>
            </a:r>
            <a:r>
              <a:rPr lang="en-US" baseline="-25000" dirty="0" smtClean="0"/>
              <a:t>0</a:t>
            </a:r>
            <a:r>
              <a:rPr lang="en-US" dirty="0" smtClean="0"/>
              <a:t>...</a:t>
            </a:r>
            <a:r>
              <a:rPr lang="en-US" dirty="0" err="1" smtClean="0"/>
              <a:t>s</a:t>
            </a:r>
            <a:r>
              <a:rPr lang="en-US" baseline="-25000" dirty="0" err="1" smtClean="0"/>
              <a:t>m</a:t>
            </a:r>
            <a:r>
              <a:rPr lang="en-US" dirty="0" err="1" smtClean="0"/>
              <a:t>s</a:t>
            </a:r>
            <a:r>
              <a:rPr lang="en-US" dirty="0" smtClean="0"/>
              <a:t>, a</a:t>
            </a:r>
            <a:r>
              <a:rPr lang="en-US" baseline="-25000" dirty="0" smtClean="0"/>
              <a:t>i+1</a:t>
            </a:r>
            <a:r>
              <a:rPr lang="en-US" dirty="0" smtClean="0"/>
              <a:t>...a</a:t>
            </a:r>
            <a:r>
              <a:rPr lang="en-US" baseline="-25000" dirty="0" smtClean="0"/>
              <a:t>n</a:t>
            </a:r>
            <a:r>
              <a:rPr lang="en-US" dirty="0" smtClean="0"/>
              <a:t>)</a:t>
            </a:r>
          </a:p>
          <a:p>
            <a:pPr lvl="1"/>
            <a:r>
              <a:rPr lang="en-US" b="1" dirty="0" smtClean="0">
                <a:solidFill>
                  <a:schemeClr val="accent1"/>
                </a:solidFill>
              </a:rPr>
              <a:t>Reduce A → α</a:t>
            </a:r>
            <a:r>
              <a:rPr lang="en-US" dirty="0" smtClean="0"/>
              <a:t> Let r be the number of symbols in the RHS of the production. </a:t>
            </a:r>
            <a:br>
              <a:rPr lang="en-US" dirty="0" smtClean="0"/>
            </a:br>
            <a:r>
              <a:rPr lang="en-US" dirty="0" smtClean="0"/>
              <a:t>The parser pops r items off the stack (backing up r states) and enters the state GOTO(</a:t>
            </a:r>
            <a:r>
              <a:rPr lang="en-US" dirty="0" err="1" smtClean="0"/>
              <a:t>s</a:t>
            </a:r>
            <a:r>
              <a:rPr lang="en-US" baseline="-25000" dirty="0" err="1" smtClean="0"/>
              <a:t>m-r</a:t>
            </a:r>
            <a:r>
              <a:rPr lang="en-US" dirty="0" err="1" smtClean="0"/>
              <a:t>,A</a:t>
            </a:r>
            <a:r>
              <a:rPr lang="en-US" dirty="0" smtClean="0"/>
              <a:t>). That is after backing up it goes where A says to go. </a:t>
            </a:r>
            <a:br>
              <a:rPr lang="en-US" dirty="0" smtClean="0"/>
            </a:br>
            <a:r>
              <a:rPr lang="en-US" dirty="0" smtClean="0"/>
              <a:t>A real parser would now probably do something, e.g., a semantic action.</a:t>
            </a:r>
          </a:p>
          <a:p>
            <a:pPr lvl="1"/>
            <a:r>
              <a:rPr lang="en-US" b="1" dirty="0" smtClean="0">
                <a:solidFill>
                  <a:schemeClr val="accent1"/>
                </a:solidFill>
              </a:rPr>
              <a:t>Accept</a:t>
            </a:r>
            <a:endParaRPr lang="en-US" dirty="0" smtClean="0"/>
          </a:p>
          <a:p>
            <a:pPr lvl="1"/>
            <a:r>
              <a:rPr lang="en-US" b="1" dirty="0" smtClean="0">
                <a:solidFill>
                  <a:schemeClr val="accent1"/>
                </a:solidFill>
              </a:rPr>
              <a:t>Error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pPr>
              <a:buNone/>
            </a:pPr>
            <a:r>
              <a:rPr lang="en-US" sz="2200" b="1" dirty="0" smtClean="0">
                <a:solidFill>
                  <a:schemeClr val="accent1"/>
                </a:solidFill>
              </a:rPr>
              <a:t>INPUT:</a:t>
            </a:r>
            <a:r>
              <a:rPr lang="en-US" sz="2200" dirty="0" smtClean="0"/>
              <a:t> An input string w and an LR-parsing table with functions 	ACTION and GOTO for a grammar G.</a:t>
            </a:r>
          </a:p>
          <a:p>
            <a:pPr>
              <a:buNone/>
            </a:pPr>
            <a:r>
              <a:rPr lang="en-US" sz="2200" b="1" dirty="0" smtClean="0">
                <a:solidFill>
                  <a:schemeClr val="accent1"/>
                </a:solidFill>
              </a:rPr>
              <a:t>OUTPUT:</a:t>
            </a:r>
            <a:r>
              <a:rPr lang="en-US" sz="2200" dirty="0" smtClean="0"/>
              <a:t> If </a:t>
            </a:r>
            <a:r>
              <a:rPr lang="en-US" sz="2200" b="1" i="1" dirty="0" smtClean="0">
                <a:solidFill>
                  <a:schemeClr val="accent1"/>
                </a:solidFill>
              </a:rPr>
              <a:t>w</a:t>
            </a:r>
            <a:r>
              <a:rPr lang="en-US" sz="2200" dirty="0" smtClean="0"/>
              <a:t> is in L(G), the reduction steps of a bottom-up parse for W, otherwise, an error indication.</a:t>
            </a:r>
          </a:p>
          <a:p>
            <a:pPr>
              <a:buNone/>
            </a:pPr>
            <a:r>
              <a:rPr lang="en-US" sz="2200" b="1" dirty="0" smtClean="0">
                <a:solidFill>
                  <a:schemeClr val="accent1"/>
                </a:solidFill>
              </a:rPr>
              <a:t>METHOD: </a:t>
            </a:r>
            <a:r>
              <a:rPr lang="en-US" sz="2200" dirty="0" smtClean="0"/>
              <a:t>Initially, the parser has S</a:t>
            </a:r>
            <a:r>
              <a:rPr lang="en-US" sz="2200" baseline="-25000" dirty="0" smtClean="0"/>
              <a:t>0</a:t>
            </a:r>
            <a:r>
              <a:rPr lang="en-US" sz="2200" dirty="0" smtClean="0"/>
              <a:t> on its stack, where S</a:t>
            </a:r>
            <a:r>
              <a:rPr lang="en-US" sz="2200" baseline="-25000" dirty="0" smtClean="0"/>
              <a:t>0</a:t>
            </a:r>
            <a:r>
              <a:rPr lang="en-US" sz="2200" dirty="0" smtClean="0"/>
              <a:t> is the 	initial state, and </a:t>
            </a:r>
            <a:r>
              <a:rPr lang="en-US" sz="2200" i="1" dirty="0" smtClean="0"/>
              <a:t>w</a:t>
            </a:r>
            <a:r>
              <a:rPr lang="en-US" sz="2200" dirty="0" smtClean="0"/>
              <a:t>$ in the input buffer.</a:t>
            </a:r>
          </a:p>
          <a:p>
            <a:pPr>
              <a:buNone/>
            </a:pPr>
            <a:endParaRPr lang="en-US" sz="2200"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133600" y="3352800"/>
            <a:ext cx="5867400" cy="32841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 order to construct the ACTION table we need to know the </a:t>
            </a:r>
            <a:r>
              <a:rPr lang="en-US" b="1" dirty="0" smtClean="0"/>
              <a:t>FOLLOW</a:t>
            </a:r>
            <a:r>
              <a:rPr lang="en-US" dirty="0" smtClean="0"/>
              <a:t> sets, the same sets that we constructed for top-down parsing.</a:t>
            </a:r>
            <a:endParaRPr lang="en-US" b="1" dirty="0" smtClean="0">
              <a:solidFill>
                <a:schemeClr val="accent1"/>
              </a:solidFill>
            </a:endParaRPr>
          </a:p>
          <a:p>
            <a:pPr marL="914400" lvl="1" indent="-457200">
              <a:buNone/>
            </a:pPr>
            <a:endParaRPr lang="de-DE" sz="2000" b="1" dirty="0" smtClean="0">
              <a:solidFill>
                <a:schemeClr val="accent1"/>
              </a:solidFill>
            </a:endParaRPr>
          </a:p>
          <a:p>
            <a:r>
              <a:rPr lang="en-US" dirty="0" smtClean="0"/>
              <a:t>The codes for the actions are:</a:t>
            </a:r>
          </a:p>
          <a:p>
            <a:pPr lvl="1"/>
            <a:endParaRPr lang="en-US" dirty="0" smtClean="0"/>
          </a:p>
          <a:p>
            <a:pPr lvl="1"/>
            <a:r>
              <a:rPr lang="en-US" dirty="0" err="1" smtClean="0"/>
              <a:t>s</a:t>
            </a:r>
            <a:r>
              <a:rPr lang="en-US" baseline="-25000" dirty="0" err="1" smtClean="0"/>
              <a:t>i</a:t>
            </a:r>
            <a:r>
              <a:rPr lang="en-US" dirty="0" smtClean="0"/>
              <a:t> means shift and stack state </a:t>
            </a:r>
            <a:r>
              <a:rPr lang="en-US" dirty="0" err="1" smtClean="0"/>
              <a:t>i</a:t>
            </a:r>
            <a:r>
              <a:rPr lang="en-US" dirty="0" smtClean="0"/>
              <a:t>,</a:t>
            </a:r>
          </a:p>
          <a:p>
            <a:pPr lvl="1"/>
            <a:r>
              <a:rPr lang="en-US" dirty="0" err="1" smtClean="0"/>
              <a:t>r</a:t>
            </a:r>
            <a:r>
              <a:rPr lang="en-US" baseline="-25000" dirty="0" err="1" smtClean="0"/>
              <a:t>j</a:t>
            </a:r>
            <a:r>
              <a:rPr lang="en-US" dirty="0" smtClean="0"/>
              <a:t> means reduce by the production numbered j ,</a:t>
            </a:r>
          </a:p>
          <a:p>
            <a:pPr lvl="1"/>
            <a:r>
              <a:rPr lang="en-US" dirty="0" smtClean="0"/>
              <a:t>acc means accept,</a:t>
            </a:r>
          </a:p>
          <a:p>
            <a:pPr lvl="1"/>
            <a:r>
              <a:rPr lang="en-US" dirty="0" smtClean="0"/>
              <a:t>blank means error.</a:t>
            </a:r>
            <a:endParaRPr lang="de-DE" dirty="0" smtClean="0"/>
          </a:p>
          <a:p>
            <a:pPr marL="914400" lvl="1" indent="-457200">
              <a:buNone/>
            </a:pP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pPr>
              <a:buNone/>
            </a:pPr>
            <a:r>
              <a:rPr lang="en-US" b="1" dirty="0" smtClean="0">
                <a:solidFill>
                  <a:schemeClr val="accent1"/>
                </a:solidFill>
              </a:rPr>
              <a:t>					Parsing table for the Ex Grammar G</a:t>
            </a:r>
          </a:p>
          <a:p>
            <a:pPr>
              <a:buNone/>
            </a:pPr>
            <a:r>
              <a:rPr lang="en-US" b="1" dirty="0" smtClean="0"/>
              <a:t>	Grammar G</a:t>
            </a:r>
          </a:p>
          <a:p>
            <a:endParaRPr lang="en-US" b="1" dirty="0" smtClean="0">
              <a:solidFill>
                <a:schemeClr val="accent1"/>
              </a:solidFill>
            </a:endParaRPr>
          </a:p>
          <a:p>
            <a:pPr marL="914400" lvl="1" indent="-457200">
              <a:buAutoNum type="arabicPeriod"/>
            </a:pPr>
            <a:r>
              <a:rPr lang="de-DE" sz="2000" b="1" dirty="0" smtClean="0">
                <a:solidFill>
                  <a:schemeClr val="accent1"/>
                </a:solidFill>
              </a:rPr>
              <a:t>E → E + T	4.   T → F</a:t>
            </a:r>
          </a:p>
          <a:p>
            <a:pPr marL="914400" lvl="1" indent="-457200">
              <a:buFont typeface="Wingdings" pitchFamily="2" charset="2"/>
              <a:buAutoNum type="arabicPeriod"/>
            </a:pPr>
            <a:r>
              <a:rPr lang="de-DE" sz="2000" b="1" dirty="0" smtClean="0">
                <a:solidFill>
                  <a:schemeClr val="accent1"/>
                </a:solidFill>
              </a:rPr>
              <a:t>E → T		5.   F → ( E )</a:t>
            </a:r>
          </a:p>
          <a:p>
            <a:pPr marL="914400" lvl="1" indent="-457200">
              <a:buAutoNum type="arabicPeriod"/>
            </a:pPr>
            <a:r>
              <a:rPr lang="de-DE" sz="2000" b="1" dirty="0" smtClean="0">
                <a:solidFill>
                  <a:schemeClr val="accent1"/>
                </a:solidFill>
              </a:rPr>
              <a:t>T → T * F	6.   F → id</a:t>
            </a:r>
          </a:p>
          <a:p>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400550" y="1676400"/>
            <a:ext cx="4438650" cy="340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 Algorithm…</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On input </a:t>
            </a:r>
            <a:r>
              <a:rPr lang="en-US" b="1" dirty="0" smtClean="0">
                <a:solidFill>
                  <a:schemeClr val="accent1"/>
                </a:solidFill>
              </a:rPr>
              <a:t>id * id + id</a:t>
            </a:r>
            <a:r>
              <a:rPr lang="en-US" dirty="0" smtClean="0"/>
              <a:t> the sequence of stack and input contents are:</a:t>
            </a:r>
          </a:p>
          <a:p>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295400" y="1905000"/>
            <a:ext cx="6496050" cy="4155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SLR-Parsing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SLR Parsing Table</a:t>
            </a:r>
          </a:p>
          <a:p>
            <a:pPr lvl="1"/>
            <a:r>
              <a:rPr lang="en-US" dirty="0" smtClean="0"/>
              <a:t>The SLR method begins with LR(0) items and LR(0) automata.</a:t>
            </a:r>
          </a:p>
          <a:p>
            <a:pPr>
              <a:buNone/>
            </a:pPr>
            <a:r>
              <a:rPr lang="en-US" b="1" dirty="0" smtClean="0">
                <a:solidFill>
                  <a:schemeClr val="accent1"/>
                </a:solidFill>
              </a:rPr>
              <a:t>INPUT:</a:t>
            </a:r>
            <a:r>
              <a:rPr lang="en-US" dirty="0" smtClean="0"/>
              <a:t> An augmented grammar G‘</a:t>
            </a:r>
          </a:p>
          <a:p>
            <a:pPr>
              <a:buNone/>
            </a:pPr>
            <a:r>
              <a:rPr lang="en-US" b="1" dirty="0" smtClean="0">
                <a:solidFill>
                  <a:schemeClr val="accent1"/>
                </a:solidFill>
              </a:rPr>
              <a:t>OUTPUT: </a:t>
            </a:r>
            <a:r>
              <a:rPr lang="en-US" dirty="0" smtClean="0"/>
              <a:t>The SLR-parsing table functions ACTION and GOTO for G’</a:t>
            </a:r>
          </a:p>
          <a:p>
            <a:pPr>
              <a:buNone/>
            </a:pPr>
            <a:r>
              <a:rPr lang="en-US" b="1" dirty="0" smtClean="0">
                <a:solidFill>
                  <a:schemeClr val="accent1"/>
                </a:solidFill>
              </a:rPr>
              <a:t>METHOD:</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752600" y="3048000"/>
            <a:ext cx="6010275"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SLR-Parsing Tables..</a:t>
            </a:r>
            <a:endParaRPr lang="ur-PK"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533400" y="1295400"/>
            <a:ext cx="8077200" cy="1903464"/>
          </a:xfrm>
          <a:prstGeom prst="rect">
            <a:avLst/>
          </a:prstGeom>
          <a:noFill/>
          <a:ln w="9525">
            <a:noFill/>
            <a:miter lim="800000"/>
            <a:headEnd/>
            <a:tailEnd/>
          </a:ln>
        </p:spPr>
      </p:pic>
      <p:sp>
        <p:nvSpPr>
          <p:cNvPr id="6" name="Rectangle 5"/>
          <p:cNvSpPr/>
          <p:nvPr/>
        </p:nvSpPr>
        <p:spPr>
          <a:xfrm>
            <a:off x="381000" y="3429000"/>
            <a:ext cx="8458200" cy="1938992"/>
          </a:xfrm>
          <a:prstGeom prst="rect">
            <a:avLst/>
          </a:prstGeom>
        </p:spPr>
        <p:txBody>
          <a:bodyPr wrap="square">
            <a:spAutoFit/>
          </a:bodyPr>
          <a:lstStyle/>
          <a:p>
            <a:pPr>
              <a:buFont typeface="Wingdings" pitchFamily="2" charset="2"/>
              <a:buChar char="Ø"/>
            </a:pPr>
            <a:r>
              <a:rPr lang="en-US" sz="2400" dirty="0" smtClean="0"/>
              <a:t>Ex: Now we construct the SLR table for the augmented 	expression grammar. </a:t>
            </a:r>
          </a:p>
          <a:p>
            <a:pPr>
              <a:buFont typeface="Wingdings" pitchFamily="2" charset="2"/>
              <a:buChar char="Ø"/>
            </a:pPr>
            <a:endParaRPr lang="en-US" sz="2400" dirty="0" smtClean="0"/>
          </a:p>
          <a:p>
            <a:pPr>
              <a:buFont typeface="Wingdings" pitchFamily="2" charset="2"/>
              <a:buChar char="Ø"/>
            </a:pPr>
            <a:r>
              <a:rPr lang="en-US" sz="2400" dirty="0" smtClean="0"/>
              <a:t>The canonical collection of sets of LR(0) items for the grammar are the same as we saw in last lesson.</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SLR-Parsing Table…</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First consider the set of items I</a:t>
            </a:r>
            <a:r>
              <a:rPr lang="en-US" baseline="-25000" dirty="0" smtClean="0"/>
              <a:t>0 </a:t>
            </a:r>
            <a:r>
              <a:rPr lang="en-US" dirty="0" smtClean="0"/>
              <a:t>:</a:t>
            </a:r>
          </a:p>
          <a:p>
            <a:pPr>
              <a:buNone/>
            </a:pPr>
            <a:r>
              <a:rPr lang="de-DE" b="1" dirty="0" smtClean="0">
                <a:solidFill>
                  <a:schemeClr val="accent1"/>
                </a:solidFill>
              </a:rPr>
              <a:t>			</a:t>
            </a:r>
          </a:p>
          <a:p>
            <a:pPr>
              <a:buNone/>
            </a:pPr>
            <a:r>
              <a:rPr lang="de-DE" b="1" dirty="0" smtClean="0">
                <a:solidFill>
                  <a:schemeClr val="accent1"/>
                </a:solidFill>
              </a:rPr>
              <a:t>			E‘ → ∙E</a:t>
            </a:r>
          </a:p>
          <a:p>
            <a:pPr>
              <a:buNone/>
            </a:pPr>
            <a:r>
              <a:rPr lang="de-DE" b="1" dirty="0" smtClean="0">
                <a:solidFill>
                  <a:schemeClr val="accent1"/>
                </a:solidFill>
              </a:rPr>
              <a:t>			 E → ∙E + T | ∙T</a:t>
            </a:r>
          </a:p>
          <a:p>
            <a:pPr>
              <a:buNone/>
            </a:pPr>
            <a:r>
              <a:rPr lang="de-DE" b="1" dirty="0" smtClean="0">
                <a:solidFill>
                  <a:schemeClr val="accent1"/>
                </a:solidFill>
              </a:rPr>
              <a:t>			 T → ∙T * F | ∙F</a:t>
            </a:r>
          </a:p>
          <a:p>
            <a:pPr>
              <a:buNone/>
            </a:pPr>
            <a:r>
              <a:rPr lang="de-DE" b="1" dirty="0" smtClean="0">
                <a:solidFill>
                  <a:schemeClr val="accent1"/>
                </a:solidFill>
              </a:rPr>
              <a:t>			 F → ∙(E) | ∙id</a:t>
            </a:r>
            <a:endParaRPr lang="en-US" dirty="0" smtClean="0"/>
          </a:p>
          <a:p>
            <a:endParaRPr lang="en-US" dirty="0" smtClean="0"/>
          </a:p>
          <a:p>
            <a:pPr lvl="1"/>
            <a:r>
              <a:rPr lang="en-US" dirty="0" smtClean="0"/>
              <a:t>The item </a:t>
            </a:r>
            <a:r>
              <a:rPr lang="de-DE" b="1" dirty="0" smtClean="0">
                <a:solidFill>
                  <a:schemeClr val="accent1"/>
                </a:solidFill>
              </a:rPr>
              <a:t>F → ∙(E) </a:t>
            </a:r>
            <a:r>
              <a:rPr lang="en-US" dirty="0" smtClean="0"/>
              <a:t>gives rise to the entry </a:t>
            </a:r>
            <a:r>
              <a:rPr lang="en-US" b="1" dirty="0" smtClean="0">
                <a:solidFill>
                  <a:schemeClr val="accent1"/>
                </a:solidFill>
              </a:rPr>
              <a:t>ACTION[0,(] = shift 4</a:t>
            </a:r>
            <a:endParaRPr lang="en-US" dirty="0" smtClean="0"/>
          </a:p>
          <a:p>
            <a:pPr lvl="1"/>
            <a:r>
              <a:rPr lang="en-US" dirty="0" smtClean="0"/>
              <a:t>The item </a:t>
            </a:r>
            <a:r>
              <a:rPr lang="de-DE" b="1" dirty="0" smtClean="0">
                <a:solidFill>
                  <a:schemeClr val="accent1"/>
                </a:solidFill>
              </a:rPr>
              <a:t>F → ∙id </a:t>
            </a:r>
            <a:r>
              <a:rPr lang="en-US" dirty="0" smtClean="0"/>
              <a:t>to the entry </a:t>
            </a:r>
            <a:r>
              <a:rPr lang="en-US" b="1" dirty="0" smtClean="0">
                <a:solidFill>
                  <a:schemeClr val="accent1"/>
                </a:solidFill>
              </a:rPr>
              <a:t>ACTION [0,id] = shift 5</a:t>
            </a:r>
            <a:endParaRPr lang="en-US" dirty="0" smtClean="0"/>
          </a:p>
          <a:p>
            <a:pPr lvl="1"/>
            <a:r>
              <a:rPr lang="en-US" dirty="0" smtClean="0"/>
              <a:t>Other items in </a:t>
            </a:r>
            <a:r>
              <a:rPr lang="en-US" b="1" dirty="0" smtClean="0">
                <a:solidFill>
                  <a:schemeClr val="accent1"/>
                </a:solidFill>
              </a:rPr>
              <a:t>I</a:t>
            </a:r>
            <a:r>
              <a:rPr lang="en-US" b="1" baseline="-25000" dirty="0" smtClean="0">
                <a:solidFill>
                  <a:schemeClr val="accent1"/>
                </a:solidFill>
              </a:rPr>
              <a:t>0</a:t>
            </a:r>
            <a:r>
              <a:rPr lang="en-US" dirty="0" smtClean="0"/>
              <a:t> yield no actions.</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A </a:t>
            </a:r>
            <a:r>
              <a:rPr lang="en-US" b="1" dirty="0" smtClean="0">
                <a:solidFill>
                  <a:schemeClr val="accent1"/>
                </a:solidFill>
              </a:rPr>
              <a:t>non recursive predictive parser </a:t>
            </a:r>
            <a:r>
              <a:rPr lang="en-US" dirty="0" smtClean="0"/>
              <a:t>can be built by maintaining a stack explicitly, rather than implicitly via recursive calls.</a:t>
            </a:r>
          </a:p>
          <a:p>
            <a:endParaRPr lang="en-US" dirty="0" smtClean="0"/>
          </a:p>
          <a:p>
            <a:pPr lvl="1"/>
            <a:r>
              <a:rPr lang="en-US" dirty="0" smtClean="0"/>
              <a:t>If </a:t>
            </a:r>
            <a:r>
              <a:rPr lang="en-US" b="1" i="1" dirty="0" smtClean="0">
                <a:solidFill>
                  <a:schemeClr val="accent1"/>
                </a:solidFill>
              </a:rPr>
              <a:t>w</a:t>
            </a:r>
            <a:r>
              <a:rPr lang="en-US" dirty="0" smtClean="0"/>
              <a:t> is the input that has been </a:t>
            </a:r>
            <a:r>
              <a:rPr lang="en-US" b="1" dirty="0" smtClean="0">
                <a:solidFill>
                  <a:schemeClr val="accent1"/>
                </a:solidFill>
              </a:rPr>
              <a:t>matched</a:t>
            </a:r>
            <a:r>
              <a:rPr lang="en-US" dirty="0" smtClean="0"/>
              <a:t> so far, then the </a:t>
            </a:r>
            <a:r>
              <a:rPr lang="en-US" b="1" dirty="0" smtClean="0">
                <a:solidFill>
                  <a:schemeClr val="accent1"/>
                </a:solidFill>
              </a:rPr>
              <a:t>stack</a:t>
            </a:r>
            <a:r>
              <a:rPr lang="en-US" dirty="0" smtClean="0"/>
              <a:t> holds a sequence of grammar symbols </a:t>
            </a:r>
            <a:r>
              <a:rPr lang="el-GR" b="1" dirty="0" smtClean="0">
                <a:solidFill>
                  <a:schemeClr val="accent1"/>
                </a:solidFill>
              </a:rPr>
              <a:t>α</a:t>
            </a:r>
            <a:r>
              <a:rPr lang="en-US" dirty="0" smtClean="0"/>
              <a:t> such that</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6400800" y="2876550"/>
            <a:ext cx="1457854" cy="55245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219200" y="3505200"/>
            <a:ext cx="5257800" cy="3036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Constructing SLR-Parsing Tables...</a:t>
            </a:r>
          </a:p>
        </p:txBody>
      </p:sp>
      <p:sp>
        <p:nvSpPr>
          <p:cNvPr id="3" name="Content Placeholder 2"/>
          <p:cNvSpPr>
            <a:spLocks noGrp="1"/>
          </p:cNvSpPr>
          <p:nvPr>
            <p:ph idx="1"/>
          </p:nvPr>
        </p:nvSpPr>
        <p:spPr>
          <a:xfrm>
            <a:off x="152400" y="1066800"/>
            <a:ext cx="8839200" cy="5257800"/>
          </a:xfrm>
        </p:spPr>
        <p:txBody>
          <a:bodyPr>
            <a:normAutofit fontScale="92500" lnSpcReduction="10000"/>
          </a:bodyPr>
          <a:lstStyle/>
          <a:p>
            <a:r>
              <a:rPr lang="en-US" dirty="0" smtClean="0"/>
              <a:t>Now consider I</a:t>
            </a:r>
            <a:r>
              <a:rPr lang="en-US" baseline="-25000" dirty="0" smtClean="0"/>
              <a:t>1</a:t>
            </a:r>
            <a:r>
              <a:rPr lang="de-DE" b="1" dirty="0" smtClean="0">
                <a:solidFill>
                  <a:schemeClr val="accent1"/>
                </a:solidFill>
              </a:rPr>
              <a:t>			</a:t>
            </a:r>
          </a:p>
          <a:p>
            <a:pPr>
              <a:buNone/>
            </a:pPr>
            <a:r>
              <a:rPr lang="de-DE" b="1" dirty="0" smtClean="0">
                <a:solidFill>
                  <a:schemeClr val="accent1"/>
                </a:solidFill>
              </a:rPr>
              <a:t>				 E‘ → ∙E</a:t>
            </a:r>
          </a:p>
          <a:p>
            <a:pPr>
              <a:buNone/>
            </a:pPr>
            <a:r>
              <a:rPr lang="de-DE" b="1" dirty="0" smtClean="0">
                <a:solidFill>
                  <a:schemeClr val="accent1"/>
                </a:solidFill>
              </a:rPr>
              <a:t>				 E → E∙ + T</a:t>
            </a:r>
          </a:p>
          <a:p>
            <a:pPr lvl="1"/>
            <a:r>
              <a:rPr lang="en-US" dirty="0" smtClean="0"/>
              <a:t>The 1</a:t>
            </a:r>
            <a:r>
              <a:rPr lang="en-US" baseline="30000" dirty="0" smtClean="0"/>
              <a:t>st</a:t>
            </a:r>
            <a:r>
              <a:rPr lang="en-US" dirty="0" smtClean="0"/>
              <a:t> item yields </a:t>
            </a:r>
            <a:r>
              <a:rPr lang="en-US" b="1" dirty="0" smtClean="0">
                <a:solidFill>
                  <a:schemeClr val="accent1"/>
                </a:solidFill>
              </a:rPr>
              <a:t>ACTION[1,$] = accept</a:t>
            </a:r>
            <a:endParaRPr lang="en-US" dirty="0" smtClean="0"/>
          </a:p>
          <a:p>
            <a:pPr lvl="1"/>
            <a:r>
              <a:rPr lang="en-US" dirty="0" smtClean="0"/>
              <a:t>The 2</a:t>
            </a:r>
            <a:r>
              <a:rPr lang="en-US" baseline="30000" dirty="0" smtClean="0"/>
              <a:t>nd</a:t>
            </a:r>
            <a:r>
              <a:rPr lang="en-US" dirty="0" smtClean="0"/>
              <a:t> item yields </a:t>
            </a:r>
            <a:r>
              <a:rPr lang="en-US" b="1" dirty="0" smtClean="0">
                <a:solidFill>
                  <a:schemeClr val="accent1"/>
                </a:solidFill>
              </a:rPr>
              <a:t>ACTION[1,+] = shift 6</a:t>
            </a:r>
          </a:p>
          <a:p>
            <a:endParaRPr lang="en-US" dirty="0" smtClean="0"/>
          </a:p>
          <a:p>
            <a:r>
              <a:rPr lang="en-US" dirty="0" smtClean="0"/>
              <a:t>For I</a:t>
            </a:r>
            <a:r>
              <a:rPr lang="en-US" baseline="-25000" dirty="0" smtClean="0"/>
              <a:t>2</a:t>
            </a:r>
            <a:r>
              <a:rPr lang="de-DE" b="1" dirty="0" smtClean="0">
                <a:solidFill>
                  <a:schemeClr val="accent1"/>
                </a:solidFill>
              </a:rPr>
              <a:t>			</a:t>
            </a:r>
          </a:p>
          <a:p>
            <a:pPr>
              <a:buNone/>
            </a:pPr>
            <a:r>
              <a:rPr lang="de-DE" b="1" dirty="0" smtClean="0">
                <a:solidFill>
                  <a:schemeClr val="accent1"/>
                </a:solidFill>
              </a:rPr>
              <a:t>				 E → T∙</a:t>
            </a:r>
          </a:p>
          <a:p>
            <a:pPr>
              <a:buNone/>
            </a:pPr>
            <a:r>
              <a:rPr lang="de-DE" b="1" dirty="0" smtClean="0">
                <a:solidFill>
                  <a:schemeClr val="accent1"/>
                </a:solidFill>
              </a:rPr>
              <a:t>				 T → T∙ * F</a:t>
            </a:r>
          </a:p>
          <a:p>
            <a:pPr lvl="1"/>
            <a:r>
              <a:rPr lang="en-US" dirty="0" smtClean="0"/>
              <a:t>Since </a:t>
            </a:r>
            <a:r>
              <a:rPr lang="en-US" b="1" dirty="0" smtClean="0">
                <a:solidFill>
                  <a:schemeClr val="accent1"/>
                </a:solidFill>
              </a:rPr>
              <a:t>FOLLOW(E) = {$, +, )} </a:t>
            </a:r>
            <a:r>
              <a:rPr lang="en-US" dirty="0" smtClean="0"/>
              <a:t>the 1</a:t>
            </a:r>
            <a:r>
              <a:rPr lang="en-US" baseline="30000" dirty="0" smtClean="0"/>
              <a:t>st</a:t>
            </a:r>
            <a:r>
              <a:rPr lang="en-US" dirty="0" smtClean="0"/>
              <a:t> item yields </a:t>
            </a:r>
            <a:br>
              <a:rPr lang="en-US" dirty="0" smtClean="0"/>
            </a:br>
            <a:r>
              <a:rPr lang="en-US" b="1" dirty="0" smtClean="0">
                <a:solidFill>
                  <a:schemeClr val="accent1"/>
                </a:solidFill>
              </a:rPr>
              <a:t>ACTION[2,$] = ACTION[2,+] = ACTION[2,)] = reduce E </a:t>
            </a:r>
            <a:r>
              <a:rPr lang="de-DE" b="1" dirty="0" smtClean="0">
                <a:solidFill>
                  <a:schemeClr val="accent1"/>
                </a:solidFill>
              </a:rPr>
              <a:t>→ T</a:t>
            </a:r>
            <a:endParaRPr lang="en-US" dirty="0" smtClean="0"/>
          </a:p>
          <a:p>
            <a:pPr lvl="1"/>
            <a:r>
              <a:rPr lang="en-US" dirty="0" smtClean="0"/>
              <a:t>2</a:t>
            </a:r>
            <a:r>
              <a:rPr lang="en-US" baseline="30000" dirty="0" smtClean="0"/>
              <a:t>nd</a:t>
            </a:r>
            <a:r>
              <a:rPr lang="en-US" dirty="0" smtClean="0"/>
              <a:t> item yields </a:t>
            </a:r>
            <a:r>
              <a:rPr lang="en-US" b="1" dirty="0" smtClean="0">
                <a:solidFill>
                  <a:schemeClr val="accent1"/>
                </a:solidFill>
              </a:rPr>
              <a:t>ACTION[2,*] = shift 7</a:t>
            </a:r>
          </a:p>
          <a:p>
            <a:pPr lvl="1"/>
            <a:endParaRPr lang="en-US" dirty="0" smtClean="0"/>
          </a:p>
          <a:p>
            <a:pPr lvl="1"/>
            <a:r>
              <a:rPr lang="en-US" dirty="0" smtClean="0"/>
              <a:t>Continuing in this fashion we obtain the ACTION and GOTO tables</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Lec21-03.png"/>
          <p:cNvPicPr>
            <a:picLocks noChangeAspect="1"/>
          </p:cNvPicPr>
          <p:nvPr/>
        </p:nvPicPr>
        <p:blipFill>
          <a:blip r:embed="rId3" cstate="print"/>
          <a:stretch>
            <a:fillRect/>
          </a:stretch>
        </p:blipFill>
        <p:spPr>
          <a:xfrm>
            <a:off x="4800600" y="1227582"/>
            <a:ext cx="4191000" cy="5020818"/>
          </a:xfrm>
          <a:prstGeom prst="rect">
            <a:avLst/>
          </a:prstGeom>
        </p:spPr>
      </p:pic>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SLR-Parsing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First consider the set of items I</a:t>
            </a:r>
            <a:r>
              <a:rPr lang="en-US" baseline="-25000" dirty="0" smtClean="0"/>
              <a:t>0 </a:t>
            </a:r>
            <a:r>
              <a:rPr lang="en-US" dirty="0" smtClean="0"/>
              <a:t>:</a:t>
            </a:r>
          </a:p>
          <a:p>
            <a:pPr>
              <a:buNone/>
            </a:pPr>
            <a:r>
              <a:rPr lang="de-DE" b="1" dirty="0" smtClean="0">
                <a:solidFill>
                  <a:schemeClr val="accent1"/>
                </a:solidFill>
              </a:rPr>
              <a:t>		</a:t>
            </a:r>
            <a:r>
              <a:rPr lang="de-DE" b="1" dirty="0" smtClean="0">
                <a:solidFill>
                  <a:schemeClr val="accent1"/>
                </a:solidFill>
              </a:rPr>
              <a:t>E</a:t>
            </a:r>
            <a:r>
              <a:rPr lang="de-DE" b="1" dirty="0" smtClean="0">
                <a:solidFill>
                  <a:schemeClr val="accent1"/>
                </a:solidFill>
              </a:rPr>
              <a:t>‘ → ∙E</a:t>
            </a:r>
          </a:p>
          <a:p>
            <a:pPr>
              <a:buNone/>
            </a:pPr>
            <a:r>
              <a:rPr lang="de-DE" b="1" dirty="0" smtClean="0">
                <a:solidFill>
                  <a:schemeClr val="accent1"/>
                </a:solidFill>
              </a:rPr>
              <a:t>		</a:t>
            </a:r>
            <a:r>
              <a:rPr lang="de-DE" b="1" dirty="0" smtClean="0">
                <a:solidFill>
                  <a:schemeClr val="accent1"/>
                </a:solidFill>
              </a:rPr>
              <a:t>E </a:t>
            </a:r>
            <a:r>
              <a:rPr lang="de-DE" b="1" dirty="0" smtClean="0">
                <a:solidFill>
                  <a:schemeClr val="accent1"/>
                </a:solidFill>
              </a:rPr>
              <a:t>→ ∙E + T | ∙T</a:t>
            </a:r>
          </a:p>
          <a:p>
            <a:pPr>
              <a:buNone/>
            </a:pPr>
            <a:r>
              <a:rPr lang="de-DE" b="1" dirty="0" smtClean="0">
                <a:solidFill>
                  <a:schemeClr val="accent1"/>
                </a:solidFill>
              </a:rPr>
              <a:t>	</a:t>
            </a:r>
            <a:r>
              <a:rPr lang="de-DE" b="1" dirty="0" smtClean="0">
                <a:solidFill>
                  <a:schemeClr val="accent1"/>
                </a:solidFill>
              </a:rPr>
              <a:t>	T </a:t>
            </a:r>
            <a:r>
              <a:rPr lang="de-DE" b="1" dirty="0" smtClean="0">
                <a:solidFill>
                  <a:schemeClr val="accent1"/>
                </a:solidFill>
              </a:rPr>
              <a:t>→ ∙T * F | ∙F</a:t>
            </a:r>
          </a:p>
          <a:p>
            <a:pPr>
              <a:buNone/>
            </a:pPr>
            <a:r>
              <a:rPr lang="de-DE" b="1" dirty="0" smtClean="0">
                <a:solidFill>
                  <a:schemeClr val="accent1"/>
                </a:solidFill>
              </a:rPr>
              <a:t>	</a:t>
            </a:r>
            <a:r>
              <a:rPr lang="de-DE" b="1" dirty="0" smtClean="0">
                <a:solidFill>
                  <a:schemeClr val="accent1"/>
                </a:solidFill>
              </a:rPr>
              <a:t>	F </a:t>
            </a:r>
            <a:r>
              <a:rPr lang="de-DE" b="1" dirty="0" smtClean="0">
                <a:solidFill>
                  <a:schemeClr val="accent1"/>
                </a:solidFill>
              </a:rPr>
              <a:t>→ ∙(E) | ∙id</a:t>
            </a:r>
            <a:endParaRPr lang="en-US" dirty="0" smtClean="0"/>
          </a:p>
          <a:p>
            <a:endParaRPr lang="en-US" sz="2000" dirty="0" smtClean="0"/>
          </a:p>
          <a:p>
            <a:r>
              <a:rPr lang="en-US" sz="2000" dirty="0" smtClean="0"/>
              <a:t>The </a:t>
            </a:r>
            <a:r>
              <a:rPr lang="en-US" sz="2000" dirty="0" smtClean="0"/>
              <a:t>item </a:t>
            </a:r>
            <a:r>
              <a:rPr lang="de-DE" sz="2000" b="1" dirty="0" smtClean="0">
                <a:solidFill>
                  <a:schemeClr val="accent1"/>
                </a:solidFill>
              </a:rPr>
              <a:t>F → ∙(E) </a:t>
            </a:r>
            <a:r>
              <a:rPr lang="en-US" sz="2000" dirty="0" smtClean="0"/>
              <a:t>gives rise to </a:t>
            </a:r>
            <a:r>
              <a:rPr lang="en-US" sz="2000" dirty="0" smtClean="0"/>
              <a:t>the </a:t>
            </a:r>
            <a:br>
              <a:rPr lang="en-US" sz="2000" dirty="0" smtClean="0"/>
            </a:br>
            <a:r>
              <a:rPr lang="en-US" sz="2000" dirty="0" smtClean="0"/>
              <a:t>entry </a:t>
            </a:r>
            <a:r>
              <a:rPr lang="en-US" sz="2000" b="1" dirty="0" smtClean="0">
                <a:solidFill>
                  <a:schemeClr val="accent1"/>
                </a:solidFill>
              </a:rPr>
              <a:t>ACTION[0,(] = shift 4</a:t>
            </a:r>
            <a:endParaRPr lang="en-US" sz="2000" dirty="0" smtClean="0"/>
          </a:p>
          <a:p>
            <a:endParaRPr lang="en-US" sz="2000" dirty="0" smtClean="0"/>
          </a:p>
          <a:p>
            <a:r>
              <a:rPr lang="en-US" sz="2000" dirty="0" smtClean="0"/>
              <a:t>The </a:t>
            </a:r>
            <a:r>
              <a:rPr lang="en-US" sz="2000" dirty="0" smtClean="0"/>
              <a:t>item </a:t>
            </a:r>
            <a:r>
              <a:rPr lang="de-DE" sz="2000" b="1" dirty="0" smtClean="0">
                <a:solidFill>
                  <a:schemeClr val="accent1"/>
                </a:solidFill>
              </a:rPr>
              <a:t>F → ∙id </a:t>
            </a:r>
            <a:r>
              <a:rPr lang="en-US" sz="2000" dirty="0" smtClean="0"/>
              <a:t>to the </a:t>
            </a:r>
            <a:r>
              <a:rPr lang="en-US" sz="2000" dirty="0" smtClean="0"/>
              <a:t/>
            </a:r>
            <a:br>
              <a:rPr lang="en-US" sz="2000" dirty="0" smtClean="0"/>
            </a:br>
            <a:r>
              <a:rPr lang="en-US" sz="2000" dirty="0" smtClean="0"/>
              <a:t>entry </a:t>
            </a:r>
            <a:r>
              <a:rPr lang="en-US" sz="2000" b="1" dirty="0" smtClean="0">
                <a:solidFill>
                  <a:schemeClr val="accent1"/>
                </a:solidFill>
              </a:rPr>
              <a:t>ACTION [0,id] = shift 5</a:t>
            </a:r>
            <a:endParaRPr lang="en-US" sz="2000" dirty="0" smtClean="0"/>
          </a:p>
          <a:p>
            <a:endParaRPr lang="en-US" sz="2000" dirty="0" smtClean="0"/>
          </a:p>
          <a:p>
            <a:r>
              <a:rPr lang="en-US" sz="2000" dirty="0" smtClean="0"/>
              <a:t>Other </a:t>
            </a:r>
            <a:r>
              <a:rPr lang="en-US" sz="2000" dirty="0" smtClean="0"/>
              <a:t>items in </a:t>
            </a:r>
            <a:r>
              <a:rPr lang="en-US" sz="2000" b="1" dirty="0" smtClean="0">
                <a:solidFill>
                  <a:schemeClr val="accent1"/>
                </a:solidFill>
              </a:rPr>
              <a:t>I</a:t>
            </a:r>
            <a:r>
              <a:rPr lang="en-US" sz="2000" b="1" baseline="-25000" dirty="0" smtClean="0">
                <a:solidFill>
                  <a:schemeClr val="accent1"/>
                </a:solidFill>
              </a:rPr>
              <a:t>0</a:t>
            </a:r>
            <a:r>
              <a:rPr lang="en-US" sz="2000" dirty="0" smtClean="0"/>
              <a:t> yield no actions.</a:t>
            </a:r>
            <a:endParaRPr lang="en-US" sz="2000"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cxnSp>
        <p:nvCxnSpPr>
          <p:cNvPr id="7" name="Straight Arrow Connector 6"/>
          <p:cNvCxnSpPr/>
          <p:nvPr/>
        </p:nvCxnSpPr>
        <p:spPr>
          <a:xfrm>
            <a:off x="3429000" y="4114800"/>
            <a:ext cx="24384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2362200" y="2895600"/>
            <a:ext cx="2667000" cy="1143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pic>
        <p:nvPicPr>
          <p:cNvPr id="5" name="Picture 4" descr="Lec20-05.PNG"/>
          <p:cNvPicPr>
            <a:picLocks noChangeAspect="1"/>
          </p:cNvPicPr>
          <p:nvPr/>
        </p:nvPicPr>
        <p:blipFill>
          <a:blip r:embed="rId3" cstate="print"/>
          <a:stretch>
            <a:fillRect/>
          </a:stretch>
        </p:blipFill>
        <p:spPr>
          <a:xfrm>
            <a:off x="1600200" y="1371600"/>
            <a:ext cx="6148746" cy="50650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685800" y="2133600"/>
            <a:ext cx="8001000" cy="1981200"/>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Bottom-up parsing </a:t>
            </a:r>
            <a:r>
              <a:rPr lang="en-US" dirty="0" smtClean="0"/>
              <a:t>is the process of "</a:t>
            </a:r>
            <a:r>
              <a:rPr lang="en-US" b="1" dirty="0" smtClean="0">
                <a:solidFill>
                  <a:schemeClr val="accent1"/>
                </a:solidFill>
              </a:rPr>
              <a:t>reducing</a:t>
            </a:r>
            <a:r>
              <a:rPr lang="en-US" dirty="0" smtClean="0"/>
              <a:t>" a string </a:t>
            </a:r>
            <a:r>
              <a:rPr lang="en-US" b="1" i="1" dirty="0" smtClean="0">
                <a:solidFill>
                  <a:schemeClr val="accent1"/>
                </a:solidFill>
              </a:rPr>
              <a:t>w</a:t>
            </a:r>
            <a:r>
              <a:rPr lang="en-US" dirty="0" smtClean="0"/>
              <a:t> to the start symbol of the grammar.</a:t>
            </a:r>
          </a:p>
          <a:p>
            <a:endParaRPr lang="en-US" dirty="0" smtClean="0"/>
          </a:p>
          <a:p>
            <a:endParaRPr lang="en-US" dirty="0" smtClean="0"/>
          </a:p>
          <a:p>
            <a:endParaRPr lang="en-US" dirty="0" smtClean="0"/>
          </a:p>
          <a:p>
            <a:endParaRPr lang="en-US" dirty="0" smtClean="0"/>
          </a:p>
          <a:p>
            <a:r>
              <a:rPr lang="en-US" dirty="0" smtClean="0"/>
              <a:t>A sequence of reductions are: </a:t>
            </a:r>
          </a:p>
          <a:p>
            <a:pPr>
              <a:buNone/>
            </a:pPr>
            <a:r>
              <a:rPr lang="de-DE" b="1" dirty="0" smtClean="0">
                <a:solidFill>
                  <a:schemeClr val="accent1"/>
                </a:solidFill>
              </a:rPr>
              <a:t>		id * id, F * id, T * id, T * F,  T,  E</a:t>
            </a:r>
            <a:endParaRPr lang="en-US" b="1" dirty="0" smtClean="0">
              <a:solidFill>
                <a:schemeClr val="accent1"/>
              </a:solidFill>
            </a:endParaRPr>
          </a:p>
          <a:p>
            <a:endParaRPr lang="en-US" dirty="0" smtClean="0"/>
          </a:p>
          <a:p>
            <a:r>
              <a:rPr lang="en-US" dirty="0" smtClean="0"/>
              <a:t>By definition, a </a:t>
            </a:r>
            <a:r>
              <a:rPr lang="en-US" b="1" dirty="0" smtClean="0">
                <a:solidFill>
                  <a:schemeClr val="accent1"/>
                </a:solidFill>
              </a:rPr>
              <a:t>reduction</a:t>
            </a:r>
            <a:r>
              <a:rPr lang="en-US" dirty="0" smtClean="0"/>
              <a:t> is the reverse of a step in a derivation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Handles</a:t>
            </a:r>
          </a:p>
          <a:p>
            <a:pPr lvl="1">
              <a:buNone/>
            </a:pPr>
            <a:r>
              <a:rPr lang="en-US" dirty="0" smtClean="0"/>
              <a:t>	if </a:t>
            </a:r>
            <a:r>
              <a:rPr lang="en-US" b="1" dirty="0" smtClean="0">
                <a:solidFill>
                  <a:schemeClr val="accent1"/>
                </a:solidFill>
              </a:rPr>
              <a:t>S ⇒* </a:t>
            </a:r>
            <a:r>
              <a:rPr lang="en-US" b="1" dirty="0" err="1" smtClean="0">
                <a:solidFill>
                  <a:schemeClr val="accent1"/>
                </a:solidFill>
              </a:rPr>
              <a:t>αAw</a:t>
            </a:r>
            <a:r>
              <a:rPr lang="en-US" dirty="0" smtClean="0"/>
              <a:t> then production </a:t>
            </a:r>
            <a:r>
              <a:rPr lang="en-US" b="1" dirty="0" smtClean="0">
                <a:solidFill>
                  <a:schemeClr val="accent1"/>
                </a:solidFill>
              </a:rPr>
              <a:t>A → </a:t>
            </a:r>
            <a:r>
              <a:rPr lang="el-GR" b="1" dirty="0" smtClean="0">
                <a:solidFill>
                  <a:schemeClr val="accent1"/>
                </a:solidFill>
              </a:rPr>
              <a:t>β</a:t>
            </a:r>
            <a:r>
              <a:rPr lang="en-US" dirty="0" smtClean="0"/>
              <a:t> in the position following </a:t>
            </a:r>
            <a:r>
              <a:rPr lang="en-US" b="1" dirty="0" smtClean="0">
                <a:solidFill>
                  <a:schemeClr val="accent1"/>
                </a:solidFill>
              </a:rPr>
              <a:t>α</a:t>
            </a:r>
            <a:r>
              <a:rPr lang="en-US" dirty="0" smtClean="0"/>
              <a:t> is a handle of </a:t>
            </a:r>
            <a:r>
              <a:rPr lang="en-US" b="1" dirty="0" err="1" smtClean="0">
                <a:solidFill>
                  <a:schemeClr val="accent1"/>
                </a:solidFill>
              </a:rPr>
              <a:t>αAw</a:t>
            </a: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r>
              <a:rPr lang="en-US" dirty="0" smtClean="0"/>
              <a:t>The string </a:t>
            </a:r>
            <a:r>
              <a:rPr lang="en-US" i="1" dirty="0" smtClean="0">
                <a:solidFill>
                  <a:schemeClr val="accent1"/>
                </a:solidFill>
              </a:rPr>
              <a:t>w</a:t>
            </a:r>
            <a:r>
              <a:rPr lang="en-US" dirty="0" smtClean="0"/>
              <a:t> to the right of the handle must contain only terminal symbols</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971800" y="2743200"/>
            <a:ext cx="3319895"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Four possible actions a shift-reduce parser can make: </a:t>
            </a:r>
            <a:br>
              <a:rPr lang="en-US" dirty="0" smtClean="0"/>
            </a:br>
            <a:r>
              <a:rPr lang="en-US" b="1" dirty="0" smtClean="0">
                <a:solidFill>
                  <a:schemeClr val="accent1"/>
                </a:solidFill>
              </a:rPr>
              <a:t>shift, reduce, accept, and error</a:t>
            </a:r>
            <a:endParaRPr lang="en-US" dirty="0" smtClean="0"/>
          </a:p>
          <a:p>
            <a:pPr lvl="1"/>
            <a:endParaRPr lang="en-US" dirty="0" smtClean="0"/>
          </a:p>
          <a:p>
            <a:pPr marL="914400" lvl="1" indent="-457200">
              <a:buFont typeface="+mj-lt"/>
              <a:buAutoNum type="arabicPeriod"/>
            </a:pPr>
            <a:r>
              <a:rPr lang="en-US" b="1" i="1" dirty="0" smtClean="0">
                <a:solidFill>
                  <a:schemeClr val="accent1"/>
                </a:solidFill>
              </a:rPr>
              <a:t>Shift</a:t>
            </a:r>
            <a:r>
              <a:rPr lang="en-US" dirty="0" smtClean="0"/>
              <a:t> the next input symbol onto the top of the stack.</a:t>
            </a:r>
          </a:p>
          <a:p>
            <a:pPr marL="914400" lvl="1" indent="-457200">
              <a:buFont typeface="+mj-lt"/>
              <a:buAutoNum type="arabicPeriod"/>
            </a:pPr>
            <a:r>
              <a:rPr lang="en-US" b="1" dirty="0" smtClean="0">
                <a:solidFill>
                  <a:schemeClr val="accent1"/>
                </a:solidFill>
              </a:rPr>
              <a:t>Reduce</a:t>
            </a:r>
            <a:r>
              <a:rPr lang="en-US" dirty="0" smtClean="0"/>
              <a:t> The right end of the string to be reduced must be at the top of the stack. </a:t>
            </a:r>
            <a:br>
              <a:rPr lang="en-US" dirty="0" smtClean="0"/>
            </a:br>
            <a:r>
              <a:rPr lang="en-US" dirty="0" smtClean="0"/>
              <a:t>Locate the left end of the string within the stack and decide with what non-terminal to replace the string.</a:t>
            </a:r>
          </a:p>
          <a:p>
            <a:pPr marL="914400" lvl="1" indent="-457200">
              <a:buFont typeface="+mj-lt"/>
              <a:buAutoNum type="arabicPeriod"/>
            </a:pPr>
            <a:r>
              <a:rPr lang="en-US" b="1" dirty="0" smtClean="0">
                <a:solidFill>
                  <a:schemeClr val="accent1"/>
                </a:solidFill>
              </a:rPr>
              <a:t>Accept</a:t>
            </a:r>
            <a:r>
              <a:rPr lang="en-US" dirty="0" smtClean="0"/>
              <a:t> Announce successful completion of parsing.</a:t>
            </a:r>
          </a:p>
          <a:p>
            <a:pPr marL="914400" lvl="1" indent="-457200">
              <a:buFont typeface="+mj-lt"/>
              <a:buAutoNum type="arabicPeriod"/>
            </a:pPr>
            <a:r>
              <a:rPr lang="en-US" b="1" dirty="0" smtClean="0">
                <a:solidFill>
                  <a:schemeClr val="accent1"/>
                </a:solidFill>
              </a:rPr>
              <a:t>Error</a:t>
            </a:r>
            <a:r>
              <a:rPr lang="en-US" dirty="0" smtClean="0"/>
              <a:t> Discover a syntax error and call an error recovery routine.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LR(k) parsing</a:t>
            </a:r>
          </a:p>
          <a:p>
            <a:pPr lvl="1"/>
            <a:endParaRPr lang="en-US" b="1" dirty="0" smtClean="0">
              <a:solidFill>
                <a:schemeClr val="accent1"/>
              </a:solidFill>
            </a:endParaRPr>
          </a:p>
          <a:p>
            <a:pPr lvl="1"/>
            <a:r>
              <a:rPr lang="en-US" b="1" dirty="0" smtClean="0">
                <a:solidFill>
                  <a:schemeClr val="accent1"/>
                </a:solidFill>
              </a:rPr>
              <a:t>L</a:t>
            </a:r>
            <a:r>
              <a:rPr lang="en-US" dirty="0" smtClean="0"/>
              <a:t> is for left-to-right scanning of the input.</a:t>
            </a:r>
          </a:p>
          <a:p>
            <a:pPr lvl="1"/>
            <a:r>
              <a:rPr lang="en-US" b="1" dirty="0" smtClean="0">
                <a:solidFill>
                  <a:schemeClr val="accent1"/>
                </a:solidFill>
              </a:rPr>
              <a:t>R</a:t>
            </a:r>
            <a:r>
              <a:rPr lang="en-US" dirty="0" smtClean="0"/>
              <a:t> is for constructing a rightmost derivation in reverse.</a:t>
            </a:r>
          </a:p>
          <a:p>
            <a:pPr lvl="1"/>
            <a:r>
              <a:rPr lang="en-US" b="1" dirty="0" smtClean="0">
                <a:solidFill>
                  <a:schemeClr val="accent1"/>
                </a:solidFill>
              </a:rPr>
              <a:t>(k)</a:t>
            </a:r>
            <a:r>
              <a:rPr lang="en-US" dirty="0" smtClean="0"/>
              <a:t> represents the number of input symbols of look-ahead that are used in making parsing decisions.</a:t>
            </a:r>
          </a:p>
          <a:p>
            <a:pPr lvl="1"/>
            <a:endParaRPr lang="en-US" dirty="0" smtClean="0"/>
          </a:p>
          <a:p>
            <a:pPr lvl="1"/>
            <a:r>
              <a:rPr lang="en-US" dirty="0" smtClean="0"/>
              <a:t>When (k) is omitted, k is assumed to be 1</a:t>
            </a:r>
          </a:p>
          <a:p>
            <a:pPr lvl="1"/>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Intuitively, for a grammar to be LR it is sufficient that a </a:t>
            </a:r>
            <a:r>
              <a:rPr lang="en-US" b="1" dirty="0" smtClean="0">
                <a:solidFill>
                  <a:schemeClr val="accent1"/>
                </a:solidFill>
              </a:rPr>
              <a:t>left-to-right shift-reduce parser</a:t>
            </a:r>
            <a:r>
              <a:rPr lang="en-US" dirty="0" smtClean="0"/>
              <a:t> be able to </a:t>
            </a:r>
            <a:r>
              <a:rPr lang="en-US" dirty="0" smtClean="0">
                <a:solidFill>
                  <a:schemeClr val="accent1"/>
                </a:solidFill>
              </a:rPr>
              <a:t>recognize handles of right-sentential forms</a:t>
            </a:r>
            <a:r>
              <a:rPr lang="en-US" dirty="0" smtClean="0"/>
              <a:t> when they appear on top of the stack.</a:t>
            </a:r>
          </a:p>
          <a:p>
            <a:endParaRPr lang="en-US" dirty="0" smtClean="0"/>
          </a:p>
          <a:p>
            <a:r>
              <a:rPr lang="en-US" dirty="0" smtClean="0"/>
              <a:t>LR parsing is attractive for a variety of reasons:</a:t>
            </a:r>
          </a:p>
          <a:p>
            <a:endParaRPr lang="en-US" dirty="0" smtClean="0"/>
          </a:p>
          <a:p>
            <a:pPr lvl="1"/>
            <a:r>
              <a:rPr lang="en-US" dirty="0" smtClean="0"/>
              <a:t>LR parsers can be constructed to recognize virtually </a:t>
            </a:r>
            <a:r>
              <a:rPr lang="en-US" b="1" dirty="0" smtClean="0">
                <a:solidFill>
                  <a:schemeClr val="accent1"/>
                </a:solidFill>
              </a:rPr>
              <a:t>all programming language constructs </a:t>
            </a:r>
            <a:r>
              <a:rPr lang="en-US" dirty="0" smtClean="0"/>
              <a:t>for which context-free grammars can be written.</a:t>
            </a:r>
          </a:p>
          <a:p>
            <a:pPr lvl="1"/>
            <a:endParaRPr lang="en-US" dirty="0" smtClean="0"/>
          </a:p>
          <a:p>
            <a:pPr lvl="1"/>
            <a:r>
              <a:rPr lang="en-US" dirty="0" smtClean="0"/>
              <a:t>The LR-parsing method is the most general </a:t>
            </a:r>
            <a:r>
              <a:rPr lang="en-US" b="1" dirty="0" smtClean="0">
                <a:solidFill>
                  <a:schemeClr val="accent1"/>
                </a:solidFill>
              </a:rPr>
              <a:t>non-backtracking shift-reduce parsing</a:t>
            </a:r>
            <a:r>
              <a:rPr lang="en-US" dirty="0" smtClean="0"/>
              <a:t> method known, yet it can be implemented as efficiently as other, more primitive shift-reduce methods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15844</TotalTime>
  <Words>1164</Words>
  <Application>Microsoft Office PowerPoint</Application>
  <PresentationFormat>On-screen Show (4:3)</PresentationFormat>
  <Paragraphs>281</Paragraphs>
  <Slides>32</Slides>
  <Notes>29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Over View…</vt:lpstr>
      <vt:lpstr>Over View…</vt:lpstr>
      <vt:lpstr>Over View…</vt:lpstr>
      <vt:lpstr>Over View…</vt:lpstr>
      <vt:lpstr>Slide 15</vt:lpstr>
      <vt:lpstr>Contents</vt:lpstr>
      <vt:lpstr>LR Parsing Algorithm</vt:lpstr>
      <vt:lpstr>LR Parsing Algorithm..</vt:lpstr>
      <vt:lpstr>LR Parsing Algorithm...</vt:lpstr>
      <vt:lpstr>LR Parsing Algorithm…</vt:lpstr>
      <vt:lpstr>LR Parsing Algorithm…</vt:lpstr>
      <vt:lpstr>LR Parsing Algorithm…</vt:lpstr>
      <vt:lpstr>LR Parsing Algorithm…</vt:lpstr>
      <vt:lpstr>LR Parsing Algorithm…</vt:lpstr>
      <vt:lpstr>LR Parsing Algorithm…</vt:lpstr>
      <vt:lpstr>LR Parsing Algorithm…</vt:lpstr>
      <vt:lpstr>Constructing SLR-Parsing Tables</vt:lpstr>
      <vt:lpstr>Constructing SLR-Parsing Tables..</vt:lpstr>
      <vt:lpstr>Constructing SLR-Parsing Table…</vt:lpstr>
      <vt:lpstr>Constructing SLR-Parsing Tables...</vt:lpstr>
      <vt:lpstr>Constructing SLR-Parsing Tables...</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3623</cp:revision>
  <dcterms:created xsi:type="dcterms:W3CDTF">2012-02-27T05:45:45Z</dcterms:created>
  <dcterms:modified xsi:type="dcterms:W3CDTF">2013-12-22T11:49:30Z</dcterms:modified>
  <cp:category>CS</cp:category>
</cp:coreProperties>
</file>