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6"/>
  </p:notesMasterIdLst>
  <p:handoutMasterIdLst>
    <p:handoutMasterId r:id="rId37"/>
  </p:handoutMasterIdLst>
  <p:sldIdLst>
    <p:sldId id="269" r:id="rId2"/>
    <p:sldId id="262" r:id="rId3"/>
    <p:sldId id="810" r:id="rId4"/>
    <p:sldId id="818" r:id="rId5"/>
    <p:sldId id="819" r:id="rId6"/>
    <p:sldId id="822" r:id="rId7"/>
    <p:sldId id="839" r:id="rId8"/>
    <p:sldId id="825" r:id="rId9"/>
    <p:sldId id="856" r:id="rId10"/>
    <p:sldId id="857" r:id="rId11"/>
    <p:sldId id="858" r:id="rId12"/>
    <p:sldId id="859" r:id="rId13"/>
    <p:sldId id="860" r:id="rId14"/>
    <p:sldId id="559" r:id="rId15"/>
    <p:sldId id="560" r:id="rId16"/>
    <p:sldId id="823" r:id="rId17"/>
    <p:sldId id="840" r:id="rId18"/>
    <p:sldId id="841" r:id="rId19"/>
    <p:sldId id="842" r:id="rId20"/>
    <p:sldId id="843" r:id="rId21"/>
    <p:sldId id="844" r:id="rId22"/>
    <p:sldId id="845" r:id="rId23"/>
    <p:sldId id="846" r:id="rId24"/>
    <p:sldId id="847" r:id="rId25"/>
    <p:sldId id="848" r:id="rId26"/>
    <p:sldId id="849" r:id="rId27"/>
    <p:sldId id="850" r:id="rId28"/>
    <p:sldId id="851" r:id="rId29"/>
    <p:sldId id="852" r:id="rId30"/>
    <p:sldId id="853" r:id="rId31"/>
    <p:sldId id="854" r:id="rId32"/>
    <p:sldId id="861" r:id="rId33"/>
    <p:sldId id="855"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85763" autoAdjust="0"/>
  </p:normalViewPr>
  <p:slideViewPr>
    <p:cSldViewPr>
      <p:cViewPr>
        <p:scale>
          <a:sx n="70" d="100"/>
          <a:sy n="70" d="100"/>
        </p:scale>
        <p:origin x="-1224" y="252"/>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19/02/1435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19/02/1435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12/22/2013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12/22/2013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12/22/2013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12/22/2013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12/22/2013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12/22/2013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12/22/2013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23</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533400" y="1295400"/>
            <a:ext cx="8077200" cy="1903464"/>
          </a:xfrm>
          <a:prstGeom prst="rect">
            <a:avLst/>
          </a:prstGeom>
          <a:noFill/>
          <a:ln w="9525">
            <a:noFill/>
            <a:miter lim="800000"/>
            <a:headEnd/>
            <a:tailEnd/>
          </a:ln>
        </p:spPr>
      </p:pic>
      <p:sp>
        <p:nvSpPr>
          <p:cNvPr id="6" name="Rectangle 5"/>
          <p:cNvSpPr/>
          <p:nvPr/>
        </p:nvSpPr>
        <p:spPr>
          <a:xfrm>
            <a:off x="381000" y="3429000"/>
            <a:ext cx="8458200" cy="1938992"/>
          </a:xfrm>
          <a:prstGeom prst="rect">
            <a:avLst/>
          </a:prstGeom>
        </p:spPr>
        <p:txBody>
          <a:bodyPr wrap="square">
            <a:spAutoFit/>
          </a:bodyPr>
          <a:lstStyle/>
          <a:p>
            <a:pPr>
              <a:buFont typeface="Wingdings" pitchFamily="2" charset="2"/>
              <a:buChar char="Ø"/>
            </a:pPr>
            <a:r>
              <a:rPr lang="en-US" sz="2400" dirty="0" smtClean="0"/>
              <a:t>Ex: Now we construct the SLR table for the augmented 	expression grammar. </a:t>
            </a:r>
          </a:p>
          <a:p>
            <a:pPr>
              <a:buFont typeface="Wingdings" pitchFamily="2" charset="2"/>
              <a:buChar char="Ø"/>
            </a:pPr>
            <a:endParaRPr lang="en-US" sz="2400" dirty="0" smtClean="0"/>
          </a:p>
          <a:p>
            <a:pPr>
              <a:buFont typeface="Wingdings" pitchFamily="2" charset="2"/>
              <a:buChar char="Ø"/>
            </a:pPr>
            <a:r>
              <a:rPr lang="en-US" sz="2400" dirty="0" smtClean="0"/>
              <a:t>The canonical collection of sets of LR(0) items for the grammar are the same as we saw in last lesson.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Lec21-03.png"/>
          <p:cNvPicPr>
            <a:picLocks noChangeAspect="1"/>
          </p:cNvPicPr>
          <p:nvPr/>
        </p:nvPicPr>
        <p:blipFill>
          <a:blip r:embed="rId3" cstate="print"/>
          <a:stretch>
            <a:fillRect/>
          </a:stretch>
        </p:blipFill>
        <p:spPr>
          <a:xfrm>
            <a:off x="4800600" y="1227582"/>
            <a:ext cx="4191000" cy="5020818"/>
          </a:xfrm>
          <a:prstGeom prst="rect">
            <a:avLst/>
          </a:prstGeom>
        </p:spPr>
      </p:pic>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First consider the set of items I</a:t>
            </a:r>
            <a:r>
              <a:rPr lang="en-US" baseline="-25000" dirty="0" smtClean="0"/>
              <a:t>0 </a:t>
            </a:r>
            <a:r>
              <a:rPr lang="en-US" dirty="0" smtClean="0"/>
              <a:t>:</a:t>
            </a:r>
          </a:p>
          <a:p>
            <a:pPr>
              <a:buNone/>
            </a:pPr>
            <a:r>
              <a:rPr lang="de-DE" b="1" dirty="0" smtClean="0">
                <a:solidFill>
                  <a:schemeClr val="accent1"/>
                </a:solidFill>
              </a:rPr>
              <a:t>		</a:t>
            </a:r>
            <a:r>
              <a:rPr lang="de-DE" b="1" dirty="0" smtClean="0">
                <a:solidFill>
                  <a:schemeClr val="accent1"/>
                </a:solidFill>
              </a:rPr>
              <a:t>E</a:t>
            </a:r>
            <a:r>
              <a:rPr lang="de-DE" b="1" dirty="0" smtClean="0">
                <a:solidFill>
                  <a:schemeClr val="accent1"/>
                </a:solidFill>
              </a:rPr>
              <a:t>‘ → ∙E</a:t>
            </a:r>
          </a:p>
          <a:p>
            <a:pPr>
              <a:buNone/>
            </a:pPr>
            <a:r>
              <a:rPr lang="de-DE" b="1" dirty="0" smtClean="0">
                <a:solidFill>
                  <a:schemeClr val="accent1"/>
                </a:solidFill>
              </a:rPr>
              <a:t>		</a:t>
            </a:r>
            <a:r>
              <a:rPr lang="de-DE" b="1" dirty="0" smtClean="0">
                <a:solidFill>
                  <a:schemeClr val="accent1"/>
                </a:solidFill>
              </a:rPr>
              <a:t>E </a:t>
            </a:r>
            <a:r>
              <a:rPr lang="de-DE" b="1" dirty="0" smtClean="0">
                <a:solidFill>
                  <a:schemeClr val="accent1"/>
                </a:solidFill>
              </a:rPr>
              <a:t>→ ∙E + T | ∙T</a:t>
            </a:r>
          </a:p>
          <a:p>
            <a:pPr>
              <a:buNone/>
            </a:pPr>
            <a:r>
              <a:rPr lang="de-DE" b="1" dirty="0" smtClean="0">
                <a:solidFill>
                  <a:schemeClr val="accent1"/>
                </a:solidFill>
              </a:rPr>
              <a:t>	</a:t>
            </a:r>
            <a:r>
              <a:rPr lang="de-DE" b="1" dirty="0" smtClean="0">
                <a:solidFill>
                  <a:schemeClr val="accent1"/>
                </a:solidFill>
              </a:rPr>
              <a:t>	T </a:t>
            </a:r>
            <a:r>
              <a:rPr lang="de-DE" b="1" dirty="0" smtClean="0">
                <a:solidFill>
                  <a:schemeClr val="accent1"/>
                </a:solidFill>
              </a:rPr>
              <a:t>→ ∙T * F | ∙F</a:t>
            </a:r>
          </a:p>
          <a:p>
            <a:pPr>
              <a:buNone/>
            </a:pPr>
            <a:r>
              <a:rPr lang="de-DE" b="1" dirty="0" smtClean="0">
                <a:solidFill>
                  <a:schemeClr val="accent1"/>
                </a:solidFill>
              </a:rPr>
              <a:t>	</a:t>
            </a:r>
            <a:r>
              <a:rPr lang="de-DE" b="1" dirty="0" smtClean="0">
                <a:solidFill>
                  <a:schemeClr val="accent1"/>
                </a:solidFill>
              </a:rPr>
              <a:t>	F </a:t>
            </a:r>
            <a:r>
              <a:rPr lang="de-DE" b="1" dirty="0" smtClean="0">
                <a:solidFill>
                  <a:schemeClr val="accent1"/>
                </a:solidFill>
              </a:rPr>
              <a:t>→ ∙(E) | ∙id</a:t>
            </a:r>
            <a:endParaRPr lang="en-US" dirty="0" smtClean="0"/>
          </a:p>
          <a:p>
            <a:endParaRPr lang="en-US" sz="2000" dirty="0" smtClean="0"/>
          </a:p>
          <a:p>
            <a:r>
              <a:rPr lang="en-US" sz="2000" dirty="0" smtClean="0"/>
              <a:t>The </a:t>
            </a:r>
            <a:r>
              <a:rPr lang="en-US" sz="2000" dirty="0" smtClean="0"/>
              <a:t>item </a:t>
            </a:r>
            <a:r>
              <a:rPr lang="de-DE" sz="2000" b="1" dirty="0" smtClean="0">
                <a:solidFill>
                  <a:schemeClr val="accent1"/>
                </a:solidFill>
              </a:rPr>
              <a:t>F → ∙(E) </a:t>
            </a:r>
            <a:r>
              <a:rPr lang="en-US" sz="2000" dirty="0" smtClean="0"/>
              <a:t>gives rise to the </a:t>
            </a:r>
            <a:r>
              <a:rPr lang="en-US" sz="2000" dirty="0" smtClean="0"/>
              <a:t/>
            </a:r>
            <a:br>
              <a:rPr lang="en-US" sz="2000" dirty="0" smtClean="0"/>
            </a:br>
            <a:r>
              <a:rPr lang="en-US" sz="2000" dirty="0" smtClean="0"/>
              <a:t>entry </a:t>
            </a:r>
            <a:r>
              <a:rPr lang="en-US" sz="2000" b="1" dirty="0" smtClean="0">
                <a:solidFill>
                  <a:schemeClr val="accent1"/>
                </a:solidFill>
              </a:rPr>
              <a:t>ACTION[0,(] = shift 4</a:t>
            </a:r>
            <a:endParaRPr lang="en-US" sz="2000" dirty="0" smtClean="0"/>
          </a:p>
          <a:p>
            <a:endParaRPr lang="en-US" sz="2000" dirty="0" smtClean="0"/>
          </a:p>
          <a:p>
            <a:r>
              <a:rPr lang="en-US" sz="2000" dirty="0" smtClean="0"/>
              <a:t>The </a:t>
            </a:r>
            <a:r>
              <a:rPr lang="en-US" sz="2000" dirty="0" smtClean="0"/>
              <a:t>item </a:t>
            </a:r>
            <a:r>
              <a:rPr lang="de-DE" sz="2000" b="1" dirty="0" smtClean="0">
                <a:solidFill>
                  <a:schemeClr val="accent1"/>
                </a:solidFill>
              </a:rPr>
              <a:t>F → ∙id </a:t>
            </a:r>
            <a:r>
              <a:rPr lang="en-US" sz="2000" dirty="0" smtClean="0"/>
              <a:t>to the </a:t>
            </a:r>
            <a:r>
              <a:rPr lang="en-US" sz="2000" dirty="0" smtClean="0"/>
              <a:t/>
            </a:r>
            <a:br>
              <a:rPr lang="en-US" sz="2000" dirty="0" smtClean="0"/>
            </a:br>
            <a:r>
              <a:rPr lang="en-US" sz="2000" dirty="0" smtClean="0"/>
              <a:t>entry </a:t>
            </a:r>
            <a:r>
              <a:rPr lang="en-US" sz="2000" b="1" dirty="0" smtClean="0">
                <a:solidFill>
                  <a:schemeClr val="accent1"/>
                </a:solidFill>
              </a:rPr>
              <a:t>ACTION [0,id] = shift 5</a:t>
            </a:r>
            <a:endParaRPr lang="en-US" sz="2000" dirty="0" smtClean="0"/>
          </a:p>
          <a:p>
            <a:endParaRPr lang="en-US" sz="2000" dirty="0" smtClean="0"/>
          </a:p>
          <a:p>
            <a:r>
              <a:rPr lang="en-US" sz="2000" dirty="0" smtClean="0"/>
              <a:t>Other </a:t>
            </a:r>
            <a:r>
              <a:rPr lang="en-US" sz="2000" dirty="0" smtClean="0"/>
              <a:t>items in </a:t>
            </a:r>
            <a:r>
              <a:rPr lang="en-US" sz="2000" b="1" dirty="0" smtClean="0">
                <a:solidFill>
                  <a:schemeClr val="accent1"/>
                </a:solidFill>
              </a:rPr>
              <a:t>I</a:t>
            </a:r>
            <a:r>
              <a:rPr lang="en-US" sz="2000" b="1" baseline="-25000" dirty="0" smtClean="0">
                <a:solidFill>
                  <a:schemeClr val="accent1"/>
                </a:solidFill>
              </a:rPr>
              <a:t>0</a:t>
            </a:r>
            <a:r>
              <a:rPr lang="en-US" sz="2000" dirty="0" smtClean="0"/>
              <a:t> yield no actions.</a:t>
            </a:r>
            <a:endParaRPr lang="en-US" sz="2000"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cxnSp>
        <p:nvCxnSpPr>
          <p:cNvPr id="6" name="Straight Arrow Connector 5"/>
          <p:cNvCxnSpPr/>
          <p:nvPr/>
        </p:nvCxnSpPr>
        <p:spPr>
          <a:xfrm>
            <a:off x="3429000" y="4114800"/>
            <a:ext cx="24384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V="1">
            <a:off x="2362200" y="2895600"/>
            <a:ext cx="2667000"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Over View…</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fontScale="92500" lnSpcReduction="10000"/>
          </a:bodyPr>
          <a:lstStyle/>
          <a:p>
            <a:r>
              <a:rPr lang="en-US" dirty="0" smtClean="0"/>
              <a:t>Now consider I</a:t>
            </a:r>
            <a:r>
              <a:rPr lang="en-US" baseline="-25000" dirty="0" smtClean="0"/>
              <a:t>1</a:t>
            </a:r>
            <a:r>
              <a:rPr lang="de-DE" b="1" dirty="0" smtClean="0">
                <a:solidFill>
                  <a:schemeClr val="accent1"/>
                </a:solidFill>
              </a:rPr>
              <a:t>			</a:t>
            </a:r>
          </a:p>
          <a:p>
            <a:pPr>
              <a:buNone/>
            </a:pPr>
            <a:r>
              <a:rPr lang="de-DE" b="1" dirty="0" smtClean="0">
                <a:solidFill>
                  <a:schemeClr val="accent1"/>
                </a:solidFill>
              </a:rPr>
              <a:t>				 E‘ → ∙E</a:t>
            </a:r>
          </a:p>
          <a:p>
            <a:pPr>
              <a:buNone/>
            </a:pPr>
            <a:r>
              <a:rPr lang="de-DE" b="1" dirty="0" smtClean="0">
                <a:solidFill>
                  <a:schemeClr val="accent1"/>
                </a:solidFill>
              </a:rPr>
              <a:t>				 E → E∙ + T</a:t>
            </a:r>
          </a:p>
          <a:p>
            <a:pPr lvl="1"/>
            <a:r>
              <a:rPr lang="en-US" dirty="0" smtClean="0"/>
              <a:t>The 1</a:t>
            </a:r>
            <a:r>
              <a:rPr lang="en-US" baseline="30000" dirty="0" smtClean="0"/>
              <a:t>st</a:t>
            </a:r>
            <a:r>
              <a:rPr lang="en-US" dirty="0" smtClean="0"/>
              <a:t> item yields </a:t>
            </a:r>
            <a:r>
              <a:rPr lang="en-US" b="1" dirty="0" smtClean="0">
                <a:solidFill>
                  <a:schemeClr val="accent1"/>
                </a:solidFill>
              </a:rPr>
              <a:t>ACTION[1,$] = accept</a:t>
            </a:r>
            <a:endParaRPr lang="en-US" dirty="0" smtClean="0"/>
          </a:p>
          <a:p>
            <a:pPr lvl="1"/>
            <a:r>
              <a:rPr lang="en-US" dirty="0" smtClean="0"/>
              <a:t>The 2</a:t>
            </a:r>
            <a:r>
              <a:rPr lang="en-US" baseline="30000" dirty="0" smtClean="0"/>
              <a:t>nd</a:t>
            </a:r>
            <a:r>
              <a:rPr lang="en-US" dirty="0" smtClean="0"/>
              <a:t> item yields </a:t>
            </a:r>
            <a:r>
              <a:rPr lang="en-US" b="1" dirty="0" smtClean="0">
                <a:solidFill>
                  <a:schemeClr val="accent1"/>
                </a:solidFill>
              </a:rPr>
              <a:t>ACTION[1,+] = shift 6</a:t>
            </a:r>
          </a:p>
          <a:p>
            <a:endParaRPr lang="en-US" dirty="0" smtClean="0"/>
          </a:p>
          <a:p>
            <a:r>
              <a:rPr lang="en-US" dirty="0" smtClean="0"/>
              <a:t>For</a:t>
            </a:r>
            <a:r>
              <a:rPr lang="en-US" dirty="0" smtClean="0"/>
              <a:t> </a:t>
            </a:r>
            <a:r>
              <a:rPr lang="en-US" dirty="0" smtClean="0"/>
              <a:t>I</a:t>
            </a:r>
            <a:r>
              <a:rPr lang="en-US" baseline="-25000" dirty="0" smtClean="0"/>
              <a:t>2</a:t>
            </a:r>
            <a:r>
              <a:rPr lang="de-DE" b="1" dirty="0" smtClean="0">
                <a:solidFill>
                  <a:schemeClr val="accent1"/>
                </a:solidFill>
              </a:rPr>
              <a:t>			</a:t>
            </a:r>
          </a:p>
          <a:p>
            <a:pPr>
              <a:buNone/>
            </a:pPr>
            <a:r>
              <a:rPr lang="de-DE" b="1" dirty="0" smtClean="0">
                <a:solidFill>
                  <a:schemeClr val="accent1"/>
                </a:solidFill>
              </a:rPr>
              <a:t>				 E → T∙</a:t>
            </a:r>
          </a:p>
          <a:p>
            <a:pPr>
              <a:buNone/>
            </a:pPr>
            <a:r>
              <a:rPr lang="de-DE" b="1" dirty="0" smtClean="0">
                <a:solidFill>
                  <a:schemeClr val="accent1"/>
                </a:solidFill>
              </a:rPr>
              <a:t>				 T → T∙ * F</a:t>
            </a:r>
          </a:p>
          <a:p>
            <a:pPr lvl="1"/>
            <a:r>
              <a:rPr lang="en-US" dirty="0" smtClean="0"/>
              <a:t>Since </a:t>
            </a:r>
            <a:r>
              <a:rPr lang="en-US" b="1" dirty="0" smtClean="0">
                <a:solidFill>
                  <a:schemeClr val="accent1"/>
                </a:solidFill>
              </a:rPr>
              <a:t>FOLLOW(E) = {$, +, )} </a:t>
            </a:r>
            <a:r>
              <a:rPr lang="en-US" dirty="0" smtClean="0"/>
              <a:t>the 1</a:t>
            </a:r>
            <a:r>
              <a:rPr lang="en-US" baseline="30000" dirty="0" smtClean="0"/>
              <a:t>st</a:t>
            </a:r>
            <a:r>
              <a:rPr lang="en-US" dirty="0" smtClean="0"/>
              <a:t> item yields </a:t>
            </a:r>
            <a:br>
              <a:rPr lang="en-US" dirty="0" smtClean="0"/>
            </a:br>
            <a:r>
              <a:rPr lang="en-US" b="1" dirty="0" smtClean="0">
                <a:solidFill>
                  <a:schemeClr val="accent1"/>
                </a:solidFill>
              </a:rPr>
              <a:t>ACTION[2,$] = ACTION[2,+] = ACTION[2,)] = reduce E </a:t>
            </a:r>
            <a:r>
              <a:rPr lang="de-DE" b="1" dirty="0" smtClean="0">
                <a:solidFill>
                  <a:schemeClr val="accent1"/>
                </a:solidFill>
              </a:rPr>
              <a:t>→ T</a:t>
            </a:r>
            <a:endParaRPr lang="en-US" dirty="0" smtClean="0"/>
          </a:p>
          <a:p>
            <a:pPr lvl="1"/>
            <a:r>
              <a:rPr lang="en-US" dirty="0" smtClean="0"/>
              <a:t>2</a:t>
            </a:r>
            <a:r>
              <a:rPr lang="en-US" baseline="30000" dirty="0" smtClean="0"/>
              <a:t>nd</a:t>
            </a:r>
            <a:r>
              <a:rPr lang="en-US" dirty="0" smtClean="0"/>
              <a:t> item yields </a:t>
            </a:r>
            <a:r>
              <a:rPr lang="en-US" b="1" dirty="0" smtClean="0">
                <a:solidFill>
                  <a:schemeClr val="accent1"/>
                </a:solidFill>
              </a:rPr>
              <a:t>ACTION[2,*] = shift 7</a:t>
            </a:r>
          </a:p>
          <a:p>
            <a:pPr lvl="1"/>
            <a:endParaRPr lang="en-US" dirty="0" smtClean="0"/>
          </a:p>
          <a:p>
            <a:pPr lvl="1"/>
            <a:r>
              <a:rPr lang="en-US" dirty="0" smtClean="0"/>
              <a:t>Continuing in this fashion we obtain the ACTION and GOTO tables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b="1" dirty="0" smtClean="0">
                <a:solidFill>
                  <a:schemeClr val="accent1"/>
                </a:solidFill>
              </a:rPr>
              <a:t>					Parsing table for the Ex Grammar G</a:t>
            </a:r>
          </a:p>
          <a:p>
            <a:pPr>
              <a:buNone/>
            </a:pPr>
            <a:r>
              <a:rPr lang="en-US" b="1" dirty="0" smtClean="0"/>
              <a:t>	Grammar G</a:t>
            </a:r>
          </a:p>
          <a:p>
            <a:endParaRPr lang="en-US" b="1" dirty="0" smtClean="0">
              <a:solidFill>
                <a:schemeClr val="accent1"/>
              </a:solidFill>
            </a:endParaRPr>
          </a:p>
          <a:p>
            <a:pPr marL="914400" lvl="1" indent="-457200">
              <a:buAutoNum type="arabicPeriod"/>
            </a:pPr>
            <a:r>
              <a:rPr lang="de-DE" sz="2000" b="1" dirty="0" smtClean="0">
                <a:solidFill>
                  <a:schemeClr val="accent1"/>
                </a:solidFill>
              </a:rPr>
              <a:t>E → E + T	4.   T → F</a:t>
            </a:r>
          </a:p>
          <a:p>
            <a:pPr marL="914400" lvl="1" indent="-457200">
              <a:buFont typeface="Wingdings" pitchFamily="2" charset="2"/>
              <a:buAutoNum type="arabicPeriod"/>
            </a:pPr>
            <a:r>
              <a:rPr lang="de-DE" sz="2000" b="1" dirty="0" smtClean="0">
                <a:solidFill>
                  <a:schemeClr val="accent1"/>
                </a:solidFill>
              </a:rPr>
              <a:t>E → T		5.   F → ( E )</a:t>
            </a:r>
          </a:p>
          <a:p>
            <a:pPr marL="914400" lvl="1" indent="-457200">
              <a:buAutoNum type="arabicPeriod"/>
            </a:pPr>
            <a:r>
              <a:rPr lang="de-DE" sz="2000" b="1" dirty="0" smtClean="0">
                <a:solidFill>
                  <a:schemeClr val="accent1"/>
                </a:solidFill>
              </a:rPr>
              <a:t>T → T * F	6.   F → id</a:t>
            </a:r>
          </a:p>
          <a:p>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400550" y="1676400"/>
            <a:ext cx="4438650"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solidFill>
                  <a:schemeClr val="bg1">
                    <a:lumMod val="75000"/>
                  </a:schemeClr>
                </a:solidFill>
              </a:rPr>
              <a:t>Introduction to LR Parsing</a:t>
            </a:r>
          </a:p>
          <a:p>
            <a:pPr lvl="1"/>
            <a:r>
              <a:rPr lang="en-US" sz="2400" dirty="0" smtClean="0">
                <a:solidFill>
                  <a:schemeClr val="bg1">
                    <a:lumMod val="75000"/>
                  </a:schemeClr>
                </a:solidFill>
              </a:rPr>
              <a:t>Why LR Parsers?</a:t>
            </a:r>
          </a:p>
          <a:p>
            <a:pPr lvl="1"/>
            <a:r>
              <a:rPr lang="en-US" sz="2400" dirty="0" smtClean="0">
                <a:solidFill>
                  <a:schemeClr val="bg1">
                    <a:lumMod val="75000"/>
                  </a:schemeClr>
                </a:solidFill>
              </a:rPr>
              <a:t>Items and the LR(0) Automaton</a:t>
            </a:r>
          </a:p>
          <a:p>
            <a:pPr lvl="1"/>
            <a:r>
              <a:rPr lang="en-US" dirty="0" smtClean="0">
                <a:solidFill>
                  <a:schemeClr val="bg1">
                    <a:lumMod val="75000"/>
                  </a:schemeClr>
                </a:solidFill>
              </a:rPr>
              <a:t>The LR-Parsing Algorithm</a:t>
            </a:r>
          </a:p>
          <a:p>
            <a:pPr lvl="1"/>
            <a:r>
              <a:rPr lang="en-US" dirty="0" smtClean="0">
                <a:solidFill>
                  <a:schemeClr val="bg1">
                    <a:lumMod val="75000"/>
                  </a:schemeClr>
                </a:solidFill>
              </a:rPr>
              <a:t>Constructing SLR-Parsing Tables </a:t>
            </a:r>
          </a:p>
          <a:p>
            <a:pPr lvl="1"/>
            <a:r>
              <a:rPr lang="en-US" dirty="0" smtClean="0"/>
              <a:t>Viable Prefixes </a:t>
            </a:r>
          </a:p>
          <a:p>
            <a:r>
              <a:rPr lang="en-US" dirty="0" smtClean="0"/>
              <a:t>Powerful LR Parsers</a:t>
            </a:r>
          </a:p>
          <a:p>
            <a:pPr lvl="1"/>
            <a:r>
              <a:rPr lang="en-US" dirty="0" smtClean="0"/>
              <a:t>Canonical LR(1) Items</a:t>
            </a:r>
          </a:p>
          <a:p>
            <a:pPr lvl="1"/>
            <a:r>
              <a:rPr lang="en-US" dirty="0" smtClean="0"/>
              <a:t>Constructing LR(1) Sets of Items</a:t>
            </a:r>
          </a:p>
          <a:p>
            <a:pPr lvl="1"/>
            <a:r>
              <a:rPr lang="en-US" dirty="0" smtClean="0"/>
              <a:t>Canonical LR(1) Parsing Tables</a:t>
            </a:r>
          </a:p>
          <a:p>
            <a:pPr lvl="1"/>
            <a:r>
              <a:rPr lang="en-US" dirty="0" smtClean="0">
                <a:solidFill>
                  <a:schemeClr val="bg1">
                    <a:lumMod val="75000"/>
                  </a:schemeClr>
                </a:solidFill>
              </a:rPr>
              <a:t>Constructing LALR Parsing Tables</a:t>
            </a:r>
          </a:p>
          <a:p>
            <a:pPr lvl="1"/>
            <a:r>
              <a:rPr lang="en-US" dirty="0" smtClean="0">
                <a:solidFill>
                  <a:schemeClr val="bg1">
                    <a:lumMod val="75000"/>
                  </a:schemeClr>
                </a:solidFill>
              </a:rPr>
              <a:t>Efficient Construction of LALR Parsing Tables</a:t>
            </a:r>
          </a:p>
          <a:p>
            <a:pPr lvl="1"/>
            <a:r>
              <a:rPr lang="en-US" dirty="0" smtClean="0">
                <a:solidFill>
                  <a:schemeClr val="bg1">
                    <a:lumMod val="75000"/>
                  </a:schemeClr>
                </a:solidFill>
              </a:rPr>
              <a:t>Compaction of LR Parsing Tables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Viable Prefixes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prefixes</a:t>
            </a:r>
            <a:r>
              <a:rPr lang="en-US" dirty="0" smtClean="0"/>
              <a:t> of right sentential forms that can appear on the stack of a shift-reduce parser are called </a:t>
            </a:r>
            <a:r>
              <a:rPr lang="en-US" b="1" dirty="0" smtClean="0">
                <a:solidFill>
                  <a:schemeClr val="accent1"/>
                </a:solidFill>
              </a:rPr>
              <a:t>viable prefixes</a:t>
            </a:r>
            <a:endParaRPr lang="en-US" dirty="0" smtClean="0"/>
          </a:p>
          <a:p>
            <a:endParaRPr lang="en-US" dirty="0" smtClean="0"/>
          </a:p>
          <a:p>
            <a:r>
              <a:rPr lang="en-US" dirty="0" smtClean="0"/>
              <a:t>The LR(0) automaton for a grammar </a:t>
            </a:r>
            <a:r>
              <a:rPr lang="en-US" dirty="0" smtClean="0">
                <a:solidFill>
                  <a:schemeClr val="accent1"/>
                </a:solidFill>
              </a:rPr>
              <a:t>characterizes the strings </a:t>
            </a:r>
            <a:r>
              <a:rPr lang="en-US" dirty="0" smtClean="0"/>
              <a:t>of grammar symbols that can appear on the stack of a shift-reduce parser for the grammar.</a:t>
            </a:r>
          </a:p>
          <a:p>
            <a:endParaRPr lang="en-US" dirty="0" smtClean="0"/>
          </a:p>
          <a:p>
            <a:pPr lvl="1"/>
            <a:r>
              <a:rPr lang="en-US" dirty="0" smtClean="0"/>
              <a:t>The stack contents must be a prefix of a right-sentential form.</a:t>
            </a:r>
          </a:p>
          <a:p>
            <a:endParaRPr lang="en-US" dirty="0" smtClean="0"/>
          </a:p>
          <a:p>
            <a:r>
              <a:rPr lang="en-US" dirty="0" smtClean="0"/>
              <a:t>If the stack holds </a:t>
            </a:r>
            <a:r>
              <a:rPr lang="el-GR" b="1" dirty="0" smtClean="0">
                <a:solidFill>
                  <a:schemeClr val="accent1"/>
                </a:solidFill>
              </a:rPr>
              <a:t>α</a:t>
            </a:r>
            <a:r>
              <a:rPr lang="en-US" dirty="0" smtClean="0"/>
              <a:t> and the rest of the input is </a:t>
            </a:r>
            <a:r>
              <a:rPr lang="en-US" b="1" dirty="0" smtClean="0">
                <a:solidFill>
                  <a:schemeClr val="accent1"/>
                </a:solidFill>
              </a:rPr>
              <a:t>x</a:t>
            </a:r>
            <a:r>
              <a:rPr lang="en-US" dirty="0" smtClean="0"/>
              <a:t> then a sequence of reductions will take </a:t>
            </a:r>
            <a:r>
              <a:rPr lang="en-US" b="1" dirty="0" smtClean="0">
                <a:solidFill>
                  <a:schemeClr val="accent1"/>
                </a:solidFill>
              </a:rPr>
              <a:t>S ⇒*</a:t>
            </a:r>
            <a:r>
              <a:rPr lang="en-US" b="1" baseline="-25000" dirty="0" err="1" smtClean="0">
                <a:solidFill>
                  <a:schemeClr val="accent1"/>
                </a:solidFill>
              </a:rPr>
              <a:t>rm</a:t>
            </a:r>
            <a:r>
              <a:rPr lang="en-US" b="1" dirty="0" smtClean="0">
                <a:solidFill>
                  <a:schemeClr val="accent1"/>
                </a:solidFill>
              </a:rPr>
              <a:t> </a:t>
            </a:r>
            <a:r>
              <a:rPr lang="en-US" b="1" dirty="0" err="1" smtClean="0">
                <a:solidFill>
                  <a:schemeClr val="accent1"/>
                </a:solidFill>
              </a:rPr>
              <a:t>αx</a:t>
            </a:r>
            <a:r>
              <a:rPr lang="en-US" dirty="0" smtClean="0"/>
              <a: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Viable Prefixes..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viable prefix</a:t>
            </a:r>
            <a:r>
              <a:rPr lang="en-US" dirty="0" smtClean="0"/>
              <a:t> is a prefix of a right-sentential form that does not continue past the right end of the rightmost handle of that sentential form. </a:t>
            </a:r>
          </a:p>
          <a:p>
            <a:endParaRPr lang="en-US" dirty="0" smtClean="0"/>
          </a:p>
          <a:p>
            <a:pPr lvl="1"/>
            <a:r>
              <a:rPr lang="en-US" dirty="0" smtClean="0"/>
              <a:t>By this definition, it is always possible to add terminal symbols to the end of a viable prefix to obtain a right-sentential form.</a:t>
            </a:r>
          </a:p>
          <a:p>
            <a:pPr lvl="1"/>
            <a:endParaRPr lang="en-US" dirty="0" smtClean="0"/>
          </a:p>
          <a:p>
            <a:r>
              <a:rPr lang="en-US" b="1" dirty="0" smtClean="0">
                <a:solidFill>
                  <a:schemeClr val="accent1"/>
                </a:solidFill>
              </a:rPr>
              <a:t>SLR parsing is based on the fact that LR(0) automata recognize viable prefixes.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Powerful LR Parsers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Now we shall extend the previous LR parsing techniques to use one symbol of look-ahead on the input. </a:t>
            </a:r>
            <a:endParaRPr lang="en-US" dirty="0" smtClean="0"/>
          </a:p>
          <a:p>
            <a:endParaRPr lang="en-US" dirty="0" smtClean="0"/>
          </a:p>
          <a:p>
            <a:r>
              <a:rPr lang="en-US" dirty="0" smtClean="0"/>
              <a:t>Two </a:t>
            </a:r>
            <a:r>
              <a:rPr lang="en-US" dirty="0" smtClean="0"/>
              <a:t>different methods:</a:t>
            </a:r>
          </a:p>
          <a:p>
            <a:endParaRPr lang="en-US" dirty="0" smtClean="0"/>
          </a:p>
          <a:p>
            <a:pPr lvl="1"/>
            <a:r>
              <a:rPr lang="en-US" dirty="0" smtClean="0"/>
              <a:t>The "canonical-LR" or just "LR" method, which makes full use of the look-ahead symbol(s) . This method uses a large set of items, called the LR(1) items.</a:t>
            </a:r>
          </a:p>
          <a:p>
            <a:pPr lvl="1"/>
            <a:endParaRPr lang="en-US" dirty="0" smtClean="0"/>
          </a:p>
          <a:p>
            <a:pPr lvl="1"/>
            <a:r>
              <a:rPr lang="en-US" dirty="0" smtClean="0"/>
              <a:t>The "look-ahead-LR" or "LALR" method, which is based on the LR(0) sets of items, and has many fewer states than typical parsers based on the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SLR </a:t>
            </a:r>
            <a:r>
              <a:rPr lang="en-US" dirty="0" smtClean="0"/>
              <a:t>used the </a:t>
            </a:r>
            <a:r>
              <a:rPr lang="en-US" b="1" dirty="0" smtClean="0">
                <a:solidFill>
                  <a:schemeClr val="accent1"/>
                </a:solidFill>
              </a:rPr>
              <a:t>LR(0) items</a:t>
            </a:r>
            <a:r>
              <a:rPr lang="en-US" dirty="0" smtClean="0"/>
              <a:t> that is the items used were productions with an embedded dot, but contained no other (look-ahead) information. </a:t>
            </a:r>
          </a:p>
          <a:p>
            <a:endParaRPr lang="en-US" dirty="0" smtClean="0"/>
          </a:p>
          <a:p>
            <a:r>
              <a:rPr lang="en-US" dirty="0" smtClean="0"/>
              <a:t>The </a:t>
            </a:r>
            <a:r>
              <a:rPr lang="en-US" b="1" dirty="0" smtClean="0">
                <a:solidFill>
                  <a:schemeClr val="accent1"/>
                </a:solidFill>
              </a:rPr>
              <a:t>LR(1)</a:t>
            </a:r>
            <a:r>
              <a:rPr lang="en-US" dirty="0" smtClean="0"/>
              <a:t> items contain the same productions with embedded dots, but add a second component, which is a terminal (or $).</a:t>
            </a:r>
          </a:p>
          <a:p>
            <a:endParaRPr lang="en-US" dirty="0" smtClean="0"/>
          </a:p>
          <a:p>
            <a:pPr lvl="1"/>
            <a:r>
              <a:rPr lang="en-US" dirty="0" smtClean="0"/>
              <a:t>This second component becomes important only when the dot is at the extreme right (indicating that a reduction can be made if the input symbol is in the appropriate FOLLOW set).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For LR(1) we do that reduction only if the input symbol is exactly the second component of the item. This finer control of when to perform reductions, enables the parsing of a larger class of languages.</a:t>
            </a:r>
          </a:p>
          <a:p>
            <a:endParaRPr lang="en-US" dirty="0" smtClean="0"/>
          </a:p>
          <a:p>
            <a:r>
              <a:rPr lang="en-US" dirty="0" smtClean="0"/>
              <a:t>Formally, we say LR(1) item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a:t>
            </a:r>
            <a:r>
              <a:rPr lang="el-GR" b="1" dirty="0" smtClean="0">
                <a:solidFill>
                  <a:schemeClr val="accent1"/>
                </a:solidFill>
              </a:rPr>
              <a:t>β</a:t>
            </a:r>
            <a:r>
              <a:rPr lang="en-US" b="1" dirty="0" smtClean="0">
                <a:solidFill>
                  <a:schemeClr val="accent1"/>
                </a:solidFill>
              </a:rPr>
              <a:t> , </a:t>
            </a:r>
            <a:r>
              <a:rPr lang="el-GR" b="1" dirty="0" smtClean="0">
                <a:solidFill>
                  <a:schemeClr val="accent1"/>
                </a:solidFill>
              </a:rPr>
              <a:t>α</a:t>
            </a:r>
            <a:r>
              <a:rPr lang="en-US" dirty="0" smtClean="0"/>
              <a:t>] is valid for a viable prefix </a:t>
            </a:r>
            <a:r>
              <a:rPr lang="el-GR" b="1" dirty="0" smtClean="0">
                <a:solidFill>
                  <a:schemeClr val="accent1"/>
                </a:solidFill>
              </a:rPr>
              <a:t>ϒ</a:t>
            </a:r>
            <a:r>
              <a:rPr lang="en-US" dirty="0" smtClean="0"/>
              <a:t> if there is a derivation </a:t>
            </a:r>
            <a:r>
              <a:rPr lang="en-US" b="1" dirty="0" smtClean="0">
                <a:solidFill>
                  <a:schemeClr val="accent1"/>
                </a:solidFill>
              </a:rPr>
              <a:t>S ⇒*</a:t>
            </a:r>
            <a:r>
              <a:rPr lang="en-US" b="1" baseline="-25000" dirty="0" err="1" smtClean="0">
                <a:solidFill>
                  <a:schemeClr val="accent1"/>
                </a:solidFill>
              </a:rPr>
              <a:t>rm</a:t>
            </a:r>
            <a:r>
              <a:rPr lang="en-US" b="1" dirty="0" smtClean="0">
                <a:solidFill>
                  <a:schemeClr val="accent1"/>
                </a:solidFill>
              </a:rPr>
              <a:t>  </a:t>
            </a:r>
            <a:r>
              <a:rPr lang="el-GR" b="1" dirty="0" smtClean="0">
                <a:solidFill>
                  <a:schemeClr val="accent1"/>
                </a:solidFill>
              </a:rPr>
              <a:t>δ</a:t>
            </a:r>
            <a:r>
              <a:rPr lang="en-US" b="1" dirty="0" smtClean="0">
                <a:solidFill>
                  <a:schemeClr val="accent1"/>
                </a:solidFill>
              </a:rPr>
              <a:t>Aw</a:t>
            </a:r>
            <a:r>
              <a:rPr lang="en-US" dirty="0" smtClean="0"/>
              <a:t> </a:t>
            </a:r>
            <a:r>
              <a:rPr lang="en-US" b="1" dirty="0" smtClean="0">
                <a:solidFill>
                  <a:schemeClr val="accent1"/>
                </a:solidFill>
              </a:rPr>
              <a:t>⇒</a:t>
            </a:r>
            <a:r>
              <a:rPr lang="en-US" b="1" baseline="-25000" dirty="0" err="1" smtClean="0">
                <a:solidFill>
                  <a:schemeClr val="accent1"/>
                </a:solidFill>
              </a:rPr>
              <a:t>rm</a:t>
            </a:r>
            <a:r>
              <a:rPr lang="en-US" dirty="0" smtClean="0"/>
              <a:t> </a:t>
            </a:r>
            <a:r>
              <a:rPr lang="el-GR" b="1" dirty="0" smtClean="0">
                <a:solidFill>
                  <a:schemeClr val="accent1"/>
                </a:solidFill>
              </a:rPr>
              <a:t>δαβ</a:t>
            </a:r>
            <a:r>
              <a:rPr lang="en-US" b="1" dirty="0" smtClean="0">
                <a:solidFill>
                  <a:schemeClr val="accent1"/>
                </a:solidFill>
              </a:rPr>
              <a:t>w </a:t>
            </a:r>
            <a:r>
              <a:rPr lang="en-US" dirty="0" smtClean="0"/>
              <a:t>where</a:t>
            </a:r>
          </a:p>
          <a:p>
            <a:endParaRPr lang="en-US" dirty="0" smtClean="0"/>
          </a:p>
          <a:p>
            <a:pPr marL="971550" lvl="1" indent="-514350">
              <a:buFont typeface="+mj-lt"/>
              <a:buAutoNum type="romanUcPeriod"/>
            </a:pPr>
            <a:r>
              <a:rPr lang="el-GR" b="1" dirty="0" smtClean="0">
                <a:solidFill>
                  <a:schemeClr val="accent1"/>
                </a:solidFill>
              </a:rPr>
              <a:t>ϒ </a:t>
            </a:r>
            <a:r>
              <a:rPr lang="en-US" b="1" dirty="0" smtClean="0">
                <a:solidFill>
                  <a:schemeClr val="accent1"/>
                </a:solidFill>
              </a:rPr>
              <a:t>= </a:t>
            </a:r>
            <a:r>
              <a:rPr lang="el-GR" b="1" dirty="0" smtClean="0">
                <a:solidFill>
                  <a:schemeClr val="accent1"/>
                </a:solidFill>
              </a:rPr>
              <a:t>δα</a:t>
            </a:r>
            <a:r>
              <a:rPr lang="en-US" dirty="0" smtClean="0"/>
              <a:t> </a:t>
            </a:r>
          </a:p>
          <a:p>
            <a:pPr marL="971550" lvl="1" indent="-514350">
              <a:buFont typeface="+mj-lt"/>
              <a:buAutoNum type="romanUcPeriod"/>
            </a:pPr>
            <a:r>
              <a:rPr lang="en-US" dirty="0" smtClean="0"/>
              <a:t>Either a is the first symbol of w, or w is </a:t>
            </a:r>
            <a:r>
              <a:rPr lang="en-US" b="1" dirty="0" smtClean="0">
                <a:solidFill>
                  <a:schemeClr val="accent1"/>
                </a:solidFill>
              </a:rPr>
              <a:t>ɛ</a:t>
            </a:r>
            <a:r>
              <a:rPr lang="en-US" dirty="0" smtClean="0"/>
              <a:t> and a is $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a:t>
            </a:r>
          </a:p>
          <a:p>
            <a:pPr marL="342900" lvl="4" indent="-342900">
              <a:buNone/>
            </a:pPr>
            <a:r>
              <a:rPr lang="en-US" b="1" dirty="0" smtClean="0">
                <a:solidFill>
                  <a:schemeClr val="accent1"/>
                </a:solidFill>
              </a:rPr>
              <a:t>			</a:t>
            </a:r>
            <a:r>
              <a:rPr lang="en-US" sz="2400" b="1" dirty="0" smtClean="0">
                <a:solidFill>
                  <a:schemeClr val="accent1"/>
                </a:solidFill>
              </a:rPr>
              <a:t>S → B </a:t>
            </a:r>
            <a:r>
              <a:rPr lang="en-US" sz="2400" b="1" dirty="0" err="1" smtClean="0">
                <a:solidFill>
                  <a:schemeClr val="accent1"/>
                </a:solidFill>
              </a:rPr>
              <a:t>B</a:t>
            </a:r>
            <a:endParaRPr lang="en-US" sz="2400" b="1" dirty="0" smtClean="0">
              <a:solidFill>
                <a:schemeClr val="accent1"/>
              </a:solidFill>
            </a:endParaRPr>
          </a:p>
          <a:p>
            <a:pPr marL="342900" lvl="4" indent="-342900">
              <a:buNone/>
            </a:pPr>
            <a:r>
              <a:rPr lang="en-US" sz="2400" b="1" dirty="0" smtClean="0">
                <a:solidFill>
                  <a:schemeClr val="accent1"/>
                </a:solidFill>
              </a:rPr>
              <a:t>			B → a B | b</a:t>
            </a:r>
          </a:p>
          <a:p>
            <a:pPr marL="342900" lvl="4" indent="-342900">
              <a:buNone/>
            </a:pPr>
            <a:endParaRPr lang="en-US" sz="2400" dirty="0" smtClean="0"/>
          </a:p>
          <a:p>
            <a:pPr marL="342900" lvl="4" indent="-342900">
              <a:buNone/>
            </a:pPr>
            <a:endParaRPr lang="en-US" sz="24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pic>
        <p:nvPicPr>
          <p:cNvPr id="7" name="Picture 2" descr="E:\Freelancing\VCIIT\Compiler Construction\Helping Material\Images\Lec23-01.PNG"/>
          <p:cNvPicPr>
            <a:picLocks noChangeAspect="1" noChangeArrowheads="1"/>
          </p:cNvPicPr>
          <p:nvPr/>
        </p:nvPicPr>
        <p:blipFill>
          <a:blip r:embed="rId3" cstate="print"/>
          <a:srcRect/>
          <a:stretch>
            <a:fillRect/>
          </a:stretch>
        </p:blipFill>
        <p:spPr bwMode="auto">
          <a:xfrm>
            <a:off x="137266" y="2743200"/>
            <a:ext cx="8701934" cy="2078985"/>
          </a:xfrm>
          <a:prstGeom prst="rect">
            <a:avLst/>
          </a:prstGeom>
          <a:noFill/>
          <a:effectLst>
            <a:glow rad="63500">
              <a:schemeClr val="accent1">
                <a:satMod val="175000"/>
                <a:alpha val="40000"/>
              </a:schemeClr>
            </a:glo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method for building the collection of sets of valid LR(1) items is the same as the one for building the canonical collection of sets of LR(0) items.</a:t>
            </a:r>
          </a:p>
          <a:p>
            <a:pPr lvl="1"/>
            <a:r>
              <a:rPr lang="en-US" dirty="0" smtClean="0"/>
              <a:t>We need only to </a:t>
            </a:r>
            <a:r>
              <a:rPr lang="en-US" b="1" dirty="0" smtClean="0">
                <a:solidFill>
                  <a:schemeClr val="accent1"/>
                </a:solidFill>
              </a:rPr>
              <a:t>modify the two procedures CLOSURE and GOTO</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752600" y="2667000"/>
            <a:ext cx="5791200" cy="4113068"/>
          </a:xfrm>
          <a:prstGeom prst="rect">
            <a:avLst/>
          </a:prstGeom>
          <a:noFill/>
          <a:ln w="9525">
            <a:noFill/>
            <a:miter lim="800000"/>
            <a:headEnd/>
            <a:tailEnd/>
          </a:ln>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Sets-of-LR(1)-items construction for grammar G‘</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pic>
        <p:nvPicPr>
          <p:cNvPr id="6" name="Picture 5" descr="Lec23-03.PNG"/>
          <p:cNvPicPr>
            <a:picLocks noChangeAspect="1"/>
          </p:cNvPicPr>
          <p:nvPr/>
        </p:nvPicPr>
        <p:blipFill>
          <a:blip r:embed="rId3" cstate="print"/>
          <a:stretch>
            <a:fillRect/>
          </a:stretch>
        </p:blipFill>
        <p:spPr>
          <a:xfrm>
            <a:off x="685800" y="2057400"/>
            <a:ext cx="7570183" cy="2795733"/>
          </a:xfrm>
          <a:prstGeom prst="rect">
            <a:avLst/>
          </a:prstGeom>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Consider the following Augmented Grammar:</a:t>
            </a:r>
          </a:p>
          <a:p>
            <a:pPr marL="342900" lvl="4" indent="-342900">
              <a:buNone/>
            </a:pPr>
            <a:r>
              <a:rPr lang="en-US" sz="2400" b="1" dirty="0" smtClean="0">
                <a:solidFill>
                  <a:schemeClr val="accent1"/>
                </a:solidFill>
              </a:rPr>
              <a:t>			S’ → S</a:t>
            </a:r>
          </a:p>
          <a:p>
            <a:pPr marL="342900" lvl="4" indent="-342900">
              <a:buNone/>
            </a:pPr>
            <a:r>
              <a:rPr lang="en-US" sz="2400" b="1" dirty="0" smtClean="0">
                <a:solidFill>
                  <a:schemeClr val="accent1"/>
                </a:solidFill>
              </a:rPr>
              <a:t>			S → C </a:t>
            </a:r>
            <a:r>
              <a:rPr lang="en-US" sz="2400" b="1" dirty="0" err="1" smtClean="0">
                <a:solidFill>
                  <a:schemeClr val="accent1"/>
                </a:solidFill>
              </a:rPr>
              <a:t>C</a:t>
            </a:r>
            <a:endParaRPr lang="en-US" sz="2400" b="1" dirty="0" smtClean="0">
              <a:solidFill>
                <a:schemeClr val="accent1"/>
              </a:solidFill>
            </a:endParaRPr>
          </a:p>
          <a:p>
            <a:pPr marL="342900" lvl="4" indent="-342900">
              <a:buNone/>
            </a:pPr>
            <a:r>
              <a:rPr lang="en-US" sz="2400" b="1" dirty="0" smtClean="0">
                <a:solidFill>
                  <a:schemeClr val="accent1"/>
                </a:solidFill>
              </a:rPr>
              <a:t>			C → c </a:t>
            </a:r>
            <a:r>
              <a:rPr lang="en-US" sz="2400" b="1" dirty="0" err="1" smtClean="0">
                <a:solidFill>
                  <a:schemeClr val="accent1"/>
                </a:solidFill>
              </a:rPr>
              <a:t>C</a:t>
            </a:r>
            <a:r>
              <a:rPr lang="en-US" sz="2400" b="1" dirty="0" smtClean="0">
                <a:solidFill>
                  <a:schemeClr val="accent1"/>
                </a:solidFill>
              </a:rPr>
              <a:t> | d</a:t>
            </a:r>
          </a:p>
          <a:p>
            <a:pPr marL="342900" lvl="4" indent="-342900">
              <a:buNone/>
            </a:pPr>
            <a:endParaRPr lang="en-US" sz="2400" b="1" dirty="0" smtClean="0">
              <a:solidFill>
                <a:schemeClr val="accent1"/>
              </a:solidFill>
            </a:endParaRP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57200" y="3200400"/>
            <a:ext cx="8099516" cy="1905000"/>
          </a:xfrm>
          <a:prstGeom prst="rect">
            <a:avLst/>
          </a:prstGeom>
          <a:noFill/>
          <a:ln w="9525">
            <a:noFill/>
            <a:miter lim="800000"/>
            <a:headEnd/>
            <a:tailEnd/>
          </a:ln>
          <a:effectLst>
            <a:glow rad="139700">
              <a:schemeClr val="accent2">
                <a:satMod val="175000"/>
                <a:alpha val="40000"/>
              </a:schemeClr>
            </a:glo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pic>
        <p:nvPicPr>
          <p:cNvPr id="4098" name="Picture 2"/>
          <p:cNvPicPr>
            <a:picLocks noGrp="1" noChangeAspect="1" noChangeArrowheads="1"/>
          </p:cNvPicPr>
          <p:nvPr>
            <p:ph idx="1"/>
          </p:nvPr>
        </p:nvPicPr>
        <p:blipFill>
          <a:blip r:embed="rId3" cstate="print"/>
          <a:stretch>
            <a:fillRect/>
          </a:stretch>
        </p:blipFill>
        <p:spPr bwMode="auto">
          <a:xfrm>
            <a:off x="685800" y="1485900"/>
            <a:ext cx="7825399" cy="4610100"/>
          </a:xfrm>
          <a:prstGeom prst="rect">
            <a:avLst/>
          </a:prstGeom>
          <a:noFill/>
          <a:ln w="9525">
            <a:noFill/>
            <a:miter lim="800000"/>
            <a:headEnd/>
            <a:tailEnd/>
          </a:ln>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609600" y="1676400"/>
            <a:ext cx="7924800" cy="3240309"/>
          </a:xfrm>
          <a:prstGeom prst="rect">
            <a:avLst/>
          </a:prstGeom>
          <a:noFill/>
          <a:ln w="9525">
            <a:noFill/>
            <a:miter lim="800000"/>
            <a:headEnd/>
            <a:tailEnd/>
          </a:ln>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pic>
        <p:nvPicPr>
          <p:cNvPr id="6146" name="Picture 2" descr="E:\Freelancing\VCIIT\Compiler Construction\Helping Material\Images\Lec23-08.PNG"/>
          <p:cNvPicPr>
            <a:picLocks noChangeAspect="1" noChangeArrowheads="1"/>
          </p:cNvPicPr>
          <p:nvPr/>
        </p:nvPicPr>
        <p:blipFill>
          <a:blip r:embed="rId3" cstate="print"/>
          <a:srcRect/>
          <a:stretch>
            <a:fillRect/>
          </a:stretch>
        </p:blipFill>
        <p:spPr bwMode="auto">
          <a:xfrm>
            <a:off x="1066800" y="1143000"/>
            <a:ext cx="6858000" cy="5532328"/>
          </a:xfrm>
          <a:prstGeom prst="rect">
            <a:avLst/>
          </a:prstGeom>
          <a:noFill/>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pic>
        <p:nvPicPr>
          <p:cNvPr id="7170" name="Picture 2"/>
          <p:cNvPicPr>
            <a:picLocks noGrp="1" noChangeAspect="1" noChangeArrowheads="1"/>
          </p:cNvPicPr>
          <p:nvPr>
            <p:ph idx="1"/>
          </p:nvPr>
        </p:nvPicPr>
        <p:blipFill>
          <a:blip r:embed="rId3" cstate="print"/>
          <a:stretch>
            <a:fillRect/>
          </a:stretch>
        </p:blipFill>
        <p:spPr bwMode="auto">
          <a:xfrm>
            <a:off x="609600" y="1295400"/>
            <a:ext cx="8001000" cy="45318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pic>
        <p:nvPicPr>
          <p:cNvPr id="5" name="Content Placeholder 4" descr="Lec23-10.PNG"/>
          <p:cNvPicPr>
            <a:picLocks noGrp="1" noChangeAspect="1"/>
          </p:cNvPicPr>
          <p:nvPr>
            <p:ph idx="1"/>
          </p:nvPr>
        </p:nvPicPr>
        <p:blipFill>
          <a:blip r:embed="rId3" cstate="print"/>
          <a:stretch>
            <a:fillRect/>
          </a:stretch>
        </p:blipFill>
        <p:spPr>
          <a:xfrm>
            <a:off x="1295400" y="1143000"/>
            <a:ext cx="5944430" cy="5048955"/>
          </a:xfrm>
          <a:effectLst>
            <a:glow rad="228600">
              <a:schemeClr val="accent6">
                <a:satMod val="175000"/>
                <a:alpha val="40000"/>
              </a:schemeClr>
            </a:glow>
          </a:effectLst>
        </p:spPr>
      </p:pic>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LR(k) parsing</a:t>
            </a:r>
          </a:p>
          <a:p>
            <a:pPr lvl="1"/>
            <a:endParaRPr lang="en-US" b="1" dirty="0" smtClean="0">
              <a:solidFill>
                <a:schemeClr val="accent1"/>
              </a:solidFill>
            </a:endParaRPr>
          </a:p>
          <a:p>
            <a:pPr lvl="1"/>
            <a:r>
              <a:rPr lang="en-US" b="1" dirty="0" smtClean="0">
                <a:solidFill>
                  <a:schemeClr val="accent1"/>
                </a:solidFill>
              </a:rPr>
              <a:t>L</a:t>
            </a:r>
            <a:r>
              <a:rPr lang="en-US" dirty="0" smtClean="0"/>
              <a:t> is for left-to-right scanning of the input.</a:t>
            </a:r>
          </a:p>
          <a:p>
            <a:pPr lvl="1"/>
            <a:r>
              <a:rPr lang="en-US" b="1" dirty="0" smtClean="0">
                <a:solidFill>
                  <a:schemeClr val="accent1"/>
                </a:solidFill>
              </a:rPr>
              <a:t>R</a:t>
            </a:r>
            <a:r>
              <a:rPr lang="en-US" dirty="0" smtClean="0"/>
              <a:t> is for constructing a rightmost derivation in reverse.</a:t>
            </a:r>
          </a:p>
          <a:p>
            <a:pPr lvl="1"/>
            <a:r>
              <a:rPr lang="en-US" b="1" dirty="0" smtClean="0">
                <a:solidFill>
                  <a:schemeClr val="accent1"/>
                </a:solidFill>
              </a:rPr>
              <a:t>(k)</a:t>
            </a:r>
            <a:r>
              <a:rPr lang="en-US" dirty="0" smtClean="0"/>
              <a:t> represents the number of input symbols of look-ahead that are used in making parsing decisions.</a:t>
            </a:r>
          </a:p>
          <a:p>
            <a:pPr lvl="1"/>
            <a:endParaRPr lang="en-US" dirty="0" smtClean="0"/>
          </a:p>
          <a:p>
            <a:pPr lvl="1"/>
            <a:r>
              <a:rPr lang="en-US" dirty="0" smtClean="0"/>
              <a:t>When (k) is omitted, k is assumed to be 1</a:t>
            </a:r>
          </a:p>
          <a:p>
            <a:pPr lvl="1"/>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Parsing Tables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Rules for constructing the LR(1) ACTION and GOTO functions from the sets of LR(l) items. </a:t>
            </a:r>
          </a:p>
          <a:p>
            <a:pPr lvl="1"/>
            <a:endParaRPr lang="en-US" dirty="0" smtClean="0"/>
          </a:p>
          <a:p>
            <a:pPr lvl="1"/>
            <a:r>
              <a:rPr lang="en-US" dirty="0" smtClean="0"/>
              <a:t>These functions are represented by a table, as before. </a:t>
            </a:r>
          </a:p>
          <a:p>
            <a:pPr lvl="1"/>
            <a:r>
              <a:rPr lang="en-US" dirty="0" smtClean="0"/>
              <a:t>The only difference is in the values of the entries.</a:t>
            </a:r>
          </a:p>
          <a:p>
            <a:pPr lvl="1"/>
            <a:endParaRPr lang="en-US" dirty="0" smtClean="0"/>
          </a:p>
          <a:p>
            <a:pPr>
              <a:buNone/>
            </a:pPr>
            <a:r>
              <a:rPr lang="en-US" b="1" dirty="0" smtClean="0">
                <a:solidFill>
                  <a:schemeClr val="accent1"/>
                </a:solidFill>
              </a:rPr>
              <a:t>INPUT:</a:t>
            </a:r>
            <a:r>
              <a:rPr lang="en-US" dirty="0" smtClean="0"/>
              <a:t> 	An Augmented Grammar G’</a:t>
            </a:r>
          </a:p>
          <a:p>
            <a:pPr>
              <a:buNone/>
            </a:pPr>
            <a:endParaRPr lang="en-US" b="1" dirty="0" smtClean="0">
              <a:solidFill>
                <a:schemeClr val="accent1"/>
              </a:solidFill>
            </a:endParaRPr>
          </a:p>
          <a:p>
            <a:pPr>
              <a:buNone/>
            </a:pPr>
            <a:r>
              <a:rPr lang="en-US" b="1" dirty="0" smtClean="0">
                <a:solidFill>
                  <a:schemeClr val="accent1"/>
                </a:solidFill>
              </a:rPr>
              <a:t>OUTPUT:</a:t>
            </a:r>
            <a:r>
              <a:rPr lang="en-US" dirty="0" smtClean="0"/>
              <a:t> 	The canonical-LR parsing table functions ACTION and 		GOTO for Augmented Grammar G’</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Parsing Tables..</a:t>
            </a: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b="1" dirty="0" smtClean="0">
                <a:solidFill>
                  <a:schemeClr val="accent1"/>
                </a:solidFill>
              </a:rPr>
              <a:t>METHOD:</a:t>
            </a:r>
          </a:p>
          <a:p>
            <a:pPr>
              <a:buNone/>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pic>
        <p:nvPicPr>
          <p:cNvPr id="5" name="Picture 4" descr="Lec23-11.PNG"/>
          <p:cNvPicPr>
            <a:picLocks noChangeAspect="1"/>
          </p:cNvPicPr>
          <p:nvPr/>
        </p:nvPicPr>
        <p:blipFill>
          <a:blip r:embed="rId3" cstate="print"/>
          <a:stretch>
            <a:fillRect/>
          </a:stretch>
        </p:blipFill>
        <p:spPr>
          <a:xfrm>
            <a:off x="1143000" y="1608208"/>
            <a:ext cx="6629400" cy="4792592"/>
          </a:xfrm>
          <a:prstGeom prst="rect">
            <a:avLst/>
          </a:prstGeom>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Constructing LR(1) Items…</a:t>
            </a:r>
          </a:p>
        </p:txBody>
      </p:sp>
      <p:pic>
        <p:nvPicPr>
          <p:cNvPr id="5" name="Content Placeholder 4" descr="Lec23-10.PNG"/>
          <p:cNvPicPr>
            <a:picLocks noGrp="1" noChangeAspect="1"/>
          </p:cNvPicPr>
          <p:nvPr>
            <p:ph idx="1"/>
          </p:nvPr>
        </p:nvPicPr>
        <p:blipFill>
          <a:blip r:embed="rId3" cstate="print"/>
          <a:stretch>
            <a:fillRect/>
          </a:stretch>
        </p:blipFill>
        <p:spPr>
          <a:xfrm>
            <a:off x="4114800" y="1295400"/>
            <a:ext cx="4844594" cy="4114800"/>
          </a:xfrm>
          <a:effectLst>
            <a:glow rad="228600">
              <a:schemeClr val="accent6">
                <a:satMod val="175000"/>
                <a:alpha val="40000"/>
              </a:schemeClr>
            </a:glow>
          </a:effectLst>
        </p:spPr>
      </p:pic>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
        <p:nvSpPr>
          <p:cNvPr id="6" name="Rectangle 5"/>
          <p:cNvSpPr/>
          <p:nvPr/>
        </p:nvSpPr>
        <p:spPr>
          <a:xfrm>
            <a:off x="381000" y="1295400"/>
            <a:ext cx="1219200" cy="1569660"/>
          </a:xfrm>
          <a:prstGeom prst="rect">
            <a:avLst/>
          </a:prstGeom>
        </p:spPr>
        <p:txBody>
          <a:bodyPr wrap="square">
            <a:spAutoFit/>
          </a:bodyPr>
          <a:lstStyle/>
          <a:p>
            <a:pPr marL="342900" lvl="4" indent="-342900">
              <a:buNone/>
            </a:pPr>
            <a:r>
              <a:rPr lang="en-US" sz="2400" b="1" dirty="0" smtClean="0">
                <a:solidFill>
                  <a:schemeClr val="accent1"/>
                </a:solidFill>
              </a:rPr>
              <a:t>S’ → S</a:t>
            </a:r>
            <a:endParaRPr lang="en-US" dirty="0" smtClean="0"/>
          </a:p>
          <a:p>
            <a:pPr marL="342900" lvl="4" indent="-342900">
              <a:buNone/>
            </a:pPr>
            <a:r>
              <a:rPr lang="en-US" sz="2400" b="1" dirty="0" smtClean="0">
                <a:solidFill>
                  <a:schemeClr val="accent1"/>
                </a:solidFill>
              </a:rPr>
              <a:t>S </a:t>
            </a:r>
            <a:r>
              <a:rPr lang="en-US" sz="2400" b="1" dirty="0" smtClean="0">
                <a:solidFill>
                  <a:schemeClr val="accent1"/>
                </a:solidFill>
              </a:rPr>
              <a:t>→ C </a:t>
            </a:r>
            <a:r>
              <a:rPr lang="en-US" sz="2400" b="1" dirty="0" err="1" smtClean="0">
                <a:solidFill>
                  <a:schemeClr val="accent1"/>
                </a:solidFill>
              </a:rPr>
              <a:t>C</a:t>
            </a:r>
            <a:endParaRPr lang="en-US" sz="2400" b="1" dirty="0" smtClean="0">
              <a:solidFill>
                <a:schemeClr val="accent1"/>
              </a:solidFill>
            </a:endParaRPr>
          </a:p>
          <a:p>
            <a:pPr marL="342900" lvl="4" indent="-342900">
              <a:buNone/>
            </a:pPr>
            <a:r>
              <a:rPr lang="en-US" sz="2400" b="1" dirty="0" smtClean="0">
                <a:solidFill>
                  <a:schemeClr val="accent1"/>
                </a:solidFill>
              </a:rPr>
              <a:t>C </a:t>
            </a:r>
            <a:r>
              <a:rPr lang="en-US" sz="2400" b="1" dirty="0" smtClean="0">
                <a:solidFill>
                  <a:schemeClr val="accent1"/>
                </a:solidFill>
              </a:rPr>
              <a:t>→ c </a:t>
            </a:r>
            <a:r>
              <a:rPr lang="en-US" sz="2400" b="1" dirty="0" err="1" smtClean="0">
                <a:solidFill>
                  <a:schemeClr val="accent1"/>
                </a:solidFill>
              </a:rPr>
              <a:t>C</a:t>
            </a:r>
            <a:r>
              <a:rPr lang="en-US" sz="2400" b="1" dirty="0" smtClean="0">
                <a:solidFill>
                  <a:schemeClr val="accent1"/>
                </a:solidFill>
              </a:rPr>
              <a:t> </a:t>
            </a:r>
          </a:p>
          <a:p>
            <a:pPr marL="342900" lvl="4" indent="-342900">
              <a:buNone/>
            </a:pPr>
            <a:r>
              <a:rPr lang="en-US" sz="2400" b="1" dirty="0" smtClean="0">
                <a:solidFill>
                  <a:schemeClr val="accent1"/>
                </a:solidFill>
              </a:rPr>
              <a:t> </a:t>
            </a:r>
            <a:r>
              <a:rPr lang="en-US" sz="2400" b="1" dirty="0" smtClean="0">
                <a:solidFill>
                  <a:schemeClr val="accent1"/>
                </a:solidFill>
              </a:rPr>
              <a:t>C → d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Canonical LR(1) Parsing Tables...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For Grammar G’ </a:t>
            </a:r>
          </a:p>
          <a:p>
            <a:pPr marL="342900" lvl="4" indent="-342900">
              <a:buNone/>
            </a:pPr>
            <a:r>
              <a:rPr lang="en-US" dirty="0" smtClean="0"/>
              <a:t>			</a:t>
            </a:r>
            <a:r>
              <a:rPr lang="en-US" sz="2400" b="1" dirty="0" smtClean="0">
                <a:solidFill>
                  <a:schemeClr val="accent1"/>
                </a:solidFill>
              </a:rPr>
              <a:t>S’ → S</a:t>
            </a:r>
            <a:endParaRPr lang="en-US" dirty="0" smtClean="0"/>
          </a:p>
          <a:p>
            <a:pPr marL="342900" lvl="4" indent="-342900">
              <a:buNone/>
            </a:pPr>
            <a:r>
              <a:rPr lang="en-US" sz="2400" b="1" dirty="0" smtClean="0">
                <a:solidFill>
                  <a:schemeClr val="accent1"/>
                </a:solidFill>
              </a:rPr>
              <a:t>			S → C </a:t>
            </a:r>
            <a:r>
              <a:rPr lang="en-US" sz="2400" b="1" dirty="0" err="1" smtClean="0">
                <a:solidFill>
                  <a:schemeClr val="accent1"/>
                </a:solidFill>
              </a:rPr>
              <a:t>C</a:t>
            </a:r>
            <a:endParaRPr lang="en-US" sz="2400" b="1" dirty="0" smtClean="0">
              <a:solidFill>
                <a:schemeClr val="accent1"/>
              </a:solidFill>
            </a:endParaRPr>
          </a:p>
          <a:p>
            <a:pPr marL="342900" lvl="4" indent="-342900">
              <a:buNone/>
            </a:pPr>
            <a:r>
              <a:rPr lang="en-US" sz="2400" b="1" dirty="0" smtClean="0">
                <a:solidFill>
                  <a:schemeClr val="accent1"/>
                </a:solidFill>
              </a:rPr>
              <a:t>			C → c </a:t>
            </a:r>
            <a:r>
              <a:rPr lang="en-US" sz="2400" b="1" dirty="0" err="1" smtClean="0">
                <a:solidFill>
                  <a:schemeClr val="accent1"/>
                </a:solidFill>
              </a:rPr>
              <a:t>C</a:t>
            </a:r>
            <a:r>
              <a:rPr lang="en-US" sz="2400" b="1" dirty="0" smtClean="0">
                <a:solidFill>
                  <a:schemeClr val="accent1"/>
                </a:solidFill>
              </a:rPr>
              <a:t> </a:t>
            </a:r>
            <a:endParaRPr lang="en-US" sz="2400" b="1" dirty="0" smtClean="0">
              <a:solidFill>
                <a:schemeClr val="accent1"/>
              </a:solidFill>
            </a:endParaRPr>
          </a:p>
          <a:p>
            <a:pPr marL="342900" lvl="4" indent="-342900">
              <a:buNone/>
            </a:pPr>
            <a:r>
              <a:rPr lang="en-US" sz="2400" b="1" dirty="0" smtClean="0">
                <a:solidFill>
                  <a:schemeClr val="accent1"/>
                </a:solidFill>
              </a:rPr>
              <a:t>	</a:t>
            </a:r>
            <a:r>
              <a:rPr lang="en-US" sz="2400" b="1" dirty="0" smtClean="0">
                <a:solidFill>
                  <a:schemeClr val="accent1"/>
                </a:solidFill>
              </a:rPr>
              <a:t>		</a:t>
            </a:r>
            <a:r>
              <a:rPr lang="en-US" sz="2400" b="1" dirty="0" smtClean="0">
                <a:solidFill>
                  <a:schemeClr val="accent1"/>
                </a:solidFill>
              </a:rPr>
              <a:t> C → d</a:t>
            </a:r>
            <a:r>
              <a:rPr lang="en-US" sz="2400" b="1" dirty="0" smtClean="0">
                <a:solidFill>
                  <a:schemeClr val="accent1"/>
                </a:solidFill>
              </a:rPr>
              <a:t>		</a:t>
            </a:r>
            <a:endParaRPr lang="en-US" sz="2400" b="1" dirty="0" smtClean="0">
              <a:solidFill>
                <a:schemeClr val="accent1"/>
              </a:solidFill>
            </a:endParaRPr>
          </a:p>
          <a:p>
            <a:r>
              <a:rPr lang="en-US" dirty="0" smtClean="0"/>
              <a:t>Canonical </a:t>
            </a:r>
            <a:r>
              <a:rPr lang="en-US" dirty="0" smtClean="0"/>
              <a:t>parsing table is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038600" y="1981200"/>
            <a:ext cx="3886200" cy="4122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a:t>
            </a:r>
            <a:r>
              <a:rPr lang="en-US" dirty="0" smtClean="0"/>
              <a:t>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To construct the </a:t>
            </a:r>
            <a:r>
              <a:rPr lang="en-US" b="1" dirty="0" smtClean="0">
                <a:solidFill>
                  <a:schemeClr val="accent1"/>
                </a:solidFill>
              </a:rPr>
              <a:t>canonical LR(0)</a:t>
            </a:r>
            <a:r>
              <a:rPr lang="en-US" dirty="0" smtClean="0"/>
              <a:t> collection for a grammar, we define an </a:t>
            </a:r>
            <a:r>
              <a:rPr lang="en-US" b="1" dirty="0" smtClean="0">
                <a:solidFill>
                  <a:schemeClr val="accent1"/>
                </a:solidFill>
              </a:rPr>
              <a:t>augmented grammar </a:t>
            </a:r>
            <a:r>
              <a:rPr lang="en-US" dirty="0" smtClean="0"/>
              <a:t>and two functions, </a:t>
            </a:r>
            <a:r>
              <a:rPr lang="en-US" b="1" dirty="0" smtClean="0">
                <a:solidFill>
                  <a:schemeClr val="accent1"/>
                </a:solidFill>
              </a:rPr>
              <a:t>CLOSURE</a:t>
            </a:r>
            <a:r>
              <a:rPr lang="en-US" dirty="0" smtClean="0"/>
              <a:t> and </a:t>
            </a:r>
            <a:r>
              <a:rPr lang="en-US" b="1" dirty="0" smtClean="0">
                <a:solidFill>
                  <a:schemeClr val="accent1"/>
                </a:solidFill>
              </a:rPr>
              <a:t>GOTO</a:t>
            </a:r>
            <a:r>
              <a:rPr lang="en-US" dirty="0" smtClean="0"/>
              <a:t> </a:t>
            </a:r>
          </a:p>
          <a:p>
            <a:endParaRPr lang="en-US" dirty="0" smtClean="0"/>
          </a:p>
          <a:p>
            <a:pPr lvl="1"/>
            <a:r>
              <a:rPr lang="en-US" dirty="0" smtClean="0"/>
              <a:t>If </a:t>
            </a:r>
            <a:r>
              <a:rPr lang="en-US" b="1" dirty="0" smtClean="0">
                <a:solidFill>
                  <a:schemeClr val="accent1"/>
                </a:solidFill>
              </a:rPr>
              <a:t>G</a:t>
            </a:r>
            <a:r>
              <a:rPr lang="en-US" dirty="0" smtClean="0"/>
              <a:t> is a grammar with start symbol </a:t>
            </a:r>
            <a:r>
              <a:rPr lang="en-US" b="1" dirty="0" smtClean="0">
                <a:solidFill>
                  <a:schemeClr val="accent1"/>
                </a:solidFill>
              </a:rPr>
              <a:t>S</a:t>
            </a:r>
            <a:r>
              <a:rPr lang="en-US" dirty="0" smtClean="0"/>
              <a:t>, then </a:t>
            </a:r>
            <a:r>
              <a:rPr lang="en-US" b="1" dirty="0" smtClean="0">
                <a:solidFill>
                  <a:schemeClr val="accent1"/>
                </a:solidFill>
              </a:rPr>
              <a:t>G'</a:t>
            </a:r>
            <a:r>
              <a:rPr lang="en-US" dirty="0" smtClean="0"/>
              <a:t>, the augmented grammar for </a:t>
            </a:r>
            <a:r>
              <a:rPr lang="en-US" b="1" dirty="0" smtClean="0">
                <a:solidFill>
                  <a:schemeClr val="accent1"/>
                </a:solidFill>
              </a:rPr>
              <a:t>G</a:t>
            </a:r>
            <a:r>
              <a:rPr lang="en-US" dirty="0" smtClean="0"/>
              <a:t>, is </a:t>
            </a:r>
            <a:r>
              <a:rPr lang="en-US" b="1" dirty="0" smtClean="0">
                <a:solidFill>
                  <a:schemeClr val="accent1"/>
                </a:solidFill>
              </a:rPr>
              <a:t>G</a:t>
            </a:r>
            <a:r>
              <a:rPr lang="en-US" dirty="0" smtClean="0"/>
              <a:t> with a new start symbol </a:t>
            </a:r>
            <a:r>
              <a:rPr lang="en-US" b="1" dirty="0" smtClean="0">
                <a:solidFill>
                  <a:schemeClr val="accent1"/>
                </a:solidFill>
              </a:rPr>
              <a:t>S'</a:t>
            </a:r>
            <a:r>
              <a:rPr lang="en-US" dirty="0" smtClean="0"/>
              <a:t> and production </a:t>
            </a:r>
            <a:r>
              <a:rPr lang="en-US" b="1" dirty="0" smtClean="0">
                <a:solidFill>
                  <a:schemeClr val="accent1"/>
                </a:solidFill>
              </a:rPr>
              <a:t>S' → S</a:t>
            </a:r>
            <a:r>
              <a:rPr lang="en-US" dirty="0" smtClean="0"/>
              <a:t> </a:t>
            </a:r>
          </a:p>
          <a:p>
            <a:pPr lvl="1"/>
            <a:endParaRPr lang="en-US" dirty="0" smtClean="0"/>
          </a:p>
          <a:p>
            <a:pPr lvl="1"/>
            <a:r>
              <a:rPr lang="en-US" dirty="0" smtClean="0"/>
              <a:t>The purpose of this new starting production is to indicate to the parser when it should stop parsing and announce acceptance of the input. That is, acceptance occurs when the parser is about to reduce by </a:t>
            </a:r>
            <a:r>
              <a:rPr lang="en-US" b="1" dirty="0" smtClean="0">
                <a:solidFill>
                  <a:schemeClr val="accent1"/>
                </a:solidFill>
              </a:rPr>
              <a:t>S' → S</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Closure of Item Sets</a:t>
            </a:r>
          </a:p>
          <a:p>
            <a:pPr lvl="1"/>
            <a:endParaRPr lang="en-US" dirty="0" smtClean="0"/>
          </a:p>
          <a:p>
            <a:pPr lvl="1"/>
            <a:r>
              <a:rPr lang="en-US" dirty="0" smtClean="0"/>
              <a:t>If </a:t>
            </a:r>
            <a:r>
              <a:rPr lang="en-US" b="1" i="1" dirty="0" smtClean="0">
                <a:solidFill>
                  <a:schemeClr val="accent1"/>
                </a:solidFill>
              </a:rPr>
              <a:t>I</a:t>
            </a:r>
            <a:r>
              <a:rPr lang="en-US" dirty="0" smtClean="0"/>
              <a:t> is a set of items for a grammar </a:t>
            </a:r>
            <a:r>
              <a:rPr lang="en-US" b="1" i="1" dirty="0" smtClean="0">
                <a:solidFill>
                  <a:schemeClr val="accent1"/>
                </a:solidFill>
              </a:rPr>
              <a:t>G</a:t>
            </a:r>
            <a:r>
              <a:rPr lang="en-US" dirty="0" smtClean="0"/>
              <a:t>, then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is the set of items constructed from </a:t>
            </a:r>
            <a:r>
              <a:rPr lang="en-US" b="1" i="1" dirty="0" smtClean="0">
                <a:solidFill>
                  <a:schemeClr val="accent1"/>
                </a:solidFill>
              </a:rPr>
              <a:t>I</a:t>
            </a:r>
            <a:r>
              <a:rPr lang="en-US" dirty="0" smtClean="0"/>
              <a:t> by the two rules:</a:t>
            </a:r>
          </a:p>
          <a:p>
            <a:pPr lvl="1"/>
            <a:endParaRPr lang="en-US" dirty="0" smtClean="0"/>
          </a:p>
          <a:p>
            <a:pPr lvl="2"/>
            <a:r>
              <a:rPr lang="en-US" dirty="0" smtClean="0"/>
              <a:t>Initially, add every item in </a:t>
            </a:r>
            <a:r>
              <a:rPr lang="en-US" b="1" i="1" dirty="0" smtClean="0">
                <a:solidFill>
                  <a:schemeClr val="accent1"/>
                </a:solidFill>
              </a:rPr>
              <a:t>I</a:t>
            </a:r>
            <a:r>
              <a:rPr lang="en-US" dirty="0" smtClean="0"/>
              <a:t>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dirty="0" smtClean="0"/>
          </a:p>
          <a:p>
            <a:pPr lvl="2"/>
            <a:endParaRPr lang="en-US" dirty="0" smtClean="0"/>
          </a:p>
          <a:p>
            <a:pPr lvl="2"/>
            <a:r>
              <a:rPr lang="en-US" dirty="0" smtClean="0"/>
              <a:t>If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·B</a:t>
            </a:r>
            <a:r>
              <a:rPr lang="el-GR" b="1" dirty="0" smtClean="0">
                <a:solidFill>
                  <a:schemeClr val="accent1"/>
                </a:solidFill>
              </a:rPr>
              <a:t>β</a:t>
            </a:r>
            <a:r>
              <a:rPr lang="en-US" b="1" dirty="0" smtClean="0">
                <a:solidFill>
                  <a:schemeClr val="accent1"/>
                </a:solidFill>
              </a:rPr>
              <a:t> </a:t>
            </a:r>
            <a:r>
              <a:rPr lang="en-US" dirty="0" smtClean="0"/>
              <a:t>is in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dirty="0" smtClean="0"/>
              <a:t>  and </a:t>
            </a:r>
            <a:r>
              <a:rPr lang="en-US" b="1" dirty="0" smtClean="0">
                <a:solidFill>
                  <a:schemeClr val="accent1"/>
                </a:solidFill>
              </a:rPr>
              <a:t>B → </a:t>
            </a:r>
            <a:r>
              <a:rPr lang="el-GR" b="1" dirty="0" smtClean="0">
                <a:solidFill>
                  <a:schemeClr val="accent1"/>
                </a:solidFill>
              </a:rPr>
              <a:t>γ</a:t>
            </a:r>
            <a:r>
              <a:rPr lang="en-US" b="1" dirty="0" smtClean="0">
                <a:solidFill>
                  <a:schemeClr val="accent1"/>
                </a:solidFill>
              </a:rPr>
              <a:t> </a:t>
            </a:r>
            <a:r>
              <a:rPr lang="en-US" dirty="0" smtClean="0"/>
              <a:t>is a production, then add the item </a:t>
            </a:r>
            <a:r>
              <a:rPr lang="en-US" b="1" dirty="0" smtClean="0">
                <a:solidFill>
                  <a:schemeClr val="accent1"/>
                </a:solidFill>
              </a:rPr>
              <a:t>B → .</a:t>
            </a:r>
            <a:r>
              <a:rPr lang="el-GR" b="1" dirty="0" smtClean="0">
                <a:solidFill>
                  <a:schemeClr val="accent1"/>
                </a:solidFill>
              </a:rPr>
              <a:t>γ </a:t>
            </a:r>
            <a:r>
              <a:rPr lang="en-US" dirty="0" smtClean="0"/>
              <a:t>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r>
              <a:rPr lang="en-US" sz="1600" dirty="0" smtClean="0"/>
              <a:t> </a:t>
            </a:r>
            <a:r>
              <a:rPr lang="en-US" dirty="0" smtClean="0"/>
              <a:t>if it is not already there. </a:t>
            </a:r>
            <a:br>
              <a:rPr lang="en-US" dirty="0" smtClean="0"/>
            </a:br>
            <a:r>
              <a:rPr lang="en-US" dirty="0" smtClean="0"/>
              <a:t>Apply this rule until no more new items can be added to </a:t>
            </a:r>
            <a:r>
              <a:rPr lang="en-US" dirty="0" smtClean="0">
                <a:solidFill>
                  <a:schemeClr val="accent1"/>
                </a:solidFill>
              </a:rPr>
              <a:t>CLOSURE(</a:t>
            </a:r>
            <a:r>
              <a:rPr lang="en-US" b="1" i="1" dirty="0" smtClean="0">
                <a:solidFill>
                  <a:schemeClr val="accent1"/>
                </a:solidFill>
              </a:rPr>
              <a:t>I</a:t>
            </a:r>
            <a:r>
              <a:rPr lang="en-US" dirty="0" smtClean="0">
                <a:solidFill>
                  <a:schemeClr val="accent1"/>
                </a:solidFill>
              </a:rPr>
              <a:t>)</a:t>
            </a:r>
            <a:endParaRPr lang="en-US" sz="1600" dirty="0" smtClean="0"/>
          </a:p>
          <a:p>
            <a:pPr lvl="2"/>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The Function GOTO</a:t>
            </a:r>
          </a:p>
          <a:p>
            <a:endParaRPr lang="en-US" dirty="0" smtClean="0"/>
          </a:p>
          <a:p>
            <a:pPr lvl="1"/>
            <a:r>
              <a:rPr lang="en-US" dirty="0" smtClean="0"/>
              <a:t>The second useful function is </a:t>
            </a:r>
            <a:r>
              <a:rPr lang="en-US" b="1" dirty="0" smtClean="0">
                <a:solidFill>
                  <a:schemeClr val="accent1"/>
                </a:solidFill>
              </a:rPr>
              <a:t>GOTO(I,X)</a:t>
            </a:r>
            <a:r>
              <a:rPr lang="en-US" dirty="0" smtClean="0"/>
              <a:t> where </a:t>
            </a:r>
            <a:r>
              <a:rPr lang="en-US" b="1" dirty="0" smtClean="0">
                <a:solidFill>
                  <a:schemeClr val="accent1"/>
                </a:solidFill>
              </a:rPr>
              <a:t>I</a:t>
            </a:r>
            <a:r>
              <a:rPr lang="en-US" dirty="0" smtClean="0"/>
              <a:t> is a set of items &amp; </a:t>
            </a:r>
            <a:r>
              <a:rPr lang="en-US" b="1" dirty="0" smtClean="0">
                <a:solidFill>
                  <a:schemeClr val="accent1"/>
                </a:solidFill>
              </a:rPr>
              <a:t>X</a:t>
            </a:r>
            <a:r>
              <a:rPr lang="en-US" sz="1400" dirty="0" smtClean="0"/>
              <a:t> </a:t>
            </a:r>
            <a:r>
              <a:rPr lang="en-US" dirty="0" smtClean="0"/>
              <a:t>is a grammar symbol.</a:t>
            </a:r>
          </a:p>
          <a:p>
            <a:pPr lvl="1"/>
            <a:endParaRPr lang="en-US" b="1" dirty="0" smtClean="0">
              <a:solidFill>
                <a:schemeClr val="accent1"/>
              </a:solidFill>
            </a:endParaRPr>
          </a:p>
          <a:p>
            <a:pPr lvl="1"/>
            <a:r>
              <a:rPr lang="en-US" b="1" dirty="0" smtClean="0">
                <a:solidFill>
                  <a:schemeClr val="accent1"/>
                </a:solidFill>
              </a:rPr>
              <a:t>GOTO(I,X)</a:t>
            </a:r>
            <a:r>
              <a:rPr lang="en-US" dirty="0" smtClean="0"/>
              <a:t> is defined to be the closure of the set of all items </a:t>
            </a:r>
            <a:br>
              <a:rPr lang="en-US" dirty="0" smtClean="0"/>
            </a:b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 </a:t>
            </a:r>
            <a:r>
              <a:rPr lang="en-US" dirty="0" smtClean="0"/>
              <a:t>such that </a:t>
            </a:r>
            <a:r>
              <a:rPr lang="en-US" b="1" dirty="0" smtClean="0">
                <a:solidFill>
                  <a:schemeClr val="accent1"/>
                </a:solidFill>
              </a:rPr>
              <a:t>[A → </a:t>
            </a:r>
            <a:r>
              <a:rPr lang="el-GR" b="1" dirty="0" smtClean="0">
                <a:solidFill>
                  <a:schemeClr val="accent1"/>
                </a:solidFill>
              </a:rPr>
              <a:t>α</a:t>
            </a:r>
            <a:r>
              <a:rPr lang="en-US" b="1" dirty="0" smtClean="0">
                <a:solidFill>
                  <a:schemeClr val="accent1"/>
                </a:solidFill>
              </a:rPr>
              <a:t>∙X</a:t>
            </a:r>
            <a:r>
              <a:rPr lang="el-GR" b="1" dirty="0" smtClean="0">
                <a:solidFill>
                  <a:schemeClr val="accent1"/>
                </a:solidFill>
              </a:rPr>
              <a:t>β</a:t>
            </a:r>
            <a:r>
              <a:rPr lang="en-US" b="1" dirty="0" smtClean="0">
                <a:solidFill>
                  <a:schemeClr val="accent1"/>
                </a:solidFill>
              </a:rPr>
              <a:t>]</a:t>
            </a:r>
            <a:r>
              <a:rPr lang="en-US" dirty="0" smtClean="0"/>
              <a:t> is in </a:t>
            </a:r>
            <a:r>
              <a:rPr lang="en-US" b="1" dirty="0" smtClean="0">
                <a:solidFill>
                  <a:schemeClr val="accent1"/>
                </a:solidFill>
              </a:rPr>
              <a:t>I</a:t>
            </a:r>
          </a:p>
          <a:p>
            <a:pPr lvl="1"/>
            <a:endParaRPr lang="en-US" dirty="0" smtClean="0"/>
          </a:p>
          <a:p>
            <a:pPr lvl="1"/>
            <a:r>
              <a:rPr lang="en-US" dirty="0" smtClean="0"/>
              <a:t>Intuitively, the </a:t>
            </a:r>
            <a:r>
              <a:rPr lang="en-US" b="1" dirty="0" smtClean="0">
                <a:solidFill>
                  <a:schemeClr val="accent1"/>
                </a:solidFill>
              </a:rPr>
              <a:t>GOTO </a:t>
            </a:r>
            <a:r>
              <a:rPr lang="en-US" dirty="0" smtClean="0"/>
              <a:t>function is used to define the transitions in the </a:t>
            </a:r>
            <a:r>
              <a:rPr lang="en-US" b="1" dirty="0" smtClean="0">
                <a:solidFill>
                  <a:schemeClr val="accent1"/>
                </a:solidFill>
              </a:rPr>
              <a:t>LR(0)</a:t>
            </a:r>
            <a:r>
              <a:rPr lang="en-US" dirty="0" smtClean="0"/>
              <a:t> automaton for a grammar. </a:t>
            </a:r>
          </a:p>
          <a:p>
            <a:pPr lvl="1"/>
            <a:r>
              <a:rPr lang="en-US" dirty="0" smtClean="0"/>
              <a:t>The states of the automaton correspond to sets of items, &amp; </a:t>
            </a:r>
            <a:r>
              <a:rPr lang="en-US" b="1" dirty="0" smtClean="0">
                <a:solidFill>
                  <a:schemeClr val="accent1"/>
                </a:solidFill>
              </a:rPr>
              <a:t>GOTO(I,X)</a:t>
            </a:r>
            <a:r>
              <a:rPr lang="en-US" sz="1600" dirty="0" smtClean="0"/>
              <a:t> </a:t>
            </a:r>
            <a:r>
              <a:rPr lang="en-US" dirty="0" smtClean="0"/>
              <a:t>specifies the transition from the state for </a:t>
            </a:r>
            <a:r>
              <a:rPr lang="en-US" b="1" dirty="0" smtClean="0">
                <a:solidFill>
                  <a:schemeClr val="accent1"/>
                </a:solidFill>
              </a:rPr>
              <a:t>I</a:t>
            </a:r>
            <a:r>
              <a:rPr lang="en-US" dirty="0" smtClean="0"/>
              <a:t> under input </a:t>
            </a:r>
            <a:r>
              <a:rPr lang="en-US" b="1" dirty="0" smtClean="0">
                <a:solidFill>
                  <a:schemeClr val="accent1"/>
                </a:solidFill>
              </a:rPr>
              <a:t>X</a:t>
            </a: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LR parser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It consists of an </a:t>
            </a:r>
            <a:r>
              <a:rPr lang="en-US" b="1" dirty="0" smtClean="0">
                <a:solidFill>
                  <a:schemeClr val="accent1"/>
                </a:solidFill>
              </a:rPr>
              <a:t>input</a:t>
            </a:r>
            <a:r>
              <a:rPr lang="en-US" dirty="0" smtClean="0"/>
              <a:t> an </a:t>
            </a:r>
            <a:r>
              <a:rPr lang="en-US" b="1" dirty="0" smtClean="0">
                <a:solidFill>
                  <a:schemeClr val="accent1"/>
                </a:solidFill>
              </a:rPr>
              <a:t>output</a:t>
            </a:r>
            <a:r>
              <a:rPr lang="en-US" dirty="0" smtClean="0"/>
              <a:t> a </a:t>
            </a:r>
            <a:r>
              <a:rPr lang="en-US" b="1" dirty="0" smtClean="0">
                <a:solidFill>
                  <a:schemeClr val="accent1"/>
                </a:solidFill>
              </a:rPr>
              <a:t>stack</a:t>
            </a:r>
            <a:r>
              <a:rPr lang="en-US" dirty="0" smtClean="0"/>
              <a:t> a </a:t>
            </a:r>
            <a:r>
              <a:rPr lang="en-US" b="1" dirty="0" smtClean="0">
                <a:solidFill>
                  <a:schemeClr val="accent1"/>
                </a:solidFill>
              </a:rPr>
              <a:t>parsing program</a:t>
            </a:r>
            <a:r>
              <a:rPr lang="en-US" dirty="0" smtClean="0"/>
              <a:t> &amp; a </a:t>
            </a:r>
            <a:r>
              <a:rPr lang="en-US" b="1" dirty="0" smtClean="0">
                <a:solidFill>
                  <a:schemeClr val="accent1"/>
                </a:solidFill>
              </a:rPr>
              <a:t>parsing table</a:t>
            </a:r>
            <a:r>
              <a:rPr lang="en-US" dirty="0" smtClean="0"/>
              <a:t> that has two parts (</a:t>
            </a:r>
            <a:r>
              <a:rPr lang="en-US" b="1" dirty="0" smtClean="0">
                <a:solidFill>
                  <a:schemeClr val="accent1"/>
                </a:solidFill>
              </a:rPr>
              <a:t>ACTION</a:t>
            </a:r>
            <a:r>
              <a:rPr lang="en-US" dirty="0" smtClean="0"/>
              <a:t> and </a:t>
            </a:r>
            <a:r>
              <a:rPr lang="en-US" b="1" dirty="0" smtClean="0">
                <a:solidFill>
                  <a:schemeClr val="accent1"/>
                </a:solidFill>
              </a:rPr>
              <a:t>GOTO</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590800" y="2133600"/>
            <a:ext cx="474345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Structure of the LR Parsing Table</a:t>
            </a:r>
            <a:endParaRPr lang="en-US" dirty="0" smtClean="0"/>
          </a:p>
          <a:p>
            <a:endParaRPr lang="en-US" dirty="0" smtClean="0"/>
          </a:p>
          <a:p>
            <a:r>
              <a:rPr lang="en-US" dirty="0" smtClean="0"/>
              <a:t>It consists of two parts: a parsing-action function </a:t>
            </a:r>
            <a:r>
              <a:rPr lang="en-US" dirty="0" smtClean="0">
                <a:solidFill>
                  <a:schemeClr val="accent1"/>
                </a:solidFill>
              </a:rPr>
              <a:t>ACTION</a:t>
            </a:r>
            <a:r>
              <a:rPr lang="en-US" dirty="0" smtClean="0"/>
              <a:t> and a </a:t>
            </a:r>
            <a:r>
              <a:rPr lang="en-US" dirty="0" err="1" smtClean="0"/>
              <a:t>goto</a:t>
            </a:r>
            <a:r>
              <a:rPr lang="en-US" dirty="0" smtClean="0"/>
              <a:t> function </a:t>
            </a:r>
            <a:r>
              <a:rPr lang="en-US" dirty="0" smtClean="0">
                <a:solidFill>
                  <a:schemeClr val="accent1"/>
                </a:solidFill>
              </a:rPr>
              <a:t>GOTO</a:t>
            </a:r>
            <a:r>
              <a:rPr lang="en-US" dirty="0" smtClean="0"/>
              <a:t>.</a:t>
            </a:r>
          </a:p>
          <a:p>
            <a:endParaRPr lang="en-US" dirty="0" smtClean="0"/>
          </a:p>
          <a:p>
            <a:r>
              <a:rPr lang="en-US" dirty="0" smtClean="0"/>
              <a:t>Given a state </a:t>
            </a:r>
            <a:r>
              <a:rPr lang="en-US" b="1" i="1" dirty="0" err="1" smtClean="0">
                <a:solidFill>
                  <a:schemeClr val="accent1"/>
                </a:solidFill>
              </a:rPr>
              <a:t>i</a:t>
            </a:r>
            <a:r>
              <a:rPr lang="en-US" dirty="0" smtClean="0"/>
              <a:t> and a terminal </a:t>
            </a:r>
            <a:r>
              <a:rPr lang="en-US" b="1" dirty="0" smtClean="0">
                <a:solidFill>
                  <a:schemeClr val="accent1"/>
                </a:solidFill>
              </a:rPr>
              <a:t>a</a:t>
            </a:r>
            <a:r>
              <a:rPr lang="en-US" dirty="0" smtClean="0"/>
              <a:t> or the end-marker $ </a:t>
            </a:r>
            <a:br>
              <a:rPr lang="en-US" dirty="0" smtClean="0"/>
            </a:br>
            <a:r>
              <a:rPr lang="en-US" b="1" dirty="0" smtClean="0">
                <a:solidFill>
                  <a:schemeClr val="accent1"/>
                </a:solidFill>
              </a:rPr>
              <a:t>ACTION[</a:t>
            </a:r>
            <a:r>
              <a:rPr lang="en-US" b="1" dirty="0" err="1" smtClean="0">
                <a:solidFill>
                  <a:schemeClr val="accent1"/>
                </a:solidFill>
              </a:rPr>
              <a:t>i,a</a:t>
            </a:r>
            <a:r>
              <a:rPr lang="en-US" b="1" dirty="0" smtClean="0">
                <a:solidFill>
                  <a:schemeClr val="accent1"/>
                </a:solidFill>
              </a:rPr>
              <a:t>]</a:t>
            </a:r>
            <a:r>
              <a:rPr lang="en-US" dirty="0" smtClean="0"/>
              <a:t> can be</a:t>
            </a:r>
          </a:p>
          <a:p>
            <a:pPr lvl="1"/>
            <a:r>
              <a:rPr lang="en-US" b="1" dirty="0" smtClean="0"/>
              <a:t>Shift j</a:t>
            </a:r>
            <a:r>
              <a:rPr lang="en-US" dirty="0" smtClean="0"/>
              <a:t> The terminal a is shifted on to the stack and the parser enters state j.</a:t>
            </a:r>
          </a:p>
          <a:p>
            <a:pPr lvl="1"/>
            <a:r>
              <a:rPr lang="en-US" b="1" dirty="0" smtClean="0"/>
              <a:t>Reduce A → α</a:t>
            </a:r>
            <a:r>
              <a:rPr lang="en-US" dirty="0" smtClean="0"/>
              <a:t> The parser reduces α on the TOS to A.</a:t>
            </a:r>
          </a:p>
          <a:p>
            <a:pPr lvl="1"/>
            <a:r>
              <a:rPr lang="en-US" b="1" dirty="0" smtClean="0"/>
              <a:t>Accept</a:t>
            </a:r>
            <a:endParaRPr lang="en-US" dirty="0" smtClean="0"/>
          </a:p>
          <a:p>
            <a:pPr lvl="1"/>
            <a:r>
              <a:rPr lang="en-US" b="1" dirty="0" smtClean="0"/>
              <a:t>Error</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SLR Parsing Table</a:t>
            </a:r>
          </a:p>
          <a:p>
            <a:pPr lvl="1"/>
            <a:r>
              <a:rPr lang="en-US" dirty="0" smtClean="0"/>
              <a:t>The SLR method begins with LR(0) items and LR(0) automata.</a:t>
            </a:r>
          </a:p>
          <a:p>
            <a:pPr>
              <a:buNone/>
            </a:pPr>
            <a:r>
              <a:rPr lang="en-US" b="1" dirty="0" smtClean="0">
                <a:solidFill>
                  <a:schemeClr val="accent1"/>
                </a:solidFill>
              </a:rPr>
              <a:t>INPUT:</a:t>
            </a:r>
            <a:r>
              <a:rPr lang="en-US" dirty="0" smtClean="0"/>
              <a:t> An augmented grammar G‘</a:t>
            </a:r>
          </a:p>
          <a:p>
            <a:pPr>
              <a:buNone/>
            </a:pPr>
            <a:r>
              <a:rPr lang="en-US" b="1" dirty="0" smtClean="0">
                <a:solidFill>
                  <a:schemeClr val="accent1"/>
                </a:solidFill>
              </a:rPr>
              <a:t>OUTPUT: </a:t>
            </a:r>
            <a:r>
              <a:rPr lang="en-US" dirty="0" smtClean="0"/>
              <a:t>The SLR-parsing table functions ACTION and GOTO for G’</a:t>
            </a:r>
          </a:p>
          <a:p>
            <a:pPr>
              <a:buNone/>
            </a:pPr>
            <a:r>
              <a:rPr lang="en-US" b="1" dirty="0" smtClean="0">
                <a:solidFill>
                  <a:schemeClr val="accent1"/>
                </a:solidFill>
              </a:rPr>
              <a:t>METHOD:</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752600" y="3048000"/>
            <a:ext cx="6010275"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16031</TotalTime>
  <Words>1117</Words>
  <Application>Microsoft Office PowerPoint</Application>
  <PresentationFormat>On-screen Show (4:3)</PresentationFormat>
  <Paragraphs>234</Paragraphs>
  <Slides>34</Slides>
  <Notes>31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Over View…</vt:lpstr>
      <vt:lpstr>Over View…</vt:lpstr>
      <vt:lpstr>Slide 14</vt:lpstr>
      <vt:lpstr>Contents</vt:lpstr>
      <vt:lpstr>Viable Prefixes</vt:lpstr>
      <vt:lpstr>Viable Prefixes..</vt:lpstr>
      <vt:lpstr>Powerful LR Parsers</vt:lpstr>
      <vt:lpstr>Canonical LR(1) Items</vt:lpstr>
      <vt:lpstr>Canonical LR(1) Items..</vt:lpstr>
      <vt:lpstr>Canonical LR(1) Items…</vt:lpstr>
      <vt:lpstr>Constructing LR(1) Items</vt:lpstr>
      <vt:lpstr>Constructing LR(1) Items..</vt:lpstr>
      <vt:lpstr>Constructing LR(1) Items...</vt:lpstr>
      <vt:lpstr>Constructing LR(1) Items…</vt:lpstr>
      <vt:lpstr>Constructing LR(1) Items…</vt:lpstr>
      <vt:lpstr>Constructing LR(1) Items…</vt:lpstr>
      <vt:lpstr>Constructing LR(1) Items…</vt:lpstr>
      <vt:lpstr>Constructing LR(1) Items…</vt:lpstr>
      <vt:lpstr>Canonical LR(1) Parsing Tables</vt:lpstr>
      <vt:lpstr>Canonical LR(1) Parsing Tables..</vt:lpstr>
      <vt:lpstr>Constructing LR(1) Items…</vt:lpstr>
      <vt:lpstr>Canonical LR(1) Parsing Tables...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3722</cp:revision>
  <dcterms:created xsi:type="dcterms:W3CDTF">2012-02-27T05:45:45Z</dcterms:created>
  <dcterms:modified xsi:type="dcterms:W3CDTF">2013-12-22T13:31:07Z</dcterms:modified>
  <cp:category>CS</cp:category>
</cp:coreProperties>
</file>