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handoutMasterIdLst>
    <p:handoutMasterId r:id="rId35"/>
  </p:handoutMasterIdLst>
  <p:sldIdLst>
    <p:sldId id="269" r:id="rId2"/>
    <p:sldId id="262" r:id="rId3"/>
    <p:sldId id="839" r:id="rId4"/>
    <p:sldId id="825" r:id="rId5"/>
    <p:sldId id="840" r:id="rId6"/>
    <p:sldId id="842" r:id="rId7"/>
    <p:sldId id="843" r:id="rId8"/>
    <p:sldId id="859" r:id="rId9"/>
    <p:sldId id="860" r:id="rId10"/>
    <p:sldId id="861" r:id="rId11"/>
    <p:sldId id="559" r:id="rId12"/>
    <p:sldId id="560" r:id="rId13"/>
    <p:sldId id="858" r:id="rId14"/>
    <p:sldId id="862" r:id="rId15"/>
    <p:sldId id="863" r:id="rId16"/>
    <p:sldId id="864" r:id="rId17"/>
    <p:sldId id="866" r:id="rId18"/>
    <p:sldId id="867" r:id="rId19"/>
    <p:sldId id="865" r:id="rId20"/>
    <p:sldId id="868" r:id="rId21"/>
    <p:sldId id="871" r:id="rId22"/>
    <p:sldId id="869" r:id="rId23"/>
    <p:sldId id="870" r:id="rId24"/>
    <p:sldId id="872" r:id="rId25"/>
    <p:sldId id="873" r:id="rId26"/>
    <p:sldId id="874" r:id="rId27"/>
    <p:sldId id="879" r:id="rId28"/>
    <p:sldId id="875" r:id="rId29"/>
    <p:sldId id="876" r:id="rId30"/>
    <p:sldId id="877" r:id="rId31"/>
    <p:sldId id="878"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85763" autoAdjust="0"/>
  </p:normalViewPr>
  <p:slideViewPr>
    <p:cSldViewPr>
      <p:cViewPr>
        <p:scale>
          <a:sx n="70" d="100"/>
          <a:sy n="70" d="100"/>
        </p:scale>
        <p:origin x="-1272" y="-78"/>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1146"/>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23/02/1435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23/02/1435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12/26/2013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12/26/2013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12/26/2013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12/26/2013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12/26/2013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12/26/2013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12/26/2013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12/26/2013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12/26/2013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12/26/2013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12/26/2013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12/26/2013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24</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Canonical parsing table for our example grammar: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209800" y="1676400"/>
            <a:ext cx="3886200" cy="4122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bg1">
                    <a:lumMod val="75000"/>
                  </a:schemeClr>
                </a:solidFill>
              </a:rPr>
              <a:t>Powerful LR Parsers</a:t>
            </a:r>
          </a:p>
          <a:p>
            <a:pPr lvl="1"/>
            <a:r>
              <a:rPr lang="en-US" dirty="0" smtClean="0">
                <a:solidFill>
                  <a:schemeClr val="bg1">
                    <a:lumMod val="75000"/>
                  </a:schemeClr>
                </a:solidFill>
              </a:rPr>
              <a:t>Canonical LR(1) Items</a:t>
            </a:r>
          </a:p>
          <a:p>
            <a:pPr lvl="1"/>
            <a:r>
              <a:rPr lang="en-US" dirty="0" smtClean="0">
                <a:solidFill>
                  <a:schemeClr val="bg1">
                    <a:lumMod val="75000"/>
                  </a:schemeClr>
                </a:solidFill>
              </a:rPr>
              <a:t>Constructing LR(1) Sets of Items</a:t>
            </a:r>
          </a:p>
          <a:p>
            <a:pPr lvl="1"/>
            <a:r>
              <a:rPr lang="en-US" dirty="0" smtClean="0">
                <a:solidFill>
                  <a:schemeClr val="bg1">
                    <a:lumMod val="75000"/>
                  </a:schemeClr>
                </a:solidFill>
              </a:rPr>
              <a:t>Canonical LR(1) Parsing Tables</a:t>
            </a:r>
          </a:p>
          <a:p>
            <a:pPr lvl="1"/>
            <a:r>
              <a:rPr lang="en-US" dirty="0" smtClean="0"/>
              <a:t>Constructing LALR Parsing Tables</a:t>
            </a:r>
          </a:p>
          <a:p>
            <a:pPr lvl="1"/>
            <a:r>
              <a:rPr lang="en-US" dirty="0" smtClean="0"/>
              <a:t>Efficient Construction of LALR Parsing Tables</a:t>
            </a:r>
          </a:p>
          <a:p>
            <a:pPr lvl="1"/>
            <a:r>
              <a:rPr lang="en-US" dirty="0" smtClean="0"/>
              <a:t>Compaction of LR Parsing Tables</a:t>
            </a:r>
          </a:p>
          <a:p>
            <a:r>
              <a:rPr lang="en-US" dirty="0" smtClean="0">
                <a:solidFill>
                  <a:schemeClr val="bg1">
                    <a:lumMod val="75000"/>
                  </a:schemeClr>
                </a:solidFill>
              </a:rPr>
              <a:t>Ambiguous Grammars</a:t>
            </a:r>
          </a:p>
          <a:p>
            <a:pPr lvl="1"/>
            <a:r>
              <a:rPr lang="en-US" dirty="0" smtClean="0">
                <a:solidFill>
                  <a:schemeClr val="bg1">
                    <a:lumMod val="75000"/>
                  </a:schemeClr>
                </a:solidFill>
              </a:rPr>
              <a:t>Precedence and Associativity t o Resolve Conflicts</a:t>
            </a:r>
          </a:p>
          <a:p>
            <a:pPr lvl="1"/>
            <a:r>
              <a:rPr lang="en-US" dirty="0" smtClean="0">
                <a:solidFill>
                  <a:schemeClr val="bg1">
                    <a:lumMod val="75000"/>
                  </a:schemeClr>
                </a:solidFill>
              </a:rPr>
              <a:t>The "Dangling-Else" Ambiguity</a:t>
            </a:r>
          </a:p>
          <a:p>
            <a:pPr lvl="1"/>
            <a:r>
              <a:rPr lang="en-US" dirty="0" smtClean="0">
                <a:solidFill>
                  <a:schemeClr val="bg1">
                    <a:lumMod val="75000"/>
                  </a:schemeClr>
                </a:solidFill>
              </a:rPr>
              <a:t>Error Recovery in LR Parsing</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LALR:</a:t>
            </a:r>
            <a:r>
              <a:rPr lang="en-US" dirty="0" smtClean="0"/>
              <a:t> our last parser construction method.</a:t>
            </a:r>
          </a:p>
          <a:p>
            <a:pPr lvl="1"/>
            <a:endParaRPr lang="en-US" dirty="0" smtClean="0"/>
          </a:p>
          <a:p>
            <a:pPr lvl="1"/>
            <a:r>
              <a:rPr lang="en-US" b="1" dirty="0" smtClean="0">
                <a:solidFill>
                  <a:schemeClr val="accent1"/>
                </a:solidFill>
              </a:rPr>
              <a:t>This method is often used in practice, because the tables obtained by it are considerably smaller than the canonical LR tables.</a:t>
            </a:r>
          </a:p>
          <a:p>
            <a:pPr lvl="1"/>
            <a:endParaRPr lang="en-US" dirty="0" smtClean="0"/>
          </a:p>
          <a:p>
            <a:pPr lvl="1"/>
            <a:r>
              <a:rPr lang="en-US" dirty="0" smtClean="0"/>
              <a:t>The same is almost true for SLR grammars, but there are a few constructs that cannot be conveniently handled by SLR techniques</a:t>
            </a:r>
          </a:p>
          <a:p>
            <a:pPr lvl="1"/>
            <a:endParaRPr lang="en-US" dirty="0" smtClean="0"/>
          </a:p>
          <a:p>
            <a:r>
              <a:rPr lang="en-US" dirty="0" smtClean="0"/>
              <a:t>For a comparison of parser size, the SLR and LALR tables for a grammar always have the same number of states.</a:t>
            </a:r>
          </a:p>
          <a:p>
            <a:pPr lvl="1"/>
            <a:r>
              <a:rPr lang="en-US" dirty="0" smtClean="0"/>
              <a:t>This number is typically several hundred states for a language like C.</a:t>
            </a:r>
          </a:p>
          <a:p>
            <a:pPr lvl="1"/>
            <a:r>
              <a:rPr lang="en-US" dirty="0" smtClean="0"/>
              <a:t>The canonical LR table would typically have several thousand states for the same-size language.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For LALR we </a:t>
            </a:r>
            <a:r>
              <a:rPr lang="en-US" b="1" dirty="0" smtClean="0">
                <a:solidFill>
                  <a:schemeClr val="accent1"/>
                </a:solidFill>
              </a:rPr>
              <a:t>merge various LR(1) item sets together</a:t>
            </a:r>
            <a:r>
              <a:rPr lang="en-US" dirty="0" smtClean="0"/>
              <a:t> obtaining nearly the LR(0) item sets we used in SLR. </a:t>
            </a:r>
          </a:p>
          <a:p>
            <a:endParaRPr lang="en-US" dirty="0" smtClean="0"/>
          </a:p>
          <a:p>
            <a:pPr lvl="1"/>
            <a:r>
              <a:rPr lang="en-US" dirty="0" smtClean="0"/>
              <a:t>LR(1) items have two components, the first, called the core, is a production with a dot; the second a terminal.</a:t>
            </a:r>
          </a:p>
          <a:p>
            <a:endParaRPr lang="en-US" dirty="0" smtClean="0"/>
          </a:p>
          <a:p>
            <a:r>
              <a:rPr lang="en-US" dirty="0" smtClean="0"/>
              <a:t>For LALR we merge all the item sets that have the same cores by combining the 2nd components (thus permitting reductions when any of these terminals is the next input symbol). </a:t>
            </a:r>
          </a:p>
          <a:p>
            <a:pPr lvl="1"/>
            <a:endParaRPr lang="en-US" dirty="0" smtClean="0"/>
          </a:p>
          <a:p>
            <a:pPr lvl="1"/>
            <a:r>
              <a:rPr lang="en-US" dirty="0" smtClean="0"/>
              <a:t>So, we obtain the same number of states (item sets) as in SLR since only the cores distinguish item sets.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Unlike SLR, we limit reductions to occurring only for certain specified input symbols. </a:t>
            </a:r>
          </a:p>
          <a:p>
            <a:endParaRPr lang="en-US" dirty="0" smtClean="0"/>
          </a:p>
          <a:p>
            <a:r>
              <a:rPr lang="en-US" dirty="0" smtClean="0"/>
              <a:t>LR(1) gives finer control, it is possible for the LALR merger to have reduce-reduce conflicts when the LR(1) items on which it is based is conflict free.</a:t>
            </a:r>
          </a:p>
          <a:p>
            <a:endParaRPr lang="en-US" dirty="0" smtClean="0"/>
          </a:p>
          <a:p>
            <a:pPr lvl="1"/>
            <a:r>
              <a:rPr lang="en-US" dirty="0" smtClean="0"/>
              <a:t>These conflicts are possible but they are rare and the size reduction from LR(1) to LALR is quite large. </a:t>
            </a:r>
          </a:p>
          <a:p>
            <a:endParaRPr lang="en-US" dirty="0" smtClean="0"/>
          </a:p>
          <a:p>
            <a:r>
              <a:rPr lang="en-US" b="1" dirty="0" smtClean="0">
                <a:solidFill>
                  <a:schemeClr val="accent1"/>
                </a:solidFill>
              </a:rPr>
              <a:t>LALR is the current method of choice for bottom-up, shift-reduce parsing.</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To understand it better, let us consider our previous grammar and its sets of </a:t>
            </a:r>
            <a:r>
              <a:rPr lang="en-US" dirty="0" smtClean="0"/>
              <a:t>LR(1) </a:t>
            </a:r>
            <a:r>
              <a:rPr lang="en-US" dirty="0" smtClean="0"/>
              <a:t>items. </a:t>
            </a:r>
          </a:p>
          <a:p>
            <a:endParaRPr lang="en-US" dirty="0" smtClean="0"/>
          </a:p>
          <a:p>
            <a:endParaRPr lang="en-US" dirty="0" smtClean="0"/>
          </a:p>
          <a:p>
            <a:endParaRPr lang="en-US" dirty="0" smtClean="0"/>
          </a:p>
          <a:p>
            <a:r>
              <a:rPr lang="en-US" sz="2200" dirty="0" smtClean="0"/>
              <a:t>Take a pair of similar looking </a:t>
            </a:r>
            <a:br>
              <a:rPr lang="en-US" sz="2200" dirty="0" smtClean="0"/>
            </a:br>
            <a:r>
              <a:rPr lang="en-US" sz="2200" dirty="0" smtClean="0"/>
              <a:t>states, such as 1</a:t>
            </a:r>
            <a:r>
              <a:rPr lang="en-US" sz="2200" baseline="-25000" dirty="0" smtClean="0"/>
              <a:t>4</a:t>
            </a:r>
            <a:r>
              <a:rPr lang="en-US" sz="2200" dirty="0" smtClean="0"/>
              <a:t> and I</a:t>
            </a:r>
            <a:r>
              <a:rPr lang="en-US" sz="2200" baseline="-25000" dirty="0" smtClean="0"/>
              <a:t>7</a:t>
            </a:r>
            <a:endParaRPr lang="en-US" sz="2200" dirty="0" smtClean="0"/>
          </a:p>
          <a:p>
            <a:r>
              <a:rPr lang="en-US" sz="2200" dirty="0" smtClean="0"/>
              <a:t>Each of these states has only </a:t>
            </a:r>
            <a:br>
              <a:rPr lang="en-US" sz="2200" dirty="0" smtClean="0"/>
            </a:br>
            <a:r>
              <a:rPr lang="en-US" sz="2200" dirty="0" smtClean="0"/>
              <a:t>items with first component </a:t>
            </a:r>
            <a:br>
              <a:rPr lang="en-US" sz="2200" dirty="0" smtClean="0"/>
            </a:br>
            <a:r>
              <a:rPr lang="en-US" sz="2000" b="1" dirty="0" smtClean="0">
                <a:solidFill>
                  <a:schemeClr val="accent1"/>
                </a:solidFill>
              </a:rPr>
              <a:t> C → d∙</a:t>
            </a:r>
          </a:p>
          <a:p>
            <a:r>
              <a:rPr lang="en-US" sz="2200" dirty="0" err="1" smtClean="0"/>
              <a:t>Lookaheads</a:t>
            </a:r>
            <a:endParaRPr lang="en-US" sz="2200" dirty="0" smtClean="0"/>
          </a:p>
          <a:p>
            <a:pPr>
              <a:buNone/>
            </a:pPr>
            <a:r>
              <a:rPr lang="en-US" sz="2200" dirty="0" smtClean="0"/>
              <a:t>	 I</a:t>
            </a:r>
            <a:r>
              <a:rPr lang="en-US" sz="2200" baseline="-25000" dirty="0" smtClean="0"/>
              <a:t>4</a:t>
            </a:r>
            <a:r>
              <a:rPr lang="en-US" sz="2200" dirty="0" smtClean="0"/>
              <a:t> = c or d, I</a:t>
            </a:r>
            <a:r>
              <a:rPr lang="en-US" sz="2200" baseline="-25000" dirty="0" smtClean="0"/>
              <a:t>7</a:t>
            </a:r>
            <a:r>
              <a:rPr lang="en-US" sz="2200" dirty="0" smtClean="0"/>
              <a:t> =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
        <p:nvSpPr>
          <p:cNvPr id="5" name="Rectangle 4"/>
          <p:cNvSpPr/>
          <p:nvPr/>
        </p:nvSpPr>
        <p:spPr>
          <a:xfrm>
            <a:off x="685800" y="1783140"/>
            <a:ext cx="1981200" cy="1846659"/>
          </a:xfrm>
          <a:prstGeom prst="rect">
            <a:avLst/>
          </a:prstGeom>
        </p:spPr>
        <p:txBody>
          <a:bodyPr wrap="square">
            <a:spAutoFit/>
          </a:bodyPr>
          <a:lstStyle/>
          <a:p>
            <a:pPr marL="342900" lvl="4" indent="-342900">
              <a:buNone/>
            </a:pPr>
            <a:r>
              <a:rPr lang="en-US" sz="2400" b="1" dirty="0" smtClean="0">
                <a:solidFill>
                  <a:schemeClr val="accent1"/>
                </a:solidFill>
              </a:rPr>
              <a:t>	</a:t>
            </a:r>
            <a:r>
              <a:rPr lang="en-US" sz="2200" b="1" dirty="0" smtClean="0">
                <a:solidFill>
                  <a:schemeClr val="accent1"/>
                </a:solidFill>
              </a:rPr>
              <a:t>S’ → S</a:t>
            </a:r>
          </a:p>
          <a:p>
            <a:pPr marL="342900" lvl="4" indent="-342900">
              <a:buNone/>
            </a:pPr>
            <a:r>
              <a:rPr lang="en-US" sz="2200" b="1" dirty="0" smtClean="0">
                <a:solidFill>
                  <a:schemeClr val="accent1"/>
                </a:solidFill>
              </a:rPr>
              <a:t> 	S → C </a:t>
            </a:r>
            <a:r>
              <a:rPr lang="en-US" sz="2200" b="1" dirty="0" err="1" smtClean="0">
                <a:solidFill>
                  <a:schemeClr val="accent1"/>
                </a:solidFill>
              </a:rPr>
              <a:t>C</a:t>
            </a:r>
            <a:endParaRPr lang="en-US" sz="2200" b="1" dirty="0" smtClean="0">
              <a:solidFill>
                <a:schemeClr val="accent1"/>
              </a:solidFill>
            </a:endParaRPr>
          </a:p>
          <a:p>
            <a:pPr marL="342900" lvl="4" indent="-342900">
              <a:buNone/>
            </a:pPr>
            <a:r>
              <a:rPr lang="en-US" sz="2200" b="1" dirty="0" smtClean="0">
                <a:solidFill>
                  <a:schemeClr val="accent1"/>
                </a:solidFill>
              </a:rPr>
              <a:t> 	C → c </a:t>
            </a:r>
            <a:r>
              <a:rPr lang="en-US" sz="2200" b="1" dirty="0" err="1" smtClean="0">
                <a:solidFill>
                  <a:schemeClr val="accent1"/>
                </a:solidFill>
              </a:rPr>
              <a:t>C</a:t>
            </a:r>
            <a:r>
              <a:rPr lang="en-US" sz="2200" b="1" dirty="0" smtClean="0">
                <a:solidFill>
                  <a:schemeClr val="accent1"/>
                </a:solidFill>
              </a:rPr>
              <a:t> </a:t>
            </a:r>
          </a:p>
          <a:p>
            <a:pPr marL="342900" lvl="4" indent="-342900">
              <a:buNone/>
            </a:pPr>
            <a:r>
              <a:rPr lang="en-US" sz="2200" b="1" dirty="0" smtClean="0">
                <a:solidFill>
                  <a:schemeClr val="accent1"/>
                </a:solidFill>
              </a:rPr>
              <a:t> 	C → d</a:t>
            </a:r>
            <a:r>
              <a:rPr lang="en-US" sz="2400" b="1" dirty="0" smtClean="0">
                <a:solidFill>
                  <a:schemeClr val="accent1"/>
                </a:solidFill>
              </a:rPr>
              <a:t>	</a:t>
            </a:r>
            <a:endParaRPr lang="en-US" dirty="0"/>
          </a:p>
        </p:txBody>
      </p:sp>
      <p:pic>
        <p:nvPicPr>
          <p:cNvPr id="6" name="Content Placeholder 4" descr="Lec23-10.PNG"/>
          <p:cNvPicPr>
            <a:picLocks noChangeAspect="1"/>
          </p:cNvPicPr>
          <p:nvPr/>
        </p:nvPicPr>
        <p:blipFill>
          <a:blip r:embed="rId3" cstate="print"/>
          <a:stretch>
            <a:fillRect/>
          </a:stretch>
        </p:blipFill>
        <p:spPr>
          <a:xfrm>
            <a:off x="4038600" y="1828800"/>
            <a:ext cx="4844594" cy="4114800"/>
          </a:xfrm>
          <a:prstGeom prst="rect">
            <a:avLst/>
          </a:prstGeom>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Now we can replace </a:t>
            </a:r>
            <a:r>
              <a:rPr lang="en-US" b="1" dirty="0" smtClean="0">
                <a:solidFill>
                  <a:schemeClr val="accent1"/>
                </a:solidFill>
              </a:rPr>
              <a:t>I</a:t>
            </a:r>
            <a:r>
              <a:rPr lang="en-US" b="1" baseline="-25000" dirty="0" smtClean="0">
                <a:solidFill>
                  <a:schemeClr val="accent1"/>
                </a:solidFill>
              </a:rPr>
              <a:t>4</a:t>
            </a:r>
            <a:r>
              <a:rPr lang="en-US" dirty="0" smtClean="0"/>
              <a:t> and </a:t>
            </a:r>
            <a:r>
              <a:rPr lang="en-US" b="1" dirty="0" smtClean="0">
                <a:solidFill>
                  <a:schemeClr val="accent1"/>
                </a:solidFill>
              </a:rPr>
              <a:t>I</a:t>
            </a:r>
            <a:r>
              <a:rPr lang="en-US" b="1" baseline="-25000" dirty="0" smtClean="0">
                <a:solidFill>
                  <a:schemeClr val="accent1"/>
                </a:solidFill>
              </a:rPr>
              <a:t>7</a:t>
            </a:r>
            <a:r>
              <a:rPr lang="en-US" dirty="0" smtClean="0"/>
              <a:t> by </a:t>
            </a:r>
            <a:r>
              <a:rPr lang="en-US" b="1" dirty="0" smtClean="0">
                <a:solidFill>
                  <a:schemeClr val="accent1"/>
                </a:solidFill>
              </a:rPr>
              <a:t>I</a:t>
            </a:r>
            <a:r>
              <a:rPr lang="en-US" b="1" baseline="-25000" dirty="0" smtClean="0">
                <a:solidFill>
                  <a:schemeClr val="accent1"/>
                </a:solidFill>
              </a:rPr>
              <a:t>47</a:t>
            </a:r>
            <a:r>
              <a:rPr lang="en-US" dirty="0" smtClean="0"/>
              <a:t> the </a:t>
            </a:r>
            <a:r>
              <a:rPr lang="en-US" b="1" dirty="0" smtClean="0">
                <a:solidFill>
                  <a:schemeClr val="accent1"/>
                </a:solidFill>
              </a:rPr>
              <a:t>union of I</a:t>
            </a:r>
            <a:r>
              <a:rPr lang="en-US" b="1" baseline="-25000" dirty="0" smtClean="0">
                <a:solidFill>
                  <a:schemeClr val="accent1"/>
                </a:solidFill>
              </a:rPr>
              <a:t>4</a:t>
            </a:r>
            <a:r>
              <a:rPr lang="en-US" b="1" dirty="0" smtClean="0">
                <a:solidFill>
                  <a:schemeClr val="accent1"/>
                </a:solidFill>
              </a:rPr>
              <a:t> and I</a:t>
            </a:r>
            <a:r>
              <a:rPr lang="en-US" b="1" baseline="-25000" dirty="0" smtClean="0">
                <a:solidFill>
                  <a:schemeClr val="accent1"/>
                </a:solidFill>
              </a:rPr>
              <a:t>7</a:t>
            </a:r>
            <a:r>
              <a:rPr lang="en-US" dirty="0" smtClean="0"/>
              <a:t> consisting of the set of three items represented by </a:t>
            </a:r>
            <a:r>
              <a:rPr lang="en-US" b="1" dirty="0" smtClean="0">
                <a:solidFill>
                  <a:schemeClr val="accent1"/>
                </a:solidFill>
              </a:rPr>
              <a:t>[C → d∙ , c/d/$]</a:t>
            </a:r>
            <a:endParaRPr lang="en-US" dirty="0" smtClean="0"/>
          </a:p>
          <a:p>
            <a:endParaRPr lang="en-US" dirty="0" smtClean="0"/>
          </a:p>
          <a:p>
            <a:pPr lvl="1"/>
            <a:r>
              <a:rPr lang="en-US" dirty="0" smtClean="0"/>
              <a:t>The </a:t>
            </a:r>
            <a:r>
              <a:rPr lang="en-US" dirty="0" err="1" smtClean="0"/>
              <a:t>goto's</a:t>
            </a:r>
            <a:r>
              <a:rPr lang="en-US" dirty="0" smtClean="0"/>
              <a:t> on </a:t>
            </a:r>
            <a:r>
              <a:rPr lang="en-US" b="1" dirty="0" smtClean="0">
                <a:solidFill>
                  <a:schemeClr val="accent1"/>
                </a:solidFill>
              </a:rPr>
              <a:t>d</a:t>
            </a:r>
            <a:r>
              <a:rPr lang="en-US" dirty="0" smtClean="0"/>
              <a:t> to </a:t>
            </a:r>
            <a:r>
              <a:rPr lang="en-US" b="1" dirty="0" smtClean="0">
                <a:solidFill>
                  <a:schemeClr val="accent1"/>
                </a:solidFill>
              </a:rPr>
              <a:t>I</a:t>
            </a:r>
            <a:r>
              <a:rPr lang="en-US" b="1" baseline="-25000" dirty="0" smtClean="0">
                <a:solidFill>
                  <a:schemeClr val="accent1"/>
                </a:solidFill>
              </a:rPr>
              <a:t>4</a:t>
            </a:r>
            <a:r>
              <a:rPr lang="en-US" dirty="0" smtClean="0"/>
              <a:t> or </a:t>
            </a:r>
            <a:r>
              <a:rPr lang="en-US" b="1" dirty="0" smtClean="0">
                <a:solidFill>
                  <a:schemeClr val="accent1"/>
                </a:solidFill>
              </a:rPr>
              <a:t>I</a:t>
            </a:r>
            <a:r>
              <a:rPr lang="en-US" b="1" baseline="-25000" dirty="0" smtClean="0">
                <a:solidFill>
                  <a:schemeClr val="accent1"/>
                </a:solidFill>
              </a:rPr>
              <a:t>7</a:t>
            </a:r>
            <a:r>
              <a:rPr lang="en-US" dirty="0" smtClean="0"/>
              <a:t> from </a:t>
            </a:r>
            <a:r>
              <a:rPr lang="en-US" b="1" dirty="0" smtClean="0">
                <a:solidFill>
                  <a:schemeClr val="accent1"/>
                </a:solidFill>
              </a:rPr>
              <a:t>I</a:t>
            </a:r>
            <a:r>
              <a:rPr lang="en-US" b="1" baseline="-25000" dirty="0" smtClean="0">
                <a:solidFill>
                  <a:schemeClr val="accent1"/>
                </a:solidFill>
              </a:rPr>
              <a:t>0</a:t>
            </a:r>
            <a:r>
              <a:rPr lang="en-US" b="1" dirty="0" smtClean="0">
                <a:solidFill>
                  <a:schemeClr val="accent1"/>
                </a:solidFill>
              </a:rPr>
              <a:t> , I</a:t>
            </a:r>
            <a:r>
              <a:rPr lang="en-US" b="1" baseline="-25000" dirty="0" smtClean="0">
                <a:solidFill>
                  <a:schemeClr val="accent1"/>
                </a:solidFill>
              </a:rPr>
              <a:t>2 </a:t>
            </a:r>
            <a:r>
              <a:rPr lang="en-US" b="1" dirty="0" smtClean="0">
                <a:solidFill>
                  <a:schemeClr val="accent1"/>
                </a:solidFill>
              </a:rPr>
              <a:t>, I</a:t>
            </a:r>
            <a:r>
              <a:rPr lang="en-US" b="1" baseline="-25000" dirty="0" smtClean="0">
                <a:solidFill>
                  <a:schemeClr val="accent1"/>
                </a:solidFill>
              </a:rPr>
              <a:t>3</a:t>
            </a:r>
            <a:r>
              <a:rPr lang="en-US" b="1" dirty="0" smtClean="0">
                <a:solidFill>
                  <a:schemeClr val="accent1"/>
                </a:solidFill>
              </a:rPr>
              <a:t> &amp; I</a:t>
            </a:r>
            <a:r>
              <a:rPr lang="en-US" b="1" baseline="-25000" dirty="0" smtClean="0">
                <a:solidFill>
                  <a:schemeClr val="accent1"/>
                </a:solidFill>
              </a:rPr>
              <a:t>6</a:t>
            </a:r>
            <a:r>
              <a:rPr lang="en-US" b="1" dirty="0" smtClean="0">
                <a:solidFill>
                  <a:schemeClr val="accent1"/>
                </a:solidFill>
              </a:rPr>
              <a:t> </a:t>
            </a:r>
            <a:r>
              <a:rPr lang="en-US" dirty="0" smtClean="0"/>
              <a:t>now enter </a:t>
            </a:r>
            <a:r>
              <a:rPr lang="en-US" b="1" dirty="0" smtClean="0">
                <a:solidFill>
                  <a:schemeClr val="accent1"/>
                </a:solidFill>
              </a:rPr>
              <a:t>I</a:t>
            </a:r>
            <a:r>
              <a:rPr lang="en-US" b="1" baseline="-25000" dirty="0" smtClean="0">
                <a:solidFill>
                  <a:schemeClr val="accent1"/>
                </a:solidFill>
              </a:rPr>
              <a:t>47</a:t>
            </a:r>
            <a:r>
              <a:rPr lang="en-US" dirty="0" smtClean="0"/>
              <a:t> </a:t>
            </a:r>
          </a:p>
          <a:p>
            <a:endParaRPr lang="en-US" dirty="0" smtClean="0"/>
          </a:p>
          <a:p>
            <a:pPr lvl="1"/>
            <a:r>
              <a:rPr lang="en-US" dirty="0" smtClean="0"/>
              <a:t>The action of </a:t>
            </a:r>
            <a:r>
              <a:rPr lang="en-US" b="1" dirty="0" smtClean="0">
                <a:solidFill>
                  <a:schemeClr val="accent1"/>
                </a:solidFill>
              </a:rPr>
              <a:t>state 47 </a:t>
            </a:r>
            <a:r>
              <a:rPr lang="en-US" dirty="0" smtClean="0"/>
              <a:t>is to reduce on any input.</a:t>
            </a:r>
          </a:p>
          <a:p>
            <a:endParaRPr lang="en-US" dirty="0" smtClean="0"/>
          </a:p>
          <a:p>
            <a:r>
              <a:rPr lang="en-US" dirty="0" smtClean="0"/>
              <a:t>So now we look for sets of LR(1) items having the same </a:t>
            </a:r>
            <a:r>
              <a:rPr lang="en-US" b="1" i="1" dirty="0" smtClean="0"/>
              <a:t>core</a:t>
            </a:r>
            <a:r>
              <a:rPr lang="en-US" dirty="0" smtClean="0"/>
              <a:t>, that is, set of first components, and we may </a:t>
            </a:r>
            <a:r>
              <a:rPr lang="en-US" b="1" dirty="0" smtClean="0">
                <a:solidFill>
                  <a:schemeClr val="accent1"/>
                </a:solidFill>
              </a:rPr>
              <a:t>merge these sets with common cores into one set of items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sz="2200" b="1" dirty="0" smtClean="0">
                <a:solidFill>
                  <a:schemeClr val="accent1"/>
                </a:solidFill>
              </a:rPr>
              <a:t>States	 Core</a:t>
            </a:r>
          </a:p>
          <a:p>
            <a:pPr>
              <a:buNone/>
            </a:pPr>
            <a:endParaRPr lang="en-US" sz="2200" dirty="0" smtClean="0"/>
          </a:p>
          <a:p>
            <a:pPr>
              <a:buNone/>
            </a:pPr>
            <a:r>
              <a:rPr lang="en-US" sz="2200" dirty="0" smtClean="0"/>
              <a:t>	I</a:t>
            </a:r>
            <a:r>
              <a:rPr lang="en-US" sz="2200" baseline="-25000" dirty="0" smtClean="0"/>
              <a:t>4</a:t>
            </a:r>
            <a:r>
              <a:rPr lang="en-US" sz="2200" dirty="0" smtClean="0"/>
              <a:t> &amp; I</a:t>
            </a:r>
            <a:r>
              <a:rPr lang="en-US" sz="2200" baseline="-25000" dirty="0" smtClean="0"/>
              <a:t>7	</a:t>
            </a:r>
            <a:r>
              <a:rPr lang="en-US" sz="2200" b="1" dirty="0" smtClean="0">
                <a:solidFill>
                  <a:schemeClr val="accent1"/>
                </a:solidFill>
              </a:rPr>
              <a:t> C → d∙</a:t>
            </a:r>
          </a:p>
          <a:p>
            <a:pPr>
              <a:buNone/>
            </a:pPr>
            <a:r>
              <a:rPr lang="en-US" sz="2200" b="1" dirty="0" smtClean="0">
                <a:solidFill>
                  <a:schemeClr val="accent1"/>
                </a:solidFill>
              </a:rPr>
              <a:t>	</a:t>
            </a:r>
          </a:p>
          <a:p>
            <a:pPr>
              <a:buNone/>
            </a:pPr>
            <a:r>
              <a:rPr lang="en-US" sz="2200" b="1" dirty="0" smtClean="0">
                <a:solidFill>
                  <a:schemeClr val="accent1"/>
                </a:solidFill>
              </a:rPr>
              <a:t>	</a:t>
            </a:r>
            <a:r>
              <a:rPr lang="en-US" sz="2200" dirty="0" smtClean="0"/>
              <a:t>I</a:t>
            </a:r>
            <a:r>
              <a:rPr lang="en-US" sz="2200" baseline="-25000" dirty="0" smtClean="0"/>
              <a:t>3</a:t>
            </a:r>
            <a:r>
              <a:rPr lang="en-US" sz="2200" dirty="0" smtClean="0"/>
              <a:t> &amp; I</a:t>
            </a:r>
            <a:r>
              <a:rPr lang="en-US" sz="2200" baseline="-25000" dirty="0" smtClean="0"/>
              <a:t>6	</a:t>
            </a:r>
            <a:r>
              <a:rPr lang="en-US" sz="2200" b="1" dirty="0" smtClean="0">
                <a:solidFill>
                  <a:schemeClr val="accent1"/>
                </a:solidFill>
              </a:rPr>
              <a:t> C → </a:t>
            </a:r>
            <a:r>
              <a:rPr lang="en-US" sz="2200" b="1" dirty="0" err="1" smtClean="0">
                <a:solidFill>
                  <a:schemeClr val="accent1"/>
                </a:solidFill>
              </a:rPr>
              <a:t>c∙C</a:t>
            </a:r>
            <a:endParaRPr lang="en-US" sz="2200" b="1" dirty="0" smtClean="0">
              <a:solidFill>
                <a:schemeClr val="accent1"/>
              </a:solidFill>
            </a:endParaRPr>
          </a:p>
          <a:p>
            <a:pPr>
              <a:buNone/>
            </a:pPr>
            <a:r>
              <a:rPr lang="en-US" sz="2200" b="1" dirty="0" smtClean="0">
                <a:solidFill>
                  <a:schemeClr val="accent1"/>
                </a:solidFill>
              </a:rPr>
              <a:t>			 C → ∙</a:t>
            </a:r>
            <a:r>
              <a:rPr lang="en-US" sz="2200" b="1" dirty="0" err="1" smtClean="0">
                <a:solidFill>
                  <a:schemeClr val="accent1"/>
                </a:solidFill>
              </a:rPr>
              <a:t>cC</a:t>
            </a:r>
            <a:endParaRPr lang="en-US" sz="2200" b="1" dirty="0" smtClean="0">
              <a:solidFill>
                <a:schemeClr val="accent1"/>
              </a:solidFill>
            </a:endParaRPr>
          </a:p>
          <a:p>
            <a:pPr>
              <a:buNone/>
            </a:pPr>
            <a:r>
              <a:rPr lang="en-US" sz="2200" b="1" dirty="0" smtClean="0">
                <a:solidFill>
                  <a:schemeClr val="accent1"/>
                </a:solidFill>
              </a:rPr>
              <a:t>			 C → ∙d</a:t>
            </a:r>
          </a:p>
          <a:p>
            <a:pPr>
              <a:buNone/>
            </a:pPr>
            <a:endParaRPr lang="en-US" sz="2200" dirty="0" smtClean="0"/>
          </a:p>
          <a:p>
            <a:pPr>
              <a:buNone/>
            </a:pPr>
            <a:r>
              <a:rPr lang="en-US" sz="2200" dirty="0" smtClean="0"/>
              <a:t>	I</a:t>
            </a:r>
            <a:r>
              <a:rPr lang="en-US" sz="2200" baseline="-25000" dirty="0" smtClean="0"/>
              <a:t>8</a:t>
            </a:r>
            <a:r>
              <a:rPr lang="en-US" sz="2200" dirty="0" smtClean="0"/>
              <a:t> &amp; I</a:t>
            </a:r>
            <a:r>
              <a:rPr lang="en-US" sz="2200" baseline="-25000" dirty="0" smtClean="0"/>
              <a:t>9	</a:t>
            </a:r>
            <a:r>
              <a:rPr lang="en-US" sz="2200" b="1" dirty="0" smtClean="0">
                <a:solidFill>
                  <a:schemeClr val="accent1"/>
                </a:solidFill>
              </a:rPr>
              <a:t> C → </a:t>
            </a:r>
            <a:r>
              <a:rPr lang="en-US" sz="2200" b="1" dirty="0" err="1" smtClean="0">
                <a:solidFill>
                  <a:schemeClr val="accent1"/>
                </a:solidFill>
              </a:rPr>
              <a:t>cC</a:t>
            </a:r>
            <a:r>
              <a:rPr lang="en-US" sz="2200" b="1" dirty="0" smtClean="0">
                <a:solidFill>
                  <a:schemeClr val="accent1"/>
                </a:solidFill>
              </a:rPr>
              <a:t>∙</a:t>
            </a:r>
          </a:p>
          <a:p>
            <a:pPr>
              <a:buNone/>
            </a:pPr>
            <a:endParaRPr lang="en-US" sz="2200" b="1" dirty="0" smtClean="0">
              <a:solidFill>
                <a:schemeClr val="accent1"/>
              </a:solidFill>
            </a:endParaRPr>
          </a:p>
          <a:p>
            <a:pPr>
              <a:buNone/>
            </a:pPr>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pic>
        <p:nvPicPr>
          <p:cNvPr id="6" name="Content Placeholder 4" descr="Lec23-10.PNG"/>
          <p:cNvPicPr>
            <a:picLocks noChangeAspect="1"/>
          </p:cNvPicPr>
          <p:nvPr/>
        </p:nvPicPr>
        <p:blipFill>
          <a:blip r:embed="rId3" cstate="print"/>
          <a:stretch>
            <a:fillRect/>
          </a:stretch>
        </p:blipFill>
        <p:spPr>
          <a:xfrm>
            <a:off x="4038600" y="1828800"/>
            <a:ext cx="4844594" cy="4114800"/>
          </a:xfrm>
          <a:prstGeom prst="rect">
            <a:avLst/>
          </a:prstGeom>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Core of </a:t>
            </a:r>
            <a:r>
              <a:rPr lang="en-US" dirty="0" smtClean="0">
                <a:solidFill>
                  <a:schemeClr val="accent1"/>
                </a:solidFill>
              </a:rPr>
              <a:t>GOTO(</a:t>
            </a:r>
            <a:r>
              <a:rPr lang="en-US" b="1" i="1" dirty="0" smtClean="0">
                <a:solidFill>
                  <a:schemeClr val="accent1"/>
                </a:solidFill>
              </a:rPr>
              <a:t>I, X</a:t>
            </a:r>
            <a:r>
              <a:rPr lang="en-US" dirty="0" smtClean="0">
                <a:solidFill>
                  <a:schemeClr val="accent1"/>
                </a:solidFill>
              </a:rPr>
              <a:t>)</a:t>
            </a:r>
            <a:r>
              <a:rPr lang="en-US" dirty="0" smtClean="0"/>
              <a:t> depends only on the core of </a:t>
            </a:r>
            <a:r>
              <a:rPr lang="en-US" b="1" i="1" dirty="0" smtClean="0">
                <a:solidFill>
                  <a:schemeClr val="accent1"/>
                </a:solidFill>
              </a:rPr>
              <a:t>I</a:t>
            </a:r>
            <a:r>
              <a:rPr lang="en-US" dirty="0" smtClean="0"/>
              <a:t>, the </a:t>
            </a:r>
            <a:r>
              <a:rPr lang="en-US" dirty="0" err="1" smtClean="0"/>
              <a:t>goto's</a:t>
            </a:r>
            <a:r>
              <a:rPr lang="en-US" dirty="0" smtClean="0"/>
              <a:t> of merged sets can themselves be merged.</a:t>
            </a:r>
          </a:p>
          <a:p>
            <a:pPr lvl="1"/>
            <a:endParaRPr lang="en-US" dirty="0" smtClean="0"/>
          </a:p>
          <a:p>
            <a:pPr lvl="1"/>
            <a:r>
              <a:rPr lang="en-US" dirty="0" smtClean="0"/>
              <a:t>Thus, there is no problem revising the </a:t>
            </a:r>
            <a:r>
              <a:rPr lang="en-US" dirty="0" err="1" smtClean="0"/>
              <a:t>goto</a:t>
            </a:r>
            <a:r>
              <a:rPr lang="en-US" dirty="0" smtClean="0"/>
              <a:t> function as we merge sets of items. </a:t>
            </a:r>
          </a:p>
          <a:p>
            <a:pPr lvl="1"/>
            <a:r>
              <a:rPr lang="en-US" dirty="0" smtClean="0"/>
              <a:t>The action functions are modified to reflect the non-error actions of all sets of items in the merger.</a:t>
            </a:r>
          </a:p>
          <a:p>
            <a:pPr lvl="1"/>
            <a:endParaRPr lang="en-US" dirty="0" smtClean="0"/>
          </a:p>
          <a:p>
            <a:r>
              <a:rPr lang="en-US" dirty="0" smtClean="0"/>
              <a:t>Easy but space-consuming LALR table construction</a:t>
            </a:r>
          </a:p>
          <a:p>
            <a:pPr>
              <a:buNone/>
            </a:pPr>
            <a:r>
              <a:rPr lang="en-US" b="1" dirty="0" smtClean="0">
                <a:solidFill>
                  <a:schemeClr val="accent1"/>
                </a:solidFill>
              </a:rPr>
              <a:t>INPUT:</a:t>
            </a:r>
            <a:r>
              <a:rPr lang="en-US" dirty="0" smtClean="0"/>
              <a:t> 	An augmented grammar G' .</a:t>
            </a:r>
          </a:p>
          <a:p>
            <a:pPr>
              <a:buNone/>
            </a:pPr>
            <a:r>
              <a:rPr lang="en-US" b="1" dirty="0" smtClean="0">
                <a:solidFill>
                  <a:schemeClr val="accent1"/>
                </a:solidFill>
              </a:rPr>
              <a:t>OUTPUT:</a:t>
            </a:r>
            <a:r>
              <a:rPr lang="en-US" dirty="0" smtClean="0"/>
              <a:t> 	The LALR parsing-table functions ACTION and GOTO 		for G'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b="1" dirty="0" smtClean="0">
                <a:solidFill>
                  <a:schemeClr val="accent1"/>
                </a:solidFill>
              </a:rPr>
              <a:t>METHOD:</a:t>
            </a:r>
          </a:p>
          <a:p>
            <a:pPr>
              <a:buNone/>
            </a:pPr>
            <a:endParaRPr lang="en-US" b="1" dirty="0" smtClean="0">
              <a:solidFill>
                <a:schemeClr val="accent1"/>
              </a:solidFill>
            </a:endParaRPr>
          </a:p>
          <a:p>
            <a:pPr>
              <a:buNone/>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pic>
        <p:nvPicPr>
          <p:cNvPr id="7" name="Picture 2"/>
          <p:cNvPicPr>
            <a:picLocks noChangeAspect="1" noChangeArrowheads="1"/>
          </p:cNvPicPr>
          <p:nvPr/>
        </p:nvPicPr>
        <p:blipFill>
          <a:blip r:embed="rId3"/>
          <a:stretch>
            <a:fillRect/>
          </a:stretch>
        </p:blipFill>
        <p:spPr bwMode="auto">
          <a:xfrm>
            <a:off x="1002251" y="1905000"/>
            <a:ext cx="7258807"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sz="2200" b="1" dirty="0" smtClean="0">
                <a:solidFill>
                  <a:schemeClr val="accent1"/>
                </a:solidFill>
              </a:rPr>
              <a:t>Ex: 	Merged States</a:t>
            </a:r>
            <a:endParaRPr lang="en-US" sz="2200" dirty="0" smtClean="0"/>
          </a:p>
          <a:p>
            <a:pPr>
              <a:buNone/>
            </a:pPr>
            <a:endParaRPr lang="en-US" sz="2200" dirty="0" smtClean="0"/>
          </a:p>
          <a:p>
            <a:pPr>
              <a:buNone/>
            </a:pPr>
            <a:r>
              <a:rPr lang="en-US" sz="2200" dirty="0" smtClean="0"/>
              <a:t>I</a:t>
            </a:r>
            <a:r>
              <a:rPr lang="en-US" sz="2200" baseline="-25000" dirty="0" smtClean="0"/>
              <a:t>4 7  </a:t>
            </a:r>
            <a:r>
              <a:rPr lang="en-US" sz="2200" dirty="0" smtClean="0"/>
              <a:t>= I</a:t>
            </a:r>
            <a:r>
              <a:rPr lang="en-US" sz="2200" baseline="-25000" dirty="0" smtClean="0"/>
              <a:t>4</a:t>
            </a:r>
            <a:r>
              <a:rPr lang="en-US" sz="2200" dirty="0" smtClean="0"/>
              <a:t> &amp; I</a:t>
            </a:r>
            <a:r>
              <a:rPr lang="en-US" sz="2200" baseline="-25000" dirty="0" smtClean="0"/>
              <a:t>7	</a:t>
            </a:r>
            <a:r>
              <a:rPr lang="en-US" sz="2200" b="1" dirty="0" smtClean="0">
                <a:solidFill>
                  <a:schemeClr val="accent1"/>
                </a:solidFill>
              </a:rPr>
              <a:t> C → d∙ , c/d/$</a:t>
            </a:r>
          </a:p>
          <a:p>
            <a:pPr>
              <a:buNone/>
            </a:pPr>
            <a:r>
              <a:rPr lang="en-US" sz="2200" b="1" dirty="0" smtClean="0">
                <a:solidFill>
                  <a:schemeClr val="accent1"/>
                </a:solidFill>
              </a:rPr>
              <a:t>	</a:t>
            </a:r>
          </a:p>
          <a:p>
            <a:pPr>
              <a:buNone/>
            </a:pPr>
            <a:r>
              <a:rPr lang="en-US" sz="2200" dirty="0" smtClean="0"/>
              <a:t>I</a:t>
            </a:r>
            <a:r>
              <a:rPr lang="en-US" sz="2200" baseline="-25000" dirty="0" smtClean="0"/>
              <a:t>36  </a:t>
            </a:r>
            <a:r>
              <a:rPr lang="en-US" sz="2200" dirty="0" smtClean="0"/>
              <a:t>= I</a:t>
            </a:r>
            <a:r>
              <a:rPr lang="en-US" sz="2200" baseline="-25000" dirty="0" smtClean="0"/>
              <a:t>3</a:t>
            </a:r>
            <a:r>
              <a:rPr lang="en-US" sz="2200" dirty="0" smtClean="0"/>
              <a:t> &amp; I</a:t>
            </a:r>
            <a:r>
              <a:rPr lang="en-US" sz="2200" baseline="-25000" dirty="0" smtClean="0"/>
              <a:t>6	</a:t>
            </a:r>
            <a:r>
              <a:rPr lang="en-US" sz="2200" b="1" dirty="0" smtClean="0">
                <a:solidFill>
                  <a:schemeClr val="accent1"/>
                </a:solidFill>
              </a:rPr>
              <a:t> C → </a:t>
            </a:r>
            <a:r>
              <a:rPr lang="en-US" sz="2200" b="1" dirty="0" err="1" smtClean="0">
                <a:solidFill>
                  <a:schemeClr val="accent1"/>
                </a:solidFill>
              </a:rPr>
              <a:t>c∙C</a:t>
            </a:r>
            <a:r>
              <a:rPr lang="en-US" sz="2200" b="1" dirty="0" smtClean="0">
                <a:solidFill>
                  <a:schemeClr val="accent1"/>
                </a:solidFill>
              </a:rPr>
              <a:t> , c/d/$</a:t>
            </a:r>
          </a:p>
          <a:p>
            <a:pPr>
              <a:buNone/>
            </a:pPr>
            <a:r>
              <a:rPr lang="en-US" sz="2200" b="1" dirty="0" smtClean="0">
                <a:solidFill>
                  <a:schemeClr val="accent1"/>
                </a:solidFill>
              </a:rPr>
              <a:t>			 C → ∙</a:t>
            </a:r>
            <a:r>
              <a:rPr lang="en-US" sz="2200" b="1" dirty="0" err="1" smtClean="0">
                <a:solidFill>
                  <a:schemeClr val="accent1"/>
                </a:solidFill>
              </a:rPr>
              <a:t>cC</a:t>
            </a:r>
            <a:r>
              <a:rPr lang="en-US" sz="2200" b="1" dirty="0" smtClean="0">
                <a:solidFill>
                  <a:schemeClr val="accent1"/>
                </a:solidFill>
              </a:rPr>
              <a:t> , c/d/$</a:t>
            </a:r>
          </a:p>
          <a:p>
            <a:pPr>
              <a:buNone/>
            </a:pPr>
            <a:r>
              <a:rPr lang="en-US" sz="2200" b="1" dirty="0" smtClean="0">
                <a:solidFill>
                  <a:schemeClr val="accent1"/>
                </a:solidFill>
              </a:rPr>
              <a:t>			 C → ∙d , c/d/$</a:t>
            </a:r>
          </a:p>
          <a:p>
            <a:pPr>
              <a:buNone/>
            </a:pPr>
            <a:endParaRPr lang="en-US" sz="2200" dirty="0" smtClean="0"/>
          </a:p>
          <a:p>
            <a:pPr>
              <a:buNone/>
            </a:pPr>
            <a:r>
              <a:rPr lang="en-US" sz="2200" dirty="0" smtClean="0"/>
              <a:t>I</a:t>
            </a:r>
            <a:r>
              <a:rPr lang="en-US" sz="2200" baseline="-25000" dirty="0" smtClean="0"/>
              <a:t>89  </a:t>
            </a:r>
            <a:r>
              <a:rPr lang="en-US" sz="2200" dirty="0" smtClean="0"/>
              <a:t>= I</a:t>
            </a:r>
            <a:r>
              <a:rPr lang="en-US" sz="2200" baseline="-25000" dirty="0" smtClean="0"/>
              <a:t>8</a:t>
            </a:r>
            <a:r>
              <a:rPr lang="en-US" sz="2200" dirty="0" smtClean="0"/>
              <a:t> &amp; I</a:t>
            </a:r>
            <a:r>
              <a:rPr lang="en-US" sz="2200" baseline="-25000" dirty="0" smtClean="0"/>
              <a:t>9	</a:t>
            </a:r>
            <a:r>
              <a:rPr lang="en-US" sz="2200" b="1" dirty="0" smtClean="0">
                <a:solidFill>
                  <a:schemeClr val="accent1"/>
                </a:solidFill>
              </a:rPr>
              <a:t> C → </a:t>
            </a:r>
            <a:r>
              <a:rPr lang="en-US" sz="2200" b="1" dirty="0" err="1" smtClean="0">
                <a:solidFill>
                  <a:schemeClr val="accent1"/>
                </a:solidFill>
              </a:rPr>
              <a:t>cC</a:t>
            </a:r>
            <a:r>
              <a:rPr lang="en-US" sz="2200" b="1" dirty="0" smtClean="0">
                <a:solidFill>
                  <a:schemeClr val="accent1"/>
                </a:solidFill>
              </a:rPr>
              <a:t>∙ , c/d/$</a:t>
            </a:r>
          </a:p>
          <a:p>
            <a:pPr>
              <a:buNone/>
            </a:pPr>
            <a:endParaRPr lang="en-US" sz="2200" b="1" dirty="0" smtClean="0">
              <a:solidFill>
                <a:schemeClr val="accent1"/>
              </a:solidFill>
            </a:endParaRPr>
          </a:p>
          <a:p>
            <a:pPr>
              <a:buNone/>
            </a:pPr>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pic>
        <p:nvPicPr>
          <p:cNvPr id="6" name="Content Placeholder 4" descr="Lec23-10.PNG"/>
          <p:cNvPicPr>
            <a:picLocks noChangeAspect="1"/>
          </p:cNvPicPr>
          <p:nvPr/>
        </p:nvPicPr>
        <p:blipFill>
          <a:blip r:embed="rId3" cstate="print"/>
          <a:stretch>
            <a:fillRect/>
          </a:stretch>
        </p:blipFill>
        <p:spPr>
          <a:xfrm>
            <a:off x="4267200" y="1828800"/>
            <a:ext cx="4615994" cy="4114800"/>
          </a:xfrm>
          <a:prstGeom prst="rect">
            <a:avLst/>
          </a:prstGeom>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LALR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Canonical parsing table 		LALR parsing table</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724400" y="1765300"/>
            <a:ext cx="3962400" cy="311150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609600" y="1752600"/>
            <a:ext cx="3886200" cy="4122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200" dirty="0" smtClean="0"/>
              <a:t>Efficient </a:t>
            </a:r>
            <a:r>
              <a:rPr lang="en-US" sz="3200" dirty="0" smtClean="0"/>
              <a:t>Construction </a:t>
            </a:r>
            <a:r>
              <a:rPr lang="en-US" sz="3200" dirty="0" smtClean="0"/>
              <a:t>of LALR Parsing Tables</a:t>
            </a:r>
            <a:endParaRPr lang="ur-PK" sz="3200"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There are several modifications we can make to </a:t>
            </a:r>
            <a:r>
              <a:rPr lang="en-US" b="1" dirty="0" smtClean="0">
                <a:solidFill>
                  <a:schemeClr val="accent1"/>
                </a:solidFill>
              </a:rPr>
              <a:t>LALR table construction Algorithm</a:t>
            </a:r>
            <a:r>
              <a:rPr lang="en-US" dirty="0" smtClean="0"/>
              <a:t> to avoid constructing the full collection of sets of LR(1) items in the process of creating an LALR(1) parsing table.</a:t>
            </a:r>
          </a:p>
          <a:p>
            <a:pPr lvl="1"/>
            <a:endParaRPr lang="en-US" dirty="0" smtClean="0"/>
          </a:p>
          <a:p>
            <a:pPr lvl="1"/>
            <a:r>
              <a:rPr lang="en-US" dirty="0" smtClean="0"/>
              <a:t>First, we can represent any set of LR(0) or LR(1) items I by its kernel, that is, by those items that are either the initial item - [</a:t>
            </a:r>
            <a:r>
              <a:rPr lang="en-US" sz="2000" b="1" dirty="0" smtClean="0">
                <a:solidFill>
                  <a:schemeClr val="accent1"/>
                </a:solidFill>
              </a:rPr>
              <a:t>S’ → ∙S</a:t>
            </a:r>
            <a:r>
              <a:rPr lang="en-US" dirty="0" smtClean="0"/>
              <a:t>] or </a:t>
            </a:r>
            <a:br>
              <a:rPr lang="en-US" dirty="0" smtClean="0"/>
            </a:br>
            <a:r>
              <a:rPr lang="en-US" dirty="0" smtClean="0"/>
              <a:t>[</a:t>
            </a:r>
            <a:r>
              <a:rPr lang="en-US" sz="2400" b="1" dirty="0" smtClean="0">
                <a:solidFill>
                  <a:schemeClr val="accent1"/>
                </a:solidFill>
              </a:rPr>
              <a:t>S’ → ∙S, $</a:t>
            </a:r>
            <a:r>
              <a:rPr lang="en-US" dirty="0" smtClean="0"/>
              <a:t>] - or that have the dot somewhere other than at the beginning of the production body.</a:t>
            </a:r>
          </a:p>
          <a:p>
            <a:pPr lvl="1"/>
            <a:endParaRPr lang="en-US" dirty="0" smtClean="0"/>
          </a:p>
          <a:p>
            <a:pPr lvl="1"/>
            <a:r>
              <a:rPr lang="en-US" dirty="0" smtClean="0"/>
              <a:t>We can construct the LALR</a:t>
            </a:r>
            <a:r>
              <a:rPr lang="en-US" sz="1800" dirty="0" smtClean="0"/>
              <a:t>(1) </a:t>
            </a:r>
            <a:r>
              <a:rPr lang="en-US" dirty="0" smtClean="0"/>
              <a:t>-item kernels from the LR</a:t>
            </a:r>
            <a:r>
              <a:rPr lang="en-US" sz="1800" dirty="0" smtClean="0"/>
              <a:t>(0)</a:t>
            </a:r>
            <a:r>
              <a:rPr lang="en-US" dirty="0" smtClean="0"/>
              <a:t>-item kernels by a process of propagation and spontaneous generation of look-</a:t>
            </a:r>
            <a:r>
              <a:rPr lang="en-US" dirty="0" err="1" smtClean="0"/>
              <a:t>aheads</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200" dirty="0" smtClean="0"/>
              <a:t>Efficient </a:t>
            </a:r>
            <a:r>
              <a:rPr lang="en-US" sz="3200" dirty="0" smtClean="0"/>
              <a:t>Construction </a:t>
            </a:r>
            <a:r>
              <a:rPr lang="en-US" sz="3200" dirty="0" smtClean="0"/>
              <a:t>of LALR Parsing Tables..</a:t>
            </a:r>
            <a:endParaRPr lang="ur-PK" sz="3200"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lvl="1"/>
            <a:endParaRPr lang="en-US" dirty="0" smtClean="0"/>
          </a:p>
          <a:p>
            <a:pPr lvl="1"/>
            <a:r>
              <a:rPr lang="en-US" dirty="0" smtClean="0"/>
              <a:t>If we have the LALR(1) kernels, we can generate the LALR(1) parsing table by </a:t>
            </a:r>
            <a:r>
              <a:rPr lang="en-US" b="1" dirty="0" smtClean="0">
                <a:solidFill>
                  <a:schemeClr val="accent1"/>
                </a:solidFill>
              </a:rPr>
              <a:t>closing each kernel</a:t>
            </a:r>
            <a:r>
              <a:rPr lang="en-US" dirty="0" smtClean="0"/>
              <a:t>, using the function </a:t>
            </a:r>
            <a:r>
              <a:rPr lang="en-US" b="1" dirty="0" smtClean="0">
                <a:solidFill>
                  <a:schemeClr val="accent1"/>
                </a:solidFill>
              </a:rPr>
              <a:t>CLOSURE</a:t>
            </a:r>
            <a:r>
              <a:rPr lang="en-US" dirty="0" smtClean="0"/>
              <a:t>.</a:t>
            </a:r>
          </a:p>
          <a:p>
            <a:pPr lvl="1"/>
            <a:endParaRPr lang="en-US" dirty="0" smtClean="0"/>
          </a:p>
          <a:p>
            <a:pPr lvl="1"/>
            <a:r>
              <a:rPr lang="en-US" dirty="0" smtClean="0"/>
              <a:t>Then computing table entries by Construction of canonical-LR parsing table Algorithm, as if t he LALR(1) sets of items were canonical LR(1) sets of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typical programming language grammar with 50 to 100 terminals and 100 productions may have an LALR parsing table with several hundred states. </a:t>
            </a:r>
          </a:p>
          <a:p>
            <a:endParaRPr lang="en-US" dirty="0" smtClean="0"/>
          </a:p>
          <a:p>
            <a:r>
              <a:rPr lang="en-US" dirty="0" smtClean="0"/>
              <a:t>The action function may easily have 20,000 entries, each requiring at least 8 bits to encode. </a:t>
            </a:r>
          </a:p>
          <a:p>
            <a:endParaRPr lang="en-US" dirty="0" smtClean="0"/>
          </a:p>
          <a:p>
            <a:r>
              <a:rPr lang="en-US" dirty="0" smtClean="0"/>
              <a:t>On small devices, a more efficient encoding than a two-dimensional array may be important. </a:t>
            </a:r>
          </a:p>
          <a:p>
            <a:pPr>
              <a:buNone/>
            </a:pP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One useful technique for </a:t>
            </a:r>
            <a:r>
              <a:rPr lang="en-US" b="1" dirty="0" smtClean="0">
                <a:solidFill>
                  <a:schemeClr val="accent1"/>
                </a:solidFill>
              </a:rPr>
              <a:t>compacting the action field </a:t>
            </a:r>
            <a:r>
              <a:rPr lang="en-US" dirty="0" smtClean="0"/>
              <a:t>is to recognize that usually many rows of the action table are identical.</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
        <p:nvSpPr>
          <p:cNvPr id="5" name="Rectangle 4"/>
          <p:cNvSpPr/>
          <p:nvPr/>
        </p:nvSpPr>
        <p:spPr>
          <a:xfrm>
            <a:off x="228600" y="2160925"/>
            <a:ext cx="4038600" cy="4154984"/>
          </a:xfrm>
          <a:prstGeom prst="rect">
            <a:avLst/>
          </a:prstGeom>
        </p:spPr>
        <p:txBody>
          <a:bodyPr wrap="square">
            <a:spAutoFit/>
          </a:bodyPr>
          <a:lstStyle/>
          <a:p>
            <a:pPr>
              <a:buFont typeface="Wingdings" pitchFamily="2" charset="2"/>
              <a:buChar char="Ø"/>
            </a:pPr>
            <a:r>
              <a:rPr lang="en-US" sz="2200" b="1" dirty="0" smtClean="0">
                <a:solidFill>
                  <a:schemeClr val="accent1"/>
                </a:solidFill>
              </a:rPr>
              <a:t> States 0 and 3 have identical action entries, and so do 2 and 6. </a:t>
            </a:r>
          </a:p>
          <a:p>
            <a:pPr>
              <a:buFont typeface="Wingdings" pitchFamily="2" charset="2"/>
              <a:buChar char="Ø"/>
            </a:pPr>
            <a:endParaRPr lang="en-US" sz="2200" dirty="0" smtClean="0"/>
          </a:p>
          <a:p>
            <a:pPr>
              <a:buFont typeface="Wingdings" pitchFamily="2" charset="2"/>
              <a:buChar char="Ø"/>
            </a:pPr>
            <a:r>
              <a:rPr lang="en-US" sz="2200" dirty="0" smtClean="0"/>
              <a:t>We can therefore save considerable space, at little cost in time, if we create a pointer for each state into a one-dimensional array. </a:t>
            </a:r>
          </a:p>
          <a:p>
            <a:pPr>
              <a:buFont typeface="Wingdings" pitchFamily="2" charset="2"/>
              <a:buChar char="Ø"/>
            </a:pPr>
            <a:endParaRPr lang="en-US" sz="2200" dirty="0" smtClean="0"/>
          </a:p>
          <a:p>
            <a:pPr>
              <a:buFont typeface="Wingdings" pitchFamily="2" charset="2"/>
              <a:buChar char="Ø"/>
            </a:pPr>
            <a:r>
              <a:rPr lang="en-US" sz="2200" dirty="0" smtClean="0"/>
              <a:t>Pointers for states with the same actions point to the same location. </a:t>
            </a:r>
          </a:p>
        </p:txBody>
      </p:sp>
      <p:pic>
        <p:nvPicPr>
          <p:cNvPr id="8" name="Picture 2"/>
          <p:cNvPicPr>
            <a:picLocks noChangeAspect="1" noChangeArrowheads="1"/>
          </p:cNvPicPr>
          <p:nvPr/>
        </p:nvPicPr>
        <p:blipFill>
          <a:blip r:embed="rId3" cstate="print"/>
          <a:srcRect/>
          <a:stretch>
            <a:fillRect/>
          </a:stretch>
        </p:blipFill>
        <p:spPr bwMode="auto">
          <a:xfrm>
            <a:off x="4343400" y="1981200"/>
            <a:ext cx="3886200" cy="4122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pPr lvl="1"/>
            <a:endParaRPr lang="en-US" dirty="0" smtClean="0"/>
          </a:p>
          <a:p>
            <a:pPr lvl="1"/>
            <a:r>
              <a:rPr lang="en-US" dirty="0" smtClean="0"/>
              <a:t>To access information from this array, </a:t>
            </a:r>
            <a:r>
              <a:rPr lang="en-US" b="1" dirty="0" smtClean="0">
                <a:solidFill>
                  <a:schemeClr val="accent1"/>
                </a:solidFill>
              </a:rPr>
              <a:t>we assign each terminal a number from zero to one less than the number of terminals</a:t>
            </a:r>
            <a:r>
              <a:rPr lang="en-US" dirty="0" smtClean="0"/>
              <a:t> and we use this integer as an offset from the pointer value for each state. </a:t>
            </a:r>
          </a:p>
          <a:p>
            <a:pPr lvl="1"/>
            <a:endParaRPr lang="en-US" dirty="0" smtClean="0"/>
          </a:p>
          <a:p>
            <a:pPr lvl="1"/>
            <a:r>
              <a:rPr lang="en-US" dirty="0" smtClean="0"/>
              <a:t>In a given state, the parsing action for the </a:t>
            </a:r>
            <a:r>
              <a:rPr lang="en-US" i="1" dirty="0" err="1" smtClean="0"/>
              <a:t>ith</a:t>
            </a:r>
            <a:r>
              <a:rPr lang="en-US" dirty="0" smtClean="0"/>
              <a:t> terminal will be found </a:t>
            </a:r>
            <a:r>
              <a:rPr lang="en-US" i="1" dirty="0" err="1" smtClean="0"/>
              <a:t>i</a:t>
            </a:r>
            <a:r>
              <a:rPr lang="en-US" i="1" dirty="0" smtClean="0"/>
              <a:t> </a:t>
            </a:r>
            <a:r>
              <a:rPr lang="en-US" dirty="0" smtClean="0"/>
              <a:t>locations past the pointer value for that state.</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Further space efficiency can be achieved at the expense of a somewhat slower parser by creating </a:t>
            </a:r>
            <a:r>
              <a:rPr lang="en-US" b="1" dirty="0" smtClean="0"/>
              <a:t>a list for the actions of each state</a:t>
            </a:r>
            <a:r>
              <a:rPr lang="en-US" dirty="0" smtClean="0"/>
              <a:t>. </a:t>
            </a:r>
          </a:p>
          <a:p>
            <a:endParaRPr lang="en-US" dirty="0" smtClean="0"/>
          </a:p>
          <a:p>
            <a:pPr lvl="1"/>
            <a:r>
              <a:rPr lang="en-US" dirty="0" smtClean="0"/>
              <a:t>The list consists of (terminal-symbol, action) pairs. </a:t>
            </a:r>
          </a:p>
          <a:p>
            <a:endParaRPr lang="en-US" dirty="0" smtClean="0"/>
          </a:p>
          <a:p>
            <a:r>
              <a:rPr lang="en-US" dirty="0" smtClean="0"/>
              <a:t>The most frequent action for a state can be placed at the end of the list, and in place of a terminal we may use the notation "any," meaning that if the current input symbol has not been found so far on the list, we should do that action no matter what the input is.</a:t>
            </a:r>
          </a:p>
          <a:p>
            <a:endParaRPr lang="en-US" dirty="0" smtClean="0"/>
          </a:p>
          <a:p>
            <a:r>
              <a:rPr lang="en-US" dirty="0" smtClean="0"/>
              <a:t>Moreover, error entries can safely be replaced by reduce actions, for further uniformity along a row.</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0" y="990600"/>
            <a:ext cx="8839200" cy="5257800"/>
          </a:xfrm>
        </p:spPr>
        <p:txBody>
          <a:bodyPr>
            <a:normAutofit/>
          </a:bodyPr>
          <a:lstStyle/>
          <a:p>
            <a:r>
              <a:rPr lang="en-US" sz="2200" dirty="0" smtClean="0"/>
              <a:t>Ex.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304800" y="1371600"/>
            <a:ext cx="4879607" cy="5257800"/>
          </a:xfrm>
          <a:prstGeom prst="rect">
            <a:avLst/>
          </a:prstGeom>
          <a:noFill/>
          <a:ln w="9525">
            <a:noFill/>
            <a:miter lim="800000"/>
            <a:headEnd/>
            <a:tailEnd/>
          </a:ln>
        </p:spPr>
      </p:pic>
      <p:pic>
        <p:nvPicPr>
          <p:cNvPr id="1027" name="Picture 3" descr="E:\Freelancing\VCIIT\Compiler Construction\Helping Material\Images\Lec22-03.PNG"/>
          <p:cNvPicPr>
            <a:picLocks noChangeAspect="1" noChangeArrowheads="1"/>
          </p:cNvPicPr>
          <p:nvPr/>
        </p:nvPicPr>
        <p:blipFill>
          <a:blip r:embed="rId4" cstate="print"/>
          <a:srcRect/>
          <a:stretch>
            <a:fillRect/>
          </a:stretch>
        </p:blipFill>
        <p:spPr bwMode="auto">
          <a:xfrm>
            <a:off x="5334000" y="1828800"/>
            <a:ext cx="3733800" cy="341042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LR parser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It consists of an </a:t>
            </a:r>
            <a:r>
              <a:rPr lang="en-US" b="1" dirty="0" smtClean="0">
                <a:solidFill>
                  <a:schemeClr val="accent1"/>
                </a:solidFill>
              </a:rPr>
              <a:t>input</a:t>
            </a:r>
            <a:r>
              <a:rPr lang="en-US" dirty="0" smtClean="0"/>
              <a:t> an </a:t>
            </a:r>
            <a:r>
              <a:rPr lang="en-US" b="1" dirty="0" smtClean="0">
                <a:solidFill>
                  <a:schemeClr val="accent1"/>
                </a:solidFill>
              </a:rPr>
              <a:t>output</a:t>
            </a:r>
            <a:r>
              <a:rPr lang="en-US" dirty="0" smtClean="0"/>
              <a:t> a </a:t>
            </a:r>
            <a:r>
              <a:rPr lang="en-US" b="1" dirty="0" smtClean="0">
                <a:solidFill>
                  <a:schemeClr val="accent1"/>
                </a:solidFill>
              </a:rPr>
              <a:t>stack</a:t>
            </a:r>
            <a:r>
              <a:rPr lang="en-US" dirty="0" smtClean="0"/>
              <a:t> a </a:t>
            </a:r>
            <a:r>
              <a:rPr lang="en-US" b="1" dirty="0" smtClean="0">
                <a:solidFill>
                  <a:schemeClr val="accent1"/>
                </a:solidFill>
              </a:rPr>
              <a:t>parsing program</a:t>
            </a:r>
            <a:r>
              <a:rPr lang="en-US" dirty="0" smtClean="0"/>
              <a:t> &amp; a </a:t>
            </a:r>
            <a:r>
              <a:rPr lang="en-US" b="1" dirty="0" smtClean="0">
                <a:solidFill>
                  <a:schemeClr val="accent1"/>
                </a:solidFill>
              </a:rPr>
              <a:t>parsing table</a:t>
            </a:r>
            <a:r>
              <a:rPr lang="en-US" dirty="0" smtClean="0"/>
              <a:t> that has two parts (</a:t>
            </a:r>
            <a:r>
              <a:rPr lang="en-US" b="1" dirty="0" smtClean="0">
                <a:solidFill>
                  <a:schemeClr val="accent1"/>
                </a:solidFill>
              </a:rPr>
              <a:t>ACTION</a:t>
            </a:r>
            <a:r>
              <a:rPr lang="en-US" dirty="0" smtClean="0"/>
              <a:t> and </a:t>
            </a:r>
            <a:r>
              <a:rPr lang="en-US" b="1" dirty="0" smtClean="0">
                <a:solidFill>
                  <a:schemeClr val="accent1"/>
                </a:solidFill>
              </a:rPr>
              <a:t>GOTO</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590800" y="2133600"/>
            <a:ext cx="474345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We can also encode the GOTO table by a list, but here it appears more efficient to make a list of pairs for each non-terminal A. </a:t>
            </a:r>
          </a:p>
          <a:p>
            <a:endParaRPr lang="en-US" dirty="0" smtClean="0"/>
          </a:p>
          <a:p>
            <a:r>
              <a:rPr lang="en-US" dirty="0" smtClean="0"/>
              <a:t>Each pair on the list for A is of the form (</a:t>
            </a:r>
            <a:r>
              <a:rPr lang="en-US" i="1" dirty="0" err="1" smtClean="0"/>
              <a:t>currentState</a:t>
            </a:r>
            <a:r>
              <a:rPr lang="en-US" i="1" dirty="0" smtClean="0"/>
              <a:t>, </a:t>
            </a:r>
            <a:r>
              <a:rPr lang="en-US" i="1" dirty="0" err="1" smtClean="0"/>
              <a:t>nextState</a:t>
            </a:r>
            <a:r>
              <a:rPr lang="en-US" dirty="0" smtClean="0"/>
              <a:t>)  indicating </a:t>
            </a:r>
            <a:r>
              <a:rPr lang="en-US" b="1" dirty="0" err="1" smtClean="0">
                <a:solidFill>
                  <a:schemeClr val="accent1"/>
                </a:solidFill>
              </a:rPr>
              <a:t>GOTo</a:t>
            </a:r>
            <a:r>
              <a:rPr lang="en-US" b="1" dirty="0" smtClean="0">
                <a:solidFill>
                  <a:schemeClr val="accent1"/>
                </a:solidFill>
              </a:rPr>
              <a:t>[</a:t>
            </a:r>
            <a:r>
              <a:rPr lang="en-US" b="1" dirty="0" err="1" smtClean="0">
                <a:solidFill>
                  <a:schemeClr val="accent1"/>
                </a:solidFill>
              </a:rPr>
              <a:t>currentState</a:t>
            </a:r>
            <a:r>
              <a:rPr lang="en-US" b="1" dirty="0" smtClean="0">
                <a:solidFill>
                  <a:schemeClr val="accent1"/>
                </a:solidFill>
              </a:rPr>
              <a:t>, A] = next State</a:t>
            </a: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Compaction of LR Parsing Tables…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This technique is useful because there tend to be rather few states in any one column of the GOTO table.</a:t>
            </a:r>
          </a:p>
          <a:p>
            <a:endParaRPr lang="en-US" dirty="0" smtClean="0"/>
          </a:p>
          <a:p>
            <a:r>
              <a:rPr lang="en-US" dirty="0" smtClean="0"/>
              <a:t>The reason is that the </a:t>
            </a:r>
            <a:r>
              <a:rPr lang="en-US" b="1" dirty="0" smtClean="0">
                <a:solidFill>
                  <a:schemeClr val="accent1"/>
                </a:solidFill>
              </a:rPr>
              <a:t>GOTO on non-terminal A can only be a state derivable from a set of items in which some items have A immediately to the left of a dot </a:t>
            </a:r>
            <a:endParaRPr lang="en-US" dirty="0" smtClean="0"/>
          </a:p>
          <a:p>
            <a:endParaRPr lang="en-US" dirty="0" smtClean="0"/>
          </a:p>
          <a:p>
            <a:pPr lvl="1"/>
            <a:r>
              <a:rPr lang="en-US" dirty="0" smtClean="0"/>
              <a:t>No set has items with X and Y immediately to the left of a dot if X ≠ Y. </a:t>
            </a:r>
          </a:p>
          <a:p>
            <a:endParaRPr lang="en-US" dirty="0" smtClean="0"/>
          </a:p>
          <a:p>
            <a:pPr lvl="1"/>
            <a:r>
              <a:rPr lang="en-US" dirty="0" smtClean="0"/>
              <a:t>Thus , each state appears in at most one GOTO column.</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Structure of the LR Parsing Table</a:t>
            </a:r>
            <a:endParaRPr lang="en-US" dirty="0" smtClean="0"/>
          </a:p>
          <a:p>
            <a:endParaRPr lang="en-US" dirty="0" smtClean="0"/>
          </a:p>
          <a:p>
            <a:r>
              <a:rPr lang="en-US" dirty="0" smtClean="0"/>
              <a:t>It consists of two parts: a parsing-action function </a:t>
            </a:r>
            <a:r>
              <a:rPr lang="en-US" dirty="0" smtClean="0">
                <a:solidFill>
                  <a:schemeClr val="accent1"/>
                </a:solidFill>
              </a:rPr>
              <a:t>ACTION</a:t>
            </a:r>
            <a:r>
              <a:rPr lang="en-US" dirty="0" smtClean="0"/>
              <a:t> and a </a:t>
            </a:r>
            <a:r>
              <a:rPr lang="en-US" dirty="0" err="1" smtClean="0"/>
              <a:t>goto</a:t>
            </a:r>
            <a:r>
              <a:rPr lang="en-US" dirty="0" smtClean="0"/>
              <a:t> function </a:t>
            </a:r>
            <a:r>
              <a:rPr lang="en-US" dirty="0" smtClean="0">
                <a:solidFill>
                  <a:schemeClr val="accent1"/>
                </a:solidFill>
              </a:rPr>
              <a:t>GOTO</a:t>
            </a:r>
            <a:r>
              <a:rPr lang="en-US" dirty="0" smtClean="0"/>
              <a:t>.</a:t>
            </a:r>
          </a:p>
          <a:p>
            <a:endParaRPr lang="en-US" dirty="0" smtClean="0"/>
          </a:p>
          <a:p>
            <a:r>
              <a:rPr lang="en-US" dirty="0" smtClean="0"/>
              <a:t>Given a state </a:t>
            </a:r>
            <a:r>
              <a:rPr lang="en-US" b="1" i="1" dirty="0" err="1" smtClean="0">
                <a:solidFill>
                  <a:schemeClr val="accent1"/>
                </a:solidFill>
              </a:rPr>
              <a:t>i</a:t>
            </a:r>
            <a:r>
              <a:rPr lang="en-US" dirty="0" smtClean="0"/>
              <a:t> and a terminal </a:t>
            </a:r>
            <a:r>
              <a:rPr lang="en-US" b="1" dirty="0" smtClean="0">
                <a:solidFill>
                  <a:schemeClr val="accent1"/>
                </a:solidFill>
              </a:rPr>
              <a:t>a</a:t>
            </a:r>
            <a:r>
              <a:rPr lang="en-US" dirty="0" smtClean="0"/>
              <a:t> or the end-marker $ </a:t>
            </a:r>
            <a:br>
              <a:rPr lang="en-US" dirty="0" smtClean="0"/>
            </a:br>
            <a:r>
              <a:rPr lang="en-US" b="1" dirty="0" smtClean="0">
                <a:solidFill>
                  <a:schemeClr val="accent1"/>
                </a:solidFill>
              </a:rPr>
              <a:t>ACTION[</a:t>
            </a:r>
            <a:r>
              <a:rPr lang="en-US" b="1" dirty="0" err="1" smtClean="0">
                <a:solidFill>
                  <a:schemeClr val="accent1"/>
                </a:solidFill>
              </a:rPr>
              <a:t>i,a</a:t>
            </a:r>
            <a:r>
              <a:rPr lang="en-US" b="1" dirty="0" smtClean="0">
                <a:solidFill>
                  <a:schemeClr val="accent1"/>
                </a:solidFill>
              </a:rPr>
              <a:t>]</a:t>
            </a:r>
            <a:r>
              <a:rPr lang="en-US" dirty="0" smtClean="0"/>
              <a:t> can be</a:t>
            </a:r>
          </a:p>
          <a:p>
            <a:pPr lvl="1"/>
            <a:r>
              <a:rPr lang="en-US" b="1" dirty="0" smtClean="0"/>
              <a:t>Shift j</a:t>
            </a:r>
            <a:r>
              <a:rPr lang="en-US" dirty="0" smtClean="0"/>
              <a:t> The terminal a is shifted on to the stack and the parser enters state j.</a:t>
            </a:r>
          </a:p>
          <a:p>
            <a:pPr lvl="1"/>
            <a:r>
              <a:rPr lang="en-US" b="1" dirty="0" smtClean="0"/>
              <a:t>Reduce A → α</a:t>
            </a:r>
            <a:r>
              <a:rPr lang="en-US" dirty="0" smtClean="0"/>
              <a:t> The parser reduces α on the TOS to A.</a:t>
            </a:r>
          </a:p>
          <a:p>
            <a:pPr lvl="1"/>
            <a:r>
              <a:rPr lang="en-US" b="1" dirty="0" smtClean="0"/>
              <a:t>Accept</a:t>
            </a:r>
            <a:endParaRPr lang="en-US" dirty="0" smtClean="0"/>
          </a:p>
          <a:p>
            <a:pPr lvl="1"/>
            <a:r>
              <a:rPr lang="en-US" b="1" dirty="0" smtClean="0"/>
              <a:t>Error</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prefixes</a:t>
            </a:r>
            <a:r>
              <a:rPr lang="en-US" dirty="0" smtClean="0"/>
              <a:t> of right sentential forms that can appear on the stack of a shift-reduce parser are called </a:t>
            </a:r>
            <a:r>
              <a:rPr lang="en-US" b="1" dirty="0" smtClean="0">
                <a:solidFill>
                  <a:schemeClr val="accent1"/>
                </a:solidFill>
              </a:rPr>
              <a:t>viable prefixes</a:t>
            </a:r>
            <a:endParaRPr lang="en-US" dirty="0" smtClean="0"/>
          </a:p>
          <a:p>
            <a:endParaRPr lang="en-US" dirty="0" smtClean="0"/>
          </a:p>
          <a:p>
            <a:r>
              <a:rPr lang="en-US" dirty="0" smtClean="0"/>
              <a:t>A </a:t>
            </a:r>
            <a:r>
              <a:rPr lang="en-US" b="1" dirty="0" smtClean="0">
                <a:solidFill>
                  <a:schemeClr val="accent1"/>
                </a:solidFill>
              </a:rPr>
              <a:t>viable prefix</a:t>
            </a:r>
            <a:r>
              <a:rPr lang="en-US" dirty="0" smtClean="0"/>
              <a:t> is a prefix of a right-sentential form that does not continue past the right end of the rightmost handle of that sentential form. </a:t>
            </a:r>
          </a:p>
          <a:p>
            <a:endParaRPr lang="en-US" dirty="0" smtClean="0"/>
          </a:p>
          <a:p>
            <a:pPr lvl="1"/>
            <a:r>
              <a:rPr lang="en-US" dirty="0" smtClean="0"/>
              <a:t>By this definition, it is always possible to add terminal symbols to the end of a viable prefix to obtain a right-sentential form.</a:t>
            </a:r>
          </a:p>
          <a:p>
            <a:pPr lvl="1"/>
            <a:endParaRPr lang="en-US" dirty="0" smtClean="0"/>
          </a:p>
          <a:p>
            <a:r>
              <a:rPr lang="en-US" b="1" dirty="0" smtClean="0">
                <a:solidFill>
                  <a:schemeClr val="accent1"/>
                </a:solidFill>
              </a:rPr>
              <a:t>SLR parsing is based on the fact that LR(0) automata recognize viable prefixes.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By extending the previous LR parsing techniques to use one symbol of look-ahead on the input. </a:t>
            </a:r>
          </a:p>
          <a:p>
            <a:endParaRPr lang="en-US" dirty="0" smtClean="0"/>
          </a:p>
          <a:p>
            <a:r>
              <a:rPr lang="en-US" dirty="0" smtClean="0"/>
              <a:t>Two different methods:</a:t>
            </a:r>
          </a:p>
          <a:p>
            <a:endParaRPr lang="en-US" dirty="0" smtClean="0"/>
          </a:p>
          <a:p>
            <a:pPr lvl="1"/>
            <a:r>
              <a:rPr lang="en-US" dirty="0" smtClean="0"/>
              <a:t>The "canonical-LR" or just "LR" method, which makes full use of the look-ahead symbol(s) . This method uses a large set of items, called the LR(1) items.</a:t>
            </a:r>
          </a:p>
          <a:p>
            <a:pPr lvl="1"/>
            <a:endParaRPr lang="en-US" dirty="0" smtClean="0"/>
          </a:p>
          <a:p>
            <a:pPr lvl="1"/>
            <a:r>
              <a:rPr lang="en-US" dirty="0" smtClean="0"/>
              <a:t>The "look-ahead-LR" or "LALR" method, which is based on the LR(0) sets of items, and has many fewer states than typical parsers based on the LR(1) items.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SLR </a:t>
            </a:r>
            <a:r>
              <a:rPr lang="en-US" dirty="0" smtClean="0"/>
              <a:t>used the </a:t>
            </a:r>
            <a:r>
              <a:rPr lang="en-US" b="1" dirty="0" smtClean="0">
                <a:solidFill>
                  <a:schemeClr val="accent1"/>
                </a:solidFill>
              </a:rPr>
              <a:t>LR(0) items</a:t>
            </a:r>
            <a:r>
              <a:rPr lang="en-US" dirty="0" smtClean="0"/>
              <a:t> that is the items used were productions with an embedded dot, but contained no other (look-ahead) information. </a:t>
            </a:r>
          </a:p>
          <a:p>
            <a:endParaRPr lang="en-US" dirty="0" smtClean="0"/>
          </a:p>
          <a:p>
            <a:r>
              <a:rPr lang="en-US" dirty="0" smtClean="0"/>
              <a:t>The </a:t>
            </a:r>
            <a:r>
              <a:rPr lang="en-US" b="1" dirty="0" smtClean="0">
                <a:solidFill>
                  <a:schemeClr val="accent1"/>
                </a:solidFill>
              </a:rPr>
              <a:t>LR(1)</a:t>
            </a:r>
            <a:r>
              <a:rPr lang="en-US" dirty="0" smtClean="0"/>
              <a:t> items contain the same productions with embedded dots, but add a second component, which is a terminal (or $).</a:t>
            </a:r>
          </a:p>
          <a:p>
            <a:endParaRPr lang="en-US" dirty="0" smtClean="0"/>
          </a:p>
          <a:p>
            <a:pPr lvl="1"/>
            <a:r>
              <a:rPr lang="en-US" dirty="0" smtClean="0"/>
              <a:t>This additional component becomes important only when the dot is at the extreme right (indicating that a reduction can be made if the input symbol is in the appropriate FOLLOW set).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pPr>
              <a:buNone/>
            </a:pPr>
            <a:r>
              <a:rPr lang="en-US" b="1" dirty="0" smtClean="0">
                <a:solidFill>
                  <a:schemeClr val="accent1"/>
                </a:solidFill>
              </a:rPr>
              <a:t>METHOD used for constructing LR(1) Items:</a:t>
            </a:r>
          </a:p>
          <a:p>
            <a:pPr>
              <a:buNone/>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pic>
        <p:nvPicPr>
          <p:cNvPr id="5" name="Picture 4" descr="Lec23-11.PNG"/>
          <p:cNvPicPr>
            <a:picLocks noChangeAspect="1"/>
          </p:cNvPicPr>
          <p:nvPr/>
        </p:nvPicPr>
        <p:blipFill>
          <a:blip r:embed="rId3" cstate="print"/>
          <a:stretch>
            <a:fillRect/>
          </a:stretch>
        </p:blipFill>
        <p:spPr>
          <a:xfrm>
            <a:off x="1143000" y="1608208"/>
            <a:ext cx="6629400" cy="4792592"/>
          </a:xfrm>
          <a:prstGeom prst="rect">
            <a:avLst/>
          </a:prstGeom>
          <a:effectLst>
            <a:glow rad="228600">
              <a:schemeClr val="accent2">
                <a:satMod val="175000"/>
                <a:alpha val="40000"/>
              </a:schemeClr>
            </a:glo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pic>
        <p:nvPicPr>
          <p:cNvPr id="5" name="Content Placeholder 4" descr="Lec23-10.PNG"/>
          <p:cNvPicPr>
            <a:picLocks noGrp="1" noChangeAspect="1"/>
          </p:cNvPicPr>
          <p:nvPr>
            <p:ph idx="1"/>
          </p:nvPr>
        </p:nvPicPr>
        <p:blipFill>
          <a:blip r:embed="rId3" cstate="print"/>
          <a:stretch>
            <a:fillRect/>
          </a:stretch>
        </p:blipFill>
        <p:spPr>
          <a:xfrm>
            <a:off x="4114800" y="1295400"/>
            <a:ext cx="4844594" cy="4114800"/>
          </a:xfrm>
          <a:effectLst>
            <a:glow rad="228600">
              <a:schemeClr val="accent6">
                <a:satMod val="175000"/>
                <a:alpha val="40000"/>
              </a:schemeClr>
            </a:glow>
          </a:effectLst>
        </p:spPr>
      </p:pic>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
        <p:nvSpPr>
          <p:cNvPr id="6" name="Rectangle 5"/>
          <p:cNvSpPr/>
          <p:nvPr/>
        </p:nvSpPr>
        <p:spPr>
          <a:xfrm>
            <a:off x="381000" y="1295400"/>
            <a:ext cx="2286000" cy="1569660"/>
          </a:xfrm>
          <a:prstGeom prst="rect">
            <a:avLst/>
          </a:prstGeom>
        </p:spPr>
        <p:txBody>
          <a:bodyPr wrap="square">
            <a:spAutoFit/>
          </a:bodyPr>
          <a:lstStyle/>
          <a:p>
            <a:pPr marL="342900" lvl="4" indent="-342900">
              <a:buNone/>
            </a:pPr>
            <a:r>
              <a:rPr lang="en-US" sz="2400" b="1" dirty="0" smtClean="0">
                <a:solidFill>
                  <a:schemeClr val="accent1"/>
                </a:solidFill>
              </a:rPr>
              <a:t>0.	S’ → S</a:t>
            </a:r>
          </a:p>
          <a:p>
            <a:pPr marL="342900" lvl="4" indent="-342900">
              <a:buNone/>
            </a:pPr>
            <a:r>
              <a:rPr lang="en-US" sz="2400" b="1" dirty="0" smtClean="0">
                <a:solidFill>
                  <a:schemeClr val="accent1"/>
                </a:solidFill>
              </a:rPr>
              <a:t>1. 	S → C </a:t>
            </a:r>
            <a:r>
              <a:rPr lang="en-US" sz="2400" b="1" dirty="0" err="1" smtClean="0">
                <a:solidFill>
                  <a:schemeClr val="accent1"/>
                </a:solidFill>
              </a:rPr>
              <a:t>C</a:t>
            </a:r>
            <a:endParaRPr lang="en-US" sz="2400" b="1" dirty="0" smtClean="0">
              <a:solidFill>
                <a:schemeClr val="accent1"/>
              </a:solidFill>
            </a:endParaRPr>
          </a:p>
          <a:p>
            <a:pPr marL="342900" lvl="4" indent="-342900">
              <a:buNone/>
            </a:pPr>
            <a:r>
              <a:rPr lang="en-US" sz="2400" b="1" dirty="0" smtClean="0">
                <a:solidFill>
                  <a:schemeClr val="accent1"/>
                </a:solidFill>
              </a:rPr>
              <a:t>2. 	C → c </a:t>
            </a:r>
            <a:r>
              <a:rPr lang="en-US" sz="2400" b="1" dirty="0" err="1" smtClean="0">
                <a:solidFill>
                  <a:schemeClr val="accent1"/>
                </a:solidFill>
              </a:rPr>
              <a:t>C</a:t>
            </a:r>
            <a:r>
              <a:rPr lang="en-US" sz="2400" b="1" dirty="0" smtClean="0">
                <a:solidFill>
                  <a:schemeClr val="accent1"/>
                </a:solidFill>
              </a:rPr>
              <a:t> </a:t>
            </a:r>
          </a:p>
          <a:p>
            <a:pPr marL="342900" lvl="4" indent="-342900">
              <a:buNone/>
            </a:pPr>
            <a:r>
              <a:rPr lang="en-US" sz="2400" b="1" dirty="0" smtClean="0">
                <a:solidFill>
                  <a:schemeClr val="accent1"/>
                </a:solidFill>
              </a:rPr>
              <a:t>3. 	C → d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17287</TotalTime>
  <Words>1590</Words>
  <Application>Microsoft Office PowerPoint</Application>
  <PresentationFormat>On-screen Show (4:3)</PresentationFormat>
  <Paragraphs>237</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Slide 11</vt:lpstr>
      <vt:lpstr>Contents</vt:lpstr>
      <vt:lpstr>LALR Parsing Tables</vt:lpstr>
      <vt:lpstr>LALR Parsing Tables..</vt:lpstr>
      <vt:lpstr>LALR Parsing Tables...</vt:lpstr>
      <vt:lpstr>LALR Parsing Tables...</vt:lpstr>
      <vt:lpstr>LALR Parsing Tables...</vt:lpstr>
      <vt:lpstr>LALR Parsing Tables...</vt:lpstr>
      <vt:lpstr>LALR Parsing Tables...</vt:lpstr>
      <vt:lpstr>LALR Parsing Tables...</vt:lpstr>
      <vt:lpstr>LALR Parsing Tables...</vt:lpstr>
      <vt:lpstr>LALR Parsing Tables...</vt:lpstr>
      <vt:lpstr>Efficient Construction of LALR Parsing Tables</vt:lpstr>
      <vt:lpstr>Efficient Construction of LALR Parsing Tables..</vt:lpstr>
      <vt:lpstr>Compaction of LR Parsing Tables</vt:lpstr>
      <vt:lpstr>Compaction of LR Parsing Tables..</vt:lpstr>
      <vt:lpstr>Compaction of LR Parsing Tables..</vt:lpstr>
      <vt:lpstr>Compaction of LR Parsing Tables…</vt:lpstr>
      <vt:lpstr>Compaction of LR Parsing Tables…</vt:lpstr>
      <vt:lpstr>Compaction of LR Parsing Tables…</vt:lpstr>
      <vt:lpstr>Compaction of LR Parsing Tables…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3853</cp:revision>
  <dcterms:created xsi:type="dcterms:W3CDTF">2012-02-27T05:45:45Z</dcterms:created>
  <dcterms:modified xsi:type="dcterms:W3CDTF">2013-12-26T10:30:49Z</dcterms:modified>
  <cp:category>CS</cp:category>
</cp:coreProperties>
</file>