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39"/>
  </p:notesMasterIdLst>
  <p:handoutMasterIdLst>
    <p:handoutMasterId r:id="rId40"/>
  </p:handoutMasterIdLst>
  <p:sldIdLst>
    <p:sldId id="269" r:id="rId2"/>
    <p:sldId id="262" r:id="rId3"/>
    <p:sldId id="825" r:id="rId4"/>
    <p:sldId id="840" r:id="rId5"/>
    <p:sldId id="842" r:id="rId6"/>
    <p:sldId id="884" r:id="rId7"/>
    <p:sldId id="887" r:id="rId8"/>
    <p:sldId id="888" r:id="rId9"/>
    <p:sldId id="889" r:id="rId10"/>
    <p:sldId id="892" r:id="rId11"/>
    <p:sldId id="893" r:id="rId12"/>
    <p:sldId id="897" r:id="rId13"/>
    <p:sldId id="898" r:id="rId14"/>
    <p:sldId id="559" r:id="rId15"/>
    <p:sldId id="560" r:id="rId16"/>
    <p:sldId id="862" r:id="rId17"/>
    <p:sldId id="863" r:id="rId18"/>
    <p:sldId id="864" r:id="rId19"/>
    <p:sldId id="865" r:id="rId20"/>
    <p:sldId id="866" r:id="rId21"/>
    <p:sldId id="869" r:id="rId22"/>
    <p:sldId id="870" r:id="rId23"/>
    <p:sldId id="871" r:id="rId24"/>
    <p:sldId id="872" r:id="rId25"/>
    <p:sldId id="873" r:id="rId26"/>
    <p:sldId id="874" r:id="rId27"/>
    <p:sldId id="876" r:id="rId28"/>
    <p:sldId id="877" r:id="rId29"/>
    <p:sldId id="878" r:id="rId30"/>
    <p:sldId id="875" r:id="rId31"/>
    <p:sldId id="867" r:id="rId32"/>
    <p:sldId id="879" r:id="rId33"/>
    <p:sldId id="880" r:id="rId34"/>
    <p:sldId id="881" r:id="rId35"/>
    <p:sldId id="882" r:id="rId36"/>
    <p:sldId id="883" r:id="rId37"/>
    <p:sldId id="287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327" autoAdjust="0"/>
    <p:restoredTop sz="85763" autoAdjust="0"/>
  </p:normalViewPr>
  <p:slideViewPr>
    <p:cSldViewPr>
      <p:cViewPr>
        <p:scale>
          <a:sx n="70" d="100"/>
          <a:sy n="70" d="100"/>
        </p:scale>
        <p:origin x="-1272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5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ur-P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81E9AF1-8403-41E7-9D3D-CDE5072CE771}" type="datetimeFigureOut">
              <a:rPr lang="ur-PK" smtClean="0"/>
              <a:pPr/>
              <a:t>23/02/1435</a:t>
            </a:fld>
            <a:endParaRPr lang="ur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ur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8FDF66B-D211-4805-98E1-7FEA28AF8281}" type="slidenum">
              <a:rPr lang="ur-PK" smtClean="0"/>
              <a:pPr/>
              <a:t>‹#›</a:t>
            </a:fld>
            <a:endParaRPr lang="ur-P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ur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A31D0AC-E463-4F28-BC2E-3E33ECB3D3E8}" type="datetimeFigureOut">
              <a:rPr lang="ur-PK" smtClean="0"/>
              <a:pPr/>
              <a:t>23/02/1435</a:t>
            </a:fld>
            <a:endParaRPr lang="ur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ur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ur-P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ur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E380ABCA-AE86-43D9-980A-EAF15D237110}" type="slidenum">
              <a:rPr lang="ur-PK" smtClean="0"/>
              <a:pPr/>
              <a:t>‹#›</a:t>
            </a:fld>
            <a:endParaRPr lang="ur-P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ur-PK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ur-P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7C1F-6617-461D-BB78-3FA6470F31F8}" type="datetime1">
              <a:rPr lang="en-US" smtClean="0"/>
              <a:pPr/>
              <a:t>12/26/2013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F95C7-4DB6-496D-8FA1-BEFB9BEC715D}" type="datetime1">
              <a:rPr lang="en-US" smtClean="0"/>
              <a:pPr/>
              <a:t>12/26/2013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1104-C689-4A85-A9A0-5B3E4BBA28E9}" type="datetime1">
              <a:rPr lang="en-US" smtClean="0"/>
              <a:pPr/>
              <a:t>12/26/2013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SC4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>
            <a:lvl1pPr rtl="0"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ur-P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953000"/>
          </a:xfrm>
        </p:spPr>
        <p:txBody>
          <a:bodyPr/>
          <a:lstStyle>
            <a:lvl1pPr algn="l" rtl="0">
              <a:buFont typeface="Wingdings" pitchFamily="2" charset="2"/>
              <a:buChar char="Ø"/>
              <a:defRPr sz="2400">
                <a:cs typeface="+mn-cs"/>
              </a:defRPr>
            </a:lvl1pPr>
            <a:lvl2pPr algn="l" rtl="0">
              <a:buFont typeface="Wingdings" pitchFamily="2" charset="2"/>
              <a:buChar char="Ø"/>
              <a:defRPr sz="2200">
                <a:cs typeface="+mn-cs"/>
              </a:defRPr>
            </a:lvl2pPr>
            <a:lvl3pPr algn="l" rtl="0">
              <a:buFont typeface="Wingdings" pitchFamily="2" charset="2"/>
              <a:buChar char="Ø"/>
              <a:defRPr sz="2000">
                <a:cs typeface="+mn-cs"/>
              </a:defRPr>
            </a:lvl3pPr>
            <a:lvl4pPr algn="l" rtl="0">
              <a:buFont typeface="Wingdings" pitchFamily="2" charset="2"/>
              <a:buChar char="Ø"/>
              <a:defRPr>
                <a:cs typeface="+mn-cs"/>
              </a:defRPr>
            </a:lvl4pPr>
            <a:lvl5pPr algn="l" rtl="0">
              <a:buFont typeface="Wingdings" pitchFamily="2" charset="2"/>
              <a:buChar char="Ø"/>
              <a:defRPr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A3B9-D98F-43EB-AA4E-97DDC6366C34}" type="datetime1">
              <a:rPr lang="en-US" smtClean="0"/>
              <a:pPr/>
              <a:t>12/26/2013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Visual Programming by Muhammad Bilal Zafar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0AD2A1D3-94CF-4BE8-B9A0-75EFE4C74F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024187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5240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3801-7B6E-47CD-9630-A2649815D7EE}" type="datetime1">
              <a:rPr lang="en-US" smtClean="0"/>
              <a:pPr/>
              <a:t>12/26/2013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ur-P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6CD8-96CC-44C4-A1F4-F8C057DAC1D2}" type="datetime1">
              <a:rPr lang="en-US" smtClean="0"/>
              <a:pPr/>
              <a:t>12/26/2013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6F48F-9907-4123-81F2-4C5BE6AADBD5}" type="datetime1">
              <a:rPr lang="en-US" smtClean="0"/>
              <a:pPr/>
              <a:t>12/26/2013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A8DC-3200-44BE-854C-7CFCB872B76A}" type="datetime1">
              <a:rPr lang="en-US" smtClean="0"/>
              <a:pPr/>
              <a:t>12/26/2013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C558-0715-4CF3-BC93-20ED57D623D6}" type="datetime1">
              <a:rPr lang="en-US" smtClean="0"/>
              <a:pPr/>
              <a:t>12/26/2013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E286-2A64-44DB-B1BF-E827C4B63D1C}" type="datetime1">
              <a:rPr lang="en-US" smtClean="0"/>
              <a:pPr/>
              <a:t>12/26/2013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r-P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2D44-33BD-46D5-B411-0A778E5FA823}" type="datetime1">
              <a:rPr lang="en-US" smtClean="0"/>
              <a:pPr/>
              <a:t>12/26/2013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ur-P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ur-P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F80F3-1BE5-4B78-99D4-3003CD22E4CC}" type="datetime1">
              <a:rPr lang="en-US" smtClean="0"/>
              <a:pPr/>
              <a:t>12/26/2013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5635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Compiler Construction by Muhammad Bilal Zafar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r-PK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57400" y="2886670"/>
            <a:ext cx="502920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LESSON  25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Over View…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257800"/>
          </a:xfrm>
        </p:spPr>
        <p:txBody>
          <a:bodyPr>
            <a:norm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</a:rPr>
              <a:t>Ex: 	Merged States</a:t>
            </a:r>
            <a:endParaRPr lang="en-US" sz="2200" dirty="0" smtClean="0"/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I</a:t>
            </a:r>
            <a:r>
              <a:rPr lang="en-US" sz="2200" baseline="-25000" dirty="0" smtClean="0"/>
              <a:t>4 7  </a:t>
            </a:r>
            <a:r>
              <a:rPr lang="en-US" sz="2200" dirty="0" smtClean="0"/>
              <a:t>= I</a:t>
            </a:r>
            <a:r>
              <a:rPr lang="en-US" sz="2200" baseline="-25000" dirty="0" smtClean="0"/>
              <a:t>4</a:t>
            </a:r>
            <a:r>
              <a:rPr lang="en-US" sz="2200" dirty="0" smtClean="0"/>
              <a:t> &amp; I</a:t>
            </a:r>
            <a:r>
              <a:rPr lang="en-US" sz="2200" baseline="-25000" dirty="0" smtClean="0"/>
              <a:t>7	</a:t>
            </a:r>
            <a:r>
              <a:rPr lang="en-US" sz="2200" b="1" dirty="0" smtClean="0">
                <a:solidFill>
                  <a:schemeClr val="accent1"/>
                </a:solidFill>
              </a:rPr>
              <a:t> C → d∙ , c/d/$</a:t>
            </a:r>
          </a:p>
          <a:p>
            <a:pPr>
              <a:buNone/>
            </a:pPr>
            <a:r>
              <a:rPr lang="en-US" sz="2200" b="1" dirty="0" smtClean="0">
                <a:solidFill>
                  <a:schemeClr val="accent1"/>
                </a:solidFill>
              </a:rPr>
              <a:t>	</a:t>
            </a:r>
          </a:p>
          <a:p>
            <a:pPr>
              <a:buNone/>
            </a:pPr>
            <a:r>
              <a:rPr lang="en-US" sz="2200" dirty="0" smtClean="0"/>
              <a:t>I</a:t>
            </a:r>
            <a:r>
              <a:rPr lang="en-US" sz="2200" baseline="-25000" dirty="0" smtClean="0"/>
              <a:t>36  </a:t>
            </a:r>
            <a:r>
              <a:rPr lang="en-US" sz="2200" dirty="0" smtClean="0"/>
              <a:t>= I</a:t>
            </a:r>
            <a:r>
              <a:rPr lang="en-US" sz="2200" baseline="-25000" dirty="0" smtClean="0"/>
              <a:t>3</a:t>
            </a:r>
            <a:r>
              <a:rPr lang="en-US" sz="2200" dirty="0" smtClean="0"/>
              <a:t> &amp; I</a:t>
            </a:r>
            <a:r>
              <a:rPr lang="en-US" sz="2200" baseline="-25000" dirty="0" smtClean="0"/>
              <a:t>6	</a:t>
            </a:r>
            <a:r>
              <a:rPr lang="en-US" sz="2200" b="1" dirty="0" smtClean="0">
                <a:solidFill>
                  <a:schemeClr val="accent1"/>
                </a:solidFill>
              </a:rPr>
              <a:t> C → </a:t>
            </a:r>
            <a:r>
              <a:rPr lang="en-US" sz="2200" b="1" dirty="0" err="1" smtClean="0">
                <a:solidFill>
                  <a:schemeClr val="accent1"/>
                </a:solidFill>
              </a:rPr>
              <a:t>c∙C</a:t>
            </a:r>
            <a:r>
              <a:rPr lang="en-US" sz="2200" b="1" dirty="0" smtClean="0">
                <a:solidFill>
                  <a:schemeClr val="accent1"/>
                </a:solidFill>
              </a:rPr>
              <a:t> , c/d/$</a:t>
            </a:r>
          </a:p>
          <a:p>
            <a:pPr>
              <a:buNone/>
            </a:pPr>
            <a:r>
              <a:rPr lang="en-US" sz="2200" b="1" dirty="0" smtClean="0">
                <a:solidFill>
                  <a:schemeClr val="accent1"/>
                </a:solidFill>
              </a:rPr>
              <a:t>			 C → ∙</a:t>
            </a:r>
            <a:r>
              <a:rPr lang="en-US" sz="2200" b="1" dirty="0" err="1" smtClean="0">
                <a:solidFill>
                  <a:schemeClr val="accent1"/>
                </a:solidFill>
              </a:rPr>
              <a:t>cC</a:t>
            </a:r>
            <a:r>
              <a:rPr lang="en-US" sz="2200" b="1" dirty="0" smtClean="0">
                <a:solidFill>
                  <a:schemeClr val="accent1"/>
                </a:solidFill>
              </a:rPr>
              <a:t> , c/d/$</a:t>
            </a:r>
          </a:p>
          <a:p>
            <a:pPr>
              <a:buNone/>
            </a:pPr>
            <a:r>
              <a:rPr lang="en-US" sz="2200" b="1" dirty="0" smtClean="0">
                <a:solidFill>
                  <a:schemeClr val="accent1"/>
                </a:solidFill>
              </a:rPr>
              <a:t>			 C → ∙d , c/d/$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I</a:t>
            </a:r>
            <a:r>
              <a:rPr lang="en-US" sz="2200" baseline="-25000" dirty="0" smtClean="0"/>
              <a:t>89  </a:t>
            </a:r>
            <a:r>
              <a:rPr lang="en-US" sz="2200" dirty="0" smtClean="0"/>
              <a:t>= I</a:t>
            </a:r>
            <a:r>
              <a:rPr lang="en-US" sz="2200" baseline="-25000" dirty="0" smtClean="0"/>
              <a:t>8</a:t>
            </a:r>
            <a:r>
              <a:rPr lang="en-US" sz="2200" dirty="0" smtClean="0"/>
              <a:t> &amp; I</a:t>
            </a:r>
            <a:r>
              <a:rPr lang="en-US" sz="2200" baseline="-25000" dirty="0" smtClean="0"/>
              <a:t>9	</a:t>
            </a:r>
            <a:r>
              <a:rPr lang="en-US" sz="2200" b="1" dirty="0" smtClean="0">
                <a:solidFill>
                  <a:schemeClr val="accent1"/>
                </a:solidFill>
              </a:rPr>
              <a:t> C → </a:t>
            </a:r>
            <a:r>
              <a:rPr lang="en-US" sz="2200" b="1" dirty="0" err="1" smtClean="0">
                <a:solidFill>
                  <a:schemeClr val="accent1"/>
                </a:solidFill>
              </a:rPr>
              <a:t>cC</a:t>
            </a:r>
            <a:r>
              <a:rPr lang="en-US" sz="2200" b="1" dirty="0" smtClean="0">
                <a:solidFill>
                  <a:schemeClr val="accent1"/>
                </a:solidFill>
              </a:rPr>
              <a:t>∙ , c/d/$</a:t>
            </a:r>
          </a:p>
          <a:p>
            <a:pPr>
              <a:buNone/>
            </a:pPr>
            <a:endParaRPr lang="en-US" sz="2200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Content Placeholder 4" descr="Lec23-1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67200" y="1828800"/>
            <a:ext cx="4615994" cy="4114800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Over View…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2578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Canonical parsing table 		LALR parsing table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1765300"/>
            <a:ext cx="3962400" cy="311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1752600"/>
            <a:ext cx="3886200" cy="4122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Over View…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For compaction of LR Parsing table a useful technique for </a:t>
            </a:r>
            <a:r>
              <a:rPr lang="en-US" b="1" dirty="0" smtClean="0">
                <a:solidFill>
                  <a:schemeClr val="accent1"/>
                </a:solidFill>
              </a:rPr>
              <a:t>compacting the action field </a:t>
            </a:r>
            <a:r>
              <a:rPr lang="en-US" dirty="0" smtClean="0"/>
              <a:t>is to recognize that usually many rows of the action table are identical.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1983462"/>
            <a:ext cx="40386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endParaRPr lang="en-US" sz="2200" b="1" dirty="0" smtClean="0">
              <a:solidFill>
                <a:schemeClr val="accent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200" b="1" dirty="0" smtClean="0">
                <a:solidFill>
                  <a:schemeClr val="accent1"/>
                </a:solidFill>
              </a:rPr>
              <a:t> States 0 and 3 have identical action entries, and so do 2 and 6. </a:t>
            </a:r>
          </a:p>
          <a:p>
            <a:pPr>
              <a:buFont typeface="Wingdings" pitchFamily="2" charset="2"/>
              <a:buChar char="Ø"/>
            </a:pPr>
            <a:endParaRPr lang="en-US" sz="2200" dirty="0" smtClean="0"/>
          </a:p>
          <a:p>
            <a:pPr>
              <a:buFont typeface="Wingdings" pitchFamily="2" charset="2"/>
              <a:buChar char="Ø"/>
            </a:pPr>
            <a:r>
              <a:rPr lang="en-US" sz="2200" dirty="0" smtClean="0"/>
              <a:t>We can therefore save considerable space, at little cost in time, if we create a pointer for each state into a one-dimensional array. </a:t>
            </a:r>
          </a:p>
          <a:p>
            <a:pPr>
              <a:buFont typeface="Wingdings" pitchFamily="2" charset="2"/>
              <a:buChar char="Ø"/>
            </a:pPr>
            <a:endParaRPr lang="en-US" sz="2200" dirty="0" smtClean="0"/>
          </a:p>
          <a:p>
            <a:pPr>
              <a:buFont typeface="Wingdings" pitchFamily="2" charset="2"/>
              <a:buChar char="Ø"/>
            </a:pPr>
            <a:r>
              <a:rPr lang="en-US" sz="2200" dirty="0" smtClean="0"/>
              <a:t>Pointers for states with the same actions point to the same location.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2202077"/>
            <a:ext cx="3886200" cy="4122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Over View…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257800"/>
          </a:xfrm>
        </p:spPr>
        <p:txBody>
          <a:bodyPr>
            <a:normAutofit/>
          </a:bodyPr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To access information from this array, </a:t>
            </a:r>
            <a:r>
              <a:rPr lang="en-US" b="1" dirty="0" smtClean="0">
                <a:solidFill>
                  <a:schemeClr val="accent1"/>
                </a:solidFill>
              </a:rPr>
              <a:t>we assign each terminal a number from zero to one less than the number of terminals</a:t>
            </a:r>
            <a:r>
              <a:rPr lang="en-US" dirty="0" smtClean="0"/>
              <a:t> and we use this integer as an offset from the pointer value for each state.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 a given state, the parsing action for the </a:t>
            </a:r>
            <a:r>
              <a:rPr lang="en-US" i="1" dirty="0" err="1" smtClean="0"/>
              <a:t>ith</a:t>
            </a:r>
            <a:r>
              <a:rPr lang="en-US" dirty="0" smtClean="0"/>
              <a:t> terminal will be found </a:t>
            </a:r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locations past the pointer value for that state.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Further space efficiency can be achieved at the expense of a somewhat slower parser by creating a list for the actions of each state.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71600" y="2819400"/>
            <a:ext cx="647700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TODAY’S LESSON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pPr rtl="0"/>
            <a:r>
              <a:rPr lang="en-US" dirty="0" smtClean="0">
                <a:solidFill>
                  <a:srgbClr val="FF0000"/>
                </a:solidFill>
                <a:cs typeface="+mn-cs"/>
              </a:rPr>
              <a:t>Contents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Ambiguous Grammars</a:t>
            </a:r>
          </a:p>
          <a:p>
            <a:pPr lvl="1"/>
            <a:r>
              <a:rPr lang="en-US" dirty="0" smtClean="0"/>
              <a:t>Precedence and </a:t>
            </a:r>
            <a:r>
              <a:rPr lang="en-US" dirty="0" err="1" smtClean="0"/>
              <a:t>Associativity</a:t>
            </a:r>
            <a:r>
              <a:rPr lang="en-US" dirty="0" smtClean="0"/>
              <a:t> </a:t>
            </a:r>
            <a:r>
              <a:rPr lang="en-US" dirty="0" smtClean="0"/>
              <a:t>to </a:t>
            </a:r>
            <a:r>
              <a:rPr lang="en-US" dirty="0" smtClean="0"/>
              <a:t>Resolve Conflicts</a:t>
            </a:r>
          </a:p>
          <a:p>
            <a:pPr lvl="1"/>
            <a:r>
              <a:rPr lang="en-US" dirty="0" smtClean="0"/>
              <a:t>The "Dangling-Else" Ambiguity</a:t>
            </a:r>
          </a:p>
          <a:p>
            <a:pPr lvl="1"/>
            <a:r>
              <a:rPr lang="en-US" dirty="0" smtClean="0"/>
              <a:t>Error Recovery in LR Parsing</a:t>
            </a:r>
          </a:p>
          <a:p>
            <a:r>
              <a:rPr lang="en-US" dirty="0" smtClean="0"/>
              <a:t>Syntax-Directed Translation</a:t>
            </a:r>
          </a:p>
          <a:p>
            <a:r>
              <a:rPr lang="en-US" dirty="0" smtClean="0"/>
              <a:t>Syntax-Directed Definitions</a:t>
            </a:r>
          </a:p>
          <a:p>
            <a:pPr lvl="1"/>
            <a:r>
              <a:rPr lang="en-US" dirty="0" smtClean="0"/>
              <a:t>Inherited and Synthesized Attributes</a:t>
            </a:r>
          </a:p>
          <a:p>
            <a:pPr lvl="1"/>
            <a:r>
              <a:rPr lang="en-US" dirty="0" smtClean="0"/>
              <a:t>Evaluating an SDD at the Nodes of a Parse Tree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Evaluation Orders for SDD's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Dependency Graphs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Ordering the Evaluation of Attributes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S-Attributed Definitions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Ambiguous 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It is a fact that every </a:t>
            </a:r>
            <a:r>
              <a:rPr lang="en-US" b="1" dirty="0" smtClean="0">
                <a:solidFill>
                  <a:schemeClr val="accent1"/>
                </a:solidFill>
              </a:rPr>
              <a:t>ambiguous grammar </a:t>
            </a:r>
            <a:r>
              <a:rPr lang="en-US" dirty="0" smtClean="0"/>
              <a:t>fails to be LR and thus is not in any of the classes of grammars that we discussed. </a:t>
            </a:r>
            <a:r>
              <a:rPr lang="en-US" dirty="0" err="1" smtClean="0"/>
              <a:t>i.e</a:t>
            </a:r>
            <a:r>
              <a:rPr lang="en-US" dirty="0" smtClean="0"/>
              <a:t> SLR, LALR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However, certain types of ambiguous grammars are quite useful in the specification and implementation of languages.</a:t>
            </a:r>
          </a:p>
          <a:p>
            <a:endParaRPr lang="en-US" dirty="0" smtClean="0"/>
          </a:p>
          <a:p>
            <a:r>
              <a:rPr lang="en-US" dirty="0" smtClean="0"/>
              <a:t>For language constructs like expressions, an ambiguous grammar provides a shorter, more natural specification than any equivalent unambiguous grammar. </a:t>
            </a:r>
          </a:p>
          <a:p>
            <a:endParaRPr lang="en-US" dirty="0" smtClean="0"/>
          </a:p>
          <a:p>
            <a:r>
              <a:rPr lang="en-US" dirty="0" smtClean="0"/>
              <a:t>Another use of ambiguous grammars is in isolating commonly occurring syntactic constructs for special-case optimization.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Ambiguous Grammars..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With an ambiguous grammar, we can specify the special-case constructs by carefully adding new productions to the grammar.</a:t>
            </a:r>
          </a:p>
          <a:p>
            <a:endParaRPr lang="en-US" dirty="0" smtClean="0"/>
          </a:p>
          <a:p>
            <a:r>
              <a:rPr lang="en-US" dirty="0" smtClean="0"/>
              <a:t>Although the grammars we use are ambiguous, in all cases we specify disambiguating rules that allow only one parse tree for each sentence.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In this way, the overall language specification becomes unambiguous, and sometimes it becomes possible to design an LR parser that follows the same ambiguity-resolving choices.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Autofit/>
          </a:bodyPr>
          <a:lstStyle/>
          <a:p>
            <a:r>
              <a:rPr lang="en-US" sz="2800" dirty="0" smtClean="0"/>
              <a:t>Precedence and Associativity to Resolve 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Consider the ambiguous grammar for expressions with operators + and * :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			E  → E + T | E * T | (E) | id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This grammar is ambiguous because it does not specify the </a:t>
            </a:r>
            <a:r>
              <a:rPr lang="en-US" dirty="0" err="1" smtClean="0"/>
              <a:t>associativity</a:t>
            </a:r>
            <a:r>
              <a:rPr lang="en-US" dirty="0" smtClean="0"/>
              <a:t> or precedence of the operators + and *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unambiguous grammar, </a:t>
            </a:r>
            <a:r>
              <a:rPr lang="en-US" sz="1400" dirty="0" smtClean="0"/>
              <a:t> </a:t>
            </a:r>
            <a:r>
              <a:rPr lang="en-US" dirty="0" smtClean="0"/>
              <a:t>generates the same language, but gives </a:t>
            </a:r>
            <a:r>
              <a:rPr lang="en-US" b="1" dirty="0" smtClean="0"/>
              <a:t>+</a:t>
            </a:r>
            <a:r>
              <a:rPr lang="en-US" sz="3200" b="1" baseline="-25000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lower precedence than </a:t>
            </a:r>
            <a:r>
              <a:rPr lang="en-US" b="1" dirty="0" smtClean="0"/>
              <a:t>*</a:t>
            </a:r>
            <a:r>
              <a:rPr lang="en-US" sz="1200" dirty="0" smtClean="0"/>
              <a:t> </a:t>
            </a:r>
            <a:r>
              <a:rPr lang="en-US" dirty="0" smtClean="0"/>
              <a:t>and makes both operators left associative.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		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			E  → E + T 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			T  → T * F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Ambiguous Grammars…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257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There are two reasons why we might prefer to use the ambiguous grammar.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First, we can easily </a:t>
            </a:r>
            <a:r>
              <a:rPr lang="en-US" b="1" dirty="0" smtClean="0">
                <a:solidFill>
                  <a:schemeClr val="accent1"/>
                </a:solidFill>
              </a:rPr>
              <a:t>change the </a:t>
            </a:r>
            <a:r>
              <a:rPr lang="en-US" b="1" dirty="0" err="1" smtClean="0">
                <a:solidFill>
                  <a:schemeClr val="accent1"/>
                </a:solidFill>
              </a:rPr>
              <a:t>associativity</a:t>
            </a:r>
            <a:r>
              <a:rPr lang="en-US" b="1" dirty="0" smtClean="0">
                <a:solidFill>
                  <a:schemeClr val="accent1"/>
                </a:solidFill>
              </a:rPr>
              <a:t> and precedence of the operators + and * </a:t>
            </a:r>
            <a:r>
              <a:rPr lang="en-US" dirty="0" smtClean="0"/>
              <a:t>without disturbing the productions or the number of states in the resulting parser.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Second, the parser for the unambiguous grammar will spend a substantial fraction of its time reducing by the productions</a:t>
            </a:r>
          </a:p>
          <a:p>
            <a:pPr>
              <a:buNone/>
            </a:pPr>
            <a:r>
              <a:rPr lang="en-US" dirty="0" smtClean="0"/>
              <a:t>			 </a:t>
            </a:r>
            <a:r>
              <a:rPr lang="en-US" b="1" dirty="0" smtClean="0">
                <a:solidFill>
                  <a:schemeClr val="accent1"/>
                </a:solidFill>
              </a:rPr>
              <a:t>E  → E + T   &amp;   T  → T * F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whose sole function is to enforce </a:t>
            </a:r>
            <a:r>
              <a:rPr lang="en-US" dirty="0" err="1" smtClean="0"/>
              <a:t>associativity</a:t>
            </a:r>
            <a:r>
              <a:rPr lang="en-US" dirty="0" smtClean="0"/>
              <a:t> and precedence.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2925763"/>
          </a:xfrm>
        </p:spPr>
        <p:txBody>
          <a:bodyPr>
            <a:normAutofit/>
          </a:bodyPr>
          <a:lstStyle/>
          <a:p>
            <a:pPr algn="ctr" rtl="0">
              <a:buNone/>
            </a:pPr>
            <a:r>
              <a:rPr lang="en-US" sz="4800" b="1" dirty="0" smtClean="0"/>
              <a:t>Overview </a:t>
            </a:r>
          </a:p>
          <a:p>
            <a:pPr algn="ctr" rtl="0">
              <a:buNone/>
            </a:pPr>
            <a:r>
              <a:rPr lang="en-US" sz="4800" b="1" dirty="0" smtClean="0"/>
              <a:t>of</a:t>
            </a:r>
          </a:p>
          <a:p>
            <a:pPr algn="ctr" rtl="0">
              <a:buNone/>
            </a:pPr>
            <a:r>
              <a:rPr lang="en-US" sz="4800" b="1" dirty="0" smtClean="0"/>
              <a:t>Previous Lesson(s)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Dangling-Else Ambiguity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Consider again the following grammar for conditional statements: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This grammar is ambiguous because it does not resolve the dangling-else ambiguity.</a:t>
            </a:r>
          </a:p>
          <a:p>
            <a:endParaRPr lang="en-US" dirty="0" smtClean="0"/>
          </a:p>
          <a:p>
            <a:r>
              <a:rPr lang="en-US" dirty="0" smtClean="0"/>
              <a:t>Let us consider an abstraction of this grammar &amp; then write the grammar, with augmenting production </a:t>
            </a:r>
            <a:r>
              <a:rPr lang="en-US" b="1" dirty="0" smtClean="0">
                <a:solidFill>
                  <a:schemeClr val="accent1"/>
                </a:solidFill>
              </a:rPr>
              <a:t>S’ → S</a:t>
            </a:r>
            <a:r>
              <a:rPr lang="en-US" dirty="0" smtClean="0"/>
              <a:t> as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			</a:t>
            </a:r>
            <a:r>
              <a:rPr lang="en-US" b="1" i="1" dirty="0" smtClean="0">
                <a:solidFill>
                  <a:schemeClr val="accent1"/>
                </a:solidFill>
              </a:rPr>
              <a:t>S’ → S</a:t>
            </a:r>
          </a:p>
          <a:p>
            <a:pPr>
              <a:buNone/>
            </a:pPr>
            <a:r>
              <a:rPr lang="en-US" b="1" i="1" dirty="0" smtClean="0">
                <a:solidFill>
                  <a:schemeClr val="accent1"/>
                </a:solidFill>
              </a:rPr>
              <a:t>			S → </a:t>
            </a:r>
            <a:r>
              <a:rPr lang="en-US" b="1" i="1" dirty="0" err="1" smtClean="0">
                <a:solidFill>
                  <a:schemeClr val="accent1"/>
                </a:solidFill>
              </a:rPr>
              <a:t>i</a:t>
            </a:r>
            <a:r>
              <a:rPr lang="en-US" b="1" i="1" dirty="0" smtClean="0">
                <a:solidFill>
                  <a:schemeClr val="accent1"/>
                </a:solidFill>
              </a:rPr>
              <a:t> S e S </a:t>
            </a:r>
            <a:r>
              <a:rPr lang="en-US" b="1" dirty="0" smtClean="0">
                <a:solidFill>
                  <a:schemeClr val="accent1"/>
                </a:solidFill>
              </a:rPr>
              <a:t>| </a:t>
            </a:r>
            <a:r>
              <a:rPr lang="en-US" b="1" i="1" dirty="0" err="1" smtClean="0">
                <a:solidFill>
                  <a:schemeClr val="accent1"/>
                </a:solidFill>
              </a:rPr>
              <a:t>i</a:t>
            </a:r>
            <a:r>
              <a:rPr lang="en-US" b="1" i="1" dirty="0" smtClean="0">
                <a:solidFill>
                  <a:schemeClr val="accent1"/>
                </a:solidFill>
              </a:rPr>
              <a:t> S </a:t>
            </a:r>
            <a:r>
              <a:rPr lang="en-US" b="1" dirty="0" smtClean="0">
                <a:solidFill>
                  <a:schemeClr val="accent1"/>
                </a:solidFill>
              </a:rPr>
              <a:t>|</a:t>
            </a:r>
            <a:r>
              <a:rPr lang="en-US" b="1" i="1" dirty="0" smtClean="0">
                <a:solidFill>
                  <a:schemeClr val="accent1"/>
                </a:solidFill>
              </a:rPr>
              <a:t> a</a:t>
            </a:r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1524000"/>
            <a:ext cx="4783834" cy="1042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Dangling-Else Ambiguity..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					</a:t>
            </a:r>
            <a:r>
              <a:rPr lang="en-US" b="1" dirty="0" smtClean="0">
                <a:solidFill>
                  <a:schemeClr val="accent1"/>
                </a:solidFill>
              </a:rPr>
              <a:t>LR(0) items for this grammar:</a:t>
            </a:r>
          </a:p>
          <a:p>
            <a:r>
              <a:rPr lang="en-US" sz="2200" dirty="0" smtClean="0"/>
              <a:t>The ambiguity gives rise to a </a:t>
            </a:r>
            <a:br>
              <a:rPr lang="en-US" sz="2200" dirty="0" smtClean="0"/>
            </a:br>
            <a:r>
              <a:rPr lang="en-US" sz="2200" dirty="0" smtClean="0"/>
              <a:t>shift/reduce conflict in I</a:t>
            </a:r>
            <a:r>
              <a:rPr lang="en-US" sz="2200" baseline="-25000" dirty="0" smtClean="0"/>
              <a:t>4 </a:t>
            </a:r>
          </a:p>
          <a:p>
            <a:pPr lvl="1"/>
            <a:endParaRPr lang="en-US" baseline="-25000" dirty="0" smtClean="0"/>
          </a:p>
          <a:p>
            <a:r>
              <a:rPr lang="en-US" sz="2200" dirty="0" smtClean="0"/>
              <a:t>There, </a:t>
            </a:r>
            <a:r>
              <a:rPr lang="en-US" sz="2200" b="1" i="1" dirty="0" smtClean="0">
                <a:solidFill>
                  <a:schemeClr val="accent1"/>
                </a:solidFill>
              </a:rPr>
              <a:t> S → </a:t>
            </a:r>
            <a:r>
              <a:rPr lang="en-US" sz="2200" b="1" i="1" dirty="0" err="1" smtClean="0">
                <a:solidFill>
                  <a:schemeClr val="accent1"/>
                </a:solidFill>
              </a:rPr>
              <a:t>i</a:t>
            </a:r>
            <a:r>
              <a:rPr lang="en-US" sz="2200" b="1" i="1" dirty="0" smtClean="0">
                <a:solidFill>
                  <a:schemeClr val="accent1"/>
                </a:solidFill>
              </a:rPr>
              <a:t> S e S</a:t>
            </a:r>
            <a:r>
              <a:rPr lang="en-US" sz="2200" dirty="0" smtClean="0"/>
              <a:t> calls for a shift </a:t>
            </a:r>
            <a:br>
              <a:rPr lang="en-US" sz="2200" dirty="0" smtClean="0"/>
            </a:br>
            <a:r>
              <a:rPr lang="en-US" sz="2200" dirty="0" smtClean="0"/>
              <a:t>of </a:t>
            </a:r>
            <a:r>
              <a:rPr lang="en-US" sz="2200" b="1" i="1" dirty="0" smtClean="0">
                <a:solidFill>
                  <a:schemeClr val="accent1"/>
                </a:solidFill>
              </a:rPr>
              <a:t>e</a:t>
            </a:r>
            <a:r>
              <a:rPr lang="en-US" sz="2200" dirty="0" smtClean="0"/>
              <a:t> and, since </a:t>
            </a:r>
            <a:r>
              <a:rPr lang="en-US" sz="2200" b="1" i="1" dirty="0" smtClean="0">
                <a:solidFill>
                  <a:schemeClr val="accent1"/>
                </a:solidFill>
              </a:rPr>
              <a:t>FOLLOW(S) = {e,$}</a:t>
            </a:r>
            <a:br>
              <a:rPr lang="en-US" sz="2200" b="1" i="1" dirty="0" smtClean="0">
                <a:solidFill>
                  <a:schemeClr val="accent1"/>
                </a:solidFill>
              </a:rPr>
            </a:br>
            <a:r>
              <a:rPr lang="en-US" sz="2200" dirty="0" smtClean="0"/>
              <a:t>item </a:t>
            </a:r>
            <a:r>
              <a:rPr lang="en-US" sz="2200" b="1" i="1" dirty="0" smtClean="0">
                <a:solidFill>
                  <a:schemeClr val="accent1"/>
                </a:solidFill>
              </a:rPr>
              <a:t>S → </a:t>
            </a:r>
            <a:r>
              <a:rPr lang="en-US" sz="2200" b="1" i="1" dirty="0" err="1" smtClean="0">
                <a:solidFill>
                  <a:schemeClr val="accent1"/>
                </a:solidFill>
              </a:rPr>
              <a:t>iS</a:t>
            </a:r>
            <a:r>
              <a:rPr lang="en-US" sz="2200" b="1" i="1" dirty="0" smtClean="0">
                <a:solidFill>
                  <a:schemeClr val="accent1"/>
                </a:solidFill>
              </a:rPr>
              <a:t> </a:t>
            </a:r>
            <a:r>
              <a:rPr lang="en-US" sz="2200" dirty="0" smtClean="0"/>
              <a:t>calls for reduction by</a:t>
            </a:r>
            <a:br>
              <a:rPr lang="en-US" sz="2200" dirty="0" smtClean="0"/>
            </a:br>
            <a:r>
              <a:rPr lang="en-US" sz="2200" b="1" i="1" dirty="0" smtClean="0">
                <a:solidFill>
                  <a:schemeClr val="accent1"/>
                </a:solidFill>
              </a:rPr>
              <a:t>S → </a:t>
            </a:r>
            <a:r>
              <a:rPr lang="en-US" sz="2200" b="1" i="1" dirty="0" err="1" smtClean="0">
                <a:solidFill>
                  <a:schemeClr val="accent1"/>
                </a:solidFill>
              </a:rPr>
              <a:t>iS</a:t>
            </a:r>
            <a:r>
              <a:rPr lang="en-US" sz="2200" b="1" i="1" dirty="0" smtClean="0">
                <a:solidFill>
                  <a:schemeClr val="accent1"/>
                </a:solidFill>
              </a:rPr>
              <a:t> </a:t>
            </a:r>
            <a:r>
              <a:rPr lang="en-US" sz="2200" dirty="0" smtClean="0"/>
              <a:t>on input </a:t>
            </a:r>
            <a:r>
              <a:rPr lang="en-US" sz="2200" b="1" i="1" dirty="0" smtClean="0">
                <a:solidFill>
                  <a:schemeClr val="accent1"/>
                </a:solidFill>
              </a:rPr>
              <a:t>e</a:t>
            </a:r>
            <a:endParaRPr lang="en-US" sz="2200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What we should do ..??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027" name="Picture 3" descr="E:\Freelancing\VCIIT\Compiler Construction\Helping Material\Images\Lec25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1828800"/>
            <a:ext cx="4011930" cy="3343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Dangling-Else Ambiguity...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The answer is that we should shift else, because it is "associated" with the previous </a:t>
            </a:r>
            <a:r>
              <a:rPr lang="en-US" b="1" dirty="0" smtClean="0"/>
              <a:t>then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i="1" dirty="0" smtClean="0">
                <a:solidFill>
                  <a:schemeClr val="accent1"/>
                </a:solidFill>
              </a:rPr>
              <a:t>e</a:t>
            </a:r>
            <a:r>
              <a:rPr lang="en-US" dirty="0" smtClean="0"/>
              <a:t> on the input, standing for else, can only form part of the body beginning with the </a:t>
            </a:r>
            <a:r>
              <a:rPr lang="en-US" b="1" i="1" dirty="0" err="1" smtClean="0">
                <a:solidFill>
                  <a:schemeClr val="accent1"/>
                </a:solidFill>
              </a:rPr>
              <a:t>iS</a:t>
            </a:r>
            <a:r>
              <a:rPr lang="en-US" dirty="0" smtClean="0"/>
              <a:t> now on the top of the stack. </a:t>
            </a:r>
          </a:p>
          <a:p>
            <a:endParaRPr lang="en-US" dirty="0" smtClean="0"/>
          </a:p>
          <a:p>
            <a:r>
              <a:rPr lang="en-US" dirty="0" smtClean="0"/>
              <a:t>If what follows </a:t>
            </a:r>
            <a:r>
              <a:rPr lang="en-US" b="1" i="1" dirty="0" smtClean="0">
                <a:solidFill>
                  <a:schemeClr val="accent1"/>
                </a:solidFill>
              </a:rPr>
              <a:t>e</a:t>
            </a:r>
            <a:r>
              <a:rPr lang="en-US" dirty="0" smtClean="0"/>
              <a:t> on the input cannot be parsed as an </a:t>
            </a:r>
            <a:r>
              <a:rPr lang="en-US" b="1" i="1" dirty="0" smtClean="0">
                <a:solidFill>
                  <a:schemeClr val="accent1"/>
                </a:solidFill>
              </a:rPr>
              <a:t>S</a:t>
            </a:r>
            <a:r>
              <a:rPr lang="en-US" dirty="0" smtClean="0"/>
              <a:t> completing body </a:t>
            </a:r>
            <a:r>
              <a:rPr lang="en-US" b="1" i="1" dirty="0" err="1" smtClean="0">
                <a:solidFill>
                  <a:schemeClr val="accent1"/>
                </a:solidFill>
              </a:rPr>
              <a:t>iSeS</a:t>
            </a:r>
            <a:r>
              <a:rPr lang="en-US" dirty="0" smtClean="0"/>
              <a:t> then it can be shown that there is no other parse possible.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accent1"/>
                </a:solidFill>
              </a:rPr>
              <a:t>We conclude that the shift/reduce conflict in I</a:t>
            </a:r>
            <a:r>
              <a:rPr lang="en-US" b="1" baseline="-25000" dirty="0" smtClean="0">
                <a:solidFill>
                  <a:schemeClr val="accent1"/>
                </a:solidFill>
              </a:rPr>
              <a:t>4</a:t>
            </a:r>
            <a:r>
              <a:rPr lang="en-US" b="1" dirty="0" smtClean="0">
                <a:solidFill>
                  <a:schemeClr val="accent1"/>
                </a:solidFill>
              </a:rPr>
              <a:t> should be resolved in favor of shift on input e.</a:t>
            </a:r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Dangling-Else Ambiguity...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accent1"/>
                </a:solidFill>
              </a:rPr>
              <a:t>SLR parsing table </a:t>
            </a:r>
            <a:r>
              <a:rPr lang="en-US" dirty="0" smtClean="0"/>
              <a:t>constructed from the sets of </a:t>
            </a:r>
            <a:r>
              <a:rPr lang="en-US" b="1" dirty="0" smtClean="0">
                <a:solidFill>
                  <a:schemeClr val="accent1"/>
                </a:solidFill>
              </a:rPr>
              <a:t>LR(0)items</a:t>
            </a:r>
            <a:r>
              <a:rPr lang="en-US" dirty="0" smtClean="0"/>
              <a:t> of using this resolution of the parsing-action conflict in </a:t>
            </a:r>
            <a:r>
              <a:rPr lang="en-US" b="1" dirty="0" smtClean="0">
                <a:solidFill>
                  <a:schemeClr val="accent1"/>
                </a:solidFill>
              </a:rPr>
              <a:t>I</a:t>
            </a:r>
            <a:r>
              <a:rPr lang="en-US" b="1" baseline="-25000" dirty="0" smtClean="0">
                <a:solidFill>
                  <a:schemeClr val="accent1"/>
                </a:solidFill>
              </a:rPr>
              <a:t>4</a:t>
            </a:r>
            <a:r>
              <a:rPr lang="en-US" dirty="0" smtClean="0"/>
              <a:t> on input </a:t>
            </a:r>
            <a:r>
              <a:rPr lang="en-US" b="1" dirty="0" smtClean="0">
                <a:solidFill>
                  <a:schemeClr val="accent1"/>
                </a:solidFill>
              </a:rPr>
              <a:t>e</a:t>
            </a:r>
            <a:endParaRPr lang="en-US" dirty="0" smtClean="0"/>
          </a:p>
          <a:p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2362200"/>
            <a:ext cx="4419274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Dangling-Else Ambiguity...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Ex: For input </a:t>
            </a:r>
            <a:r>
              <a:rPr lang="en-US" b="1" i="1" dirty="0" err="1" smtClean="0">
                <a:solidFill>
                  <a:schemeClr val="accent1"/>
                </a:solidFill>
              </a:rPr>
              <a:t>iiaea</a:t>
            </a:r>
            <a:r>
              <a:rPr lang="en-US" dirty="0" smtClean="0"/>
              <a:t> the parser makes the following moves, corresponding to the correct resolution of the dangling-else.</a:t>
            </a:r>
          </a:p>
          <a:p>
            <a:pPr lvl="1"/>
            <a:r>
              <a:rPr lang="en-US" dirty="0" smtClean="0"/>
              <a:t>At line (5) , state 4 selects the shift action on input e, whereas at line (9) , state 4 calls for reduction by </a:t>
            </a:r>
            <a:r>
              <a:rPr lang="en-US" b="1" i="1" dirty="0" smtClean="0">
                <a:solidFill>
                  <a:schemeClr val="accent1"/>
                </a:solidFill>
              </a:rPr>
              <a:t>S → </a:t>
            </a:r>
            <a:r>
              <a:rPr lang="en-US" b="1" i="1" dirty="0" err="1" smtClean="0">
                <a:solidFill>
                  <a:schemeClr val="accent1"/>
                </a:solidFill>
              </a:rPr>
              <a:t>iS</a:t>
            </a:r>
            <a:r>
              <a:rPr lang="en-US" dirty="0" smtClean="0"/>
              <a:t> is on input </a:t>
            </a:r>
            <a:r>
              <a:rPr lang="en-US" b="1" dirty="0" smtClean="0">
                <a:solidFill>
                  <a:schemeClr val="accent1"/>
                </a:solidFill>
              </a:rPr>
              <a:t>$</a:t>
            </a:r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2895600"/>
            <a:ext cx="6781800" cy="3197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Error Recovery in LR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An LR parser will detect an error when it consults the parsing action table and finds an error entry.</a:t>
            </a:r>
          </a:p>
          <a:p>
            <a:endParaRPr lang="en-US" i="1" dirty="0" smtClean="0"/>
          </a:p>
          <a:p>
            <a:pPr lvl="1"/>
            <a:r>
              <a:rPr lang="en-US" dirty="0" smtClean="0"/>
              <a:t>An LR parser will announce an error as soon as there is no valid continuation for the portion of the input thus far scanned. </a:t>
            </a:r>
          </a:p>
          <a:p>
            <a:endParaRPr lang="en-US" dirty="0" smtClean="0"/>
          </a:p>
          <a:p>
            <a:r>
              <a:rPr lang="en-US" dirty="0" smtClean="0"/>
              <a:t>A canonical LR parser will not make even a single reduction before announcing an error.</a:t>
            </a:r>
          </a:p>
          <a:p>
            <a:endParaRPr lang="en-US" dirty="0" smtClean="0"/>
          </a:p>
          <a:p>
            <a:r>
              <a:rPr lang="en-US" dirty="0" smtClean="0"/>
              <a:t>SLR and LALR parsers may make several reductions before announcing an error, but they will never shift an erroneous input symbol onto the stack.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Error Recovery in LR Parsing..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In LR parsing, </a:t>
            </a:r>
            <a:r>
              <a:rPr lang="en-US" b="1" dirty="0" smtClean="0">
                <a:solidFill>
                  <a:schemeClr val="accent1"/>
                </a:solidFill>
              </a:rPr>
              <a:t>panic-mode error recovery</a:t>
            </a:r>
            <a:r>
              <a:rPr lang="en-US" dirty="0" smtClean="0"/>
              <a:t> can be implemented.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Scan down the stack until a state </a:t>
            </a:r>
            <a:r>
              <a:rPr lang="en-US" b="1" dirty="0" smtClean="0"/>
              <a:t>s</a:t>
            </a:r>
            <a:r>
              <a:rPr lang="en-US" dirty="0" smtClean="0"/>
              <a:t> with a </a:t>
            </a:r>
            <a:r>
              <a:rPr lang="en-US" dirty="0" err="1" smtClean="0"/>
              <a:t>goto</a:t>
            </a:r>
            <a:r>
              <a:rPr lang="en-US" dirty="0" smtClean="0"/>
              <a:t> on a particular non-terminal </a:t>
            </a:r>
            <a:r>
              <a:rPr lang="en-US" b="1" dirty="0" smtClean="0"/>
              <a:t>A</a:t>
            </a:r>
            <a:r>
              <a:rPr lang="en-US" dirty="0" smtClean="0"/>
              <a:t> is found. 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Zero or more input symbols are then discarded until a symbol </a:t>
            </a:r>
            <a:r>
              <a:rPr lang="en-US" b="1" dirty="0" smtClean="0"/>
              <a:t>a</a:t>
            </a:r>
            <a:r>
              <a:rPr lang="en-US" dirty="0" smtClean="0"/>
              <a:t> is found that can legitimately follow </a:t>
            </a:r>
            <a:r>
              <a:rPr lang="en-US" b="1" dirty="0" smtClean="0"/>
              <a:t>A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The parser then stacks the state </a:t>
            </a:r>
            <a:r>
              <a:rPr lang="en-US" b="1" dirty="0" smtClean="0"/>
              <a:t>GOTO(s, A)</a:t>
            </a:r>
            <a:r>
              <a:rPr lang="en-US" dirty="0" smtClean="0"/>
              <a:t> and resumes normal parsing.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There might be more than one choice for the non-terminal </a:t>
            </a:r>
            <a:r>
              <a:rPr lang="en-US" b="1" dirty="0" smtClean="0"/>
              <a:t>A</a:t>
            </a:r>
            <a:r>
              <a:rPr lang="en-US" dirty="0" smtClean="0"/>
              <a:t>. </a:t>
            </a:r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Error Recovery in LR Parsing...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257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lvl="1"/>
            <a:r>
              <a:rPr lang="en-US" dirty="0" smtClean="0"/>
              <a:t>Normally these would be non-terminals representing major program pieces, such as an expression, statement, or block.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For example, if A is the non-terminal stmt, a might be semicolon or } , which marks the end of a statement sequence.</a:t>
            </a:r>
          </a:p>
          <a:p>
            <a:pPr lvl="1"/>
            <a:endParaRPr lang="en-US" i="1" dirty="0" smtClean="0"/>
          </a:p>
          <a:p>
            <a:r>
              <a:rPr lang="en-US" b="1" dirty="0" smtClean="0">
                <a:solidFill>
                  <a:schemeClr val="accent1"/>
                </a:solidFill>
              </a:rPr>
              <a:t>Phrase-level recovery </a:t>
            </a:r>
            <a:r>
              <a:rPr lang="en-US" dirty="0" smtClean="0"/>
              <a:t>is implemented by examining each error entry in the LR parsing table and deciding on the basis of language usage.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Most likely programmer error that would give rise this kind of error. </a:t>
            </a:r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Error Recovery in LR Parsing...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257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An appropriate recovery procedure can then be constructed.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Presumably the top of the stack and/or first input symbols would be modified in a way deemed appropriate for each error entry.</a:t>
            </a:r>
          </a:p>
          <a:p>
            <a:endParaRPr lang="en-US" i="1" dirty="0" smtClean="0"/>
          </a:p>
          <a:p>
            <a:r>
              <a:rPr lang="en-US" dirty="0" smtClean="0"/>
              <a:t>In designing specific error-handling routines for an LR parser, fill each blank entry in the action field with a pointer to an error routine that will take the appropriate action selected by the compiler designer.</a:t>
            </a:r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Syntax Directed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b="1" dirty="0" smtClean="0">
                <a:solidFill>
                  <a:schemeClr val="accent1"/>
                </a:solidFill>
              </a:rPr>
              <a:t>syntax-directed translation</a:t>
            </a:r>
            <a:r>
              <a:rPr lang="en-US" dirty="0" smtClean="0"/>
              <a:t> we construct a parse tree or a syntax tree, and then to compute the values of attributes at the nodes of the tree by visiting the nodes of the tree. </a:t>
            </a:r>
          </a:p>
          <a:p>
            <a:endParaRPr lang="en-US" dirty="0" smtClean="0"/>
          </a:p>
          <a:p>
            <a:r>
              <a:rPr lang="en-US" dirty="0" smtClean="0"/>
              <a:t>In many cases, translation can be done during parsing, without building an explicit tree. 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Syntax-directed translations called </a:t>
            </a:r>
            <a:r>
              <a:rPr lang="en-US" b="1" dirty="0" smtClean="0">
                <a:solidFill>
                  <a:schemeClr val="accent1"/>
                </a:solidFill>
              </a:rPr>
              <a:t>L-attributed translations</a:t>
            </a:r>
            <a:r>
              <a:rPr lang="en-US" dirty="0" smtClean="0"/>
              <a:t> which encompass virtually all translations that can be performed during parsing.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S-attributed translations</a:t>
            </a:r>
            <a:r>
              <a:rPr lang="en-US" dirty="0" smtClean="0"/>
              <a:t> can be performed in connection with a bottom-up parse.</a:t>
            </a:r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Over View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2578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Structure of the LR Parsing Table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</a:t>
            </a:r>
            <a:r>
              <a:rPr lang="en-US" dirty="0" smtClean="0"/>
              <a:t>onsists </a:t>
            </a:r>
            <a:r>
              <a:rPr lang="en-US" dirty="0" smtClean="0"/>
              <a:t>of two parts: a parsing-action function </a:t>
            </a:r>
            <a:r>
              <a:rPr lang="en-US" dirty="0" smtClean="0">
                <a:solidFill>
                  <a:schemeClr val="accent1"/>
                </a:solidFill>
              </a:rPr>
              <a:t>ACTION</a:t>
            </a:r>
            <a:r>
              <a:rPr lang="en-US" dirty="0" smtClean="0"/>
              <a:t> and a </a:t>
            </a:r>
            <a:r>
              <a:rPr lang="en-US" dirty="0" err="1" smtClean="0"/>
              <a:t>goto</a:t>
            </a:r>
            <a:r>
              <a:rPr lang="en-US" dirty="0" smtClean="0"/>
              <a:t> function </a:t>
            </a:r>
            <a:r>
              <a:rPr lang="en-US" dirty="0" smtClean="0">
                <a:solidFill>
                  <a:schemeClr val="accent1"/>
                </a:solidFill>
              </a:rPr>
              <a:t>GOTO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Given a state </a:t>
            </a:r>
            <a:r>
              <a:rPr lang="en-US" b="1" i="1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/>
              <a:t> and a terminal </a:t>
            </a:r>
            <a:r>
              <a:rPr lang="en-US" b="1" dirty="0" smtClean="0">
                <a:solidFill>
                  <a:schemeClr val="accent1"/>
                </a:solidFill>
              </a:rPr>
              <a:t>a</a:t>
            </a:r>
            <a:r>
              <a:rPr lang="en-US" dirty="0" smtClean="0"/>
              <a:t> or the end-marker </a:t>
            </a:r>
            <a:r>
              <a:rPr lang="en-US" b="1" dirty="0" smtClean="0">
                <a:solidFill>
                  <a:schemeClr val="accent1"/>
                </a:solidFill>
              </a:rPr>
              <a:t>$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b="1" dirty="0" smtClean="0">
                <a:solidFill>
                  <a:schemeClr val="accent1"/>
                </a:solidFill>
              </a:rPr>
              <a:t>ACTION[</a:t>
            </a:r>
            <a:r>
              <a:rPr lang="en-US" b="1" dirty="0" err="1" smtClean="0">
                <a:solidFill>
                  <a:schemeClr val="accent1"/>
                </a:solidFill>
              </a:rPr>
              <a:t>i,a</a:t>
            </a:r>
            <a:r>
              <a:rPr lang="en-US" b="1" dirty="0" smtClean="0">
                <a:solidFill>
                  <a:schemeClr val="accent1"/>
                </a:solidFill>
              </a:rPr>
              <a:t>]</a:t>
            </a:r>
            <a:r>
              <a:rPr lang="en-US" dirty="0" smtClean="0"/>
              <a:t> can be</a:t>
            </a:r>
          </a:p>
          <a:p>
            <a:pPr lvl="1"/>
            <a:r>
              <a:rPr lang="en-US" b="1" dirty="0" smtClean="0"/>
              <a:t>Shift j</a:t>
            </a:r>
            <a:r>
              <a:rPr lang="en-US" dirty="0" smtClean="0"/>
              <a:t> The terminal a is shifted on to the stack and the parser enters state j.</a:t>
            </a:r>
          </a:p>
          <a:p>
            <a:pPr lvl="1"/>
            <a:r>
              <a:rPr lang="en-US" b="1" dirty="0" smtClean="0"/>
              <a:t>Reduce A → α</a:t>
            </a:r>
            <a:r>
              <a:rPr lang="en-US" dirty="0" smtClean="0"/>
              <a:t> The parser reduces α on the TOS to A.</a:t>
            </a:r>
          </a:p>
          <a:p>
            <a:pPr lvl="1"/>
            <a:r>
              <a:rPr lang="en-US" b="1" dirty="0" smtClean="0"/>
              <a:t>Accept</a:t>
            </a:r>
            <a:endParaRPr lang="en-US" dirty="0" smtClean="0"/>
          </a:p>
          <a:p>
            <a:pPr lvl="1"/>
            <a:r>
              <a:rPr lang="en-US" b="1" dirty="0" smtClean="0"/>
              <a:t>Error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Syntax Directed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chemeClr val="accent1"/>
                </a:solidFill>
              </a:rPr>
              <a:t>syntax-directed definition</a:t>
            </a:r>
            <a:r>
              <a:rPr lang="en-US" dirty="0" smtClean="0"/>
              <a:t> (SDD) is a context-free grammar together with attributes and rules. </a:t>
            </a:r>
          </a:p>
          <a:p>
            <a:endParaRPr lang="en-US" dirty="0" smtClean="0"/>
          </a:p>
          <a:p>
            <a:r>
              <a:rPr lang="en-US" dirty="0" smtClean="0"/>
              <a:t>Attributes are associated with grammar symbols and rules are associated with productions.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If X is a symbol and a is one of its attributes, then we write </a:t>
            </a:r>
            <a:r>
              <a:rPr lang="en-US" dirty="0" err="1" smtClean="0"/>
              <a:t>X.a</a:t>
            </a:r>
            <a:r>
              <a:rPr lang="en-US" dirty="0" smtClean="0"/>
              <a:t> to denote the value of a at a particular parse-tree node labeled X.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If we implement the nodes of the parse tree by records or objects, then the attributes of X can be implemented by data fields in the records that represent the nodes for X.</a:t>
            </a:r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Inherited and Synthesized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257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dirty="0" smtClean="0">
                <a:solidFill>
                  <a:schemeClr val="accent1"/>
                </a:solidFill>
              </a:rPr>
              <a:t>synthesized attribute</a:t>
            </a:r>
            <a:r>
              <a:rPr lang="en-US" dirty="0" smtClean="0"/>
              <a:t> for a non-terminal A at a parse-tree node N is defined by a </a:t>
            </a:r>
            <a:r>
              <a:rPr lang="en-US" dirty="0" smtClean="0">
                <a:solidFill>
                  <a:schemeClr val="accent1"/>
                </a:solidFill>
              </a:rPr>
              <a:t>semantic rule </a:t>
            </a:r>
            <a:r>
              <a:rPr lang="en-US" dirty="0" smtClean="0"/>
              <a:t>associated with the production at N. 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The production must have A as its </a:t>
            </a:r>
            <a:r>
              <a:rPr lang="en-US" b="1" dirty="0" smtClean="0">
                <a:solidFill>
                  <a:schemeClr val="accent1"/>
                </a:solidFill>
              </a:rPr>
              <a:t>head</a:t>
            </a:r>
            <a:r>
              <a:rPr lang="en-US" dirty="0" smtClean="0"/>
              <a:t>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chemeClr val="accent1"/>
                </a:solidFill>
              </a:rPr>
              <a:t>synthesized attribute </a:t>
            </a:r>
            <a:r>
              <a:rPr lang="en-US" dirty="0" smtClean="0"/>
              <a:t>at node N is defined only in terms of attribute values at the children of N and at N itself.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chemeClr val="accent1"/>
                </a:solidFill>
              </a:rPr>
              <a:t>parse tree </a:t>
            </a:r>
            <a:r>
              <a:rPr lang="en-US" dirty="0" smtClean="0"/>
              <a:t>for an S-attributed definition can always be </a:t>
            </a:r>
            <a:r>
              <a:rPr lang="en-US" dirty="0" smtClean="0">
                <a:solidFill>
                  <a:schemeClr val="accent1"/>
                </a:solidFill>
              </a:rPr>
              <a:t>annotated</a:t>
            </a:r>
            <a:r>
              <a:rPr lang="en-US" dirty="0" smtClean="0"/>
              <a:t> by evaluating the semantic rules for the attributes at each node bottom up, from the leaves to the root.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Inherited and Synthesized Attributes..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An </a:t>
            </a:r>
            <a:r>
              <a:rPr lang="en-US" b="1" dirty="0" smtClean="0">
                <a:solidFill>
                  <a:schemeClr val="accent1"/>
                </a:solidFill>
              </a:rPr>
              <a:t>inherited attribute </a:t>
            </a:r>
            <a:r>
              <a:rPr lang="en-US" dirty="0" smtClean="0"/>
              <a:t>for a non-terminal B at a parse-tree node N is defined by a </a:t>
            </a:r>
            <a:r>
              <a:rPr lang="en-US" dirty="0" smtClean="0">
                <a:solidFill>
                  <a:schemeClr val="accent1"/>
                </a:solidFill>
              </a:rPr>
              <a:t>semantic rule </a:t>
            </a:r>
            <a:r>
              <a:rPr lang="en-US" dirty="0" smtClean="0"/>
              <a:t>associated with the production at the parent of N. 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The production must have B as a symbol in its </a:t>
            </a:r>
            <a:r>
              <a:rPr lang="en-US" b="1" dirty="0" smtClean="0">
                <a:solidFill>
                  <a:schemeClr val="accent1"/>
                </a:solidFill>
              </a:rPr>
              <a:t>body</a:t>
            </a:r>
            <a:r>
              <a:rPr lang="en-US" dirty="0" smtClean="0"/>
              <a:t>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An inherited attribute at node N is defined only in terms of attribute values at N's parent , N itself, and N's siblings.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Inherited attributes are convenient for expressing the dependence of a programming language construct on the context in which it appears.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Inherited and Synthesized Attributes..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2578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This SDD is based on grammar for arithmetic expressions with operators + and *.</a:t>
            </a:r>
          </a:p>
          <a:p>
            <a:endParaRPr lang="en-US" sz="2200" dirty="0" smtClean="0"/>
          </a:p>
          <a:p>
            <a:r>
              <a:rPr lang="en-US" sz="2200" dirty="0" smtClean="0"/>
              <a:t>It evaluates expressions </a:t>
            </a:r>
            <a:br>
              <a:rPr lang="en-US" sz="2200" dirty="0" smtClean="0"/>
            </a:br>
            <a:r>
              <a:rPr lang="en-US" sz="2200" dirty="0" smtClean="0"/>
              <a:t>terminated by an </a:t>
            </a:r>
            <a:r>
              <a:rPr lang="en-US" sz="2200" dirty="0" err="1" smtClean="0"/>
              <a:t>endmarker</a:t>
            </a:r>
            <a:r>
              <a:rPr lang="en-US" sz="2200" dirty="0" smtClean="0"/>
              <a:t> </a:t>
            </a:r>
            <a:r>
              <a:rPr lang="en-US" sz="2200" b="1" dirty="0" smtClean="0">
                <a:solidFill>
                  <a:schemeClr val="accent1"/>
                </a:solidFill>
              </a:rPr>
              <a:t>n</a:t>
            </a:r>
            <a:r>
              <a:rPr lang="en-US" sz="2200" dirty="0" smtClean="0"/>
              <a:t>. </a:t>
            </a:r>
            <a:br>
              <a:rPr lang="en-US" sz="2200" dirty="0" smtClean="0"/>
            </a:br>
            <a:endParaRPr lang="en-US" sz="2200" dirty="0" smtClean="0"/>
          </a:p>
          <a:p>
            <a:r>
              <a:rPr lang="en-US" sz="2200" dirty="0" smtClean="0"/>
              <a:t>Each of the non-terminals has a </a:t>
            </a:r>
            <a:br>
              <a:rPr lang="en-US" sz="2200" dirty="0" smtClean="0"/>
            </a:br>
            <a:r>
              <a:rPr lang="en-US" sz="2200" dirty="0" smtClean="0"/>
              <a:t>single synthesized attribute, </a:t>
            </a:r>
            <a:br>
              <a:rPr lang="en-US" sz="2200" dirty="0" smtClean="0"/>
            </a:br>
            <a:r>
              <a:rPr lang="en-US" sz="2200" dirty="0" smtClean="0"/>
              <a:t>called </a:t>
            </a:r>
            <a:r>
              <a:rPr lang="en-US" sz="2200" b="1" dirty="0" err="1" smtClean="0">
                <a:solidFill>
                  <a:schemeClr val="accent1"/>
                </a:solidFill>
              </a:rPr>
              <a:t>val</a:t>
            </a:r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smtClean="0"/>
              <a:t>We also suppose that the terminal digit has a synthesized attribute </a:t>
            </a:r>
            <a:r>
              <a:rPr lang="en-US" sz="2200" b="1" dirty="0" err="1" smtClean="0">
                <a:solidFill>
                  <a:schemeClr val="accent1"/>
                </a:solidFill>
              </a:rPr>
              <a:t>lexval</a:t>
            </a:r>
            <a:r>
              <a:rPr lang="en-US" sz="2200" dirty="0" smtClean="0"/>
              <a:t> which is an integer value returned by the </a:t>
            </a:r>
            <a:r>
              <a:rPr lang="en-US" sz="2200" dirty="0" smtClean="0">
                <a:solidFill>
                  <a:schemeClr val="accent1"/>
                </a:solidFill>
              </a:rPr>
              <a:t>lexical analyzer</a:t>
            </a:r>
            <a:r>
              <a:rPr lang="en-US" sz="2200" dirty="0" smtClean="0"/>
              <a:t>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1828800"/>
            <a:ext cx="440747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Evaluating an SDD at the Nodes of a Parse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A parse tree, showing the value(s) of its attribute(s) is called an </a:t>
            </a:r>
            <a:r>
              <a:rPr lang="en-US" b="1" dirty="0" smtClean="0">
                <a:solidFill>
                  <a:schemeClr val="accent1"/>
                </a:solidFill>
              </a:rPr>
              <a:t>annotated parse tree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For SDD's with both inherited and synthesized attributes, there is no guarantee that there is even one order in which to evaluate attributes at nodes.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For instance, consider non-terminals A and B, with synthesized and inherited attributes A.s and B .</a:t>
            </a:r>
            <a:r>
              <a:rPr lang="en-US" dirty="0" err="1" smtClean="0"/>
              <a:t>i</a:t>
            </a:r>
            <a:r>
              <a:rPr lang="en-US" dirty="0" smtClean="0"/>
              <a:t>, respectively, along with the production and rules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5181600"/>
            <a:ext cx="360564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53759" y="1219200"/>
            <a:ext cx="1685441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Evaluating an SDD at the Nodes of a Parse Tree..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Circular Rules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It is impossible to evaluate either A.s at a node N </a:t>
            </a:r>
            <a:br>
              <a:rPr lang="en-US" dirty="0" smtClean="0"/>
            </a:br>
            <a:r>
              <a:rPr lang="en-US" dirty="0" smtClean="0"/>
              <a:t>or </a:t>
            </a:r>
            <a:r>
              <a:rPr lang="en-US" dirty="0" err="1" smtClean="0"/>
              <a:t>B.i</a:t>
            </a:r>
            <a:r>
              <a:rPr lang="en-US" dirty="0" smtClean="0"/>
              <a:t> at the child of N without first evaluating the other.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It is computationally difficult to determine whether </a:t>
            </a:r>
            <a:br>
              <a:rPr lang="en-US" dirty="0" smtClean="0"/>
            </a:br>
            <a:r>
              <a:rPr lang="en-US" dirty="0" smtClean="0"/>
              <a:t>or not there exist any circularities in any of the </a:t>
            </a:r>
            <a:br>
              <a:rPr lang="en-US" dirty="0" smtClean="0"/>
            </a:br>
            <a:r>
              <a:rPr lang="en-US" dirty="0" smtClean="0"/>
              <a:t>parse trees that a given SDD could have to translate.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There are some useful subclasses of SDD 's that are sufficient to guarantee that an order of evaluation exists.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1524000"/>
            <a:ext cx="5008034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Evaluating an SDD at the Nodes of a Parse Tree...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Annotated parse tree for the input string </a:t>
            </a:r>
            <a:r>
              <a:rPr lang="en-US" b="1" dirty="0" smtClean="0">
                <a:solidFill>
                  <a:schemeClr val="accent1"/>
                </a:solidFill>
              </a:rPr>
              <a:t>3 * 5 + 4 n</a:t>
            </a:r>
          </a:p>
          <a:p>
            <a:endParaRPr lang="en-US" dirty="0" smtClean="0"/>
          </a:p>
          <a:p>
            <a:r>
              <a:rPr lang="en-US" sz="2200" dirty="0" smtClean="0"/>
              <a:t>The values of </a:t>
            </a:r>
            <a:r>
              <a:rPr lang="en-US" sz="2200" b="1" dirty="0" err="1" smtClean="0">
                <a:solidFill>
                  <a:schemeClr val="accent1"/>
                </a:solidFill>
              </a:rPr>
              <a:t>lexval</a:t>
            </a:r>
            <a:r>
              <a:rPr lang="en-US" sz="2200" b="1" dirty="0" smtClean="0">
                <a:solidFill>
                  <a:schemeClr val="accent1"/>
                </a:solidFill>
              </a:rPr>
              <a:t> </a:t>
            </a:r>
            <a:r>
              <a:rPr lang="en-US" sz="2200" dirty="0" smtClean="0"/>
              <a:t>are presumed supplied </a:t>
            </a:r>
            <a:br>
              <a:rPr lang="en-US" sz="2200" dirty="0" smtClean="0"/>
            </a:br>
            <a:r>
              <a:rPr lang="en-US" sz="2200" dirty="0" smtClean="0"/>
              <a:t>by the lexical analyzer</a:t>
            </a:r>
            <a:endParaRPr lang="en-US" dirty="0" smtClean="0"/>
          </a:p>
          <a:p>
            <a:endParaRPr lang="en-US" dirty="0" smtClean="0"/>
          </a:p>
          <a:p>
            <a:r>
              <a:rPr lang="en-US" sz="2200" dirty="0" smtClean="0"/>
              <a:t>Each of the nodes for the non-terminals</a:t>
            </a:r>
            <a:br>
              <a:rPr lang="en-US" sz="2200" dirty="0" smtClean="0"/>
            </a:br>
            <a:r>
              <a:rPr lang="en-US" sz="2200" dirty="0" smtClean="0"/>
              <a:t>has attribute </a:t>
            </a:r>
            <a:r>
              <a:rPr lang="en-US" sz="2200" b="1" dirty="0" err="1" smtClean="0">
                <a:solidFill>
                  <a:schemeClr val="accent1"/>
                </a:solidFill>
              </a:rPr>
              <a:t>val</a:t>
            </a:r>
            <a:r>
              <a:rPr lang="en-US" sz="2200" dirty="0" smtClean="0"/>
              <a:t> computed in a </a:t>
            </a:r>
            <a:br>
              <a:rPr lang="en-US" sz="2200" dirty="0" smtClean="0"/>
            </a:br>
            <a:r>
              <a:rPr lang="en-US" sz="2200" dirty="0" smtClean="0"/>
              <a:t>bottom-up order</a:t>
            </a:r>
          </a:p>
          <a:p>
            <a:endParaRPr lang="en-US" sz="2200" dirty="0" smtClean="0"/>
          </a:p>
          <a:p>
            <a:endParaRPr lang="en-US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525963"/>
          </a:xfrm>
        </p:spPr>
        <p:txBody>
          <a:bodyPr/>
          <a:lstStyle/>
          <a:p>
            <a:pPr algn="l" rtl="0"/>
            <a:endParaRPr lang="en-US" dirty="0" smtClean="0">
              <a:solidFill>
                <a:srgbClr val="FF0000"/>
              </a:solidFill>
            </a:endParaRPr>
          </a:p>
          <a:p>
            <a:pPr algn="l" rtl="0"/>
            <a:endParaRPr lang="en-US" dirty="0" smtClean="0">
              <a:solidFill>
                <a:srgbClr val="FF0000"/>
              </a:solidFill>
            </a:endParaRPr>
          </a:p>
          <a:p>
            <a:pPr algn="l" rtl="0"/>
            <a:endParaRPr lang="en-US" dirty="0" smtClean="0">
              <a:solidFill>
                <a:srgbClr val="FF0000"/>
              </a:solidFill>
            </a:endParaRPr>
          </a:p>
          <a:p>
            <a:pPr algn="ctr" rtl="0">
              <a:buNone/>
            </a:pPr>
            <a:r>
              <a:rPr lang="en-US" sz="4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Thank You</a:t>
            </a:r>
            <a:endParaRPr lang="ur-PK" sz="4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Over View..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accent1"/>
                </a:solidFill>
              </a:rPr>
              <a:t>prefixes</a:t>
            </a:r>
            <a:r>
              <a:rPr lang="en-US" dirty="0" smtClean="0"/>
              <a:t> of right sentential forms that can appear on the stack of a shift-reduce parser are called </a:t>
            </a:r>
            <a:r>
              <a:rPr lang="en-US" b="1" dirty="0" smtClean="0">
                <a:solidFill>
                  <a:schemeClr val="accent1"/>
                </a:solidFill>
              </a:rPr>
              <a:t>viable prefixes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dirty="0" smtClean="0">
                <a:solidFill>
                  <a:schemeClr val="accent1"/>
                </a:solidFill>
              </a:rPr>
              <a:t>viable prefix</a:t>
            </a:r>
            <a:r>
              <a:rPr lang="en-US" dirty="0" smtClean="0"/>
              <a:t> is a prefix of a right-sentential form that does not continue past the right end of the rightmost </a:t>
            </a:r>
            <a:r>
              <a:rPr lang="en-US" dirty="0" smtClean="0"/>
              <a:t>handle. </a:t>
            </a:r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So </a:t>
            </a:r>
            <a:r>
              <a:rPr lang="en-US" dirty="0" smtClean="0"/>
              <a:t>it is always possible to add terminal symbols to the end of a viable prefix to obtain a right-sentential form.</a:t>
            </a:r>
          </a:p>
          <a:p>
            <a:pPr lvl="1"/>
            <a:endParaRPr lang="en-US" dirty="0" smtClean="0"/>
          </a:p>
          <a:p>
            <a:r>
              <a:rPr lang="en-US" b="1" dirty="0" smtClean="0">
                <a:solidFill>
                  <a:schemeClr val="accent1"/>
                </a:solidFill>
              </a:rPr>
              <a:t>SLR parsing is based on the fact that LR(0) automata recognize viable prefixes.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Over View…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Now we shall extend the previous LR parsing techniques to use one symbol of look-ahead on the input. </a:t>
            </a:r>
          </a:p>
          <a:p>
            <a:endParaRPr lang="en-US" dirty="0" smtClean="0"/>
          </a:p>
          <a:p>
            <a:r>
              <a:rPr lang="en-US" dirty="0" smtClean="0"/>
              <a:t>Two different methods: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The "canonical-LR" or just "LR" method, which makes full use of the look-ahead symbol(s) . This method uses a large set of items, called the LR(1) items.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"</a:t>
            </a:r>
            <a:r>
              <a:rPr lang="en-US" b="1" dirty="0" smtClean="0">
                <a:solidFill>
                  <a:schemeClr val="accent1"/>
                </a:solidFill>
              </a:rPr>
              <a:t>look-ahead-LR</a:t>
            </a:r>
            <a:r>
              <a:rPr lang="en-US" dirty="0" smtClean="0"/>
              <a:t>" or "</a:t>
            </a:r>
            <a:r>
              <a:rPr lang="en-US" b="1" dirty="0" smtClean="0">
                <a:solidFill>
                  <a:schemeClr val="accent1"/>
                </a:solidFill>
              </a:rPr>
              <a:t>LALR</a:t>
            </a:r>
            <a:r>
              <a:rPr lang="en-US" dirty="0" smtClean="0"/>
              <a:t>" method, which is based on the LR(0) sets of items, and has many fewer states than typical parsers based on the LR(1) items.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Over View…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For </a:t>
            </a:r>
            <a:r>
              <a:rPr lang="en-US" b="1" dirty="0" smtClean="0">
                <a:solidFill>
                  <a:schemeClr val="accent1"/>
                </a:solidFill>
              </a:rPr>
              <a:t>LALR</a:t>
            </a:r>
            <a:r>
              <a:rPr lang="en-US" dirty="0" smtClean="0"/>
              <a:t> we </a:t>
            </a:r>
            <a:r>
              <a:rPr lang="en-US" b="1" dirty="0" smtClean="0">
                <a:solidFill>
                  <a:schemeClr val="accent1"/>
                </a:solidFill>
              </a:rPr>
              <a:t>merge various LR(1) item sets together</a:t>
            </a:r>
            <a:r>
              <a:rPr lang="en-US" dirty="0" smtClean="0"/>
              <a:t> obtaining nearly the LR(0) item sets we used in SLR.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For a comparison of parser size, the SLR and LALR tables for a grammar always have the same number of states.</a:t>
            </a:r>
          </a:p>
          <a:p>
            <a:pPr lvl="1"/>
            <a:r>
              <a:rPr lang="en-US" dirty="0" smtClean="0"/>
              <a:t>Several hundred states for a language like C.</a:t>
            </a:r>
          </a:p>
          <a:p>
            <a:pPr lvl="1"/>
            <a:r>
              <a:rPr lang="en-US" dirty="0" smtClean="0"/>
              <a:t>The canonical LR table would typically have several thousand states for the same-size language.</a:t>
            </a:r>
          </a:p>
          <a:p>
            <a:endParaRPr lang="en-US" dirty="0" smtClean="0"/>
          </a:p>
          <a:p>
            <a:r>
              <a:rPr lang="en-US" dirty="0" smtClean="0"/>
              <a:t>It is possible for the LALR merger to have reduce-reduce conflicts when the LR(1) items on which it is based is conflict free.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accent1"/>
                </a:solidFill>
              </a:rPr>
              <a:t>LALR is the current method of choice for bottom-up, shift-reduce parsing.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Over View…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To understand it better, we saw our previous grammar and its sets of LR(l) items.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200" dirty="0" smtClean="0"/>
              <a:t>Take a pair of similar looking </a:t>
            </a:r>
            <a:br>
              <a:rPr lang="en-US" sz="2200" dirty="0" smtClean="0"/>
            </a:br>
            <a:r>
              <a:rPr lang="en-US" sz="2200" dirty="0" smtClean="0"/>
              <a:t>states, such as 1</a:t>
            </a:r>
            <a:r>
              <a:rPr lang="en-US" sz="2200" baseline="-25000" dirty="0" smtClean="0"/>
              <a:t>4</a:t>
            </a:r>
            <a:r>
              <a:rPr lang="en-US" sz="2200" dirty="0" smtClean="0"/>
              <a:t> and I</a:t>
            </a:r>
            <a:r>
              <a:rPr lang="en-US" sz="2200" baseline="-25000" dirty="0" smtClean="0"/>
              <a:t>7</a:t>
            </a:r>
            <a:endParaRPr lang="en-US" sz="2200" dirty="0" smtClean="0"/>
          </a:p>
          <a:p>
            <a:r>
              <a:rPr lang="en-US" sz="2200" dirty="0" smtClean="0"/>
              <a:t>Each of these states has only </a:t>
            </a:r>
            <a:br>
              <a:rPr lang="en-US" sz="2200" dirty="0" smtClean="0"/>
            </a:br>
            <a:r>
              <a:rPr lang="en-US" sz="2200" dirty="0" smtClean="0"/>
              <a:t>items with first component </a:t>
            </a:r>
            <a:br>
              <a:rPr lang="en-US" sz="2200" dirty="0" smtClean="0"/>
            </a:br>
            <a:r>
              <a:rPr lang="en-US" sz="2000" b="1" dirty="0" smtClean="0">
                <a:solidFill>
                  <a:schemeClr val="accent1"/>
                </a:solidFill>
              </a:rPr>
              <a:t> C → d∙</a:t>
            </a:r>
          </a:p>
          <a:p>
            <a:r>
              <a:rPr lang="en-US" sz="2200" dirty="0" err="1" smtClean="0"/>
              <a:t>Lookaheads</a:t>
            </a: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	 I</a:t>
            </a:r>
            <a:r>
              <a:rPr lang="en-US" sz="2200" baseline="-25000" dirty="0" smtClean="0"/>
              <a:t>4</a:t>
            </a:r>
            <a:r>
              <a:rPr lang="en-US" sz="2200" dirty="0" smtClean="0"/>
              <a:t> = c or d, I</a:t>
            </a:r>
            <a:r>
              <a:rPr lang="en-US" sz="2200" baseline="-25000" dirty="0" smtClean="0"/>
              <a:t>7</a:t>
            </a:r>
            <a:r>
              <a:rPr lang="en-US" sz="2200" dirty="0" smtClean="0"/>
              <a:t> = $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1783140"/>
            <a:ext cx="198120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4" indent="-342900">
              <a:buNone/>
            </a:pPr>
            <a:r>
              <a:rPr lang="en-US" sz="2400" b="1" dirty="0" smtClean="0">
                <a:solidFill>
                  <a:schemeClr val="accent1"/>
                </a:solidFill>
              </a:rPr>
              <a:t>	</a:t>
            </a:r>
            <a:r>
              <a:rPr lang="en-US" sz="2200" b="1" dirty="0" smtClean="0">
                <a:solidFill>
                  <a:schemeClr val="accent1"/>
                </a:solidFill>
              </a:rPr>
              <a:t>S’ → S</a:t>
            </a:r>
          </a:p>
          <a:p>
            <a:pPr marL="342900" lvl="4" indent="-342900">
              <a:buNone/>
            </a:pPr>
            <a:r>
              <a:rPr lang="en-US" sz="2200" b="1" dirty="0" smtClean="0">
                <a:solidFill>
                  <a:schemeClr val="accent1"/>
                </a:solidFill>
              </a:rPr>
              <a:t> 	S → C </a:t>
            </a:r>
            <a:r>
              <a:rPr lang="en-US" sz="2200" b="1" dirty="0" err="1" smtClean="0">
                <a:solidFill>
                  <a:schemeClr val="accent1"/>
                </a:solidFill>
              </a:rPr>
              <a:t>C</a:t>
            </a:r>
            <a:endParaRPr lang="en-US" sz="2200" b="1" dirty="0" smtClean="0">
              <a:solidFill>
                <a:schemeClr val="accent1"/>
              </a:solidFill>
            </a:endParaRPr>
          </a:p>
          <a:p>
            <a:pPr marL="342900" lvl="4" indent="-342900">
              <a:buNone/>
            </a:pPr>
            <a:r>
              <a:rPr lang="en-US" sz="2200" b="1" dirty="0" smtClean="0">
                <a:solidFill>
                  <a:schemeClr val="accent1"/>
                </a:solidFill>
              </a:rPr>
              <a:t> 	C → c </a:t>
            </a:r>
            <a:r>
              <a:rPr lang="en-US" sz="2200" b="1" dirty="0" err="1" smtClean="0">
                <a:solidFill>
                  <a:schemeClr val="accent1"/>
                </a:solidFill>
              </a:rPr>
              <a:t>C</a:t>
            </a:r>
            <a:r>
              <a:rPr lang="en-US" sz="2200" b="1" dirty="0" smtClean="0">
                <a:solidFill>
                  <a:schemeClr val="accent1"/>
                </a:solidFill>
              </a:rPr>
              <a:t> </a:t>
            </a:r>
          </a:p>
          <a:p>
            <a:pPr marL="342900" lvl="4" indent="-342900">
              <a:buNone/>
            </a:pPr>
            <a:r>
              <a:rPr lang="en-US" sz="2200" b="1" dirty="0" smtClean="0">
                <a:solidFill>
                  <a:schemeClr val="accent1"/>
                </a:solidFill>
              </a:rPr>
              <a:t> 	C → d</a:t>
            </a:r>
            <a:r>
              <a:rPr lang="en-US" sz="2400" b="1" dirty="0" smtClean="0">
                <a:solidFill>
                  <a:schemeClr val="accent1"/>
                </a:solidFill>
              </a:rPr>
              <a:t>	</a:t>
            </a:r>
            <a:endParaRPr lang="en-US" dirty="0"/>
          </a:p>
        </p:txBody>
      </p:sp>
      <p:pic>
        <p:nvPicPr>
          <p:cNvPr id="6" name="Content Placeholder 4" descr="Lec23-1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38600" y="1828800"/>
            <a:ext cx="4844594" cy="4114800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Over View…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257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Now we can replace </a:t>
            </a:r>
            <a:r>
              <a:rPr lang="en-US" b="1" dirty="0" smtClean="0">
                <a:solidFill>
                  <a:schemeClr val="accent1"/>
                </a:solidFill>
              </a:rPr>
              <a:t>I</a:t>
            </a:r>
            <a:r>
              <a:rPr lang="en-US" b="1" baseline="-25000" dirty="0" smtClean="0">
                <a:solidFill>
                  <a:schemeClr val="accent1"/>
                </a:solidFill>
              </a:rPr>
              <a:t>4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accent1"/>
                </a:solidFill>
              </a:rPr>
              <a:t>I</a:t>
            </a:r>
            <a:r>
              <a:rPr lang="en-US" b="1" baseline="-25000" dirty="0" smtClean="0">
                <a:solidFill>
                  <a:schemeClr val="accent1"/>
                </a:solidFill>
              </a:rPr>
              <a:t>7</a:t>
            </a:r>
            <a:r>
              <a:rPr lang="en-US" dirty="0" smtClean="0"/>
              <a:t> by </a:t>
            </a:r>
            <a:r>
              <a:rPr lang="en-US" b="1" dirty="0" smtClean="0">
                <a:solidFill>
                  <a:schemeClr val="accent1"/>
                </a:solidFill>
              </a:rPr>
              <a:t>I</a:t>
            </a:r>
            <a:r>
              <a:rPr lang="en-US" b="1" baseline="-25000" dirty="0" smtClean="0">
                <a:solidFill>
                  <a:schemeClr val="accent1"/>
                </a:solidFill>
              </a:rPr>
              <a:t>47</a:t>
            </a:r>
            <a:r>
              <a:rPr lang="en-US" dirty="0" smtClean="0"/>
              <a:t> the </a:t>
            </a:r>
            <a:r>
              <a:rPr lang="en-US" b="1" dirty="0" smtClean="0">
                <a:solidFill>
                  <a:schemeClr val="accent1"/>
                </a:solidFill>
              </a:rPr>
              <a:t>union of I</a:t>
            </a:r>
            <a:r>
              <a:rPr lang="en-US" b="1" baseline="-25000" dirty="0" smtClean="0">
                <a:solidFill>
                  <a:schemeClr val="accent1"/>
                </a:solidFill>
              </a:rPr>
              <a:t>4</a:t>
            </a:r>
            <a:r>
              <a:rPr lang="en-US" b="1" dirty="0" smtClean="0">
                <a:solidFill>
                  <a:schemeClr val="accent1"/>
                </a:solidFill>
              </a:rPr>
              <a:t> and I</a:t>
            </a:r>
            <a:r>
              <a:rPr lang="en-US" b="1" baseline="-25000" dirty="0" smtClean="0">
                <a:solidFill>
                  <a:schemeClr val="accent1"/>
                </a:solidFill>
              </a:rPr>
              <a:t>7</a:t>
            </a:r>
            <a:r>
              <a:rPr lang="en-US" dirty="0" smtClean="0"/>
              <a:t> consisting of the set of three items represented by </a:t>
            </a:r>
            <a:r>
              <a:rPr lang="en-US" b="1" dirty="0" smtClean="0">
                <a:solidFill>
                  <a:schemeClr val="accent1"/>
                </a:solidFill>
              </a:rPr>
              <a:t>[C → d∙ , c/d/$]</a:t>
            </a:r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goto's</a:t>
            </a:r>
            <a:r>
              <a:rPr lang="en-US" dirty="0" smtClean="0"/>
              <a:t> on </a:t>
            </a:r>
            <a:r>
              <a:rPr lang="en-US" b="1" dirty="0" smtClean="0">
                <a:solidFill>
                  <a:schemeClr val="accent1"/>
                </a:solidFill>
              </a:rPr>
              <a:t>d</a:t>
            </a:r>
            <a:r>
              <a:rPr lang="en-US" dirty="0" smtClean="0"/>
              <a:t> to </a:t>
            </a:r>
            <a:r>
              <a:rPr lang="en-US" b="1" dirty="0" smtClean="0">
                <a:solidFill>
                  <a:schemeClr val="accent1"/>
                </a:solidFill>
              </a:rPr>
              <a:t>I</a:t>
            </a:r>
            <a:r>
              <a:rPr lang="en-US" b="1" baseline="-25000" dirty="0" smtClean="0">
                <a:solidFill>
                  <a:schemeClr val="accent1"/>
                </a:solidFill>
              </a:rPr>
              <a:t>4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chemeClr val="accent1"/>
                </a:solidFill>
              </a:rPr>
              <a:t>I</a:t>
            </a:r>
            <a:r>
              <a:rPr lang="en-US" b="1" baseline="-25000" dirty="0" smtClean="0">
                <a:solidFill>
                  <a:schemeClr val="accent1"/>
                </a:solidFill>
              </a:rPr>
              <a:t>7</a:t>
            </a:r>
            <a:r>
              <a:rPr lang="en-US" dirty="0" smtClean="0"/>
              <a:t> from </a:t>
            </a:r>
            <a:r>
              <a:rPr lang="en-US" b="1" dirty="0" smtClean="0">
                <a:solidFill>
                  <a:schemeClr val="accent1"/>
                </a:solidFill>
              </a:rPr>
              <a:t>I</a:t>
            </a:r>
            <a:r>
              <a:rPr lang="en-US" b="1" baseline="-25000" dirty="0" smtClean="0">
                <a:solidFill>
                  <a:schemeClr val="accent1"/>
                </a:solidFill>
              </a:rPr>
              <a:t>0</a:t>
            </a:r>
            <a:r>
              <a:rPr lang="en-US" b="1" dirty="0" smtClean="0">
                <a:solidFill>
                  <a:schemeClr val="accent1"/>
                </a:solidFill>
              </a:rPr>
              <a:t> , I</a:t>
            </a:r>
            <a:r>
              <a:rPr lang="en-US" b="1" baseline="-25000" dirty="0" smtClean="0">
                <a:solidFill>
                  <a:schemeClr val="accent1"/>
                </a:solidFill>
              </a:rPr>
              <a:t>2 </a:t>
            </a:r>
            <a:r>
              <a:rPr lang="en-US" b="1" dirty="0" smtClean="0">
                <a:solidFill>
                  <a:schemeClr val="accent1"/>
                </a:solidFill>
              </a:rPr>
              <a:t>, I</a:t>
            </a:r>
            <a:r>
              <a:rPr lang="en-US" b="1" baseline="-25000" dirty="0" smtClean="0">
                <a:solidFill>
                  <a:schemeClr val="accent1"/>
                </a:solidFill>
              </a:rPr>
              <a:t>3</a:t>
            </a:r>
            <a:r>
              <a:rPr lang="en-US" b="1" dirty="0" smtClean="0">
                <a:solidFill>
                  <a:schemeClr val="accent1"/>
                </a:solidFill>
              </a:rPr>
              <a:t> &amp; I</a:t>
            </a:r>
            <a:r>
              <a:rPr lang="en-US" b="1" baseline="-25000" dirty="0" smtClean="0">
                <a:solidFill>
                  <a:schemeClr val="accent1"/>
                </a:solidFill>
              </a:rPr>
              <a:t>6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now enter </a:t>
            </a:r>
            <a:r>
              <a:rPr lang="en-US" b="1" dirty="0" smtClean="0">
                <a:solidFill>
                  <a:schemeClr val="accent1"/>
                </a:solidFill>
              </a:rPr>
              <a:t>I</a:t>
            </a:r>
            <a:r>
              <a:rPr lang="en-US" b="1" baseline="-25000" dirty="0" smtClean="0">
                <a:solidFill>
                  <a:schemeClr val="accent1"/>
                </a:solidFill>
              </a:rPr>
              <a:t>47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The action of </a:t>
            </a:r>
            <a:r>
              <a:rPr lang="en-US" b="1" dirty="0" smtClean="0">
                <a:solidFill>
                  <a:schemeClr val="accent1"/>
                </a:solidFill>
              </a:rPr>
              <a:t>state 47 </a:t>
            </a:r>
            <a:r>
              <a:rPr lang="en-US" dirty="0" smtClean="0"/>
              <a:t>is to reduce on any input.</a:t>
            </a:r>
          </a:p>
          <a:p>
            <a:endParaRPr lang="en-US" dirty="0" smtClean="0"/>
          </a:p>
          <a:p>
            <a:r>
              <a:rPr lang="en-US" dirty="0" smtClean="0"/>
              <a:t>So now we look for sets of LR(1) items having the same </a:t>
            </a:r>
            <a:r>
              <a:rPr lang="en-US" b="1" i="1" dirty="0" smtClean="0"/>
              <a:t>core</a:t>
            </a:r>
            <a:r>
              <a:rPr lang="en-US" dirty="0" smtClean="0"/>
              <a:t>, that is, set of first components, and we may </a:t>
            </a:r>
            <a:r>
              <a:rPr lang="en-US" b="1" dirty="0" smtClean="0">
                <a:solidFill>
                  <a:schemeClr val="accent1"/>
                </a:solidFill>
              </a:rPr>
              <a:t>merge these sets with common cores into one set of items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Over View…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257800"/>
          </a:xfrm>
        </p:spPr>
        <p:txBody>
          <a:bodyPr>
            <a:norm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</a:rPr>
              <a:t>States	 Core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	I</a:t>
            </a:r>
            <a:r>
              <a:rPr lang="en-US" sz="2200" baseline="-25000" dirty="0" smtClean="0"/>
              <a:t>4</a:t>
            </a:r>
            <a:r>
              <a:rPr lang="en-US" sz="2200" dirty="0" smtClean="0"/>
              <a:t> &amp; I</a:t>
            </a:r>
            <a:r>
              <a:rPr lang="en-US" sz="2200" baseline="-25000" dirty="0" smtClean="0"/>
              <a:t>7	</a:t>
            </a:r>
            <a:r>
              <a:rPr lang="en-US" sz="2200" b="1" dirty="0" smtClean="0">
                <a:solidFill>
                  <a:schemeClr val="accent1"/>
                </a:solidFill>
              </a:rPr>
              <a:t> C → d∙</a:t>
            </a:r>
          </a:p>
          <a:p>
            <a:pPr>
              <a:buNone/>
            </a:pPr>
            <a:r>
              <a:rPr lang="en-US" sz="2200" b="1" dirty="0" smtClean="0">
                <a:solidFill>
                  <a:schemeClr val="accent1"/>
                </a:solidFill>
              </a:rPr>
              <a:t>	</a:t>
            </a:r>
          </a:p>
          <a:p>
            <a:pPr>
              <a:buNone/>
            </a:pPr>
            <a:r>
              <a:rPr lang="en-US" sz="2200" b="1" dirty="0" smtClean="0">
                <a:solidFill>
                  <a:schemeClr val="accent1"/>
                </a:solidFill>
              </a:rPr>
              <a:t>	</a:t>
            </a:r>
            <a:r>
              <a:rPr lang="en-US" sz="2200" dirty="0" smtClean="0"/>
              <a:t>I</a:t>
            </a:r>
            <a:r>
              <a:rPr lang="en-US" sz="2200" baseline="-25000" dirty="0" smtClean="0"/>
              <a:t>3</a:t>
            </a:r>
            <a:r>
              <a:rPr lang="en-US" sz="2200" dirty="0" smtClean="0"/>
              <a:t> &amp; I</a:t>
            </a:r>
            <a:r>
              <a:rPr lang="en-US" sz="2200" baseline="-25000" dirty="0" smtClean="0"/>
              <a:t>6	</a:t>
            </a:r>
            <a:r>
              <a:rPr lang="en-US" sz="2200" b="1" dirty="0" smtClean="0">
                <a:solidFill>
                  <a:schemeClr val="accent1"/>
                </a:solidFill>
              </a:rPr>
              <a:t> C → </a:t>
            </a:r>
            <a:r>
              <a:rPr lang="en-US" sz="2200" b="1" dirty="0" err="1" smtClean="0">
                <a:solidFill>
                  <a:schemeClr val="accent1"/>
                </a:solidFill>
              </a:rPr>
              <a:t>c∙C</a:t>
            </a:r>
            <a:endParaRPr lang="en-US" sz="2200" b="1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2200" b="1" dirty="0" smtClean="0">
                <a:solidFill>
                  <a:schemeClr val="accent1"/>
                </a:solidFill>
              </a:rPr>
              <a:t>			 C → ∙</a:t>
            </a:r>
            <a:r>
              <a:rPr lang="en-US" sz="2200" b="1" dirty="0" err="1" smtClean="0">
                <a:solidFill>
                  <a:schemeClr val="accent1"/>
                </a:solidFill>
              </a:rPr>
              <a:t>cC</a:t>
            </a:r>
            <a:endParaRPr lang="en-US" sz="2200" b="1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2200" b="1" dirty="0" smtClean="0">
                <a:solidFill>
                  <a:schemeClr val="accent1"/>
                </a:solidFill>
              </a:rPr>
              <a:t>			 C → ∙d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	I</a:t>
            </a:r>
            <a:r>
              <a:rPr lang="en-US" sz="2200" baseline="-25000" dirty="0" smtClean="0"/>
              <a:t>8</a:t>
            </a:r>
            <a:r>
              <a:rPr lang="en-US" sz="2200" dirty="0" smtClean="0"/>
              <a:t> &amp; I</a:t>
            </a:r>
            <a:r>
              <a:rPr lang="en-US" sz="2200" baseline="-25000" dirty="0" smtClean="0"/>
              <a:t>9	</a:t>
            </a:r>
            <a:r>
              <a:rPr lang="en-US" sz="2200" b="1" dirty="0" smtClean="0">
                <a:solidFill>
                  <a:schemeClr val="accent1"/>
                </a:solidFill>
              </a:rPr>
              <a:t> C → </a:t>
            </a:r>
            <a:r>
              <a:rPr lang="en-US" sz="2200" b="1" dirty="0" err="1" smtClean="0">
                <a:solidFill>
                  <a:schemeClr val="accent1"/>
                </a:solidFill>
              </a:rPr>
              <a:t>cC</a:t>
            </a:r>
            <a:r>
              <a:rPr lang="en-US" sz="2200" b="1" dirty="0" smtClean="0">
                <a:solidFill>
                  <a:schemeClr val="accent1"/>
                </a:solidFill>
              </a:rPr>
              <a:t>∙</a:t>
            </a:r>
          </a:p>
          <a:p>
            <a:pPr>
              <a:buNone/>
            </a:pPr>
            <a:endParaRPr lang="en-US" sz="2200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Content Placeholder 4" descr="Lec23-1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38600" y="1828800"/>
            <a:ext cx="4844594" cy="4114800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18104</TotalTime>
  <Words>2096</Words>
  <Application>Microsoft Office PowerPoint</Application>
  <PresentationFormat>On-screen Show (4:3)</PresentationFormat>
  <Paragraphs>307</Paragraphs>
  <Slides>37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Slide 1</vt:lpstr>
      <vt:lpstr>Slide 2</vt:lpstr>
      <vt:lpstr>Over View</vt:lpstr>
      <vt:lpstr>Over View..</vt:lpstr>
      <vt:lpstr>Over View…</vt:lpstr>
      <vt:lpstr>Over View…</vt:lpstr>
      <vt:lpstr>Over View…</vt:lpstr>
      <vt:lpstr>Over View…</vt:lpstr>
      <vt:lpstr>Over View…</vt:lpstr>
      <vt:lpstr>Over View…</vt:lpstr>
      <vt:lpstr>Over View…</vt:lpstr>
      <vt:lpstr>Over View…</vt:lpstr>
      <vt:lpstr>Over View…</vt:lpstr>
      <vt:lpstr>Slide 14</vt:lpstr>
      <vt:lpstr>Contents</vt:lpstr>
      <vt:lpstr>Ambiguous Grammars</vt:lpstr>
      <vt:lpstr>Ambiguous Grammars..</vt:lpstr>
      <vt:lpstr>Precedence and Associativity to Resolve Conflicts</vt:lpstr>
      <vt:lpstr>Ambiguous Grammars…</vt:lpstr>
      <vt:lpstr>Dangling-Else Ambiguity</vt:lpstr>
      <vt:lpstr>Dangling-Else Ambiguity..</vt:lpstr>
      <vt:lpstr>Dangling-Else Ambiguity...</vt:lpstr>
      <vt:lpstr>Dangling-Else Ambiguity...</vt:lpstr>
      <vt:lpstr>Dangling-Else Ambiguity...</vt:lpstr>
      <vt:lpstr>Error Recovery in LR Parsing</vt:lpstr>
      <vt:lpstr>Error Recovery in LR Parsing..</vt:lpstr>
      <vt:lpstr>Error Recovery in LR Parsing...</vt:lpstr>
      <vt:lpstr>Error Recovery in LR Parsing...</vt:lpstr>
      <vt:lpstr>Syntax Directed Translation</vt:lpstr>
      <vt:lpstr>Syntax Directed Definition</vt:lpstr>
      <vt:lpstr>Inherited and Synthesized Attributes</vt:lpstr>
      <vt:lpstr>Inherited and Synthesized Attributes..</vt:lpstr>
      <vt:lpstr>Inherited and Synthesized Attributes..</vt:lpstr>
      <vt:lpstr>Evaluating an SDD at the Nodes of a Parse Tree</vt:lpstr>
      <vt:lpstr>Evaluating an SDD at the Nodes of a Parse Tree..</vt:lpstr>
      <vt:lpstr>Evaluating an SDD at the Nodes of a Parse Tree...</vt:lpstr>
      <vt:lpstr>Slide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02</dc:title>
  <dc:subject>Compiler Construction</dc:subject>
  <dc:creator>Bilal Zafar</dc:creator>
  <cp:keywords>Compilers</cp:keywords>
  <cp:lastModifiedBy>NTS</cp:lastModifiedBy>
  <cp:revision>3990</cp:revision>
  <dcterms:created xsi:type="dcterms:W3CDTF">2012-02-27T05:45:45Z</dcterms:created>
  <dcterms:modified xsi:type="dcterms:W3CDTF">2013-12-26T10:47:13Z</dcterms:modified>
  <cp:category>CS</cp:category>
</cp:coreProperties>
</file>