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69" r:id="rId2"/>
    <p:sldId id="262" r:id="rId3"/>
    <p:sldId id="619" r:id="rId4"/>
    <p:sldId id="621" r:id="rId5"/>
    <p:sldId id="622" r:id="rId6"/>
    <p:sldId id="628" r:id="rId7"/>
    <p:sldId id="632" r:id="rId8"/>
    <p:sldId id="634" r:id="rId9"/>
    <p:sldId id="635" r:id="rId10"/>
    <p:sldId id="559" r:id="rId11"/>
    <p:sldId id="560" r:id="rId12"/>
    <p:sldId id="583" r:id="rId13"/>
    <p:sldId id="584" r:id="rId14"/>
    <p:sldId id="585" r:id="rId15"/>
    <p:sldId id="586" r:id="rId16"/>
    <p:sldId id="587" r:id="rId17"/>
    <p:sldId id="588" r:id="rId18"/>
    <p:sldId id="589" r:id="rId19"/>
    <p:sldId id="591" r:id="rId20"/>
    <p:sldId id="590" r:id="rId21"/>
    <p:sldId id="592" r:id="rId22"/>
    <p:sldId id="593" r:id="rId23"/>
    <p:sldId id="594" r:id="rId24"/>
    <p:sldId id="595" r:id="rId25"/>
    <p:sldId id="596" r:id="rId26"/>
    <p:sldId id="597" r:id="rId27"/>
    <p:sldId id="598" r:id="rId28"/>
    <p:sldId id="599" r:id="rId29"/>
    <p:sldId id="600" r:id="rId30"/>
    <p:sldId id="605" r:id="rId31"/>
    <p:sldId id="604" r:id="rId32"/>
    <p:sldId id="636" r:id="rId33"/>
    <p:sldId id="637" r:id="rId34"/>
    <p:sldId id="638"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5763" autoAdjust="0"/>
  </p:normalViewPr>
  <p:slideViewPr>
    <p:cSldViewPr>
      <p:cViewPr>
        <p:scale>
          <a:sx n="70" d="100"/>
          <a:sy n="70" d="100"/>
        </p:scale>
        <p:origin x="-634" y="1387"/>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24/02/1435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24/02/1435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12/27/2013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12/27/2013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12/27/2013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12/27/2013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12/27/2013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12/27/2013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12/27/2013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12/27/2013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12/27/2013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12/27/2013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12/27/2013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12/27/2013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26</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solidFill>
                  <a:schemeClr val="bg1">
                    <a:lumMod val="75000"/>
                  </a:schemeClr>
                </a:solidFill>
              </a:rPr>
              <a:t>Syntax-Directed Definitions</a:t>
            </a:r>
          </a:p>
          <a:p>
            <a:pPr lvl="1"/>
            <a:r>
              <a:rPr lang="en-US" dirty="0" smtClean="0">
                <a:solidFill>
                  <a:schemeClr val="bg1">
                    <a:lumMod val="75000"/>
                  </a:schemeClr>
                </a:solidFill>
              </a:rPr>
              <a:t>Inherited and Synthesized Attributes</a:t>
            </a:r>
          </a:p>
          <a:p>
            <a:pPr lvl="1"/>
            <a:r>
              <a:rPr lang="en-US" dirty="0" smtClean="0"/>
              <a:t>Evaluating an SDD at the Nodes of a Parse Tree</a:t>
            </a:r>
          </a:p>
          <a:p>
            <a:r>
              <a:rPr lang="en-US" dirty="0" smtClean="0"/>
              <a:t>Evaluation Orders for SDD's</a:t>
            </a:r>
          </a:p>
          <a:p>
            <a:pPr lvl="1"/>
            <a:r>
              <a:rPr lang="en-US" dirty="0" smtClean="0"/>
              <a:t>Dependency Graphs</a:t>
            </a:r>
          </a:p>
          <a:p>
            <a:pPr lvl="1"/>
            <a:r>
              <a:rPr lang="en-US" dirty="0" smtClean="0"/>
              <a:t>Ordering the Evaluation of Attributes</a:t>
            </a:r>
          </a:p>
          <a:p>
            <a:pPr lvl="1"/>
            <a:r>
              <a:rPr lang="en-US" dirty="0" smtClean="0"/>
              <a:t>S-Attributed Definitions</a:t>
            </a:r>
          </a:p>
          <a:p>
            <a:pPr lvl="1"/>
            <a:r>
              <a:rPr lang="en-US" dirty="0" smtClean="0"/>
              <a:t>L-Attributed Definitions</a:t>
            </a:r>
          </a:p>
          <a:p>
            <a:pPr lvl="1"/>
            <a:r>
              <a:rPr lang="en-US" dirty="0" smtClean="0"/>
              <a:t>Semantic Rules with Controlled Side Effects</a:t>
            </a:r>
          </a:p>
          <a:p>
            <a:r>
              <a:rPr lang="en-US" dirty="0" smtClean="0"/>
              <a:t>Applications of Syntax-Directed Translation</a:t>
            </a:r>
          </a:p>
          <a:p>
            <a:pPr lvl="1"/>
            <a:r>
              <a:rPr lang="en-US" dirty="0" smtClean="0"/>
              <a:t>Construction of Syntax Trees</a:t>
            </a:r>
          </a:p>
          <a:p>
            <a:pPr lvl="1"/>
            <a:r>
              <a:rPr lang="en-US" dirty="0" smtClean="0">
                <a:solidFill>
                  <a:schemeClr val="bg1">
                    <a:lumMod val="75000"/>
                  </a:schemeClr>
                </a:solidFill>
              </a:rPr>
              <a:t>The Structure of a Type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200" dirty="0" smtClean="0"/>
              <a:t>Evaluating an SDD at the Nodes of a Parse Tree..</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b="1" dirty="0" smtClean="0">
                <a:solidFill>
                  <a:schemeClr val="accent1"/>
                </a:solidFill>
              </a:rPr>
              <a:t>Inherited attributes </a:t>
            </a:r>
            <a:r>
              <a:rPr lang="en-US" dirty="0" smtClean="0"/>
              <a:t>are useful when the structure of a parse tree does not "match" the abstract syntax of the source code. </a:t>
            </a:r>
          </a:p>
          <a:p>
            <a:endParaRPr lang="en-US" dirty="0" smtClean="0"/>
          </a:p>
          <a:p>
            <a:r>
              <a:rPr lang="en-US" dirty="0" smtClean="0"/>
              <a:t>Now we see an example which shows how inherited attributes can be used to overcome such a mismatch due to a grammar designed for parsing rather than translation.</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200" dirty="0" smtClean="0"/>
              <a:t>Evaluating an SDD at the Nodes of a Parse Tree...</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It computes terms like 3 * 5 and 3 * 5 * 7.</a:t>
            </a:r>
          </a:p>
          <a:p>
            <a:endParaRPr lang="en-US" sz="2200" dirty="0" smtClean="0"/>
          </a:p>
          <a:p>
            <a:r>
              <a:rPr lang="en-US" sz="2200" dirty="0" smtClean="0"/>
              <a:t>The top-down parse of input 3 * 5 </a:t>
            </a:r>
            <a:br>
              <a:rPr lang="en-US" sz="2200" dirty="0" smtClean="0"/>
            </a:br>
            <a:r>
              <a:rPr lang="en-US" sz="2200" dirty="0" smtClean="0"/>
              <a:t>begins with the production </a:t>
            </a:r>
            <a:r>
              <a:rPr lang="en-US" sz="2000" b="1" i="1" dirty="0" smtClean="0">
                <a:solidFill>
                  <a:schemeClr val="accent1"/>
                </a:solidFill>
              </a:rPr>
              <a:t>T → FT’</a:t>
            </a:r>
            <a:r>
              <a:rPr lang="en-US" sz="2200" dirty="0" smtClean="0"/>
              <a:t/>
            </a:r>
            <a:br>
              <a:rPr lang="en-US" sz="2200" dirty="0" smtClean="0"/>
            </a:br>
            <a:endParaRPr lang="en-US" sz="2200" dirty="0" smtClean="0"/>
          </a:p>
          <a:p>
            <a:r>
              <a:rPr lang="en-US" sz="2200" dirty="0" smtClean="0"/>
              <a:t>F generates the digit 3, but the </a:t>
            </a:r>
            <a:br>
              <a:rPr lang="en-US" sz="2200" dirty="0" smtClean="0"/>
            </a:br>
            <a:r>
              <a:rPr lang="en-US" sz="2200" dirty="0" smtClean="0"/>
              <a:t>operator * is generated by T'. </a:t>
            </a:r>
            <a:br>
              <a:rPr lang="en-US" sz="2200" dirty="0" smtClean="0"/>
            </a:br>
            <a:endParaRPr lang="en-US" sz="2200" dirty="0" smtClean="0"/>
          </a:p>
          <a:p>
            <a:r>
              <a:rPr lang="en-US" sz="2200" dirty="0" smtClean="0"/>
              <a:t>Thus, the left operand 3 appears in a </a:t>
            </a:r>
            <a:br>
              <a:rPr lang="en-US" sz="2200" dirty="0" smtClean="0"/>
            </a:br>
            <a:r>
              <a:rPr lang="en-US" sz="2200" dirty="0" smtClean="0"/>
              <a:t>different sub tree of the parse tree from *</a:t>
            </a:r>
          </a:p>
          <a:p>
            <a:endParaRPr lang="en-US" sz="2200" dirty="0" smtClean="0"/>
          </a:p>
          <a:p>
            <a:r>
              <a:rPr lang="en-US" sz="2200" dirty="0" smtClean="0"/>
              <a:t>An inherited attribute will therefore be used to pass the operand to the operator.</a:t>
            </a:r>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pic>
        <p:nvPicPr>
          <p:cNvPr id="9" name="Picture 2"/>
          <p:cNvPicPr>
            <a:picLocks noChangeAspect="1" noChangeArrowheads="1"/>
          </p:cNvPicPr>
          <p:nvPr/>
        </p:nvPicPr>
        <p:blipFill>
          <a:blip r:embed="rId3" cstate="print"/>
          <a:srcRect/>
          <a:stretch>
            <a:fillRect/>
          </a:stretch>
        </p:blipFill>
        <p:spPr bwMode="auto">
          <a:xfrm>
            <a:off x="5105400" y="1524000"/>
            <a:ext cx="396240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3962400" y="2743200"/>
            <a:ext cx="5036884" cy="2743200"/>
          </a:xfrm>
          <a:prstGeom prst="rect">
            <a:avLst/>
          </a:prstGeom>
          <a:noFill/>
          <a:ln w="9525">
            <a:noFill/>
            <a:miter lim="800000"/>
            <a:headEnd/>
            <a:tailEnd/>
          </a:ln>
        </p:spPr>
      </p:pic>
      <p:sp>
        <p:nvSpPr>
          <p:cNvPr id="2" name="Title 1"/>
          <p:cNvSpPr>
            <a:spLocks noGrp="1"/>
          </p:cNvSpPr>
          <p:nvPr>
            <p:ph type="title"/>
          </p:nvPr>
        </p:nvSpPr>
        <p:spPr>
          <a:xfrm>
            <a:off x="457200" y="228600"/>
            <a:ext cx="8229600" cy="685800"/>
          </a:xfrm>
        </p:spPr>
        <p:txBody>
          <a:bodyPr>
            <a:normAutofit/>
          </a:bodyPr>
          <a:lstStyle/>
          <a:p>
            <a:r>
              <a:rPr lang="en-US" sz="3200" dirty="0" smtClean="0"/>
              <a:t>Evaluating an SDD at the Nodes of a Parse Tree...</a:t>
            </a:r>
          </a:p>
        </p:txBody>
      </p:sp>
      <p:sp>
        <p:nvSpPr>
          <p:cNvPr id="3" name="Content Placeholder 2"/>
          <p:cNvSpPr>
            <a:spLocks noGrp="1"/>
          </p:cNvSpPr>
          <p:nvPr>
            <p:ph idx="1"/>
          </p:nvPr>
        </p:nvSpPr>
        <p:spPr>
          <a:xfrm>
            <a:off x="0" y="1066800"/>
            <a:ext cx="8839200" cy="5257800"/>
          </a:xfrm>
        </p:spPr>
        <p:txBody>
          <a:bodyPr>
            <a:normAutofit/>
          </a:bodyPr>
          <a:lstStyle/>
          <a:p>
            <a:r>
              <a:rPr lang="en-US" dirty="0" smtClean="0"/>
              <a:t>Each of the non-terminals </a:t>
            </a:r>
            <a:r>
              <a:rPr lang="en-US" b="1" dirty="0" smtClean="0">
                <a:solidFill>
                  <a:schemeClr val="accent1"/>
                </a:solidFill>
              </a:rPr>
              <a:t>T</a:t>
            </a:r>
            <a:r>
              <a:rPr lang="en-US" dirty="0" smtClean="0"/>
              <a:t> and </a:t>
            </a:r>
            <a:r>
              <a:rPr lang="en-US" b="1" dirty="0" smtClean="0">
                <a:solidFill>
                  <a:schemeClr val="accent1"/>
                </a:solidFill>
              </a:rPr>
              <a:t>F</a:t>
            </a:r>
            <a:r>
              <a:rPr lang="en-US" dirty="0" smtClean="0"/>
              <a:t> has a </a:t>
            </a:r>
            <a:r>
              <a:rPr lang="en-US" b="1" dirty="0" smtClean="0"/>
              <a:t>synthesized attribute </a:t>
            </a:r>
            <a:r>
              <a:rPr lang="en-US" b="1" dirty="0" err="1" smtClean="0">
                <a:solidFill>
                  <a:schemeClr val="accent1"/>
                </a:solidFill>
              </a:rPr>
              <a:t>val</a:t>
            </a:r>
            <a:r>
              <a:rPr lang="en-US" dirty="0" smtClean="0"/>
              <a:t>; the terminal digit has a </a:t>
            </a:r>
            <a:r>
              <a:rPr lang="en-US" b="1" dirty="0" smtClean="0"/>
              <a:t>synthesized attribute </a:t>
            </a:r>
            <a:r>
              <a:rPr lang="en-US" b="1" dirty="0" err="1" smtClean="0">
                <a:solidFill>
                  <a:schemeClr val="accent1"/>
                </a:solidFill>
              </a:rPr>
              <a:t>lexval</a:t>
            </a:r>
            <a:r>
              <a:rPr lang="en-US" dirty="0" smtClean="0"/>
              <a:t>. </a:t>
            </a:r>
          </a:p>
          <a:p>
            <a:endParaRPr lang="en-US" dirty="0" smtClean="0"/>
          </a:p>
          <a:p>
            <a:r>
              <a:rPr lang="en-US" dirty="0" smtClean="0"/>
              <a:t>The non-terminal T' has two attributes: </a:t>
            </a:r>
          </a:p>
          <a:p>
            <a:pPr lvl="1"/>
            <a:r>
              <a:rPr lang="en-US" dirty="0" smtClean="0"/>
              <a:t>An inherited attribute </a:t>
            </a:r>
            <a:r>
              <a:rPr lang="en-US" b="1" i="1" dirty="0" err="1" smtClean="0">
                <a:solidFill>
                  <a:schemeClr val="accent1"/>
                </a:solidFill>
              </a:rPr>
              <a:t>inh</a:t>
            </a:r>
            <a:r>
              <a:rPr lang="en-US" b="1" i="1" dirty="0" smtClean="0">
                <a:solidFill>
                  <a:schemeClr val="accent1"/>
                </a:solidFill>
              </a:rPr>
              <a:t> </a:t>
            </a:r>
          </a:p>
          <a:p>
            <a:pPr lvl="1"/>
            <a:r>
              <a:rPr lang="en-US" dirty="0" smtClean="0"/>
              <a:t>A synthesized attribute </a:t>
            </a:r>
            <a:r>
              <a:rPr lang="en-US" b="1" i="1" dirty="0" err="1" smtClean="0">
                <a:solidFill>
                  <a:schemeClr val="accent1"/>
                </a:solidFill>
              </a:rPr>
              <a:t>syn</a:t>
            </a:r>
            <a:endParaRPr lang="en-US" b="1" i="1" dirty="0" smtClean="0">
              <a:solidFill>
                <a:schemeClr val="accent1"/>
              </a:solidFill>
            </a:endParaRPr>
          </a:p>
          <a:p>
            <a:pPr lvl="1"/>
            <a:endParaRPr lang="en-US" dirty="0" smtClean="0"/>
          </a:p>
          <a:p>
            <a:pPr lvl="1"/>
            <a:endParaRPr lang="en-US" dirty="0" smtClean="0"/>
          </a:p>
          <a:p>
            <a:pPr lvl="1"/>
            <a:endParaRPr lang="en-US" dirty="0" smtClean="0"/>
          </a:p>
          <a:p>
            <a:pPr lvl="1"/>
            <a:endParaRPr lang="en-US" dirty="0" smtClean="0"/>
          </a:p>
          <a:p>
            <a:pPr lvl="1"/>
            <a:r>
              <a:rPr lang="en-US" dirty="0" smtClean="0"/>
              <a:t>The semantic rules are based on the </a:t>
            </a:r>
            <a:br>
              <a:rPr lang="en-US" dirty="0" smtClean="0"/>
            </a:br>
            <a:r>
              <a:rPr lang="en-US" dirty="0" smtClean="0"/>
              <a:t>idea that the left operand of the </a:t>
            </a:r>
            <a:br>
              <a:rPr lang="en-US" dirty="0" smtClean="0"/>
            </a:br>
            <a:r>
              <a:rPr lang="en-US" dirty="0" smtClean="0"/>
              <a:t>operator * is inherited.</a:t>
            </a:r>
          </a:p>
          <a:p>
            <a:endParaRPr lang="en-US" dirty="0" smtClean="0"/>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Dependency Graphs</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b="1" dirty="0" smtClean="0">
                <a:solidFill>
                  <a:schemeClr val="accent1"/>
                </a:solidFill>
              </a:rPr>
              <a:t>dependency graph </a:t>
            </a:r>
            <a:r>
              <a:rPr lang="en-US" dirty="0" smtClean="0"/>
              <a:t>depicts the flow of information among the attribute instances in a particular parse tree.</a:t>
            </a:r>
          </a:p>
          <a:p>
            <a:endParaRPr lang="en-US" dirty="0" smtClean="0"/>
          </a:p>
          <a:p>
            <a:r>
              <a:rPr lang="en-US" dirty="0" smtClean="0"/>
              <a:t>An edge from one attribute instance to another means that the value of the first is needed to compute the second. </a:t>
            </a:r>
          </a:p>
          <a:p>
            <a:endParaRPr lang="en-US" dirty="0" smtClean="0"/>
          </a:p>
          <a:p>
            <a:pPr lvl="1"/>
            <a:r>
              <a:rPr lang="en-US" dirty="0" smtClean="0"/>
              <a:t>Edges express constraints implied by the semantic rules.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Dependency Graphs..</a:t>
            </a:r>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The </a:t>
            </a:r>
            <a:r>
              <a:rPr lang="en-US" sz="2200" b="1" dirty="0" smtClean="0"/>
              <a:t>black dotted </a:t>
            </a:r>
            <a:r>
              <a:rPr lang="en-US" sz="2200" dirty="0" smtClean="0"/>
              <a:t>lines comprise the parse tree for the multiplication grammar just studied when applied to a single multiplication, e.g. 3*5. </a:t>
            </a:r>
          </a:p>
          <a:p>
            <a:endParaRPr lang="en-US" sz="2200" dirty="0" smtClean="0"/>
          </a:p>
          <a:p>
            <a:r>
              <a:rPr lang="en-US" sz="2200" dirty="0" smtClean="0"/>
              <a:t>Each </a:t>
            </a:r>
            <a:r>
              <a:rPr lang="en-US" sz="2200" b="1" dirty="0" smtClean="0">
                <a:solidFill>
                  <a:srgbClr val="00B050"/>
                </a:solidFill>
              </a:rPr>
              <a:t>synthesized attribute </a:t>
            </a:r>
            <a:r>
              <a:rPr lang="en-US" sz="2200" dirty="0" smtClean="0"/>
              <a:t>is shown </a:t>
            </a:r>
            <a:br>
              <a:rPr lang="en-US" sz="2200" dirty="0" smtClean="0"/>
            </a:br>
            <a:r>
              <a:rPr lang="en-US" sz="2200" dirty="0" smtClean="0"/>
              <a:t>in </a:t>
            </a:r>
            <a:r>
              <a:rPr lang="en-US" sz="2200" b="1" dirty="0" smtClean="0">
                <a:solidFill>
                  <a:srgbClr val="00B050"/>
                </a:solidFill>
              </a:rPr>
              <a:t>green</a:t>
            </a:r>
            <a:r>
              <a:rPr lang="en-US" sz="2200" dirty="0" smtClean="0"/>
              <a:t> and is written to the right of </a:t>
            </a:r>
            <a:br>
              <a:rPr lang="en-US" sz="2200" dirty="0" smtClean="0"/>
            </a:br>
            <a:r>
              <a:rPr lang="en-US" sz="2200" dirty="0" smtClean="0"/>
              <a:t>the grammar symbol at the node </a:t>
            </a:r>
            <a:br>
              <a:rPr lang="en-US" sz="2200" dirty="0" smtClean="0"/>
            </a:br>
            <a:r>
              <a:rPr lang="en-US" sz="2200" dirty="0" smtClean="0"/>
              <a:t>where it is defined. </a:t>
            </a:r>
          </a:p>
          <a:p>
            <a:endParaRPr lang="en-US" sz="2200" dirty="0" smtClean="0"/>
          </a:p>
          <a:p>
            <a:r>
              <a:rPr lang="en-US" sz="2200" dirty="0" smtClean="0"/>
              <a:t>Each </a:t>
            </a:r>
            <a:r>
              <a:rPr lang="en-US" sz="2200" b="1" dirty="0" smtClean="0">
                <a:solidFill>
                  <a:srgbClr val="FF0000"/>
                </a:solidFill>
              </a:rPr>
              <a:t>inherited attribute </a:t>
            </a:r>
            <a:r>
              <a:rPr lang="en-US" sz="2200" dirty="0" smtClean="0"/>
              <a:t>is shown in </a:t>
            </a:r>
            <a:br>
              <a:rPr lang="en-US" sz="2200" dirty="0" smtClean="0"/>
            </a:br>
            <a:r>
              <a:rPr lang="en-US" sz="2200" b="1" dirty="0" smtClean="0">
                <a:solidFill>
                  <a:srgbClr val="FF0000"/>
                </a:solidFill>
              </a:rPr>
              <a:t>red</a:t>
            </a:r>
            <a:r>
              <a:rPr lang="en-US" sz="2200" dirty="0" smtClean="0"/>
              <a:t> and is written to the left of the </a:t>
            </a:r>
            <a:br>
              <a:rPr lang="en-US" sz="2200" dirty="0" smtClean="0"/>
            </a:br>
            <a:r>
              <a:rPr lang="en-US" sz="2200" dirty="0" smtClean="0"/>
              <a:t>grammar symbol where it is defined.</a:t>
            </a:r>
          </a:p>
          <a:p>
            <a:endParaRPr lang="en-US" sz="2200" dirty="0" smtClean="0"/>
          </a:p>
          <a:p>
            <a:endParaRPr lang="en-US" sz="22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pic>
        <p:nvPicPr>
          <p:cNvPr id="3074" name="Picture 2" descr="C:\Users\Pie\Pictures\dependency.png"/>
          <p:cNvPicPr>
            <a:picLocks noChangeAspect="1" noChangeArrowheads="1"/>
          </p:cNvPicPr>
          <p:nvPr/>
        </p:nvPicPr>
        <p:blipFill>
          <a:blip r:embed="rId3" cstate="print"/>
          <a:srcRect/>
          <a:stretch>
            <a:fillRect/>
          </a:stretch>
        </p:blipFill>
        <p:spPr bwMode="auto">
          <a:xfrm>
            <a:off x="4876800" y="1966913"/>
            <a:ext cx="4123292" cy="2909887"/>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Dependency Graphs..</a:t>
            </a:r>
          </a:p>
        </p:txBody>
      </p:sp>
      <p:sp>
        <p:nvSpPr>
          <p:cNvPr id="3" name="Content Placeholder 2"/>
          <p:cNvSpPr>
            <a:spLocks noGrp="1"/>
          </p:cNvSpPr>
          <p:nvPr>
            <p:ph idx="1"/>
          </p:nvPr>
        </p:nvSpPr>
        <p:spPr>
          <a:xfrm>
            <a:off x="152400" y="1066800"/>
            <a:ext cx="8839200" cy="5257800"/>
          </a:xfrm>
        </p:spPr>
        <p:txBody>
          <a:bodyPr>
            <a:normAutofit/>
          </a:bodyPr>
          <a:lstStyle/>
          <a:p>
            <a:r>
              <a:rPr lang="en-US" sz="2000" dirty="0" smtClean="0"/>
              <a:t>Each </a:t>
            </a:r>
            <a:r>
              <a:rPr lang="en-US" sz="2000" b="1" dirty="0" smtClean="0">
                <a:solidFill>
                  <a:srgbClr val="00B050"/>
                </a:solidFill>
              </a:rPr>
              <a:t>green arrow</a:t>
            </a:r>
            <a:r>
              <a:rPr lang="en-US" sz="2000" dirty="0" smtClean="0"/>
              <a:t> points to the synthesized attribute calculated from the attribute at the tail of the arrow. </a:t>
            </a:r>
          </a:p>
          <a:p>
            <a:endParaRPr lang="en-US" sz="2000" dirty="0" smtClean="0"/>
          </a:p>
          <a:p>
            <a:r>
              <a:rPr lang="en-US" sz="2000" dirty="0" smtClean="0"/>
              <a:t>These arrows either go up the tree one </a:t>
            </a:r>
            <a:br>
              <a:rPr lang="en-US" sz="2000" dirty="0" smtClean="0"/>
            </a:br>
            <a:r>
              <a:rPr lang="en-US" sz="2000" dirty="0" smtClean="0"/>
              <a:t>level or stay at a node. </a:t>
            </a:r>
          </a:p>
          <a:p>
            <a:endParaRPr lang="en-US" sz="2000" dirty="0" smtClean="0"/>
          </a:p>
          <a:p>
            <a:r>
              <a:rPr lang="en-US" sz="2000" dirty="0" smtClean="0"/>
              <a:t>That is because a synthesized attribute </a:t>
            </a:r>
            <a:br>
              <a:rPr lang="en-US" sz="2000" dirty="0" smtClean="0"/>
            </a:br>
            <a:r>
              <a:rPr lang="en-US" sz="2000" dirty="0" smtClean="0"/>
              <a:t>can depend only on the node where </a:t>
            </a:r>
            <a:br>
              <a:rPr lang="en-US" sz="2000" dirty="0" smtClean="0"/>
            </a:br>
            <a:r>
              <a:rPr lang="en-US" sz="2000" dirty="0" smtClean="0"/>
              <a:t>it is defined and that node's children.</a:t>
            </a:r>
          </a:p>
          <a:p>
            <a:endParaRPr lang="en-US" sz="2000" dirty="0" smtClean="0"/>
          </a:p>
          <a:p>
            <a:r>
              <a:rPr lang="en-US" sz="2000" dirty="0" smtClean="0"/>
              <a:t>The computation of the attribute is </a:t>
            </a:r>
            <a:br>
              <a:rPr lang="en-US" sz="2000" dirty="0" smtClean="0"/>
            </a:br>
            <a:r>
              <a:rPr lang="en-US" sz="2000" dirty="0" smtClean="0"/>
              <a:t>associated with the production at the node at its arrowhead. </a:t>
            </a:r>
          </a:p>
          <a:p>
            <a:endParaRPr lang="en-US" sz="20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pic>
        <p:nvPicPr>
          <p:cNvPr id="3074" name="Picture 2" descr="C:\Users\Pie\Pictures\dependency.png"/>
          <p:cNvPicPr>
            <a:picLocks noChangeAspect="1" noChangeArrowheads="1"/>
          </p:cNvPicPr>
          <p:nvPr/>
        </p:nvPicPr>
        <p:blipFill>
          <a:blip r:embed="rId3" cstate="print"/>
          <a:srcRect/>
          <a:stretch>
            <a:fillRect/>
          </a:stretch>
        </p:blipFill>
        <p:spPr bwMode="auto">
          <a:xfrm>
            <a:off x="4876800" y="1814513"/>
            <a:ext cx="4123292" cy="2909887"/>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Dependency Graphs..</a:t>
            </a:r>
          </a:p>
        </p:txBody>
      </p:sp>
      <p:sp>
        <p:nvSpPr>
          <p:cNvPr id="3" name="Content Placeholder 2"/>
          <p:cNvSpPr>
            <a:spLocks noGrp="1"/>
          </p:cNvSpPr>
          <p:nvPr>
            <p:ph idx="1"/>
          </p:nvPr>
        </p:nvSpPr>
        <p:spPr>
          <a:xfrm>
            <a:off x="152400" y="1066800"/>
            <a:ext cx="8839200" cy="5257800"/>
          </a:xfrm>
        </p:spPr>
        <p:txBody>
          <a:bodyPr>
            <a:normAutofit/>
          </a:bodyPr>
          <a:lstStyle/>
          <a:p>
            <a:r>
              <a:rPr lang="en-US" sz="2000" dirty="0" smtClean="0"/>
              <a:t>Each </a:t>
            </a:r>
            <a:r>
              <a:rPr lang="en-US" sz="2000" b="1" dirty="0" smtClean="0">
                <a:solidFill>
                  <a:srgbClr val="FF0000"/>
                </a:solidFill>
              </a:rPr>
              <a:t>red arrow </a:t>
            </a:r>
            <a:r>
              <a:rPr lang="en-US" sz="2000" dirty="0" smtClean="0"/>
              <a:t>points to the inherited attribute calculated from the attribute at the tail. </a:t>
            </a:r>
          </a:p>
          <a:p>
            <a:endParaRPr lang="en-US" sz="2000" dirty="0" smtClean="0"/>
          </a:p>
          <a:p>
            <a:r>
              <a:rPr lang="en-US" sz="2000" dirty="0" smtClean="0"/>
              <a:t>Note that two red arrows point to the </a:t>
            </a:r>
            <a:br>
              <a:rPr lang="en-US" sz="2000" dirty="0" smtClean="0"/>
            </a:br>
            <a:r>
              <a:rPr lang="en-US" sz="2000" dirty="0" smtClean="0"/>
              <a:t>same attribute. </a:t>
            </a:r>
          </a:p>
          <a:p>
            <a:endParaRPr lang="en-US" sz="2000" dirty="0" smtClean="0"/>
          </a:p>
          <a:p>
            <a:r>
              <a:rPr lang="en-US" sz="2000" dirty="0" smtClean="0"/>
              <a:t>This indicates that the common attribute</a:t>
            </a:r>
            <a:br>
              <a:rPr lang="en-US" sz="2000" dirty="0" smtClean="0"/>
            </a:br>
            <a:r>
              <a:rPr lang="en-US" sz="2000" dirty="0" smtClean="0"/>
              <a:t>at the arrowheads, depends on both </a:t>
            </a:r>
            <a:br>
              <a:rPr lang="en-US" sz="2000" dirty="0" smtClean="0"/>
            </a:br>
            <a:r>
              <a:rPr lang="en-US" sz="2000" dirty="0" smtClean="0"/>
              <a:t>attributes at the tails. </a:t>
            </a:r>
          </a:p>
          <a:p>
            <a:endParaRPr lang="en-US" sz="2000" dirty="0" smtClean="0"/>
          </a:p>
          <a:p>
            <a:r>
              <a:rPr lang="en-US" sz="2000" dirty="0" smtClean="0"/>
              <a:t>According to the rules for inherited </a:t>
            </a:r>
            <a:br>
              <a:rPr lang="en-US" sz="2000" dirty="0" smtClean="0"/>
            </a:br>
            <a:r>
              <a:rPr lang="en-US" sz="2000" dirty="0" smtClean="0"/>
              <a:t>attributes, these arrows either go down the tree one level, go from a node to a sibling, or stay within a node. </a:t>
            </a:r>
          </a:p>
          <a:p>
            <a:r>
              <a:rPr lang="en-US" sz="2000" dirty="0" smtClean="0"/>
              <a:t>The computation of the attribute is associated with the production </a:t>
            </a:r>
            <a:r>
              <a:rPr lang="en-US" sz="2000" b="1" dirty="0" smtClean="0"/>
              <a:t>at the parent</a:t>
            </a:r>
            <a:r>
              <a:rPr lang="en-US" sz="2000" dirty="0" smtClean="0"/>
              <a:t> of the node at the arrowhead.</a:t>
            </a:r>
            <a:endParaRPr lang="en-US" sz="22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pic>
        <p:nvPicPr>
          <p:cNvPr id="3074" name="Picture 2" descr="C:\Users\Pie\Pictures\dependency.png"/>
          <p:cNvPicPr>
            <a:picLocks noChangeAspect="1" noChangeArrowheads="1"/>
          </p:cNvPicPr>
          <p:nvPr/>
        </p:nvPicPr>
        <p:blipFill>
          <a:blip r:embed="rId3" cstate="print"/>
          <a:srcRect/>
          <a:stretch>
            <a:fillRect/>
          </a:stretch>
        </p:blipFill>
        <p:spPr bwMode="auto">
          <a:xfrm>
            <a:off x="4876800" y="1814513"/>
            <a:ext cx="4123292" cy="2909887"/>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Ordering the Evaluation of Attributes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a:t>
            </a:r>
            <a:r>
              <a:rPr lang="en-US" b="1" dirty="0" smtClean="0">
                <a:solidFill>
                  <a:schemeClr val="accent1"/>
                </a:solidFill>
              </a:rPr>
              <a:t>dependency graph </a:t>
            </a:r>
            <a:r>
              <a:rPr lang="en-US" dirty="0" smtClean="0"/>
              <a:t>characterizes the possible orders in which we can evaluate the attributes at the various nodes of a parse tree. </a:t>
            </a:r>
          </a:p>
          <a:p>
            <a:endParaRPr lang="en-US" dirty="0" smtClean="0"/>
          </a:p>
          <a:p>
            <a:r>
              <a:rPr lang="en-US" dirty="0" smtClean="0"/>
              <a:t>If the dependency graph has an edge from node </a:t>
            </a:r>
            <a:r>
              <a:rPr lang="en-US" b="1" dirty="0" smtClean="0">
                <a:solidFill>
                  <a:schemeClr val="accent1"/>
                </a:solidFill>
              </a:rPr>
              <a:t>M</a:t>
            </a:r>
            <a:r>
              <a:rPr lang="en-US" dirty="0" smtClean="0"/>
              <a:t> to node</a:t>
            </a:r>
            <a:r>
              <a:rPr lang="en-US" b="1" dirty="0" smtClean="0">
                <a:solidFill>
                  <a:schemeClr val="accent1"/>
                </a:solidFill>
              </a:rPr>
              <a:t> N</a:t>
            </a:r>
            <a:r>
              <a:rPr lang="en-US" dirty="0" smtClean="0"/>
              <a:t> then the attribute corresponding to </a:t>
            </a:r>
            <a:r>
              <a:rPr lang="en-US" b="1" dirty="0" smtClean="0">
                <a:solidFill>
                  <a:schemeClr val="accent1"/>
                </a:solidFill>
              </a:rPr>
              <a:t>M</a:t>
            </a:r>
            <a:r>
              <a:rPr lang="en-US" dirty="0" smtClean="0"/>
              <a:t> </a:t>
            </a:r>
            <a:r>
              <a:rPr lang="en-US" dirty="0" smtClean="0">
                <a:solidFill>
                  <a:schemeClr val="accent1"/>
                </a:solidFill>
              </a:rPr>
              <a:t>must be evaluated before the attribute of</a:t>
            </a:r>
            <a:r>
              <a:rPr lang="en-US" dirty="0" smtClean="0"/>
              <a:t> </a:t>
            </a:r>
            <a:r>
              <a:rPr lang="en-US" b="1" dirty="0" smtClean="0">
                <a:solidFill>
                  <a:schemeClr val="accent1"/>
                </a:solidFill>
              </a:rPr>
              <a:t>N</a:t>
            </a:r>
            <a:r>
              <a:rPr lang="en-US" dirty="0" smtClean="0"/>
              <a:t>. </a:t>
            </a:r>
          </a:p>
          <a:p>
            <a:endParaRPr lang="en-US" dirty="0" smtClean="0"/>
          </a:p>
          <a:p>
            <a:r>
              <a:rPr lang="en-US" dirty="0" smtClean="0"/>
              <a:t>The only allowable orders of evaluation are those sequences of nodes </a:t>
            </a:r>
            <a:r>
              <a:rPr lang="en-US" b="1" dirty="0" smtClean="0">
                <a:solidFill>
                  <a:schemeClr val="accent1"/>
                </a:solidFill>
              </a:rPr>
              <a:t>N</a:t>
            </a:r>
            <a:r>
              <a:rPr lang="en-US" b="1" baseline="-25000" dirty="0" smtClean="0">
                <a:solidFill>
                  <a:schemeClr val="accent1"/>
                </a:solidFill>
              </a:rPr>
              <a:t>1</a:t>
            </a:r>
            <a:r>
              <a:rPr lang="en-US" b="1" dirty="0" smtClean="0">
                <a:solidFill>
                  <a:schemeClr val="accent1"/>
                </a:solidFill>
              </a:rPr>
              <a:t>, N</a:t>
            </a:r>
            <a:r>
              <a:rPr lang="en-US" b="1" baseline="-25000" dirty="0" smtClean="0">
                <a:solidFill>
                  <a:schemeClr val="accent1"/>
                </a:solidFill>
              </a:rPr>
              <a:t>2</a:t>
            </a:r>
            <a:r>
              <a:rPr lang="en-US" b="1" dirty="0" smtClean="0">
                <a:solidFill>
                  <a:schemeClr val="accent1"/>
                </a:solidFill>
              </a:rPr>
              <a:t>, … ,</a:t>
            </a:r>
            <a:r>
              <a:rPr lang="en-US" b="1" dirty="0" err="1" smtClean="0">
                <a:solidFill>
                  <a:schemeClr val="accent1"/>
                </a:solidFill>
              </a:rPr>
              <a:t>N</a:t>
            </a:r>
            <a:r>
              <a:rPr lang="en-US" b="1" baseline="-25000" dirty="0" err="1" smtClean="0">
                <a:solidFill>
                  <a:schemeClr val="accent1"/>
                </a:solidFill>
              </a:rPr>
              <a:t>k</a:t>
            </a:r>
            <a:r>
              <a:rPr lang="en-US" dirty="0" smtClean="0"/>
              <a:t> such that if there is an edge of the dependency graph from </a:t>
            </a:r>
            <a:r>
              <a:rPr lang="en-US" b="1" dirty="0" smtClean="0">
                <a:solidFill>
                  <a:schemeClr val="accent1"/>
                </a:solidFill>
              </a:rPr>
              <a:t>N</a:t>
            </a:r>
            <a:r>
              <a:rPr lang="en-US" b="1" baseline="-25000" dirty="0" smtClean="0">
                <a:solidFill>
                  <a:schemeClr val="accent1"/>
                </a:solidFill>
              </a:rPr>
              <a:t>i</a:t>
            </a:r>
            <a:r>
              <a:rPr lang="en-US" b="1" dirty="0" smtClean="0">
                <a:solidFill>
                  <a:schemeClr val="accent1"/>
                </a:solidFill>
              </a:rPr>
              <a:t> to </a:t>
            </a:r>
            <a:r>
              <a:rPr lang="en-US" b="1" dirty="0" err="1" smtClean="0">
                <a:solidFill>
                  <a:schemeClr val="accent1"/>
                </a:solidFill>
              </a:rPr>
              <a:t>N</a:t>
            </a:r>
            <a:r>
              <a:rPr lang="en-US" b="1" baseline="-25000" dirty="0" err="1" smtClean="0">
                <a:solidFill>
                  <a:schemeClr val="accent1"/>
                </a:solidFill>
              </a:rPr>
              <a:t>j</a:t>
            </a:r>
            <a:r>
              <a:rPr lang="en-US" b="1" dirty="0" smtClean="0">
                <a:solidFill>
                  <a:schemeClr val="accent1"/>
                </a:solidFill>
              </a:rPr>
              <a:t>  </a:t>
            </a:r>
            <a:r>
              <a:rPr lang="en-US" b="1" dirty="0" smtClean="0"/>
              <a:t>then</a:t>
            </a:r>
            <a:r>
              <a:rPr lang="en-US" b="1" dirty="0" smtClean="0">
                <a:solidFill>
                  <a:schemeClr val="accent1"/>
                </a:solidFill>
              </a:rPr>
              <a:t> </a:t>
            </a:r>
            <a:r>
              <a:rPr lang="en-US" b="1" dirty="0" err="1" smtClean="0">
                <a:solidFill>
                  <a:schemeClr val="accent1"/>
                </a:solidFill>
              </a:rPr>
              <a:t>i</a:t>
            </a:r>
            <a:r>
              <a:rPr lang="en-US" b="1" dirty="0" smtClean="0">
                <a:solidFill>
                  <a:schemeClr val="accent1"/>
                </a:solidFill>
              </a:rPr>
              <a:t> &lt; j</a:t>
            </a:r>
            <a:endParaRPr lang="en-US" dirty="0" smtClean="0"/>
          </a:p>
          <a:p>
            <a:pPr lvl="1"/>
            <a:endParaRPr lang="en-US" dirty="0" smtClean="0"/>
          </a:p>
          <a:p>
            <a:pPr lvl="1"/>
            <a:r>
              <a:rPr lang="en-US" dirty="0" smtClean="0"/>
              <a:t>Such an ordering embeds a directed graph into a linear order, and is called </a:t>
            </a:r>
            <a:r>
              <a:rPr lang="en-US" b="1" dirty="0" smtClean="0">
                <a:solidFill>
                  <a:schemeClr val="tx2"/>
                </a:solidFill>
              </a:rPr>
              <a:t>a topological sort </a:t>
            </a:r>
            <a:r>
              <a:rPr lang="en-US" dirty="0" smtClean="0"/>
              <a:t>of the graph.</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Ordering the Evaluation of Attributes..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The rule is that the needed ordering can be found if and only if there are no (directed) cycles.</a:t>
            </a:r>
          </a:p>
          <a:p>
            <a:endParaRPr lang="en-US" dirty="0" smtClean="0"/>
          </a:p>
          <a:p>
            <a:r>
              <a:rPr lang="en-US" dirty="0" smtClean="0"/>
              <a:t>The algorithm is simple.</a:t>
            </a:r>
          </a:p>
          <a:p>
            <a:pPr lvl="1"/>
            <a:endParaRPr lang="en-US" dirty="0" smtClean="0"/>
          </a:p>
          <a:p>
            <a:pPr lvl="1"/>
            <a:r>
              <a:rPr lang="en-US" dirty="0" smtClean="0"/>
              <a:t>Choose a node having no incoming edges</a:t>
            </a:r>
          </a:p>
          <a:p>
            <a:pPr lvl="1"/>
            <a:endParaRPr lang="en-US" dirty="0" smtClean="0"/>
          </a:p>
          <a:p>
            <a:pPr lvl="1"/>
            <a:r>
              <a:rPr lang="en-US" dirty="0" smtClean="0"/>
              <a:t>Delete the node and all incident edges.</a:t>
            </a:r>
          </a:p>
          <a:p>
            <a:pPr lvl="1"/>
            <a:endParaRPr lang="en-US" dirty="0" smtClean="0"/>
          </a:p>
          <a:p>
            <a:pPr lvl="1"/>
            <a:r>
              <a:rPr lang="en-US" dirty="0" smtClean="0"/>
              <a:t>Repeat</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Ordering the Evaluation of Attributes…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If the algorithm terminates with nodes remaining, there is a </a:t>
            </a:r>
            <a:r>
              <a:rPr lang="en-US" b="1" dirty="0" smtClean="0">
                <a:solidFill>
                  <a:schemeClr val="accent1"/>
                </a:solidFill>
              </a:rPr>
              <a:t>directed cycle </a:t>
            </a:r>
            <a:r>
              <a:rPr lang="en-US" dirty="0" smtClean="0"/>
              <a:t>within these remaining nodes and hence </a:t>
            </a:r>
            <a:r>
              <a:rPr lang="en-US" b="1" dirty="0" smtClean="0">
                <a:solidFill>
                  <a:schemeClr val="accent1"/>
                </a:solidFill>
              </a:rPr>
              <a:t>no suitable evaluation order</a:t>
            </a:r>
            <a:r>
              <a:rPr lang="en-US" dirty="0" smtClean="0"/>
              <a:t>.</a:t>
            </a:r>
          </a:p>
          <a:p>
            <a:endParaRPr lang="en-US" dirty="0" smtClean="0"/>
          </a:p>
          <a:p>
            <a:r>
              <a:rPr lang="en-US" dirty="0" smtClean="0"/>
              <a:t>If the algorithm succeeds in deleting all the nodes, then the deletion order is a suitable evaluation order and there were no directed cycles.</a:t>
            </a:r>
          </a:p>
          <a:p>
            <a:endParaRPr lang="en-US" dirty="0" smtClean="0"/>
          </a:p>
          <a:p>
            <a:r>
              <a:rPr lang="en-US" dirty="0" smtClean="0"/>
              <a:t>The </a:t>
            </a:r>
            <a:r>
              <a:rPr lang="en-US" b="1" dirty="0" smtClean="0">
                <a:solidFill>
                  <a:schemeClr val="accent1"/>
                </a:solidFill>
              </a:rPr>
              <a:t>topological sort algorithm is nondeterministic </a:t>
            </a:r>
            <a:r>
              <a:rPr lang="en-US" dirty="0" smtClean="0"/>
              <a:t>(</a:t>
            </a:r>
            <a:r>
              <a:rPr lang="en-US" b="1" dirty="0" smtClean="0"/>
              <a:t>Choose</a:t>
            </a:r>
            <a:r>
              <a:rPr lang="en-US" dirty="0" smtClean="0"/>
              <a:t> a node) and hence there can be many topological sort orders.</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S-Attributed Definitions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Given an SDD and a parse tree, it is easy to tell (by doing a topological sort) whether a suitable evaluation exists or not.</a:t>
            </a:r>
          </a:p>
          <a:p>
            <a:endParaRPr lang="en-US" dirty="0" smtClean="0"/>
          </a:p>
          <a:p>
            <a:r>
              <a:rPr lang="en-US" dirty="0" smtClean="0"/>
              <a:t>A difficult problem is, given an SDD, are there </a:t>
            </a:r>
            <a:r>
              <a:rPr lang="en-US" i="1" dirty="0" smtClean="0"/>
              <a:t>any </a:t>
            </a:r>
            <a:r>
              <a:rPr lang="en-US" dirty="0" smtClean="0"/>
              <a:t>parse trees with cycles in their dependency graphs, i.e., are there suitable evaluation orders for </a:t>
            </a:r>
            <a:r>
              <a:rPr lang="en-US" i="1" dirty="0" smtClean="0"/>
              <a:t>all</a:t>
            </a:r>
            <a:r>
              <a:rPr lang="en-US" dirty="0" smtClean="0"/>
              <a:t> parse trees.</a:t>
            </a:r>
          </a:p>
          <a:p>
            <a:endParaRPr lang="en-US" dirty="0" smtClean="0"/>
          </a:p>
          <a:p>
            <a:r>
              <a:rPr lang="en-US" dirty="0" smtClean="0"/>
              <a:t>There are classes of SDDs for which a suitable evaluation order is guaranteed. The first class is defined as follows:</a:t>
            </a:r>
          </a:p>
          <a:p>
            <a:endParaRPr lang="en-US" dirty="0" smtClean="0"/>
          </a:p>
          <a:p>
            <a:pPr lvl="1"/>
            <a:r>
              <a:rPr lang="en-US" b="1" dirty="0" smtClean="0">
                <a:solidFill>
                  <a:schemeClr val="tx2"/>
                </a:solidFill>
              </a:rPr>
              <a:t>An SDD is S-attributed if every attribute is synthesized</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S-Attributed Definitions..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 For these SDDs all attributes are calculated from attribute values at the children since the other possibility, the tail attribute is at the same node, is impossible since the tail attribute must be inherited for such arrows. </a:t>
            </a:r>
          </a:p>
          <a:p>
            <a:endParaRPr lang="en-US" dirty="0" smtClean="0"/>
          </a:p>
          <a:p>
            <a:r>
              <a:rPr lang="en-US" dirty="0" smtClean="0"/>
              <a:t>Thus </a:t>
            </a:r>
            <a:r>
              <a:rPr lang="en-US" b="1" dirty="0" smtClean="0">
                <a:solidFill>
                  <a:schemeClr val="accent1"/>
                </a:solidFill>
              </a:rPr>
              <a:t>no cycles are possible </a:t>
            </a:r>
            <a:r>
              <a:rPr lang="en-US" dirty="0" smtClean="0"/>
              <a:t>and the attributes can be evaluated by a post-order traversal of the parse tree.</a:t>
            </a:r>
          </a:p>
          <a:p>
            <a:endParaRPr lang="en-US" dirty="0" smtClean="0"/>
          </a:p>
          <a:p>
            <a:pPr lvl="1"/>
            <a:r>
              <a:rPr lang="en-US" dirty="0" smtClean="0"/>
              <a:t>Since post-order corresponds to the actions of an LR parser when reducing the body of a production to its head, it is often convenient to evaluate synthesized attributes during an LR parse.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L-Attributed Definitions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second class of SDD's is called </a:t>
            </a:r>
            <a:r>
              <a:rPr lang="en-US" b="1" dirty="0" smtClean="0">
                <a:solidFill>
                  <a:schemeClr val="accent1"/>
                </a:solidFill>
              </a:rPr>
              <a:t>L-attributed definitions</a:t>
            </a:r>
          </a:p>
          <a:p>
            <a:endParaRPr lang="en-US" dirty="0" smtClean="0"/>
          </a:p>
          <a:p>
            <a:r>
              <a:rPr lang="en-US" dirty="0" smtClean="0"/>
              <a:t>The idea behind this class is that </a:t>
            </a:r>
            <a:r>
              <a:rPr lang="en-US" b="1" dirty="0" smtClean="0">
                <a:solidFill>
                  <a:schemeClr val="accent1"/>
                </a:solidFill>
              </a:rPr>
              <a:t>dependency-graph edges can go from left to right</a:t>
            </a:r>
            <a:r>
              <a:rPr lang="en-US" dirty="0" smtClean="0"/>
              <a:t> but not from right to left between the attributes associated with a production body.</a:t>
            </a:r>
          </a:p>
          <a:p>
            <a:endParaRPr lang="en-US" dirty="0" smtClean="0"/>
          </a:p>
          <a:p>
            <a:r>
              <a:rPr lang="en-US" dirty="0" smtClean="0"/>
              <a:t>Each attribute must be either</a:t>
            </a:r>
          </a:p>
          <a:p>
            <a:endParaRPr lang="en-US" dirty="0" smtClean="0"/>
          </a:p>
          <a:p>
            <a:pPr lvl="1"/>
            <a:r>
              <a:rPr lang="en-US" b="1" dirty="0" smtClean="0">
                <a:solidFill>
                  <a:schemeClr val="accent1"/>
                </a:solidFill>
              </a:rPr>
              <a:t>Synthesized OR Inherited</a:t>
            </a:r>
            <a:r>
              <a:rPr lang="en-US" dirty="0" smtClean="0"/>
              <a:t> </a:t>
            </a:r>
          </a:p>
          <a:p>
            <a:pPr lvl="1"/>
            <a:endParaRPr lang="en-US" dirty="0" smtClean="0"/>
          </a:p>
          <a:p>
            <a:pPr lvl="2"/>
            <a:r>
              <a:rPr lang="en-US" dirty="0" smtClean="0"/>
              <a:t>But with limited rules. </a:t>
            </a:r>
          </a:p>
          <a:p>
            <a:pPr lvl="1"/>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L-Attributed Definitions..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Suppose that there is a production </a:t>
            </a:r>
            <a:r>
              <a:rPr lang="en-US" b="1" dirty="0" smtClean="0">
                <a:solidFill>
                  <a:schemeClr val="accent1"/>
                </a:solidFill>
              </a:rPr>
              <a:t>A → X</a:t>
            </a:r>
            <a:r>
              <a:rPr lang="en-US" b="1" baseline="-25000" dirty="0" smtClean="0">
                <a:solidFill>
                  <a:schemeClr val="accent1"/>
                </a:solidFill>
              </a:rPr>
              <a:t>1</a:t>
            </a:r>
            <a:r>
              <a:rPr lang="en-US" b="1" dirty="0" smtClean="0">
                <a:solidFill>
                  <a:schemeClr val="accent1"/>
                </a:solidFill>
              </a:rPr>
              <a:t>, X</a:t>
            </a:r>
            <a:r>
              <a:rPr lang="en-US" b="1" baseline="-25000" dirty="0" smtClean="0">
                <a:solidFill>
                  <a:schemeClr val="accent1"/>
                </a:solidFill>
              </a:rPr>
              <a:t>2</a:t>
            </a:r>
            <a:r>
              <a:rPr lang="en-US" b="1" dirty="0" smtClean="0">
                <a:solidFill>
                  <a:schemeClr val="accent1"/>
                </a:solidFill>
              </a:rPr>
              <a:t>, … , </a:t>
            </a:r>
            <a:r>
              <a:rPr lang="en-US" b="1" dirty="0" err="1" smtClean="0">
                <a:solidFill>
                  <a:schemeClr val="accent1"/>
                </a:solidFill>
              </a:rPr>
              <a:t>X</a:t>
            </a:r>
            <a:r>
              <a:rPr lang="en-US" b="1" baseline="-25000" dirty="0" err="1" smtClean="0">
                <a:solidFill>
                  <a:schemeClr val="accent1"/>
                </a:solidFill>
              </a:rPr>
              <a:t>n</a:t>
            </a:r>
            <a:r>
              <a:rPr lang="en-US" b="1" dirty="0" smtClean="0">
                <a:solidFill>
                  <a:schemeClr val="accent1"/>
                </a:solidFill>
              </a:rPr>
              <a:t> </a:t>
            </a:r>
            <a:r>
              <a:rPr lang="en-US" dirty="0" smtClean="0"/>
              <a:t>and that there is an inherited attribute </a:t>
            </a:r>
            <a:r>
              <a:rPr lang="en-US" b="1" dirty="0" smtClean="0">
                <a:solidFill>
                  <a:schemeClr val="accent1"/>
                </a:solidFill>
              </a:rPr>
              <a:t>X</a:t>
            </a:r>
            <a:r>
              <a:rPr lang="en-US" b="1" baseline="-25000" dirty="0" smtClean="0">
                <a:solidFill>
                  <a:schemeClr val="accent1"/>
                </a:solidFill>
              </a:rPr>
              <a:t>1.a</a:t>
            </a:r>
            <a:r>
              <a:rPr lang="en-US" dirty="0" smtClean="0"/>
              <a:t> computed by a rule associated with this production. Then the rule may use only:</a:t>
            </a:r>
          </a:p>
          <a:p>
            <a:pPr lvl="1"/>
            <a:endParaRPr lang="en-US" dirty="0" smtClean="0"/>
          </a:p>
          <a:p>
            <a:pPr lvl="1"/>
            <a:r>
              <a:rPr lang="en-US" dirty="0" smtClean="0"/>
              <a:t>Inherited attributes associated with the head A.</a:t>
            </a:r>
          </a:p>
          <a:p>
            <a:pPr lvl="1"/>
            <a:endParaRPr lang="en-US" dirty="0" smtClean="0"/>
          </a:p>
          <a:p>
            <a:pPr lvl="1"/>
            <a:r>
              <a:rPr lang="en-US" dirty="0" smtClean="0"/>
              <a:t>Either inherited or synthesized attributes associated with the occurrences of symbols </a:t>
            </a:r>
            <a:r>
              <a:rPr lang="en-US" b="1" dirty="0" smtClean="0">
                <a:solidFill>
                  <a:schemeClr val="accent1"/>
                </a:solidFill>
              </a:rPr>
              <a:t>X</a:t>
            </a:r>
            <a:r>
              <a:rPr lang="en-US" b="1" baseline="-25000" dirty="0" smtClean="0">
                <a:solidFill>
                  <a:schemeClr val="accent1"/>
                </a:solidFill>
              </a:rPr>
              <a:t>1</a:t>
            </a:r>
            <a:r>
              <a:rPr lang="en-US" b="1" dirty="0" smtClean="0">
                <a:solidFill>
                  <a:schemeClr val="accent1"/>
                </a:solidFill>
              </a:rPr>
              <a:t>, X</a:t>
            </a:r>
            <a:r>
              <a:rPr lang="en-US" b="1" baseline="-25000" dirty="0" smtClean="0">
                <a:solidFill>
                  <a:schemeClr val="accent1"/>
                </a:solidFill>
              </a:rPr>
              <a:t>2</a:t>
            </a:r>
            <a:r>
              <a:rPr lang="en-US" b="1" dirty="0" smtClean="0">
                <a:solidFill>
                  <a:schemeClr val="accent1"/>
                </a:solidFill>
              </a:rPr>
              <a:t>, … , X</a:t>
            </a:r>
            <a:r>
              <a:rPr lang="en-US" b="1" baseline="-25000" dirty="0" smtClean="0">
                <a:solidFill>
                  <a:schemeClr val="accent1"/>
                </a:solidFill>
              </a:rPr>
              <a:t>i-1</a:t>
            </a:r>
            <a:r>
              <a:rPr lang="en-US" b="1" dirty="0" smtClean="0">
                <a:solidFill>
                  <a:schemeClr val="accent1"/>
                </a:solidFill>
              </a:rPr>
              <a:t> </a:t>
            </a:r>
            <a:r>
              <a:rPr lang="en-US" dirty="0" smtClean="0"/>
              <a:t>located to the left of </a:t>
            </a:r>
            <a:r>
              <a:rPr lang="en-US" b="1" dirty="0" smtClean="0">
                <a:solidFill>
                  <a:schemeClr val="accent1"/>
                </a:solidFill>
              </a:rPr>
              <a:t>X</a:t>
            </a:r>
            <a:r>
              <a:rPr lang="en-US" b="1" baseline="-25000" dirty="0" smtClean="0">
                <a:solidFill>
                  <a:schemeClr val="accent1"/>
                </a:solidFill>
              </a:rPr>
              <a:t>i</a:t>
            </a:r>
            <a:endParaRPr lang="en-US" dirty="0" smtClean="0"/>
          </a:p>
          <a:p>
            <a:pPr lvl="1"/>
            <a:endParaRPr lang="en-US" dirty="0" smtClean="0"/>
          </a:p>
          <a:p>
            <a:pPr lvl="1"/>
            <a:r>
              <a:rPr lang="en-US" dirty="0" smtClean="0"/>
              <a:t>Inherited or synthesized attributes associated with this occurrence of </a:t>
            </a:r>
            <a:r>
              <a:rPr lang="en-US" b="1" dirty="0" smtClean="0">
                <a:solidFill>
                  <a:schemeClr val="accent1"/>
                </a:solidFill>
              </a:rPr>
              <a:t>X</a:t>
            </a:r>
            <a:r>
              <a:rPr lang="en-US" b="1" baseline="-25000" dirty="0" smtClean="0">
                <a:solidFill>
                  <a:schemeClr val="accent1"/>
                </a:solidFill>
              </a:rPr>
              <a:t>i</a:t>
            </a:r>
            <a:r>
              <a:rPr lang="en-US" dirty="0" smtClean="0"/>
              <a:t> itself, but only in such a way that there are no cycles in a dependency graph formed by the attributes of this </a:t>
            </a:r>
            <a:r>
              <a:rPr lang="en-US" b="1" dirty="0" smtClean="0">
                <a:solidFill>
                  <a:schemeClr val="accent1"/>
                </a:solidFill>
              </a:rPr>
              <a:t>X</a:t>
            </a:r>
            <a:r>
              <a:rPr lang="en-US" b="1" baseline="-25000" dirty="0" smtClean="0">
                <a:solidFill>
                  <a:schemeClr val="accent1"/>
                </a:solidFill>
              </a:rPr>
              <a:t>i</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4107116" y="3810000"/>
            <a:ext cx="5036884" cy="2743200"/>
          </a:xfrm>
          <a:prstGeom prst="rect">
            <a:avLst/>
          </a:prstGeom>
          <a:noFill/>
          <a:ln w="9525">
            <a:noFill/>
            <a:miter lim="800000"/>
            <a:headEnd/>
            <a:tailEnd/>
          </a:ln>
        </p:spPr>
      </p:pic>
      <p:sp>
        <p:nvSpPr>
          <p:cNvPr id="2" name="Title 1"/>
          <p:cNvSpPr>
            <a:spLocks noGrp="1"/>
          </p:cNvSpPr>
          <p:nvPr>
            <p:ph type="title"/>
          </p:nvPr>
        </p:nvSpPr>
        <p:spPr>
          <a:xfrm>
            <a:off x="457200" y="228600"/>
            <a:ext cx="8229600" cy="685800"/>
          </a:xfrm>
        </p:spPr>
        <p:txBody>
          <a:bodyPr>
            <a:noAutofit/>
          </a:bodyPr>
          <a:lstStyle/>
          <a:p>
            <a:r>
              <a:rPr lang="en-US" sz="4000" dirty="0" smtClean="0"/>
              <a:t>L-Attributed Definitions...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This SDD is L-attributed</a:t>
            </a:r>
          </a:p>
          <a:p>
            <a:endParaRPr lang="en-US" sz="2200" dirty="0" smtClean="0"/>
          </a:p>
          <a:p>
            <a:r>
              <a:rPr lang="en-US" sz="2200" dirty="0" smtClean="0"/>
              <a:t>The first of these rules defines the </a:t>
            </a:r>
            <a:br>
              <a:rPr lang="en-US" sz="2200" dirty="0" smtClean="0"/>
            </a:br>
            <a:r>
              <a:rPr lang="en-US" sz="2200" dirty="0" smtClean="0"/>
              <a:t>inherited attribute </a:t>
            </a:r>
            <a:r>
              <a:rPr lang="en-US" sz="2200" b="1" dirty="0" err="1" smtClean="0">
                <a:solidFill>
                  <a:schemeClr val="accent1"/>
                </a:solidFill>
              </a:rPr>
              <a:t>T'.inh</a:t>
            </a:r>
            <a:r>
              <a:rPr lang="en-US" sz="2200" b="1" dirty="0" smtClean="0">
                <a:solidFill>
                  <a:schemeClr val="accent1"/>
                </a:solidFill>
              </a:rPr>
              <a:t> </a:t>
            </a:r>
            <a:r>
              <a:rPr lang="en-US" sz="2200" dirty="0" smtClean="0"/>
              <a:t>using only </a:t>
            </a:r>
            <a:br>
              <a:rPr lang="en-US" sz="2200" dirty="0" smtClean="0"/>
            </a:br>
            <a:r>
              <a:rPr lang="en-US" sz="2200" b="1" dirty="0" smtClean="0">
                <a:solidFill>
                  <a:schemeClr val="accent1"/>
                </a:solidFill>
              </a:rPr>
              <a:t>F. </a:t>
            </a:r>
            <a:r>
              <a:rPr lang="en-US" sz="2200" b="1" dirty="0" err="1" smtClean="0">
                <a:solidFill>
                  <a:schemeClr val="accent1"/>
                </a:solidFill>
              </a:rPr>
              <a:t>val</a:t>
            </a:r>
            <a:r>
              <a:rPr lang="en-US" sz="2200" dirty="0" smtClean="0"/>
              <a:t>, and </a:t>
            </a:r>
            <a:r>
              <a:rPr lang="en-US" sz="2200" b="1" dirty="0" smtClean="0">
                <a:solidFill>
                  <a:schemeClr val="accent1"/>
                </a:solidFill>
              </a:rPr>
              <a:t>F</a:t>
            </a:r>
            <a:r>
              <a:rPr lang="en-US" sz="2200" dirty="0" smtClean="0"/>
              <a:t> appears to the left of </a:t>
            </a:r>
            <a:br>
              <a:rPr lang="en-US" sz="2200" dirty="0" smtClean="0"/>
            </a:br>
            <a:r>
              <a:rPr lang="en-US" sz="2200" b="1" dirty="0" smtClean="0">
                <a:solidFill>
                  <a:schemeClr val="accent1"/>
                </a:solidFill>
              </a:rPr>
              <a:t>T'</a:t>
            </a:r>
            <a:r>
              <a:rPr lang="en-US" sz="2200" dirty="0" smtClean="0"/>
              <a:t> in the production body.</a:t>
            </a:r>
          </a:p>
          <a:p>
            <a:endParaRPr lang="en-US" sz="2200" dirty="0" smtClean="0"/>
          </a:p>
          <a:p>
            <a:r>
              <a:rPr lang="en-US" sz="2200" dirty="0" smtClean="0"/>
              <a:t>The second rule defines </a:t>
            </a:r>
            <a:r>
              <a:rPr lang="en-US" sz="2200" b="1" dirty="0" smtClean="0">
                <a:solidFill>
                  <a:schemeClr val="accent1"/>
                </a:solidFill>
              </a:rPr>
              <a:t>T</a:t>
            </a:r>
            <a:r>
              <a:rPr lang="en-US" sz="2200" b="1" baseline="-25000" dirty="0" smtClean="0">
                <a:solidFill>
                  <a:schemeClr val="accent1"/>
                </a:solidFill>
              </a:rPr>
              <a:t>1</a:t>
            </a:r>
            <a:r>
              <a:rPr lang="en-US" sz="2200" b="1" dirty="0" smtClean="0">
                <a:solidFill>
                  <a:schemeClr val="accent1"/>
                </a:solidFill>
              </a:rPr>
              <a:t>‘.inh </a:t>
            </a:r>
            <a:r>
              <a:rPr lang="en-US" sz="2200" dirty="0" smtClean="0"/>
              <a:t>using </a:t>
            </a:r>
            <a:br>
              <a:rPr lang="en-US" sz="2200" dirty="0" smtClean="0"/>
            </a:br>
            <a:r>
              <a:rPr lang="en-US" sz="2200" dirty="0" smtClean="0"/>
              <a:t>the inherited attribute </a:t>
            </a:r>
            <a:r>
              <a:rPr lang="en-US" sz="2200" b="1" dirty="0" err="1" smtClean="0">
                <a:solidFill>
                  <a:schemeClr val="accent1"/>
                </a:solidFill>
              </a:rPr>
              <a:t>T'.inh</a:t>
            </a:r>
            <a:r>
              <a:rPr lang="en-US" sz="2200" b="1" dirty="0" smtClean="0">
                <a:solidFill>
                  <a:schemeClr val="accent1"/>
                </a:solidFill>
              </a:rPr>
              <a:t> </a:t>
            </a:r>
            <a:r>
              <a:rPr lang="en-US" sz="2200" dirty="0" smtClean="0"/>
              <a:t>associated </a:t>
            </a:r>
            <a:br>
              <a:rPr lang="en-US" sz="2200" dirty="0" smtClean="0"/>
            </a:br>
            <a:r>
              <a:rPr lang="en-US" sz="2200" dirty="0" smtClean="0"/>
              <a:t>with the head, and </a:t>
            </a:r>
            <a:r>
              <a:rPr lang="en-US" sz="2200" b="1" dirty="0" smtClean="0">
                <a:solidFill>
                  <a:schemeClr val="accent1"/>
                </a:solidFill>
              </a:rPr>
              <a:t>F. </a:t>
            </a:r>
            <a:r>
              <a:rPr lang="en-US" sz="2200" b="1" dirty="0" err="1" smtClean="0">
                <a:solidFill>
                  <a:schemeClr val="accent1"/>
                </a:solidFill>
              </a:rPr>
              <a:t>val</a:t>
            </a:r>
            <a:r>
              <a:rPr lang="en-US" sz="2200" dirty="0" smtClean="0"/>
              <a:t>, where </a:t>
            </a:r>
            <a:r>
              <a:rPr lang="en-US" sz="2200" b="1" dirty="0" smtClean="0">
                <a:solidFill>
                  <a:schemeClr val="accent1"/>
                </a:solidFill>
              </a:rPr>
              <a:t>F</a:t>
            </a:r>
            <a:r>
              <a:rPr lang="en-US" sz="2200" dirty="0" smtClean="0"/>
              <a:t> </a:t>
            </a:r>
            <a:br>
              <a:rPr lang="en-US" sz="2200" dirty="0" smtClean="0"/>
            </a:br>
            <a:r>
              <a:rPr lang="en-US" sz="2200" dirty="0" smtClean="0"/>
              <a:t>appears to the left of </a:t>
            </a:r>
            <a:r>
              <a:rPr lang="en-US" sz="2200" b="1" dirty="0" smtClean="0">
                <a:solidFill>
                  <a:schemeClr val="accent1"/>
                </a:solidFill>
              </a:rPr>
              <a:t>T</a:t>
            </a:r>
            <a:r>
              <a:rPr lang="en-US" sz="2200" b="1" baseline="-25000" dirty="0" smtClean="0">
                <a:solidFill>
                  <a:schemeClr val="accent1"/>
                </a:solidFill>
              </a:rPr>
              <a:t>1</a:t>
            </a:r>
            <a:r>
              <a:rPr lang="en-US" sz="2200" b="1" dirty="0" smtClean="0">
                <a:solidFill>
                  <a:schemeClr val="accent1"/>
                </a:solidFill>
              </a:rPr>
              <a:t>‘</a:t>
            </a:r>
            <a:r>
              <a:rPr lang="en-US" sz="2200" dirty="0" smtClean="0"/>
              <a:t> in the </a:t>
            </a:r>
            <a:br>
              <a:rPr lang="en-US" sz="2200" dirty="0" smtClean="0"/>
            </a:br>
            <a:r>
              <a:rPr lang="en-US" sz="2200" dirty="0" smtClean="0"/>
              <a:t>production body.</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pic>
        <p:nvPicPr>
          <p:cNvPr id="5" name="Picture 2"/>
          <p:cNvPicPr>
            <a:picLocks noChangeAspect="1" noChangeArrowheads="1"/>
          </p:cNvPicPr>
          <p:nvPr/>
        </p:nvPicPr>
        <p:blipFill>
          <a:blip r:embed="rId4" cstate="print"/>
          <a:srcRect t="21622"/>
          <a:stretch>
            <a:fillRect/>
          </a:stretch>
        </p:blipFill>
        <p:spPr bwMode="auto">
          <a:xfrm>
            <a:off x="4876800" y="1143000"/>
            <a:ext cx="3976924" cy="2438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3600" dirty="0" smtClean="0"/>
              <a:t>Semantic Rules with Controlled Side Effects</a:t>
            </a:r>
            <a:endParaRPr lang="en-US" sz="36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Translation schemes  involve side effects: </a:t>
            </a:r>
          </a:p>
          <a:p>
            <a:pPr lvl="1"/>
            <a:r>
              <a:rPr lang="en-US" dirty="0" smtClean="0"/>
              <a:t>A desk calculator might print a result</a:t>
            </a:r>
          </a:p>
          <a:p>
            <a:pPr lvl="1"/>
            <a:r>
              <a:rPr lang="en-US" dirty="0" smtClean="0"/>
              <a:t>A code generator might enter the type of an identifier into a symbol table</a:t>
            </a:r>
          </a:p>
          <a:p>
            <a:pPr lvl="1"/>
            <a:endParaRPr lang="en-US" b="1" dirty="0" smtClean="0">
              <a:solidFill>
                <a:schemeClr val="accent1"/>
              </a:solidFill>
            </a:endParaRPr>
          </a:p>
          <a:p>
            <a:r>
              <a:rPr lang="en-US" dirty="0" smtClean="0"/>
              <a:t>With SDD's, we strike a balance between attribute grammars and translation schemes. </a:t>
            </a:r>
          </a:p>
          <a:p>
            <a:pPr lvl="1"/>
            <a:endParaRPr lang="en-US" dirty="0" smtClean="0"/>
          </a:p>
          <a:p>
            <a:pPr lvl="1"/>
            <a:r>
              <a:rPr lang="en-US" b="1" dirty="0" smtClean="0">
                <a:solidFill>
                  <a:schemeClr val="accent1"/>
                </a:solidFill>
              </a:rPr>
              <a:t>Attribute grammars have no side effects and allow any evaluation order consistent with the dependency graph</a:t>
            </a:r>
            <a:r>
              <a:rPr lang="en-US" dirty="0" smtClean="0"/>
              <a:t>. </a:t>
            </a:r>
          </a:p>
          <a:p>
            <a:pPr lvl="1"/>
            <a:endParaRPr lang="en-US" dirty="0" smtClean="0"/>
          </a:p>
          <a:p>
            <a:pPr lvl="1"/>
            <a:r>
              <a:rPr lang="en-US" dirty="0" smtClean="0"/>
              <a:t>Translation schemes impose left-to-right evaluation and allow semantic actions to contain any program fragment.</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3400" dirty="0" smtClean="0"/>
              <a:t>Semantic Rules with Controlled Side Effects..</a:t>
            </a:r>
            <a:endParaRPr lang="en-US" sz="3400" dirty="0"/>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Side effects in SDD's can be controlled </a:t>
            </a:r>
            <a:r>
              <a:rPr lang="en-US" dirty="0" smtClean="0"/>
              <a:t>by one of the following ways:</a:t>
            </a:r>
          </a:p>
          <a:p>
            <a:endParaRPr lang="en-US" b="1" dirty="0" smtClean="0">
              <a:solidFill>
                <a:schemeClr val="accent1"/>
              </a:solidFill>
            </a:endParaRPr>
          </a:p>
          <a:p>
            <a:pPr lvl="1"/>
            <a:r>
              <a:rPr lang="en-US" dirty="0" smtClean="0"/>
              <a:t>Permit incidental side effects that do not constrain attribute evaluation.  </a:t>
            </a:r>
            <a:br>
              <a:rPr lang="en-US" dirty="0" smtClean="0"/>
            </a:br>
            <a:r>
              <a:rPr lang="en-US" dirty="0" smtClean="0"/>
              <a:t>In other words, permit side effects when attribute evaluation based on any topological sort of the dependency graph produces a "correct" translation, where "correct" depends on the application.</a:t>
            </a:r>
          </a:p>
          <a:p>
            <a:pPr lvl="1"/>
            <a:endParaRPr lang="en-US" dirty="0" smtClean="0"/>
          </a:p>
          <a:p>
            <a:pPr lvl="1"/>
            <a:r>
              <a:rPr lang="en-US" dirty="0" smtClean="0"/>
              <a:t>Constrain the allowable evaluation orders, so that the same translation is produced for any allowable order. </a:t>
            </a:r>
            <a:br>
              <a:rPr lang="en-US" dirty="0" smtClean="0"/>
            </a:br>
            <a:r>
              <a:rPr lang="en-US" dirty="0" smtClean="0"/>
              <a:t>The constraints can be thought of as implicit edges added to the dependency graph.</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Applications of SD Translation</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Application includes the construction of syntax trees. </a:t>
            </a:r>
          </a:p>
          <a:p>
            <a:endParaRPr lang="en-US" dirty="0" smtClean="0"/>
          </a:p>
          <a:p>
            <a:pPr lvl="1"/>
            <a:r>
              <a:rPr lang="en-US" dirty="0" smtClean="0"/>
              <a:t>Some compilers use syntax trees as an intermediate representation, a common form of SDD turns its input string into a tree. </a:t>
            </a:r>
          </a:p>
          <a:p>
            <a:endParaRPr lang="en-US" dirty="0" smtClean="0"/>
          </a:p>
          <a:p>
            <a:pPr lvl="1"/>
            <a:r>
              <a:rPr lang="en-US" dirty="0" smtClean="0"/>
              <a:t>To complete the translation to intermediate code, the compiler may then walk the syntax tree, using another set of rules that are in effect an SDD on the syntax tree rather than the parse tree.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 </a:t>
            </a:r>
            <a:r>
              <a:rPr lang="en-US" dirty="0" smtClean="0"/>
              <a:t>An</a:t>
            </a:r>
            <a:r>
              <a:rPr lang="en-US" b="1" dirty="0" smtClean="0">
                <a:solidFill>
                  <a:schemeClr val="accent1"/>
                </a:solidFill>
              </a:rPr>
              <a:t> ambiguous grammar </a:t>
            </a:r>
            <a:r>
              <a:rPr lang="en-US" dirty="0" smtClean="0"/>
              <a:t>which fails to be LR and thus is not in any of the classes of grammars  </a:t>
            </a:r>
            <a:r>
              <a:rPr lang="en-US" dirty="0" err="1" smtClean="0"/>
              <a:t>i.e</a:t>
            </a:r>
            <a:r>
              <a:rPr lang="en-US" dirty="0" smtClean="0"/>
              <a:t> SLR, LALR</a:t>
            </a:r>
          </a:p>
          <a:p>
            <a:endParaRPr lang="en-US" dirty="0" smtClean="0"/>
          </a:p>
          <a:p>
            <a:r>
              <a:rPr lang="en-US" dirty="0" smtClean="0"/>
              <a:t>Certain ambiguous grammars are quite useful in the specification and implementation of languages.</a:t>
            </a:r>
          </a:p>
          <a:p>
            <a:endParaRPr lang="en-US" dirty="0" smtClean="0"/>
          </a:p>
          <a:p>
            <a:pPr lvl="1"/>
            <a:r>
              <a:rPr lang="en-US" dirty="0" smtClean="0"/>
              <a:t>For language constructs like expressions, an ambiguous grammar provides a shorter, more natural specification than any equivalent unambiguous grammar. </a:t>
            </a:r>
          </a:p>
          <a:p>
            <a:endParaRPr lang="en-US" dirty="0" smtClean="0"/>
          </a:p>
          <a:p>
            <a:pPr lvl="1"/>
            <a:r>
              <a:rPr lang="en-US" dirty="0" smtClean="0"/>
              <a:t>Another use of ambiguous grammars is in isolating commonly occurring syntactic constructs for special-case optimization.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Construction of Syntax Trees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Each node in a syntax tree represents a construct.</a:t>
            </a:r>
          </a:p>
          <a:p>
            <a:pPr lvl="1"/>
            <a:endParaRPr lang="en-US" dirty="0" smtClean="0"/>
          </a:p>
          <a:p>
            <a:pPr lvl="1"/>
            <a:r>
              <a:rPr lang="en-US" dirty="0" smtClean="0"/>
              <a:t>Children of the node represent the meaningful components of the construct.</a:t>
            </a:r>
          </a:p>
          <a:p>
            <a:pPr lvl="1"/>
            <a:endParaRPr lang="en-US" dirty="0" smtClean="0"/>
          </a:p>
          <a:p>
            <a:pPr lvl="1"/>
            <a:r>
              <a:rPr lang="en-US" dirty="0" smtClean="0"/>
              <a:t>A syntax-tree node representing an expression E</a:t>
            </a:r>
            <a:r>
              <a:rPr lang="en-US" baseline="-25000" dirty="0" smtClean="0"/>
              <a:t>1</a:t>
            </a:r>
            <a:r>
              <a:rPr lang="en-US" dirty="0" smtClean="0"/>
              <a:t> + E</a:t>
            </a:r>
            <a:r>
              <a:rPr lang="en-US" baseline="-25000" dirty="0" smtClean="0"/>
              <a:t>2</a:t>
            </a:r>
            <a:r>
              <a:rPr lang="en-US" dirty="0" smtClean="0"/>
              <a:t> has label + and two children representing the sub expressions E</a:t>
            </a:r>
            <a:r>
              <a:rPr lang="en-US" baseline="-25000" dirty="0" smtClean="0"/>
              <a:t>1</a:t>
            </a:r>
            <a:r>
              <a:rPr lang="en-US" dirty="0" smtClean="0"/>
              <a:t> and E</a:t>
            </a:r>
            <a:r>
              <a:rPr lang="en-US" baseline="-25000" dirty="0" smtClean="0"/>
              <a:t>2</a:t>
            </a:r>
            <a:endParaRPr lang="en-US" dirty="0" smtClean="0"/>
          </a:p>
          <a:p>
            <a:pPr lvl="1"/>
            <a:endParaRPr lang="en-US" dirty="0" smtClean="0"/>
          </a:p>
          <a:p>
            <a:r>
              <a:rPr lang="en-US" dirty="0" smtClean="0"/>
              <a:t>We shall implement the nodes of a syntax tree by objects with a suitable number of fields. </a:t>
            </a:r>
          </a:p>
          <a:p>
            <a:pPr lvl="1"/>
            <a:endParaRPr lang="en-US" dirty="0" smtClean="0"/>
          </a:p>
          <a:p>
            <a:pPr lvl="1"/>
            <a:r>
              <a:rPr lang="en-US" dirty="0" smtClean="0"/>
              <a:t>Each object will have an op field that is the label of the node.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Construction of Syntax Trees..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objects will have additional fields as follows:</a:t>
            </a:r>
          </a:p>
          <a:p>
            <a:endParaRPr lang="en-US" dirty="0" smtClean="0"/>
          </a:p>
          <a:p>
            <a:pPr lvl="1"/>
            <a:r>
              <a:rPr lang="en-US" dirty="0" smtClean="0"/>
              <a:t>If the node is a leaf, an additional field holds the lexical value for the leaf. </a:t>
            </a:r>
          </a:p>
          <a:p>
            <a:pPr lvl="1">
              <a:buNone/>
            </a:pPr>
            <a:r>
              <a:rPr lang="en-US" dirty="0" smtClean="0"/>
              <a:t>	A constructor function </a:t>
            </a:r>
            <a:r>
              <a:rPr lang="en-US" i="1" dirty="0" smtClean="0"/>
              <a:t>Leaf( op, </a:t>
            </a:r>
            <a:r>
              <a:rPr lang="en-US" i="1" dirty="0" err="1" smtClean="0"/>
              <a:t>val</a:t>
            </a:r>
            <a:r>
              <a:rPr lang="en-US" i="1" dirty="0" smtClean="0"/>
              <a:t>)</a:t>
            </a:r>
            <a:r>
              <a:rPr lang="en-US" dirty="0" smtClean="0"/>
              <a:t> creates a leaf object. </a:t>
            </a:r>
          </a:p>
          <a:p>
            <a:pPr lvl="1">
              <a:buNone/>
            </a:pPr>
            <a:r>
              <a:rPr lang="en-US" dirty="0" smtClean="0"/>
              <a:t>	Alternatively, if nodes are viewed as records, then Leaf returns a pointer to a new record for a leaf.</a:t>
            </a:r>
          </a:p>
          <a:p>
            <a:endParaRPr lang="en-US" dirty="0" smtClean="0"/>
          </a:p>
          <a:p>
            <a:pPr lvl="1"/>
            <a:r>
              <a:rPr lang="en-US" dirty="0" smtClean="0"/>
              <a:t>If the node is an interior node, there are as many additional fields as the node has children in the syntax tree. </a:t>
            </a:r>
          </a:p>
          <a:p>
            <a:pPr lvl="1">
              <a:buNone/>
            </a:pPr>
            <a:r>
              <a:rPr lang="en-US" dirty="0" smtClean="0"/>
              <a:t>	A constructor function Node takes two or more arguments: Node (op, C</a:t>
            </a:r>
            <a:r>
              <a:rPr lang="en-US" baseline="-25000" dirty="0" smtClean="0"/>
              <a:t>1</a:t>
            </a:r>
            <a:r>
              <a:rPr lang="en-US" dirty="0" smtClean="0"/>
              <a:t> , C</a:t>
            </a:r>
            <a:r>
              <a:rPr lang="en-US" baseline="-25000" dirty="0" smtClean="0"/>
              <a:t>2</a:t>
            </a:r>
            <a:r>
              <a:rPr lang="en-US" dirty="0" smtClean="0"/>
              <a:t> , ... ,C</a:t>
            </a:r>
            <a:r>
              <a:rPr lang="en-US" baseline="-25000" dirty="0" smtClean="0"/>
              <a:t>k</a:t>
            </a:r>
            <a:r>
              <a:rPr lang="en-US" dirty="0" smtClean="0"/>
              <a:t> ) creates an object with first field </a:t>
            </a:r>
            <a:r>
              <a:rPr lang="en-US" i="1" dirty="0" smtClean="0"/>
              <a:t>op</a:t>
            </a:r>
            <a:r>
              <a:rPr lang="en-US" dirty="0" smtClean="0"/>
              <a:t> and </a:t>
            </a:r>
            <a:r>
              <a:rPr lang="en-US" i="1" dirty="0" smtClean="0"/>
              <a:t>k</a:t>
            </a:r>
            <a:r>
              <a:rPr lang="en-US" dirty="0" smtClean="0"/>
              <a:t> additional fields for the </a:t>
            </a:r>
            <a:r>
              <a:rPr lang="en-US" i="1" dirty="0" smtClean="0"/>
              <a:t>k</a:t>
            </a:r>
            <a:r>
              <a:rPr lang="en-US" dirty="0" smtClean="0"/>
              <a:t> children C</a:t>
            </a:r>
            <a:r>
              <a:rPr lang="en-US" baseline="-25000" dirty="0" smtClean="0"/>
              <a:t>1</a:t>
            </a:r>
            <a:r>
              <a:rPr lang="en-US" dirty="0" smtClean="0"/>
              <a:t> , ... ,C</a:t>
            </a:r>
            <a:r>
              <a:rPr lang="en-US" i="1" baseline="-25000" dirty="0" smtClean="0"/>
              <a:t>k</a:t>
            </a:r>
            <a:endParaRPr lang="en-US" baseline="-250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Construction of Syntax Trees…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This </a:t>
            </a:r>
            <a:r>
              <a:rPr lang="en-US" b="1" dirty="0" smtClean="0">
                <a:solidFill>
                  <a:schemeClr val="accent1"/>
                </a:solidFill>
              </a:rPr>
              <a:t>S-attributed definition </a:t>
            </a:r>
            <a:r>
              <a:rPr lang="en-US" dirty="0" smtClean="0"/>
              <a:t>constructs syntax trees for a simple expression grammar involving only the binary operators </a:t>
            </a:r>
            <a:r>
              <a:rPr lang="en-US" b="1" dirty="0" smtClean="0">
                <a:solidFill>
                  <a:schemeClr val="accent1"/>
                </a:solidFill>
              </a:rPr>
              <a:t>+</a:t>
            </a:r>
            <a:r>
              <a:rPr lang="en-US" dirty="0" smtClean="0"/>
              <a:t> and </a:t>
            </a:r>
            <a:r>
              <a:rPr lang="en-US" b="1" dirty="0" smtClean="0">
                <a:solidFill>
                  <a:schemeClr val="accent1"/>
                </a:solidFill>
              </a:rPr>
              <a:t>–</a:t>
            </a:r>
            <a:r>
              <a:rPr lang="en-US" dirty="0" smtClean="0"/>
              <a:t> </a:t>
            </a:r>
            <a:endParaRPr lang="en-US" baseline="-25000" dirty="0" smtClean="0"/>
          </a:p>
          <a:p>
            <a:endParaRPr lang="en-US" baseline="-25000" dirty="0" smtClean="0"/>
          </a:p>
          <a:p>
            <a:r>
              <a:rPr lang="en-US" sz="2200" dirty="0" smtClean="0"/>
              <a:t>These operators are at </a:t>
            </a:r>
            <a:br>
              <a:rPr lang="en-US" sz="2200" dirty="0" smtClean="0"/>
            </a:br>
            <a:r>
              <a:rPr lang="en-US" sz="2200" dirty="0" smtClean="0"/>
              <a:t>the </a:t>
            </a:r>
            <a:r>
              <a:rPr lang="en-US" sz="2200" dirty="0" smtClean="0">
                <a:solidFill>
                  <a:schemeClr val="accent1"/>
                </a:solidFill>
              </a:rPr>
              <a:t>same precedence level</a:t>
            </a:r>
            <a:r>
              <a:rPr lang="en-US" sz="2200" dirty="0" smtClean="0"/>
              <a:t/>
            </a:r>
            <a:br>
              <a:rPr lang="en-US" sz="2200" dirty="0" smtClean="0"/>
            </a:br>
            <a:r>
              <a:rPr lang="en-US" sz="2200" dirty="0" smtClean="0"/>
              <a:t>&amp; are </a:t>
            </a:r>
            <a:r>
              <a:rPr lang="en-US" sz="2200" dirty="0" smtClean="0">
                <a:solidFill>
                  <a:schemeClr val="accent1"/>
                </a:solidFill>
              </a:rPr>
              <a:t>jointly left associative</a:t>
            </a:r>
            <a:r>
              <a:rPr lang="en-US" sz="2200" dirty="0" smtClean="0"/>
              <a:t>. </a:t>
            </a:r>
          </a:p>
          <a:p>
            <a:endParaRPr lang="en-US" sz="2200" dirty="0" smtClean="0"/>
          </a:p>
          <a:p>
            <a:r>
              <a:rPr lang="en-US" sz="2200" dirty="0" smtClean="0"/>
              <a:t>All non-terminals have one </a:t>
            </a:r>
            <a:br>
              <a:rPr lang="en-US" sz="2200" dirty="0" smtClean="0"/>
            </a:br>
            <a:r>
              <a:rPr lang="en-US" sz="2200" dirty="0" smtClean="0"/>
              <a:t>synthesized attribute node, </a:t>
            </a:r>
            <a:br>
              <a:rPr lang="en-US" sz="2200" dirty="0" smtClean="0"/>
            </a:br>
            <a:r>
              <a:rPr lang="en-US" sz="2200" dirty="0" smtClean="0"/>
              <a:t>which represents a node of the syntax tree. </a:t>
            </a:r>
          </a:p>
          <a:p>
            <a:endParaRPr lang="en-US" sz="2200" dirty="0" smtClean="0"/>
          </a:p>
          <a:p>
            <a:r>
              <a:rPr lang="en-US" sz="2200" dirty="0" smtClean="0"/>
              <a:t>Every time the first production </a:t>
            </a:r>
            <a:r>
              <a:rPr lang="en-US" sz="2000" b="1" dirty="0" smtClean="0">
                <a:solidFill>
                  <a:schemeClr val="accent1"/>
                </a:solidFill>
              </a:rPr>
              <a:t>E  → E</a:t>
            </a:r>
            <a:r>
              <a:rPr lang="en-US" sz="2000" b="1" baseline="-25000" dirty="0" smtClean="0">
                <a:solidFill>
                  <a:schemeClr val="accent1"/>
                </a:solidFill>
              </a:rPr>
              <a:t>1</a:t>
            </a:r>
            <a:r>
              <a:rPr lang="en-US" sz="2000" b="1" dirty="0" smtClean="0">
                <a:solidFill>
                  <a:schemeClr val="accent1"/>
                </a:solidFill>
              </a:rPr>
              <a:t> + T </a:t>
            </a:r>
            <a:r>
              <a:rPr lang="en-US" sz="2200" dirty="0" smtClean="0"/>
              <a:t>is used, its rule creates a node with ' + ' for op and two children, </a:t>
            </a:r>
            <a:r>
              <a:rPr lang="en-US" sz="2000" b="1" dirty="0" smtClean="0">
                <a:solidFill>
                  <a:schemeClr val="accent1"/>
                </a:solidFill>
              </a:rPr>
              <a:t>E</a:t>
            </a:r>
            <a:r>
              <a:rPr lang="en-US" sz="2000" b="1" baseline="-25000" dirty="0" smtClean="0">
                <a:solidFill>
                  <a:schemeClr val="accent1"/>
                </a:solidFill>
              </a:rPr>
              <a:t>1</a:t>
            </a:r>
            <a:r>
              <a:rPr lang="en-US" sz="2200" dirty="0" smtClean="0"/>
              <a:t> node and </a:t>
            </a:r>
            <a:r>
              <a:rPr lang="en-US" sz="2000" b="1" dirty="0" smtClean="0">
                <a:solidFill>
                  <a:schemeClr val="accent1"/>
                </a:solidFill>
              </a:rPr>
              <a:t>T</a:t>
            </a:r>
            <a:r>
              <a:rPr lang="en-US" sz="2200" dirty="0" smtClean="0"/>
              <a:t> node, for the sub-expressions.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3924300" y="2143125"/>
            <a:ext cx="5067300" cy="1971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Construction of Syntax Trees…</a:t>
            </a:r>
            <a:endParaRPr lang="en-US" sz="4000" dirty="0"/>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Same semantic action with other sign for 2</a:t>
            </a:r>
            <a:r>
              <a:rPr lang="en-US" sz="2200" baseline="30000" dirty="0" smtClean="0"/>
              <a:t>nd</a:t>
            </a:r>
            <a:r>
              <a:rPr lang="en-US" sz="2200" dirty="0" smtClean="0"/>
              <a:t> production.</a:t>
            </a:r>
          </a:p>
          <a:p>
            <a:endParaRPr lang="en-US" sz="2200" dirty="0" smtClean="0"/>
          </a:p>
          <a:p>
            <a:r>
              <a:rPr lang="en-US" sz="2200" dirty="0" smtClean="0"/>
              <a:t>For production </a:t>
            </a:r>
            <a:r>
              <a:rPr lang="en-US" sz="2200" b="1" dirty="0" smtClean="0">
                <a:solidFill>
                  <a:schemeClr val="accent1"/>
                </a:solidFill>
              </a:rPr>
              <a:t>3 &amp; 4 </a:t>
            </a:r>
            <a:r>
              <a:rPr lang="en-US" sz="2200" dirty="0" smtClean="0"/>
              <a:t>no </a:t>
            </a:r>
            <a:br>
              <a:rPr lang="en-US" sz="2200" dirty="0" smtClean="0"/>
            </a:br>
            <a:r>
              <a:rPr lang="en-US" sz="2200" dirty="0" smtClean="0"/>
              <a:t>node is created.</a:t>
            </a:r>
          </a:p>
          <a:p>
            <a:endParaRPr lang="en-US" sz="2200" dirty="0" smtClean="0"/>
          </a:p>
          <a:p>
            <a:r>
              <a:rPr lang="en-US" sz="2200" dirty="0" smtClean="0"/>
              <a:t>The last two </a:t>
            </a:r>
            <a:r>
              <a:rPr lang="en-US" sz="2200" b="1" dirty="0" smtClean="0">
                <a:solidFill>
                  <a:schemeClr val="accent1"/>
                </a:solidFill>
              </a:rPr>
              <a:t>T-productions</a:t>
            </a:r>
            <a:r>
              <a:rPr lang="en-US" sz="2200" dirty="0" smtClean="0"/>
              <a:t> </a:t>
            </a:r>
            <a:br>
              <a:rPr lang="en-US" sz="2200" dirty="0" smtClean="0"/>
            </a:br>
            <a:r>
              <a:rPr lang="en-US" sz="2200" dirty="0" smtClean="0"/>
              <a:t>have a single terminal on </a:t>
            </a:r>
            <a:br>
              <a:rPr lang="en-US" sz="2200" dirty="0" smtClean="0"/>
            </a:br>
            <a:r>
              <a:rPr lang="en-US" sz="2200" dirty="0" smtClean="0"/>
              <a:t>the right. </a:t>
            </a:r>
          </a:p>
          <a:p>
            <a:endParaRPr lang="en-US" sz="2200" dirty="0" smtClean="0"/>
          </a:p>
          <a:p>
            <a:r>
              <a:rPr lang="en-US" sz="2200" dirty="0" smtClean="0"/>
              <a:t>We use the constructor Leaf to create a suitable node, which becomes the value of </a:t>
            </a:r>
            <a:r>
              <a:rPr lang="en-US" sz="2200" b="1" dirty="0" smtClean="0">
                <a:solidFill>
                  <a:schemeClr val="accent1"/>
                </a:solidFill>
              </a:rPr>
              <a:t>T. node</a:t>
            </a:r>
            <a:endParaRPr lang="en-US" sz="2200" dirty="0" smtClean="0"/>
          </a:p>
          <a:p>
            <a:endParaRPr lang="en-US" sz="2200" dirty="0" smtClean="0"/>
          </a:p>
          <a:p>
            <a:r>
              <a:rPr lang="en-US" sz="2200" dirty="0" smtClean="0"/>
              <a:t>Now we will see the construction of a syntax tree for the input </a:t>
            </a:r>
            <a:r>
              <a:rPr lang="en-US" sz="2200" b="1" dirty="0" smtClean="0">
                <a:solidFill>
                  <a:schemeClr val="accent1"/>
                </a:solidFill>
              </a:rPr>
              <a:t>a - 4 + c</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3886200" y="1914525"/>
            <a:ext cx="5067300" cy="1971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r>
              <a:rPr lang="en-US" sz="4000" dirty="0" smtClean="0"/>
              <a:t>Construction of Syntax Trees…</a:t>
            </a:r>
            <a:endParaRPr lang="en-US" sz="4000" dirty="0"/>
          </a:p>
        </p:txBody>
      </p:sp>
      <p:sp>
        <p:nvSpPr>
          <p:cNvPr id="3" name="Content Placeholder 2"/>
          <p:cNvSpPr>
            <a:spLocks noGrp="1"/>
          </p:cNvSpPr>
          <p:nvPr>
            <p:ph idx="1"/>
          </p:nvPr>
        </p:nvSpPr>
        <p:spPr>
          <a:xfrm>
            <a:off x="152400" y="762000"/>
            <a:ext cx="8839200" cy="5257800"/>
          </a:xfrm>
        </p:spPr>
        <p:txBody>
          <a:bodyPr>
            <a:normAutofit/>
          </a:bodyPr>
          <a:lstStyle/>
          <a:p>
            <a:r>
              <a:rPr lang="en-US" dirty="0" smtClean="0"/>
              <a:t>Steps in the construction of the syntax tree for </a:t>
            </a:r>
            <a:r>
              <a:rPr lang="en-US" b="1" dirty="0" smtClean="0"/>
              <a:t>a - 4 + c</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057400" y="1143000"/>
            <a:ext cx="4724400" cy="560677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4000"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Ambiguous grammar for expressions with operators + and * :</a:t>
            </a:r>
          </a:p>
          <a:p>
            <a:pPr>
              <a:buNone/>
            </a:pPr>
            <a:r>
              <a:rPr lang="en-US" b="1" dirty="0" smtClean="0">
                <a:solidFill>
                  <a:schemeClr val="accent1"/>
                </a:solidFill>
              </a:rPr>
              <a:t>			E  → E + T | E * T | (E) | id</a:t>
            </a:r>
          </a:p>
          <a:p>
            <a:endParaRPr lang="en-US" dirty="0" smtClean="0"/>
          </a:p>
          <a:p>
            <a:pPr lvl="1"/>
            <a:r>
              <a:rPr lang="en-US" dirty="0" smtClean="0"/>
              <a:t>This grammar is ambiguous because it does not specify the </a:t>
            </a:r>
            <a:r>
              <a:rPr lang="en-US" dirty="0" err="1" smtClean="0"/>
              <a:t>associativity</a:t>
            </a:r>
            <a:r>
              <a:rPr lang="en-US" dirty="0" smtClean="0"/>
              <a:t> or precedence of the operators + and *</a:t>
            </a:r>
          </a:p>
          <a:p>
            <a:pPr lvl="1"/>
            <a:endParaRPr lang="en-US" dirty="0" smtClean="0"/>
          </a:p>
          <a:p>
            <a:pPr lvl="1"/>
            <a:r>
              <a:rPr lang="en-US" dirty="0" smtClean="0"/>
              <a:t>The unambiguous grammar, </a:t>
            </a:r>
            <a:r>
              <a:rPr lang="en-US" sz="1400" dirty="0" smtClean="0"/>
              <a:t> </a:t>
            </a:r>
            <a:r>
              <a:rPr lang="en-US" dirty="0" smtClean="0"/>
              <a:t>generates the same language, but gives </a:t>
            </a:r>
            <a:r>
              <a:rPr lang="en-US" b="1" dirty="0" smtClean="0"/>
              <a:t>+</a:t>
            </a:r>
            <a:r>
              <a:rPr lang="en-US" sz="3200" b="1" baseline="-25000" dirty="0" smtClean="0">
                <a:solidFill>
                  <a:schemeClr val="accent1"/>
                </a:solidFill>
              </a:rPr>
              <a:t> </a:t>
            </a:r>
            <a:r>
              <a:rPr lang="en-US" dirty="0" smtClean="0"/>
              <a:t>lower precedence than </a:t>
            </a:r>
            <a:r>
              <a:rPr lang="en-US" b="1" dirty="0" smtClean="0"/>
              <a:t>*</a:t>
            </a:r>
            <a:r>
              <a:rPr lang="en-US" sz="1200" dirty="0" smtClean="0"/>
              <a:t> </a:t>
            </a:r>
            <a:r>
              <a:rPr lang="en-US" dirty="0" smtClean="0"/>
              <a:t>and makes both operators left associative.</a:t>
            </a:r>
          </a:p>
          <a:p>
            <a:pPr>
              <a:buNone/>
            </a:pPr>
            <a:r>
              <a:rPr lang="en-US" b="1" dirty="0" smtClean="0">
                <a:solidFill>
                  <a:schemeClr val="accent1"/>
                </a:solidFill>
              </a:rPr>
              <a:t>		</a:t>
            </a:r>
          </a:p>
          <a:p>
            <a:pPr>
              <a:buNone/>
            </a:pPr>
            <a:r>
              <a:rPr lang="en-US" b="1" dirty="0" smtClean="0">
                <a:solidFill>
                  <a:schemeClr val="accent1"/>
                </a:solidFill>
              </a:rPr>
              <a:t>			E  → E + T </a:t>
            </a:r>
          </a:p>
          <a:p>
            <a:pPr>
              <a:buNone/>
            </a:pPr>
            <a:r>
              <a:rPr lang="en-US" b="1" dirty="0" smtClean="0">
                <a:solidFill>
                  <a:schemeClr val="accent1"/>
                </a:solidFill>
              </a:rPr>
              <a:t>			T  → T * F</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02 reasons we prefer to use the ambiguous grammar.</a:t>
            </a:r>
          </a:p>
          <a:p>
            <a:endParaRPr lang="en-US" dirty="0" smtClean="0"/>
          </a:p>
          <a:p>
            <a:pPr lvl="1"/>
            <a:r>
              <a:rPr lang="en-US" dirty="0" smtClean="0"/>
              <a:t>First, we can easily </a:t>
            </a:r>
            <a:r>
              <a:rPr lang="en-US" b="1" dirty="0" smtClean="0">
                <a:solidFill>
                  <a:schemeClr val="accent1"/>
                </a:solidFill>
              </a:rPr>
              <a:t>change the </a:t>
            </a:r>
            <a:r>
              <a:rPr lang="en-US" b="1" dirty="0" err="1" smtClean="0">
                <a:solidFill>
                  <a:schemeClr val="accent1"/>
                </a:solidFill>
              </a:rPr>
              <a:t>associativity</a:t>
            </a:r>
            <a:r>
              <a:rPr lang="en-US" b="1" dirty="0" smtClean="0">
                <a:solidFill>
                  <a:schemeClr val="accent1"/>
                </a:solidFill>
              </a:rPr>
              <a:t> and precedence of the operators + and * </a:t>
            </a:r>
            <a:r>
              <a:rPr lang="en-US" dirty="0" smtClean="0"/>
              <a:t>without disturbing the productions or the number of states in the resulting parser. </a:t>
            </a:r>
          </a:p>
          <a:p>
            <a:pPr lvl="1"/>
            <a:endParaRPr lang="en-US" dirty="0" smtClean="0"/>
          </a:p>
          <a:p>
            <a:pPr lvl="1"/>
            <a:r>
              <a:rPr lang="en-US" dirty="0" smtClean="0"/>
              <a:t>Second, the parser for the unambiguous grammar will spend a substantial fraction of its time reducing by the productions</a:t>
            </a:r>
          </a:p>
          <a:p>
            <a:pPr>
              <a:buNone/>
            </a:pPr>
            <a:r>
              <a:rPr lang="en-US" dirty="0" smtClean="0"/>
              <a:t>			 </a:t>
            </a:r>
            <a:r>
              <a:rPr lang="en-US" b="1" dirty="0" smtClean="0">
                <a:solidFill>
                  <a:schemeClr val="accent1"/>
                </a:solidFill>
              </a:rPr>
              <a:t>E  → E + T   &amp;   T  → T * F</a:t>
            </a:r>
            <a:endParaRPr lang="en-US" dirty="0" smtClean="0"/>
          </a:p>
          <a:p>
            <a:pPr lvl="1">
              <a:buNone/>
            </a:pPr>
            <a:r>
              <a:rPr lang="en-US" dirty="0" smtClean="0"/>
              <a:t>	whose sole function is to enforce </a:t>
            </a:r>
            <a:r>
              <a:rPr lang="en-US" dirty="0" err="1" smtClean="0"/>
              <a:t>associativity</a:t>
            </a:r>
            <a:r>
              <a:rPr lang="en-US" dirty="0" smtClean="0"/>
              <a:t> and precedence.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An LR parser will detect an error when it consults the parsing action table and finds an error entry.</a:t>
            </a:r>
          </a:p>
          <a:p>
            <a:endParaRPr lang="en-US" i="1" dirty="0" smtClean="0"/>
          </a:p>
          <a:p>
            <a:r>
              <a:rPr lang="en-US" dirty="0" smtClean="0"/>
              <a:t>A canonical LR parser will not make even a single reduction before announcing an error.</a:t>
            </a:r>
          </a:p>
          <a:p>
            <a:endParaRPr lang="en-US" dirty="0" smtClean="0"/>
          </a:p>
          <a:p>
            <a:r>
              <a:rPr lang="en-US" dirty="0" smtClean="0"/>
              <a:t>SLR and LALR parsers may make several reductions before announcing an error, but they will never shift an erroneous input symbol onto the stack.</a:t>
            </a:r>
          </a:p>
          <a:p>
            <a:endParaRPr lang="en-US" b="1" dirty="0" smtClean="0">
              <a:solidFill>
                <a:schemeClr val="accent1"/>
              </a:solidFill>
            </a:endParaRPr>
          </a:p>
          <a:p>
            <a:r>
              <a:rPr lang="en-US" dirty="0" smtClean="0"/>
              <a:t>In LR parsing, </a:t>
            </a:r>
            <a:r>
              <a:rPr lang="en-US" b="1" dirty="0" smtClean="0">
                <a:solidFill>
                  <a:schemeClr val="accent1"/>
                </a:solidFill>
              </a:rPr>
              <a:t>panic-mode error recovery</a:t>
            </a:r>
            <a:r>
              <a:rPr lang="en-US" dirty="0" smtClean="0"/>
              <a:t> and </a:t>
            </a:r>
            <a:r>
              <a:rPr lang="en-US" b="1" dirty="0" smtClean="0">
                <a:solidFill>
                  <a:schemeClr val="accent1"/>
                </a:solidFill>
              </a:rPr>
              <a:t>Phrase-level recovery</a:t>
            </a:r>
            <a:r>
              <a:rPr lang="en-US" dirty="0" smtClean="0"/>
              <a:t> can be implemented.</a:t>
            </a:r>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 </a:t>
            </a:r>
            <a:r>
              <a:rPr lang="en-US" b="1" dirty="0" smtClean="0">
                <a:solidFill>
                  <a:schemeClr val="accent1"/>
                </a:solidFill>
              </a:rPr>
              <a:t>syntax-directed translation</a:t>
            </a:r>
            <a:r>
              <a:rPr lang="en-US" dirty="0" smtClean="0"/>
              <a:t> we construct a parse tree or a syntax tree, and then to compute the values of attributes at the nodes of the tree by visiting the nodes of the tree. </a:t>
            </a:r>
          </a:p>
          <a:p>
            <a:endParaRPr lang="en-US" dirty="0" smtClean="0"/>
          </a:p>
          <a:p>
            <a:pPr lvl="1"/>
            <a:r>
              <a:rPr lang="en-US" dirty="0" smtClean="0"/>
              <a:t>Syntax-directed translations called </a:t>
            </a:r>
            <a:r>
              <a:rPr lang="en-US" b="1" dirty="0" smtClean="0">
                <a:solidFill>
                  <a:schemeClr val="accent1"/>
                </a:solidFill>
              </a:rPr>
              <a:t>L-attributed translations</a:t>
            </a:r>
            <a:r>
              <a:rPr lang="en-US" dirty="0" smtClean="0"/>
              <a:t> which encompass virtually all translations that can be performed during parsing.</a:t>
            </a:r>
          </a:p>
          <a:p>
            <a:pPr lvl="1"/>
            <a:r>
              <a:rPr lang="en-US" b="1" dirty="0" smtClean="0">
                <a:solidFill>
                  <a:schemeClr val="accent1"/>
                </a:solidFill>
              </a:rPr>
              <a:t>S-attributed translations</a:t>
            </a:r>
            <a:r>
              <a:rPr lang="en-US" dirty="0" smtClean="0"/>
              <a:t> can be performed in connection with a bottom-up parse.</a:t>
            </a:r>
          </a:p>
          <a:p>
            <a:pPr lvl="1"/>
            <a:endParaRPr lang="en-US" i="1" dirty="0" smtClean="0"/>
          </a:p>
          <a:p>
            <a:r>
              <a:rPr lang="en-US" dirty="0" smtClean="0"/>
              <a:t>A </a:t>
            </a:r>
            <a:r>
              <a:rPr lang="en-US" b="1" dirty="0" smtClean="0">
                <a:solidFill>
                  <a:schemeClr val="accent1"/>
                </a:solidFill>
              </a:rPr>
              <a:t>syntax-directed definition</a:t>
            </a:r>
            <a:r>
              <a:rPr lang="en-US" dirty="0" smtClean="0"/>
              <a:t> (SDD) is a context-free grammar together with attributes and rules. </a:t>
            </a:r>
          </a:p>
          <a:p>
            <a:endParaRPr lang="en-US" i="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 </a:t>
            </a:r>
            <a:r>
              <a:rPr lang="en-US" b="1" dirty="0" smtClean="0">
                <a:solidFill>
                  <a:schemeClr val="accent1"/>
                </a:solidFill>
              </a:rPr>
              <a:t>synthesized attribute</a:t>
            </a:r>
            <a:r>
              <a:rPr lang="en-US" dirty="0" smtClean="0"/>
              <a:t> for a non-terminal A at a parse-tree node N is defined by a </a:t>
            </a:r>
            <a:r>
              <a:rPr lang="en-US" dirty="0" smtClean="0">
                <a:solidFill>
                  <a:schemeClr val="accent1"/>
                </a:solidFill>
              </a:rPr>
              <a:t>semantic rule </a:t>
            </a:r>
            <a:r>
              <a:rPr lang="en-US" dirty="0" smtClean="0"/>
              <a:t>associated with the production at N. </a:t>
            </a:r>
          </a:p>
          <a:p>
            <a:endParaRPr lang="en-US" dirty="0" smtClean="0"/>
          </a:p>
          <a:p>
            <a:pPr lvl="1"/>
            <a:r>
              <a:rPr lang="en-US" dirty="0" smtClean="0"/>
              <a:t>The production must have A as its </a:t>
            </a:r>
            <a:r>
              <a:rPr lang="en-US" b="1" dirty="0" smtClean="0">
                <a:solidFill>
                  <a:schemeClr val="accent1"/>
                </a:solidFill>
              </a:rPr>
              <a:t>head</a:t>
            </a:r>
            <a:r>
              <a:rPr lang="en-US" dirty="0" smtClean="0"/>
              <a:t>. </a:t>
            </a:r>
          </a:p>
          <a:p>
            <a:pPr lvl="1"/>
            <a:endParaRPr lang="en-US" dirty="0" smtClean="0"/>
          </a:p>
          <a:p>
            <a:pPr lvl="1"/>
            <a:r>
              <a:rPr lang="en-US" dirty="0" smtClean="0"/>
              <a:t>A </a:t>
            </a:r>
            <a:r>
              <a:rPr lang="en-US" dirty="0" smtClean="0">
                <a:solidFill>
                  <a:schemeClr val="accent1"/>
                </a:solidFill>
              </a:rPr>
              <a:t>synthesized attribute </a:t>
            </a:r>
            <a:r>
              <a:rPr lang="en-US" dirty="0" smtClean="0"/>
              <a:t>at node N is defined only in terms of attribute values at the children of N and at N itself.</a:t>
            </a:r>
          </a:p>
          <a:p>
            <a:pPr lvl="1"/>
            <a:endParaRPr lang="en-US" dirty="0" smtClean="0"/>
          </a:p>
          <a:p>
            <a:pPr lvl="1"/>
            <a:r>
              <a:rPr lang="en-US" dirty="0" smtClean="0"/>
              <a:t>A </a:t>
            </a:r>
            <a:r>
              <a:rPr lang="en-US" dirty="0" smtClean="0">
                <a:solidFill>
                  <a:schemeClr val="accent1"/>
                </a:solidFill>
              </a:rPr>
              <a:t>parse tree </a:t>
            </a:r>
            <a:r>
              <a:rPr lang="en-US" dirty="0" smtClean="0"/>
              <a:t>for an S-attributed definition can always be </a:t>
            </a:r>
            <a:r>
              <a:rPr lang="en-US" dirty="0" smtClean="0">
                <a:solidFill>
                  <a:schemeClr val="accent1"/>
                </a:solidFill>
              </a:rPr>
              <a:t>annotated</a:t>
            </a:r>
            <a:r>
              <a:rPr lang="en-US" dirty="0" smtClean="0"/>
              <a:t> by evaluating the semantic rules for the attributes at each node bottom up, from the leaves to the root.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An </a:t>
            </a:r>
            <a:r>
              <a:rPr lang="en-US" b="1" dirty="0" smtClean="0">
                <a:solidFill>
                  <a:schemeClr val="accent1"/>
                </a:solidFill>
              </a:rPr>
              <a:t>inherited attribute </a:t>
            </a:r>
            <a:r>
              <a:rPr lang="en-US" dirty="0" smtClean="0"/>
              <a:t>for a non-terminal B at a parse-tree node N is defined by a </a:t>
            </a:r>
            <a:r>
              <a:rPr lang="en-US" dirty="0" smtClean="0">
                <a:solidFill>
                  <a:schemeClr val="accent1"/>
                </a:solidFill>
              </a:rPr>
              <a:t>semantic rule </a:t>
            </a:r>
            <a:r>
              <a:rPr lang="en-US" dirty="0" smtClean="0"/>
              <a:t>associated with the production at the parent of N. </a:t>
            </a:r>
          </a:p>
          <a:p>
            <a:endParaRPr lang="en-US" dirty="0" smtClean="0"/>
          </a:p>
          <a:p>
            <a:pPr lvl="1"/>
            <a:r>
              <a:rPr lang="en-US" dirty="0" smtClean="0"/>
              <a:t>The production must have B as a symbol in its </a:t>
            </a:r>
            <a:r>
              <a:rPr lang="en-US" b="1" dirty="0" smtClean="0">
                <a:solidFill>
                  <a:schemeClr val="accent1"/>
                </a:solidFill>
              </a:rPr>
              <a:t>body</a:t>
            </a:r>
            <a:r>
              <a:rPr lang="en-US" dirty="0" smtClean="0"/>
              <a:t>. </a:t>
            </a:r>
          </a:p>
          <a:p>
            <a:pPr lvl="1"/>
            <a:endParaRPr lang="en-US" dirty="0" smtClean="0"/>
          </a:p>
          <a:p>
            <a:pPr lvl="1"/>
            <a:r>
              <a:rPr lang="en-US" dirty="0" smtClean="0"/>
              <a:t>An inherited attribute at node N is defined only in terms of attribute values at N's parent , N itself, and N's siblings.</a:t>
            </a:r>
          </a:p>
          <a:p>
            <a:pPr lvl="1"/>
            <a:endParaRPr lang="en-US" dirty="0" smtClean="0"/>
          </a:p>
          <a:p>
            <a:pPr lvl="1"/>
            <a:r>
              <a:rPr lang="en-US" dirty="0" smtClean="0"/>
              <a:t>Inherited attributes are convenient for expressing the dependence of a programming language construct on the context in which it appears.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18830</TotalTime>
  <Words>1717</Words>
  <Application>Microsoft Office PowerPoint</Application>
  <PresentationFormat>On-screen Show (4:3)</PresentationFormat>
  <Paragraphs>294</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Over View</vt:lpstr>
      <vt:lpstr>Over View..</vt:lpstr>
      <vt:lpstr>Over View…</vt:lpstr>
      <vt:lpstr>Over View…</vt:lpstr>
      <vt:lpstr>Over View…</vt:lpstr>
      <vt:lpstr>Over View…</vt:lpstr>
      <vt:lpstr>Over View…</vt:lpstr>
      <vt:lpstr>Slide 10</vt:lpstr>
      <vt:lpstr>Contents</vt:lpstr>
      <vt:lpstr>Evaluating an SDD at the Nodes of a Parse Tree..</vt:lpstr>
      <vt:lpstr>Evaluating an SDD at the Nodes of a Parse Tree...</vt:lpstr>
      <vt:lpstr>Evaluating an SDD at the Nodes of a Parse Tree...</vt:lpstr>
      <vt:lpstr>Dependency Graphs</vt:lpstr>
      <vt:lpstr>Dependency Graphs..</vt:lpstr>
      <vt:lpstr>Dependency Graphs..</vt:lpstr>
      <vt:lpstr>Dependency Graphs..</vt:lpstr>
      <vt:lpstr>Ordering the Evaluation of Attributes</vt:lpstr>
      <vt:lpstr>Ordering the Evaluation of Attributes..</vt:lpstr>
      <vt:lpstr>Ordering the Evaluation of Attributes…</vt:lpstr>
      <vt:lpstr>S-Attributed Definitions</vt:lpstr>
      <vt:lpstr>S-Attributed Definitions..</vt:lpstr>
      <vt:lpstr>L-Attributed Definitions</vt:lpstr>
      <vt:lpstr>L-Attributed Definitions..</vt:lpstr>
      <vt:lpstr>L-Attributed Definitions...</vt:lpstr>
      <vt:lpstr>Semantic Rules with Controlled Side Effects</vt:lpstr>
      <vt:lpstr>Semantic Rules with Controlled Side Effects..</vt:lpstr>
      <vt:lpstr>Applications of SD Translation</vt:lpstr>
      <vt:lpstr>Construction of Syntax Trees</vt:lpstr>
      <vt:lpstr>Construction of Syntax Trees..</vt:lpstr>
      <vt:lpstr>Construction of Syntax Trees…</vt:lpstr>
      <vt:lpstr>Construction of Syntax Trees…</vt:lpstr>
      <vt:lpstr>Construction of Syntax Trees…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4162</cp:revision>
  <dcterms:created xsi:type="dcterms:W3CDTF">2012-02-27T05:45:45Z</dcterms:created>
  <dcterms:modified xsi:type="dcterms:W3CDTF">2013-12-27T12:34:12Z</dcterms:modified>
  <cp:category>CS</cp:category>
</cp:coreProperties>
</file>