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7"/>
  </p:notesMasterIdLst>
  <p:handoutMasterIdLst>
    <p:handoutMasterId r:id="rId38"/>
  </p:handoutMasterIdLst>
  <p:sldIdLst>
    <p:sldId id="269" r:id="rId2"/>
    <p:sldId id="262" r:id="rId3"/>
    <p:sldId id="632" r:id="rId4"/>
    <p:sldId id="635" r:id="rId5"/>
    <p:sldId id="636" r:id="rId6"/>
    <p:sldId id="637" r:id="rId7"/>
    <p:sldId id="638" r:id="rId8"/>
    <p:sldId id="658" r:id="rId9"/>
    <p:sldId id="659" r:id="rId10"/>
    <p:sldId id="660" r:id="rId11"/>
    <p:sldId id="675" r:id="rId12"/>
    <p:sldId id="676" r:id="rId13"/>
    <p:sldId id="560" r:id="rId14"/>
    <p:sldId id="673" r:id="rId15"/>
    <p:sldId id="674" r:id="rId16"/>
    <p:sldId id="657" r:id="rId17"/>
    <p:sldId id="661" r:id="rId18"/>
    <p:sldId id="662" r:id="rId19"/>
    <p:sldId id="664" r:id="rId20"/>
    <p:sldId id="663" r:id="rId21"/>
    <p:sldId id="665" r:id="rId22"/>
    <p:sldId id="666" r:id="rId23"/>
    <p:sldId id="667" r:id="rId24"/>
    <p:sldId id="668" r:id="rId25"/>
    <p:sldId id="669" r:id="rId26"/>
    <p:sldId id="670" r:id="rId27"/>
    <p:sldId id="672" r:id="rId28"/>
    <p:sldId id="671" r:id="rId29"/>
    <p:sldId id="677" r:id="rId30"/>
    <p:sldId id="678" r:id="rId31"/>
    <p:sldId id="679" r:id="rId32"/>
    <p:sldId id="680" r:id="rId33"/>
    <p:sldId id="681" r:id="rId34"/>
    <p:sldId id="682" r:id="rId35"/>
    <p:sldId id="28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7" autoAdjust="0"/>
    <p:restoredTop sz="85763" autoAdjust="0"/>
  </p:normalViewPr>
  <p:slideViewPr>
    <p:cSldViewPr>
      <p:cViewPr>
        <p:scale>
          <a:sx n="70" d="100"/>
          <a:sy n="70" d="100"/>
        </p:scale>
        <p:origin x="-590" y="346"/>
      </p:cViewPr>
      <p:guideLst>
        <p:guide orient="horz" pos="2160"/>
        <p:guide pos="2880"/>
      </p:guideLst>
    </p:cSldViewPr>
  </p:slideViewPr>
  <p:outlineViewPr>
    <p:cViewPr>
      <p:scale>
        <a:sx n="33" d="100"/>
        <a:sy n="33" d="100"/>
      </p:scale>
      <p:origin x="0" y="1057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250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ur-PK"/>
          </a:p>
        </p:txBody>
      </p:sp>
      <p:sp>
        <p:nvSpPr>
          <p:cNvPr id="3" name="Date Placeholder 2"/>
          <p:cNvSpPr>
            <a:spLocks noGrp="1"/>
          </p:cNvSpPr>
          <p:nvPr>
            <p:ph type="dt" sz="quarter" idx="1"/>
          </p:nvPr>
        </p:nvSpPr>
        <p:spPr>
          <a:xfrm>
            <a:off x="1588" y="0"/>
            <a:ext cx="2971800" cy="457200"/>
          </a:xfrm>
          <a:prstGeom prst="rect">
            <a:avLst/>
          </a:prstGeom>
        </p:spPr>
        <p:txBody>
          <a:bodyPr vert="horz" lIns="91440" tIns="45720" rIns="91440" bIns="45720" rtlCol="1"/>
          <a:lstStyle>
            <a:lvl1pPr algn="l">
              <a:defRPr sz="1200"/>
            </a:lvl1pPr>
          </a:lstStyle>
          <a:p>
            <a:fld id="{881E9AF1-8403-41E7-9D3D-CDE5072CE771}" type="datetimeFigureOut">
              <a:rPr lang="ur-PK" smtClean="0"/>
              <a:pPr/>
              <a:t>26/02/1435</a:t>
            </a:fld>
            <a:endParaRPr lang="ur-PK"/>
          </a:p>
        </p:txBody>
      </p:sp>
      <p:sp>
        <p:nvSpPr>
          <p:cNvPr id="4" name="Footer Placeholder 3"/>
          <p:cNvSpPr>
            <a:spLocks noGrp="1"/>
          </p:cNvSpPr>
          <p:nvPr>
            <p:ph type="ftr" sz="quarter" idx="2"/>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ur-PK"/>
          </a:p>
        </p:txBody>
      </p:sp>
      <p:sp>
        <p:nvSpPr>
          <p:cNvPr id="5" name="Slide Number Placeholder 4"/>
          <p:cNvSpPr>
            <a:spLocks noGrp="1"/>
          </p:cNvSpPr>
          <p:nvPr>
            <p:ph type="sldNum" sz="quarter" idx="3"/>
          </p:nvPr>
        </p:nvSpPr>
        <p:spPr>
          <a:xfrm>
            <a:off x="1588" y="8685213"/>
            <a:ext cx="2971800" cy="457200"/>
          </a:xfrm>
          <a:prstGeom prst="rect">
            <a:avLst/>
          </a:prstGeom>
        </p:spPr>
        <p:txBody>
          <a:bodyPr vert="horz" lIns="91440" tIns="45720" rIns="91440" bIns="45720" rtlCol="1" anchor="b"/>
          <a:lstStyle>
            <a:lvl1pPr algn="l">
              <a:defRPr sz="1200"/>
            </a:lvl1pPr>
          </a:lstStyle>
          <a:p>
            <a:fld id="{C8FDF66B-D211-4805-98E1-7FEA28AF8281}" type="slidenum">
              <a:rPr lang="ur-PK" smtClean="0"/>
              <a:pPr/>
              <a:t>‹#›</a:t>
            </a:fld>
            <a:endParaRPr lang="ur-PK"/>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ur-PK"/>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BA31D0AC-E463-4F28-BC2E-3E33ECB3D3E8}" type="datetimeFigureOut">
              <a:rPr lang="ur-PK" smtClean="0"/>
              <a:pPr/>
              <a:t>26/02/1435</a:t>
            </a:fld>
            <a:endParaRPr lang="ur-PK"/>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ur-PK"/>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ur-PK" dirty="0"/>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ur-PK"/>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E380ABCA-AE86-43D9-980A-EAF15D237110}" type="slidenum">
              <a:rPr lang="ur-PK" smtClean="0"/>
              <a:pPr/>
              <a:t>‹#›</a:t>
            </a:fld>
            <a:endParaRPr lang="ur-PK"/>
          </a:p>
        </p:txBody>
      </p:sp>
    </p:spTree>
  </p:cSld>
  <p:clrMap bg1="lt1" tx1="dk1" bg2="lt2" tx2="dk2" accent1="accent1" accent2="accent2" accent3="accent3" accent4="accent4" accent5="accent5" accent6="accent6" hlink="hlink" folHlink="folHlink"/>
  <p:hf sldNum="0"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endParaRPr lang="ur-PK"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ur-PK"/>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ur-PK"/>
          </a:p>
        </p:txBody>
      </p:sp>
      <p:sp>
        <p:nvSpPr>
          <p:cNvPr id="4" name="Date Placeholder 3"/>
          <p:cNvSpPr>
            <a:spLocks noGrp="1"/>
          </p:cNvSpPr>
          <p:nvPr>
            <p:ph type="dt" sz="half" idx="10"/>
          </p:nvPr>
        </p:nvSpPr>
        <p:spPr/>
        <p:txBody>
          <a:bodyPr/>
          <a:lstStyle/>
          <a:p>
            <a:fld id="{9C517C1F-6617-461D-BB78-3FA6470F31F8}" type="datetime1">
              <a:rPr lang="en-US" smtClean="0"/>
              <a:pPr/>
              <a:t>12/29/2013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r-P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Date Placeholder 3"/>
          <p:cNvSpPr>
            <a:spLocks noGrp="1"/>
          </p:cNvSpPr>
          <p:nvPr>
            <p:ph type="dt" sz="half" idx="10"/>
          </p:nvPr>
        </p:nvSpPr>
        <p:spPr/>
        <p:txBody>
          <a:bodyPr/>
          <a:lstStyle/>
          <a:p>
            <a:fld id="{566F95C7-4DB6-496D-8FA1-BEFB9BEC715D}" type="datetime1">
              <a:rPr lang="en-US" smtClean="0"/>
              <a:pPr/>
              <a:t>12/29/2013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ur-P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Date Placeholder 3"/>
          <p:cNvSpPr>
            <a:spLocks noGrp="1"/>
          </p:cNvSpPr>
          <p:nvPr>
            <p:ph type="dt" sz="half" idx="10"/>
          </p:nvPr>
        </p:nvSpPr>
        <p:spPr/>
        <p:txBody>
          <a:bodyPr/>
          <a:lstStyle/>
          <a:p>
            <a:fld id="{C80F1104-C689-4A85-A9A0-5B3E4BBA28E9}" type="datetime1">
              <a:rPr lang="en-US" smtClean="0"/>
              <a:pPr/>
              <a:t>12/29/2013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SC441">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lvl1pPr rtl="0">
              <a:defRPr>
                <a:solidFill>
                  <a:srgbClr val="FF0000"/>
                </a:solidFill>
              </a:defRPr>
            </a:lvl1pPr>
          </a:lstStyle>
          <a:p>
            <a:r>
              <a:rPr lang="en-US" dirty="0" smtClean="0"/>
              <a:t>Click to edit Master title style</a:t>
            </a:r>
            <a:endParaRPr lang="ur-PK" dirty="0"/>
          </a:p>
        </p:txBody>
      </p:sp>
      <p:sp>
        <p:nvSpPr>
          <p:cNvPr id="3" name="Content Placeholder 2"/>
          <p:cNvSpPr>
            <a:spLocks noGrp="1"/>
          </p:cNvSpPr>
          <p:nvPr>
            <p:ph idx="1"/>
          </p:nvPr>
        </p:nvSpPr>
        <p:spPr>
          <a:xfrm>
            <a:off x="228600" y="1219200"/>
            <a:ext cx="8686800" cy="4953000"/>
          </a:xfrm>
        </p:spPr>
        <p:txBody>
          <a:bodyPr/>
          <a:lstStyle>
            <a:lvl1pPr algn="l" rtl="0">
              <a:buFont typeface="Wingdings" pitchFamily="2" charset="2"/>
              <a:buChar char="Ø"/>
              <a:defRPr sz="2400">
                <a:cs typeface="+mn-cs"/>
              </a:defRPr>
            </a:lvl1pPr>
            <a:lvl2pPr algn="l" rtl="0">
              <a:buFont typeface="Wingdings" pitchFamily="2" charset="2"/>
              <a:buChar char="Ø"/>
              <a:defRPr sz="2200">
                <a:cs typeface="+mn-cs"/>
              </a:defRPr>
            </a:lvl2pPr>
            <a:lvl3pPr algn="l" rtl="0">
              <a:buFont typeface="Wingdings" pitchFamily="2" charset="2"/>
              <a:buChar char="Ø"/>
              <a:defRPr sz="2000">
                <a:cs typeface="+mn-cs"/>
              </a:defRPr>
            </a:lvl3pPr>
            <a:lvl4pPr algn="l" rtl="0">
              <a:buFont typeface="Wingdings" pitchFamily="2" charset="2"/>
              <a:buChar char="Ø"/>
              <a:defRPr>
                <a:cs typeface="+mn-cs"/>
              </a:defRPr>
            </a:lvl4pPr>
            <a:lvl5pPr algn="l" rtl="0">
              <a:buFont typeface="Wingdings" pitchFamily="2" charset="2"/>
              <a:buChar char="Ø"/>
              <a:defRPr>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p:txBody>
          <a:bodyPr/>
          <a:lstStyle/>
          <a:p>
            <a:fld id="{6A9AA3B9-D98F-43EB-AA4E-97DDC6366C34}" type="datetime1">
              <a:rPr lang="en-US" smtClean="0"/>
              <a:pPr/>
              <a:t>12/29/2013</a:t>
            </a:fld>
            <a:endParaRPr lang="en-US"/>
          </a:p>
        </p:txBody>
      </p:sp>
      <p:sp>
        <p:nvSpPr>
          <p:cNvPr id="5" name="Footer Placeholder 4"/>
          <p:cNvSpPr>
            <a:spLocks noGrp="1"/>
          </p:cNvSpPr>
          <p:nvPr>
            <p:ph type="ftr" sz="quarter" idx="11"/>
          </p:nvPr>
        </p:nvSpPr>
        <p:spPr/>
        <p:txBody>
          <a:bodyPr/>
          <a:lstStyle>
            <a:lvl1pPr>
              <a:defRPr>
                <a:solidFill>
                  <a:schemeClr val="accent2"/>
                </a:solidFill>
              </a:defRPr>
            </a:lvl1pPr>
          </a:lstStyle>
          <a:p>
            <a:r>
              <a:rPr lang="en-US" dirty="0" smtClean="0"/>
              <a:t>Visual Programming by Muhammad Bilal Zafar</a:t>
            </a:r>
            <a:endParaRPr lang="en-US" dirty="0"/>
          </a:p>
        </p:txBody>
      </p:sp>
      <p:sp>
        <p:nvSpPr>
          <p:cNvPr id="6" name="Slide Number Placeholder 5"/>
          <p:cNvSpPr>
            <a:spLocks noGrp="1"/>
          </p:cNvSpPr>
          <p:nvPr>
            <p:ph type="sldNum" sz="quarter" idx="12"/>
          </p:nvPr>
        </p:nvSpPr>
        <p:spPr/>
        <p:txBody>
          <a:bodyPr/>
          <a:lstStyle>
            <a:lvl1pPr>
              <a:defRPr>
                <a:solidFill>
                  <a:schemeClr val="accent2"/>
                </a:solidFill>
              </a:defRPr>
            </a:lvl1pPr>
          </a:lstStyle>
          <a:p>
            <a:fld id="{0AD2A1D3-94CF-4BE8-B9A0-75EFE4C74F95}" type="slidenum">
              <a:rPr lang="en-US" smtClean="0"/>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024187"/>
            <a:ext cx="7772400" cy="1362075"/>
          </a:xfrm>
        </p:spPr>
        <p:txBody>
          <a:bodyPr anchor="t"/>
          <a:lstStyle>
            <a:lvl1pPr algn="r">
              <a:defRPr sz="4000" b="1" cap="all"/>
            </a:lvl1pPr>
          </a:lstStyle>
          <a:p>
            <a:r>
              <a:rPr lang="en-US" smtClean="0"/>
              <a:t>Click to edit Master title style</a:t>
            </a:r>
            <a:endParaRPr lang="ur-PK"/>
          </a:p>
        </p:txBody>
      </p:sp>
      <p:sp>
        <p:nvSpPr>
          <p:cNvPr id="3" name="Text Placeholder 2"/>
          <p:cNvSpPr>
            <a:spLocks noGrp="1"/>
          </p:cNvSpPr>
          <p:nvPr>
            <p:ph type="body" idx="1"/>
          </p:nvPr>
        </p:nvSpPr>
        <p:spPr>
          <a:xfrm>
            <a:off x="722313" y="152400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533801-7B6E-47CD-9630-A2649815D7EE}" type="datetime1">
              <a:rPr lang="en-US" smtClean="0"/>
              <a:pPr/>
              <a:t>12/29/2013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r-P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ur-PK"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5" name="Date Placeholder 4"/>
          <p:cNvSpPr>
            <a:spLocks noGrp="1"/>
          </p:cNvSpPr>
          <p:nvPr>
            <p:ph type="dt" sz="half" idx="10"/>
          </p:nvPr>
        </p:nvSpPr>
        <p:spPr/>
        <p:txBody>
          <a:bodyPr/>
          <a:lstStyle/>
          <a:p>
            <a:fld id="{CDA56CD8-96CC-44C4-A1F4-F8C057DAC1D2}" type="datetime1">
              <a:rPr lang="en-US" smtClean="0"/>
              <a:pPr/>
              <a:t>12/29/2013</a:t>
            </a:fld>
            <a:endParaRPr lang="en-US"/>
          </a:p>
        </p:txBody>
      </p:sp>
      <p:sp>
        <p:nvSpPr>
          <p:cNvPr id="6" name="Footer Placeholder 5"/>
          <p:cNvSpPr>
            <a:spLocks noGrp="1"/>
          </p:cNvSpPr>
          <p:nvPr>
            <p:ph type="ftr" sz="quarter" idx="11"/>
          </p:nvPr>
        </p:nvSpPr>
        <p:spPr/>
        <p:txBody>
          <a:bodyPr/>
          <a:lstStyle/>
          <a:p>
            <a:r>
              <a:rPr lang="en-US" smtClean="0"/>
              <a:t>Visual Programming by Muhammad Bilal Zafar</a:t>
            </a:r>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ur-P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7" name="Date Placeholder 6"/>
          <p:cNvSpPr>
            <a:spLocks noGrp="1"/>
          </p:cNvSpPr>
          <p:nvPr>
            <p:ph type="dt" sz="half" idx="10"/>
          </p:nvPr>
        </p:nvSpPr>
        <p:spPr/>
        <p:txBody>
          <a:bodyPr/>
          <a:lstStyle/>
          <a:p>
            <a:fld id="{5FC6F48F-9907-4123-81F2-4C5BE6AADBD5}" type="datetime1">
              <a:rPr lang="en-US" smtClean="0"/>
              <a:pPr/>
              <a:t>12/29/2013</a:t>
            </a:fld>
            <a:endParaRPr lang="en-US"/>
          </a:p>
        </p:txBody>
      </p:sp>
      <p:sp>
        <p:nvSpPr>
          <p:cNvPr id="8" name="Footer Placeholder 7"/>
          <p:cNvSpPr>
            <a:spLocks noGrp="1"/>
          </p:cNvSpPr>
          <p:nvPr>
            <p:ph type="ftr" sz="quarter" idx="11"/>
          </p:nvPr>
        </p:nvSpPr>
        <p:spPr/>
        <p:txBody>
          <a:bodyPr/>
          <a:lstStyle/>
          <a:p>
            <a:r>
              <a:rPr lang="en-US" smtClean="0"/>
              <a:t>Visual Programming by Muhammad Bilal Zafar</a:t>
            </a:r>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ur-PK" dirty="0"/>
          </a:p>
        </p:txBody>
      </p:sp>
      <p:sp>
        <p:nvSpPr>
          <p:cNvPr id="3" name="Date Placeholder 2"/>
          <p:cNvSpPr>
            <a:spLocks noGrp="1"/>
          </p:cNvSpPr>
          <p:nvPr>
            <p:ph type="dt" sz="half" idx="10"/>
          </p:nvPr>
        </p:nvSpPr>
        <p:spPr/>
        <p:txBody>
          <a:bodyPr/>
          <a:lstStyle/>
          <a:p>
            <a:fld id="{CB9CA8DC-3200-44BE-854C-7CFCB872B76A}" type="datetime1">
              <a:rPr lang="en-US" smtClean="0"/>
              <a:pPr/>
              <a:t>12/29/2013</a:t>
            </a:fld>
            <a:endParaRPr lang="en-US"/>
          </a:p>
        </p:txBody>
      </p:sp>
      <p:sp>
        <p:nvSpPr>
          <p:cNvPr id="4" name="Footer Placeholder 3"/>
          <p:cNvSpPr>
            <a:spLocks noGrp="1"/>
          </p:cNvSpPr>
          <p:nvPr>
            <p:ph type="ftr" sz="quarter" idx="11"/>
          </p:nvPr>
        </p:nvSpPr>
        <p:spPr/>
        <p:txBody>
          <a:bodyPr/>
          <a:lstStyle/>
          <a:p>
            <a:r>
              <a:rPr lang="en-US" smtClean="0"/>
              <a:t>Visual Programming by Muhammad Bilal Zafar</a:t>
            </a:r>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BCC558-0715-4CF3-BC93-20ED57D623D6}" type="datetime1">
              <a:rPr lang="en-US" smtClean="0"/>
              <a:pPr/>
              <a:t>12/29/2013</a:t>
            </a:fld>
            <a:endParaRPr lang="en-US"/>
          </a:p>
        </p:txBody>
      </p:sp>
      <p:sp>
        <p:nvSpPr>
          <p:cNvPr id="3" name="Footer Placeholder 2"/>
          <p:cNvSpPr>
            <a:spLocks noGrp="1"/>
          </p:cNvSpPr>
          <p:nvPr>
            <p:ph type="ftr" sz="quarter" idx="11"/>
          </p:nvPr>
        </p:nvSpPr>
        <p:spPr/>
        <p:txBody>
          <a:bodyPr/>
          <a:lstStyle/>
          <a:p>
            <a:r>
              <a:rPr lang="en-US" smtClean="0"/>
              <a:t>Visual Programming by Muhammad Bilal Zafar</a:t>
            </a:r>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ur-P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38E286-2A64-44DB-B1BF-E827C4B63D1C}" type="datetime1">
              <a:rPr lang="en-US" smtClean="0"/>
              <a:pPr/>
              <a:t>12/29/2013</a:t>
            </a:fld>
            <a:endParaRPr lang="en-US"/>
          </a:p>
        </p:txBody>
      </p:sp>
      <p:sp>
        <p:nvSpPr>
          <p:cNvPr id="6" name="Footer Placeholder 5"/>
          <p:cNvSpPr>
            <a:spLocks noGrp="1"/>
          </p:cNvSpPr>
          <p:nvPr>
            <p:ph type="ftr" sz="quarter" idx="11"/>
          </p:nvPr>
        </p:nvSpPr>
        <p:spPr/>
        <p:txBody>
          <a:bodyPr/>
          <a:lstStyle/>
          <a:p>
            <a:r>
              <a:rPr lang="en-US" smtClean="0"/>
              <a:t>Visual Programming by Muhammad Bilal Zafar</a:t>
            </a:r>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ur-P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r-P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032D44-33BD-46D5-B411-0A778E5FA823}" type="datetime1">
              <a:rPr lang="en-US" smtClean="0"/>
              <a:pPr/>
              <a:t>12/29/2013</a:t>
            </a:fld>
            <a:endParaRPr lang="en-US"/>
          </a:p>
        </p:txBody>
      </p:sp>
      <p:sp>
        <p:nvSpPr>
          <p:cNvPr id="6" name="Footer Placeholder 5"/>
          <p:cNvSpPr>
            <a:spLocks noGrp="1"/>
          </p:cNvSpPr>
          <p:nvPr>
            <p:ph type="ftr" sz="quarter" idx="11"/>
          </p:nvPr>
        </p:nvSpPr>
        <p:spPr/>
        <p:txBody>
          <a:bodyPr/>
          <a:lstStyle/>
          <a:p>
            <a:r>
              <a:rPr lang="en-US" smtClean="0"/>
              <a:t>Visual Programming by Muhammad Bilal Zafar</a:t>
            </a:r>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dirty="0" smtClean="0"/>
              <a:t>Click to edit Master title style</a:t>
            </a:r>
            <a:endParaRPr lang="ur-PK"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ur-PK" dirty="0"/>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A3AF80F3-1BE5-4B78-99D4-3003CD22E4CC}" type="datetime1">
              <a:rPr lang="en-US" smtClean="0"/>
              <a:pPr/>
              <a:t>12/29/2013</a:t>
            </a:fld>
            <a:endParaRPr lang="en-US"/>
          </a:p>
        </p:txBody>
      </p:sp>
      <p:sp>
        <p:nvSpPr>
          <p:cNvPr id="5" name="Footer Placeholder 4"/>
          <p:cNvSpPr>
            <a:spLocks noGrp="1"/>
          </p:cNvSpPr>
          <p:nvPr>
            <p:ph type="ftr" sz="quarter" idx="3"/>
          </p:nvPr>
        </p:nvSpPr>
        <p:spPr>
          <a:xfrm>
            <a:off x="2819400" y="6356350"/>
            <a:ext cx="34290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r>
              <a:rPr lang="en-US" dirty="0" smtClean="0"/>
              <a:t>Compiler Construction by Muhammad Bilal Zafar</a:t>
            </a:r>
            <a:endParaRPr lang="en-US" dirty="0"/>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AD2A1D3-94CF-4BE8-B9A0-75EFE4C74F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hf hdr="0" ftr="0" dt="0"/>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Ø"/>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ur-PK"/>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57400" y="2886670"/>
            <a:ext cx="5029200" cy="923330"/>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LESSON  27</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r>
              <a:rPr lang="en-US" sz="4000" dirty="0" smtClean="0"/>
              <a:t>Over View…</a:t>
            </a:r>
            <a:endParaRPr lang="en-US" sz="4000" dirty="0"/>
          </a:p>
        </p:txBody>
      </p:sp>
      <p:sp>
        <p:nvSpPr>
          <p:cNvPr id="3" name="Content Placeholder 2"/>
          <p:cNvSpPr>
            <a:spLocks noGrp="1"/>
          </p:cNvSpPr>
          <p:nvPr>
            <p:ph idx="1"/>
          </p:nvPr>
        </p:nvSpPr>
        <p:spPr>
          <a:xfrm>
            <a:off x="152400" y="1066800"/>
            <a:ext cx="8839200" cy="5257800"/>
          </a:xfrm>
        </p:spPr>
        <p:txBody>
          <a:bodyPr>
            <a:normAutofit/>
          </a:bodyPr>
          <a:lstStyle/>
          <a:p>
            <a:r>
              <a:rPr lang="en-US" b="1" dirty="0" smtClean="0">
                <a:solidFill>
                  <a:schemeClr val="accent1"/>
                </a:solidFill>
              </a:rPr>
              <a:t>Side effects in SDD's can be controlled </a:t>
            </a:r>
            <a:r>
              <a:rPr lang="en-US" dirty="0" smtClean="0"/>
              <a:t>by one of the following ways:</a:t>
            </a:r>
          </a:p>
          <a:p>
            <a:endParaRPr lang="en-US" b="1" dirty="0" smtClean="0">
              <a:solidFill>
                <a:schemeClr val="accent1"/>
              </a:solidFill>
            </a:endParaRPr>
          </a:p>
          <a:p>
            <a:pPr lvl="1"/>
            <a:r>
              <a:rPr lang="en-US" b="1" dirty="0" smtClean="0">
                <a:solidFill>
                  <a:schemeClr val="accent1"/>
                </a:solidFill>
              </a:rPr>
              <a:t>Permit incidental side effects </a:t>
            </a:r>
            <a:r>
              <a:rPr lang="en-US" dirty="0" smtClean="0"/>
              <a:t>that do not constrain attribute evaluation.  </a:t>
            </a:r>
            <a:br>
              <a:rPr lang="en-US" dirty="0" smtClean="0"/>
            </a:br>
            <a:endParaRPr lang="en-US" dirty="0" smtClean="0"/>
          </a:p>
          <a:p>
            <a:pPr lvl="1"/>
            <a:r>
              <a:rPr lang="en-US" b="1" dirty="0" smtClean="0">
                <a:solidFill>
                  <a:schemeClr val="accent1"/>
                </a:solidFill>
              </a:rPr>
              <a:t>Constrain the allowable evaluation orders</a:t>
            </a:r>
            <a:r>
              <a:rPr lang="en-US" dirty="0" smtClean="0"/>
              <a:t> so that the same translation is produced for any allowable order. </a:t>
            </a:r>
            <a:br>
              <a:rPr lang="en-US" dirty="0" smtClean="0"/>
            </a:br>
            <a:endParaRPr lang="en-US" dirty="0" smtClean="0"/>
          </a:p>
          <a:p>
            <a:pPr lvl="2"/>
            <a:r>
              <a:rPr lang="en-US" dirty="0" smtClean="0"/>
              <a:t>The constraints can be thought of as </a:t>
            </a:r>
            <a:r>
              <a:rPr lang="en-US" b="1" dirty="0" smtClean="0">
                <a:solidFill>
                  <a:schemeClr val="accent1"/>
                </a:solidFill>
              </a:rPr>
              <a:t>implicit edges </a:t>
            </a:r>
            <a:r>
              <a:rPr lang="en-US" dirty="0" smtClean="0"/>
              <a:t>added to the dependency graph.</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10</a:t>
            </a:fld>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r>
              <a:rPr lang="en-US" sz="4000" dirty="0" smtClean="0"/>
              <a:t>Over View…</a:t>
            </a:r>
            <a:endParaRPr lang="en-US" sz="4000" dirty="0"/>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This </a:t>
            </a:r>
            <a:r>
              <a:rPr lang="en-US" b="1" dirty="0" smtClean="0">
                <a:solidFill>
                  <a:schemeClr val="accent1"/>
                </a:solidFill>
              </a:rPr>
              <a:t>S-attributed definition </a:t>
            </a:r>
            <a:r>
              <a:rPr lang="en-US" dirty="0" smtClean="0"/>
              <a:t>constructs syntax trees for a simple expression grammar involving only the binary operators </a:t>
            </a:r>
            <a:r>
              <a:rPr lang="en-US" b="1" dirty="0" smtClean="0">
                <a:solidFill>
                  <a:schemeClr val="accent1"/>
                </a:solidFill>
              </a:rPr>
              <a:t>+</a:t>
            </a:r>
            <a:r>
              <a:rPr lang="en-US" dirty="0" smtClean="0"/>
              <a:t> and </a:t>
            </a:r>
            <a:r>
              <a:rPr lang="en-US" b="1" dirty="0" smtClean="0">
                <a:solidFill>
                  <a:schemeClr val="accent1"/>
                </a:solidFill>
              </a:rPr>
              <a:t>–</a:t>
            </a:r>
            <a:r>
              <a:rPr lang="en-US" dirty="0" smtClean="0"/>
              <a:t> </a:t>
            </a:r>
            <a:endParaRPr lang="en-US" baseline="-25000" dirty="0" smtClean="0"/>
          </a:p>
          <a:p>
            <a:endParaRPr lang="en-US" baseline="-25000" dirty="0" smtClean="0"/>
          </a:p>
          <a:p>
            <a:r>
              <a:rPr lang="en-US" sz="2200" dirty="0" smtClean="0"/>
              <a:t>These operators are at </a:t>
            </a:r>
            <a:br>
              <a:rPr lang="en-US" sz="2200" dirty="0" smtClean="0"/>
            </a:br>
            <a:r>
              <a:rPr lang="en-US" sz="2200" dirty="0" smtClean="0"/>
              <a:t>the </a:t>
            </a:r>
            <a:r>
              <a:rPr lang="en-US" sz="2200" dirty="0" smtClean="0">
                <a:solidFill>
                  <a:schemeClr val="accent1"/>
                </a:solidFill>
              </a:rPr>
              <a:t>same precedence level</a:t>
            </a:r>
            <a:r>
              <a:rPr lang="en-US" sz="2200" dirty="0" smtClean="0"/>
              <a:t/>
            </a:r>
            <a:br>
              <a:rPr lang="en-US" sz="2200" dirty="0" smtClean="0"/>
            </a:br>
            <a:r>
              <a:rPr lang="en-US" sz="2200" dirty="0" smtClean="0"/>
              <a:t>&amp; are </a:t>
            </a:r>
            <a:r>
              <a:rPr lang="en-US" sz="2200" dirty="0" smtClean="0">
                <a:solidFill>
                  <a:schemeClr val="accent1"/>
                </a:solidFill>
              </a:rPr>
              <a:t>jointly left associative</a:t>
            </a:r>
            <a:r>
              <a:rPr lang="en-US" sz="2200" dirty="0" smtClean="0"/>
              <a:t>. </a:t>
            </a:r>
          </a:p>
          <a:p>
            <a:endParaRPr lang="en-US" sz="2200" dirty="0" smtClean="0"/>
          </a:p>
          <a:p>
            <a:r>
              <a:rPr lang="en-US" sz="2200" dirty="0" smtClean="0"/>
              <a:t>All non-terminals have one </a:t>
            </a:r>
            <a:br>
              <a:rPr lang="en-US" sz="2200" dirty="0" smtClean="0"/>
            </a:br>
            <a:r>
              <a:rPr lang="en-US" sz="2200" dirty="0" smtClean="0"/>
              <a:t>synthesized attribute node, </a:t>
            </a:r>
            <a:br>
              <a:rPr lang="en-US" sz="2200" dirty="0" smtClean="0"/>
            </a:br>
            <a:r>
              <a:rPr lang="en-US" sz="2200" dirty="0" smtClean="0"/>
              <a:t>which represents a node of the syntax tree. </a:t>
            </a:r>
          </a:p>
          <a:p>
            <a:endParaRPr lang="en-US" sz="2200" dirty="0" smtClean="0"/>
          </a:p>
          <a:p>
            <a:r>
              <a:rPr lang="en-US" sz="2200" dirty="0" smtClean="0"/>
              <a:t>Every time the first production </a:t>
            </a:r>
            <a:r>
              <a:rPr lang="en-US" sz="2000" b="1" dirty="0" smtClean="0">
                <a:solidFill>
                  <a:schemeClr val="accent1"/>
                </a:solidFill>
              </a:rPr>
              <a:t>E  → E</a:t>
            </a:r>
            <a:r>
              <a:rPr lang="en-US" sz="2000" b="1" baseline="-25000" dirty="0" smtClean="0">
                <a:solidFill>
                  <a:schemeClr val="accent1"/>
                </a:solidFill>
              </a:rPr>
              <a:t>1</a:t>
            </a:r>
            <a:r>
              <a:rPr lang="en-US" sz="2000" b="1" dirty="0" smtClean="0">
                <a:solidFill>
                  <a:schemeClr val="accent1"/>
                </a:solidFill>
              </a:rPr>
              <a:t> + T </a:t>
            </a:r>
            <a:r>
              <a:rPr lang="en-US" sz="2200" dirty="0" smtClean="0"/>
              <a:t>is used, its rule creates a node with ' + ' for op and two children, </a:t>
            </a:r>
            <a:r>
              <a:rPr lang="en-US" sz="2000" b="1" dirty="0" smtClean="0">
                <a:solidFill>
                  <a:schemeClr val="accent1"/>
                </a:solidFill>
              </a:rPr>
              <a:t>E</a:t>
            </a:r>
            <a:r>
              <a:rPr lang="en-US" sz="2000" b="1" baseline="-25000" dirty="0" smtClean="0">
                <a:solidFill>
                  <a:schemeClr val="accent1"/>
                </a:solidFill>
              </a:rPr>
              <a:t>1</a:t>
            </a:r>
            <a:r>
              <a:rPr lang="en-US" sz="2200" dirty="0" smtClean="0"/>
              <a:t> node and </a:t>
            </a:r>
            <a:r>
              <a:rPr lang="en-US" sz="2000" b="1" dirty="0" smtClean="0">
                <a:solidFill>
                  <a:schemeClr val="accent1"/>
                </a:solidFill>
              </a:rPr>
              <a:t>T</a:t>
            </a:r>
            <a:r>
              <a:rPr lang="en-US" sz="2200" dirty="0" smtClean="0"/>
              <a:t> node, for the sub-expressions.</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11</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3924300" y="2143125"/>
            <a:ext cx="5067300" cy="19716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Autofit/>
          </a:bodyPr>
          <a:lstStyle/>
          <a:p>
            <a:r>
              <a:rPr lang="en-US" sz="4000" dirty="0" smtClean="0"/>
              <a:t>Over View…</a:t>
            </a:r>
            <a:endParaRPr lang="en-US" sz="4000" dirty="0"/>
          </a:p>
        </p:txBody>
      </p:sp>
      <p:sp>
        <p:nvSpPr>
          <p:cNvPr id="3" name="Content Placeholder 2"/>
          <p:cNvSpPr>
            <a:spLocks noGrp="1"/>
          </p:cNvSpPr>
          <p:nvPr>
            <p:ph idx="1"/>
          </p:nvPr>
        </p:nvSpPr>
        <p:spPr>
          <a:xfrm>
            <a:off x="152400" y="762000"/>
            <a:ext cx="8839200" cy="5257800"/>
          </a:xfrm>
        </p:spPr>
        <p:txBody>
          <a:bodyPr>
            <a:normAutofit/>
          </a:bodyPr>
          <a:lstStyle/>
          <a:p>
            <a:r>
              <a:rPr lang="en-US" dirty="0" smtClean="0"/>
              <a:t>Steps in the construction of the syntax tree for </a:t>
            </a:r>
            <a:r>
              <a:rPr lang="en-US" b="1" dirty="0" smtClean="0"/>
              <a:t>a - 4 + c</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12</a:t>
            </a:fld>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2057400" y="1143000"/>
            <a:ext cx="4724400" cy="560677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rtl="0"/>
            <a:r>
              <a:rPr lang="en-US" dirty="0" smtClean="0">
                <a:solidFill>
                  <a:srgbClr val="FF0000"/>
                </a:solidFill>
                <a:cs typeface="+mn-cs"/>
              </a:rPr>
              <a:t>Contents</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solidFill>
                <a:schemeClr val="bg1">
                  <a:lumMod val="75000"/>
                </a:schemeClr>
              </a:solidFill>
            </a:endParaRPr>
          </a:p>
          <a:p>
            <a:r>
              <a:rPr lang="en-US" dirty="0" smtClean="0">
                <a:solidFill>
                  <a:schemeClr val="bg1">
                    <a:lumMod val="75000"/>
                  </a:schemeClr>
                </a:solidFill>
              </a:rPr>
              <a:t>Applications of Syntax-Directed Translation</a:t>
            </a:r>
          </a:p>
          <a:p>
            <a:pPr lvl="1"/>
            <a:r>
              <a:rPr lang="en-US" dirty="0" smtClean="0"/>
              <a:t>Construction of Syntax Trees</a:t>
            </a:r>
          </a:p>
          <a:p>
            <a:pPr lvl="1"/>
            <a:r>
              <a:rPr lang="en-US" dirty="0" smtClean="0"/>
              <a:t>The Structure of a Type</a:t>
            </a:r>
          </a:p>
          <a:p>
            <a:r>
              <a:rPr lang="en-US" dirty="0" smtClean="0"/>
              <a:t>Syntax-Directed Translation Schemes</a:t>
            </a:r>
          </a:p>
          <a:p>
            <a:pPr lvl="1"/>
            <a:r>
              <a:rPr lang="en-US" dirty="0" smtClean="0"/>
              <a:t>Postfix Translation Schemes</a:t>
            </a:r>
          </a:p>
          <a:p>
            <a:pPr lvl="1"/>
            <a:r>
              <a:rPr lang="en-US" dirty="0" smtClean="0"/>
              <a:t>Parser-Stack Implementation of Postfix SDT's</a:t>
            </a:r>
          </a:p>
          <a:p>
            <a:pPr lvl="1"/>
            <a:r>
              <a:rPr lang="en-US" dirty="0" smtClean="0"/>
              <a:t>SDT's With Actions Inside Productions</a:t>
            </a:r>
          </a:p>
          <a:p>
            <a:pPr lvl="1"/>
            <a:r>
              <a:rPr lang="en-US" dirty="0" smtClean="0"/>
              <a:t>Eliminating Left Recursion From SDT's</a:t>
            </a:r>
          </a:p>
          <a:p>
            <a:pPr lvl="1"/>
            <a:r>
              <a:rPr lang="en-US" dirty="0" smtClean="0">
                <a:solidFill>
                  <a:schemeClr val="bg1">
                    <a:lumMod val="75000"/>
                  </a:schemeClr>
                </a:solidFill>
              </a:rPr>
              <a:t>SDT's for L-Attributed Definitions</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13</a:t>
            </a:fld>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r>
              <a:rPr lang="en-US" sz="4000" dirty="0" smtClean="0"/>
              <a:t>Construction of Syntax Trees…</a:t>
            </a:r>
            <a:endParaRPr lang="en-US" sz="4000" dirty="0"/>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The </a:t>
            </a:r>
            <a:r>
              <a:rPr lang="en-US" b="1" dirty="0" smtClean="0">
                <a:solidFill>
                  <a:schemeClr val="accent1"/>
                </a:solidFill>
              </a:rPr>
              <a:t>L-attributed </a:t>
            </a:r>
            <a:r>
              <a:rPr lang="en-US" b="1" smtClean="0">
                <a:solidFill>
                  <a:schemeClr val="accent1"/>
                </a:solidFill>
              </a:rPr>
              <a:t>definition</a:t>
            </a:r>
            <a:r>
              <a:rPr lang="en-US" smtClean="0"/>
              <a:t> which performs </a:t>
            </a:r>
            <a:r>
              <a:rPr lang="en-US" dirty="0" smtClean="0"/>
              <a:t>the same translation.</a:t>
            </a:r>
          </a:p>
          <a:p>
            <a:endParaRPr lang="en-US" dirty="0" smtClean="0"/>
          </a:p>
          <a:p>
            <a:r>
              <a:rPr lang="en-US" sz="2200" dirty="0" smtClean="0"/>
              <a:t>The attributes for the </a:t>
            </a:r>
            <a:r>
              <a:rPr lang="de-DE" sz="2200" dirty="0" smtClean="0"/>
              <a:t>grammar symbols </a:t>
            </a:r>
            <a:r>
              <a:rPr lang="de-DE" sz="2200" b="1" dirty="0" smtClean="0">
                <a:solidFill>
                  <a:schemeClr val="accent1"/>
                </a:solidFill>
              </a:rPr>
              <a:t>E, T, id, </a:t>
            </a:r>
            <a:r>
              <a:rPr lang="de-DE" sz="2200" dirty="0" smtClean="0"/>
              <a:t>and </a:t>
            </a:r>
            <a:r>
              <a:rPr lang="de-DE" sz="2200" b="1" dirty="0" smtClean="0">
                <a:solidFill>
                  <a:schemeClr val="accent1"/>
                </a:solidFill>
              </a:rPr>
              <a:t>num </a:t>
            </a:r>
            <a:r>
              <a:rPr lang="de-DE" sz="2200" dirty="0" smtClean="0"/>
              <a:t>have the same desc.</a:t>
            </a:r>
          </a:p>
          <a:p>
            <a:endParaRPr lang="de-DE" sz="2200" dirty="0" smtClean="0"/>
          </a:p>
          <a:p>
            <a:endParaRPr lang="en-US" sz="2200"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14</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2057400" y="2743200"/>
            <a:ext cx="4905375" cy="3429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r>
              <a:rPr lang="en-US" sz="4000" dirty="0" smtClean="0"/>
              <a:t>Construction of Syntax Trees…</a:t>
            </a:r>
            <a:endParaRPr lang="en-US" sz="4000" dirty="0"/>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Dependency graph for </a:t>
            </a:r>
            <a:r>
              <a:rPr lang="en-US" b="1" dirty="0" smtClean="0">
                <a:solidFill>
                  <a:schemeClr val="accent1"/>
                </a:solidFill>
              </a:rPr>
              <a:t>a - 4 + C </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15</a:t>
            </a:fld>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685800" y="2133600"/>
            <a:ext cx="7615181" cy="3276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pPr lvl="1" algn="ctr"/>
            <a:r>
              <a:rPr lang="en-US" sz="4000" dirty="0" smtClean="0">
                <a:solidFill>
                  <a:srgbClr val="FF0000"/>
                </a:solidFill>
                <a:latin typeface="+mj-lt"/>
              </a:rPr>
              <a:t>The Structure of a Type</a:t>
            </a:r>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b="1" dirty="0" smtClean="0">
                <a:solidFill>
                  <a:schemeClr val="accent1"/>
                </a:solidFill>
              </a:rPr>
              <a:t>Inherited attributes </a:t>
            </a:r>
            <a:r>
              <a:rPr lang="en-US" dirty="0" smtClean="0"/>
              <a:t>are useful when the structure of the parse tree differs from the abstract syntax of the input.</a:t>
            </a:r>
          </a:p>
          <a:p>
            <a:endParaRPr lang="en-US" dirty="0" smtClean="0"/>
          </a:p>
          <a:p>
            <a:pPr lvl="1"/>
            <a:r>
              <a:rPr lang="en-US" dirty="0" smtClean="0"/>
              <a:t>Attributes can then be used to carry information from one part of the parse tree to another.</a:t>
            </a:r>
          </a:p>
          <a:p>
            <a:pPr>
              <a:buNone/>
            </a:pPr>
            <a:endParaRPr lang="en-US" b="1" dirty="0" smtClean="0">
              <a:solidFill>
                <a:schemeClr val="accent1"/>
              </a:solidFill>
            </a:endParaRPr>
          </a:p>
          <a:p>
            <a:r>
              <a:rPr lang="en-US" dirty="0" smtClean="0"/>
              <a:t>Lets see an </a:t>
            </a:r>
            <a:r>
              <a:rPr lang="en-US" b="1" dirty="0" smtClean="0"/>
              <a:t>example</a:t>
            </a:r>
            <a:r>
              <a:rPr lang="en-US" dirty="0" smtClean="0"/>
              <a:t> which shows how a </a:t>
            </a:r>
            <a:r>
              <a:rPr lang="en-US" b="1" dirty="0" smtClean="0">
                <a:solidFill>
                  <a:schemeClr val="accent1"/>
                </a:solidFill>
              </a:rPr>
              <a:t>mismatch</a:t>
            </a:r>
            <a:r>
              <a:rPr lang="en-US" dirty="0" smtClean="0"/>
              <a:t> in structure can be due to the design of the language, and not due to constraints imposed by the parsing method.</a:t>
            </a:r>
            <a:endParaRPr lang="en-US"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16</a:t>
            </a:fld>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pPr lvl="1" algn="ctr"/>
            <a:r>
              <a:rPr lang="en-US" sz="4000" dirty="0" smtClean="0">
                <a:solidFill>
                  <a:srgbClr val="FF0000"/>
                </a:solidFill>
                <a:latin typeface="+mj-lt"/>
              </a:rPr>
              <a:t>The Structure of a Type..</a:t>
            </a:r>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dirty="0" smtClean="0"/>
              <a:t>Ex. In C, the type </a:t>
            </a:r>
            <a:r>
              <a:rPr lang="en-US" b="1" dirty="0" err="1" smtClean="0">
                <a:solidFill>
                  <a:schemeClr val="accent1"/>
                </a:solidFill>
              </a:rPr>
              <a:t>int</a:t>
            </a:r>
            <a:r>
              <a:rPr lang="en-US" b="1" dirty="0" smtClean="0">
                <a:solidFill>
                  <a:schemeClr val="accent1"/>
                </a:solidFill>
              </a:rPr>
              <a:t>[2][3] </a:t>
            </a:r>
            <a:r>
              <a:rPr lang="en-US" dirty="0" smtClean="0"/>
              <a:t>can be read as, </a:t>
            </a:r>
            <a:br>
              <a:rPr lang="en-US" dirty="0" smtClean="0"/>
            </a:br>
            <a:r>
              <a:rPr lang="en-US" b="1" dirty="0" smtClean="0">
                <a:solidFill>
                  <a:schemeClr val="accent1"/>
                </a:solidFill>
              </a:rPr>
              <a:t>array of 2 arrays of 3 integers</a:t>
            </a:r>
            <a:endParaRPr lang="en-US" dirty="0" smtClean="0"/>
          </a:p>
          <a:p>
            <a:endParaRPr lang="en-US" dirty="0" smtClean="0"/>
          </a:p>
          <a:p>
            <a:r>
              <a:rPr lang="en-US" dirty="0" smtClean="0"/>
              <a:t>Type expression for </a:t>
            </a:r>
            <a:r>
              <a:rPr lang="en-US" b="1" dirty="0" err="1" smtClean="0">
                <a:solidFill>
                  <a:schemeClr val="accent1"/>
                </a:solidFill>
              </a:rPr>
              <a:t>int</a:t>
            </a:r>
            <a:r>
              <a:rPr lang="en-US" b="1" dirty="0" smtClean="0">
                <a:solidFill>
                  <a:schemeClr val="accent1"/>
                </a:solidFill>
              </a:rPr>
              <a:t>[2][3] </a:t>
            </a:r>
            <a:endParaRPr lang="en-US" dirty="0" smtClean="0"/>
          </a:p>
          <a:p>
            <a:endParaRPr lang="en-US" dirty="0" smtClean="0"/>
          </a:p>
          <a:p>
            <a:r>
              <a:rPr lang="en-US" dirty="0" smtClean="0"/>
              <a:t>The operator array takes two parameters, a number and a type. </a:t>
            </a:r>
          </a:p>
          <a:p>
            <a:endParaRPr lang="en-US" dirty="0" smtClean="0"/>
          </a:p>
          <a:p>
            <a:r>
              <a:rPr lang="en-US" dirty="0" smtClean="0"/>
              <a:t>If types are represented by trees, then this operator returns a tree node labeled array with two children for a number and a type.</a:t>
            </a:r>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17</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6019800" y="1905000"/>
            <a:ext cx="2772760" cy="1600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pPr lvl="1" algn="ctr"/>
            <a:r>
              <a:rPr lang="en-US" sz="4000" dirty="0" smtClean="0">
                <a:solidFill>
                  <a:srgbClr val="FF0000"/>
                </a:solidFill>
                <a:latin typeface="+mj-lt"/>
              </a:rPr>
              <a:t>The Structure of a Type…</a:t>
            </a: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With this SDD non-terminal </a:t>
            </a:r>
            <a:r>
              <a:rPr lang="en-US" b="1" dirty="0" smtClean="0">
                <a:solidFill>
                  <a:schemeClr val="accent1"/>
                </a:solidFill>
              </a:rPr>
              <a:t>T</a:t>
            </a:r>
            <a:r>
              <a:rPr lang="en-US" dirty="0" smtClean="0"/>
              <a:t> generates either a basic type or an array type. </a:t>
            </a:r>
          </a:p>
          <a:p>
            <a:endParaRPr lang="en-US" dirty="0" smtClean="0"/>
          </a:p>
          <a:p>
            <a:r>
              <a:rPr lang="en-US" sz="2200" dirty="0" smtClean="0"/>
              <a:t>Non-terminal </a:t>
            </a:r>
            <a:r>
              <a:rPr lang="en-US" sz="2200" b="1" dirty="0" smtClean="0">
                <a:solidFill>
                  <a:schemeClr val="accent1"/>
                </a:solidFill>
              </a:rPr>
              <a:t>B</a:t>
            </a:r>
            <a:r>
              <a:rPr lang="en-US" sz="2200" dirty="0" smtClean="0"/>
              <a:t> generates one of </a:t>
            </a:r>
            <a:br>
              <a:rPr lang="en-US" sz="2200" dirty="0" smtClean="0"/>
            </a:br>
            <a:r>
              <a:rPr lang="en-US" sz="2200" dirty="0" smtClean="0"/>
              <a:t>the basic types </a:t>
            </a:r>
            <a:r>
              <a:rPr lang="en-US" sz="2200" b="1" dirty="0" err="1" smtClean="0">
                <a:solidFill>
                  <a:schemeClr val="accent1"/>
                </a:solidFill>
              </a:rPr>
              <a:t>int</a:t>
            </a:r>
            <a:r>
              <a:rPr lang="en-US" sz="2200" dirty="0" smtClean="0"/>
              <a:t> and </a:t>
            </a:r>
            <a:r>
              <a:rPr lang="en-US" sz="2200" b="1" dirty="0" smtClean="0">
                <a:solidFill>
                  <a:schemeClr val="accent1"/>
                </a:solidFill>
              </a:rPr>
              <a:t>float</a:t>
            </a:r>
            <a:endParaRPr lang="en-US" sz="2200" dirty="0" smtClean="0"/>
          </a:p>
          <a:p>
            <a:endParaRPr lang="en-US" sz="2200" dirty="0" smtClean="0"/>
          </a:p>
          <a:p>
            <a:r>
              <a:rPr lang="en-US" sz="2200" b="1" dirty="0" smtClean="0">
                <a:solidFill>
                  <a:schemeClr val="accent1"/>
                </a:solidFill>
              </a:rPr>
              <a:t>T</a:t>
            </a:r>
            <a:r>
              <a:rPr lang="en-US" sz="2200" dirty="0" smtClean="0"/>
              <a:t> generates a basic type when </a:t>
            </a:r>
            <a:r>
              <a:rPr lang="en-US" sz="2200" b="1" dirty="0" smtClean="0">
                <a:solidFill>
                  <a:schemeClr val="accent1"/>
                </a:solidFill>
              </a:rPr>
              <a:t>T</a:t>
            </a:r>
            <a:r>
              <a:rPr lang="en-US" sz="2200" dirty="0" smtClean="0"/>
              <a:t> </a:t>
            </a:r>
            <a:br>
              <a:rPr lang="en-US" sz="2200" dirty="0" smtClean="0"/>
            </a:br>
            <a:r>
              <a:rPr lang="en-US" sz="2200" dirty="0" smtClean="0"/>
              <a:t>derives </a:t>
            </a:r>
            <a:r>
              <a:rPr lang="en-US" sz="2200" b="1" dirty="0" smtClean="0">
                <a:solidFill>
                  <a:schemeClr val="accent1"/>
                </a:solidFill>
              </a:rPr>
              <a:t>B C</a:t>
            </a:r>
            <a:r>
              <a:rPr lang="en-US" sz="2200" dirty="0" smtClean="0"/>
              <a:t> and </a:t>
            </a:r>
            <a:r>
              <a:rPr lang="en-US" sz="2200" b="1" dirty="0" smtClean="0"/>
              <a:t>C</a:t>
            </a:r>
            <a:r>
              <a:rPr lang="en-US" sz="2200" dirty="0" smtClean="0"/>
              <a:t> derives </a:t>
            </a:r>
            <a:r>
              <a:rPr lang="en-US" sz="2200" b="1" dirty="0" smtClean="0"/>
              <a:t>ɛ</a:t>
            </a:r>
            <a:r>
              <a:rPr lang="en-US" sz="2200" dirty="0" smtClean="0"/>
              <a:t> </a:t>
            </a:r>
          </a:p>
          <a:p>
            <a:endParaRPr lang="en-US" sz="2200" dirty="0" smtClean="0"/>
          </a:p>
          <a:p>
            <a:r>
              <a:rPr lang="en-US" sz="2200" dirty="0" smtClean="0"/>
              <a:t>Otherwise </a:t>
            </a:r>
            <a:r>
              <a:rPr lang="en-US" sz="2200" b="1" dirty="0" smtClean="0">
                <a:solidFill>
                  <a:schemeClr val="accent1"/>
                </a:solidFill>
              </a:rPr>
              <a:t>C</a:t>
            </a:r>
            <a:r>
              <a:rPr lang="en-US" sz="2200" dirty="0" smtClean="0"/>
              <a:t> generates array components consisting of a sequence of integers, each integer surrounded by brackets.</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18</a:t>
            </a:fld>
            <a:endParaRPr lang="en-US" dirty="0"/>
          </a:p>
        </p:txBody>
      </p:sp>
      <p:pic>
        <p:nvPicPr>
          <p:cNvPr id="9" name="Picture 2"/>
          <p:cNvPicPr>
            <a:picLocks noChangeAspect="1" noChangeArrowheads="1"/>
          </p:cNvPicPr>
          <p:nvPr/>
        </p:nvPicPr>
        <p:blipFill>
          <a:blip r:embed="rId3" cstate="print"/>
          <a:srcRect/>
          <a:stretch>
            <a:fillRect/>
          </a:stretch>
        </p:blipFill>
        <p:spPr bwMode="auto">
          <a:xfrm>
            <a:off x="5029200" y="1752600"/>
            <a:ext cx="3781425" cy="20669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pPr lvl="1" algn="ctr"/>
            <a:r>
              <a:rPr lang="en-US" sz="4000" dirty="0" smtClean="0">
                <a:solidFill>
                  <a:srgbClr val="FF0000"/>
                </a:solidFill>
                <a:latin typeface="+mj-lt"/>
              </a:rPr>
              <a:t>The Structure of a Type…</a:t>
            </a:r>
          </a:p>
        </p:txBody>
      </p:sp>
      <p:sp>
        <p:nvSpPr>
          <p:cNvPr id="3" name="Content Placeholder 2"/>
          <p:cNvSpPr>
            <a:spLocks noGrp="1"/>
          </p:cNvSpPr>
          <p:nvPr>
            <p:ph idx="1"/>
          </p:nvPr>
        </p:nvSpPr>
        <p:spPr>
          <a:xfrm>
            <a:off x="152400" y="1066800"/>
            <a:ext cx="8839200" cy="5257800"/>
          </a:xfrm>
        </p:spPr>
        <p:txBody>
          <a:bodyPr>
            <a:normAutofit/>
          </a:bodyPr>
          <a:lstStyle/>
          <a:p>
            <a:r>
              <a:rPr lang="en-US" sz="2200" dirty="0" smtClean="0"/>
              <a:t>The non-terminals </a:t>
            </a:r>
            <a:r>
              <a:rPr lang="en-US" sz="2200" b="1" dirty="0" smtClean="0">
                <a:solidFill>
                  <a:schemeClr val="accent1"/>
                </a:solidFill>
              </a:rPr>
              <a:t>B</a:t>
            </a:r>
            <a:r>
              <a:rPr lang="en-US" sz="2200" dirty="0" smtClean="0"/>
              <a:t> and </a:t>
            </a:r>
            <a:r>
              <a:rPr lang="en-US" sz="2200" b="1" dirty="0" smtClean="0">
                <a:solidFill>
                  <a:schemeClr val="accent1"/>
                </a:solidFill>
              </a:rPr>
              <a:t>T</a:t>
            </a:r>
            <a:r>
              <a:rPr lang="en-US" sz="2200" dirty="0" smtClean="0"/>
              <a:t> have a synthesized attribute t representing a type. </a:t>
            </a:r>
          </a:p>
          <a:p>
            <a:endParaRPr lang="en-US" sz="2200" dirty="0" smtClean="0"/>
          </a:p>
          <a:p>
            <a:r>
              <a:rPr lang="en-US" sz="2200" dirty="0" smtClean="0"/>
              <a:t>The non-terminal </a:t>
            </a:r>
            <a:r>
              <a:rPr lang="en-US" sz="2200" b="1" dirty="0" smtClean="0">
                <a:solidFill>
                  <a:schemeClr val="accent1"/>
                </a:solidFill>
              </a:rPr>
              <a:t>C</a:t>
            </a:r>
            <a:r>
              <a:rPr lang="en-US" sz="2200" dirty="0" smtClean="0"/>
              <a:t> has two attributes:</a:t>
            </a:r>
          </a:p>
          <a:p>
            <a:pPr lvl="1"/>
            <a:endParaRPr lang="en-US" dirty="0" smtClean="0"/>
          </a:p>
          <a:p>
            <a:pPr lvl="1"/>
            <a:r>
              <a:rPr lang="en-US" dirty="0" smtClean="0"/>
              <a:t>An inherited attribute b </a:t>
            </a:r>
          </a:p>
          <a:p>
            <a:pPr lvl="1"/>
            <a:r>
              <a:rPr lang="en-US" dirty="0" smtClean="0"/>
              <a:t>A synthesized attribute t. </a:t>
            </a:r>
          </a:p>
          <a:p>
            <a:pPr lvl="1"/>
            <a:endParaRPr lang="en-US" dirty="0" smtClean="0"/>
          </a:p>
          <a:p>
            <a:r>
              <a:rPr lang="en-US" sz="2200" dirty="0" smtClean="0"/>
              <a:t>The inherited b attributes pass a basic type down the tree, and the synthesized t attributes accumulate the result.</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19</a:t>
            </a:fld>
            <a:endParaRPr lang="en-US" dirty="0"/>
          </a:p>
        </p:txBody>
      </p:sp>
      <p:pic>
        <p:nvPicPr>
          <p:cNvPr id="9" name="Picture 2"/>
          <p:cNvPicPr>
            <a:picLocks noChangeAspect="1" noChangeArrowheads="1"/>
          </p:cNvPicPr>
          <p:nvPr/>
        </p:nvPicPr>
        <p:blipFill>
          <a:blip r:embed="rId3" cstate="print"/>
          <a:srcRect/>
          <a:stretch>
            <a:fillRect/>
          </a:stretch>
        </p:blipFill>
        <p:spPr bwMode="auto">
          <a:xfrm>
            <a:off x="4981575" y="1743075"/>
            <a:ext cx="3781425" cy="20669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98637"/>
            <a:ext cx="8229600" cy="2925763"/>
          </a:xfrm>
        </p:spPr>
        <p:txBody>
          <a:bodyPr>
            <a:normAutofit/>
          </a:bodyPr>
          <a:lstStyle/>
          <a:p>
            <a:pPr algn="ctr" rtl="0">
              <a:buNone/>
            </a:pPr>
            <a:r>
              <a:rPr lang="en-US" sz="4800" b="1" dirty="0" smtClean="0"/>
              <a:t>Overview </a:t>
            </a:r>
          </a:p>
          <a:p>
            <a:pPr algn="ctr" rtl="0">
              <a:buNone/>
            </a:pPr>
            <a:r>
              <a:rPr lang="en-US" sz="4800" b="1" dirty="0" smtClean="0"/>
              <a:t>of</a:t>
            </a:r>
          </a:p>
          <a:p>
            <a:pPr algn="ctr" rtl="0">
              <a:buNone/>
            </a:pPr>
            <a:r>
              <a:rPr lang="en-US" sz="4800" b="1" dirty="0" smtClean="0"/>
              <a:t>Previous Lesson(s)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srcRect/>
          <a:stretch>
            <a:fillRect/>
          </a:stretch>
        </p:blipFill>
        <p:spPr bwMode="auto">
          <a:xfrm>
            <a:off x="3429000" y="1524000"/>
            <a:ext cx="5610225" cy="2895600"/>
          </a:xfrm>
          <a:prstGeom prst="rect">
            <a:avLst/>
          </a:prstGeom>
          <a:noFill/>
          <a:ln w="9525">
            <a:noFill/>
            <a:miter lim="800000"/>
            <a:headEnd/>
            <a:tailEnd/>
          </a:ln>
        </p:spPr>
      </p:pic>
      <p:sp>
        <p:nvSpPr>
          <p:cNvPr id="2" name="Title 1"/>
          <p:cNvSpPr>
            <a:spLocks noGrp="1"/>
          </p:cNvSpPr>
          <p:nvPr>
            <p:ph type="title"/>
          </p:nvPr>
        </p:nvSpPr>
        <p:spPr>
          <a:xfrm>
            <a:off x="457200" y="228600"/>
            <a:ext cx="8229600" cy="685800"/>
          </a:xfrm>
        </p:spPr>
        <p:txBody>
          <a:bodyPr>
            <a:noAutofit/>
          </a:bodyPr>
          <a:lstStyle/>
          <a:p>
            <a:pPr lvl="1" algn="ctr"/>
            <a:r>
              <a:rPr lang="en-US" sz="4000" dirty="0" smtClean="0">
                <a:solidFill>
                  <a:srgbClr val="FF0000"/>
                </a:solidFill>
                <a:latin typeface="+mj-lt"/>
              </a:rPr>
              <a:t>The Structure of a Type…</a:t>
            </a:r>
          </a:p>
        </p:txBody>
      </p:sp>
      <p:sp>
        <p:nvSpPr>
          <p:cNvPr id="3" name="Content Placeholder 2"/>
          <p:cNvSpPr>
            <a:spLocks noGrp="1"/>
          </p:cNvSpPr>
          <p:nvPr>
            <p:ph idx="1"/>
          </p:nvPr>
        </p:nvSpPr>
        <p:spPr>
          <a:xfrm>
            <a:off x="152400" y="1066800"/>
            <a:ext cx="8839200" cy="5257800"/>
          </a:xfrm>
        </p:spPr>
        <p:txBody>
          <a:bodyPr>
            <a:normAutofit lnSpcReduction="10000"/>
          </a:bodyPr>
          <a:lstStyle/>
          <a:p>
            <a:r>
              <a:rPr lang="en-US" sz="2200" dirty="0" smtClean="0"/>
              <a:t>An annotated parse tree for the input string </a:t>
            </a:r>
            <a:r>
              <a:rPr lang="en-US" sz="2200" b="1" dirty="0" err="1" smtClean="0">
                <a:solidFill>
                  <a:schemeClr val="accent1"/>
                </a:solidFill>
              </a:rPr>
              <a:t>int</a:t>
            </a:r>
            <a:r>
              <a:rPr lang="en-US" sz="2200" b="1" dirty="0" smtClean="0">
                <a:solidFill>
                  <a:schemeClr val="accent1"/>
                </a:solidFill>
              </a:rPr>
              <a:t>[2][3]</a:t>
            </a:r>
          </a:p>
          <a:p>
            <a:endParaRPr lang="en-US" sz="2200" b="1" dirty="0" smtClean="0">
              <a:solidFill>
                <a:schemeClr val="accent1"/>
              </a:solidFill>
            </a:endParaRPr>
          </a:p>
          <a:p>
            <a:r>
              <a:rPr lang="en-US" sz="2200" dirty="0" smtClean="0"/>
              <a:t>The </a:t>
            </a:r>
            <a:r>
              <a:rPr lang="en-US" sz="2200" b="1" i="1" dirty="0" smtClean="0">
                <a:solidFill>
                  <a:schemeClr val="accent1"/>
                </a:solidFill>
              </a:rPr>
              <a:t>array</a:t>
            </a:r>
            <a:r>
              <a:rPr lang="en-US" sz="2200" dirty="0" smtClean="0"/>
              <a:t> type is </a:t>
            </a:r>
            <a:br>
              <a:rPr lang="en-US" sz="2200" dirty="0" smtClean="0"/>
            </a:br>
            <a:r>
              <a:rPr lang="en-US" sz="2200" dirty="0" smtClean="0"/>
              <a:t>synthesized up the </a:t>
            </a:r>
            <a:br>
              <a:rPr lang="en-US" sz="2200" dirty="0" smtClean="0"/>
            </a:br>
            <a:r>
              <a:rPr lang="en-US" sz="2200" dirty="0" smtClean="0"/>
              <a:t>chain of C's through </a:t>
            </a:r>
            <a:br>
              <a:rPr lang="en-US" sz="2200" dirty="0" smtClean="0"/>
            </a:br>
            <a:r>
              <a:rPr lang="en-US" sz="2200" dirty="0" smtClean="0"/>
              <a:t>the attributes t</a:t>
            </a:r>
          </a:p>
          <a:p>
            <a:endParaRPr lang="en-US" sz="2200" b="1" dirty="0" smtClean="0">
              <a:solidFill>
                <a:schemeClr val="accent1"/>
              </a:solidFill>
            </a:endParaRPr>
          </a:p>
          <a:p>
            <a:r>
              <a:rPr lang="en-US" sz="2200" dirty="0" smtClean="0"/>
              <a:t>At the root for </a:t>
            </a:r>
            <a:r>
              <a:rPr lang="en-US" sz="2200" b="1" dirty="0" smtClean="0">
                <a:solidFill>
                  <a:schemeClr val="accent1"/>
                </a:solidFill>
              </a:rPr>
              <a:t>T → B C </a:t>
            </a:r>
            <a:r>
              <a:rPr lang="en-US" sz="2200" dirty="0" smtClean="0"/>
              <a:t>non-terminal </a:t>
            </a:r>
            <a:r>
              <a:rPr lang="en-US" sz="2200" b="1" dirty="0" smtClean="0">
                <a:solidFill>
                  <a:schemeClr val="accent1"/>
                </a:solidFill>
              </a:rPr>
              <a:t>C</a:t>
            </a:r>
            <a:r>
              <a:rPr lang="en-US" sz="2200" dirty="0" smtClean="0"/>
              <a:t> inherits </a:t>
            </a:r>
            <a:br>
              <a:rPr lang="en-US" sz="2200" dirty="0" smtClean="0"/>
            </a:br>
            <a:r>
              <a:rPr lang="en-US" sz="2200" dirty="0" smtClean="0"/>
              <a:t>the type from </a:t>
            </a:r>
            <a:r>
              <a:rPr lang="en-US" sz="2200" b="1" dirty="0" smtClean="0">
                <a:solidFill>
                  <a:schemeClr val="accent1"/>
                </a:solidFill>
              </a:rPr>
              <a:t>B</a:t>
            </a:r>
            <a:r>
              <a:rPr lang="en-US" sz="2200" dirty="0" smtClean="0"/>
              <a:t> using the inherited attribute </a:t>
            </a:r>
            <a:r>
              <a:rPr lang="en-US" sz="2200" b="1" dirty="0" err="1" smtClean="0">
                <a:solidFill>
                  <a:schemeClr val="accent1"/>
                </a:solidFill>
              </a:rPr>
              <a:t>C.b</a:t>
            </a:r>
            <a:endParaRPr lang="en-US" sz="2200" b="1" dirty="0" smtClean="0">
              <a:solidFill>
                <a:schemeClr val="accent1"/>
              </a:solidFill>
            </a:endParaRPr>
          </a:p>
          <a:p>
            <a:endParaRPr lang="en-US" sz="2200" b="1" dirty="0" smtClean="0">
              <a:solidFill>
                <a:schemeClr val="accent1"/>
              </a:solidFill>
            </a:endParaRPr>
          </a:p>
          <a:p>
            <a:r>
              <a:rPr lang="en-US" sz="2200" dirty="0" smtClean="0"/>
              <a:t>At the rightmost node for </a:t>
            </a:r>
            <a:r>
              <a:rPr lang="en-US" sz="2200" b="1" dirty="0" smtClean="0">
                <a:solidFill>
                  <a:schemeClr val="accent1"/>
                </a:solidFill>
              </a:rPr>
              <a:t>C</a:t>
            </a:r>
            <a:r>
              <a:rPr lang="en-US" sz="2200" dirty="0" smtClean="0"/>
              <a:t> the production is </a:t>
            </a:r>
            <a:r>
              <a:rPr lang="en-US" sz="2200" b="1" dirty="0" smtClean="0">
                <a:solidFill>
                  <a:schemeClr val="accent1"/>
                </a:solidFill>
              </a:rPr>
              <a:t>C → ɛ </a:t>
            </a:r>
            <a:r>
              <a:rPr lang="en-US" sz="2200" dirty="0" smtClean="0"/>
              <a:t>so </a:t>
            </a:r>
            <a:r>
              <a:rPr lang="en-US" sz="2200" b="1" i="1" dirty="0" err="1" smtClean="0">
                <a:solidFill>
                  <a:schemeClr val="accent1"/>
                </a:solidFill>
              </a:rPr>
              <a:t>C.t</a:t>
            </a:r>
            <a:r>
              <a:rPr lang="en-US" sz="2200" dirty="0" smtClean="0"/>
              <a:t> equals </a:t>
            </a:r>
            <a:r>
              <a:rPr lang="en-US" sz="2200" b="1" i="1" dirty="0" err="1" smtClean="0">
                <a:solidFill>
                  <a:schemeClr val="accent1"/>
                </a:solidFill>
              </a:rPr>
              <a:t>C.b</a:t>
            </a:r>
            <a:endParaRPr lang="en-US" sz="2200" dirty="0" smtClean="0"/>
          </a:p>
          <a:p>
            <a:endParaRPr lang="en-US" sz="2200" b="1" dirty="0" smtClean="0">
              <a:solidFill>
                <a:schemeClr val="accent1"/>
              </a:solidFill>
            </a:endParaRPr>
          </a:p>
          <a:p>
            <a:r>
              <a:rPr lang="en-US" sz="2200" dirty="0" smtClean="0"/>
              <a:t>The semantic rules for the production </a:t>
            </a:r>
            <a:r>
              <a:rPr lang="en-US" sz="2200" b="1" dirty="0" smtClean="0">
                <a:solidFill>
                  <a:schemeClr val="accent1"/>
                </a:solidFill>
              </a:rPr>
              <a:t>C → [num] C</a:t>
            </a:r>
            <a:r>
              <a:rPr lang="en-US" sz="2200" b="1" baseline="-25000" dirty="0" smtClean="0">
                <a:solidFill>
                  <a:schemeClr val="accent1"/>
                </a:solidFill>
              </a:rPr>
              <a:t>1 </a:t>
            </a:r>
            <a:r>
              <a:rPr lang="en-US" sz="2200" dirty="0" smtClean="0"/>
              <a:t> form </a:t>
            </a:r>
            <a:r>
              <a:rPr lang="en-US" sz="2200" b="1" i="1" dirty="0" err="1" smtClean="0">
                <a:solidFill>
                  <a:schemeClr val="accent1"/>
                </a:solidFill>
              </a:rPr>
              <a:t>C.t</a:t>
            </a:r>
            <a:r>
              <a:rPr lang="en-US" sz="2200" dirty="0" smtClean="0"/>
              <a:t> by applying the operator </a:t>
            </a:r>
            <a:r>
              <a:rPr lang="en-US" sz="2200" b="1" i="1" dirty="0" smtClean="0">
                <a:solidFill>
                  <a:schemeClr val="accent1"/>
                </a:solidFill>
              </a:rPr>
              <a:t>array</a:t>
            </a:r>
            <a:r>
              <a:rPr lang="en-US" sz="2200" dirty="0" smtClean="0"/>
              <a:t> to the operands num.val and </a:t>
            </a:r>
            <a:r>
              <a:rPr lang="en-US" sz="2200" b="1" i="1" dirty="0" smtClean="0">
                <a:solidFill>
                  <a:schemeClr val="accent1"/>
                </a:solidFill>
              </a:rPr>
              <a:t>C</a:t>
            </a:r>
            <a:r>
              <a:rPr lang="en-US" sz="2200" b="1" i="1" baseline="-25000" dirty="0" smtClean="0">
                <a:solidFill>
                  <a:schemeClr val="accent1"/>
                </a:solidFill>
              </a:rPr>
              <a:t>1</a:t>
            </a:r>
            <a:r>
              <a:rPr lang="en-US" sz="2200" i="1" dirty="0" smtClean="0">
                <a:solidFill>
                  <a:schemeClr val="accent1"/>
                </a:solidFill>
              </a:rPr>
              <a:t>.t</a:t>
            </a:r>
            <a:endParaRPr lang="en-US" sz="2200" b="1" i="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20</a:t>
            </a:fld>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pPr lvl="1" algn="ctr" rtl="0"/>
            <a:r>
              <a:rPr lang="en-US" sz="4000" dirty="0" smtClean="0">
                <a:solidFill>
                  <a:srgbClr val="FF0000"/>
                </a:solidFill>
                <a:latin typeface="+mj-lt"/>
              </a:rPr>
              <a:t>SD </a:t>
            </a:r>
            <a:r>
              <a:rPr lang="en-US" sz="4000" dirty="0">
                <a:solidFill>
                  <a:srgbClr val="FF0000"/>
                </a:solidFill>
                <a:latin typeface="+mj-lt"/>
              </a:rPr>
              <a:t>Translation Schemes</a:t>
            </a:r>
            <a:endParaRPr lang="en-US" sz="4000" dirty="0" smtClean="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dirty="0" smtClean="0"/>
              <a:t>A </a:t>
            </a:r>
            <a:r>
              <a:rPr lang="en-US" dirty="0" smtClean="0"/>
              <a:t>syntax-directed </a:t>
            </a:r>
            <a:r>
              <a:rPr lang="en-US" dirty="0" smtClean="0"/>
              <a:t>translation scheme (SDT) is a context free grammar with program fragments embedded within production bodies.</a:t>
            </a:r>
          </a:p>
          <a:p>
            <a:pPr lvl="1"/>
            <a:endParaRPr lang="en-US" dirty="0" smtClean="0"/>
          </a:p>
          <a:p>
            <a:pPr lvl="1"/>
            <a:r>
              <a:rPr lang="en-US" dirty="0" smtClean="0"/>
              <a:t>The </a:t>
            </a:r>
            <a:r>
              <a:rPr lang="en-US" b="1" dirty="0" smtClean="0">
                <a:solidFill>
                  <a:schemeClr val="accent1"/>
                </a:solidFill>
              </a:rPr>
              <a:t>program fragments are called semantic actions </a:t>
            </a:r>
            <a:r>
              <a:rPr lang="en-US" dirty="0" smtClean="0"/>
              <a:t>and can appear at any position within a production body.</a:t>
            </a:r>
          </a:p>
          <a:p>
            <a:endParaRPr lang="en-US" b="1" dirty="0" smtClean="0">
              <a:solidFill>
                <a:schemeClr val="accent1"/>
              </a:solidFill>
            </a:endParaRPr>
          </a:p>
          <a:p>
            <a:r>
              <a:rPr lang="en-US" dirty="0" smtClean="0"/>
              <a:t>Any SDT can be implemented by first building a parse tree and then performing the actions in a left-to-right depth-first order, that is, during a preorder traversal.</a:t>
            </a:r>
            <a:endParaRPr lang="en-US"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21</a:t>
            </a:fld>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pPr lvl="1" algn="ctr" rtl="0"/>
            <a:r>
              <a:rPr lang="en-US" sz="4000" dirty="0" smtClean="0">
                <a:solidFill>
                  <a:srgbClr val="FF0000"/>
                </a:solidFill>
                <a:latin typeface="+mj-lt"/>
              </a:rPr>
              <a:t>SD </a:t>
            </a:r>
            <a:r>
              <a:rPr lang="en-US" sz="4000" dirty="0">
                <a:solidFill>
                  <a:srgbClr val="FF0000"/>
                </a:solidFill>
                <a:latin typeface="+mj-lt"/>
              </a:rPr>
              <a:t>Translation </a:t>
            </a:r>
            <a:r>
              <a:rPr lang="en-US" sz="4000" dirty="0" smtClean="0">
                <a:solidFill>
                  <a:srgbClr val="FF0000"/>
                </a:solidFill>
                <a:latin typeface="+mj-lt"/>
              </a:rPr>
              <a:t>Schemes..</a:t>
            </a: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SDT is used to implement two important </a:t>
            </a:r>
            <a:r>
              <a:rPr lang="en-US" b="1" dirty="0" smtClean="0">
                <a:solidFill>
                  <a:schemeClr val="accent1"/>
                </a:solidFill>
              </a:rPr>
              <a:t>classes</a:t>
            </a:r>
            <a:r>
              <a:rPr lang="en-US" dirty="0" smtClean="0"/>
              <a:t> of SDD's:</a:t>
            </a:r>
          </a:p>
          <a:p>
            <a:pPr lvl="1"/>
            <a:r>
              <a:rPr lang="en-US" dirty="0" smtClean="0"/>
              <a:t>The underlying grammar is LR-</a:t>
            </a:r>
            <a:r>
              <a:rPr lang="en-US" dirty="0" err="1" smtClean="0"/>
              <a:t>parsable</a:t>
            </a:r>
            <a:r>
              <a:rPr lang="en-US" dirty="0" smtClean="0"/>
              <a:t>, and the SDD is </a:t>
            </a:r>
            <a:r>
              <a:rPr lang="en-US" b="1" dirty="0" smtClean="0">
                <a:solidFill>
                  <a:schemeClr val="accent1"/>
                </a:solidFill>
              </a:rPr>
              <a:t>S-attributed</a:t>
            </a:r>
            <a:endParaRPr lang="en-US" dirty="0" smtClean="0"/>
          </a:p>
          <a:p>
            <a:pPr lvl="1"/>
            <a:r>
              <a:rPr lang="en-US" dirty="0" smtClean="0"/>
              <a:t>The underlying grammar is LL-</a:t>
            </a:r>
            <a:r>
              <a:rPr lang="en-US" dirty="0" err="1" smtClean="0"/>
              <a:t>parsable</a:t>
            </a:r>
            <a:r>
              <a:rPr lang="en-US" dirty="0" smtClean="0"/>
              <a:t>, and the SDD is </a:t>
            </a:r>
            <a:r>
              <a:rPr lang="en-US" b="1" dirty="0" smtClean="0">
                <a:solidFill>
                  <a:schemeClr val="accent1"/>
                </a:solidFill>
              </a:rPr>
              <a:t>L-attributed</a:t>
            </a:r>
            <a:endParaRPr lang="en-US" dirty="0" smtClean="0"/>
          </a:p>
          <a:p>
            <a:pPr lvl="1"/>
            <a:endParaRPr lang="en-US" b="1" dirty="0" smtClean="0">
              <a:solidFill>
                <a:schemeClr val="accent1"/>
              </a:solidFill>
            </a:endParaRPr>
          </a:p>
          <a:p>
            <a:r>
              <a:rPr lang="en-US" dirty="0" smtClean="0"/>
              <a:t>SDT's that can be implemented during parsing can be characterized by introducing distinct marker non-terminals in place of each embedded action.</a:t>
            </a:r>
          </a:p>
          <a:p>
            <a:pPr lvl="1"/>
            <a:r>
              <a:rPr lang="en-US" dirty="0" smtClean="0"/>
              <a:t>Each marker M has only one production, </a:t>
            </a:r>
            <a:r>
              <a:rPr lang="en-US" b="1" dirty="0" smtClean="0"/>
              <a:t>M → ɛ </a:t>
            </a:r>
          </a:p>
          <a:p>
            <a:endParaRPr lang="en-US" dirty="0" smtClean="0"/>
          </a:p>
          <a:p>
            <a:r>
              <a:rPr lang="en-US" dirty="0" smtClean="0"/>
              <a:t>If the grammar with marker non-terminals can be parsed by a given method, then the SDT can be implemented during parsing.</a:t>
            </a:r>
            <a:endParaRPr lang="en-US"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22</a:t>
            </a:fld>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pPr lvl="1" algn="ctr"/>
            <a:r>
              <a:rPr lang="en-US" sz="4000" dirty="0" smtClean="0">
                <a:solidFill>
                  <a:srgbClr val="FF0000"/>
                </a:solidFill>
                <a:latin typeface="+mj-lt"/>
              </a:rPr>
              <a:t>Postfix Translation Schemes</a:t>
            </a:r>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dirty="0" smtClean="0"/>
              <a:t>The simplest SDD implementation occurs when we can parse the grammar bottom-up and the SDD is S-attributed.</a:t>
            </a:r>
          </a:p>
          <a:p>
            <a:endParaRPr lang="en-US" b="1" dirty="0" smtClean="0">
              <a:solidFill>
                <a:schemeClr val="accent1"/>
              </a:solidFill>
            </a:endParaRPr>
          </a:p>
          <a:p>
            <a:pPr lvl="1"/>
            <a:r>
              <a:rPr lang="en-US" dirty="0" smtClean="0"/>
              <a:t>For this, we can construct an SDT in which each action is placed at the end of the production and is executed along with the reduction of the body to the head of that production. </a:t>
            </a:r>
          </a:p>
          <a:p>
            <a:endParaRPr lang="en-US" dirty="0" smtClean="0"/>
          </a:p>
          <a:p>
            <a:r>
              <a:rPr lang="en-US" dirty="0" smtClean="0"/>
              <a:t>SDT's with all actions at the right ends of the production bodies are called </a:t>
            </a:r>
            <a:r>
              <a:rPr lang="en-US" b="1" dirty="0" smtClean="0">
                <a:solidFill>
                  <a:schemeClr val="accent1"/>
                </a:solidFill>
              </a:rPr>
              <a:t>postfix SDT's</a:t>
            </a:r>
            <a:r>
              <a:rPr lang="en-US" dirty="0" smtClean="0"/>
              <a:t>.</a:t>
            </a:r>
            <a:endParaRPr lang="en-US"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23</a:t>
            </a:fld>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pPr lvl="1" algn="ctr"/>
            <a:r>
              <a:rPr lang="en-US" sz="4000" dirty="0" smtClean="0">
                <a:solidFill>
                  <a:srgbClr val="FF0000"/>
                </a:solidFill>
                <a:latin typeface="+mj-lt"/>
              </a:rPr>
              <a:t>Postfix Translation Schemes..</a:t>
            </a:r>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dirty="0" smtClean="0"/>
              <a:t>Postfix SDT implementing the desk calculator</a:t>
            </a:r>
          </a:p>
          <a:p>
            <a:endParaRPr lang="en-US"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24</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1524000" y="2514600"/>
            <a:ext cx="4876800" cy="2133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Autofit/>
          </a:bodyPr>
          <a:lstStyle/>
          <a:p>
            <a:pPr lvl="1" algn="ctr" rtl="0"/>
            <a:r>
              <a:rPr lang="en-US" sz="3200" dirty="0">
                <a:solidFill>
                  <a:srgbClr val="FF0000"/>
                </a:solidFill>
                <a:latin typeface="+mj-lt"/>
              </a:rPr>
              <a:t>Parser-Stack Implementation of Postfix SDT's</a:t>
            </a:r>
            <a:endParaRPr lang="en-US" sz="3200" dirty="0" smtClean="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dirty="0" smtClean="0"/>
              <a:t>Postfix SDT's can be implemented during LR parsing by executing the actions when reductions occur. </a:t>
            </a:r>
          </a:p>
          <a:p>
            <a:endParaRPr lang="en-US" dirty="0" smtClean="0"/>
          </a:p>
          <a:p>
            <a:r>
              <a:rPr lang="en-US" dirty="0" smtClean="0"/>
              <a:t>The attribute(s) of each grammar symbol can be put on the </a:t>
            </a:r>
            <a:r>
              <a:rPr lang="en-US" b="1" dirty="0" smtClean="0">
                <a:solidFill>
                  <a:schemeClr val="accent1"/>
                </a:solidFill>
              </a:rPr>
              <a:t>stack</a:t>
            </a:r>
            <a:r>
              <a:rPr lang="en-US" dirty="0" smtClean="0"/>
              <a:t> in a place where they can be found during the reduction. </a:t>
            </a:r>
          </a:p>
          <a:p>
            <a:pPr lvl="1"/>
            <a:endParaRPr lang="en-US" dirty="0" smtClean="0"/>
          </a:p>
          <a:p>
            <a:pPr lvl="1"/>
            <a:r>
              <a:rPr lang="en-US" dirty="0" smtClean="0"/>
              <a:t>The best plan is to place the attributes along with the grammar symbols (or the LR states that represent these symbols) in records on the stack itself.</a:t>
            </a:r>
          </a:p>
          <a:p>
            <a:pPr lvl="1"/>
            <a:endParaRPr lang="en-US" b="1" dirty="0" smtClean="0">
              <a:solidFill>
                <a:schemeClr val="accent1"/>
              </a:solidFill>
            </a:endParaRPr>
          </a:p>
          <a:p>
            <a:endParaRPr lang="en-US"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25</a:t>
            </a:fld>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Autofit/>
          </a:bodyPr>
          <a:lstStyle/>
          <a:p>
            <a:pPr lvl="1" algn="ctr" rtl="0"/>
            <a:r>
              <a:rPr lang="en-US" sz="3200" dirty="0">
                <a:solidFill>
                  <a:srgbClr val="FF0000"/>
                </a:solidFill>
                <a:latin typeface="+mj-lt"/>
              </a:rPr>
              <a:t>Parser-Stack Implementation of Postfix </a:t>
            </a:r>
            <a:r>
              <a:rPr lang="en-US" sz="3200" dirty="0" smtClean="0">
                <a:solidFill>
                  <a:srgbClr val="FF0000"/>
                </a:solidFill>
                <a:latin typeface="+mj-lt"/>
              </a:rPr>
              <a:t>SDT's..</a:t>
            </a: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The parser stack contains records with a field for a grammar symbol &amp; a field for an attribute.</a:t>
            </a:r>
          </a:p>
          <a:p>
            <a:endParaRPr lang="en-US" dirty="0" smtClean="0"/>
          </a:p>
          <a:p>
            <a:endParaRPr lang="en-US" dirty="0" smtClean="0"/>
          </a:p>
          <a:p>
            <a:pPr lvl="1"/>
            <a:r>
              <a:rPr lang="en-US" dirty="0" smtClean="0"/>
              <a:t>If the attributes are all synthesized, and the actions occur at the ends of the productions, then we can compute the attributes for the head when we reduce the body to the head.</a:t>
            </a:r>
          </a:p>
          <a:p>
            <a:pPr lvl="1"/>
            <a:endParaRPr lang="en-US" dirty="0" smtClean="0"/>
          </a:p>
          <a:p>
            <a:pPr lvl="1"/>
            <a:r>
              <a:rPr lang="en-US" dirty="0" smtClean="0"/>
              <a:t>If we reduce by a production such as A → X Y Z, then we have all the attributes of X, Y, and Z available, at known positions on the stack</a:t>
            </a:r>
          </a:p>
          <a:p>
            <a:pPr lvl="1"/>
            <a:endParaRPr lang="en-US" dirty="0" smtClean="0"/>
          </a:p>
          <a:p>
            <a:pPr lvl="1"/>
            <a:r>
              <a:rPr lang="en-US" dirty="0" smtClean="0"/>
              <a:t>After the action, A and its attributes are at the top of the stack, in the position of the record for X .</a:t>
            </a:r>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26</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4724400" y="1752600"/>
            <a:ext cx="3838575" cy="10191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Autofit/>
          </a:bodyPr>
          <a:lstStyle/>
          <a:p>
            <a:pPr lvl="1" algn="ctr" rtl="0"/>
            <a:r>
              <a:rPr lang="en-US" sz="3200" dirty="0">
                <a:solidFill>
                  <a:srgbClr val="FF0000"/>
                </a:solidFill>
                <a:latin typeface="+mj-lt"/>
              </a:rPr>
              <a:t>Parser-Stack Implementation of Postfix </a:t>
            </a:r>
            <a:r>
              <a:rPr lang="en-US" sz="3200" dirty="0" smtClean="0">
                <a:solidFill>
                  <a:srgbClr val="FF0000"/>
                </a:solidFill>
                <a:latin typeface="+mj-lt"/>
              </a:rPr>
              <a:t>SDT's…</a:t>
            </a: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Actions for Implementing the desk calculator on a bottom-up parsing stack.</a:t>
            </a:r>
          </a:p>
          <a:p>
            <a:endParaRPr lang="en-US" b="1" dirty="0" smtClean="0">
              <a:solidFill>
                <a:schemeClr val="accent1"/>
              </a:solidFill>
            </a:endParaRPr>
          </a:p>
          <a:p>
            <a:r>
              <a:rPr lang="en-US" sz="2200" dirty="0" smtClean="0"/>
              <a:t>The stack is kept in </a:t>
            </a:r>
            <a:br>
              <a:rPr lang="en-US" sz="2200" dirty="0" smtClean="0"/>
            </a:br>
            <a:r>
              <a:rPr lang="en-US" sz="2200" dirty="0" smtClean="0"/>
              <a:t>an array of </a:t>
            </a:r>
            <a:br>
              <a:rPr lang="en-US" sz="2200" dirty="0" smtClean="0"/>
            </a:br>
            <a:r>
              <a:rPr lang="en-US" sz="2200" dirty="0" smtClean="0"/>
              <a:t>records called stack, </a:t>
            </a:r>
            <a:br>
              <a:rPr lang="en-US" sz="2200" dirty="0" smtClean="0"/>
            </a:br>
            <a:r>
              <a:rPr lang="en-US" sz="2200" dirty="0" smtClean="0"/>
              <a:t>with top a cursor to </a:t>
            </a:r>
            <a:br>
              <a:rPr lang="en-US" sz="2200" dirty="0" smtClean="0"/>
            </a:br>
            <a:r>
              <a:rPr lang="en-US" sz="2200" dirty="0" smtClean="0"/>
              <a:t>the top of the stack.</a:t>
            </a:r>
          </a:p>
          <a:p>
            <a:endParaRPr lang="en-US" sz="2200" b="1" dirty="0" smtClean="0">
              <a:solidFill>
                <a:schemeClr val="accent1"/>
              </a:solidFill>
            </a:endParaRPr>
          </a:p>
          <a:p>
            <a:r>
              <a:rPr lang="en-US" sz="2200" b="1" dirty="0" smtClean="0">
                <a:solidFill>
                  <a:schemeClr val="accent1"/>
                </a:solidFill>
              </a:rPr>
              <a:t>stack[top] </a:t>
            </a:r>
            <a:r>
              <a:rPr lang="en-US" sz="2200" dirty="0" smtClean="0"/>
              <a:t>refers to the </a:t>
            </a:r>
            <a:br>
              <a:rPr lang="en-US" sz="2200" dirty="0" smtClean="0"/>
            </a:br>
            <a:r>
              <a:rPr lang="en-US" sz="2200" dirty="0" smtClean="0"/>
              <a:t>top record on the stack, </a:t>
            </a:r>
            <a:br>
              <a:rPr lang="en-US" sz="2200" dirty="0" smtClean="0"/>
            </a:br>
            <a:r>
              <a:rPr lang="en-US" sz="2200" b="1" dirty="0" smtClean="0">
                <a:solidFill>
                  <a:schemeClr val="accent1"/>
                </a:solidFill>
              </a:rPr>
              <a:t>stack[top - 1]</a:t>
            </a:r>
            <a:r>
              <a:rPr lang="en-US" sz="2200" dirty="0" smtClean="0"/>
              <a:t> to the record below that, and so on.</a:t>
            </a:r>
          </a:p>
          <a:p>
            <a:r>
              <a:rPr lang="en-US" sz="2200" dirty="0" smtClean="0"/>
              <a:t>Each record has a field called </a:t>
            </a:r>
            <a:r>
              <a:rPr lang="en-US" sz="2200" b="1" dirty="0" err="1" smtClean="0">
                <a:solidFill>
                  <a:schemeClr val="accent1"/>
                </a:solidFill>
              </a:rPr>
              <a:t>val</a:t>
            </a:r>
            <a:r>
              <a:rPr lang="en-US" sz="2200" dirty="0" smtClean="0"/>
              <a:t> which holds the attribute of whatever grammar symbol is represented in that record.</a:t>
            </a:r>
            <a:endParaRPr lang="en-US" sz="2200"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27</a:t>
            </a:fld>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3276600" y="1828800"/>
            <a:ext cx="5695950" cy="3124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Autofit/>
          </a:bodyPr>
          <a:lstStyle/>
          <a:p>
            <a:pPr lvl="1" algn="ctr" rtl="0"/>
            <a:r>
              <a:rPr lang="en-US" sz="4000" dirty="0">
                <a:solidFill>
                  <a:srgbClr val="FF0000"/>
                </a:solidFill>
                <a:latin typeface="+mj-lt"/>
              </a:rPr>
              <a:t>SDT's With Actions Inside Productions</a:t>
            </a:r>
            <a:endParaRPr lang="en-US" sz="4000" dirty="0" smtClean="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dirty="0" smtClean="0"/>
              <a:t>An action may be placed at any position within the body of a production. It is performed immediately after all symbols to its left are processed. </a:t>
            </a:r>
          </a:p>
          <a:p>
            <a:endParaRPr lang="en-US" dirty="0" smtClean="0"/>
          </a:p>
          <a:p>
            <a:r>
              <a:rPr lang="en-US" dirty="0" smtClean="0"/>
              <a:t>So, For a production </a:t>
            </a:r>
            <a:r>
              <a:rPr lang="en-US" b="1" dirty="0" smtClean="0">
                <a:solidFill>
                  <a:schemeClr val="accent1"/>
                </a:solidFill>
              </a:rPr>
              <a:t>B  → </a:t>
            </a:r>
            <a:r>
              <a:rPr lang="en-US" b="1" i="1" dirty="0" smtClean="0">
                <a:solidFill>
                  <a:schemeClr val="accent1"/>
                </a:solidFill>
              </a:rPr>
              <a:t>X</a:t>
            </a:r>
            <a:r>
              <a:rPr lang="en-US" b="1" dirty="0" smtClean="0">
                <a:solidFill>
                  <a:schemeClr val="accent1"/>
                </a:solidFill>
              </a:rPr>
              <a:t> {a} </a:t>
            </a:r>
            <a:r>
              <a:rPr lang="en-US" b="1" i="1" dirty="0" smtClean="0">
                <a:solidFill>
                  <a:schemeClr val="accent1"/>
                </a:solidFill>
              </a:rPr>
              <a:t>Y</a:t>
            </a:r>
            <a:r>
              <a:rPr lang="en-US" b="1" dirty="0" smtClean="0">
                <a:solidFill>
                  <a:schemeClr val="accent1"/>
                </a:solidFill>
              </a:rPr>
              <a:t> </a:t>
            </a:r>
            <a:r>
              <a:rPr lang="en-US" dirty="0" smtClean="0"/>
              <a:t>the action </a:t>
            </a:r>
            <a:r>
              <a:rPr lang="en-US" b="1" dirty="0" smtClean="0">
                <a:solidFill>
                  <a:schemeClr val="accent1"/>
                </a:solidFill>
              </a:rPr>
              <a:t>a</a:t>
            </a:r>
            <a:r>
              <a:rPr lang="en-US" dirty="0" smtClean="0"/>
              <a:t> is done after we have recognized </a:t>
            </a:r>
            <a:r>
              <a:rPr lang="en-US" b="1" i="1" dirty="0" smtClean="0">
                <a:solidFill>
                  <a:schemeClr val="accent1"/>
                </a:solidFill>
              </a:rPr>
              <a:t>X</a:t>
            </a:r>
            <a:r>
              <a:rPr lang="en-US" dirty="0" smtClean="0"/>
              <a:t> (if </a:t>
            </a:r>
            <a:r>
              <a:rPr lang="en-US" b="1" i="1" dirty="0" smtClean="0">
                <a:solidFill>
                  <a:schemeClr val="accent1"/>
                </a:solidFill>
              </a:rPr>
              <a:t>X</a:t>
            </a:r>
            <a:r>
              <a:rPr lang="en-US" dirty="0" smtClean="0"/>
              <a:t> is a terminal) or all the terminals derived from </a:t>
            </a:r>
            <a:r>
              <a:rPr lang="en-US" b="1" i="1" dirty="0" smtClean="0">
                <a:solidFill>
                  <a:schemeClr val="accent1"/>
                </a:solidFill>
              </a:rPr>
              <a:t>X</a:t>
            </a:r>
            <a:r>
              <a:rPr lang="en-US" dirty="0" smtClean="0"/>
              <a:t> (if </a:t>
            </a:r>
            <a:r>
              <a:rPr lang="en-US" b="1" i="1" dirty="0" smtClean="0">
                <a:solidFill>
                  <a:schemeClr val="accent1"/>
                </a:solidFill>
              </a:rPr>
              <a:t>X</a:t>
            </a:r>
            <a:r>
              <a:rPr lang="en-US" dirty="0" smtClean="0"/>
              <a:t> is a non-terminal).</a:t>
            </a:r>
          </a:p>
          <a:p>
            <a:endParaRPr lang="en-US" dirty="0" smtClean="0"/>
          </a:p>
          <a:p>
            <a:pPr lvl="1"/>
            <a:r>
              <a:rPr lang="en-US" dirty="0" smtClean="0"/>
              <a:t>Ex: Turn desk-calculator into an SDT that prints the prefix form of an expression, rather than evaluating the expression.</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28</a:t>
            </a:fld>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Autofit/>
          </a:bodyPr>
          <a:lstStyle/>
          <a:p>
            <a:pPr lvl="1" algn="ctr" rtl="0"/>
            <a:r>
              <a:rPr lang="en-US" sz="3800" dirty="0">
                <a:solidFill>
                  <a:srgbClr val="FF0000"/>
                </a:solidFill>
                <a:latin typeface="+mj-lt"/>
              </a:rPr>
              <a:t>SDT's With Actions Inside </a:t>
            </a:r>
            <a:r>
              <a:rPr lang="en-US" sz="3800" dirty="0" smtClean="0">
                <a:solidFill>
                  <a:srgbClr val="FF0000"/>
                </a:solidFill>
                <a:latin typeface="+mj-lt"/>
              </a:rPr>
              <a:t>Productions..</a:t>
            </a: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SDT for infix-to-prefix translation during parsing</a:t>
            </a:r>
          </a:p>
          <a:p>
            <a:endParaRPr lang="en-US" dirty="0" smtClean="0"/>
          </a:p>
          <a:p>
            <a:endParaRPr lang="en-US" sz="2200" dirty="0" smtClean="0"/>
          </a:p>
          <a:p>
            <a:endParaRPr lang="en-US" sz="2200" dirty="0" smtClean="0"/>
          </a:p>
          <a:p>
            <a:r>
              <a:rPr lang="en-US" dirty="0" smtClean="0"/>
              <a:t>it is impossible to implement </a:t>
            </a:r>
            <a:br>
              <a:rPr lang="en-US" dirty="0" smtClean="0"/>
            </a:br>
            <a:r>
              <a:rPr lang="en-US" dirty="0" smtClean="0"/>
              <a:t>this SDT during either </a:t>
            </a:r>
            <a:br>
              <a:rPr lang="en-US" dirty="0" smtClean="0"/>
            </a:br>
            <a:r>
              <a:rPr lang="en-US" dirty="0" smtClean="0"/>
              <a:t>top-down or bottom-up </a:t>
            </a:r>
            <a:br>
              <a:rPr lang="en-US" dirty="0" smtClean="0"/>
            </a:br>
            <a:r>
              <a:rPr lang="en-US" dirty="0" smtClean="0"/>
              <a:t>parsing.</a:t>
            </a:r>
          </a:p>
          <a:p>
            <a:endParaRPr lang="en-US" dirty="0" smtClean="0"/>
          </a:p>
          <a:p>
            <a:pPr lvl="1"/>
            <a:r>
              <a:rPr lang="en-US" dirty="0" smtClean="0"/>
              <a:t>The parser would have to perform critical actions, like printing instances of * or +, long before it knows whether these symbols will appear in its input.</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29</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4343400" y="1600200"/>
            <a:ext cx="4572000" cy="213444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Over View</a:t>
            </a: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In </a:t>
            </a:r>
            <a:r>
              <a:rPr lang="en-US" b="1" dirty="0" smtClean="0">
                <a:solidFill>
                  <a:schemeClr val="accent1"/>
                </a:solidFill>
              </a:rPr>
              <a:t>syntax-directed translation</a:t>
            </a:r>
            <a:r>
              <a:rPr lang="en-US" dirty="0" smtClean="0"/>
              <a:t> 1</a:t>
            </a:r>
            <a:r>
              <a:rPr lang="en-US" baseline="30000" dirty="0" smtClean="0"/>
              <a:t>st</a:t>
            </a:r>
            <a:r>
              <a:rPr lang="en-US" dirty="0" smtClean="0"/>
              <a:t> we construct a parse tree or a syntax tree then compute the values of attributes at the nodes of the tree by visiting the nodes of the tree. </a:t>
            </a:r>
          </a:p>
          <a:p>
            <a:endParaRPr lang="en-US" dirty="0" smtClean="0"/>
          </a:p>
          <a:p>
            <a:pPr lvl="1"/>
            <a:r>
              <a:rPr lang="en-US" dirty="0" smtClean="0"/>
              <a:t>Syntax-directed translations called </a:t>
            </a:r>
            <a:r>
              <a:rPr lang="en-US" b="1" dirty="0" smtClean="0">
                <a:solidFill>
                  <a:schemeClr val="accent1"/>
                </a:solidFill>
              </a:rPr>
              <a:t>L-attributed translations</a:t>
            </a:r>
            <a:r>
              <a:rPr lang="en-US" dirty="0" smtClean="0"/>
              <a:t> which encompass virtually all translations that can be performed during parsing.</a:t>
            </a:r>
          </a:p>
          <a:p>
            <a:pPr lvl="1"/>
            <a:r>
              <a:rPr lang="en-US" b="1" dirty="0" smtClean="0">
                <a:solidFill>
                  <a:schemeClr val="accent1"/>
                </a:solidFill>
              </a:rPr>
              <a:t>S-attributed translations</a:t>
            </a:r>
            <a:r>
              <a:rPr lang="en-US" dirty="0" smtClean="0"/>
              <a:t> can be performed in connection with a bottom-up parse.</a:t>
            </a:r>
          </a:p>
          <a:p>
            <a:pPr lvl="1"/>
            <a:endParaRPr lang="en-US" i="1" dirty="0" smtClean="0"/>
          </a:p>
          <a:p>
            <a:r>
              <a:rPr lang="en-US" dirty="0" smtClean="0"/>
              <a:t>A </a:t>
            </a:r>
            <a:r>
              <a:rPr lang="en-US" b="1" dirty="0" smtClean="0">
                <a:solidFill>
                  <a:schemeClr val="accent1"/>
                </a:solidFill>
              </a:rPr>
              <a:t>syntax-directed definition</a:t>
            </a:r>
            <a:r>
              <a:rPr lang="en-US" dirty="0" smtClean="0"/>
              <a:t> (SDD) is a context-free grammar together with attributes and rules. </a:t>
            </a:r>
          </a:p>
          <a:p>
            <a:endParaRPr lang="en-US" i="1"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838200"/>
          </a:xfrm>
        </p:spPr>
        <p:txBody>
          <a:bodyPr>
            <a:noAutofit/>
          </a:bodyPr>
          <a:lstStyle/>
          <a:p>
            <a:pPr lvl="1" algn="ctr" rtl="0"/>
            <a:r>
              <a:rPr lang="en-US" sz="4000" dirty="0" smtClean="0">
                <a:solidFill>
                  <a:srgbClr val="FF0000"/>
                </a:solidFill>
                <a:latin typeface="+mj-lt"/>
              </a:rPr>
              <a:t>SDT's With Actions Inside Productions…</a:t>
            </a:r>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dirty="0" smtClean="0"/>
              <a:t>Any </a:t>
            </a:r>
            <a:r>
              <a:rPr lang="en-US" b="1" dirty="0" smtClean="0">
                <a:solidFill>
                  <a:schemeClr val="accent1"/>
                </a:solidFill>
              </a:rPr>
              <a:t>SDT</a:t>
            </a:r>
            <a:r>
              <a:rPr lang="en-US" dirty="0" smtClean="0"/>
              <a:t> can be implemented as follows:</a:t>
            </a:r>
          </a:p>
          <a:p>
            <a:pPr marL="457200" indent="-457200">
              <a:buFont typeface="+mj-lt"/>
              <a:buAutoNum type="arabicPeriod"/>
            </a:pPr>
            <a:endParaRPr lang="en-US" dirty="0" smtClean="0"/>
          </a:p>
          <a:p>
            <a:pPr marL="857250" lvl="1" indent="-457200">
              <a:buFont typeface="+mj-lt"/>
              <a:buAutoNum type="arabicPeriod"/>
            </a:pPr>
            <a:r>
              <a:rPr lang="en-US" dirty="0" smtClean="0"/>
              <a:t>Ignoring the actions, parse the input and produce a parse tree as a result.</a:t>
            </a:r>
          </a:p>
          <a:p>
            <a:pPr marL="857250" lvl="1" indent="-457200">
              <a:buFont typeface="+mj-lt"/>
              <a:buAutoNum type="arabicPeriod"/>
            </a:pPr>
            <a:endParaRPr lang="en-US" dirty="0" smtClean="0"/>
          </a:p>
          <a:p>
            <a:pPr marL="857250" lvl="1" indent="-457200">
              <a:buFont typeface="+mj-lt"/>
              <a:buAutoNum type="arabicPeriod"/>
            </a:pPr>
            <a:r>
              <a:rPr lang="en-US" dirty="0" smtClean="0"/>
              <a:t>Then, examine each interior node N, say one for production </a:t>
            </a:r>
            <a:r>
              <a:rPr lang="en-US" b="1" dirty="0" smtClean="0">
                <a:solidFill>
                  <a:schemeClr val="accent1"/>
                </a:solidFill>
              </a:rPr>
              <a:t>B  → </a:t>
            </a:r>
            <a:r>
              <a:rPr lang="el-GR" b="1" i="1" dirty="0" smtClean="0">
                <a:solidFill>
                  <a:schemeClr val="accent1"/>
                </a:solidFill>
              </a:rPr>
              <a:t>α</a:t>
            </a:r>
            <a:r>
              <a:rPr lang="en-US" b="1" dirty="0" smtClean="0">
                <a:solidFill>
                  <a:schemeClr val="accent1"/>
                </a:solidFill>
              </a:rPr>
              <a:t> </a:t>
            </a:r>
            <a:r>
              <a:rPr lang="en-US" dirty="0" smtClean="0"/>
              <a:t>Add additional children to N for the actions in </a:t>
            </a:r>
            <a:r>
              <a:rPr lang="el-GR" b="1" i="1" dirty="0" smtClean="0">
                <a:solidFill>
                  <a:schemeClr val="accent1"/>
                </a:solidFill>
              </a:rPr>
              <a:t>α</a:t>
            </a:r>
            <a:r>
              <a:rPr lang="en-US" b="1" dirty="0" smtClean="0">
                <a:solidFill>
                  <a:schemeClr val="accent1"/>
                </a:solidFill>
              </a:rPr>
              <a:t> </a:t>
            </a:r>
            <a:r>
              <a:rPr lang="en-US" dirty="0" smtClean="0"/>
              <a:t>so the children of N from left to right have exactly the symbols and actions of </a:t>
            </a:r>
            <a:r>
              <a:rPr lang="el-GR" b="1" i="1" dirty="0" smtClean="0">
                <a:solidFill>
                  <a:schemeClr val="accent1"/>
                </a:solidFill>
              </a:rPr>
              <a:t>α</a:t>
            </a:r>
            <a:r>
              <a:rPr lang="en-US" b="1" dirty="0" smtClean="0">
                <a:solidFill>
                  <a:schemeClr val="accent1"/>
                </a:solidFill>
              </a:rPr>
              <a:t> </a:t>
            </a:r>
            <a:endParaRPr lang="en-US" dirty="0" smtClean="0"/>
          </a:p>
          <a:p>
            <a:pPr marL="857250" lvl="1" indent="-457200">
              <a:buFont typeface="+mj-lt"/>
              <a:buAutoNum type="arabicPeriod"/>
            </a:pPr>
            <a:endParaRPr lang="en-US" dirty="0" smtClean="0"/>
          </a:p>
          <a:p>
            <a:pPr marL="857250" lvl="1" indent="-457200">
              <a:buFont typeface="+mj-lt"/>
              <a:buAutoNum type="arabicPeriod"/>
            </a:pPr>
            <a:r>
              <a:rPr lang="en-US" dirty="0" smtClean="0"/>
              <a:t>Perform a preorder traversal of the tree, and as soon as a node labeled by an action is visited, perform that action.</a:t>
            </a:r>
            <a:endParaRPr lang="en-US" b="1" dirty="0" smtClean="0">
              <a:solidFill>
                <a:schemeClr val="accent1"/>
              </a:solidFill>
            </a:endParaRPr>
          </a:p>
          <a:p>
            <a:pPr marL="457200" indent="-457200">
              <a:buFont typeface="+mj-lt"/>
              <a:buAutoNum type="arabicPeriod"/>
            </a:pPr>
            <a:endParaRPr lang="en-US"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30</a:t>
            </a:fld>
            <a:endParaRPr 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458200" cy="838200"/>
          </a:xfrm>
        </p:spPr>
        <p:txBody>
          <a:bodyPr>
            <a:noAutofit/>
          </a:bodyPr>
          <a:lstStyle/>
          <a:p>
            <a:pPr lvl="1" algn="ctr" rtl="0"/>
            <a:r>
              <a:rPr lang="en-US" sz="4000" dirty="0">
                <a:solidFill>
                  <a:srgbClr val="FF0000"/>
                </a:solidFill>
                <a:latin typeface="+mj-lt"/>
              </a:rPr>
              <a:t>SDT's With Actions Inside </a:t>
            </a:r>
            <a:r>
              <a:rPr lang="en-US" sz="4000" dirty="0" smtClean="0">
                <a:solidFill>
                  <a:srgbClr val="FF0000"/>
                </a:solidFill>
                <a:latin typeface="+mj-lt"/>
              </a:rPr>
              <a:t>Productions…</a:t>
            </a: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It shows the parse tree for expression </a:t>
            </a:r>
            <a:r>
              <a:rPr lang="en-US" b="1" dirty="0" smtClean="0">
                <a:solidFill>
                  <a:schemeClr val="accent1"/>
                </a:solidFill>
              </a:rPr>
              <a:t>3 * 5 + 4 </a:t>
            </a:r>
            <a:r>
              <a:rPr lang="en-US" dirty="0" smtClean="0"/>
              <a:t>with actions inserted. </a:t>
            </a:r>
          </a:p>
          <a:p>
            <a:r>
              <a:rPr lang="en-US" dirty="0" smtClean="0"/>
              <a:t>Visiting the nodes in preorder, we get the prefix form of the expression: </a:t>
            </a:r>
            <a:r>
              <a:rPr lang="en-US" b="1" dirty="0" smtClean="0">
                <a:solidFill>
                  <a:schemeClr val="accent1"/>
                </a:solidFill>
              </a:rPr>
              <a:t>+ * 3 5 4</a:t>
            </a:r>
            <a:r>
              <a:rPr lang="en-US" dirty="0" smtClean="0"/>
              <a:t>.</a:t>
            </a:r>
            <a:endParaRPr lang="en-US"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31</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1981200" y="2819400"/>
            <a:ext cx="4953000" cy="364370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Autofit/>
          </a:bodyPr>
          <a:lstStyle/>
          <a:p>
            <a:pPr lvl="1" algn="ctr" rtl="0"/>
            <a:r>
              <a:rPr lang="en-US" sz="4000" dirty="0">
                <a:solidFill>
                  <a:srgbClr val="FF0000"/>
                </a:solidFill>
                <a:latin typeface="+mj-lt"/>
              </a:rPr>
              <a:t>Eliminating Left Recursion From SDT's</a:t>
            </a:r>
            <a:endParaRPr lang="en-US" sz="4000" dirty="0" smtClean="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No grammar with left recursion can be parsed deterministically top-down. </a:t>
            </a:r>
          </a:p>
          <a:p>
            <a:pPr lvl="1"/>
            <a:endParaRPr lang="en-US" dirty="0" smtClean="0"/>
          </a:p>
          <a:p>
            <a:pPr lvl="1"/>
            <a:r>
              <a:rPr lang="en-US" dirty="0" smtClean="0"/>
              <a:t>When the grammar is part of an SDT, actions associated with them would also be take cared.</a:t>
            </a:r>
          </a:p>
          <a:p>
            <a:pPr lvl="1"/>
            <a:endParaRPr lang="en-US" b="1" dirty="0" smtClean="0">
              <a:solidFill>
                <a:schemeClr val="accent1"/>
              </a:solidFill>
            </a:endParaRPr>
          </a:p>
          <a:p>
            <a:r>
              <a:rPr lang="en-US" dirty="0" smtClean="0"/>
              <a:t>The first thing which we should take care is the order in which the actions in an SDT are performed.</a:t>
            </a:r>
          </a:p>
          <a:p>
            <a:endParaRPr lang="en-US" dirty="0" smtClean="0"/>
          </a:p>
          <a:p>
            <a:r>
              <a:rPr lang="en-US" b="1" dirty="0" smtClean="0">
                <a:solidFill>
                  <a:schemeClr val="accent1"/>
                </a:solidFill>
              </a:rPr>
              <a:t>When transforming the grammar, treat the actions as if they were terminal symbols.</a:t>
            </a:r>
          </a:p>
          <a:p>
            <a:pPr lvl="1"/>
            <a:r>
              <a:rPr lang="en-US" dirty="0" smtClean="0"/>
              <a:t>This principle is based on the idea that the grammar transformation preserves the order of the terminals in the generated string.</a:t>
            </a:r>
            <a:endParaRPr lang="en-US" b="1" dirty="0" smtClean="0">
              <a:solidFill>
                <a:schemeClr val="accent1"/>
              </a:solidFill>
            </a:endParaRPr>
          </a:p>
          <a:p>
            <a:endParaRPr lang="en-US"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32</a:t>
            </a:fld>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Autofit/>
          </a:bodyPr>
          <a:lstStyle/>
          <a:p>
            <a:pPr lvl="1" algn="ctr" rtl="0"/>
            <a:r>
              <a:rPr lang="en-US" sz="4000" dirty="0">
                <a:solidFill>
                  <a:srgbClr val="FF0000"/>
                </a:solidFill>
                <a:latin typeface="+mj-lt"/>
              </a:rPr>
              <a:t>Eliminating Left Recursion From </a:t>
            </a:r>
            <a:r>
              <a:rPr lang="en-US" sz="4000" dirty="0" smtClean="0">
                <a:solidFill>
                  <a:srgbClr val="FF0000"/>
                </a:solidFill>
                <a:latin typeface="+mj-lt"/>
              </a:rPr>
              <a:t>SDT's..</a:t>
            </a:r>
          </a:p>
        </p:txBody>
      </p:sp>
      <p:sp>
        <p:nvSpPr>
          <p:cNvPr id="3" name="Content Placeholder 2"/>
          <p:cNvSpPr>
            <a:spLocks noGrp="1"/>
          </p:cNvSpPr>
          <p:nvPr>
            <p:ph idx="1"/>
          </p:nvPr>
        </p:nvSpPr>
        <p:spPr>
          <a:xfrm>
            <a:off x="152400" y="1066800"/>
            <a:ext cx="8839200" cy="5257800"/>
          </a:xfrm>
        </p:spPr>
        <p:txBody>
          <a:bodyPr>
            <a:normAutofit fontScale="92500"/>
          </a:bodyPr>
          <a:lstStyle/>
          <a:p>
            <a:r>
              <a:rPr lang="en-US" dirty="0" smtClean="0"/>
              <a:t>The actions are executed in the same order in any left-to-right parse, top-down or bottom-up.</a:t>
            </a:r>
          </a:p>
          <a:p>
            <a:endParaRPr lang="en-US" b="1" dirty="0" smtClean="0">
              <a:solidFill>
                <a:schemeClr val="accent1"/>
              </a:solidFill>
            </a:endParaRPr>
          </a:p>
          <a:p>
            <a:r>
              <a:rPr lang="en-US" dirty="0" smtClean="0"/>
              <a:t>The "trick" for eliminating left recursion is to take two productions</a:t>
            </a:r>
            <a:br>
              <a:rPr lang="en-US" dirty="0" smtClean="0"/>
            </a:br>
            <a:r>
              <a:rPr lang="en-US" dirty="0" smtClean="0"/>
              <a:t>		</a:t>
            </a:r>
            <a:r>
              <a:rPr lang="en-US" b="1" dirty="0" smtClean="0">
                <a:solidFill>
                  <a:schemeClr val="accent1"/>
                </a:solidFill>
              </a:rPr>
              <a:t>A → A </a:t>
            </a:r>
            <a:r>
              <a:rPr lang="el-GR" b="1" dirty="0" smtClean="0">
                <a:solidFill>
                  <a:schemeClr val="accent1"/>
                </a:solidFill>
              </a:rPr>
              <a:t>α</a:t>
            </a:r>
            <a:r>
              <a:rPr lang="en-US" b="1" dirty="0" smtClean="0">
                <a:solidFill>
                  <a:schemeClr val="accent1"/>
                </a:solidFill>
              </a:rPr>
              <a:t> | </a:t>
            </a:r>
            <a:r>
              <a:rPr lang="el-GR" b="1" dirty="0" smtClean="0">
                <a:solidFill>
                  <a:schemeClr val="accent1"/>
                </a:solidFill>
              </a:rPr>
              <a:t>β</a:t>
            </a:r>
            <a:r>
              <a:rPr lang="en-US" b="1" dirty="0" smtClean="0">
                <a:solidFill>
                  <a:schemeClr val="accent1"/>
                </a:solidFill>
              </a:rPr>
              <a:t> </a:t>
            </a:r>
          </a:p>
          <a:p>
            <a:pPr lvl="1"/>
            <a:endParaRPr lang="en-US" dirty="0" smtClean="0"/>
          </a:p>
          <a:p>
            <a:pPr lvl="1"/>
            <a:r>
              <a:rPr lang="en-US" dirty="0" smtClean="0"/>
              <a:t>It generate strings consisting of a </a:t>
            </a:r>
            <a:r>
              <a:rPr lang="el-GR" b="1" dirty="0" smtClean="0">
                <a:solidFill>
                  <a:schemeClr val="accent1"/>
                </a:solidFill>
              </a:rPr>
              <a:t>β</a:t>
            </a:r>
            <a:r>
              <a:rPr lang="en-US" dirty="0" smtClean="0"/>
              <a:t> and any number of </a:t>
            </a:r>
            <a:r>
              <a:rPr lang="el-GR" b="1" dirty="0" smtClean="0">
                <a:solidFill>
                  <a:schemeClr val="accent1"/>
                </a:solidFill>
              </a:rPr>
              <a:t>α</a:t>
            </a:r>
            <a:r>
              <a:rPr lang="en-US" dirty="0" smtClean="0"/>
              <a:t>‘s &amp; replace them by productions that generate the same strings using a new non-terminal R of the first production:</a:t>
            </a:r>
          </a:p>
          <a:p>
            <a:pPr lvl="1">
              <a:buNone/>
            </a:pPr>
            <a:r>
              <a:rPr lang="en-US" b="1" dirty="0" smtClean="0">
                <a:solidFill>
                  <a:schemeClr val="accent1"/>
                </a:solidFill>
              </a:rPr>
              <a:t>				A → </a:t>
            </a:r>
            <a:r>
              <a:rPr lang="el-GR" b="1" dirty="0" smtClean="0">
                <a:solidFill>
                  <a:schemeClr val="accent1"/>
                </a:solidFill>
              </a:rPr>
              <a:t>β</a:t>
            </a:r>
            <a:r>
              <a:rPr lang="en-US" b="1" dirty="0" smtClean="0">
                <a:solidFill>
                  <a:schemeClr val="accent1"/>
                </a:solidFill>
              </a:rPr>
              <a:t> R</a:t>
            </a:r>
          </a:p>
          <a:p>
            <a:pPr>
              <a:buNone/>
            </a:pPr>
            <a:r>
              <a:rPr lang="en-US" b="1" dirty="0" smtClean="0">
                <a:solidFill>
                  <a:schemeClr val="accent1"/>
                </a:solidFill>
              </a:rPr>
              <a:t>				R → </a:t>
            </a:r>
            <a:r>
              <a:rPr lang="el-GR" b="1" dirty="0" smtClean="0">
                <a:solidFill>
                  <a:schemeClr val="accent1"/>
                </a:solidFill>
              </a:rPr>
              <a:t>α</a:t>
            </a:r>
            <a:r>
              <a:rPr lang="en-US" b="1" dirty="0" smtClean="0">
                <a:solidFill>
                  <a:schemeClr val="accent1"/>
                </a:solidFill>
              </a:rPr>
              <a:t> </a:t>
            </a:r>
            <a:r>
              <a:rPr lang="el-GR" b="1" dirty="0" smtClean="0">
                <a:solidFill>
                  <a:schemeClr val="accent1"/>
                </a:solidFill>
              </a:rPr>
              <a:t>β</a:t>
            </a:r>
            <a:r>
              <a:rPr lang="en-US" b="1" dirty="0" smtClean="0">
                <a:solidFill>
                  <a:schemeClr val="accent1"/>
                </a:solidFill>
              </a:rPr>
              <a:t> | ɛ</a:t>
            </a:r>
            <a:br>
              <a:rPr lang="en-US" b="1" dirty="0" smtClean="0">
                <a:solidFill>
                  <a:schemeClr val="accent1"/>
                </a:solidFill>
              </a:rPr>
            </a:br>
            <a:endParaRPr lang="en-US" b="1" dirty="0" smtClean="0">
              <a:solidFill>
                <a:schemeClr val="accent1"/>
              </a:solidFill>
            </a:endParaRPr>
          </a:p>
          <a:p>
            <a:pPr lvl="1"/>
            <a:r>
              <a:rPr lang="en-US" dirty="0" smtClean="0"/>
              <a:t>If </a:t>
            </a:r>
            <a:r>
              <a:rPr lang="el-GR" b="1" dirty="0" smtClean="0">
                <a:solidFill>
                  <a:schemeClr val="accent1"/>
                </a:solidFill>
              </a:rPr>
              <a:t>β</a:t>
            </a:r>
            <a:r>
              <a:rPr lang="en-US" dirty="0" smtClean="0"/>
              <a:t> does not begin with </a:t>
            </a:r>
            <a:r>
              <a:rPr lang="en-US" b="1" dirty="0" smtClean="0">
                <a:solidFill>
                  <a:schemeClr val="accent1"/>
                </a:solidFill>
              </a:rPr>
              <a:t>A</a:t>
            </a:r>
            <a:r>
              <a:rPr lang="en-US" dirty="0" smtClean="0"/>
              <a:t>, then </a:t>
            </a:r>
            <a:r>
              <a:rPr lang="en-US" b="1" dirty="0" smtClean="0">
                <a:solidFill>
                  <a:schemeClr val="accent1"/>
                </a:solidFill>
              </a:rPr>
              <a:t>A</a:t>
            </a:r>
            <a:r>
              <a:rPr lang="en-US" dirty="0" smtClean="0"/>
              <a:t> no longer has a left-recursive production.</a:t>
            </a:r>
          </a:p>
          <a:p>
            <a:pPr lvl="1"/>
            <a:r>
              <a:rPr lang="en-US" dirty="0" smtClean="0"/>
              <a:t>In regular-definition, with both sets of productions, </a:t>
            </a:r>
            <a:r>
              <a:rPr lang="en-US" b="1" dirty="0" smtClean="0">
                <a:solidFill>
                  <a:schemeClr val="accent1"/>
                </a:solidFill>
              </a:rPr>
              <a:t>A </a:t>
            </a:r>
            <a:r>
              <a:rPr lang="en-US" dirty="0" smtClean="0"/>
              <a:t>is defined by </a:t>
            </a:r>
            <a:r>
              <a:rPr lang="el-GR" b="1" dirty="0" smtClean="0">
                <a:solidFill>
                  <a:schemeClr val="accent1"/>
                </a:solidFill>
              </a:rPr>
              <a:t>β</a:t>
            </a:r>
            <a:r>
              <a:rPr lang="en-US" b="1" dirty="0" smtClean="0">
                <a:solidFill>
                  <a:schemeClr val="accent1"/>
                </a:solidFill>
              </a:rPr>
              <a:t>(</a:t>
            </a:r>
            <a:r>
              <a:rPr lang="el-GR" b="1" dirty="0" smtClean="0">
                <a:solidFill>
                  <a:schemeClr val="accent1"/>
                </a:solidFill>
              </a:rPr>
              <a:t>α</a:t>
            </a:r>
            <a:r>
              <a:rPr lang="en-US" b="1" dirty="0" smtClean="0">
                <a:solidFill>
                  <a:schemeClr val="accent1"/>
                </a:solidFill>
              </a:rPr>
              <a:t>)*</a:t>
            </a:r>
          </a:p>
        </p:txBody>
      </p:sp>
      <p:sp>
        <p:nvSpPr>
          <p:cNvPr id="4" name="Slide Number Placeholder 3"/>
          <p:cNvSpPr>
            <a:spLocks noGrp="1"/>
          </p:cNvSpPr>
          <p:nvPr>
            <p:ph type="sldNum" sz="quarter" idx="12"/>
          </p:nvPr>
        </p:nvSpPr>
        <p:spPr/>
        <p:txBody>
          <a:bodyPr/>
          <a:lstStyle/>
          <a:p>
            <a:fld id="{0AD2A1D3-94CF-4BE8-B9A0-75EFE4C74F95}" type="slidenum">
              <a:rPr lang="en-US" smtClean="0"/>
              <a:pPr/>
              <a:t>33</a:t>
            </a:fld>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Autofit/>
          </a:bodyPr>
          <a:lstStyle/>
          <a:p>
            <a:pPr lvl="1" algn="ctr" rtl="0"/>
            <a:r>
              <a:rPr lang="en-US" sz="4000" dirty="0">
                <a:solidFill>
                  <a:srgbClr val="FF0000"/>
                </a:solidFill>
                <a:latin typeface="+mj-lt"/>
              </a:rPr>
              <a:t>Eliminating Left Recursion From </a:t>
            </a:r>
            <a:r>
              <a:rPr lang="en-US" sz="4000" dirty="0" smtClean="0">
                <a:solidFill>
                  <a:srgbClr val="FF0000"/>
                </a:solidFill>
                <a:latin typeface="+mj-lt"/>
              </a:rPr>
              <a:t>SDT's..</a:t>
            </a: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Ex. Following E-productions from an SDT for translating infix expressions into postfix notation:</a:t>
            </a:r>
          </a:p>
          <a:p>
            <a:pPr>
              <a:buNone/>
            </a:pPr>
            <a:r>
              <a:rPr lang="en-US" b="1" dirty="0" smtClean="0">
                <a:solidFill>
                  <a:schemeClr val="accent1"/>
                </a:solidFill>
              </a:rPr>
              <a:t>			E → E</a:t>
            </a:r>
            <a:r>
              <a:rPr lang="en-US" b="1" baseline="-25000" dirty="0" smtClean="0">
                <a:solidFill>
                  <a:schemeClr val="accent1"/>
                </a:solidFill>
              </a:rPr>
              <a:t>1 </a:t>
            </a:r>
            <a:r>
              <a:rPr lang="en-US" b="1" dirty="0" smtClean="0">
                <a:solidFill>
                  <a:schemeClr val="accent1"/>
                </a:solidFill>
              </a:rPr>
              <a:t>+ T { print (‘+’); }</a:t>
            </a:r>
            <a:endParaRPr lang="en-US" dirty="0" smtClean="0"/>
          </a:p>
          <a:p>
            <a:pPr>
              <a:buNone/>
            </a:pPr>
            <a:r>
              <a:rPr lang="en-US" b="1" dirty="0" smtClean="0">
                <a:solidFill>
                  <a:schemeClr val="accent1"/>
                </a:solidFill>
              </a:rPr>
              <a:t>			E → T</a:t>
            </a:r>
          </a:p>
          <a:p>
            <a:pPr lvl="1"/>
            <a:r>
              <a:rPr lang="en-US" dirty="0" smtClean="0"/>
              <a:t>If we apply the standard transformation to E, the remainder of the left-recursive production is</a:t>
            </a:r>
          </a:p>
          <a:p>
            <a:pPr>
              <a:buNone/>
            </a:pPr>
            <a:r>
              <a:rPr lang="en-US" b="1" dirty="0" smtClean="0">
                <a:solidFill>
                  <a:schemeClr val="accent1"/>
                </a:solidFill>
              </a:rPr>
              <a:t>			</a:t>
            </a:r>
            <a:r>
              <a:rPr lang="el-GR" b="1" dirty="0" smtClean="0">
                <a:solidFill>
                  <a:schemeClr val="accent1"/>
                </a:solidFill>
              </a:rPr>
              <a:t>α</a:t>
            </a:r>
            <a:r>
              <a:rPr lang="en-US" b="1" dirty="0" smtClean="0">
                <a:solidFill>
                  <a:schemeClr val="accent1"/>
                </a:solidFill>
              </a:rPr>
              <a:t> = + T { print (‘+’); }</a:t>
            </a:r>
          </a:p>
          <a:p>
            <a:pPr marL="742950" lvl="2" indent="-342900">
              <a:buNone/>
            </a:pPr>
            <a:r>
              <a:rPr lang="en-US" sz="2200" dirty="0" smtClean="0"/>
              <a:t>	and </a:t>
            </a:r>
            <a:r>
              <a:rPr lang="el-GR" sz="2400" b="1" dirty="0" smtClean="0">
                <a:solidFill>
                  <a:schemeClr val="accent1"/>
                </a:solidFill>
              </a:rPr>
              <a:t>β </a:t>
            </a:r>
            <a:r>
              <a:rPr lang="en-US" sz="2200" dirty="0" smtClean="0"/>
              <a:t>the body of the other production is T. If we introduce R for the remainder of E, we got:</a:t>
            </a:r>
            <a:br>
              <a:rPr lang="en-US" sz="2200" dirty="0" smtClean="0"/>
            </a:br>
            <a:r>
              <a:rPr lang="en-US" sz="2200" dirty="0" smtClean="0"/>
              <a:t>		</a:t>
            </a:r>
            <a:r>
              <a:rPr lang="en-US" sz="2400" b="1" dirty="0" smtClean="0">
                <a:solidFill>
                  <a:schemeClr val="accent1"/>
                </a:solidFill>
              </a:rPr>
              <a:t> E → T R</a:t>
            </a:r>
            <a:br>
              <a:rPr lang="en-US" sz="2400" b="1" dirty="0" smtClean="0">
                <a:solidFill>
                  <a:schemeClr val="accent1"/>
                </a:solidFill>
              </a:rPr>
            </a:br>
            <a:r>
              <a:rPr lang="en-US" sz="2400" b="1" dirty="0" smtClean="0">
                <a:solidFill>
                  <a:schemeClr val="accent1"/>
                </a:solidFill>
              </a:rPr>
              <a:t>		 R → + T { print (‘+’); } R</a:t>
            </a:r>
            <a:br>
              <a:rPr lang="en-US" sz="2400" b="1" dirty="0" smtClean="0">
                <a:solidFill>
                  <a:schemeClr val="accent1"/>
                </a:solidFill>
              </a:rPr>
            </a:br>
            <a:r>
              <a:rPr lang="en-US" sz="2400" b="1" dirty="0" smtClean="0">
                <a:solidFill>
                  <a:schemeClr val="accent1"/>
                </a:solidFill>
              </a:rPr>
              <a:t>		 R →  ɛ</a:t>
            </a:r>
          </a:p>
        </p:txBody>
      </p:sp>
      <p:sp>
        <p:nvSpPr>
          <p:cNvPr id="4" name="Slide Number Placeholder 3"/>
          <p:cNvSpPr>
            <a:spLocks noGrp="1"/>
          </p:cNvSpPr>
          <p:nvPr>
            <p:ph type="sldNum" sz="quarter" idx="12"/>
          </p:nvPr>
        </p:nvSpPr>
        <p:spPr/>
        <p:txBody>
          <a:bodyPr/>
          <a:lstStyle/>
          <a:p>
            <a:fld id="{0AD2A1D3-94CF-4BE8-B9A0-75EFE4C74F95}" type="slidenum">
              <a:rPr lang="en-US" smtClean="0"/>
              <a:pPr/>
              <a:t>34</a:t>
            </a:fld>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3837"/>
            <a:ext cx="8229600" cy="4525963"/>
          </a:xfrm>
        </p:spPr>
        <p:txBody>
          <a:bodyPr/>
          <a:lstStyle/>
          <a:p>
            <a:pPr algn="l" rtl="0"/>
            <a:endParaRPr lang="en-US" dirty="0" smtClean="0">
              <a:solidFill>
                <a:srgbClr val="FF0000"/>
              </a:solidFill>
            </a:endParaRPr>
          </a:p>
          <a:p>
            <a:pPr algn="l" rtl="0"/>
            <a:endParaRPr lang="en-US" dirty="0" smtClean="0">
              <a:solidFill>
                <a:srgbClr val="FF0000"/>
              </a:solidFill>
            </a:endParaRPr>
          </a:p>
          <a:p>
            <a:pPr algn="l" rtl="0"/>
            <a:endParaRPr lang="en-US" dirty="0" smtClean="0">
              <a:solidFill>
                <a:srgbClr val="FF0000"/>
              </a:solidFill>
            </a:endParaRPr>
          </a:p>
          <a:p>
            <a:pPr algn="ctr" rtl="0">
              <a:buNone/>
            </a:pPr>
            <a:r>
              <a:rPr lang="en-US" sz="4400" b="1" dirty="0" smtClean="0">
                <a:solidFill>
                  <a:srgbClr val="FF0000"/>
                </a:solidFill>
                <a:latin typeface="Arial" pitchFamily="34" charset="0"/>
                <a:cs typeface="Arial" pitchFamily="34" charset="0"/>
              </a:rPr>
              <a:t>Thank You</a:t>
            </a:r>
            <a:endParaRPr lang="ur-PK" sz="4400" b="1" dirty="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r>
              <a:rPr lang="en-US" dirty="0" smtClean="0"/>
              <a:t>Over View..</a:t>
            </a:r>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dirty="0" smtClean="0"/>
              <a:t>A </a:t>
            </a:r>
            <a:r>
              <a:rPr lang="en-US" b="1" dirty="0" smtClean="0">
                <a:solidFill>
                  <a:schemeClr val="accent1"/>
                </a:solidFill>
              </a:rPr>
              <a:t>dependency graph </a:t>
            </a:r>
            <a:r>
              <a:rPr lang="en-US" dirty="0" smtClean="0"/>
              <a:t>depicts the flow of information among the attribute instances in a particular parse tree.</a:t>
            </a:r>
          </a:p>
          <a:p>
            <a:endParaRPr lang="en-US" dirty="0" smtClean="0"/>
          </a:p>
          <a:p>
            <a:r>
              <a:rPr lang="en-US" dirty="0" smtClean="0"/>
              <a:t>An </a:t>
            </a:r>
            <a:r>
              <a:rPr lang="en-US" b="1" dirty="0" smtClean="0">
                <a:solidFill>
                  <a:schemeClr val="accent1"/>
                </a:solidFill>
              </a:rPr>
              <a:t>edge</a:t>
            </a:r>
            <a:r>
              <a:rPr lang="en-US" dirty="0" smtClean="0"/>
              <a:t> from one attribute instance to another means that the value of the first is needed to compute the second. </a:t>
            </a:r>
          </a:p>
          <a:p>
            <a:endParaRPr lang="en-US" dirty="0" smtClean="0"/>
          </a:p>
          <a:p>
            <a:pPr lvl="1"/>
            <a:r>
              <a:rPr lang="en-US" dirty="0" smtClean="0"/>
              <a:t>Edges express constraints implied by the semantic rules.</a:t>
            </a:r>
          </a:p>
        </p:txBody>
      </p:sp>
      <p:sp>
        <p:nvSpPr>
          <p:cNvPr id="4" name="Slide Number Placeholder 3"/>
          <p:cNvSpPr>
            <a:spLocks noGrp="1"/>
          </p:cNvSpPr>
          <p:nvPr>
            <p:ph type="sldNum" sz="quarter" idx="12"/>
          </p:nvPr>
        </p:nvSpPr>
        <p:spPr/>
        <p:txBody>
          <a:bodyPr/>
          <a:lstStyle/>
          <a:p>
            <a:fld id="{0AD2A1D3-94CF-4BE8-B9A0-75EFE4C74F95}" type="slidenum">
              <a:rPr lang="en-US" smtClean="0"/>
              <a:pPr/>
              <a:t>4</a:t>
            </a:fld>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r>
              <a:rPr lang="en-US" dirty="0" smtClean="0"/>
              <a:t>Over View…</a:t>
            </a:r>
          </a:p>
        </p:txBody>
      </p:sp>
      <p:sp>
        <p:nvSpPr>
          <p:cNvPr id="3" name="Content Placeholder 2"/>
          <p:cNvSpPr>
            <a:spLocks noGrp="1"/>
          </p:cNvSpPr>
          <p:nvPr>
            <p:ph idx="1"/>
          </p:nvPr>
        </p:nvSpPr>
        <p:spPr>
          <a:xfrm>
            <a:off x="152400" y="1066800"/>
            <a:ext cx="8839200" cy="5257800"/>
          </a:xfrm>
        </p:spPr>
        <p:txBody>
          <a:bodyPr>
            <a:normAutofit/>
          </a:bodyPr>
          <a:lstStyle/>
          <a:p>
            <a:r>
              <a:rPr lang="en-US" sz="2200" dirty="0" smtClean="0"/>
              <a:t>The </a:t>
            </a:r>
            <a:r>
              <a:rPr lang="en-US" sz="2200" b="1" dirty="0" smtClean="0"/>
              <a:t>black dotted </a:t>
            </a:r>
            <a:r>
              <a:rPr lang="en-US" sz="2200" dirty="0" smtClean="0"/>
              <a:t>lines comprise the parse tree for the multiplication grammar just studied when applied to a single multiplication, e.g. 3*5. </a:t>
            </a:r>
          </a:p>
          <a:p>
            <a:endParaRPr lang="en-US" sz="2200" dirty="0" smtClean="0"/>
          </a:p>
          <a:p>
            <a:r>
              <a:rPr lang="en-US" sz="2200" dirty="0" smtClean="0"/>
              <a:t>Each </a:t>
            </a:r>
            <a:r>
              <a:rPr lang="en-US" sz="2200" b="1" dirty="0" smtClean="0">
                <a:solidFill>
                  <a:srgbClr val="00B050"/>
                </a:solidFill>
              </a:rPr>
              <a:t>synthesized attribute </a:t>
            </a:r>
            <a:r>
              <a:rPr lang="en-US" sz="2200" dirty="0" smtClean="0"/>
              <a:t>is shown </a:t>
            </a:r>
            <a:br>
              <a:rPr lang="en-US" sz="2200" dirty="0" smtClean="0"/>
            </a:br>
            <a:r>
              <a:rPr lang="en-US" sz="2200" dirty="0" smtClean="0"/>
              <a:t>in </a:t>
            </a:r>
            <a:r>
              <a:rPr lang="en-US" sz="2200" b="1" dirty="0" smtClean="0">
                <a:solidFill>
                  <a:srgbClr val="00B050"/>
                </a:solidFill>
              </a:rPr>
              <a:t>green</a:t>
            </a:r>
            <a:r>
              <a:rPr lang="en-US" sz="2200" dirty="0" smtClean="0"/>
              <a:t> and is written to the right of </a:t>
            </a:r>
            <a:br>
              <a:rPr lang="en-US" sz="2200" dirty="0" smtClean="0"/>
            </a:br>
            <a:r>
              <a:rPr lang="en-US" sz="2200" dirty="0" smtClean="0"/>
              <a:t>the grammar symbol at the node </a:t>
            </a:r>
            <a:br>
              <a:rPr lang="en-US" sz="2200" dirty="0" smtClean="0"/>
            </a:br>
            <a:r>
              <a:rPr lang="en-US" sz="2200" dirty="0" smtClean="0"/>
              <a:t>where it is defined. </a:t>
            </a:r>
          </a:p>
          <a:p>
            <a:endParaRPr lang="en-US" sz="2200" dirty="0" smtClean="0"/>
          </a:p>
          <a:p>
            <a:r>
              <a:rPr lang="en-US" sz="2200" dirty="0" smtClean="0"/>
              <a:t>Each </a:t>
            </a:r>
            <a:r>
              <a:rPr lang="en-US" sz="2200" b="1" dirty="0" smtClean="0">
                <a:solidFill>
                  <a:srgbClr val="FF0000"/>
                </a:solidFill>
              </a:rPr>
              <a:t>inherited attribute </a:t>
            </a:r>
            <a:r>
              <a:rPr lang="en-US" sz="2200" dirty="0" smtClean="0"/>
              <a:t>is shown in </a:t>
            </a:r>
            <a:br>
              <a:rPr lang="en-US" sz="2200" dirty="0" smtClean="0"/>
            </a:br>
            <a:r>
              <a:rPr lang="en-US" sz="2200" b="1" dirty="0" smtClean="0">
                <a:solidFill>
                  <a:srgbClr val="FF0000"/>
                </a:solidFill>
              </a:rPr>
              <a:t>red</a:t>
            </a:r>
            <a:r>
              <a:rPr lang="en-US" sz="2200" dirty="0" smtClean="0"/>
              <a:t> and is written to the left of the </a:t>
            </a:r>
            <a:br>
              <a:rPr lang="en-US" sz="2200" dirty="0" smtClean="0"/>
            </a:br>
            <a:r>
              <a:rPr lang="en-US" sz="2200" dirty="0" smtClean="0"/>
              <a:t>grammar symbol where it is defined.</a:t>
            </a:r>
          </a:p>
          <a:p>
            <a:endParaRPr lang="en-US" sz="2200" dirty="0" smtClean="0"/>
          </a:p>
          <a:p>
            <a:endParaRPr lang="en-US" sz="2200"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5</a:t>
            </a:fld>
            <a:endParaRPr lang="en-US" dirty="0"/>
          </a:p>
        </p:txBody>
      </p:sp>
      <p:pic>
        <p:nvPicPr>
          <p:cNvPr id="3074" name="Picture 2" descr="C:\Users\Pie\Pictures\dependency.png"/>
          <p:cNvPicPr>
            <a:picLocks noChangeAspect="1" noChangeArrowheads="1"/>
          </p:cNvPicPr>
          <p:nvPr/>
        </p:nvPicPr>
        <p:blipFill>
          <a:blip r:embed="rId3" cstate="print"/>
          <a:srcRect/>
          <a:stretch>
            <a:fillRect/>
          </a:stretch>
        </p:blipFill>
        <p:spPr bwMode="auto">
          <a:xfrm>
            <a:off x="4876800" y="1966913"/>
            <a:ext cx="4123292" cy="2909887"/>
          </a:xfrm>
          <a:prstGeom prst="rect">
            <a:avLst/>
          </a:prstGeom>
          <a:noFill/>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ie\Pictures\dependency.png"/>
          <p:cNvPicPr>
            <a:picLocks noChangeAspect="1" noChangeArrowheads="1"/>
          </p:cNvPicPr>
          <p:nvPr/>
        </p:nvPicPr>
        <p:blipFill>
          <a:blip r:embed="rId3" cstate="print"/>
          <a:srcRect/>
          <a:stretch>
            <a:fillRect/>
          </a:stretch>
        </p:blipFill>
        <p:spPr bwMode="auto">
          <a:xfrm>
            <a:off x="4953000" y="1814513"/>
            <a:ext cx="4123292" cy="2909887"/>
          </a:xfrm>
          <a:prstGeom prst="rect">
            <a:avLst/>
          </a:prstGeom>
          <a:noFill/>
        </p:spPr>
      </p:pic>
      <p:sp>
        <p:nvSpPr>
          <p:cNvPr id="2" name="Title 1"/>
          <p:cNvSpPr>
            <a:spLocks noGrp="1"/>
          </p:cNvSpPr>
          <p:nvPr>
            <p:ph type="title"/>
          </p:nvPr>
        </p:nvSpPr>
        <p:spPr>
          <a:xfrm>
            <a:off x="457200" y="228600"/>
            <a:ext cx="8229600" cy="685800"/>
          </a:xfrm>
        </p:spPr>
        <p:txBody>
          <a:bodyPr>
            <a:noAutofit/>
          </a:bodyPr>
          <a:lstStyle/>
          <a:p>
            <a:r>
              <a:rPr lang="en-US" dirty="0" smtClean="0"/>
              <a:t>Over View…</a:t>
            </a:r>
          </a:p>
        </p:txBody>
      </p:sp>
      <p:sp>
        <p:nvSpPr>
          <p:cNvPr id="3" name="Content Placeholder 2"/>
          <p:cNvSpPr>
            <a:spLocks noGrp="1"/>
          </p:cNvSpPr>
          <p:nvPr>
            <p:ph idx="1"/>
          </p:nvPr>
        </p:nvSpPr>
        <p:spPr>
          <a:xfrm>
            <a:off x="152400" y="1066800"/>
            <a:ext cx="8839200" cy="5257800"/>
          </a:xfrm>
        </p:spPr>
        <p:txBody>
          <a:bodyPr>
            <a:normAutofit/>
          </a:bodyPr>
          <a:lstStyle/>
          <a:p>
            <a:r>
              <a:rPr lang="en-US" sz="2200" dirty="0" smtClean="0"/>
              <a:t>Each </a:t>
            </a:r>
            <a:r>
              <a:rPr lang="en-US" sz="2200" b="1" dirty="0" smtClean="0">
                <a:solidFill>
                  <a:srgbClr val="00B050"/>
                </a:solidFill>
              </a:rPr>
              <a:t>green arrow</a:t>
            </a:r>
            <a:r>
              <a:rPr lang="en-US" sz="2200" dirty="0" smtClean="0"/>
              <a:t> points to the synthesized attribute calculated from the attribute at the tail of the arrow. </a:t>
            </a:r>
          </a:p>
          <a:p>
            <a:endParaRPr lang="en-US" sz="2200" dirty="0" smtClean="0"/>
          </a:p>
          <a:p>
            <a:r>
              <a:rPr lang="en-US" sz="2200" dirty="0" smtClean="0"/>
              <a:t>These arrows either go up the tree one </a:t>
            </a:r>
            <a:br>
              <a:rPr lang="en-US" sz="2200" dirty="0" smtClean="0"/>
            </a:br>
            <a:r>
              <a:rPr lang="en-US" sz="2200" dirty="0" smtClean="0"/>
              <a:t>level or stay at a node. </a:t>
            </a:r>
          </a:p>
          <a:p>
            <a:endParaRPr lang="en-US" sz="2200" dirty="0" smtClean="0"/>
          </a:p>
          <a:p>
            <a:r>
              <a:rPr lang="en-US" sz="2200" dirty="0" smtClean="0"/>
              <a:t>That is because a synthesized attribute </a:t>
            </a:r>
            <a:br>
              <a:rPr lang="en-US" sz="2200" dirty="0" smtClean="0"/>
            </a:br>
            <a:r>
              <a:rPr lang="en-US" sz="2200" dirty="0" smtClean="0"/>
              <a:t>can depend only on the node where </a:t>
            </a:r>
            <a:br>
              <a:rPr lang="en-US" sz="2200" dirty="0" smtClean="0"/>
            </a:br>
            <a:r>
              <a:rPr lang="en-US" sz="2200" dirty="0" smtClean="0"/>
              <a:t>it is defined and that node's children.</a:t>
            </a:r>
          </a:p>
          <a:p>
            <a:endParaRPr lang="en-US" sz="2200" dirty="0" smtClean="0"/>
          </a:p>
          <a:p>
            <a:r>
              <a:rPr lang="en-US" sz="2200" dirty="0" smtClean="0"/>
              <a:t>The computation of the attribute is </a:t>
            </a:r>
            <a:br>
              <a:rPr lang="en-US" sz="2200" dirty="0" smtClean="0"/>
            </a:br>
            <a:r>
              <a:rPr lang="en-US" sz="2200" dirty="0" smtClean="0"/>
              <a:t>associated with the production at the node at its arrowhead.</a:t>
            </a:r>
          </a:p>
        </p:txBody>
      </p:sp>
      <p:sp>
        <p:nvSpPr>
          <p:cNvPr id="4" name="Slide Number Placeholder 3"/>
          <p:cNvSpPr>
            <a:spLocks noGrp="1"/>
          </p:cNvSpPr>
          <p:nvPr>
            <p:ph type="sldNum" sz="quarter" idx="12"/>
          </p:nvPr>
        </p:nvSpPr>
        <p:spPr/>
        <p:txBody>
          <a:bodyPr/>
          <a:lstStyle/>
          <a:p>
            <a:fld id="{0AD2A1D3-94CF-4BE8-B9A0-75EFE4C74F95}" type="slidenum">
              <a:rPr lang="en-US" smtClean="0"/>
              <a:pPr/>
              <a:t>6</a:t>
            </a:fld>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r>
              <a:rPr lang="en-US" dirty="0" smtClean="0"/>
              <a:t>Over View…</a:t>
            </a:r>
          </a:p>
        </p:txBody>
      </p:sp>
      <p:sp>
        <p:nvSpPr>
          <p:cNvPr id="3" name="Content Placeholder 2"/>
          <p:cNvSpPr>
            <a:spLocks noGrp="1"/>
          </p:cNvSpPr>
          <p:nvPr>
            <p:ph idx="1"/>
          </p:nvPr>
        </p:nvSpPr>
        <p:spPr>
          <a:xfrm>
            <a:off x="152400" y="1066800"/>
            <a:ext cx="8839200" cy="5257800"/>
          </a:xfrm>
        </p:spPr>
        <p:txBody>
          <a:bodyPr>
            <a:normAutofit/>
          </a:bodyPr>
          <a:lstStyle/>
          <a:p>
            <a:r>
              <a:rPr lang="en-US" sz="2200" dirty="0" smtClean="0"/>
              <a:t>Each </a:t>
            </a:r>
            <a:r>
              <a:rPr lang="en-US" sz="2200" b="1" dirty="0" smtClean="0">
                <a:solidFill>
                  <a:srgbClr val="FF0000"/>
                </a:solidFill>
              </a:rPr>
              <a:t>red arrow </a:t>
            </a:r>
            <a:r>
              <a:rPr lang="en-US" sz="2200" dirty="0" smtClean="0"/>
              <a:t>points to the inherited attribute calculated from the attribute at the tail. </a:t>
            </a:r>
          </a:p>
          <a:p>
            <a:endParaRPr lang="en-US" sz="2200" dirty="0" smtClean="0"/>
          </a:p>
          <a:p>
            <a:r>
              <a:rPr lang="en-US" sz="2200" dirty="0" smtClean="0"/>
              <a:t>The common attribute</a:t>
            </a:r>
            <a:br>
              <a:rPr lang="en-US" sz="2200" dirty="0" smtClean="0"/>
            </a:br>
            <a:r>
              <a:rPr lang="en-US" sz="2200" dirty="0" smtClean="0"/>
              <a:t>at the arrowheads, depends on both </a:t>
            </a:r>
            <a:br>
              <a:rPr lang="en-US" sz="2200" dirty="0" smtClean="0"/>
            </a:br>
            <a:r>
              <a:rPr lang="en-US" sz="2200" dirty="0" smtClean="0"/>
              <a:t>attributes at the tails. </a:t>
            </a:r>
          </a:p>
          <a:p>
            <a:endParaRPr lang="en-US" sz="2200" dirty="0" smtClean="0"/>
          </a:p>
          <a:p>
            <a:r>
              <a:rPr lang="en-US" sz="2200" dirty="0" smtClean="0"/>
              <a:t>According to the rules for inherited </a:t>
            </a:r>
            <a:br>
              <a:rPr lang="en-US" sz="2200" dirty="0" smtClean="0"/>
            </a:br>
            <a:r>
              <a:rPr lang="en-US" sz="2200" dirty="0" smtClean="0"/>
              <a:t>attributes, these arrows either go </a:t>
            </a:r>
            <a:br>
              <a:rPr lang="en-US" sz="2200" dirty="0" smtClean="0"/>
            </a:br>
            <a:r>
              <a:rPr lang="en-US" sz="2200" dirty="0" smtClean="0"/>
              <a:t>down the tree one level, go from a </a:t>
            </a:r>
            <a:br>
              <a:rPr lang="en-US" sz="2200" dirty="0" smtClean="0"/>
            </a:br>
            <a:r>
              <a:rPr lang="en-US" sz="2200" dirty="0" smtClean="0"/>
              <a:t>node to a sibling, or stay within a node. </a:t>
            </a:r>
          </a:p>
          <a:p>
            <a:endParaRPr lang="en-US" sz="2200" dirty="0" smtClean="0"/>
          </a:p>
          <a:p>
            <a:r>
              <a:rPr lang="en-US" sz="2200" dirty="0" smtClean="0"/>
              <a:t>The computation of the attribute is associated with the production </a:t>
            </a:r>
            <a:r>
              <a:rPr lang="en-US" sz="2200" b="1" dirty="0" smtClean="0"/>
              <a:t>at the parent</a:t>
            </a:r>
            <a:r>
              <a:rPr lang="en-US" sz="2200" dirty="0" smtClean="0"/>
              <a:t> of the node at the arrowhead.</a:t>
            </a:r>
          </a:p>
        </p:txBody>
      </p:sp>
      <p:sp>
        <p:nvSpPr>
          <p:cNvPr id="4" name="Slide Number Placeholder 3"/>
          <p:cNvSpPr>
            <a:spLocks noGrp="1"/>
          </p:cNvSpPr>
          <p:nvPr>
            <p:ph type="sldNum" sz="quarter" idx="12"/>
          </p:nvPr>
        </p:nvSpPr>
        <p:spPr/>
        <p:txBody>
          <a:bodyPr/>
          <a:lstStyle/>
          <a:p>
            <a:fld id="{0AD2A1D3-94CF-4BE8-B9A0-75EFE4C74F95}" type="slidenum">
              <a:rPr lang="en-US" smtClean="0"/>
              <a:pPr/>
              <a:t>7</a:t>
            </a:fld>
            <a:endParaRPr lang="en-US" dirty="0"/>
          </a:p>
        </p:txBody>
      </p:sp>
      <p:pic>
        <p:nvPicPr>
          <p:cNvPr id="3074" name="Picture 2" descr="C:\Users\Pie\Pictures\dependency.png"/>
          <p:cNvPicPr>
            <a:picLocks noChangeAspect="1" noChangeArrowheads="1"/>
          </p:cNvPicPr>
          <p:nvPr/>
        </p:nvPicPr>
        <p:blipFill>
          <a:blip r:embed="rId3" cstate="print"/>
          <a:srcRect/>
          <a:stretch>
            <a:fillRect/>
          </a:stretch>
        </p:blipFill>
        <p:spPr bwMode="auto">
          <a:xfrm>
            <a:off x="4876800" y="1814513"/>
            <a:ext cx="4123292" cy="2909887"/>
          </a:xfrm>
          <a:prstGeom prst="rect">
            <a:avLst/>
          </a:prstGeom>
          <a:noFill/>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r>
              <a:rPr lang="en-US" sz="4000" dirty="0" smtClean="0"/>
              <a:t>Over View…</a:t>
            </a:r>
            <a:endParaRPr lang="en-US" sz="4000" dirty="0"/>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The </a:t>
            </a:r>
            <a:r>
              <a:rPr lang="en-US" b="1" dirty="0" smtClean="0">
                <a:solidFill>
                  <a:schemeClr val="accent1"/>
                </a:solidFill>
              </a:rPr>
              <a:t>dependency graph </a:t>
            </a:r>
            <a:r>
              <a:rPr lang="en-US" dirty="0" smtClean="0"/>
              <a:t>characterizes the possible orders in which we can evaluate the attributes at the various nodes of a parse tree. </a:t>
            </a:r>
          </a:p>
          <a:p>
            <a:endParaRPr lang="en-US" dirty="0" smtClean="0"/>
          </a:p>
          <a:p>
            <a:r>
              <a:rPr lang="en-US" dirty="0" smtClean="0"/>
              <a:t>If the dependency graph has an edge from node </a:t>
            </a:r>
            <a:r>
              <a:rPr lang="en-US" b="1" dirty="0" smtClean="0">
                <a:solidFill>
                  <a:schemeClr val="accent1"/>
                </a:solidFill>
              </a:rPr>
              <a:t>M</a:t>
            </a:r>
            <a:r>
              <a:rPr lang="en-US" dirty="0" smtClean="0"/>
              <a:t> to node</a:t>
            </a:r>
            <a:r>
              <a:rPr lang="en-US" b="1" dirty="0" smtClean="0">
                <a:solidFill>
                  <a:schemeClr val="accent1"/>
                </a:solidFill>
              </a:rPr>
              <a:t> N</a:t>
            </a:r>
            <a:r>
              <a:rPr lang="en-US" dirty="0" smtClean="0"/>
              <a:t> then the attribute corresponding to </a:t>
            </a:r>
            <a:r>
              <a:rPr lang="en-US" b="1" dirty="0" smtClean="0">
                <a:solidFill>
                  <a:schemeClr val="accent1"/>
                </a:solidFill>
              </a:rPr>
              <a:t>M</a:t>
            </a:r>
            <a:r>
              <a:rPr lang="en-US" dirty="0" smtClean="0"/>
              <a:t> </a:t>
            </a:r>
            <a:r>
              <a:rPr lang="en-US" dirty="0" smtClean="0">
                <a:solidFill>
                  <a:schemeClr val="accent1"/>
                </a:solidFill>
              </a:rPr>
              <a:t>must be evaluated before the attribute of</a:t>
            </a:r>
            <a:r>
              <a:rPr lang="en-US" dirty="0" smtClean="0"/>
              <a:t> </a:t>
            </a:r>
            <a:r>
              <a:rPr lang="en-US" b="1" dirty="0" smtClean="0">
                <a:solidFill>
                  <a:schemeClr val="accent1"/>
                </a:solidFill>
              </a:rPr>
              <a:t>N</a:t>
            </a:r>
            <a:r>
              <a:rPr lang="en-US" dirty="0" smtClean="0"/>
              <a:t>. </a:t>
            </a:r>
          </a:p>
          <a:p>
            <a:endParaRPr lang="en-US" dirty="0" smtClean="0"/>
          </a:p>
          <a:p>
            <a:r>
              <a:rPr lang="en-US" dirty="0" smtClean="0"/>
              <a:t>The only allowable orders of evaluation are those sequences of nodes </a:t>
            </a:r>
            <a:r>
              <a:rPr lang="en-US" b="1" dirty="0" smtClean="0">
                <a:solidFill>
                  <a:schemeClr val="accent1"/>
                </a:solidFill>
              </a:rPr>
              <a:t>N</a:t>
            </a:r>
            <a:r>
              <a:rPr lang="en-US" b="1" baseline="-25000" dirty="0" smtClean="0">
                <a:solidFill>
                  <a:schemeClr val="accent1"/>
                </a:solidFill>
              </a:rPr>
              <a:t>1</a:t>
            </a:r>
            <a:r>
              <a:rPr lang="en-US" b="1" dirty="0" smtClean="0">
                <a:solidFill>
                  <a:schemeClr val="accent1"/>
                </a:solidFill>
              </a:rPr>
              <a:t>, N</a:t>
            </a:r>
            <a:r>
              <a:rPr lang="en-US" b="1" baseline="-25000" dirty="0" smtClean="0">
                <a:solidFill>
                  <a:schemeClr val="accent1"/>
                </a:solidFill>
              </a:rPr>
              <a:t>2</a:t>
            </a:r>
            <a:r>
              <a:rPr lang="en-US" b="1" dirty="0" smtClean="0">
                <a:solidFill>
                  <a:schemeClr val="accent1"/>
                </a:solidFill>
              </a:rPr>
              <a:t>, … ,</a:t>
            </a:r>
            <a:r>
              <a:rPr lang="en-US" b="1" dirty="0" err="1" smtClean="0">
                <a:solidFill>
                  <a:schemeClr val="accent1"/>
                </a:solidFill>
              </a:rPr>
              <a:t>N</a:t>
            </a:r>
            <a:r>
              <a:rPr lang="en-US" b="1" baseline="-25000" dirty="0" err="1" smtClean="0">
                <a:solidFill>
                  <a:schemeClr val="accent1"/>
                </a:solidFill>
              </a:rPr>
              <a:t>k</a:t>
            </a:r>
            <a:r>
              <a:rPr lang="en-US" dirty="0" smtClean="0"/>
              <a:t> such that if there is an edge of the dependency graph from </a:t>
            </a:r>
            <a:r>
              <a:rPr lang="en-US" b="1" dirty="0" smtClean="0">
                <a:solidFill>
                  <a:schemeClr val="accent1"/>
                </a:solidFill>
              </a:rPr>
              <a:t>N</a:t>
            </a:r>
            <a:r>
              <a:rPr lang="en-US" b="1" baseline="-25000" dirty="0" smtClean="0">
                <a:solidFill>
                  <a:schemeClr val="accent1"/>
                </a:solidFill>
              </a:rPr>
              <a:t>i</a:t>
            </a:r>
            <a:r>
              <a:rPr lang="en-US" b="1" dirty="0" smtClean="0">
                <a:solidFill>
                  <a:schemeClr val="accent1"/>
                </a:solidFill>
              </a:rPr>
              <a:t> to </a:t>
            </a:r>
            <a:r>
              <a:rPr lang="en-US" b="1" dirty="0" err="1" smtClean="0">
                <a:solidFill>
                  <a:schemeClr val="accent1"/>
                </a:solidFill>
              </a:rPr>
              <a:t>N</a:t>
            </a:r>
            <a:r>
              <a:rPr lang="en-US" b="1" baseline="-25000" dirty="0" err="1" smtClean="0">
                <a:solidFill>
                  <a:schemeClr val="accent1"/>
                </a:solidFill>
              </a:rPr>
              <a:t>j</a:t>
            </a:r>
            <a:r>
              <a:rPr lang="en-US" b="1" dirty="0" smtClean="0">
                <a:solidFill>
                  <a:schemeClr val="accent1"/>
                </a:solidFill>
              </a:rPr>
              <a:t>  </a:t>
            </a:r>
            <a:r>
              <a:rPr lang="en-US" b="1" dirty="0" smtClean="0"/>
              <a:t>then</a:t>
            </a:r>
            <a:r>
              <a:rPr lang="en-US" b="1" dirty="0" smtClean="0">
                <a:solidFill>
                  <a:schemeClr val="accent1"/>
                </a:solidFill>
              </a:rPr>
              <a:t> </a:t>
            </a:r>
            <a:r>
              <a:rPr lang="en-US" b="1" dirty="0" err="1" smtClean="0">
                <a:solidFill>
                  <a:schemeClr val="accent1"/>
                </a:solidFill>
              </a:rPr>
              <a:t>i</a:t>
            </a:r>
            <a:r>
              <a:rPr lang="en-US" b="1" dirty="0" smtClean="0">
                <a:solidFill>
                  <a:schemeClr val="accent1"/>
                </a:solidFill>
              </a:rPr>
              <a:t> &lt; j</a:t>
            </a:r>
            <a:endParaRPr lang="en-US" dirty="0" smtClean="0"/>
          </a:p>
          <a:p>
            <a:pPr lvl="1"/>
            <a:endParaRPr lang="en-US" dirty="0" smtClean="0"/>
          </a:p>
          <a:p>
            <a:pPr lvl="1"/>
            <a:r>
              <a:rPr lang="en-US" dirty="0" smtClean="0"/>
              <a:t>Such an ordering embeds a directed graph into a linear order, and is called </a:t>
            </a:r>
            <a:r>
              <a:rPr lang="en-US" b="1" dirty="0" smtClean="0">
                <a:solidFill>
                  <a:schemeClr val="tx2"/>
                </a:solidFill>
              </a:rPr>
              <a:t>a topological sort </a:t>
            </a:r>
            <a:r>
              <a:rPr lang="en-US" dirty="0" smtClean="0"/>
              <a:t>of the graph.</a:t>
            </a:r>
            <a:endParaRPr lang="en-US"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8</a:t>
            </a:fld>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r>
              <a:rPr lang="en-US" sz="4000" dirty="0" smtClean="0"/>
              <a:t>Over View…</a:t>
            </a:r>
            <a:endParaRPr lang="en-US" sz="4000" dirty="0"/>
          </a:p>
        </p:txBody>
      </p:sp>
      <p:sp>
        <p:nvSpPr>
          <p:cNvPr id="3" name="Content Placeholder 2"/>
          <p:cNvSpPr>
            <a:spLocks noGrp="1"/>
          </p:cNvSpPr>
          <p:nvPr>
            <p:ph idx="1"/>
          </p:nvPr>
        </p:nvSpPr>
        <p:spPr>
          <a:xfrm>
            <a:off x="152400" y="1066800"/>
            <a:ext cx="8839200" cy="5257800"/>
          </a:xfrm>
        </p:spPr>
        <p:txBody>
          <a:bodyPr>
            <a:normAutofit lnSpcReduction="10000"/>
          </a:bodyPr>
          <a:lstStyle/>
          <a:p>
            <a:r>
              <a:rPr lang="en-US" dirty="0" smtClean="0"/>
              <a:t>There are classes of SDDs for which a suitable evaluation order is guaranteed. </a:t>
            </a:r>
          </a:p>
          <a:p>
            <a:endParaRPr lang="en-US" dirty="0" smtClean="0"/>
          </a:p>
          <a:p>
            <a:pPr lvl="1"/>
            <a:r>
              <a:rPr lang="en-US" b="1" dirty="0" smtClean="0">
                <a:solidFill>
                  <a:schemeClr val="accent1"/>
                </a:solidFill>
              </a:rPr>
              <a:t>An SDD is S-attributed if every attribute is synthesized</a:t>
            </a:r>
            <a:r>
              <a:rPr lang="en-US" dirty="0" smtClean="0">
                <a:solidFill>
                  <a:schemeClr val="accent1"/>
                </a:solidFill>
              </a:rPr>
              <a:t>.</a:t>
            </a:r>
          </a:p>
          <a:p>
            <a:pPr lvl="1"/>
            <a:endParaRPr lang="en-US" dirty="0" smtClean="0"/>
          </a:p>
          <a:p>
            <a:pPr lvl="1"/>
            <a:r>
              <a:rPr lang="en-US" dirty="0" smtClean="0"/>
              <a:t>An SDD is called </a:t>
            </a:r>
            <a:r>
              <a:rPr lang="en-US" b="1" dirty="0" smtClean="0">
                <a:solidFill>
                  <a:schemeClr val="accent1"/>
                </a:solidFill>
              </a:rPr>
              <a:t>L-attributed definition </a:t>
            </a:r>
            <a:r>
              <a:rPr lang="en-US" dirty="0" smtClean="0"/>
              <a:t>if they allow the attributes to be evaluated in one left-to-right traversal of the abstract syntax tree. As a result, attribute evaluation in L-attributed grammars can be incorporated conveniently in top-down parsing. </a:t>
            </a:r>
          </a:p>
          <a:p>
            <a:pPr lvl="1"/>
            <a:endParaRPr lang="en-US" dirty="0" smtClean="0"/>
          </a:p>
          <a:p>
            <a:r>
              <a:rPr lang="en-US" dirty="0" smtClean="0"/>
              <a:t>Translation schemes  involve side effects: </a:t>
            </a:r>
          </a:p>
          <a:p>
            <a:pPr lvl="1"/>
            <a:r>
              <a:rPr lang="en-US" dirty="0" smtClean="0"/>
              <a:t>A desk calculator might print a result</a:t>
            </a:r>
          </a:p>
          <a:p>
            <a:pPr lvl="1"/>
            <a:r>
              <a:rPr lang="en-US" dirty="0" smtClean="0"/>
              <a:t>A code generator might enter the type of an identifier into a symbol table</a:t>
            </a:r>
          </a:p>
        </p:txBody>
      </p:sp>
      <p:sp>
        <p:nvSpPr>
          <p:cNvPr id="4" name="Slide Number Placeholder 3"/>
          <p:cNvSpPr>
            <a:spLocks noGrp="1"/>
          </p:cNvSpPr>
          <p:nvPr>
            <p:ph type="sldNum" sz="quarter" idx="12"/>
          </p:nvPr>
        </p:nvSpPr>
        <p:spPr/>
        <p:txBody>
          <a:bodyPr/>
          <a:lstStyle/>
          <a:p>
            <a:fld id="{0AD2A1D3-94CF-4BE8-B9A0-75EFE4C74F95}" type="slidenum">
              <a:rPr lang="en-US" smtClean="0"/>
              <a:pPr/>
              <a:t>9</a:t>
            </a:fld>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19242</TotalTime>
  <Words>1671</Words>
  <Application>Microsoft Office PowerPoint</Application>
  <PresentationFormat>On-screen Show (4:3)</PresentationFormat>
  <Paragraphs>272</Paragraphs>
  <Slides>35</Slides>
  <Notes>33</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Slide 1</vt:lpstr>
      <vt:lpstr>Slide 2</vt:lpstr>
      <vt:lpstr>Over View</vt:lpstr>
      <vt:lpstr>Over View..</vt:lpstr>
      <vt:lpstr>Over View…</vt:lpstr>
      <vt:lpstr>Over View…</vt:lpstr>
      <vt:lpstr>Over View…</vt:lpstr>
      <vt:lpstr>Over View…</vt:lpstr>
      <vt:lpstr>Over View…</vt:lpstr>
      <vt:lpstr>Over View…</vt:lpstr>
      <vt:lpstr>Over View…</vt:lpstr>
      <vt:lpstr>Over View…</vt:lpstr>
      <vt:lpstr>Contents</vt:lpstr>
      <vt:lpstr>Construction of Syntax Trees…</vt:lpstr>
      <vt:lpstr>Construction of Syntax Trees…</vt:lpstr>
      <vt:lpstr>The Structure of a Type</vt:lpstr>
      <vt:lpstr>The Structure of a Type..</vt:lpstr>
      <vt:lpstr>The Structure of a Type…</vt:lpstr>
      <vt:lpstr>The Structure of a Type…</vt:lpstr>
      <vt:lpstr>The Structure of a Type…</vt:lpstr>
      <vt:lpstr>SD Translation Schemes</vt:lpstr>
      <vt:lpstr>SD Translation Schemes..</vt:lpstr>
      <vt:lpstr>Postfix Translation Schemes</vt:lpstr>
      <vt:lpstr>Postfix Translation Schemes..</vt:lpstr>
      <vt:lpstr>Parser-Stack Implementation of Postfix SDT's</vt:lpstr>
      <vt:lpstr>Parser-Stack Implementation of Postfix SDT's..</vt:lpstr>
      <vt:lpstr>Parser-Stack Implementation of Postfix SDT's…</vt:lpstr>
      <vt:lpstr>SDT's With Actions Inside Productions</vt:lpstr>
      <vt:lpstr>SDT's With Actions Inside Productions..</vt:lpstr>
      <vt:lpstr>SDT's With Actions Inside Productions…</vt:lpstr>
      <vt:lpstr>SDT's With Actions Inside Productions…</vt:lpstr>
      <vt:lpstr>Eliminating Left Recursion From SDT's</vt:lpstr>
      <vt:lpstr>Eliminating Left Recursion From SDT's..</vt:lpstr>
      <vt:lpstr>Eliminating Left Recursion From SDT's..</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02</dc:title>
  <dc:subject>Compiler Construction</dc:subject>
  <dc:creator>Bilal Zafar</dc:creator>
  <cp:keywords>Compilers</cp:keywords>
  <cp:lastModifiedBy>NTS</cp:lastModifiedBy>
  <cp:revision>4360</cp:revision>
  <dcterms:created xsi:type="dcterms:W3CDTF">2012-02-27T05:45:45Z</dcterms:created>
  <dcterms:modified xsi:type="dcterms:W3CDTF">2013-12-29T15:20:51Z</dcterms:modified>
  <cp:category>CS</cp:category>
</cp:coreProperties>
</file>