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3"/>
  </p:notesMasterIdLst>
  <p:handoutMasterIdLst>
    <p:handoutMasterId r:id="rId44"/>
  </p:handoutMasterIdLst>
  <p:sldIdLst>
    <p:sldId id="269" r:id="rId2"/>
    <p:sldId id="262" r:id="rId3"/>
    <p:sldId id="632" r:id="rId4"/>
    <p:sldId id="635" r:id="rId5"/>
    <p:sldId id="636" r:id="rId6"/>
    <p:sldId id="637" r:id="rId7"/>
    <p:sldId id="683" r:id="rId8"/>
    <p:sldId id="644" r:id="rId9"/>
    <p:sldId id="647" r:id="rId10"/>
    <p:sldId id="649" r:id="rId11"/>
    <p:sldId id="650" r:id="rId12"/>
    <p:sldId id="651" r:id="rId13"/>
    <p:sldId id="652" r:id="rId14"/>
    <p:sldId id="653" r:id="rId15"/>
    <p:sldId id="654" r:id="rId16"/>
    <p:sldId id="658" r:id="rId17"/>
    <p:sldId id="656" r:id="rId18"/>
    <p:sldId id="657" r:id="rId19"/>
    <p:sldId id="659" r:id="rId20"/>
    <p:sldId id="660" r:id="rId21"/>
    <p:sldId id="662" r:id="rId22"/>
    <p:sldId id="663" r:id="rId23"/>
    <p:sldId id="665" r:id="rId24"/>
    <p:sldId id="661" r:id="rId25"/>
    <p:sldId id="664" r:id="rId26"/>
    <p:sldId id="666" r:id="rId27"/>
    <p:sldId id="668" r:id="rId28"/>
    <p:sldId id="667" r:id="rId29"/>
    <p:sldId id="669" r:id="rId30"/>
    <p:sldId id="670" r:id="rId31"/>
    <p:sldId id="671" r:id="rId32"/>
    <p:sldId id="673" r:id="rId33"/>
    <p:sldId id="674" r:id="rId34"/>
    <p:sldId id="675" r:id="rId35"/>
    <p:sldId id="676" r:id="rId36"/>
    <p:sldId id="677" r:id="rId37"/>
    <p:sldId id="679" r:id="rId38"/>
    <p:sldId id="678" r:id="rId39"/>
    <p:sldId id="680" r:id="rId40"/>
    <p:sldId id="682" r:id="rId41"/>
    <p:sldId id="28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85763" autoAdjust="0"/>
  </p:normalViewPr>
  <p:slideViewPr>
    <p:cSldViewPr>
      <p:cViewPr>
        <p:scale>
          <a:sx n="70" d="100"/>
          <a:sy n="70" d="100"/>
        </p:scale>
        <p:origin x="-590" y="1522"/>
      </p:cViewPr>
      <p:guideLst>
        <p:guide orient="horz" pos="2160"/>
        <p:guide pos="2880"/>
      </p:guideLst>
    </p:cSldViewPr>
  </p:slideViewPr>
  <p:outlineViewPr>
    <p:cViewPr>
      <p:scale>
        <a:sx n="33" d="100"/>
        <a:sy n="33" d="100"/>
      </p:scale>
      <p:origin x="0" y="105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881E9AF1-8403-41E7-9D3D-CDE5072CE771}" type="datetimeFigureOut">
              <a:rPr lang="ur-PK" smtClean="0"/>
              <a:pPr/>
              <a:t>26/02/1435</a:t>
            </a:fld>
            <a:endParaRPr lang="ur-PK"/>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C8FDF66B-D211-4805-98E1-7FEA28AF8281}"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A31D0AC-E463-4F28-BC2E-3E33ECB3D3E8}" type="datetimeFigureOut">
              <a:rPr lang="ur-PK" smtClean="0"/>
              <a:pPr/>
              <a:t>26/02/1435</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ur-P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380ABCA-AE86-43D9-980A-EAF15D237110}" type="slidenum">
              <a:rPr lang="ur-PK" smtClean="0"/>
              <a:pPr/>
              <a:t>‹#›</a:t>
            </a:fld>
            <a:endParaRPr lang="ur-PK"/>
          </a:p>
        </p:txBody>
      </p:sp>
    </p:spTree>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endParaRPr lang="ur-P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r-P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r-PK"/>
          </a:p>
        </p:txBody>
      </p:sp>
      <p:sp>
        <p:nvSpPr>
          <p:cNvPr id="4" name="Date Placeholder 3"/>
          <p:cNvSpPr>
            <a:spLocks noGrp="1"/>
          </p:cNvSpPr>
          <p:nvPr>
            <p:ph type="dt" sz="half" idx="10"/>
          </p:nvPr>
        </p:nvSpPr>
        <p:spPr/>
        <p:txBody>
          <a:bodyPr/>
          <a:lstStyle/>
          <a:p>
            <a:fld id="{9C517C1F-6617-461D-BB78-3FA6470F31F8}"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566F95C7-4DB6-496D-8FA1-BEFB9BEC715D}"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r-P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Date Placeholder 3"/>
          <p:cNvSpPr>
            <a:spLocks noGrp="1"/>
          </p:cNvSpPr>
          <p:nvPr>
            <p:ph type="dt" sz="half" idx="10"/>
          </p:nvPr>
        </p:nvSpPr>
        <p:spPr/>
        <p:txBody>
          <a:bodyPr/>
          <a:lstStyle/>
          <a:p>
            <a:fld id="{C80F1104-C689-4A85-A9A0-5B3E4BBA28E9}"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SC441">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lvl1pPr rtl="0">
              <a:defRPr>
                <a:solidFill>
                  <a:srgbClr val="FF0000"/>
                </a:solidFill>
              </a:defRPr>
            </a:lvl1pPr>
          </a:lstStyle>
          <a:p>
            <a:r>
              <a:rPr lang="en-US" dirty="0" smtClean="0"/>
              <a:t>Click to edit Master title style</a:t>
            </a:r>
            <a:endParaRPr lang="ur-PK" dirty="0"/>
          </a:p>
        </p:txBody>
      </p:sp>
      <p:sp>
        <p:nvSpPr>
          <p:cNvPr id="3" name="Content Placeholder 2"/>
          <p:cNvSpPr>
            <a:spLocks noGrp="1"/>
          </p:cNvSpPr>
          <p:nvPr>
            <p:ph idx="1"/>
          </p:nvPr>
        </p:nvSpPr>
        <p:spPr>
          <a:xfrm>
            <a:off x="228600" y="1219200"/>
            <a:ext cx="8686800" cy="4953000"/>
          </a:xfrm>
        </p:spPr>
        <p:txBody>
          <a:bodyPr/>
          <a:lstStyle>
            <a:lvl1pPr algn="l" rtl="0">
              <a:buFont typeface="Wingdings" pitchFamily="2" charset="2"/>
              <a:buChar char="Ø"/>
              <a:defRPr sz="2400">
                <a:cs typeface="+mn-cs"/>
              </a:defRPr>
            </a:lvl1pPr>
            <a:lvl2pPr algn="l" rtl="0">
              <a:buFont typeface="Wingdings" pitchFamily="2" charset="2"/>
              <a:buChar char="Ø"/>
              <a:defRPr sz="2200">
                <a:cs typeface="+mn-cs"/>
              </a:defRPr>
            </a:lvl2pPr>
            <a:lvl3pPr algn="l" rtl="0">
              <a:buFont typeface="Wingdings" pitchFamily="2" charset="2"/>
              <a:buChar char="Ø"/>
              <a:defRPr sz="2000">
                <a:cs typeface="+mn-cs"/>
              </a:defRPr>
            </a:lvl3pPr>
            <a:lvl4pPr algn="l" rtl="0">
              <a:buFont typeface="Wingdings" pitchFamily="2" charset="2"/>
              <a:buChar char="Ø"/>
              <a:defRPr>
                <a:cs typeface="+mn-cs"/>
              </a:defRPr>
            </a:lvl4pPr>
            <a:lvl5pPr algn="l" rtl="0">
              <a:buFont typeface="Wingdings" pitchFamily="2" charset="2"/>
              <a:buChar char="Ø"/>
              <a:defRPr>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6A9AA3B9-D98F-43EB-AA4E-97DDC6366C34}" type="datetime1">
              <a:rPr lang="en-US" smtClean="0"/>
              <a:pPr/>
              <a:t>12/29/2013</a:t>
            </a:fld>
            <a:endParaRPr lang="en-US"/>
          </a:p>
        </p:txBody>
      </p:sp>
      <p:sp>
        <p:nvSpPr>
          <p:cNvPr id="5" name="Footer Placeholder 4"/>
          <p:cNvSpPr>
            <a:spLocks noGrp="1"/>
          </p:cNvSpPr>
          <p:nvPr>
            <p:ph type="ftr" sz="quarter" idx="11"/>
          </p:nvPr>
        </p:nvSpPr>
        <p:spPr/>
        <p:txBody>
          <a:bodyPr/>
          <a:lstStyle>
            <a:lvl1pPr>
              <a:defRPr>
                <a:solidFill>
                  <a:schemeClr val="accent2"/>
                </a:solidFill>
              </a:defRPr>
            </a:lvl1pPr>
          </a:lstStyle>
          <a:p>
            <a:r>
              <a:rPr lang="en-US" dirty="0" smtClean="0"/>
              <a:t>Visual Programming by Muhammad Bilal Zafar</a:t>
            </a:r>
            <a:endParaRPr lang="en-US" dirty="0"/>
          </a:p>
        </p:txBody>
      </p:sp>
      <p:sp>
        <p:nvSpPr>
          <p:cNvPr id="6" name="Slide Number Placeholder 5"/>
          <p:cNvSpPr>
            <a:spLocks noGrp="1"/>
          </p:cNvSpPr>
          <p:nvPr>
            <p:ph type="sldNum" sz="quarter" idx="12"/>
          </p:nvPr>
        </p:nvSpPr>
        <p:spPr/>
        <p:txBody>
          <a:bodyPr/>
          <a:lstStyle>
            <a:lvl1pPr>
              <a:defRPr>
                <a:solidFill>
                  <a:schemeClr val="accent2"/>
                </a:solidFill>
              </a:defRPr>
            </a:lvl1pPr>
          </a:lstStyle>
          <a:p>
            <a:fld id="{0AD2A1D3-94CF-4BE8-B9A0-75EFE4C74F95}"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024187"/>
            <a:ext cx="7772400" cy="1362075"/>
          </a:xfrm>
        </p:spPr>
        <p:txBody>
          <a:bodyPr anchor="t"/>
          <a:lstStyle>
            <a:lvl1pPr algn="r">
              <a:defRPr sz="4000" b="1" cap="all"/>
            </a:lvl1pPr>
          </a:lstStyle>
          <a:p>
            <a:r>
              <a:rPr lang="en-US" smtClean="0"/>
              <a:t>Click to edit Master title style</a:t>
            </a:r>
            <a:endParaRPr lang="ur-PK"/>
          </a:p>
        </p:txBody>
      </p:sp>
      <p:sp>
        <p:nvSpPr>
          <p:cNvPr id="3" name="Text Placeholder 2"/>
          <p:cNvSpPr>
            <a:spLocks noGrp="1"/>
          </p:cNvSpPr>
          <p:nvPr>
            <p:ph type="body" idx="1"/>
          </p:nvPr>
        </p:nvSpPr>
        <p:spPr>
          <a:xfrm>
            <a:off x="722313" y="1524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33801-7B6E-47CD-9630-A2649815D7EE}" type="datetime1">
              <a:rPr lang="en-US" smtClean="0"/>
              <a:pPr/>
              <a:t>12/29/2013</a:t>
            </a:fld>
            <a:endParaRPr lang="en-US"/>
          </a:p>
        </p:txBody>
      </p:sp>
      <p:sp>
        <p:nvSpPr>
          <p:cNvPr id="5" name="Footer Placeholder 4"/>
          <p:cNvSpPr>
            <a:spLocks noGrp="1"/>
          </p:cNvSpPr>
          <p:nvPr>
            <p:ph type="ftr" sz="quarter" idx="11"/>
          </p:nvPr>
        </p:nvSpPr>
        <p:spPr/>
        <p:txBody>
          <a:bodyPr/>
          <a:lstStyle/>
          <a:p>
            <a:r>
              <a:rPr lang="en-US" smtClean="0"/>
              <a:t>Visual Programming by Muhammad Bilal Zafar</a:t>
            </a:r>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r-P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Date Placeholder 4"/>
          <p:cNvSpPr>
            <a:spLocks noGrp="1"/>
          </p:cNvSpPr>
          <p:nvPr>
            <p:ph type="dt" sz="half" idx="10"/>
          </p:nvPr>
        </p:nvSpPr>
        <p:spPr/>
        <p:txBody>
          <a:bodyPr/>
          <a:lstStyle/>
          <a:p>
            <a:fld id="{CDA56CD8-96CC-44C4-A1F4-F8C057DAC1D2}" type="datetime1">
              <a:rPr lang="en-US" smtClean="0"/>
              <a:pPr/>
              <a:t>12/29/2013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r-P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7" name="Date Placeholder 6"/>
          <p:cNvSpPr>
            <a:spLocks noGrp="1"/>
          </p:cNvSpPr>
          <p:nvPr>
            <p:ph type="dt" sz="half" idx="10"/>
          </p:nvPr>
        </p:nvSpPr>
        <p:spPr/>
        <p:txBody>
          <a:bodyPr/>
          <a:lstStyle/>
          <a:p>
            <a:fld id="{5FC6F48F-9907-4123-81F2-4C5BE6AADBD5}" type="datetime1">
              <a:rPr lang="en-US" smtClean="0"/>
              <a:pPr/>
              <a:t>12/29/2013</a:t>
            </a:fld>
            <a:endParaRPr lang="en-US"/>
          </a:p>
        </p:txBody>
      </p:sp>
      <p:sp>
        <p:nvSpPr>
          <p:cNvPr id="8" name="Footer Placeholder 7"/>
          <p:cNvSpPr>
            <a:spLocks noGrp="1"/>
          </p:cNvSpPr>
          <p:nvPr>
            <p:ph type="ftr" sz="quarter" idx="11"/>
          </p:nvPr>
        </p:nvSpPr>
        <p:spPr/>
        <p:txBody>
          <a:bodyPr/>
          <a:lstStyle/>
          <a:p>
            <a:r>
              <a:rPr lang="en-US" smtClean="0"/>
              <a:t>Visual Programming by Muhammad Bilal Zafar</a:t>
            </a:r>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ur-PK" dirty="0"/>
          </a:p>
        </p:txBody>
      </p:sp>
      <p:sp>
        <p:nvSpPr>
          <p:cNvPr id="3" name="Date Placeholder 2"/>
          <p:cNvSpPr>
            <a:spLocks noGrp="1"/>
          </p:cNvSpPr>
          <p:nvPr>
            <p:ph type="dt" sz="half" idx="10"/>
          </p:nvPr>
        </p:nvSpPr>
        <p:spPr/>
        <p:txBody>
          <a:bodyPr/>
          <a:lstStyle/>
          <a:p>
            <a:fld id="{CB9CA8DC-3200-44BE-854C-7CFCB872B76A}" type="datetime1">
              <a:rPr lang="en-US" smtClean="0"/>
              <a:pPr/>
              <a:t>12/29/2013</a:t>
            </a:fld>
            <a:endParaRPr lang="en-US"/>
          </a:p>
        </p:txBody>
      </p:sp>
      <p:sp>
        <p:nvSpPr>
          <p:cNvPr id="4" name="Footer Placeholder 3"/>
          <p:cNvSpPr>
            <a:spLocks noGrp="1"/>
          </p:cNvSpPr>
          <p:nvPr>
            <p:ph type="ftr" sz="quarter" idx="11"/>
          </p:nvPr>
        </p:nvSpPr>
        <p:spPr/>
        <p:txBody>
          <a:bodyPr/>
          <a:lstStyle/>
          <a:p>
            <a:r>
              <a:rPr lang="en-US" smtClean="0"/>
              <a:t>Visual Programming by Muhammad Bilal Zafar</a:t>
            </a:r>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C558-0715-4CF3-BC93-20ED57D623D6}" type="datetime1">
              <a:rPr lang="en-US" smtClean="0"/>
              <a:pPr/>
              <a:t>12/29/2013</a:t>
            </a:fld>
            <a:endParaRPr lang="en-US"/>
          </a:p>
        </p:txBody>
      </p:sp>
      <p:sp>
        <p:nvSpPr>
          <p:cNvPr id="3" name="Footer Placeholder 2"/>
          <p:cNvSpPr>
            <a:spLocks noGrp="1"/>
          </p:cNvSpPr>
          <p:nvPr>
            <p:ph type="ftr" sz="quarter" idx="11"/>
          </p:nvPr>
        </p:nvSpPr>
        <p:spPr/>
        <p:txBody>
          <a:bodyPr/>
          <a:lstStyle/>
          <a:p>
            <a:r>
              <a:rPr lang="en-US" smtClean="0"/>
              <a:t>Visual Programming by Muhammad Bilal Zafar</a:t>
            </a:r>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ur-P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r-P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38E286-2A64-44DB-B1BF-E827C4B63D1C}" type="datetime1">
              <a:rPr lang="en-US" smtClean="0"/>
              <a:pPr/>
              <a:t>12/29/2013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ur-P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r-P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2D44-33BD-46D5-B411-0A778E5FA823}" type="datetime1">
              <a:rPr lang="en-US" smtClean="0"/>
              <a:pPr/>
              <a:t>12/29/2013</a:t>
            </a:fld>
            <a:endParaRPr lang="en-US"/>
          </a:p>
        </p:txBody>
      </p:sp>
      <p:sp>
        <p:nvSpPr>
          <p:cNvPr id="6" name="Footer Placeholder 5"/>
          <p:cNvSpPr>
            <a:spLocks noGrp="1"/>
          </p:cNvSpPr>
          <p:nvPr>
            <p:ph type="ftr" sz="quarter" idx="11"/>
          </p:nvPr>
        </p:nvSpPr>
        <p:spPr/>
        <p:txBody>
          <a:bodyPr/>
          <a:lstStyle/>
          <a:p>
            <a:r>
              <a:rPr lang="en-US" smtClean="0"/>
              <a:t>Visual Programming by Muhammad Bilal Zafar</a:t>
            </a:r>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dirty="0" smtClean="0"/>
              <a:t>Click to edit Master title style</a:t>
            </a:r>
            <a:endParaRPr lang="ur-PK"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ur-PK"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3AF80F3-1BE5-4B78-99D4-3003CD22E4CC}" type="datetime1">
              <a:rPr lang="en-US" smtClean="0"/>
              <a:pPr/>
              <a:t>12/29/2013</a:t>
            </a:fld>
            <a:endParaRPr lang="en-US"/>
          </a:p>
        </p:txBody>
      </p:sp>
      <p:sp>
        <p:nvSpPr>
          <p:cNvPr id="5" name="Footer Placeholder 4"/>
          <p:cNvSpPr>
            <a:spLocks noGrp="1"/>
          </p:cNvSpPr>
          <p:nvPr>
            <p:ph type="ftr" sz="quarter" idx="3"/>
          </p:nvPr>
        </p:nvSpPr>
        <p:spPr>
          <a:xfrm>
            <a:off x="2819400" y="6356350"/>
            <a:ext cx="34290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dirty="0" smtClean="0"/>
              <a:t>Compiler Construction by Muhammad Bilal Zafar</a:t>
            </a:r>
            <a:endParaRPr lang="en-US" dirty="0"/>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r-PK"/>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57400" y="2886670"/>
            <a:ext cx="5029200" cy="923330"/>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LESSON  28</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An </a:t>
            </a:r>
            <a:r>
              <a:rPr lang="en-US" b="1" dirty="0" smtClean="0">
                <a:solidFill>
                  <a:schemeClr val="accent1"/>
                </a:solidFill>
              </a:rPr>
              <a:t>action</a:t>
            </a:r>
            <a:r>
              <a:rPr lang="en-US" dirty="0" smtClean="0"/>
              <a:t> may be placed at any position within the body of a production. It is performed immediately after all symbols to its left are processed. </a:t>
            </a:r>
          </a:p>
          <a:p>
            <a:endParaRPr lang="en-US" dirty="0" smtClean="0"/>
          </a:p>
          <a:p>
            <a:r>
              <a:rPr lang="en-US" dirty="0" smtClean="0"/>
              <a:t>For a production </a:t>
            </a:r>
            <a:r>
              <a:rPr lang="en-US" b="1" dirty="0" smtClean="0">
                <a:solidFill>
                  <a:schemeClr val="accent1"/>
                </a:solidFill>
              </a:rPr>
              <a:t>B  → </a:t>
            </a:r>
            <a:r>
              <a:rPr lang="en-US" b="1" i="1" dirty="0" smtClean="0">
                <a:solidFill>
                  <a:schemeClr val="accent1"/>
                </a:solidFill>
              </a:rPr>
              <a:t>X</a:t>
            </a:r>
            <a:r>
              <a:rPr lang="en-US" b="1" dirty="0" smtClean="0">
                <a:solidFill>
                  <a:schemeClr val="accent1"/>
                </a:solidFill>
              </a:rPr>
              <a:t> {a} </a:t>
            </a:r>
            <a:r>
              <a:rPr lang="en-US" b="1" i="1" dirty="0" smtClean="0">
                <a:solidFill>
                  <a:schemeClr val="accent1"/>
                </a:solidFill>
              </a:rPr>
              <a:t>Y</a:t>
            </a:r>
            <a:r>
              <a:rPr lang="en-US" b="1" dirty="0" smtClean="0">
                <a:solidFill>
                  <a:schemeClr val="accent1"/>
                </a:solidFill>
              </a:rPr>
              <a:t> </a:t>
            </a:r>
            <a:r>
              <a:rPr lang="en-US" dirty="0" smtClean="0"/>
              <a:t>the action </a:t>
            </a:r>
            <a:r>
              <a:rPr lang="en-US" b="1" dirty="0" smtClean="0">
                <a:solidFill>
                  <a:schemeClr val="accent1"/>
                </a:solidFill>
              </a:rPr>
              <a:t>a</a:t>
            </a:r>
            <a:r>
              <a:rPr lang="en-US" dirty="0" smtClean="0"/>
              <a:t> is done after we have recognized </a:t>
            </a:r>
            <a:r>
              <a:rPr lang="en-US" b="1" i="1" dirty="0" smtClean="0">
                <a:solidFill>
                  <a:schemeClr val="accent1"/>
                </a:solidFill>
              </a:rPr>
              <a:t>X</a:t>
            </a:r>
            <a:r>
              <a:rPr lang="en-US" dirty="0" smtClean="0"/>
              <a:t> (if </a:t>
            </a:r>
            <a:r>
              <a:rPr lang="en-US" b="1" i="1" dirty="0" smtClean="0">
                <a:solidFill>
                  <a:schemeClr val="accent1"/>
                </a:solidFill>
              </a:rPr>
              <a:t>X</a:t>
            </a:r>
            <a:r>
              <a:rPr lang="en-US" dirty="0" smtClean="0"/>
              <a:t> is a terminal) or all the terminals derived from </a:t>
            </a:r>
            <a:r>
              <a:rPr lang="en-US" b="1" i="1" dirty="0" smtClean="0">
                <a:solidFill>
                  <a:schemeClr val="accent1"/>
                </a:solidFill>
              </a:rPr>
              <a:t>X</a:t>
            </a:r>
            <a:r>
              <a:rPr lang="en-US" dirty="0" smtClean="0"/>
              <a:t> (if </a:t>
            </a:r>
            <a:r>
              <a:rPr lang="en-US" b="1" i="1" dirty="0" smtClean="0">
                <a:solidFill>
                  <a:schemeClr val="accent1"/>
                </a:solidFill>
              </a:rPr>
              <a:t>X</a:t>
            </a:r>
            <a:r>
              <a:rPr lang="en-US" dirty="0" smtClean="0"/>
              <a:t> is a non-terminal).</a:t>
            </a:r>
          </a:p>
          <a:p>
            <a:endParaRPr lang="en-US" dirty="0" smtClean="0"/>
          </a:p>
          <a:p>
            <a:pPr lvl="1"/>
            <a:r>
              <a:rPr lang="en-US" dirty="0" smtClean="0"/>
              <a:t>Ex: Turn desk-calculator into an SDT that prints the prefix form of an expression, rather than evaluating the expression.</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10</a:t>
            </a:fld>
            <a:endParaRPr lang="en-US" dirty="0"/>
          </a:p>
        </p:txBody>
      </p:sp>
      <p:sp>
        <p:nvSpPr>
          <p:cNvPr id="6" name="Title 4"/>
          <p:cNvSpPr>
            <a:spLocks noGrp="1"/>
          </p:cNvSpPr>
          <p:nvPr>
            <p:ph type="title"/>
          </p:nvPr>
        </p:nvSpPr>
        <p:spPr>
          <a:xfrm>
            <a:off x="457200" y="152400"/>
            <a:ext cx="8229600" cy="914400"/>
          </a:xfrm>
        </p:spPr>
        <p:txBody>
          <a:bodyPr/>
          <a:lstStyle/>
          <a:p>
            <a:r>
              <a:rPr lang="en-US" dirty="0" smtClean="0"/>
              <a:t>Over View…</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pPr lvl="1" algn="ctr" rtl="0"/>
            <a:r>
              <a:rPr lang="en-US" sz="4000" dirty="0" smtClean="0">
                <a:solidFill>
                  <a:srgbClr val="FF0000"/>
                </a:solidFill>
                <a:latin typeface="+mj-lt"/>
              </a:rPr>
              <a:t>Over View…</a:t>
            </a:r>
            <a:endParaRPr lang="en-US" sz="38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SDT for infix-to-prefix translation</a:t>
            </a:r>
            <a:r>
              <a:rPr lang="en-US" dirty="0" smtClean="0"/>
              <a:t> during parsing</a:t>
            </a:r>
          </a:p>
          <a:p>
            <a:endParaRPr lang="en-US" dirty="0" smtClean="0"/>
          </a:p>
          <a:p>
            <a:endParaRPr lang="en-US" sz="2200" dirty="0" smtClean="0"/>
          </a:p>
          <a:p>
            <a:endParaRPr lang="en-US" sz="2200" dirty="0" smtClean="0"/>
          </a:p>
          <a:p>
            <a:r>
              <a:rPr lang="en-US" dirty="0" smtClean="0"/>
              <a:t>It is impossible to implement </a:t>
            </a:r>
            <a:br>
              <a:rPr lang="en-US" dirty="0" smtClean="0"/>
            </a:br>
            <a:r>
              <a:rPr lang="en-US" dirty="0" smtClean="0"/>
              <a:t>this SDT during either </a:t>
            </a:r>
            <a:br>
              <a:rPr lang="en-US" dirty="0" smtClean="0"/>
            </a:br>
            <a:r>
              <a:rPr lang="en-US" dirty="0" smtClean="0"/>
              <a:t>top-down or bottom-up </a:t>
            </a:r>
            <a:br>
              <a:rPr lang="en-US" dirty="0" smtClean="0"/>
            </a:br>
            <a:r>
              <a:rPr lang="en-US" dirty="0" smtClean="0"/>
              <a:t>parsing.</a:t>
            </a:r>
          </a:p>
          <a:p>
            <a:endParaRPr lang="en-US" dirty="0" smtClean="0"/>
          </a:p>
          <a:p>
            <a:pPr lvl="1"/>
            <a:r>
              <a:rPr lang="en-US" dirty="0" smtClean="0"/>
              <a:t>The parser would have to perform critical actions, like printing instances of * or +, long before it knows whether these symbols will appear in its input.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11</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4343400" y="1600200"/>
            <a:ext cx="4572000" cy="213444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838200"/>
          </a:xfrm>
        </p:spPr>
        <p:txBody>
          <a:bodyPr>
            <a:noAutofit/>
          </a:bodyPr>
          <a:lstStyle/>
          <a:p>
            <a:pPr lvl="1" algn="ctr" rtl="0"/>
            <a:r>
              <a:rPr lang="en-US" sz="4000" dirty="0">
                <a:solidFill>
                  <a:srgbClr val="FF0000"/>
                </a:solidFill>
                <a:latin typeface="+mj-lt"/>
              </a:rPr>
              <a:t>Over View…</a:t>
            </a:r>
            <a:endParaRPr lang="en-US" sz="40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Any SDT can be implemented as follows:</a:t>
            </a:r>
          </a:p>
          <a:p>
            <a:pPr marL="457200" indent="-457200">
              <a:buFont typeface="+mj-lt"/>
              <a:buAutoNum type="arabicPeriod"/>
            </a:pPr>
            <a:endParaRPr lang="en-US" dirty="0" smtClean="0"/>
          </a:p>
          <a:p>
            <a:pPr marL="857250" lvl="1" indent="-457200">
              <a:buFont typeface="+mj-lt"/>
              <a:buAutoNum type="arabicPeriod"/>
            </a:pPr>
            <a:r>
              <a:rPr lang="en-US" dirty="0" smtClean="0"/>
              <a:t>Ignoring the actions, parse the input and produce a parse tree as a result.</a:t>
            </a:r>
          </a:p>
          <a:p>
            <a:pPr marL="857250" lvl="1" indent="-457200">
              <a:buFont typeface="+mj-lt"/>
              <a:buAutoNum type="arabicPeriod"/>
            </a:pPr>
            <a:endParaRPr lang="en-US" dirty="0" smtClean="0"/>
          </a:p>
          <a:p>
            <a:pPr marL="857250" lvl="1" indent="-457200">
              <a:buFont typeface="+mj-lt"/>
              <a:buAutoNum type="arabicPeriod"/>
            </a:pPr>
            <a:r>
              <a:rPr lang="en-US" dirty="0" smtClean="0"/>
              <a:t>Then, examine each interior node N, say one for production </a:t>
            </a:r>
            <a:r>
              <a:rPr lang="en-US" b="1" dirty="0" smtClean="0">
                <a:solidFill>
                  <a:schemeClr val="accent1"/>
                </a:solidFill>
              </a:rPr>
              <a:t>B  → </a:t>
            </a:r>
            <a:r>
              <a:rPr lang="el-GR" b="1" i="1" dirty="0" smtClean="0">
                <a:solidFill>
                  <a:schemeClr val="accent1"/>
                </a:solidFill>
              </a:rPr>
              <a:t>α</a:t>
            </a:r>
            <a:r>
              <a:rPr lang="en-US" b="1" dirty="0" smtClean="0">
                <a:solidFill>
                  <a:schemeClr val="accent1"/>
                </a:solidFill>
              </a:rPr>
              <a:t> </a:t>
            </a:r>
            <a:r>
              <a:rPr lang="en-US" dirty="0" smtClean="0"/>
              <a:t>Add additional children to N for the actions in </a:t>
            </a:r>
            <a:r>
              <a:rPr lang="el-GR" b="1" i="1" dirty="0" smtClean="0">
                <a:solidFill>
                  <a:schemeClr val="accent1"/>
                </a:solidFill>
              </a:rPr>
              <a:t>α</a:t>
            </a:r>
            <a:r>
              <a:rPr lang="en-US" b="1" dirty="0" smtClean="0">
                <a:solidFill>
                  <a:schemeClr val="accent1"/>
                </a:solidFill>
              </a:rPr>
              <a:t> </a:t>
            </a:r>
            <a:r>
              <a:rPr lang="en-US" dirty="0" smtClean="0"/>
              <a:t>so the children of N from left to right have exactly the symbols and actions of </a:t>
            </a:r>
            <a:r>
              <a:rPr lang="el-GR" b="1" i="1" dirty="0" smtClean="0">
                <a:solidFill>
                  <a:schemeClr val="accent1"/>
                </a:solidFill>
              </a:rPr>
              <a:t>α</a:t>
            </a:r>
            <a:r>
              <a:rPr lang="en-US" b="1" dirty="0" smtClean="0">
                <a:solidFill>
                  <a:schemeClr val="accent1"/>
                </a:solidFill>
              </a:rPr>
              <a:t> </a:t>
            </a:r>
            <a:endParaRPr lang="en-US" dirty="0" smtClean="0"/>
          </a:p>
          <a:p>
            <a:pPr marL="857250" lvl="1" indent="-457200">
              <a:buFont typeface="+mj-lt"/>
              <a:buAutoNum type="arabicPeriod"/>
            </a:pPr>
            <a:endParaRPr lang="en-US" dirty="0" smtClean="0"/>
          </a:p>
          <a:p>
            <a:pPr marL="857250" lvl="1" indent="-457200">
              <a:buFont typeface="+mj-lt"/>
              <a:buAutoNum type="arabicPeriod"/>
            </a:pPr>
            <a:r>
              <a:rPr lang="en-US" dirty="0" smtClean="0"/>
              <a:t>Perform a preorder traversal of the tree, and as soon as a node labeled by an action is visited, perform that action.</a:t>
            </a:r>
            <a:endParaRPr lang="en-US" b="1" dirty="0" smtClean="0">
              <a:solidFill>
                <a:schemeClr val="accent1"/>
              </a:solidFill>
            </a:endParaRPr>
          </a:p>
          <a:p>
            <a:pPr marL="457200" indent="-457200">
              <a:buFont typeface="+mj-lt"/>
              <a:buAutoNum type="arabicPeriod"/>
            </a:pP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838200"/>
          </a:xfrm>
        </p:spPr>
        <p:txBody>
          <a:bodyPr>
            <a:noAutofit/>
          </a:bodyPr>
          <a:lstStyle/>
          <a:p>
            <a:pPr lvl="1" algn="ctr" rtl="0"/>
            <a:r>
              <a:rPr lang="en-US" sz="4000" dirty="0">
                <a:solidFill>
                  <a:srgbClr val="FF0000"/>
                </a:solidFill>
              </a:rPr>
              <a:t>Over </a:t>
            </a:r>
            <a:r>
              <a:rPr lang="en-US" sz="4000" dirty="0" smtClean="0">
                <a:solidFill>
                  <a:srgbClr val="FF0000"/>
                </a:solidFill>
              </a:rPr>
              <a:t>View</a:t>
            </a:r>
            <a:r>
              <a:rPr lang="en-US" sz="4000" dirty="0" smtClean="0">
                <a:solidFill>
                  <a:srgbClr val="FF0000"/>
                </a:solidFill>
                <a:latin typeface="+mj-lt"/>
              </a:rPr>
              <a:t>…</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It shows the parse tree for expression </a:t>
            </a:r>
            <a:r>
              <a:rPr lang="en-US" b="1" dirty="0" smtClean="0">
                <a:solidFill>
                  <a:schemeClr val="accent1"/>
                </a:solidFill>
              </a:rPr>
              <a:t>3 * 5 + 4 </a:t>
            </a:r>
            <a:r>
              <a:rPr lang="en-US" dirty="0" smtClean="0"/>
              <a:t>with actions inserted. </a:t>
            </a:r>
          </a:p>
          <a:p>
            <a:r>
              <a:rPr lang="en-US" dirty="0" smtClean="0"/>
              <a:t>Visiting the nodes in preorder, we get the prefix form of the expression: </a:t>
            </a:r>
            <a:r>
              <a:rPr lang="en-US" b="1" dirty="0" smtClean="0">
                <a:solidFill>
                  <a:schemeClr val="accent1"/>
                </a:solidFill>
              </a:rPr>
              <a:t>+ * 3 5 4</a:t>
            </a:r>
            <a:r>
              <a:rPr lang="en-US" dirty="0" smtClean="0"/>
              <a:t>.</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13</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981200" y="2819400"/>
            <a:ext cx="4953000" cy="36437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smtClean="0">
                <a:solidFill>
                  <a:srgbClr val="FF0000"/>
                </a:solidFill>
                <a:latin typeface="+mj-lt"/>
              </a:rPr>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No grammar with </a:t>
            </a:r>
            <a:r>
              <a:rPr lang="en-US" b="1" dirty="0" smtClean="0">
                <a:solidFill>
                  <a:schemeClr val="accent1"/>
                </a:solidFill>
              </a:rPr>
              <a:t>left recursion </a:t>
            </a:r>
            <a:r>
              <a:rPr lang="en-US" dirty="0" smtClean="0"/>
              <a:t>can be parsed deterministically top-down. </a:t>
            </a:r>
          </a:p>
          <a:p>
            <a:endParaRPr lang="en-US" dirty="0" smtClean="0"/>
          </a:p>
          <a:p>
            <a:r>
              <a:rPr lang="en-US" b="1" dirty="0" smtClean="0">
                <a:solidFill>
                  <a:schemeClr val="accent1"/>
                </a:solidFill>
              </a:rPr>
              <a:t>When transforming the grammar, treat the actions as if they were terminal symbols.</a:t>
            </a:r>
          </a:p>
          <a:p>
            <a:pPr lvl="1"/>
            <a:endParaRPr lang="en-US" dirty="0" smtClean="0"/>
          </a:p>
          <a:p>
            <a:pPr lvl="1"/>
            <a:r>
              <a:rPr lang="en-US" dirty="0" smtClean="0"/>
              <a:t>This principle is based on the idea that the grammar transformation preserves the order of the terminals in the generated string.</a:t>
            </a:r>
          </a:p>
          <a:p>
            <a:pPr lvl="1"/>
            <a:endParaRPr lang="en-US" b="1" dirty="0" smtClean="0">
              <a:solidFill>
                <a:schemeClr val="accent1"/>
              </a:solidFill>
            </a:endParaRPr>
          </a:p>
          <a:p>
            <a:pPr lvl="1"/>
            <a:r>
              <a:rPr lang="en-US" dirty="0" smtClean="0"/>
              <a:t>The actions are executed in the same order in any left-to-right parse, top-down or bottom-up.</a:t>
            </a:r>
          </a:p>
          <a:p>
            <a:pPr lvl="1"/>
            <a:endParaRPr lang="en-US" b="1" dirty="0" smtClean="0">
              <a:solidFill>
                <a:schemeClr val="accent1"/>
              </a:solidFill>
            </a:endParaRPr>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a:solidFill>
                  <a:srgbClr val="FF0000"/>
                </a:solidFill>
                <a:latin typeface="+mj-lt"/>
              </a:rPr>
              <a:t>Over View…</a:t>
            </a:r>
            <a:endParaRPr lang="en-US" sz="40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lnSpcReduction="10000"/>
          </a:bodyPr>
          <a:lstStyle/>
          <a:p>
            <a:endParaRPr lang="en-US" b="1" dirty="0" smtClean="0">
              <a:solidFill>
                <a:schemeClr val="accent1"/>
              </a:solidFill>
            </a:endParaRPr>
          </a:p>
          <a:p>
            <a:r>
              <a:rPr lang="en-US" dirty="0" smtClean="0"/>
              <a:t>The "trick" for eliminating left recursion is to take two productions</a:t>
            </a:r>
            <a:br>
              <a:rPr lang="en-US" dirty="0" smtClean="0"/>
            </a:br>
            <a:r>
              <a:rPr lang="en-US" dirty="0" smtClean="0"/>
              <a:t>		</a:t>
            </a:r>
            <a:r>
              <a:rPr lang="en-US" b="1" dirty="0" smtClean="0">
                <a:solidFill>
                  <a:schemeClr val="accent1"/>
                </a:solidFill>
              </a:rPr>
              <a:t>A → A </a:t>
            </a:r>
            <a:r>
              <a:rPr lang="el-GR" b="1" dirty="0" smtClean="0">
                <a:solidFill>
                  <a:schemeClr val="accent1"/>
                </a:solidFill>
              </a:rPr>
              <a:t>α</a:t>
            </a:r>
            <a:r>
              <a:rPr lang="en-US" b="1" dirty="0" smtClean="0">
                <a:solidFill>
                  <a:schemeClr val="accent1"/>
                </a:solidFill>
              </a:rPr>
              <a:t> | </a:t>
            </a:r>
            <a:r>
              <a:rPr lang="el-GR" b="1" dirty="0" smtClean="0">
                <a:solidFill>
                  <a:schemeClr val="accent1"/>
                </a:solidFill>
              </a:rPr>
              <a:t>β</a:t>
            </a:r>
            <a:r>
              <a:rPr lang="en-US" b="1" dirty="0" smtClean="0">
                <a:solidFill>
                  <a:schemeClr val="accent1"/>
                </a:solidFill>
              </a:rPr>
              <a:t> </a:t>
            </a:r>
          </a:p>
          <a:p>
            <a:pPr lvl="1"/>
            <a:endParaRPr lang="en-US" dirty="0" smtClean="0"/>
          </a:p>
          <a:p>
            <a:pPr lvl="1"/>
            <a:r>
              <a:rPr lang="en-US" dirty="0" smtClean="0"/>
              <a:t>It generate strings consisting of a </a:t>
            </a:r>
            <a:r>
              <a:rPr lang="el-GR" b="1" dirty="0" smtClean="0">
                <a:solidFill>
                  <a:schemeClr val="accent1"/>
                </a:solidFill>
              </a:rPr>
              <a:t>β</a:t>
            </a:r>
            <a:r>
              <a:rPr lang="en-US" dirty="0" smtClean="0"/>
              <a:t> and any number of </a:t>
            </a:r>
            <a:r>
              <a:rPr lang="el-GR" b="1" dirty="0" smtClean="0">
                <a:solidFill>
                  <a:schemeClr val="accent1"/>
                </a:solidFill>
              </a:rPr>
              <a:t>α</a:t>
            </a:r>
            <a:r>
              <a:rPr lang="en-US" dirty="0" smtClean="0"/>
              <a:t>‘s &amp; replace them by productions that generate the same strings using a new non-terminal R of the first production:</a:t>
            </a:r>
          </a:p>
          <a:p>
            <a:pPr lvl="1">
              <a:buNone/>
            </a:pPr>
            <a:r>
              <a:rPr lang="en-US" b="1" dirty="0" smtClean="0">
                <a:solidFill>
                  <a:schemeClr val="accent1"/>
                </a:solidFill>
              </a:rPr>
              <a:t>				A → </a:t>
            </a:r>
            <a:r>
              <a:rPr lang="el-GR" b="1" dirty="0" smtClean="0">
                <a:solidFill>
                  <a:schemeClr val="accent1"/>
                </a:solidFill>
              </a:rPr>
              <a:t>β</a:t>
            </a:r>
            <a:r>
              <a:rPr lang="en-US" b="1" dirty="0" smtClean="0">
                <a:solidFill>
                  <a:schemeClr val="accent1"/>
                </a:solidFill>
              </a:rPr>
              <a:t> R</a:t>
            </a:r>
          </a:p>
          <a:p>
            <a:pPr>
              <a:buNone/>
            </a:pPr>
            <a:r>
              <a:rPr lang="en-US" b="1" dirty="0" smtClean="0">
                <a:solidFill>
                  <a:schemeClr val="accent1"/>
                </a:solidFill>
              </a:rPr>
              <a:t>				R → </a:t>
            </a:r>
            <a:r>
              <a:rPr lang="el-GR" b="1" dirty="0" smtClean="0">
                <a:solidFill>
                  <a:schemeClr val="accent1"/>
                </a:solidFill>
              </a:rPr>
              <a:t>α</a:t>
            </a:r>
            <a:r>
              <a:rPr lang="en-US" b="1" dirty="0" smtClean="0">
                <a:solidFill>
                  <a:schemeClr val="accent1"/>
                </a:solidFill>
              </a:rPr>
              <a:t> </a:t>
            </a:r>
            <a:r>
              <a:rPr lang="el-GR" b="1" dirty="0" smtClean="0">
                <a:solidFill>
                  <a:schemeClr val="accent1"/>
                </a:solidFill>
              </a:rPr>
              <a:t>β</a:t>
            </a:r>
            <a:r>
              <a:rPr lang="en-US" b="1" dirty="0" smtClean="0">
                <a:solidFill>
                  <a:schemeClr val="accent1"/>
                </a:solidFill>
              </a:rPr>
              <a:t> | ɛ</a:t>
            </a:r>
            <a:br>
              <a:rPr lang="en-US" b="1" dirty="0" smtClean="0">
                <a:solidFill>
                  <a:schemeClr val="accent1"/>
                </a:solidFill>
              </a:rPr>
            </a:br>
            <a:endParaRPr lang="en-US" b="1" dirty="0" smtClean="0">
              <a:solidFill>
                <a:schemeClr val="accent1"/>
              </a:solidFill>
            </a:endParaRPr>
          </a:p>
          <a:p>
            <a:pPr lvl="1"/>
            <a:r>
              <a:rPr lang="en-US" dirty="0" smtClean="0"/>
              <a:t>If </a:t>
            </a:r>
            <a:r>
              <a:rPr lang="el-GR" b="1" dirty="0" smtClean="0">
                <a:solidFill>
                  <a:schemeClr val="accent1"/>
                </a:solidFill>
              </a:rPr>
              <a:t>β</a:t>
            </a:r>
            <a:r>
              <a:rPr lang="en-US" dirty="0" smtClean="0"/>
              <a:t> does not begin with </a:t>
            </a:r>
            <a:r>
              <a:rPr lang="en-US" b="1" dirty="0" smtClean="0">
                <a:solidFill>
                  <a:schemeClr val="accent1"/>
                </a:solidFill>
              </a:rPr>
              <a:t>A</a:t>
            </a:r>
            <a:r>
              <a:rPr lang="en-US" dirty="0" smtClean="0"/>
              <a:t>, then </a:t>
            </a:r>
            <a:r>
              <a:rPr lang="en-US" b="1" dirty="0" smtClean="0">
                <a:solidFill>
                  <a:schemeClr val="accent1"/>
                </a:solidFill>
              </a:rPr>
              <a:t>A</a:t>
            </a:r>
            <a:r>
              <a:rPr lang="en-US" dirty="0" smtClean="0"/>
              <a:t> no longer has a left-recursive production.</a:t>
            </a:r>
          </a:p>
          <a:p>
            <a:pPr lvl="1"/>
            <a:r>
              <a:rPr lang="en-US" dirty="0" smtClean="0"/>
              <a:t>In regular-definition, with both sets of productions, </a:t>
            </a:r>
            <a:r>
              <a:rPr lang="en-US" b="1" dirty="0" smtClean="0">
                <a:solidFill>
                  <a:schemeClr val="accent1"/>
                </a:solidFill>
              </a:rPr>
              <a:t>A </a:t>
            </a:r>
            <a:r>
              <a:rPr lang="en-US" dirty="0" smtClean="0"/>
              <a:t>is defined by </a:t>
            </a:r>
            <a:r>
              <a:rPr lang="el-GR" b="1" dirty="0" smtClean="0">
                <a:solidFill>
                  <a:schemeClr val="accent1"/>
                </a:solidFill>
              </a:rPr>
              <a:t>β</a:t>
            </a:r>
            <a:r>
              <a:rPr lang="en-US" b="1" dirty="0" smtClean="0">
                <a:solidFill>
                  <a:schemeClr val="accent1"/>
                </a:solidFill>
              </a:rPr>
              <a:t>(</a:t>
            </a:r>
            <a:r>
              <a:rPr lang="el-GR" b="1" dirty="0" smtClean="0">
                <a:solidFill>
                  <a:schemeClr val="accent1"/>
                </a:solidFill>
              </a:rPr>
              <a:t>α</a:t>
            </a:r>
            <a:r>
              <a:rPr lang="en-US" b="1" dirty="0" smtClean="0">
                <a:solidFill>
                  <a:schemeClr val="accent1"/>
                </a:solidFill>
              </a:rPr>
              <a:t>)*</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p:spPr>
        <p:txBody>
          <a:bodyPr/>
          <a:lstStyle/>
          <a:p>
            <a:fld id="{7E60272D-0585-4629-97B7-84F5F0707F81}" type="slidenum">
              <a:rPr lang="en-US"/>
              <a:pPr/>
              <a:t>16</a:t>
            </a:fld>
            <a:endParaRPr lang="en-US"/>
          </a:p>
        </p:txBody>
      </p:sp>
      <p:sp>
        <p:nvSpPr>
          <p:cNvPr id="19458" name="Rectangle 2"/>
          <p:cNvSpPr>
            <a:spLocks noGrp="1" noChangeArrowheads="1"/>
          </p:cNvSpPr>
          <p:nvPr>
            <p:ph type="title"/>
          </p:nvPr>
        </p:nvSpPr>
        <p:spPr/>
        <p:txBody>
          <a:bodyPr/>
          <a:lstStyle/>
          <a:p>
            <a:r>
              <a:rPr lang="en-US" dirty="0" smtClean="0"/>
              <a:t>Over View…</a:t>
            </a:r>
          </a:p>
        </p:txBody>
      </p:sp>
      <p:sp>
        <p:nvSpPr>
          <p:cNvPr id="19459" name="Rectangle 3"/>
          <p:cNvSpPr>
            <a:spLocks noGrp="1" noChangeArrowheads="1"/>
          </p:cNvSpPr>
          <p:nvPr>
            <p:ph type="body" idx="1"/>
          </p:nvPr>
        </p:nvSpPr>
        <p:spPr/>
        <p:txBody>
          <a:bodyPr/>
          <a:lstStyle/>
          <a:p>
            <a:pPr eaLnBrk="1" hangingPunct="1"/>
            <a:r>
              <a:rPr lang="en-US" dirty="0" smtClean="0"/>
              <a:t>A </a:t>
            </a:r>
            <a:r>
              <a:rPr lang="en-US" b="1" dirty="0" smtClean="0">
                <a:solidFill>
                  <a:schemeClr val="accent1"/>
                </a:solidFill>
              </a:rPr>
              <a:t>parse tree </a:t>
            </a:r>
            <a:r>
              <a:rPr lang="en-US" dirty="0" smtClean="0"/>
              <a:t>is called </a:t>
            </a:r>
            <a:r>
              <a:rPr lang="en-US" b="1" dirty="0" smtClean="0">
                <a:solidFill>
                  <a:schemeClr val="accent1"/>
                </a:solidFill>
              </a:rPr>
              <a:t>a </a:t>
            </a:r>
            <a:r>
              <a:rPr lang="en-US" b="1" i="1" dirty="0" smtClean="0">
                <a:solidFill>
                  <a:schemeClr val="accent1"/>
                </a:solidFill>
              </a:rPr>
              <a:t>concrete syntax tree</a:t>
            </a:r>
            <a:endParaRPr lang="en-US" b="1" dirty="0" smtClean="0">
              <a:solidFill>
                <a:schemeClr val="accent1"/>
              </a:solidFill>
            </a:endParaRPr>
          </a:p>
          <a:p>
            <a:pPr eaLnBrk="1" hangingPunct="1"/>
            <a:r>
              <a:rPr lang="en-US" dirty="0" smtClean="0"/>
              <a:t>An </a:t>
            </a:r>
            <a:r>
              <a:rPr lang="en-US" b="1" i="1" dirty="0" smtClean="0">
                <a:solidFill>
                  <a:schemeClr val="accent1"/>
                </a:solidFill>
              </a:rPr>
              <a:t>abstract syntax tree</a:t>
            </a:r>
            <a:r>
              <a:rPr lang="en-US" b="1" dirty="0" smtClean="0">
                <a:solidFill>
                  <a:schemeClr val="accent1"/>
                </a:solidFill>
              </a:rPr>
              <a:t> </a:t>
            </a:r>
            <a:r>
              <a:rPr lang="en-US" dirty="0" smtClean="0"/>
              <a:t>(AST) is defined by the compiler writer as a more convenient intermediate representation</a:t>
            </a:r>
          </a:p>
        </p:txBody>
      </p:sp>
      <p:sp>
        <p:nvSpPr>
          <p:cNvPr id="19460" name="Text Box 4"/>
          <p:cNvSpPr txBox="1">
            <a:spLocks noChangeArrowheads="1"/>
          </p:cNvSpPr>
          <p:nvPr/>
        </p:nvSpPr>
        <p:spPr bwMode="auto">
          <a:xfrm>
            <a:off x="1687513" y="2895600"/>
            <a:ext cx="369887" cy="457200"/>
          </a:xfrm>
          <a:prstGeom prst="rect">
            <a:avLst/>
          </a:prstGeom>
          <a:noFill/>
          <a:ln w="9525">
            <a:noFill/>
            <a:miter lim="800000"/>
            <a:headEnd/>
            <a:tailEnd/>
          </a:ln>
        </p:spPr>
        <p:txBody>
          <a:bodyPr wrap="none">
            <a:spAutoFit/>
          </a:bodyPr>
          <a:lstStyle/>
          <a:p>
            <a:r>
              <a:rPr lang="en-US" i="1"/>
              <a:t>E</a:t>
            </a:r>
            <a:endParaRPr lang="en-US"/>
          </a:p>
        </p:txBody>
      </p:sp>
      <p:sp>
        <p:nvSpPr>
          <p:cNvPr id="19461" name="Text Box 5"/>
          <p:cNvSpPr txBox="1">
            <a:spLocks noChangeArrowheads="1"/>
          </p:cNvSpPr>
          <p:nvPr/>
        </p:nvSpPr>
        <p:spPr bwMode="auto">
          <a:xfrm>
            <a:off x="1624013" y="3581400"/>
            <a:ext cx="357187" cy="457200"/>
          </a:xfrm>
          <a:prstGeom prst="rect">
            <a:avLst/>
          </a:prstGeom>
          <a:noFill/>
          <a:ln w="9525">
            <a:noFill/>
            <a:miter lim="800000"/>
            <a:headEnd/>
            <a:tailEnd/>
          </a:ln>
        </p:spPr>
        <p:txBody>
          <a:bodyPr wrap="none">
            <a:spAutoFit/>
          </a:bodyPr>
          <a:lstStyle/>
          <a:p>
            <a:r>
              <a:rPr lang="en-US" b="1"/>
              <a:t>+</a:t>
            </a:r>
            <a:endParaRPr lang="en-US"/>
          </a:p>
        </p:txBody>
      </p:sp>
      <p:sp>
        <p:nvSpPr>
          <p:cNvPr id="19462" name="Line 6"/>
          <p:cNvSpPr>
            <a:spLocks noChangeShapeType="1"/>
          </p:cNvSpPr>
          <p:nvPr/>
        </p:nvSpPr>
        <p:spPr bwMode="auto">
          <a:xfrm flipH="1">
            <a:off x="1371600" y="3276600"/>
            <a:ext cx="381000" cy="381000"/>
          </a:xfrm>
          <a:prstGeom prst="line">
            <a:avLst/>
          </a:prstGeom>
          <a:noFill/>
          <a:ln w="9525">
            <a:solidFill>
              <a:schemeClr val="tx1"/>
            </a:solidFill>
            <a:round/>
            <a:headEnd/>
            <a:tailEnd/>
          </a:ln>
        </p:spPr>
        <p:txBody>
          <a:bodyPr wrap="none" anchor="ctr"/>
          <a:lstStyle/>
          <a:p>
            <a:endParaRPr lang="en-US"/>
          </a:p>
        </p:txBody>
      </p:sp>
      <p:sp>
        <p:nvSpPr>
          <p:cNvPr id="19463" name="Text Box 7"/>
          <p:cNvSpPr txBox="1">
            <a:spLocks noChangeArrowheads="1"/>
          </p:cNvSpPr>
          <p:nvPr/>
        </p:nvSpPr>
        <p:spPr bwMode="auto">
          <a:xfrm>
            <a:off x="1219200" y="3581400"/>
            <a:ext cx="369888" cy="457200"/>
          </a:xfrm>
          <a:prstGeom prst="rect">
            <a:avLst/>
          </a:prstGeom>
          <a:noFill/>
          <a:ln w="9525">
            <a:noFill/>
            <a:miter lim="800000"/>
            <a:headEnd/>
            <a:tailEnd/>
          </a:ln>
        </p:spPr>
        <p:txBody>
          <a:bodyPr wrap="none">
            <a:spAutoFit/>
          </a:bodyPr>
          <a:lstStyle/>
          <a:p>
            <a:r>
              <a:rPr lang="en-US" i="1"/>
              <a:t>E</a:t>
            </a:r>
            <a:endParaRPr lang="en-US"/>
          </a:p>
        </p:txBody>
      </p:sp>
      <p:sp>
        <p:nvSpPr>
          <p:cNvPr id="19464" name="Line 8"/>
          <p:cNvSpPr>
            <a:spLocks noChangeShapeType="1"/>
          </p:cNvSpPr>
          <p:nvPr/>
        </p:nvSpPr>
        <p:spPr bwMode="auto">
          <a:xfrm>
            <a:off x="1905000" y="3276600"/>
            <a:ext cx="381000" cy="381000"/>
          </a:xfrm>
          <a:prstGeom prst="line">
            <a:avLst/>
          </a:prstGeom>
          <a:noFill/>
          <a:ln w="9525">
            <a:solidFill>
              <a:schemeClr val="tx1"/>
            </a:solidFill>
            <a:round/>
            <a:headEnd/>
            <a:tailEnd/>
          </a:ln>
        </p:spPr>
        <p:txBody>
          <a:bodyPr wrap="none" anchor="ctr"/>
          <a:lstStyle/>
          <a:p>
            <a:endParaRPr lang="en-US"/>
          </a:p>
        </p:txBody>
      </p:sp>
      <p:sp>
        <p:nvSpPr>
          <p:cNvPr id="19465" name="Text Box 9"/>
          <p:cNvSpPr txBox="1">
            <a:spLocks noChangeArrowheads="1"/>
          </p:cNvSpPr>
          <p:nvPr/>
        </p:nvSpPr>
        <p:spPr bwMode="auto">
          <a:xfrm>
            <a:off x="2068513" y="3581400"/>
            <a:ext cx="354012" cy="457200"/>
          </a:xfrm>
          <a:prstGeom prst="rect">
            <a:avLst/>
          </a:prstGeom>
          <a:noFill/>
          <a:ln w="9525">
            <a:noFill/>
            <a:miter lim="800000"/>
            <a:headEnd/>
            <a:tailEnd/>
          </a:ln>
        </p:spPr>
        <p:txBody>
          <a:bodyPr wrap="none">
            <a:spAutoFit/>
          </a:bodyPr>
          <a:lstStyle/>
          <a:p>
            <a:r>
              <a:rPr lang="en-US" i="1"/>
              <a:t>T</a:t>
            </a:r>
            <a:endParaRPr lang="en-US"/>
          </a:p>
        </p:txBody>
      </p:sp>
      <p:sp>
        <p:nvSpPr>
          <p:cNvPr id="19466" name="Line 10"/>
          <p:cNvSpPr>
            <a:spLocks noChangeShapeType="1"/>
          </p:cNvSpPr>
          <p:nvPr/>
        </p:nvSpPr>
        <p:spPr bwMode="auto">
          <a:xfrm flipH="1">
            <a:off x="1828800" y="3276600"/>
            <a:ext cx="0" cy="381000"/>
          </a:xfrm>
          <a:prstGeom prst="line">
            <a:avLst/>
          </a:prstGeom>
          <a:noFill/>
          <a:ln w="9525">
            <a:solidFill>
              <a:schemeClr val="tx1"/>
            </a:solidFill>
            <a:round/>
            <a:headEnd/>
            <a:tailEnd/>
          </a:ln>
        </p:spPr>
        <p:txBody>
          <a:bodyPr wrap="none" anchor="ctr"/>
          <a:lstStyle/>
          <a:p>
            <a:endParaRPr lang="en-US"/>
          </a:p>
        </p:txBody>
      </p:sp>
      <p:sp>
        <p:nvSpPr>
          <p:cNvPr id="19467" name="Text Box 11"/>
          <p:cNvSpPr txBox="1">
            <a:spLocks noChangeArrowheads="1"/>
          </p:cNvSpPr>
          <p:nvPr/>
        </p:nvSpPr>
        <p:spPr bwMode="auto">
          <a:xfrm>
            <a:off x="1162050" y="4953000"/>
            <a:ext cx="438150" cy="457200"/>
          </a:xfrm>
          <a:prstGeom prst="rect">
            <a:avLst/>
          </a:prstGeom>
          <a:noFill/>
          <a:ln w="9525">
            <a:noFill/>
            <a:miter lim="800000"/>
            <a:headEnd/>
            <a:tailEnd/>
          </a:ln>
        </p:spPr>
        <p:txBody>
          <a:bodyPr wrap="none">
            <a:spAutoFit/>
          </a:bodyPr>
          <a:lstStyle/>
          <a:p>
            <a:r>
              <a:rPr lang="en-US" b="1"/>
              <a:t>id</a:t>
            </a:r>
            <a:endParaRPr lang="en-US"/>
          </a:p>
        </p:txBody>
      </p:sp>
      <p:sp>
        <p:nvSpPr>
          <p:cNvPr id="19468" name="Line 12"/>
          <p:cNvSpPr>
            <a:spLocks noChangeShapeType="1"/>
          </p:cNvSpPr>
          <p:nvPr/>
        </p:nvSpPr>
        <p:spPr bwMode="auto">
          <a:xfrm flipH="1">
            <a:off x="1371600" y="3962400"/>
            <a:ext cx="0" cy="381000"/>
          </a:xfrm>
          <a:prstGeom prst="line">
            <a:avLst/>
          </a:prstGeom>
          <a:noFill/>
          <a:ln w="9525">
            <a:solidFill>
              <a:schemeClr val="tx1"/>
            </a:solidFill>
            <a:round/>
            <a:headEnd/>
            <a:tailEnd/>
          </a:ln>
        </p:spPr>
        <p:txBody>
          <a:bodyPr wrap="none" anchor="ctr"/>
          <a:lstStyle/>
          <a:p>
            <a:endParaRPr lang="en-US"/>
          </a:p>
        </p:txBody>
      </p:sp>
      <p:sp>
        <p:nvSpPr>
          <p:cNvPr id="19469" name="Line 13"/>
          <p:cNvSpPr>
            <a:spLocks noChangeShapeType="1"/>
          </p:cNvSpPr>
          <p:nvPr/>
        </p:nvSpPr>
        <p:spPr bwMode="auto">
          <a:xfrm flipH="1">
            <a:off x="1828800" y="3962400"/>
            <a:ext cx="381000" cy="381000"/>
          </a:xfrm>
          <a:prstGeom prst="line">
            <a:avLst/>
          </a:prstGeom>
          <a:noFill/>
          <a:ln w="9525">
            <a:solidFill>
              <a:schemeClr val="tx1"/>
            </a:solidFill>
            <a:round/>
            <a:headEnd/>
            <a:tailEnd/>
          </a:ln>
        </p:spPr>
        <p:txBody>
          <a:bodyPr wrap="none" anchor="ctr"/>
          <a:lstStyle/>
          <a:p>
            <a:endParaRPr lang="en-US"/>
          </a:p>
        </p:txBody>
      </p:sp>
      <p:sp>
        <p:nvSpPr>
          <p:cNvPr id="19470" name="Line 14"/>
          <p:cNvSpPr>
            <a:spLocks noChangeShapeType="1"/>
          </p:cNvSpPr>
          <p:nvPr/>
        </p:nvSpPr>
        <p:spPr bwMode="auto">
          <a:xfrm>
            <a:off x="2362200" y="3962400"/>
            <a:ext cx="381000" cy="381000"/>
          </a:xfrm>
          <a:prstGeom prst="line">
            <a:avLst/>
          </a:prstGeom>
          <a:noFill/>
          <a:ln w="9525">
            <a:solidFill>
              <a:schemeClr val="tx1"/>
            </a:solidFill>
            <a:round/>
            <a:headEnd/>
            <a:tailEnd/>
          </a:ln>
        </p:spPr>
        <p:txBody>
          <a:bodyPr wrap="none" anchor="ctr"/>
          <a:lstStyle/>
          <a:p>
            <a:endParaRPr lang="en-US"/>
          </a:p>
        </p:txBody>
      </p:sp>
      <p:sp>
        <p:nvSpPr>
          <p:cNvPr id="19471" name="Line 15"/>
          <p:cNvSpPr>
            <a:spLocks noChangeShapeType="1"/>
          </p:cNvSpPr>
          <p:nvPr/>
        </p:nvSpPr>
        <p:spPr bwMode="auto">
          <a:xfrm flipH="1">
            <a:off x="2286000" y="3962400"/>
            <a:ext cx="0" cy="381000"/>
          </a:xfrm>
          <a:prstGeom prst="line">
            <a:avLst/>
          </a:prstGeom>
          <a:noFill/>
          <a:ln w="9525">
            <a:solidFill>
              <a:schemeClr val="tx1"/>
            </a:solidFill>
            <a:round/>
            <a:headEnd/>
            <a:tailEnd/>
          </a:ln>
        </p:spPr>
        <p:txBody>
          <a:bodyPr wrap="none" anchor="ctr"/>
          <a:lstStyle/>
          <a:p>
            <a:endParaRPr lang="en-US"/>
          </a:p>
        </p:txBody>
      </p:sp>
      <p:sp>
        <p:nvSpPr>
          <p:cNvPr id="19472" name="Text Box 16"/>
          <p:cNvSpPr txBox="1">
            <a:spLocks noChangeArrowheads="1"/>
          </p:cNvSpPr>
          <p:nvPr/>
        </p:nvSpPr>
        <p:spPr bwMode="auto">
          <a:xfrm>
            <a:off x="2609850" y="4267200"/>
            <a:ext cx="438150" cy="457200"/>
          </a:xfrm>
          <a:prstGeom prst="rect">
            <a:avLst/>
          </a:prstGeom>
          <a:noFill/>
          <a:ln w="9525">
            <a:noFill/>
            <a:miter lim="800000"/>
            <a:headEnd/>
            <a:tailEnd/>
          </a:ln>
        </p:spPr>
        <p:txBody>
          <a:bodyPr wrap="none">
            <a:spAutoFit/>
          </a:bodyPr>
          <a:lstStyle/>
          <a:p>
            <a:r>
              <a:rPr lang="en-US" b="1"/>
              <a:t>id</a:t>
            </a:r>
            <a:endParaRPr lang="en-US"/>
          </a:p>
        </p:txBody>
      </p:sp>
      <p:sp>
        <p:nvSpPr>
          <p:cNvPr id="19473" name="Text Box 17"/>
          <p:cNvSpPr txBox="1">
            <a:spLocks noChangeArrowheads="1"/>
          </p:cNvSpPr>
          <p:nvPr/>
        </p:nvSpPr>
        <p:spPr bwMode="auto">
          <a:xfrm>
            <a:off x="1619250" y="4953000"/>
            <a:ext cx="438150" cy="457200"/>
          </a:xfrm>
          <a:prstGeom prst="rect">
            <a:avLst/>
          </a:prstGeom>
          <a:noFill/>
          <a:ln w="9525">
            <a:noFill/>
            <a:miter lim="800000"/>
            <a:headEnd/>
            <a:tailEnd/>
          </a:ln>
        </p:spPr>
        <p:txBody>
          <a:bodyPr wrap="none">
            <a:spAutoFit/>
          </a:bodyPr>
          <a:lstStyle/>
          <a:p>
            <a:r>
              <a:rPr lang="en-US" b="1"/>
              <a:t>id</a:t>
            </a:r>
            <a:endParaRPr lang="en-US"/>
          </a:p>
        </p:txBody>
      </p:sp>
      <p:sp>
        <p:nvSpPr>
          <p:cNvPr id="19474" name="Text Box 18"/>
          <p:cNvSpPr txBox="1">
            <a:spLocks noChangeArrowheads="1"/>
          </p:cNvSpPr>
          <p:nvPr/>
        </p:nvSpPr>
        <p:spPr bwMode="auto">
          <a:xfrm>
            <a:off x="2133600" y="4267200"/>
            <a:ext cx="336550" cy="457200"/>
          </a:xfrm>
          <a:prstGeom prst="rect">
            <a:avLst/>
          </a:prstGeom>
          <a:noFill/>
          <a:ln w="9525">
            <a:noFill/>
            <a:miter lim="800000"/>
            <a:headEnd/>
            <a:tailEnd/>
          </a:ln>
        </p:spPr>
        <p:txBody>
          <a:bodyPr wrap="none">
            <a:spAutoFit/>
          </a:bodyPr>
          <a:lstStyle/>
          <a:p>
            <a:r>
              <a:rPr lang="en-US" b="1" dirty="0"/>
              <a:t>*</a:t>
            </a:r>
            <a:endParaRPr lang="en-US" dirty="0"/>
          </a:p>
        </p:txBody>
      </p:sp>
      <p:sp>
        <p:nvSpPr>
          <p:cNvPr id="19475" name="Text Box 21"/>
          <p:cNvSpPr txBox="1">
            <a:spLocks noChangeArrowheads="1"/>
          </p:cNvSpPr>
          <p:nvPr/>
        </p:nvSpPr>
        <p:spPr bwMode="auto">
          <a:xfrm>
            <a:off x="742950" y="5257800"/>
            <a:ext cx="2686050" cy="457200"/>
          </a:xfrm>
          <a:prstGeom prst="rect">
            <a:avLst/>
          </a:prstGeom>
          <a:noFill/>
          <a:ln w="9525">
            <a:noFill/>
            <a:miter lim="800000"/>
            <a:headEnd/>
            <a:tailEnd/>
          </a:ln>
        </p:spPr>
        <p:txBody>
          <a:bodyPr wrap="none">
            <a:spAutoFit/>
          </a:bodyPr>
          <a:lstStyle/>
          <a:p>
            <a:r>
              <a:rPr lang="en-US" dirty="0"/>
              <a:t>Concrete syntax tree</a:t>
            </a:r>
          </a:p>
        </p:txBody>
      </p:sp>
      <p:sp>
        <p:nvSpPr>
          <p:cNvPr id="19476" name="Text Box 22"/>
          <p:cNvSpPr txBox="1">
            <a:spLocks noChangeArrowheads="1"/>
          </p:cNvSpPr>
          <p:nvPr/>
        </p:nvSpPr>
        <p:spPr bwMode="auto">
          <a:xfrm>
            <a:off x="6248400" y="3276600"/>
            <a:ext cx="357188" cy="457200"/>
          </a:xfrm>
          <a:prstGeom prst="rect">
            <a:avLst/>
          </a:prstGeom>
          <a:noFill/>
          <a:ln w="9525">
            <a:noFill/>
            <a:miter lim="800000"/>
            <a:headEnd/>
            <a:tailEnd/>
          </a:ln>
        </p:spPr>
        <p:txBody>
          <a:bodyPr wrap="none">
            <a:spAutoFit/>
          </a:bodyPr>
          <a:lstStyle/>
          <a:p>
            <a:r>
              <a:rPr lang="en-US" b="1"/>
              <a:t>+</a:t>
            </a:r>
            <a:endParaRPr lang="en-US"/>
          </a:p>
        </p:txBody>
      </p:sp>
      <p:sp>
        <p:nvSpPr>
          <p:cNvPr id="19477" name="Line 23"/>
          <p:cNvSpPr>
            <a:spLocks noChangeShapeType="1"/>
          </p:cNvSpPr>
          <p:nvPr/>
        </p:nvSpPr>
        <p:spPr bwMode="auto">
          <a:xfrm flipH="1">
            <a:off x="5943600" y="3657600"/>
            <a:ext cx="381000" cy="381000"/>
          </a:xfrm>
          <a:prstGeom prst="line">
            <a:avLst/>
          </a:prstGeom>
          <a:noFill/>
          <a:ln w="9525">
            <a:solidFill>
              <a:schemeClr val="tx1"/>
            </a:solidFill>
            <a:round/>
            <a:headEnd/>
            <a:tailEnd/>
          </a:ln>
        </p:spPr>
        <p:txBody>
          <a:bodyPr wrap="none" anchor="ctr"/>
          <a:lstStyle/>
          <a:p>
            <a:endParaRPr lang="en-US"/>
          </a:p>
        </p:txBody>
      </p:sp>
      <p:sp>
        <p:nvSpPr>
          <p:cNvPr id="19478" name="Line 24"/>
          <p:cNvSpPr>
            <a:spLocks noChangeShapeType="1"/>
          </p:cNvSpPr>
          <p:nvPr/>
        </p:nvSpPr>
        <p:spPr bwMode="auto">
          <a:xfrm>
            <a:off x="6477000" y="3657600"/>
            <a:ext cx="381000" cy="381000"/>
          </a:xfrm>
          <a:prstGeom prst="line">
            <a:avLst/>
          </a:prstGeom>
          <a:noFill/>
          <a:ln w="9525">
            <a:solidFill>
              <a:schemeClr val="tx1"/>
            </a:solidFill>
            <a:round/>
            <a:headEnd/>
            <a:tailEnd/>
          </a:ln>
        </p:spPr>
        <p:txBody>
          <a:bodyPr wrap="none" anchor="ctr"/>
          <a:lstStyle/>
          <a:p>
            <a:endParaRPr lang="en-US"/>
          </a:p>
        </p:txBody>
      </p:sp>
      <p:sp>
        <p:nvSpPr>
          <p:cNvPr id="19479" name="Text Box 25"/>
          <p:cNvSpPr txBox="1">
            <a:spLocks noChangeArrowheads="1"/>
          </p:cNvSpPr>
          <p:nvPr/>
        </p:nvSpPr>
        <p:spPr bwMode="auto">
          <a:xfrm>
            <a:off x="6705600" y="3962400"/>
            <a:ext cx="336550" cy="457200"/>
          </a:xfrm>
          <a:prstGeom prst="rect">
            <a:avLst/>
          </a:prstGeom>
          <a:noFill/>
          <a:ln w="9525">
            <a:noFill/>
            <a:miter lim="800000"/>
            <a:headEnd/>
            <a:tailEnd/>
          </a:ln>
        </p:spPr>
        <p:txBody>
          <a:bodyPr wrap="none">
            <a:spAutoFit/>
          </a:bodyPr>
          <a:lstStyle/>
          <a:p>
            <a:r>
              <a:rPr lang="en-US" b="1"/>
              <a:t>*</a:t>
            </a:r>
            <a:endParaRPr lang="en-US"/>
          </a:p>
        </p:txBody>
      </p:sp>
      <p:sp>
        <p:nvSpPr>
          <p:cNvPr id="19480" name="Text Box 26"/>
          <p:cNvSpPr txBox="1">
            <a:spLocks noChangeArrowheads="1"/>
          </p:cNvSpPr>
          <p:nvPr/>
        </p:nvSpPr>
        <p:spPr bwMode="auto">
          <a:xfrm>
            <a:off x="5715000" y="3962400"/>
            <a:ext cx="438150" cy="457200"/>
          </a:xfrm>
          <a:prstGeom prst="rect">
            <a:avLst/>
          </a:prstGeom>
          <a:noFill/>
          <a:ln w="9525">
            <a:noFill/>
            <a:miter lim="800000"/>
            <a:headEnd/>
            <a:tailEnd/>
          </a:ln>
        </p:spPr>
        <p:txBody>
          <a:bodyPr wrap="none">
            <a:spAutoFit/>
          </a:bodyPr>
          <a:lstStyle/>
          <a:p>
            <a:r>
              <a:rPr lang="en-US" b="1"/>
              <a:t>id</a:t>
            </a:r>
            <a:endParaRPr lang="en-US"/>
          </a:p>
        </p:txBody>
      </p:sp>
      <p:sp>
        <p:nvSpPr>
          <p:cNvPr id="19481" name="Text Box 27"/>
          <p:cNvSpPr txBox="1">
            <a:spLocks noChangeArrowheads="1"/>
          </p:cNvSpPr>
          <p:nvPr/>
        </p:nvSpPr>
        <p:spPr bwMode="auto">
          <a:xfrm>
            <a:off x="6172200" y="4572000"/>
            <a:ext cx="438150" cy="457200"/>
          </a:xfrm>
          <a:prstGeom prst="rect">
            <a:avLst/>
          </a:prstGeom>
          <a:noFill/>
          <a:ln w="9525">
            <a:noFill/>
            <a:miter lim="800000"/>
            <a:headEnd/>
            <a:tailEnd/>
          </a:ln>
        </p:spPr>
        <p:txBody>
          <a:bodyPr wrap="none">
            <a:spAutoFit/>
          </a:bodyPr>
          <a:lstStyle/>
          <a:p>
            <a:r>
              <a:rPr lang="en-US" b="1"/>
              <a:t>id</a:t>
            </a:r>
            <a:endParaRPr lang="en-US"/>
          </a:p>
        </p:txBody>
      </p:sp>
      <p:sp>
        <p:nvSpPr>
          <p:cNvPr id="19482" name="Line 28"/>
          <p:cNvSpPr>
            <a:spLocks noChangeShapeType="1"/>
          </p:cNvSpPr>
          <p:nvPr/>
        </p:nvSpPr>
        <p:spPr bwMode="auto">
          <a:xfrm flipH="1">
            <a:off x="6416675" y="4267200"/>
            <a:ext cx="381000" cy="381000"/>
          </a:xfrm>
          <a:prstGeom prst="line">
            <a:avLst/>
          </a:prstGeom>
          <a:noFill/>
          <a:ln w="9525">
            <a:solidFill>
              <a:schemeClr val="tx1"/>
            </a:solidFill>
            <a:round/>
            <a:headEnd/>
            <a:tailEnd/>
          </a:ln>
        </p:spPr>
        <p:txBody>
          <a:bodyPr wrap="none" anchor="ctr"/>
          <a:lstStyle/>
          <a:p>
            <a:endParaRPr lang="en-US"/>
          </a:p>
        </p:txBody>
      </p:sp>
      <p:sp>
        <p:nvSpPr>
          <p:cNvPr id="19483" name="Line 29"/>
          <p:cNvSpPr>
            <a:spLocks noChangeShapeType="1"/>
          </p:cNvSpPr>
          <p:nvPr/>
        </p:nvSpPr>
        <p:spPr bwMode="auto">
          <a:xfrm>
            <a:off x="6950075" y="4267200"/>
            <a:ext cx="381000" cy="381000"/>
          </a:xfrm>
          <a:prstGeom prst="line">
            <a:avLst/>
          </a:prstGeom>
          <a:noFill/>
          <a:ln w="9525">
            <a:solidFill>
              <a:schemeClr val="tx1"/>
            </a:solidFill>
            <a:round/>
            <a:headEnd/>
            <a:tailEnd/>
          </a:ln>
        </p:spPr>
        <p:txBody>
          <a:bodyPr wrap="none" anchor="ctr"/>
          <a:lstStyle/>
          <a:p>
            <a:endParaRPr lang="en-US"/>
          </a:p>
        </p:txBody>
      </p:sp>
      <p:sp>
        <p:nvSpPr>
          <p:cNvPr id="19484" name="Text Box 30"/>
          <p:cNvSpPr txBox="1">
            <a:spLocks noChangeArrowheads="1"/>
          </p:cNvSpPr>
          <p:nvPr/>
        </p:nvSpPr>
        <p:spPr bwMode="auto">
          <a:xfrm>
            <a:off x="7181850" y="4572000"/>
            <a:ext cx="438150" cy="457200"/>
          </a:xfrm>
          <a:prstGeom prst="rect">
            <a:avLst/>
          </a:prstGeom>
          <a:noFill/>
          <a:ln w="9525">
            <a:noFill/>
            <a:miter lim="800000"/>
            <a:headEnd/>
            <a:tailEnd/>
          </a:ln>
        </p:spPr>
        <p:txBody>
          <a:bodyPr wrap="none">
            <a:spAutoFit/>
          </a:bodyPr>
          <a:lstStyle/>
          <a:p>
            <a:r>
              <a:rPr lang="en-US" b="1"/>
              <a:t>id</a:t>
            </a:r>
            <a:endParaRPr lang="en-US"/>
          </a:p>
        </p:txBody>
      </p:sp>
      <p:sp>
        <p:nvSpPr>
          <p:cNvPr id="19485" name="Text Box 31"/>
          <p:cNvSpPr txBox="1">
            <a:spLocks noChangeArrowheads="1"/>
          </p:cNvSpPr>
          <p:nvPr/>
        </p:nvSpPr>
        <p:spPr bwMode="auto">
          <a:xfrm>
            <a:off x="5410200" y="5257800"/>
            <a:ext cx="2619375" cy="457200"/>
          </a:xfrm>
          <a:prstGeom prst="rect">
            <a:avLst/>
          </a:prstGeom>
          <a:noFill/>
          <a:ln w="9525">
            <a:noFill/>
            <a:miter lim="800000"/>
            <a:headEnd/>
            <a:tailEnd/>
          </a:ln>
        </p:spPr>
        <p:txBody>
          <a:bodyPr wrap="none">
            <a:spAutoFit/>
          </a:bodyPr>
          <a:lstStyle/>
          <a:p>
            <a:r>
              <a:rPr lang="en-US" dirty="0"/>
              <a:t>Abstract syntax tree</a:t>
            </a:r>
          </a:p>
        </p:txBody>
      </p:sp>
      <p:sp>
        <p:nvSpPr>
          <p:cNvPr id="19486" name="Text Box 32"/>
          <p:cNvSpPr txBox="1">
            <a:spLocks noChangeArrowheads="1"/>
          </p:cNvSpPr>
          <p:nvPr/>
        </p:nvSpPr>
        <p:spPr bwMode="auto">
          <a:xfrm>
            <a:off x="1219200" y="4267200"/>
            <a:ext cx="354013" cy="457200"/>
          </a:xfrm>
          <a:prstGeom prst="rect">
            <a:avLst/>
          </a:prstGeom>
          <a:noFill/>
          <a:ln w="9525">
            <a:noFill/>
            <a:miter lim="800000"/>
            <a:headEnd/>
            <a:tailEnd/>
          </a:ln>
        </p:spPr>
        <p:txBody>
          <a:bodyPr wrap="none">
            <a:spAutoFit/>
          </a:bodyPr>
          <a:lstStyle/>
          <a:p>
            <a:r>
              <a:rPr lang="en-US" i="1"/>
              <a:t>T</a:t>
            </a:r>
            <a:endParaRPr lang="en-US"/>
          </a:p>
        </p:txBody>
      </p:sp>
      <p:sp>
        <p:nvSpPr>
          <p:cNvPr id="19487" name="Line 33"/>
          <p:cNvSpPr>
            <a:spLocks noChangeShapeType="1"/>
          </p:cNvSpPr>
          <p:nvPr/>
        </p:nvSpPr>
        <p:spPr bwMode="auto">
          <a:xfrm flipH="1">
            <a:off x="1371600" y="4648200"/>
            <a:ext cx="0" cy="381000"/>
          </a:xfrm>
          <a:prstGeom prst="line">
            <a:avLst/>
          </a:prstGeom>
          <a:noFill/>
          <a:ln w="9525">
            <a:solidFill>
              <a:schemeClr val="tx1"/>
            </a:solidFill>
            <a:round/>
            <a:headEnd/>
            <a:tailEnd/>
          </a:ln>
        </p:spPr>
        <p:txBody>
          <a:bodyPr wrap="none" anchor="ctr"/>
          <a:lstStyle/>
          <a:p>
            <a:endParaRPr lang="en-US"/>
          </a:p>
        </p:txBody>
      </p:sp>
      <p:sp>
        <p:nvSpPr>
          <p:cNvPr id="19488" name="Text Box 34"/>
          <p:cNvSpPr txBox="1">
            <a:spLocks noChangeArrowheads="1"/>
          </p:cNvSpPr>
          <p:nvPr/>
        </p:nvSpPr>
        <p:spPr bwMode="auto">
          <a:xfrm>
            <a:off x="1676400" y="4267200"/>
            <a:ext cx="354013" cy="457200"/>
          </a:xfrm>
          <a:prstGeom prst="rect">
            <a:avLst/>
          </a:prstGeom>
          <a:noFill/>
          <a:ln w="9525">
            <a:noFill/>
            <a:miter lim="800000"/>
            <a:headEnd/>
            <a:tailEnd/>
          </a:ln>
        </p:spPr>
        <p:txBody>
          <a:bodyPr wrap="none">
            <a:spAutoFit/>
          </a:bodyPr>
          <a:lstStyle/>
          <a:p>
            <a:r>
              <a:rPr lang="en-US" i="1"/>
              <a:t>T</a:t>
            </a:r>
            <a:endParaRPr lang="en-US"/>
          </a:p>
        </p:txBody>
      </p:sp>
      <p:sp>
        <p:nvSpPr>
          <p:cNvPr id="19489" name="Line 35"/>
          <p:cNvSpPr>
            <a:spLocks noChangeShapeType="1"/>
          </p:cNvSpPr>
          <p:nvPr/>
        </p:nvSpPr>
        <p:spPr bwMode="auto">
          <a:xfrm flipH="1">
            <a:off x="1828800" y="4648200"/>
            <a:ext cx="0" cy="38100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rtl="0"/>
            <a:r>
              <a:rPr lang="en-US" dirty="0" smtClean="0">
                <a:solidFill>
                  <a:srgbClr val="FF0000"/>
                </a:solidFill>
                <a:cs typeface="+mn-cs"/>
              </a:rPr>
              <a:t>Contents</a:t>
            </a:r>
            <a:endParaRPr lang="ur-PK" dirty="0">
              <a:solidFill>
                <a:srgbClr val="FF0000"/>
              </a:solidFill>
              <a:cs typeface="+mn-cs"/>
            </a:endParaRPr>
          </a:p>
        </p:txBody>
      </p:sp>
      <p:sp>
        <p:nvSpPr>
          <p:cNvPr id="3" name="Content Placeholder 2"/>
          <p:cNvSpPr>
            <a:spLocks noGrp="1"/>
          </p:cNvSpPr>
          <p:nvPr>
            <p:ph idx="1"/>
          </p:nvPr>
        </p:nvSpPr>
        <p:spPr>
          <a:xfrm>
            <a:off x="152400" y="1219200"/>
            <a:ext cx="8839200" cy="5029200"/>
          </a:xfrm>
        </p:spPr>
        <p:txBody>
          <a:bodyPr>
            <a:normAutofit/>
          </a:bodyPr>
          <a:lstStyle/>
          <a:p>
            <a:pPr lvl="1"/>
            <a:r>
              <a:rPr lang="en-US" dirty="0" smtClean="0">
                <a:solidFill>
                  <a:schemeClr val="bg1">
                    <a:lumMod val="75000"/>
                  </a:schemeClr>
                </a:solidFill>
              </a:rPr>
              <a:t>SDT's With Actions Inside Productions</a:t>
            </a:r>
          </a:p>
          <a:p>
            <a:pPr lvl="1"/>
            <a:r>
              <a:rPr lang="en-US" dirty="0" smtClean="0">
                <a:solidFill>
                  <a:schemeClr val="bg1">
                    <a:lumMod val="75000"/>
                  </a:schemeClr>
                </a:solidFill>
              </a:rPr>
              <a:t>Eliminating Left Recursion From SDT's</a:t>
            </a:r>
          </a:p>
          <a:p>
            <a:pPr lvl="1"/>
            <a:r>
              <a:rPr lang="en-US" dirty="0" smtClean="0"/>
              <a:t>SDT's for L-Attributed Definitions</a:t>
            </a:r>
          </a:p>
          <a:p>
            <a:r>
              <a:rPr lang="en-US" dirty="0" smtClean="0"/>
              <a:t>Intermediate-Code Generation</a:t>
            </a:r>
          </a:p>
          <a:p>
            <a:r>
              <a:rPr lang="en-US" dirty="0" smtClean="0"/>
              <a:t>Variants of Syntax Trees</a:t>
            </a:r>
          </a:p>
          <a:p>
            <a:pPr lvl="1"/>
            <a:r>
              <a:rPr lang="en-US" dirty="0" smtClean="0"/>
              <a:t>Directed Acyclic Graphs for Expressions</a:t>
            </a:r>
          </a:p>
          <a:p>
            <a:pPr lvl="1"/>
            <a:r>
              <a:rPr lang="en-US" dirty="0" smtClean="0"/>
              <a:t>The Value-Number Method for Constructing DAG's</a:t>
            </a:r>
          </a:p>
          <a:p>
            <a:r>
              <a:rPr lang="en-US" dirty="0" smtClean="0"/>
              <a:t>Three-Address Code</a:t>
            </a:r>
          </a:p>
          <a:p>
            <a:pPr lvl="1"/>
            <a:r>
              <a:rPr lang="en-US" dirty="0" smtClean="0"/>
              <a:t>Addresses and Instructions</a:t>
            </a:r>
          </a:p>
          <a:p>
            <a:pPr lvl="1"/>
            <a:r>
              <a:rPr lang="en-US" dirty="0" smtClean="0"/>
              <a:t>Quadruples</a:t>
            </a:r>
          </a:p>
          <a:p>
            <a:pPr lvl="1"/>
            <a:r>
              <a:rPr lang="en-US" dirty="0" smtClean="0"/>
              <a:t>Triples</a:t>
            </a:r>
          </a:p>
          <a:p>
            <a:pPr lvl="1"/>
            <a:r>
              <a:rPr lang="en-US" dirty="0" smtClean="0">
                <a:solidFill>
                  <a:schemeClr val="bg1">
                    <a:lumMod val="75000"/>
                  </a:schemeClr>
                </a:solidFill>
              </a:rPr>
              <a:t>Static Single-Assignment Form</a:t>
            </a:r>
          </a:p>
        </p:txBody>
      </p:sp>
      <p:sp>
        <p:nvSpPr>
          <p:cNvPr id="4" name="Slide Number Placeholder 3"/>
          <p:cNvSpPr>
            <a:spLocks noGrp="1"/>
          </p:cNvSpPr>
          <p:nvPr>
            <p:ph type="sldNum" sz="quarter" idx="12"/>
          </p:nvPr>
        </p:nvSpPr>
        <p:spPr/>
        <p:txBody>
          <a:bodyPr/>
          <a:lstStyle/>
          <a:p>
            <a:fld id="{0AD2A1D3-94CF-4BE8-B9A0-75EFE4C74F95}" type="slidenum">
              <a:rPr lang="en-US" smtClean="0"/>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smtClean="0">
                <a:solidFill>
                  <a:srgbClr val="FF0000"/>
                </a:solidFill>
                <a:latin typeface="+mj-lt"/>
              </a:rPr>
              <a:t>SDT’s </a:t>
            </a:r>
            <a:r>
              <a:rPr lang="en-US" sz="4000" dirty="0">
                <a:solidFill>
                  <a:srgbClr val="FF0000"/>
                </a:solidFill>
                <a:latin typeface="+mj-lt"/>
              </a:rPr>
              <a:t>for L-Attributed Definitions</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First we assume that the underlying grammar can be parsed top-down. </a:t>
            </a:r>
            <a:r>
              <a:rPr lang="en-US" b="1" dirty="0" smtClean="0">
                <a:solidFill>
                  <a:schemeClr val="accent1"/>
                </a:solidFill>
              </a:rPr>
              <a:t>Rules for turning an L-attributed SDD into an SDT</a:t>
            </a:r>
            <a:r>
              <a:rPr lang="en-US" dirty="0" smtClean="0"/>
              <a:t>:</a:t>
            </a:r>
          </a:p>
          <a:p>
            <a:endParaRPr lang="en-US" sz="2400" b="1" dirty="0" smtClean="0">
              <a:solidFill>
                <a:schemeClr val="accent1"/>
              </a:solidFill>
            </a:endParaRPr>
          </a:p>
          <a:p>
            <a:pPr lvl="1"/>
            <a:r>
              <a:rPr lang="en-US" dirty="0" smtClean="0"/>
              <a:t>Embed the action that computes the inherited attributes for a non-terminal A immediately before that occurrence of A in the body of the production. </a:t>
            </a:r>
            <a:br>
              <a:rPr lang="en-US" dirty="0" smtClean="0"/>
            </a:br>
            <a:r>
              <a:rPr lang="en-US" dirty="0" smtClean="0"/>
              <a:t>If several inherited attributes for A depend on one another in an acyclic fashion, order the evaluation of attributes so that those needed first are computed first.</a:t>
            </a:r>
          </a:p>
          <a:p>
            <a:pPr lvl="1"/>
            <a:endParaRPr lang="en-US" dirty="0" smtClean="0"/>
          </a:p>
          <a:p>
            <a:pPr lvl="1"/>
            <a:r>
              <a:rPr lang="en-US" dirty="0" smtClean="0"/>
              <a:t>Place the actions that compute a synthesized attribute for the head of a production at the end of the body of that production.</a:t>
            </a:r>
            <a:endParaRPr lang="en-US" sz="22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18</a:t>
            </a:fld>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smtClean="0">
                <a:solidFill>
                  <a:srgbClr val="FF0000"/>
                </a:solidFill>
                <a:latin typeface="+mj-lt"/>
              </a:rPr>
              <a:t>SDT’s </a:t>
            </a:r>
            <a:r>
              <a:rPr lang="en-US" sz="4000" dirty="0">
                <a:solidFill>
                  <a:srgbClr val="FF0000"/>
                </a:solidFill>
                <a:latin typeface="+mj-lt"/>
              </a:rPr>
              <a:t>for L-Attributed </a:t>
            </a:r>
            <a:r>
              <a:rPr lang="en-US" sz="4000" dirty="0" smtClean="0">
                <a:solidFill>
                  <a:srgbClr val="FF0000"/>
                </a:solidFill>
                <a:latin typeface="+mj-lt"/>
              </a:rPr>
              <a:t>Definitions..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We shall illustrate these principle with an extended example.</a:t>
            </a:r>
          </a:p>
          <a:p>
            <a:pPr lvl="1"/>
            <a:r>
              <a:rPr lang="en-US" dirty="0" smtClean="0"/>
              <a:t>This is about the generation of intermediate code for a typical programming-language construct: a form of while-statement.</a:t>
            </a:r>
            <a:endParaRPr lang="en-US" sz="2000" b="1" dirty="0" smtClean="0">
              <a:solidFill>
                <a:schemeClr val="accent1"/>
              </a:solidFill>
            </a:endParaRPr>
          </a:p>
          <a:p>
            <a:pPr>
              <a:buNone/>
            </a:pPr>
            <a:r>
              <a:rPr lang="en-US" b="1" dirty="0" smtClean="0">
                <a:solidFill>
                  <a:schemeClr val="accent1"/>
                </a:solidFill>
              </a:rPr>
              <a:t>				S → while ( C )  S</a:t>
            </a:r>
            <a:r>
              <a:rPr lang="en-US" b="1" baseline="-25000" dirty="0" smtClean="0">
                <a:solidFill>
                  <a:schemeClr val="accent1"/>
                </a:solidFill>
              </a:rPr>
              <a:t>1</a:t>
            </a:r>
            <a:r>
              <a:rPr lang="en-US" b="1" dirty="0" smtClean="0">
                <a:solidFill>
                  <a:schemeClr val="accent1"/>
                </a:solidFill>
              </a:rPr>
              <a:t> </a:t>
            </a:r>
          </a:p>
          <a:p>
            <a:pPr lvl="1"/>
            <a:r>
              <a:rPr lang="en-US" b="1" dirty="0" smtClean="0">
                <a:solidFill>
                  <a:schemeClr val="accent1"/>
                </a:solidFill>
              </a:rPr>
              <a:t>S</a:t>
            </a:r>
            <a:r>
              <a:rPr lang="en-US" dirty="0" smtClean="0"/>
              <a:t> is the non-terminal that generates all kinds of statements, presumably including if-statements, assignment statements, and others. </a:t>
            </a:r>
          </a:p>
          <a:p>
            <a:pPr lvl="1"/>
            <a:r>
              <a:rPr lang="en-US" b="1" dirty="0" smtClean="0">
                <a:solidFill>
                  <a:schemeClr val="accent1"/>
                </a:solidFill>
              </a:rPr>
              <a:t>C</a:t>
            </a:r>
            <a:r>
              <a:rPr lang="en-US" dirty="0" smtClean="0"/>
              <a:t> stands for a conditional expression - a Boolean expression that evaluates to true or false.</a:t>
            </a:r>
            <a:endParaRPr lang="en-US" b="1" dirty="0" smtClean="0">
              <a:solidFill>
                <a:schemeClr val="accent1"/>
              </a:solidFill>
            </a:endParaRPr>
          </a:p>
          <a:p>
            <a:pPr lvl="1"/>
            <a:r>
              <a:rPr lang="en-US" dirty="0" smtClean="0"/>
              <a:t>The meaning of our while-statement is that the conditional </a:t>
            </a:r>
            <a:r>
              <a:rPr lang="en-US" b="1" dirty="0" smtClean="0">
                <a:solidFill>
                  <a:schemeClr val="accent1"/>
                </a:solidFill>
              </a:rPr>
              <a:t>C</a:t>
            </a:r>
            <a:r>
              <a:rPr lang="en-US" dirty="0" smtClean="0"/>
              <a:t> is evaluated.</a:t>
            </a:r>
          </a:p>
          <a:p>
            <a:pPr lvl="2"/>
            <a:r>
              <a:rPr lang="en-US" dirty="0" smtClean="0"/>
              <a:t>If true, control goes to the beginning of the code for </a:t>
            </a:r>
            <a:r>
              <a:rPr lang="en-US" b="1" dirty="0" smtClean="0">
                <a:solidFill>
                  <a:schemeClr val="accent1"/>
                </a:solidFill>
              </a:rPr>
              <a:t>S</a:t>
            </a:r>
            <a:r>
              <a:rPr lang="en-US" b="1" baseline="-25000" dirty="0" smtClean="0">
                <a:solidFill>
                  <a:schemeClr val="accent1"/>
                </a:solidFill>
              </a:rPr>
              <a:t>1</a:t>
            </a:r>
          </a:p>
          <a:p>
            <a:pPr lvl="2"/>
            <a:r>
              <a:rPr lang="en-US" dirty="0" smtClean="0"/>
              <a:t>If false, then control goes to the code that follows the while-statement's code.</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2925763"/>
          </a:xfrm>
        </p:spPr>
        <p:txBody>
          <a:bodyPr>
            <a:normAutofit/>
          </a:bodyPr>
          <a:lstStyle/>
          <a:p>
            <a:pPr algn="ctr" rtl="0">
              <a:buNone/>
            </a:pPr>
            <a:r>
              <a:rPr lang="en-US" sz="4800" b="1" dirty="0" smtClean="0"/>
              <a:t>Overview </a:t>
            </a:r>
          </a:p>
          <a:p>
            <a:pPr algn="ctr" rtl="0">
              <a:buNone/>
            </a:pPr>
            <a:r>
              <a:rPr lang="en-US" sz="4800" b="1" dirty="0" smtClean="0"/>
              <a:t>of</a:t>
            </a:r>
          </a:p>
          <a:p>
            <a:pPr algn="ctr" rtl="0">
              <a:buNone/>
            </a:pPr>
            <a:r>
              <a:rPr lang="en-US" sz="4800" b="1" dirty="0" smtClean="0"/>
              <a:t>Previous Lesson(s)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3124200" y="1600200"/>
            <a:ext cx="5838825" cy="1352550"/>
          </a:xfrm>
          <a:prstGeom prst="rect">
            <a:avLst/>
          </a:prstGeom>
          <a:noFill/>
          <a:ln w="9525">
            <a:noFill/>
            <a:miter lim="800000"/>
            <a:headEnd/>
            <a:tailEnd/>
          </a:ln>
        </p:spPr>
      </p:pic>
      <p:sp>
        <p:nvSpPr>
          <p:cNvPr id="2" name="Title 1"/>
          <p:cNvSpPr>
            <a:spLocks noGrp="1"/>
          </p:cNvSpPr>
          <p:nvPr>
            <p:ph type="title"/>
          </p:nvPr>
        </p:nvSpPr>
        <p:spPr>
          <a:xfrm>
            <a:off x="457200" y="152400"/>
            <a:ext cx="8229600" cy="838200"/>
          </a:xfrm>
        </p:spPr>
        <p:txBody>
          <a:bodyPr>
            <a:noAutofit/>
          </a:bodyPr>
          <a:lstStyle/>
          <a:p>
            <a:pPr lvl="1" algn="ctr" rtl="0"/>
            <a:r>
              <a:rPr lang="en-US" sz="4000" dirty="0" smtClean="0">
                <a:solidFill>
                  <a:srgbClr val="FF0000"/>
                </a:solidFill>
                <a:latin typeface="+mj-lt"/>
              </a:rPr>
              <a:t>SDT’s </a:t>
            </a:r>
            <a:r>
              <a:rPr lang="en-US" sz="4000" dirty="0">
                <a:solidFill>
                  <a:srgbClr val="FF0000"/>
                </a:solidFill>
                <a:latin typeface="+mj-lt"/>
              </a:rPr>
              <a:t>for L-Attributed </a:t>
            </a:r>
            <a:r>
              <a:rPr lang="en-US" sz="4000" dirty="0" smtClean="0">
                <a:solidFill>
                  <a:srgbClr val="FF0000"/>
                </a:solidFill>
                <a:latin typeface="+mj-lt"/>
              </a:rPr>
              <a:t>Definitions…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We use the following attributes to generate the proper intermediate code:</a:t>
            </a:r>
          </a:p>
          <a:p>
            <a:pPr lvl="1"/>
            <a:endParaRPr lang="en-US" sz="1800" dirty="0" smtClean="0"/>
          </a:p>
          <a:p>
            <a:pPr lvl="1"/>
            <a:r>
              <a:rPr lang="en-US" dirty="0" smtClean="0"/>
              <a:t>Following attributes are used</a:t>
            </a:r>
            <a:br>
              <a:rPr lang="en-US" dirty="0" smtClean="0"/>
            </a:br>
            <a:r>
              <a:rPr lang="en-US" dirty="0" smtClean="0"/>
              <a:t>to generate the proper </a:t>
            </a:r>
            <a:br>
              <a:rPr lang="en-US" dirty="0" smtClean="0"/>
            </a:br>
            <a:r>
              <a:rPr lang="en-US" dirty="0" smtClean="0"/>
              <a:t>intermediate code:</a:t>
            </a:r>
          </a:p>
          <a:p>
            <a:endParaRPr lang="en-US" sz="2000" dirty="0" smtClean="0"/>
          </a:p>
          <a:p>
            <a:pPr lvl="1"/>
            <a:r>
              <a:rPr lang="en-US" dirty="0" smtClean="0"/>
              <a:t>The inherited attribute </a:t>
            </a:r>
            <a:r>
              <a:rPr lang="en-US" b="1" i="1" dirty="0" err="1" smtClean="0">
                <a:solidFill>
                  <a:schemeClr val="accent1"/>
                </a:solidFill>
              </a:rPr>
              <a:t>S.next</a:t>
            </a:r>
            <a:r>
              <a:rPr lang="en-US" dirty="0" smtClean="0"/>
              <a:t> labels the beginning of the code that must be executed after </a:t>
            </a:r>
            <a:r>
              <a:rPr lang="en-US" b="1" dirty="0" smtClean="0">
                <a:solidFill>
                  <a:schemeClr val="accent1"/>
                </a:solidFill>
              </a:rPr>
              <a:t>S</a:t>
            </a:r>
            <a:r>
              <a:rPr lang="en-US" dirty="0" smtClean="0"/>
              <a:t> is finished.</a:t>
            </a:r>
          </a:p>
          <a:p>
            <a:pPr lvl="1"/>
            <a:r>
              <a:rPr lang="en-US" dirty="0" smtClean="0"/>
              <a:t>The synthesized attribute </a:t>
            </a:r>
            <a:r>
              <a:rPr lang="en-US" b="1" i="1" dirty="0" err="1" smtClean="0">
                <a:solidFill>
                  <a:schemeClr val="accent1"/>
                </a:solidFill>
              </a:rPr>
              <a:t>S.code</a:t>
            </a:r>
            <a:r>
              <a:rPr lang="en-US" dirty="0" smtClean="0"/>
              <a:t> is the sequence of intermediate-code steps that implements a statement </a:t>
            </a:r>
            <a:r>
              <a:rPr lang="en-US" b="1" dirty="0" smtClean="0">
                <a:solidFill>
                  <a:schemeClr val="accent1"/>
                </a:solidFill>
              </a:rPr>
              <a:t>S</a:t>
            </a:r>
            <a:r>
              <a:rPr lang="en-US" dirty="0" smtClean="0"/>
              <a:t> and ends with a jump to </a:t>
            </a:r>
            <a:r>
              <a:rPr lang="en-US" b="1" i="1" dirty="0" err="1" smtClean="0">
                <a:solidFill>
                  <a:schemeClr val="accent1"/>
                </a:solidFill>
              </a:rPr>
              <a:t>S.next</a:t>
            </a:r>
            <a:r>
              <a:rPr lang="en-US" dirty="0" smtClean="0"/>
              <a:t>.</a:t>
            </a:r>
          </a:p>
          <a:p>
            <a:pPr lvl="1"/>
            <a:r>
              <a:rPr lang="en-US" dirty="0" smtClean="0"/>
              <a:t>The inherited attribute </a:t>
            </a:r>
            <a:r>
              <a:rPr lang="en-US" b="1" i="1" dirty="0" err="1" smtClean="0">
                <a:solidFill>
                  <a:schemeClr val="accent1"/>
                </a:solidFill>
              </a:rPr>
              <a:t>C.true</a:t>
            </a:r>
            <a:r>
              <a:rPr lang="en-US" dirty="0" smtClean="0"/>
              <a:t> labels the beginning of the code that must be executed if </a:t>
            </a:r>
            <a:r>
              <a:rPr lang="en-US" b="1" i="1" dirty="0" smtClean="0">
                <a:solidFill>
                  <a:schemeClr val="accent1"/>
                </a:solidFill>
              </a:rPr>
              <a:t>C</a:t>
            </a:r>
            <a:r>
              <a:rPr lang="en-US" dirty="0" smtClean="0"/>
              <a:t> is true.</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smtClean="0">
                <a:solidFill>
                  <a:srgbClr val="FF0000"/>
                </a:solidFill>
                <a:latin typeface="+mj-lt"/>
              </a:rPr>
              <a:t>SDT’s </a:t>
            </a:r>
            <a:r>
              <a:rPr lang="en-US" sz="4000" dirty="0">
                <a:solidFill>
                  <a:srgbClr val="FF0000"/>
                </a:solidFill>
                <a:latin typeface="+mj-lt"/>
              </a:rPr>
              <a:t>for L-Attributed </a:t>
            </a:r>
            <a:r>
              <a:rPr lang="en-US" sz="4000" dirty="0" smtClean="0">
                <a:solidFill>
                  <a:srgbClr val="FF0000"/>
                </a:solidFill>
                <a:latin typeface="+mj-lt"/>
              </a:rPr>
              <a:t>Definitions…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pPr lvl="1"/>
            <a:r>
              <a:rPr lang="en-US" dirty="0" smtClean="0"/>
              <a:t>The inherited attribute </a:t>
            </a:r>
            <a:r>
              <a:rPr lang="en-US" b="1" i="1" dirty="0" err="1" smtClean="0">
                <a:solidFill>
                  <a:schemeClr val="accent1"/>
                </a:solidFill>
              </a:rPr>
              <a:t>C.false</a:t>
            </a:r>
            <a:r>
              <a:rPr lang="en-US" dirty="0" smtClean="0"/>
              <a:t> labels the beginning of the code that must be executed if </a:t>
            </a:r>
            <a:r>
              <a:rPr lang="en-US" b="1" i="1" dirty="0" smtClean="0">
                <a:solidFill>
                  <a:schemeClr val="accent1"/>
                </a:solidFill>
              </a:rPr>
              <a:t>C</a:t>
            </a:r>
            <a:r>
              <a:rPr lang="en-US" dirty="0" smtClean="0"/>
              <a:t> is false.</a:t>
            </a:r>
          </a:p>
          <a:p>
            <a:endParaRPr lang="en-US" dirty="0" smtClean="0"/>
          </a:p>
          <a:p>
            <a:pPr lvl="1"/>
            <a:r>
              <a:rPr lang="en-US" dirty="0" smtClean="0"/>
              <a:t>The synthesized attribute </a:t>
            </a:r>
            <a:r>
              <a:rPr lang="en-US" b="1" i="1" dirty="0" smtClean="0">
                <a:solidFill>
                  <a:schemeClr val="accent1"/>
                </a:solidFill>
              </a:rPr>
              <a:t>C. code </a:t>
            </a:r>
            <a:r>
              <a:rPr lang="en-US" dirty="0" smtClean="0"/>
              <a:t>is the sequence of intermediate-code steps that implements the condition </a:t>
            </a:r>
            <a:r>
              <a:rPr lang="en-US" b="1" i="1" dirty="0" smtClean="0">
                <a:solidFill>
                  <a:schemeClr val="accent1"/>
                </a:solidFill>
              </a:rPr>
              <a:t>C</a:t>
            </a:r>
            <a:r>
              <a:rPr lang="en-US" dirty="0" smtClean="0"/>
              <a:t> and jumps either to </a:t>
            </a:r>
            <a:r>
              <a:rPr lang="en-US" b="1" i="1" dirty="0" err="1" smtClean="0">
                <a:solidFill>
                  <a:schemeClr val="accent1"/>
                </a:solidFill>
              </a:rPr>
              <a:t>C</a:t>
            </a:r>
            <a:r>
              <a:rPr lang="en-US" dirty="0" err="1" smtClean="0">
                <a:solidFill>
                  <a:schemeClr val="accent1"/>
                </a:solidFill>
              </a:rPr>
              <a:t>.true</a:t>
            </a:r>
            <a:r>
              <a:rPr lang="en-US" dirty="0" smtClean="0"/>
              <a:t> or to </a:t>
            </a:r>
            <a:r>
              <a:rPr lang="en-US" b="1" i="1" dirty="0" err="1" smtClean="0">
                <a:solidFill>
                  <a:schemeClr val="accent1"/>
                </a:solidFill>
              </a:rPr>
              <a:t>C.false</a:t>
            </a:r>
            <a:r>
              <a:rPr lang="en-US" dirty="0" smtClean="0"/>
              <a:t> depending on whether </a:t>
            </a:r>
            <a:r>
              <a:rPr lang="en-US" b="1" i="1" dirty="0" smtClean="0">
                <a:solidFill>
                  <a:schemeClr val="accent1"/>
                </a:solidFill>
              </a:rPr>
              <a:t>C</a:t>
            </a:r>
            <a:r>
              <a:rPr lang="en-US" dirty="0" smtClean="0"/>
              <a:t> is true or false.</a:t>
            </a:r>
          </a:p>
          <a:p>
            <a:pPr lvl="1"/>
            <a:endParaRPr lang="en-US" b="1" dirty="0" smtClean="0">
              <a:solidFill>
                <a:schemeClr val="accent1"/>
              </a:solidFill>
            </a:endParaRPr>
          </a:p>
          <a:p>
            <a:r>
              <a:rPr lang="en-US" dirty="0" smtClean="0"/>
              <a:t>The function </a:t>
            </a:r>
            <a:r>
              <a:rPr lang="en-US" b="1" i="1" dirty="0" smtClean="0"/>
              <a:t>new</a:t>
            </a:r>
            <a:r>
              <a:rPr lang="en-US" dirty="0" smtClean="0"/>
              <a:t> generates new labels.</a:t>
            </a:r>
          </a:p>
          <a:p>
            <a:endParaRPr lang="en-US" dirty="0" smtClean="0"/>
          </a:p>
          <a:p>
            <a:r>
              <a:rPr lang="en-US" dirty="0" smtClean="0"/>
              <a:t>The variables </a:t>
            </a:r>
            <a:r>
              <a:rPr lang="en-US" i="1" dirty="0" smtClean="0"/>
              <a:t>L</a:t>
            </a:r>
            <a:r>
              <a:rPr lang="en-US" dirty="0" smtClean="0"/>
              <a:t>1 and </a:t>
            </a:r>
            <a:r>
              <a:rPr lang="en-US" i="1" dirty="0" smtClean="0"/>
              <a:t>L</a:t>
            </a:r>
            <a:r>
              <a:rPr lang="en-US" dirty="0" smtClean="0"/>
              <a:t>2 hold labels that we need in the code.</a:t>
            </a:r>
          </a:p>
          <a:p>
            <a:pPr lvl="1"/>
            <a:r>
              <a:rPr lang="en-US" i="1" dirty="0" smtClean="0"/>
              <a:t>L</a:t>
            </a:r>
            <a:r>
              <a:rPr lang="en-US" dirty="0" smtClean="0"/>
              <a:t>1 is the beginning of the code for the while-statement, and we need to arrange that </a:t>
            </a:r>
            <a:r>
              <a:rPr lang="en-US" i="1" dirty="0" smtClean="0"/>
              <a:t>S</a:t>
            </a:r>
            <a:r>
              <a:rPr lang="en-US" dirty="0" smtClean="0"/>
              <a:t>1 jumps there after it finishes.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3200400" y="1600200"/>
            <a:ext cx="5838825" cy="1352550"/>
          </a:xfrm>
          <a:prstGeom prst="rect">
            <a:avLst/>
          </a:prstGeom>
          <a:noFill/>
          <a:ln w="9525">
            <a:noFill/>
            <a:miter lim="800000"/>
            <a:headEnd/>
            <a:tailEnd/>
          </a:ln>
        </p:spPr>
      </p:pic>
      <p:sp>
        <p:nvSpPr>
          <p:cNvPr id="2" name="Title 1"/>
          <p:cNvSpPr>
            <a:spLocks noGrp="1"/>
          </p:cNvSpPr>
          <p:nvPr>
            <p:ph type="title"/>
          </p:nvPr>
        </p:nvSpPr>
        <p:spPr>
          <a:xfrm>
            <a:off x="457200" y="152400"/>
            <a:ext cx="8229600" cy="838200"/>
          </a:xfrm>
        </p:spPr>
        <p:txBody>
          <a:bodyPr>
            <a:noAutofit/>
          </a:bodyPr>
          <a:lstStyle/>
          <a:p>
            <a:pPr lvl="1" algn="ctr" rtl="0"/>
            <a:r>
              <a:rPr lang="en-US" sz="4000" dirty="0" smtClean="0">
                <a:solidFill>
                  <a:srgbClr val="FF0000"/>
                </a:solidFill>
                <a:latin typeface="+mj-lt"/>
              </a:rPr>
              <a:t>SDT’s </a:t>
            </a:r>
            <a:r>
              <a:rPr lang="en-US" sz="4000" dirty="0">
                <a:solidFill>
                  <a:srgbClr val="FF0000"/>
                </a:solidFill>
                <a:latin typeface="+mj-lt"/>
              </a:rPr>
              <a:t>for L-Attributed </a:t>
            </a:r>
            <a:r>
              <a:rPr lang="en-US" sz="4000" dirty="0" smtClean="0">
                <a:solidFill>
                  <a:srgbClr val="FF0000"/>
                </a:solidFill>
                <a:latin typeface="+mj-lt"/>
              </a:rPr>
              <a:t>Definitions…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pPr lvl="1"/>
            <a:r>
              <a:rPr lang="en-US" dirty="0" smtClean="0"/>
              <a:t>That is why we set S</a:t>
            </a:r>
            <a:r>
              <a:rPr lang="en-US" baseline="-25000" dirty="0" smtClean="0"/>
              <a:t>1</a:t>
            </a:r>
            <a:r>
              <a:rPr lang="en-US" dirty="0" smtClean="0"/>
              <a:t>.next to L</a:t>
            </a:r>
            <a:r>
              <a:rPr lang="en-US" baseline="-25000" dirty="0" smtClean="0"/>
              <a:t>1</a:t>
            </a:r>
            <a:r>
              <a:rPr lang="en-US" dirty="0" smtClean="0"/>
              <a:t> . L</a:t>
            </a:r>
            <a:r>
              <a:rPr lang="en-US" baseline="-25000" dirty="0" smtClean="0"/>
              <a:t>2</a:t>
            </a:r>
            <a:r>
              <a:rPr lang="en-US" dirty="0" smtClean="0"/>
              <a:t> is the beginning of the code for </a:t>
            </a:r>
          </a:p>
          <a:p>
            <a:pPr lvl="1">
              <a:buNone/>
            </a:pPr>
            <a:r>
              <a:rPr lang="en-US" dirty="0" smtClean="0"/>
              <a:t>	S1, and it </a:t>
            </a:r>
            <a:br>
              <a:rPr lang="en-US" dirty="0" smtClean="0"/>
            </a:br>
            <a:r>
              <a:rPr lang="en-US" dirty="0" smtClean="0"/>
              <a:t>becomes the value of C. true, </a:t>
            </a:r>
            <a:br>
              <a:rPr lang="en-US" dirty="0" smtClean="0"/>
            </a:br>
            <a:r>
              <a:rPr lang="en-US" dirty="0" smtClean="0"/>
              <a:t>because we branch there </a:t>
            </a:r>
            <a:br>
              <a:rPr lang="en-US" dirty="0" smtClean="0"/>
            </a:br>
            <a:r>
              <a:rPr lang="en-US" dirty="0" smtClean="0"/>
              <a:t>when C is true . 			</a:t>
            </a:r>
          </a:p>
          <a:p>
            <a:pPr lvl="1"/>
            <a:endParaRPr lang="en-US" b="1" dirty="0" smtClean="0">
              <a:solidFill>
                <a:schemeClr val="accent1"/>
              </a:solidFill>
            </a:endParaRPr>
          </a:p>
          <a:p>
            <a:r>
              <a:rPr lang="en-US" b="1" i="1" dirty="0" err="1" smtClean="0">
                <a:solidFill>
                  <a:schemeClr val="accent1"/>
                </a:solidFill>
              </a:rPr>
              <a:t>C.false</a:t>
            </a:r>
            <a:r>
              <a:rPr lang="en-US" b="1" i="1" dirty="0" smtClean="0">
                <a:solidFill>
                  <a:schemeClr val="accent1"/>
                </a:solidFill>
              </a:rPr>
              <a:t> </a:t>
            </a:r>
            <a:r>
              <a:rPr lang="en-US" dirty="0" smtClean="0"/>
              <a:t>is set to S. next, because when the condition is false, we execute whatever code must follow the code for 8</a:t>
            </a:r>
          </a:p>
          <a:p>
            <a:endParaRPr lang="en-US" dirty="0" smtClean="0"/>
          </a:p>
          <a:p>
            <a:r>
              <a:rPr lang="en-US" dirty="0" smtClean="0"/>
              <a:t>We use ǁ as the symbol for concatenation of intermediate-code fragments. </a:t>
            </a:r>
          </a:p>
          <a:p>
            <a:pPr lvl="1"/>
            <a:r>
              <a:rPr lang="en-US" dirty="0" smtClean="0"/>
              <a:t>The value of S. code thus begins with the label L</a:t>
            </a:r>
            <a:r>
              <a:rPr lang="en-US" baseline="-25000" dirty="0" smtClean="0"/>
              <a:t>1</a:t>
            </a:r>
            <a:r>
              <a:rPr lang="en-US" dirty="0" smtClean="0"/>
              <a:t>, then the code for condition C, another label L</a:t>
            </a:r>
            <a:r>
              <a:rPr lang="en-US" baseline="-25000" dirty="0" smtClean="0"/>
              <a:t>2</a:t>
            </a:r>
            <a:r>
              <a:rPr lang="en-US" dirty="0" smtClean="0"/>
              <a:t>, and the code for S</a:t>
            </a:r>
            <a:r>
              <a:rPr lang="en-US" baseline="-25000" dirty="0" smtClean="0"/>
              <a:t>1</a:t>
            </a:r>
            <a:r>
              <a:rPr lang="en-US" dirty="0" smtClean="0"/>
              <a: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22</a:t>
            </a:fld>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smtClean="0">
                <a:solidFill>
                  <a:srgbClr val="FF0000"/>
                </a:solidFill>
                <a:latin typeface="+mj-lt"/>
              </a:rPr>
              <a:t>SDT’s </a:t>
            </a:r>
            <a:r>
              <a:rPr lang="en-US" sz="4000" dirty="0">
                <a:solidFill>
                  <a:srgbClr val="FF0000"/>
                </a:solidFill>
                <a:latin typeface="+mj-lt"/>
              </a:rPr>
              <a:t>for L-Attributed </a:t>
            </a:r>
            <a:r>
              <a:rPr lang="en-US" sz="4000" dirty="0" smtClean="0">
                <a:solidFill>
                  <a:srgbClr val="FF0000"/>
                </a:solidFill>
                <a:latin typeface="+mj-lt"/>
              </a:rPr>
              <a:t>Definitions…</a:t>
            </a:r>
            <a:endParaRPr lang="en-US" sz="4000" dirty="0">
              <a:solidFill>
                <a:srgbClr val="FF0000"/>
              </a:solidFill>
              <a:latin typeface="+mj-lt"/>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23</a:t>
            </a:fld>
            <a:endParaRPr lang="en-US" dirty="0"/>
          </a:p>
        </p:txBody>
      </p:sp>
      <p:sp>
        <p:nvSpPr>
          <p:cNvPr id="6" name="Content Placeholder 2"/>
          <p:cNvSpPr>
            <a:spLocks noGrp="1"/>
          </p:cNvSpPr>
          <p:nvPr>
            <p:ph idx="1"/>
          </p:nvPr>
        </p:nvSpPr>
        <p:spPr>
          <a:xfrm>
            <a:off x="152400" y="1066800"/>
            <a:ext cx="8839200" cy="5257800"/>
          </a:xfrm>
        </p:spPr>
        <p:txBody>
          <a:bodyPr>
            <a:normAutofit/>
          </a:bodyPr>
          <a:lstStyle/>
          <a:p>
            <a:r>
              <a:rPr lang="en-US" dirty="0" smtClean="0"/>
              <a:t>This SDD is L-attributed. When we convert it into an SDT, the only remaining issue is how to handle the labels </a:t>
            </a:r>
            <a:r>
              <a:rPr lang="en-US" i="1" dirty="0" smtClean="0"/>
              <a:t>L</a:t>
            </a:r>
            <a:r>
              <a:rPr lang="en-US" baseline="-25000" dirty="0" smtClean="0"/>
              <a:t>1</a:t>
            </a:r>
            <a:r>
              <a:rPr lang="en-US" dirty="0" smtClean="0"/>
              <a:t> &amp; </a:t>
            </a:r>
            <a:r>
              <a:rPr lang="en-US" i="1" dirty="0" smtClean="0"/>
              <a:t>L</a:t>
            </a:r>
            <a:r>
              <a:rPr lang="en-US" baseline="-25000" dirty="0" smtClean="0"/>
              <a:t>2</a:t>
            </a:r>
            <a:r>
              <a:rPr lang="en-US" dirty="0" smtClean="0"/>
              <a:t>, which are variables, and not attributes. </a:t>
            </a:r>
          </a:p>
          <a:p>
            <a:pPr lvl="1"/>
            <a:r>
              <a:rPr lang="en-US" dirty="0" smtClean="0"/>
              <a:t>Treat actions as dummy non-terminals, then such variables can be treated as the synthesized attributes of dummy non-terminals. </a:t>
            </a:r>
          </a:p>
          <a:p>
            <a:pPr lvl="1"/>
            <a:r>
              <a:rPr lang="en-US" dirty="0" smtClean="0"/>
              <a:t>L</a:t>
            </a:r>
            <a:r>
              <a:rPr lang="en-US" baseline="-25000" dirty="0" smtClean="0"/>
              <a:t>1</a:t>
            </a:r>
            <a:r>
              <a:rPr lang="en-US" dirty="0" smtClean="0"/>
              <a:t> and L</a:t>
            </a:r>
            <a:r>
              <a:rPr lang="en-US" baseline="-25000" dirty="0" smtClean="0"/>
              <a:t>2</a:t>
            </a:r>
            <a:r>
              <a:rPr lang="en-US" dirty="0" smtClean="0"/>
              <a:t> do not depend on any other attributes, they can be assigned to the first action in the production.</a:t>
            </a:r>
          </a:p>
          <a:p>
            <a:endParaRPr lang="en-US" dirty="0" smtClean="0"/>
          </a:p>
          <a:p>
            <a:r>
              <a:rPr lang="en-US" b="1" dirty="0" smtClean="0">
                <a:solidFill>
                  <a:schemeClr val="accent1"/>
                </a:solidFill>
              </a:rPr>
              <a:t>SDT with embedded actions that implements this L-attributed definition</a:t>
            </a:r>
          </a:p>
        </p:txBody>
      </p:sp>
      <p:pic>
        <p:nvPicPr>
          <p:cNvPr id="9" name="Picture 2"/>
          <p:cNvPicPr>
            <a:picLocks noChangeAspect="1" noChangeArrowheads="1"/>
          </p:cNvPicPr>
          <p:nvPr/>
        </p:nvPicPr>
        <p:blipFill>
          <a:blip r:embed="rId3" cstate="print"/>
          <a:srcRect/>
          <a:stretch>
            <a:fillRect/>
          </a:stretch>
        </p:blipFill>
        <p:spPr bwMode="auto">
          <a:xfrm>
            <a:off x="1066800" y="5181600"/>
            <a:ext cx="7268308" cy="91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pPr lvl="1" algn="ctr" rtl="0"/>
            <a:r>
              <a:rPr lang="en-US" sz="4000" dirty="0" smtClean="0">
                <a:solidFill>
                  <a:srgbClr val="FF0000"/>
                </a:solidFill>
                <a:latin typeface="+mj-lt"/>
              </a:rPr>
              <a:t>Intermediate Code Generation</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Facilitates </a:t>
            </a:r>
            <a:r>
              <a:rPr lang="en-US" b="1" i="1" dirty="0" smtClean="0">
                <a:solidFill>
                  <a:schemeClr val="accent1"/>
                </a:solidFill>
              </a:rPr>
              <a:t>retargeting</a:t>
            </a:r>
            <a:r>
              <a:rPr lang="en-US" dirty="0" smtClean="0"/>
              <a:t>: enables attaching a back end for the new machine to an existing front end.</a:t>
            </a:r>
          </a:p>
          <a:p>
            <a:endParaRPr lang="en-US" dirty="0" smtClean="0"/>
          </a:p>
          <a:p>
            <a:r>
              <a:rPr lang="en-US" dirty="0" smtClean="0"/>
              <a:t>In the </a:t>
            </a:r>
            <a:r>
              <a:rPr lang="en-US" b="1" dirty="0" smtClean="0">
                <a:solidFill>
                  <a:schemeClr val="accent1"/>
                </a:solidFill>
              </a:rPr>
              <a:t>analysis-synthesis model </a:t>
            </a:r>
            <a:r>
              <a:rPr lang="en-US" dirty="0" smtClean="0"/>
              <a:t>of a compiler, the front end analyzes a source program and creates an intermediate representation, from which the </a:t>
            </a:r>
            <a:r>
              <a:rPr lang="en-US" dirty="0" smtClean="0"/>
              <a:t>backend </a:t>
            </a:r>
            <a:r>
              <a:rPr lang="en-US" dirty="0" smtClean="0"/>
              <a:t>generates target code.</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24</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066799" y="4191000"/>
            <a:ext cx="7312351" cy="1295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DAG for Expressions</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b="1" dirty="0" smtClean="0">
                <a:solidFill>
                  <a:schemeClr val="accent1"/>
                </a:solidFill>
              </a:rPr>
              <a:t>Nodes in a syntax tree </a:t>
            </a:r>
            <a:r>
              <a:rPr lang="en-US" dirty="0" smtClean="0"/>
              <a:t>represent constructs in the source program, the children of a node represent the meaningful components of a construct. </a:t>
            </a:r>
          </a:p>
          <a:p>
            <a:endParaRPr lang="en-US" dirty="0" smtClean="0"/>
          </a:p>
          <a:p>
            <a:r>
              <a:rPr lang="en-US" dirty="0" smtClean="0"/>
              <a:t>A </a:t>
            </a:r>
            <a:r>
              <a:rPr lang="en-US" b="1" dirty="0" smtClean="0">
                <a:solidFill>
                  <a:schemeClr val="accent1"/>
                </a:solidFill>
              </a:rPr>
              <a:t>directed acyclic graph </a:t>
            </a:r>
            <a:r>
              <a:rPr lang="en-US" dirty="0" smtClean="0"/>
              <a:t>(DAG) for an expression identifies the common sub-expressions of the expression.</a:t>
            </a:r>
          </a:p>
          <a:p>
            <a:endParaRPr lang="en-US" dirty="0" smtClean="0"/>
          </a:p>
          <a:p>
            <a:pPr lvl="1"/>
            <a:r>
              <a:rPr lang="en-US" dirty="0" smtClean="0"/>
              <a:t>It has leaves corresponding to atomic operands and interior codes corresponding to operators.</a:t>
            </a:r>
          </a:p>
          <a:p>
            <a:pPr lvl="1"/>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DAG for Expressions..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 node N in a DAG has more than one parent if N represents a common Sub-expression.</a:t>
            </a:r>
          </a:p>
          <a:p>
            <a:endParaRPr lang="en-US" dirty="0" smtClean="0"/>
          </a:p>
          <a:p>
            <a:r>
              <a:rPr lang="en-US" dirty="0" smtClean="0"/>
              <a:t>In a </a:t>
            </a:r>
            <a:r>
              <a:rPr lang="en-US" dirty="0" smtClean="0">
                <a:solidFill>
                  <a:schemeClr val="accent1"/>
                </a:solidFill>
              </a:rPr>
              <a:t>syntax tree</a:t>
            </a:r>
            <a:r>
              <a:rPr lang="en-US" dirty="0" smtClean="0"/>
              <a:t>, the tree for the common sub expression would be replicated as many times as the sub expression appears in the original expression.</a:t>
            </a:r>
          </a:p>
          <a:p>
            <a:endParaRPr lang="en-US" dirty="0" smtClean="0"/>
          </a:p>
          <a:p>
            <a:r>
              <a:rPr lang="en-US" dirty="0" smtClean="0"/>
              <a:t>Ex. 	</a:t>
            </a:r>
            <a:r>
              <a:rPr lang="pt-BR" b="1" dirty="0" smtClean="0">
                <a:solidFill>
                  <a:schemeClr val="accent1"/>
                </a:solidFill>
              </a:rPr>
              <a:t>a + a * (b - c) + (b - c) * d</a:t>
            </a:r>
          </a:p>
          <a:p>
            <a:endParaRPr lang="en-US" sz="2200" dirty="0" smtClean="0"/>
          </a:p>
          <a:p>
            <a:r>
              <a:rPr lang="en-US" sz="2200" dirty="0" smtClean="0"/>
              <a:t>The leaf for </a:t>
            </a:r>
            <a:r>
              <a:rPr lang="en-US" sz="2200" b="1" dirty="0" smtClean="0">
                <a:solidFill>
                  <a:schemeClr val="accent1"/>
                </a:solidFill>
              </a:rPr>
              <a:t>a</a:t>
            </a:r>
            <a:r>
              <a:rPr lang="en-US" sz="2200" dirty="0" smtClean="0"/>
              <a:t> has two parents, </a:t>
            </a:r>
            <a:br>
              <a:rPr lang="en-US" sz="2200" dirty="0" smtClean="0"/>
            </a:br>
            <a:r>
              <a:rPr lang="en-US" sz="2200" dirty="0" smtClean="0"/>
              <a:t>because </a:t>
            </a:r>
            <a:r>
              <a:rPr lang="en-US" sz="2200" b="1" dirty="0" smtClean="0">
                <a:solidFill>
                  <a:schemeClr val="accent1"/>
                </a:solidFill>
              </a:rPr>
              <a:t>a</a:t>
            </a:r>
            <a:r>
              <a:rPr lang="en-US" sz="2200" dirty="0" smtClean="0"/>
              <a:t> appears twice in the </a:t>
            </a:r>
            <a:br>
              <a:rPr lang="en-US" sz="2200" dirty="0" smtClean="0"/>
            </a:br>
            <a:r>
              <a:rPr lang="en-US" sz="2200" dirty="0" smtClean="0"/>
              <a:t>expression.</a:t>
            </a:r>
            <a:endParaRPr lang="pt-BR" sz="2200" b="1" dirty="0" smtClean="0">
              <a:solidFill>
                <a:schemeClr val="accent1"/>
              </a:solidFill>
            </a:endParaRPr>
          </a:p>
          <a:p>
            <a:endParaRPr lang="en-US" sz="22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26</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257800" y="3657600"/>
            <a:ext cx="3353954" cy="2667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DAG for </a:t>
            </a:r>
            <a:r>
              <a:rPr lang="en-US" sz="4000" dirty="0" smtClean="0">
                <a:solidFill>
                  <a:srgbClr val="FF0000"/>
                </a:solidFill>
                <a:latin typeface="+mj-lt"/>
              </a:rPr>
              <a:t>Expressions..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Syntax trees or DAG’s can be constructed by this SDD</a:t>
            </a:r>
          </a:p>
          <a:p>
            <a:endParaRPr lang="en-US" dirty="0" smtClean="0"/>
          </a:p>
          <a:p>
            <a:r>
              <a:rPr lang="en-US" sz="2200" dirty="0" smtClean="0"/>
              <a:t>Functions Leaf and Node</a:t>
            </a:r>
            <a:br>
              <a:rPr lang="en-US" sz="2200" dirty="0" smtClean="0"/>
            </a:br>
            <a:r>
              <a:rPr lang="en-US" sz="2200" dirty="0" smtClean="0"/>
              <a:t>created a fresh node each </a:t>
            </a:r>
            <a:br>
              <a:rPr lang="en-US" sz="2200" dirty="0" smtClean="0"/>
            </a:br>
            <a:r>
              <a:rPr lang="en-US" sz="2200" dirty="0" smtClean="0"/>
              <a:t>time they were called. </a:t>
            </a:r>
          </a:p>
          <a:p>
            <a:endParaRPr lang="en-US" sz="2200" dirty="0" smtClean="0"/>
          </a:p>
          <a:p>
            <a:r>
              <a:rPr lang="en-US" sz="2200" dirty="0" smtClean="0"/>
              <a:t>It will construct a DAG if, </a:t>
            </a:r>
            <a:br>
              <a:rPr lang="en-US" sz="2200" dirty="0" smtClean="0"/>
            </a:br>
            <a:r>
              <a:rPr lang="en-US" sz="2200" dirty="0" smtClean="0"/>
              <a:t>before creating a new node</a:t>
            </a:r>
            <a:br>
              <a:rPr lang="en-US" sz="2200" dirty="0" smtClean="0"/>
            </a:br>
            <a:r>
              <a:rPr lang="en-US" sz="2200" dirty="0" smtClean="0"/>
              <a:t>these functions first check </a:t>
            </a:r>
            <a:br>
              <a:rPr lang="en-US" sz="2200" dirty="0" smtClean="0"/>
            </a:br>
            <a:r>
              <a:rPr lang="en-US" sz="2200" dirty="0" smtClean="0"/>
              <a:t>whether an identical node </a:t>
            </a:r>
            <a:br>
              <a:rPr lang="en-US" sz="2200" dirty="0" smtClean="0"/>
            </a:br>
            <a:r>
              <a:rPr lang="en-US" sz="2200" dirty="0" smtClean="0"/>
              <a:t>already exists. </a:t>
            </a:r>
          </a:p>
          <a:p>
            <a:endParaRPr lang="en-US" dirty="0" smtClean="0"/>
          </a:p>
          <a:p>
            <a:r>
              <a:rPr lang="en-US" sz="2200" dirty="0" smtClean="0"/>
              <a:t>If a previously created identical node exists, the existing node is returned.</a:t>
            </a:r>
          </a:p>
        </p:txBody>
      </p:sp>
      <p:sp>
        <p:nvSpPr>
          <p:cNvPr id="4" name="Slide Number Placeholder 3"/>
          <p:cNvSpPr>
            <a:spLocks noGrp="1"/>
          </p:cNvSpPr>
          <p:nvPr>
            <p:ph type="sldNum" sz="quarter" idx="12"/>
          </p:nvPr>
        </p:nvSpPr>
        <p:spPr/>
        <p:txBody>
          <a:bodyPr/>
          <a:lstStyle/>
          <a:p>
            <a:fld id="{0AD2A1D3-94CF-4BE8-B9A0-75EFE4C74F95}" type="slidenum">
              <a:rPr lang="en-US" smtClean="0"/>
              <a:pPr/>
              <a:t>27</a:t>
            </a:fld>
            <a:endParaRPr lang="en-US" dirty="0"/>
          </a:p>
        </p:txBody>
      </p:sp>
      <p:pic>
        <p:nvPicPr>
          <p:cNvPr id="7" name="Picture 2" descr="E:\Freelancing\VCIIT\Compiler Construction\Helping Material\Images\Lec26-06.PNG"/>
          <p:cNvPicPr>
            <a:picLocks noChangeAspect="1" noChangeArrowheads="1"/>
          </p:cNvPicPr>
          <p:nvPr/>
        </p:nvPicPr>
        <p:blipFill>
          <a:blip r:embed="rId3" cstate="print"/>
          <a:srcRect/>
          <a:stretch>
            <a:fillRect/>
          </a:stretch>
        </p:blipFill>
        <p:spPr bwMode="auto">
          <a:xfrm>
            <a:off x="3962400" y="1752600"/>
            <a:ext cx="4906060" cy="3143689"/>
          </a:xfrm>
          <a:prstGeom prst="rect">
            <a:avLst/>
          </a:prstGeom>
          <a:noFill/>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DAG for </a:t>
            </a:r>
            <a:r>
              <a:rPr lang="en-US" sz="4000" dirty="0" smtClean="0">
                <a:solidFill>
                  <a:srgbClr val="FF0000"/>
                </a:solidFill>
                <a:latin typeface="+mj-lt"/>
              </a:rPr>
              <a:t>Expressions…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Steps for constructing the DAG</a:t>
            </a:r>
            <a:endParaRPr lang="en-US" sz="22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28</a:t>
            </a:fld>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762000" y="1752600"/>
            <a:ext cx="3505200" cy="4114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5257800" y="2286000"/>
            <a:ext cx="3353954" cy="2667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3200" dirty="0">
                <a:solidFill>
                  <a:srgbClr val="FF0000"/>
                </a:solidFill>
                <a:latin typeface="+mj-lt"/>
              </a:rPr>
              <a:t>Value-Number </a:t>
            </a:r>
            <a:r>
              <a:rPr lang="en-US" sz="3200" dirty="0" smtClean="0">
                <a:solidFill>
                  <a:srgbClr val="FF0000"/>
                </a:solidFill>
                <a:latin typeface="+mj-lt"/>
              </a:rPr>
              <a:t>Method </a:t>
            </a:r>
            <a:r>
              <a:rPr lang="en-US" sz="3200" dirty="0">
                <a:solidFill>
                  <a:srgbClr val="FF0000"/>
                </a:solidFill>
                <a:latin typeface="+mj-lt"/>
              </a:rPr>
              <a:t>for Constructing DAG's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The nodes of a syntax tree or DAG are stored in an array of records</a:t>
            </a:r>
          </a:p>
          <a:p>
            <a:endParaRPr lang="en-US" dirty="0" smtClean="0"/>
          </a:p>
          <a:p>
            <a:pPr>
              <a:buNone/>
            </a:pPr>
            <a:r>
              <a:rPr lang="en-US" dirty="0" smtClean="0"/>
              <a:t>	</a:t>
            </a:r>
            <a:r>
              <a:rPr lang="en-US" b="1" dirty="0" smtClean="0">
                <a:solidFill>
                  <a:schemeClr val="accent1"/>
                </a:solidFill>
              </a:rPr>
              <a:t>DAG for </a:t>
            </a:r>
            <a:r>
              <a:rPr lang="en-US" b="1" dirty="0" err="1" smtClean="0">
                <a:solidFill>
                  <a:schemeClr val="accent1"/>
                </a:solidFill>
              </a:rPr>
              <a:t>i</a:t>
            </a:r>
            <a:r>
              <a:rPr lang="en-US" b="1" dirty="0" smtClean="0">
                <a:solidFill>
                  <a:schemeClr val="accent1"/>
                </a:solidFill>
              </a:rPr>
              <a:t> = </a:t>
            </a:r>
            <a:r>
              <a:rPr lang="en-US" b="1" dirty="0" err="1" smtClean="0">
                <a:solidFill>
                  <a:schemeClr val="accent1"/>
                </a:solidFill>
              </a:rPr>
              <a:t>i</a:t>
            </a:r>
            <a:r>
              <a:rPr lang="en-US" b="1" dirty="0" smtClean="0">
                <a:solidFill>
                  <a:schemeClr val="accent1"/>
                </a:solidFill>
              </a:rPr>
              <a:t> + 10 </a:t>
            </a:r>
            <a:br>
              <a:rPr lang="en-US" b="1" dirty="0" smtClean="0">
                <a:solidFill>
                  <a:schemeClr val="accent1"/>
                </a:solidFill>
              </a:rPr>
            </a:br>
            <a:r>
              <a:rPr lang="en-US" b="1" dirty="0" smtClean="0">
                <a:solidFill>
                  <a:schemeClr val="accent1"/>
                </a:solidFill>
              </a:rPr>
              <a:t>allocated in an array</a:t>
            </a:r>
          </a:p>
          <a:p>
            <a:endParaRPr lang="en-US" sz="2200" b="1" dirty="0" smtClean="0">
              <a:solidFill>
                <a:schemeClr val="accent1"/>
              </a:solidFill>
            </a:endParaRPr>
          </a:p>
          <a:p>
            <a:endParaRPr lang="en-US" sz="2200" dirty="0" smtClean="0"/>
          </a:p>
          <a:p>
            <a:pPr lvl="1"/>
            <a:r>
              <a:rPr lang="en-US" dirty="0" smtClean="0"/>
              <a:t>Each row of the array represents one record, and therefore one node. </a:t>
            </a:r>
          </a:p>
          <a:p>
            <a:pPr lvl="1"/>
            <a:r>
              <a:rPr lang="en-US" dirty="0" smtClean="0"/>
              <a:t>In each record, the first field is an operation code, indicating the label of the node.</a:t>
            </a:r>
          </a:p>
          <a:p>
            <a:pPr lvl="1"/>
            <a:r>
              <a:rPr lang="en-US" dirty="0" smtClean="0"/>
              <a:t> In array, leaves have one additional field, which holds the lexical value and interior nodes have two additional fields indicating the left and right children.</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29</a:t>
            </a:fld>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3124200" y="1676400"/>
            <a:ext cx="5133975" cy="13906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In </a:t>
            </a:r>
            <a:r>
              <a:rPr lang="en-US" b="1" dirty="0" smtClean="0">
                <a:solidFill>
                  <a:schemeClr val="accent1"/>
                </a:solidFill>
              </a:rPr>
              <a:t>syntax-directed translation</a:t>
            </a:r>
            <a:r>
              <a:rPr lang="en-US" dirty="0" smtClean="0"/>
              <a:t> we construct a parse tree or a syntax tree, and then to compute the values of attributes at the nodes of the tree by visiting the nodes of the tree. </a:t>
            </a:r>
          </a:p>
          <a:p>
            <a:endParaRPr lang="en-US" dirty="0" smtClean="0"/>
          </a:p>
          <a:p>
            <a:pPr lvl="1"/>
            <a:r>
              <a:rPr lang="en-US" dirty="0" smtClean="0"/>
              <a:t>Syntax-directed translations called </a:t>
            </a:r>
            <a:r>
              <a:rPr lang="en-US" b="1" dirty="0" smtClean="0">
                <a:solidFill>
                  <a:schemeClr val="accent1"/>
                </a:solidFill>
              </a:rPr>
              <a:t>L-attributed translations</a:t>
            </a:r>
            <a:r>
              <a:rPr lang="en-US" dirty="0" smtClean="0"/>
              <a:t> which encompass virtually all translations that can be performed during parsing.</a:t>
            </a:r>
          </a:p>
          <a:p>
            <a:pPr lvl="1"/>
            <a:r>
              <a:rPr lang="en-US" b="1" dirty="0" smtClean="0">
                <a:solidFill>
                  <a:schemeClr val="accent1"/>
                </a:solidFill>
              </a:rPr>
              <a:t>S-attributed translations</a:t>
            </a:r>
            <a:r>
              <a:rPr lang="en-US" dirty="0" smtClean="0"/>
              <a:t> can be performed in connection with a bottom-up parse.</a:t>
            </a:r>
          </a:p>
          <a:p>
            <a:pPr lvl="1"/>
            <a:endParaRPr lang="en-US" i="1" dirty="0" smtClean="0"/>
          </a:p>
          <a:p>
            <a:r>
              <a:rPr lang="en-US" dirty="0" smtClean="0"/>
              <a:t>A </a:t>
            </a:r>
            <a:r>
              <a:rPr lang="en-US" b="1" dirty="0" smtClean="0">
                <a:solidFill>
                  <a:schemeClr val="accent1"/>
                </a:solidFill>
              </a:rPr>
              <a:t>syntax-directed definition</a:t>
            </a:r>
            <a:r>
              <a:rPr lang="en-US" dirty="0" smtClean="0"/>
              <a:t> (SDD) is a context-free grammar together with attributes and rules. </a:t>
            </a:r>
          </a:p>
          <a:p>
            <a:endParaRPr lang="en-US" i="1"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Three Address </a:t>
            </a:r>
            <a:r>
              <a:rPr lang="en-US" sz="4000" dirty="0">
                <a:solidFill>
                  <a:srgbClr val="FF0000"/>
                </a:solidFill>
                <a:latin typeface="+mj-lt"/>
              </a:rPr>
              <a:t>Code</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In three-address code, there is at most one operator on the right side of an instruction. </a:t>
            </a:r>
          </a:p>
          <a:p>
            <a:endParaRPr lang="en-US" dirty="0" smtClean="0"/>
          </a:p>
          <a:p>
            <a:pPr lvl="1"/>
            <a:r>
              <a:rPr lang="en-US" dirty="0" smtClean="0"/>
              <a:t>A  source-language expression like </a:t>
            </a:r>
            <a:r>
              <a:rPr lang="en-US" b="1" dirty="0" err="1" smtClean="0">
                <a:solidFill>
                  <a:schemeClr val="accent1"/>
                </a:solidFill>
              </a:rPr>
              <a:t>x+y</a:t>
            </a:r>
            <a:r>
              <a:rPr lang="en-US" b="1" dirty="0" smtClean="0">
                <a:solidFill>
                  <a:schemeClr val="accent1"/>
                </a:solidFill>
                <a:latin typeface="_PDMS_Saleem_QuranFont"/>
                <a:cs typeface="_PDMS_Saleem_QuranFont"/>
              </a:rPr>
              <a:t>*</a:t>
            </a:r>
            <a:r>
              <a:rPr lang="en-US" b="1" dirty="0" smtClean="0">
                <a:solidFill>
                  <a:schemeClr val="accent1"/>
                </a:solidFill>
              </a:rPr>
              <a:t>z</a:t>
            </a:r>
            <a:r>
              <a:rPr lang="en-US" dirty="0" smtClean="0"/>
              <a:t> might be translated into the sequence of three-address instructions.</a:t>
            </a:r>
            <a:endParaRPr lang="en-US" b="1" dirty="0" smtClean="0">
              <a:solidFill>
                <a:schemeClr val="accent1"/>
              </a:solidFill>
            </a:endParaRPr>
          </a:p>
          <a:p>
            <a:pPr lvl="1">
              <a:buNone/>
            </a:pPr>
            <a:r>
              <a:rPr lang="en-US" b="1" dirty="0" smtClean="0">
                <a:solidFill>
                  <a:schemeClr val="accent1"/>
                </a:solidFill>
              </a:rPr>
              <a:t>			</a:t>
            </a:r>
          </a:p>
          <a:p>
            <a:pPr lvl="1">
              <a:buNone/>
            </a:pPr>
            <a:r>
              <a:rPr lang="en-US" b="1" dirty="0" smtClean="0">
                <a:solidFill>
                  <a:schemeClr val="accent1"/>
                </a:solidFill>
              </a:rPr>
              <a:t>			t</a:t>
            </a:r>
            <a:r>
              <a:rPr lang="en-US" b="1" baseline="-25000" dirty="0" smtClean="0">
                <a:solidFill>
                  <a:schemeClr val="accent1"/>
                </a:solidFill>
              </a:rPr>
              <a:t>1</a:t>
            </a:r>
            <a:r>
              <a:rPr lang="en-US" b="1" dirty="0" smtClean="0">
                <a:solidFill>
                  <a:schemeClr val="accent1"/>
                </a:solidFill>
              </a:rPr>
              <a:t> = y * z</a:t>
            </a:r>
          </a:p>
          <a:p>
            <a:pPr lvl="1">
              <a:buNone/>
            </a:pPr>
            <a:r>
              <a:rPr lang="en-US" b="1" dirty="0" smtClean="0">
                <a:solidFill>
                  <a:schemeClr val="accent1"/>
                </a:solidFill>
              </a:rPr>
              <a:t>			t</a:t>
            </a:r>
            <a:r>
              <a:rPr lang="en-US" b="1" baseline="-25000" dirty="0" smtClean="0">
                <a:solidFill>
                  <a:schemeClr val="accent1"/>
                </a:solidFill>
              </a:rPr>
              <a:t>2</a:t>
            </a:r>
            <a:r>
              <a:rPr lang="en-US" b="1" dirty="0" smtClean="0">
                <a:solidFill>
                  <a:schemeClr val="accent1"/>
                </a:solidFill>
              </a:rPr>
              <a:t> = x + t</a:t>
            </a:r>
            <a:r>
              <a:rPr lang="en-US" b="1" baseline="-25000" dirty="0" smtClean="0">
                <a:solidFill>
                  <a:schemeClr val="accent1"/>
                </a:solidFill>
              </a:rPr>
              <a:t>1</a:t>
            </a:r>
          </a:p>
          <a:p>
            <a:pPr lvl="1"/>
            <a:endParaRPr lang="en-US" dirty="0" smtClean="0"/>
          </a:p>
          <a:p>
            <a:pPr lvl="1"/>
            <a:r>
              <a:rPr lang="en-US" dirty="0" smtClean="0"/>
              <a:t>t</a:t>
            </a:r>
            <a:r>
              <a:rPr lang="en-US" baseline="-25000" dirty="0" smtClean="0"/>
              <a:t>1</a:t>
            </a:r>
            <a:r>
              <a:rPr lang="en-US" dirty="0" smtClean="0"/>
              <a:t> and t</a:t>
            </a:r>
            <a:r>
              <a:rPr lang="en-US" baseline="-25000" dirty="0" smtClean="0"/>
              <a:t>2</a:t>
            </a:r>
            <a:r>
              <a:rPr lang="en-US" dirty="0" smtClean="0"/>
              <a:t> are compiler-generated temporary names.</a:t>
            </a:r>
          </a:p>
          <a:p>
            <a:pPr lvl="1"/>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30</a:t>
            </a:fld>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Three Address </a:t>
            </a:r>
            <a:r>
              <a:rPr lang="en-US" sz="4000" dirty="0">
                <a:solidFill>
                  <a:srgbClr val="FF0000"/>
                </a:solidFill>
                <a:latin typeface="+mj-lt"/>
              </a:rPr>
              <a:t>Code</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Three-address code is a </a:t>
            </a:r>
            <a:r>
              <a:rPr lang="en-US" dirty="0" err="1" smtClean="0"/>
              <a:t>linearized</a:t>
            </a:r>
            <a:r>
              <a:rPr lang="en-US" dirty="0" smtClean="0"/>
              <a:t> representation of a syntax tree or a DAG in which explicit names correspond to the interior nodes of the graph.</a:t>
            </a:r>
          </a:p>
          <a:p>
            <a:endParaRPr lang="en-US" sz="2200" b="1" dirty="0" smtClean="0">
              <a:solidFill>
                <a:schemeClr val="accent1"/>
              </a:solidFill>
            </a:endParaRPr>
          </a:p>
          <a:p>
            <a:endParaRPr lang="en-US" sz="22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31</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524000" y="3276600"/>
            <a:ext cx="5867400" cy="206469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Addresses and Instructions</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Three-address code is built from two concepts: addresses and instructions.</a:t>
            </a:r>
          </a:p>
          <a:p>
            <a:pPr lvl="1"/>
            <a:endParaRPr lang="en-US" dirty="0" smtClean="0"/>
          </a:p>
          <a:p>
            <a:pPr lvl="1"/>
            <a:r>
              <a:rPr lang="en-US" dirty="0" smtClean="0"/>
              <a:t>In object-oriented terms, these concepts correspond to classes, and the various kinds of addresses and instructions correspond to appropriate subclasses. </a:t>
            </a:r>
          </a:p>
          <a:p>
            <a:pPr lvl="1"/>
            <a:endParaRPr lang="en-US" dirty="0" smtClean="0"/>
          </a:p>
          <a:p>
            <a:pPr lvl="1"/>
            <a:r>
              <a:rPr lang="en-US" dirty="0" smtClean="0"/>
              <a:t>Alternatively, three-address code can be implemented using records with fields for the addresses.</a:t>
            </a:r>
          </a:p>
          <a:p>
            <a:pPr lvl="1"/>
            <a:endParaRPr lang="en-US" dirty="0" smtClean="0"/>
          </a:p>
          <a:p>
            <a:pPr lvl="1">
              <a:buNone/>
            </a:pPr>
            <a:r>
              <a:rPr lang="en-US" dirty="0" smtClean="0"/>
              <a:t>	These records are called quadruples and triples.</a:t>
            </a:r>
          </a:p>
          <a:p>
            <a:pPr lvl="1"/>
            <a:endParaRPr lang="en-US" sz="2200" b="1" dirty="0" smtClean="0">
              <a:solidFill>
                <a:schemeClr val="accent1"/>
              </a:solidFill>
            </a:endParaRPr>
          </a:p>
          <a:p>
            <a:pPr lvl="1"/>
            <a:endParaRPr lang="en-US" sz="22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32</a:t>
            </a:fld>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Addresses and </a:t>
            </a:r>
            <a:r>
              <a:rPr lang="en-US" sz="4000" dirty="0" smtClean="0">
                <a:solidFill>
                  <a:srgbClr val="FF0000"/>
                </a:solidFill>
                <a:latin typeface="+mj-lt"/>
              </a:rPr>
              <a:t>Instructions..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An address can be one of the following:</a:t>
            </a:r>
          </a:p>
          <a:p>
            <a:endParaRPr lang="en-US" dirty="0" smtClean="0"/>
          </a:p>
          <a:p>
            <a:pPr lvl="1"/>
            <a:r>
              <a:rPr lang="en-US" b="1" dirty="0" smtClean="0">
                <a:solidFill>
                  <a:schemeClr val="accent1"/>
                </a:solidFill>
              </a:rPr>
              <a:t>Name</a:t>
            </a:r>
            <a:r>
              <a:rPr lang="en-US" dirty="0" smtClean="0"/>
              <a:t> For convenience, we allow source-program names to appear as addresses in three-address code. In an implementation, a source name is replaced by a pointer to its symbol-table entry, where all information about the name is kept.</a:t>
            </a:r>
          </a:p>
          <a:p>
            <a:endParaRPr lang="en-US" dirty="0" smtClean="0"/>
          </a:p>
          <a:p>
            <a:pPr lvl="1"/>
            <a:r>
              <a:rPr lang="en-US" b="1" dirty="0" smtClean="0">
                <a:solidFill>
                  <a:schemeClr val="accent1"/>
                </a:solidFill>
              </a:rPr>
              <a:t>Constant</a:t>
            </a:r>
            <a:r>
              <a:rPr lang="en-US" dirty="0" smtClean="0"/>
              <a:t> In practice, a compiler must deal with many different types of constants and variables.</a:t>
            </a:r>
          </a:p>
          <a:p>
            <a:endParaRPr lang="en-US" dirty="0" smtClean="0"/>
          </a:p>
          <a:p>
            <a:pPr lvl="1"/>
            <a:r>
              <a:rPr lang="en-US" b="1" dirty="0" smtClean="0">
                <a:solidFill>
                  <a:schemeClr val="accent1"/>
                </a:solidFill>
              </a:rPr>
              <a:t>Compiler-generated temporary</a:t>
            </a:r>
            <a:r>
              <a:rPr lang="en-US" dirty="0" smtClean="0"/>
              <a:t>. It is useful, especially in optimizing compilers, to create a distinct name each time a temporary is needed.</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Addresses and </a:t>
            </a:r>
            <a:r>
              <a:rPr lang="en-US" sz="4000" dirty="0" smtClean="0">
                <a:solidFill>
                  <a:srgbClr val="FF0000"/>
                </a:solidFill>
                <a:latin typeface="+mj-lt"/>
              </a:rPr>
              <a:t>Instructions...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 list of the common three-address instruction forms:</a:t>
            </a:r>
          </a:p>
          <a:p>
            <a:endParaRPr lang="en-US" sz="2200" b="1" dirty="0" smtClean="0">
              <a:solidFill>
                <a:schemeClr val="accent1"/>
              </a:solidFill>
            </a:endParaRPr>
          </a:p>
          <a:p>
            <a:pPr lvl="1"/>
            <a:r>
              <a:rPr lang="en-US" b="1" dirty="0" smtClean="0">
                <a:solidFill>
                  <a:schemeClr val="accent1"/>
                </a:solidFill>
              </a:rPr>
              <a:t>Assignment</a:t>
            </a:r>
            <a:r>
              <a:rPr lang="en-US" dirty="0" smtClean="0"/>
              <a:t> instructions of the form </a:t>
            </a:r>
            <a:r>
              <a:rPr lang="en-US" b="1" dirty="0" smtClean="0">
                <a:solidFill>
                  <a:schemeClr val="accent1"/>
                </a:solidFill>
              </a:rPr>
              <a:t>x = y op Z</a:t>
            </a:r>
            <a:r>
              <a:rPr lang="en-US" dirty="0" smtClean="0"/>
              <a:t>, where op is a binary arithmetic or logical operation, and x, y, and z are addresses.</a:t>
            </a:r>
          </a:p>
          <a:p>
            <a:endParaRPr lang="en-US" dirty="0" smtClean="0"/>
          </a:p>
          <a:p>
            <a:pPr lvl="1"/>
            <a:r>
              <a:rPr lang="en-US" b="1" dirty="0" smtClean="0">
                <a:solidFill>
                  <a:schemeClr val="accent1"/>
                </a:solidFill>
              </a:rPr>
              <a:t>Assignments</a:t>
            </a:r>
            <a:r>
              <a:rPr lang="en-US" dirty="0" smtClean="0"/>
              <a:t> of the form </a:t>
            </a:r>
            <a:r>
              <a:rPr lang="en-US" b="1" dirty="0" smtClean="0">
                <a:solidFill>
                  <a:schemeClr val="accent1"/>
                </a:solidFill>
              </a:rPr>
              <a:t>x = op y</a:t>
            </a:r>
            <a:r>
              <a:rPr lang="en-US" dirty="0" smtClean="0"/>
              <a:t> where op is a unary operation. </a:t>
            </a:r>
          </a:p>
          <a:p>
            <a:endParaRPr lang="en-US" dirty="0" smtClean="0"/>
          </a:p>
          <a:p>
            <a:pPr lvl="1"/>
            <a:r>
              <a:rPr lang="en-US" b="1" dirty="0" smtClean="0">
                <a:solidFill>
                  <a:schemeClr val="accent1"/>
                </a:solidFill>
              </a:rPr>
              <a:t>Copy</a:t>
            </a:r>
            <a:r>
              <a:rPr lang="en-US" dirty="0" smtClean="0"/>
              <a:t> instructions of the form x = y, where x is assigned the value of y.</a:t>
            </a:r>
          </a:p>
          <a:p>
            <a:pPr lvl="1"/>
            <a:endParaRPr lang="en-US" b="1" dirty="0" smtClean="0">
              <a:solidFill>
                <a:schemeClr val="accent1"/>
              </a:solidFill>
            </a:endParaRPr>
          </a:p>
          <a:p>
            <a:pPr lvl="1"/>
            <a:r>
              <a:rPr lang="en-US" dirty="0" smtClean="0"/>
              <a:t>An </a:t>
            </a:r>
            <a:r>
              <a:rPr lang="en-US" b="1" dirty="0" smtClean="0">
                <a:solidFill>
                  <a:schemeClr val="accent1"/>
                </a:solidFill>
              </a:rPr>
              <a:t>unconditional jump </a:t>
            </a:r>
            <a:r>
              <a:rPr lang="en-US" b="1" i="1" dirty="0" err="1" smtClean="0">
                <a:solidFill>
                  <a:schemeClr val="accent1"/>
                </a:solidFill>
              </a:rPr>
              <a:t>goto</a:t>
            </a:r>
            <a:r>
              <a:rPr lang="en-US" b="1" dirty="0" smtClean="0">
                <a:solidFill>
                  <a:schemeClr val="accent1"/>
                </a:solidFill>
              </a:rPr>
              <a:t> L</a:t>
            </a:r>
            <a:r>
              <a:rPr lang="en-US" dirty="0" smtClean="0"/>
              <a:t>. The three-address instruction with label </a:t>
            </a:r>
            <a:r>
              <a:rPr lang="en-US" b="1" dirty="0" smtClean="0">
                <a:solidFill>
                  <a:schemeClr val="accent1"/>
                </a:solidFill>
              </a:rPr>
              <a:t>L</a:t>
            </a:r>
            <a:r>
              <a:rPr lang="en-US" dirty="0" smtClean="0"/>
              <a:t> is the next to be executed.</a:t>
            </a:r>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34</a:t>
            </a:fld>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Addresses and </a:t>
            </a:r>
            <a:r>
              <a:rPr lang="en-US" sz="4000" dirty="0" smtClean="0">
                <a:solidFill>
                  <a:srgbClr val="FF0000"/>
                </a:solidFill>
                <a:latin typeface="+mj-lt"/>
              </a:rPr>
              <a:t>Instructions...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pPr lvl="1"/>
            <a:endParaRPr lang="en-US" b="1" dirty="0" smtClean="0">
              <a:solidFill>
                <a:schemeClr val="accent1"/>
              </a:solidFill>
            </a:endParaRPr>
          </a:p>
          <a:p>
            <a:pPr lvl="1"/>
            <a:r>
              <a:rPr lang="en-US" b="1" dirty="0" smtClean="0">
                <a:solidFill>
                  <a:schemeClr val="accent1"/>
                </a:solidFill>
              </a:rPr>
              <a:t>Conditional jumps </a:t>
            </a:r>
            <a:r>
              <a:rPr lang="en-US" dirty="0" smtClean="0"/>
              <a:t>of the form if </a:t>
            </a:r>
            <a:r>
              <a:rPr lang="en-US" b="1" dirty="0" smtClean="0">
                <a:solidFill>
                  <a:schemeClr val="accent1"/>
                </a:solidFill>
              </a:rPr>
              <a:t>x </a:t>
            </a:r>
            <a:r>
              <a:rPr lang="en-US" b="1" dirty="0" err="1" smtClean="0">
                <a:solidFill>
                  <a:schemeClr val="accent1"/>
                </a:solidFill>
              </a:rPr>
              <a:t>goto</a:t>
            </a:r>
            <a:r>
              <a:rPr lang="en-US" b="1" dirty="0" smtClean="0">
                <a:solidFill>
                  <a:schemeClr val="accent1"/>
                </a:solidFill>
              </a:rPr>
              <a:t> L </a:t>
            </a:r>
            <a:r>
              <a:rPr lang="en-US" dirty="0" smtClean="0"/>
              <a:t>and if False x got o L.</a:t>
            </a:r>
          </a:p>
          <a:p>
            <a:pPr lvl="1"/>
            <a:endParaRPr lang="en-US" sz="2000" b="1" dirty="0" smtClean="0">
              <a:solidFill>
                <a:schemeClr val="accent1"/>
              </a:solidFill>
            </a:endParaRPr>
          </a:p>
          <a:p>
            <a:pPr lvl="1"/>
            <a:r>
              <a:rPr lang="en-US" b="1" dirty="0" smtClean="0">
                <a:solidFill>
                  <a:schemeClr val="accent1"/>
                </a:solidFill>
              </a:rPr>
              <a:t>Conditional jumps </a:t>
            </a:r>
            <a:r>
              <a:rPr lang="en-US" dirty="0" smtClean="0"/>
              <a:t>such as if </a:t>
            </a:r>
            <a:r>
              <a:rPr lang="en-US" b="1" dirty="0" smtClean="0">
                <a:solidFill>
                  <a:schemeClr val="accent1"/>
                </a:solidFill>
              </a:rPr>
              <a:t>x </a:t>
            </a:r>
            <a:r>
              <a:rPr lang="en-US" b="1" dirty="0" err="1" smtClean="0">
                <a:solidFill>
                  <a:schemeClr val="accent1"/>
                </a:solidFill>
              </a:rPr>
              <a:t>relop</a:t>
            </a:r>
            <a:r>
              <a:rPr lang="en-US" b="1" dirty="0" smtClean="0">
                <a:solidFill>
                  <a:schemeClr val="accent1"/>
                </a:solidFill>
              </a:rPr>
              <a:t> y </a:t>
            </a:r>
            <a:r>
              <a:rPr lang="en-US" b="1" dirty="0" err="1" smtClean="0">
                <a:solidFill>
                  <a:schemeClr val="accent1"/>
                </a:solidFill>
              </a:rPr>
              <a:t>goto</a:t>
            </a:r>
            <a:r>
              <a:rPr lang="en-US" b="1" dirty="0" smtClean="0">
                <a:solidFill>
                  <a:schemeClr val="accent1"/>
                </a:solidFill>
              </a:rPr>
              <a:t> L</a:t>
            </a:r>
            <a:r>
              <a:rPr lang="en-US" dirty="0" smtClean="0"/>
              <a:t> which apply a relational operator &lt;&lt;, ==, &gt;= to x &amp; y</a:t>
            </a:r>
            <a:r>
              <a:rPr lang="en-US" sz="1400" dirty="0" smtClean="0"/>
              <a:t> </a:t>
            </a:r>
            <a:r>
              <a:rPr lang="en-US" dirty="0" smtClean="0"/>
              <a:t>and execute the instruction with label L next if x</a:t>
            </a:r>
            <a:r>
              <a:rPr lang="en-US" sz="1400" dirty="0" smtClean="0"/>
              <a:t> </a:t>
            </a:r>
            <a:r>
              <a:rPr lang="en-US" dirty="0" smtClean="0"/>
              <a:t>stands in relation </a:t>
            </a:r>
            <a:r>
              <a:rPr lang="en-US" dirty="0" err="1" smtClean="0"/>
              <a:t>relop</a:t>
            </a:r>
            <a:r>
              <a:rPr lang="en-US" dirty="0" smtClean="0"/>
              <a:t> to y. </a:t>
            </a:r>
          </a:p>
          <a:p>
            <a:pPr lvl="1"/>
            <a:endParaRPr lang="en-US" dirty="0" smtClean="0"/>
          </a:p>
          <a:p>
            <a:pPr lvl="1"/>
            <a:r>
              <a:rPr lang="en-US" b="1" dirty="0" smtClean="0">
                <a:solidFill>
                  <a:schemeClr val="accent1"/>
                </a:solidFill>
              </a:rPr>
              <a:t>Indexed copy </a:t>
            </a:r>
            <a:r>
              <a:rPr lang="en-US" dirty="0" smtClean="0"/>
              <a:t>instructions of the form x = y[</a:t>
            </a:r>
            <a:r>
              <a:rPr lang="en-US" dirty="0" err="1" smtClean="0"/>
              <a:t>i</a:t>
            </a:r>
            <a:r>
              <a:rPr lang="en-US" dirty="0" smtClean="0"/>
              <a:t>] and x[</a:t>
            </a:r>
            <a:r>
              <a:rPr lang="en-US" dirty="0" err="1" smtClean="0"/>
              <a:t>i</a:t>
            </a:r>
            <a:r>
              <a:rPr lang="en-US" dirty="0" smtClean="0"/>
              <a:t>] = y</a:t>
            </a:r>
          </a:p>
          <a:p>
            <a:pPr lvl="1"/>
            <a:endParaRPr lang="en-US" dirty="0" smtClean="0"/>
          </a:p>
          <a:p>
            <a:pPr lvl="1"/>
            <a:r>
              <a:rPr lang="en-US" dirty="0" smtClean="0"/>
              <a:t>Address and pointer assignments of the form </a:t>
            </a:r>
            <a:br>
              <a:rPr lang="en-US" dirty="0" smtClean="0"/>
            </a:br>
            <a:r>
              <a:rPr lang="en-US" b="1" dirty="0" smtClean="0">
                <a:solidFill>
                  <a:schemeClr val="accent1"/>
                </a:solidFill>
              </a:rPr>
              <a:t>x = &amp;y  x =* y</a:t>
            </a:r>
            <a:r>
              <a:rPr lang="en-US" dirty="0" smtClean="0"/>
              <a:t> and </a:t>
            </a:r>
            <a:r>
              <a:rPr lang="en-US" b="1" dirty="0" smtClean="0">
                <a:solidFill>
                  <a:schemeClr val="accent1"/>
                </a:solidFill>
              </a:rPr>
              <a:t>*x = y</a:t>
            </a:r>
            <a:endParaRPr lang="en-US" dirty="0" smtClean="0"/>
          </a:p>
          <a:p>
            <a:pPr lvl="1"/>
            <a:endParaRPr lang="en-US" sz="38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a:solidFill>
                  <a:srgbClr val="FF0000"/>
                </a:solidFill>
                <a:latin typeface="+mj-lt"/>
              </a:rPr>
              <a:t>Quadruples</a:t>
            </a: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A </a:t>
            </a:r>
            <a:r>
              <a:rPr lang="en-US" b="1" i="1" dirty="0" smtClean="0">
                <a:solidFill>
                  <a:schemeClr val="accent1"/>
                </a:solidFill>
              </a:rPr>
              <a:t>quadruple</a:t>
            </a:r>
            <a:r>
              <a:rPr lang="en-US" dirty="0" smtClean="0"/>
              <a:t> has four fields, known as </a:t>
            </a:r>
            <a:r>
              <a:rPr lang="en-US" b="1" dirty="0" smtClean="0">
                <a:solidFill>
                  <a:schemeClr val="accent1"/>
                </a:solidFill>
              </a:rPr>
              <a:t>op, arg</a:t>
            </a:r>
            <a:r>
              <a:rPr lang="en-US" b="1" baseline="-25000" dirty="0" smtClean="0">
                <a:solidFill>
                  <a:schemeClr val="accent1"/>
                </a:solidFill>
              </a:rPr>
              <a:t>1</a:t>
            </a:r>
            <a:r>
              <a:rPr lang="en-US" b="1" dirty="0" smtClean="0">
                <a:solidFill>
                  <a:schemeClr val="accent1"/>
                </a:solidFill>
              </a:rPr>
              <a:t>, arg</a:t>
            </a:r>
            <a:r>
              <a:rPr lang="en-US" b="1" baseline="-25000" dirty="0" smtClean="0">
                <a:solidFill>
                  <a:schemeClr val="accent1"/>
                </a:solidFill>
              </a:rPr>
              <a:t>2</a:t>
            </a:r>
            <a:r>
              <a:rPr lang="en-US" b="1" dirty="0" smtClean="0">
                <a:solidFill>
                  <a:schemeClr val="accent1"/>
                </a:solidFill>
              </a:rPr>
              <a:t> &amp; result</a:t>
            </a:r>
            <a:endParaRPr lang="en-US" dirty="0" smtClean="0"/>
          </a:p>
          <a:p>
            <a:pPr lvl="1"/>
            <a:endParaRPr lang="en-US" dirty="0" smtClean="0"/>
          </a:p>
          <a:p>
            <a:pPr lvl="1"/>
            <a:r>
              <a:rPr lang="en-US" dirty="0" smtClean="0"/>
              <a:t>The op field contains an internal code for the operator. </a:t>
            </a:r>
          </a:p>
          <a:p>
            <a:pPr lvl="1"/>
            <a:r>
              <a:rPr lang="en-US" dirty="0" smtClean="0"/>
              <a:t>For instance, the three-address instruction x = y + Z is represented by placing + in </a:t>
            </a:r>
            <a:r>
              <a:rPr lang="en-US" b="1" dirty="0" smtClean="0">
                <a:solidFill>
                  <a:schemeClr val="accent1"/>
                </a:solidFill>
              </a:rPr>
              <a:t>op</a:t>
            </a:r>
            <a:r>
              <a:rPr lang="en-US" dirty="0" smtClean="0"/>
              <a:t> y in </a:t>
            </a:r>
            <a:r>
              <a:rPr lang="en-US" b="1" dirty="0" smtClean="0">
                <a:solidFill>
                  <a:schemeClr val="accent1"/>
                </a:solidFill>
              </a:rPr>
              <a:t>arg</a:t>
            </a:r>
            <a:r>
              <a:rPr lang="en-US" b="1" baseline="-25000" dirty="0" smtClean="0">
                <a:solidFill>
                  <a:schemeClr val="accent1"/>
                </a:solidFill>
              </a:rPr>
              <a:t>1</a:t>
            </a:r>
            <a:r>
              <a:rPr lang="en-US" dirty="0" smtClean="0"/>
              <a:t> z in </a:t>
            </a:r>
            <a:r>
              <a:rPr lang="en-US" b="1" dirty="0" smtClean="0">
                <a:solidFill>
                  <a:schemeClr val="accent1"/>
                </a:solidFill>
              </a:rPr>
              <a:t>arg</a:t>
            </a:r>
            <a:r>
              <a:rPr lang="en-US" b="1" baseline="-25000" dirty="0" smtClean="0">
                <a:solidFill>
                  <a:schemeClr val="accent1"/>
                </a:solidFill>
              </a:rPr>
              <a:t>2</a:t>
            </a:r>
            <a:r>
              <a:rPr lang="en-US" dirty="0" smtClean="0"/>
              <a:t> and x in </a:t>
            </a:r>
            <a:r>
              <a:rPr lang="en-US" b="1" dirty="0" smtClean="0">
                <a:solidFill>
                  <a:schemeClr val="accent1"/>
                </a:solidFill>
              </a:rPr>
              <a:t>result</a:t>
            </a:r>
            <a:endParaRPr lang="en-US" dirty="0" smtClean="0"/>
          </a:p>
          <a:p>
            <a:endParaRPr lang="en-US" dirty="0" smtClean="0"/>
          </a:p>
          <a:p>
            <a:r>
              <a:rPr lang="en-US" dirty="0" smtClean="0"/>
              <a:t>Some exceptions to this rule:</a:t>
            </a:r>
          </a:p>
          <a:p>
            <a:pPr lvl="1"/>
            <a:endParaRPr lang="en-US" dirty="0" smtClean="0"/>
          </a:p>
          <a:p>
            <a:pPr lvl="1"/>
            <a:r>
              <a:rPr lang="en-US" dirty="0" smtClean="0"/>
              <a:t>Instructions with unary operators like </a:t>
            </a:r>
            <a:r>
              <a:rPr lang="en-US" b="1" i="1" dirty="0" smtClean="0"/>
              <a:t>x = minus y </a:t>
            </a:r>
            <a:r>
              <a:rPr lang="en-US" dirty="0" smtClean="0"/>
              <a:t>or </a:t>
            </a:r>
            <a:r>
              <a:rPr lang="en-US" b="1" i="1" dirty="0" smtClean="0"/>
              <a:t>x = y </a:t>
            </a:r>
            <a:r>
              <a:rPr lang="en-US" dirty="0" smtClean="0"/>
              <a:t>do not use </a:t>
            </a:r>
            <a:r>
              <a:rPr lang="en-US" b="1" i="1" dirty="0" smtClean="0"/>
              <a:t>arg</a:t>
            </a:r>
            <a:r>
              <a:rPr lang="en-US" b="1" i="1" baseline="-25000" dirty="0" smtClean="0"/>
              <a:t>2</a:t>
            </a:r>
            <a:endParaRPr lang="en-US" b="1" i="1" dirty="0" smtClean="0"/>
          </a:p>
          <a:p>
            <a:pPr lvl="1"/>
            <a:r>
              <a:rPr lang="en-US" dirty="0" smtClean="0"/>
              <a:t>Operators like </a:t>
            </a:r>
            <a:r>
              <a:rPr lang="en-US" b="1" dirty="0" err="1" smtClean="0"/>
              <a:t>param</a:t>
            </a:r>
            <a:r>
              <a:rPr lang="en-US" dirty="0" smtClean="0"/>
              <a:t> use neither </a:t>
            </a:r>
            <a:r>
              <a:rPr lang="en-US" b="1" i="1" dirty="0" smtClean="0"/>
              <a:t>arg</a:t>
            </a:r>
            <a:r>
              <a:rPr lang="en-US" b="1" i="1" baseline="-25000" dirty="0" smtClean="0"/>
              <a:t>2</a:t>
            </a:r>
            <a:r>
              <a:rPr lang="en-US" dirty="0" smtClean="0"/>
              <a:t> nor </a:t>
            </a:r>
            <a:r>
              <a:rPr lang="en-US" b="1" dirty="0" smtClean="0"/>
              <a:t>result</a:t>
            </a:r>
            <a:r>
              <a:rPr lang="en-US" dirty="0" smtClean="0"/>
              <a:t>. </a:t>
            </a:r>
          </a:p>
          <a:p>
            <a:pPr lvl="1"/>
            <a:r>
              <a:rPr lang="en-US" dirty="0" smtClean="0"/>
              <a:t>Conditional and unconditional jumps put the target label in </a:t>
            </a:r>
            <a:r>
              <a:rPr lang="en-US" b="1" i="1" dirty="0" smtClean="0"/>
              <a:t>result</a:t>
            </a:r>
            <a:r>
              <a:rPr lang="en-US" dirty="0" smtClean="0"/>
              <a:t>.</a:t>
            </a:r>
            <a:endParaRPr lang="en-US" sz="22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Quadruples..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Ex: Three-address code for the assignment </a:t>
            </a:r>
            <a:br>
              <a:rPr lang="en-US" dirty="0" smtClean="0"/>
            </a:br>
            <a:r>
              <a:rPr lang="en-US" dirty="0" smtClean="0"/>
              <a:t>		</a:t>
            </a:r>
            <a:r>
              <a:rPr lang="en-US" b="1" dirty="0" smtClean="0">
                <a:solidFill>
                  <a:schemeClr val="accent1"/>
                </a:solidFill>
              </a:rPr>
              <a:t>a = b* - c + b* - c ;</a:t>
            </a: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pPr>
              <a:buNone/>
            </a:pPr>
            <a:r>
              <a:rPr lang="en-US" b="1" dirty="0" smtClean="0">
                <a:solidFill>
                  <a:schemeClr val="accent1"/>
                </a:solidFill>
              </a:rPr>
              <a:t>		Three Address Code			Quadruples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37</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1219200" y="2286000"/>
            <a:ext cx="6400800" cy="250162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Triples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lnSpcReduction="10000"/>
          </a:bodyPr>
          <a:lstStyle/>
          <a:p>
            <a:r>
              <a:rPr lang="en-US" dirty="0" smtClean="0"/>
              <a:t>A triple has only three fields, which we call op, arg1 , and arg2.</a:t>
            </a:r>
          </a:p>
          <a:p>
            <a:endParaRPr lang="en-US" sz="2200" b="1" dirty="0" smtClean="0">
              <a:solidFill>
                <a:schemeClr val="accent1"/>
              </a:solidFill>
            </a:endParaRPr>
          </a:p>
          <a:p>
            <a:r>
              <a:rPr lang="en-US" dirty="0" smtClean="0"/>
              <a:t>DAG and triple representations of expressions are equivalent.</a:t>
            </a:r>
          </a:p>
          <a:p>
            <a:pPr lvl="1"/>
            <a:endParaRPr lang="en-US" dirty="0" smtClean="0"/>
          </a:p>
          <a:p>
            <a:pPr lvl="1"/>
            <a:r>
              <a:rPr lang="en-US" dirty="0" smtClean="0"/>
              <a:t>The result of an operation is referred to by its position.</a:t>
            </a:r>
          </a:p>
          <a:p>
            <a:pPr lvl="1"/>
            <a:endParaRPr lang="en-US" dirty="0" smtClean="0"/>
          </a:p>
          <a:p>
            <a:r>
              <a:rPr lang="en-US" dirty="0" smtClean="0"/>
              <a:t>A benefit of quadruples over triples can be seen in an optimizing compiler, where instructions are often moved around.</a:t>
            </a:r>
          </a:p>
          <a:p>
            <a:pPr lvl="1"/>
            <a:endParaRPr lang="en-US" dirty="0" smtClean="0"/>
          </a:p>
          <a:p>
            <a:pPr lvl="1"/>
            <a:r>
              <a:rPr lang="en-US" dirty="0" smtClean="0"/>
              <a:t>With quadruples, if we move an instruction that computes a temporary t, then the instructions that use t require no change. </a:t>
            </a:r>
          </a:p>
          <a:p>
            <a:pPr lvl="1"/>
            <a:r>
              <a:rPr lang="en-US" dirty="0" smtClean="0"/>
              <a:t>With triples, the result of an operation is referred to by its position, so moving an instruction may require us to change all references to that result .</a:t>
            </a:r>
          </a:p>
        </p:txBody>
      </p:sp>
      <p:sp>
        <p:nvSpPr>
          <p:cNvPr id="4" name="Slide Number Placeholder 3"/>
          <p:cNvSpPr>
            <a:spLocks noGrp="1"/>
          </p:cNvSpPr>
          <p:nvPr>
            <p:ph type="sldNum" sz="quarter" idx="12"/>
          </p:nvPr>
        </p:nvSpPr>
        <p:spPr/>
        <p:txBody>
          <a:bodyPr/>
          <a:lstStyle/>
          <a:p>
            <a:fld id="{0AD2A1D3-94CF-4BE8-B9A0-75EFE4C74F95}" type="slidenum">
              <a:rPr lang="en-US" smtClean="0"/>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Triples..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Ex: Representations of </a:t>
            </a:r>
            <a:r>
              <a:rPr lang="en-US" b="1" dirty="0" smtClean="0">
                <a:solidFill>
                  <a:schemeClr val="accent1"/>
                </a:solidFill>
              </a:rPr>
              <a:t>a + a * (b - c) + (b - c) * d</a:t>
            </a: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endParaRPr lang="en-US" b="1" dirty="0" smtClean="0">
              <a:solidFill>
                <a:schemeClr val="accent1"/>
              </a:solidFill>
            </a:endParaRPr>
          </a:p>
          <a:p>
            <a:r>
              <a:rPr lang="en-US" dirty="0" smtClean="0"/>
              <a:t>A ternary operation like x [</a:t>
            </a:r>
            <a:r>
              <a:rPr lang="en-US" dirty="0" err="1" smtClean="0"/>
              <a:t>i</a:t>
            </a:r>
            <a:r>
              <a:rPr lang="en-US" dirty="0" smtClean="0"/>
              <a:t>] = y requires two entries in the triple structure.</a:t>
            </a:r>
          </a:p>
          <a:p>
            <a:pPr lvl="1"/>
            <a:r>
              <a:rPr lang="en-US" dirty="0" smtClean="0"/>
              <a:t>for ex, we can put x and </a:t>
            </a:r>
            <a:r>
              <a:rPr lang="en-US" dirty="0" err="1" smtClean="0"/>
              <a:t>i</a:t>
            </a:r>
            <a:r>
              <a:rPr lang="en-US" dirty="0" smtClean="0"/>
              <a:t> in one triple and y in the next.</a:t>
            </a:r>
            <a:endParaRPr lang="en-US" b="1" dirty="0" smtClean="0">
              <a:solidFill>
                <a:schemeClr val="accent1"/>
              </a:solidFill>
            </a:endParaRPr>
          </a:p>
          <a:p>
            <a:endParaRPr lang="en-US" sz="2200" b="1" dirty="0" smtClean="0">
              <a:solidFill>
                <a:schemeClr val="accent1"/>
              </a:solidFill>
            </a:endParaRPr>
          </a:p>
          <a:p>
            <a:endParaRPr lang="en-US" sz="2200"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39</a:t>
            </a:fld>
            <a:endParaRPr lang="en-US" dirty="0"/>
          </a:p>
        </p:txBody>
      </p:sp>
      <p:pic>
        <p:nvPicPr>
          <p:cNvPr id="7" name="Picture 2" descr="E:\Freelancing\VCIIT\Compiler Construction\Helping Material\Images\Lec28-09.PNG"/>
          <p:cNvPicPr>
            <a:picLocks noChangeAspect="1" noChangeArrowheads="1"/>
          </p:cNvPicPr>
          <p:nvPr/>
        </p:nvPicPr>
        <p:blipFill>
          <a:blip r:embed="rId3" cstate="print"/>
          <a:srcRect/>
          <a:stretch>
            <a:fillRect/>
          </a:stretch>
        </p:blipFill>
        <p:spPr bwMode="auto">
          <a:xfrm>
            <a:off x="1752600" y="1905000"/>
            <a:ext cx="5105400" cy="2329542"/>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A </a:t>
            </a:r>
            <a:r>
              <a:rPr lang="en-US" b="1" dirty="0" smtClean="0">
                <a:solidFill>
                  <a:schemeClr val="accent1"/>
                </a:solidFill>
              </a:rPr>
              <a:t>dependency graph </a:t>
            </a:r>
            <a:r>
              <a:rPr lang="en-US" dirty="0" smtClean="0"/>
              <a:t>depicts the flow of information among the attribute instances in a particular parse tree.</a:t>
            </a:r>
          </a:p>
          <a:p>
            <a:endParaRPr lang="en-US" dirty="0" smtClean="0"/>
          </a:p>
          <a:p>
            <a:r>
              <a:rPr lang="en-US" dirty="0" smtClean="0"/>
              <a:t>An </a:t>
            </a:r>
            <a:r>
              <a:rPr lang="en-US" b="1" dirty="0" smtClean="0">
                <a:solidFill>
                  <a:schemeClr val="accent1"/>
                </a:solidFill>
              </a:rPr>
              <a:t>edge</a:t>
            </a:r>
            <a:r>
              <a:rPr lang="en-US" dirty="0" smtClean="0"/>
              <a:t> from one attribute instance to another means that the value of the first is needed to compute the second. </a:t>
            </a:r>
          </a:p>
          <a:p>
            <a:endParaRPr lang="en-US" dirty="0" smtClean="0"/>
          </a:p>
          <a:p>
            <a:pPr lvl="1"/>
            <a:r>
              <a:rPr lang="en-US" dirty="0" smtClean="0"/>
              <a:t>Edges express constraints implied by the semantic rules.</a:t>
            </a:r>
          </a:p>
          <a:p>
            <a:pPr lvl="1"/>
            <a:endParaRPr lang="en-US" dirty="0" smtClean="0"/>
          </a:p>
          <a:p>
            <a:r>
              <a:rPr lang="en-US" dirty="0" smtClean="0"/>
              <a:t>The </a:t>
            </a:r>
            <a:r>
              <a:rPr lang="en-US" b="1" dirty="0" smtClean="0">
                <a:solidFill>
                  <a:schemeClr val="accent1"/>
                </a:solidFill>
              </a:rPr>
              <a:t>dependency graph </a:t>
            </a:r>
            <a:r>
              <a:rPr lang="en-US" dirty="0" smtClean="0"/>
              <a:t>characterizes the possible orders in which we can evaluate the attributes at the various nodes of a parse tree. </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pPr lvl="1" algn="ctr" rtl="0"/>
            <a:r>
              <a:rPr lang="en-US" sz="4000" dirty="0" smtClean="0">
                <a:solidFill>
                  <a:srgbClr val="FF0000"/>
                </a:solidFill>
                <a:latin typeface="+mj-lt"/>
              </a:rPr>
              <a:t>Triples..</a:t>
            </a:r>
            <a:endParaRPr lang="en-US" sz="4000" dirty="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r>
              <a:rPr lang="en-US" dirty="0" smtClean="0"/>
              <a:t>Indirect triples consist of a listing of pointers to triples, rather than a listing of triples themselves.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With indirect triples, an optimizing compiler can move an instruction by reordering the instruction list, without affecting the triples themselves.</a:t>
            </a:r>
          </a:p>
        </p:txBody>
      </p:sp>
      <p:sp>
        <p:nvSpPr>
          <p:cNvPr id="4" name="Slide Number Placeholder 3"/>
          <p:cNvSpPr>
            <a:spLocks noGrp="1"/>
          </p:cNvSpPr>
          <p:nvPr>
            <p:ph type="sldNum" sz="quarter" idx="12"/>
          </p:nvPr>
        </p:nvSpPr>
        <p:spPr/>
        <p:txBody>
          <a:bodyPr/>
          <a:lstStyle/>
          <a:p>
            <a:fld id="{0AD2A1D3-94CF-4BE8-B9A0-75EFE4C74F95}" type="slidenum">
              <a:rPr lang="en-US" smtClean="0"/>
              <a:pPr/>
              <a:t>40</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514600" y="2133600"/>
            <a:ext cx="4038600" cy="212083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525963"/>
          </a:xfrm>
        </p:spPr>
        <p:txBody>
          <a:bodyPr/>
          <a:lstStyle/>
          <a:p>
            <a:pPr algn="l" rtl="0"/>
            <a:endParaRPr lang="en-US" dirty="0" smtClean="0">
              <a:solidFill>
                <a:srgbClr val="FF0000"/>
              </a:solidFill>
            </a:endParaRPr>
          </a:p>
          <a:p>
            <a:pPr algn="l" rtl="0"/>
            <a:endParaRPr lang="en-US" dirty="0" smtClean="0">
              <a:solidFill>
                <a:srgbClr val="FF0000"/>
              </a:solidFill>
            </a:endParaRPr>
          </a:p>
          <a:p>
            <a:pPr algn="l" rtl="0"/>
            <a:endParaRPr lang="en-US" dirty="0" smtClean="0">
              <a:solidFill>
                <a:srgbClr val="FF0000"/>
              </a:solidFill>
            </a:endParaRPr>
          </a:p>
          <a:p>
            <a:pPr algn="ctr" rtl="0">
              <a:buNone/>
            </a:pPr>
            <a:r>
              <a:rPr lang="en-US" sz="4400" b="1" dirty="0" smtClean="0">
                <a:solidFill>
                  <a:srgbClr val="FF0000"/>
                </a:solidFill>
                <a:latin typeface="Arial" pitchFamily="34" charset="0"/>
                <a:cs typeface="Arial" pitchFamily="34" charset="0"/>
              </a:rPr>
              <a:t>Thank You</a:t>
            </a:r>
            <a:endParaRPr lang="ur-PK" sz="44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r>
              <a:rPr lang="en-US" dirty="0" smtClean="0"/>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sz="2200" dirty="0" smtClean="0"/>
              <a:t>The </a:t>
            </a:r>
            <a:r>
              <a:rPr lang="en-US" sz="2200" b="1" dirty="0" smtClean="0"/>
              <a:t>black dotted </a:t>
            </a:r>
            <a:r>
              <a:rPr lang="en-US" sz="2200" dirty="0" smtClean="0"/>
              <a:t>lines comprise the parse tree for the multiplication grammar just studied when applied to a single multiplication, e.g. 3*5. </a:t>
            </a:r>
          </a:p>
          <a:p>
            <a:endParaRPr lang="en-US" sz="2200" dirty="0" smtClean="0"/>
          </a:p>
          <a:p>
            <a:r>
              <a:rPr lang="en-US" sz="2200" dirty="0" smtClean="0"/>
              <a:t>Each </a:t>
            </a:r>
            <a:r>
              <a:rPr lang="en-US" sz="2200" b="1" dirty="0" smtClean="0">
                <a:solidFill>
                  <a:srgbClr val="00B050"/>
                </a:solidFill>
              </a:rPr>
              <a:t>synthesized attribute </a:t>
            </a:r>
            <a:r>
              <a:rPr lang="en-US" sz="2200" dirty="0" smtClean="0"/>
              <a:t>is shown </a:t>
            </a:r>
            <a:br>
              <a:rPr lang="en-US" sz="2200" dirty="0" smtClean="0"/>
            </a:br>
            <a:r>
              <a:rPr lang="en-US" sz="2200" dirty="0" smtClean="0"/>
              <a:t>in </a:t>
            </a:r>
            <a:r>
              <a:rPr lang="en-US" sz="2200" b="1" dirty="0" smtClean="0">
                <a:solidFill>
                  <a:srgbClr val="00B050"/>
                </a:solidFill>
              </a:rPr>
              <a:t>green</a:t>
            </a:r>
            <a:r>
              <a:rPr lang="en-US" sz="2200" dirty="0" smtClean="0"/>
              <a:t> and is written to the right of </a:t>
            </a:r>
            <a:br>
              <a:rPr lang="en-US" sz="2200" dirty="0" smtClean="0"/>
            </a:br>
            <a:r>
              <a:rPr lang="en-US" sz="2200" dirty="0" smtClean="0"/>
              <a:t>the grammar symbol at the node </a:t>
            </a:r>
            <a:br>
              <a:rPr lang="en-US" sz="2200" dirty="0" smtClean="0"/>
            </a:br>
            <a:r>
              <a:rPr lang="en-US" sz="2200" dirty="0" smtClean="0"/>
              <a:t>where it is defined. </a:t>
            </a:r>
          </a:p>
          <a:p>
            <a:endParaRPr lang="en-US" sz="2200" dirty="0" smtClean="0"/>
          </a:p>
          <a:p>
            <a:r>
              <a:rPr lang="en-US" sz="2200" dirty="0" smtClean="0"/>
              <a:t>Each </a:t>
            </a:r>
            <a:r>
              <a:rPr lang="en-US" sz="2200" b="1" dirty="0" smtClean="0">
                <a:solidFill>
                  <a:srgbClr val="FF0000"/>
                </a:solidFill>
              </a:rPr>
              <a:t>inherited attribute </a:t>
            </a:r>
            <a:r>
              <a:rPr lang="en-US" sz="2200" dirty="0" smtClean="0"/>
              <a:t>is shown in </a:t>
            </a:r>
            <a:br>
              <a:rPr lang="en-US" sz="2200" dirty="0" smtClean="0"/>
            </a:br>
            <a:r>
              <a:rPr lang="en-US" sz="2200" b="1" dirty="0" smtClean="0">
                <a:solidFill>
                  <a:srgbClr val="FF0000"/>
                </a:solidFill>
              </a:rPr>
              <a:t>red</a:t>
            </a:r>
            <a:r>
              <a:rPr lang="en-US" sz="2200" dirty="0" smtClean="0"/>
              <a:t> and is written to the left of the </a:t>
            </a:r>
            <a:br>
              <a:rPr lang="en-US" sz="2200" dirty="0" smtClean="0"/>
            </a:br>
            <a:r>
              <a:rPr lang="en-US" sz="2200" dirty="0" smtClean="0"/>
              <a:t>grammar symbol where it is defined.</a:t>
            </a:r>
          </a:p>
          <a:p>
            <a:endParaRPr lang="en-US" sz="2200" dirty="0" smtClean="0"/>
          </a:p>
          <a:p>
            <a:endParaRPr lang="en-US" sz="2200"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5</a:t>
            </a:fld>
            <a:endParaRPr lang="en-US" dirty="0"/>
          </a:p>
        </p:txBody>
      </p:sp>
      <p:pic>
        <p:nvPicPr>
          <p:cNvPr id="3074" name="Picture 2" descr="C:\Users\Pie\Pictures\dependency.png"/>
          <p:cNvPicPr>
            <a:picLocks noChangeAspect="1" noChangeArrowheads="1"/>
          </p:cNvPicPr>
          <p:nvPr/>
        </p:nvPicPr>
        <p:blipFill>
          <a:blip r:embed="rId3" cstate="print"/>
          <a:srcRect/>
          <a:stretch>
            <a:fillRect/>
          </a:stretch>
        </p:blipFill>
        <p:spPr bwMode="auto">
          <a:xfrm>
            <a:off x="4876800" y="1966913"/>
            <a:ext cx="4123292" cy="2909887"/>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smtClean="0">
                <a:solidFill>
                  <a:srgbClr val="FF0000"/>
                </a:solidFill>
                <a:latin typeface="+mj-lt"/>
              </a:rPr>
              <a:t>Over View…</a:t>
            </a:r>
          </a:p>
        </p:txBody>
      </p:sp>
      <p:sp>
        <p:nvSpPr>
          <p:cNvPr id="3" name="Content Placeholder 2"/>
          <p:cNvSpPr>
            <a:spLocks noGrp="1"/>
          </p:cNvSpPr>
          <p:nvPr>
            <p:ph idx="1"/>
          </p:nvPr>
        </p:nvSpPr>
        <p:spPr>
          <a:xfrm>
            <a:off x="152400" y="1066800"/>
            <a:ext cx="8839200" cy="5257800"/>
          </a:xfrm>
        </p:spPr>
        <p:txBody>
          <a:bodyPr>
            <a:normAutofit/>
          </a:bodyPr>
          <a:lstStyle/>
          <a:p>
            <a:r>
              <a:rPr lang="en-US" b="1" dirty="0" smtClean="0">
                <a:solidFill>
                  <a:schemeClr val="accent1"/>
                </a:solidFill>
              </a:rPr>
              <a:t>Inherited attributes </a:t>
            </a:r>
            <a:r>
              <a:rPr lang="en-US" dirty="0" smtClean="0"/>
              <a:t>are useful when the structure of the parse tree differs from the abstract syntax of the input.</a:t>
            </a:r>
          </a:p>
          <a:p>
            <a:endParaRPr lang="en-US" dirty="0" smtClean="0"/>
          </a:p>
          <a:p>
            <a:pPr lvl="1"/>
            <a:r>
              <a:rPr lang="en-US" dirty="0" smtClean="0"/>
              <a:t>Attributes can then be used to carry information from one part of the parse tree to another.</a:t>
            </a:r>
          </a:p>
          <a:p>
            <a:endParaRPr lang="en-US" b="1" dirty="0" smtClean="0">
              <a:solidFill>
                <a:schemeClr val="accent1"/>
              </a:solidFill>
            </a:endParaRPr>
          </a:p>
          <a:p>
            <a:r>
              <a:rPr lang="en-US" dirty="0" smtClean="0"/>
              <a:t>Ex. In C, the type </a:t>
            </a:r>
            <a:r>
              <a:rPr lang="en-US" b="1" dirty="0" err="1" smtClean="0">
                <a:solidFill>
                  <a:schemeClr val="accent1"/>
                </a:solidFill>
              </a:rPr>
              <a:t>int</a:t>
            </a:r>
            <a:r>
              <a:rPr lang="en-US" b="1" dirty="0" smtClean="0">
                <a:solidFill>
                  <a:schemeClr val="accent1"/>
                </a:solidFill>
              </a:rPr>
              <a:t>[2][3] </a:t>
            </a:r>
            <a:r>
              <a:rPr lang="en-US" dirty="0" smtClean="0"/>
              <a:t>can be read as, </a:t>
            </a:r>
            <a:br>
              <a:rPr lang="en-US" dirty="0" smtClean="0"/>
            </a:br>
            <a:r>
              <a:rPr lang="en-US" b="1" dirty="0" smtClean="0">
                <a:solidFill>
                  <a:schemeClr val="accent1"/>
                </a:solidFill>
              </a:rPr>
              <a:t>array of 2 arrays of 3 integers</a:t>
            </a:r>
            <a:endParaRPr lang="en-US" dirty="0" smtClean="0"/>
          </a:p>
          <a:p>
            <a:endParaRPr lang="en-US" b="1" dirty="0" smtClean="0">
              <a:solidFill>
                <a:schemeClr val="accent1"/>
              </a:solidFill>
            </a:endParaRPr>
          </a:p>
          <a:p>
            <a:r>
              <a:rPr lang="en-US" dirty="0" smtClean="0"/>
              <a:t>If types are represented by trees, then this operator returns a tree node labeled array with two children for a number and a type.</a:t>
            </a:r>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6</a:t>
            </a:fld>
            <a:endParaRPr lang="en-US" dirty="0"/>
          </a:p>
        </p:txBody>
      </p:sp>
      <p:pic>
        <p:nvPicPr>
          <p:cNvPr id="5" name="Picture 2"/>
          <p:cNvPicPr>
            <a:picLocks noChangeAspect="1" noChangeArrowheads="1"/>
          </p:cNvPicPr>
          <p:nvPr/>
        </p:nvPicPr>
        <p:blipFill>
          <a:blip r:embed="rId3" cstate="print"/>
          <a:srcRect/>
          <a:stretch>
            <a:fillRect/>
          </a:stretch>
        </p:blipFill>
        <p:spPr bwMode="auto">
          <a:xfrm>
            <a:off x="6172200" y="2895600"/>
            <a:ext cx="2772760" cy="1600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3429000" y="1524000"/>
            <a:ext cx="5610225" cy="2895600"/>
          </a:xfrm>
          <a:prstGeom prst="rect">
            <a:avLst/>
          </a:prstGeom>
          <a:noFill/>
          <a:ln w="9525">
            <a:noFill/>
            <a:miter lim="800000"/>
            <a:headEnd/>
            <a:tailEnd/>
          </a:ln>
        </p:spPr>
      </p:pic>
      <p:sp>
        <p:nvSpPr>
          <p:cNvPr id="2" name="Title 1"/>
          <p:cNvSpPr>
            <a:spLocks noGrp="1"/>
          </p:cNvSpPr>
          <p:nvPr>
            <p:ph type="title"/>
          </p:nvPr>
        </p:nvSpPr>
        <p:spPr>
          <a:xfrm>
            <a:off x="457200" y="228600"/>
            <a:ext cx="8229600" cy="685800"/>
          </a:xfrm>
        </p:spPr>
        <p:txBody>
          <a:bodyPr>
            <a:noAutofit/>
          </a:bodyPr>
          <a:lstStyle/>
          <a:p>
            <a:pPr lvl="1" algn="ctr"/>
            <a:r>
              <a:rPr lang="en-US" sz="4000" dirty="0">
                <a:solidFill>
                  <a:srgbClr val="FF0000"/>
                </a:solidFill>
                <a:latin typeface="+mj-lt"/>
              </a:rPr>
              <a:t>Over View…</a:t>
            </a:r>
            <a:endParaRPr lang="en-US" sz="40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lnSpcReduction="10000"/>
          </a:bodyPr>
          <a:lstStyle/>
          <a:p>
            <a:r>
              <a:rPr lang="en-US" sz="2200" dirty="0" smtClean="0"/>
              <a:t>An annotated parse tree for the input string </a:t>
            </a:r>
            <a:r>
              <a:rPr lang="en-US" sz="2200" b="1" dirty="0" err="1" smtClean="0">
                <a:solidFill>
                  <a:schemeClr val="accent1"/>
                </a:solidFill>
              </a:rPr>
              <a:t>int</a:t>
            </a:r>
            <a:r>
              <a:rPr lang="en-US" sz="2200" b="1" dirty="0" smtClean="0">
                <a:solidFill>
                  <a:schemeClr val="accent1"/>
                </a:solidFill>
              </a:rPr>
              <a:t>[2][3]</a:t>
            </a:r>
          </a:p>
          <a:p>
            <a:endParaRPr lang="en-US" sz="2200" b="1" dirty="0" smtClean="0">
              <a:solidFill>
                <a:schemeClr val="accent1"/>
              </a:solidFill>
            </a:endParaRPr>
          </a:p>
          <a:p>
            <a:r>
              <a:rPr lang="en-US" sz="2200" dirty="0" smtClean="0"/>
              <a:t>The </a:t>
            </a:r>
            <a:r>
              <a:rPr lang="en-US" sz="2200" b="1" i="1" dirty="0" smtClean="0">
                <a:solidFill>
                  <a:schemeClr val="accent1"/>
                </a:solidFill>
              </a:rPr>
              <a:t>array</a:t>
            </a:r>
            <a:r>
              <a:rPr lang="en-US" sz="2200" dirty="0" smtClean="0"/>
              <a:t> type is </a:t>
            </a:r>
            <a:br>
              <a:rPr lang="en-US" sz="2200" dirty="0" smtClean="0"/>
            </a:br>
            <a:r>
              <a:rPr lang="en-US" sz="2200" dirty="0" smtClean="0"/>
              <a:t>synthesized up the </a:t>
            </a:r>
            <a:br>
              <a:rPr lang="en-US" sz="2200" dirty="0" smtClean="0"/>
            </a:br>
            <a:r>
              <a:rPr lang="en-US" sz="2200" dirty="0" smtClean="0"/>
              <a:t>chain of C's through </a:t>
            </a:r>
            <a:br>
              <a:rPr lang="en-US" sz="2200" dirty="0" smtClean="0"/>
            </a:br>
            <a:r>
              <a:rPr lang="en-US" sz="2200" dirty="0" smtClean="0"/>
              <a:t>the attributes t</a:t>
            </a:r>
          </a:p>
          <a:p>
            <a:endParaRPr lang="en-US" sz="2200" b="1" dirty="0" smtClean="0">
              <a:solidFill>
                <a:schemeClr val="accent1"/>
              </a:solidFill>
            </a:endParaRPr>
          </a:p>
          <a:p>
            <a:r>
              <a:rPr lang="en-US" sz="2200" dirty="0" smtClean="0"/>
              <a:t>At the root for </a:t>
            </a:r>
            <a:r>
              <a:rPr lang="en-US" sz="2200" b="1" dirty="0" smtClean="0">
                <a:solidFill>
                  <a:schemeClr val="accent1"/>
                </a:solidFill>
              </a:rPr>
              <a:t>T → B C </a:t>
            </a:r>
            <a:r>
              <a:rPr lang="en-US" sz="2200" dirty="0" smtClean="0"/>
              <a:t>non-terminal </a:t>
            </a:r>
            <a:r>
              <a:rPr lang="en-US" sz="2200" b="1" dirty="0" smtClean="0">
                <a:solidFill>
                  <a:schemeClr val="accent1"/>
                </a:solidFill>
              </a:rPr>
              <a:t>C</a:t>
            </a:r>
            <a:r>
              <a:rPr lang="en-US" sz="2200" dirty="0" smtClean="0"/>
              <a:t> inherits </a:t>
            </a:r>
            <a:br>
              <a:rPr lang="en-US" sz="2200" dirty="0" smtClean="0"/>
            </a:br>
            <a:r>
              <a:rPr lang="en-US" sz="2200" dirty="0" smtClean="0"/>
              <a:t>the type from </a:t>
            </a:r>
            <a:r>
              <a:rPr lang="en-US" sz="2200" b="1" dirty="0" smtClean="0">
                <a:solidFill>
                  <a:schemeClr val="accent1"/>
                </a:solidFill>
              </a:rPr>
              <a:t>B</a:t>
            </a:r>
            <a:r>
              <a:rPr lang="en-US" sz="2200" dirty="0" smtClean="0"/>
              <a:t> using the inherited attribute </a:t>
            </a:r>
            <a:r>
              <a:rPr lang="en-US" sz="2200" b="1" dirty="0" err="1" smtClean="0">
                <a:solidFill>
                  <a:schemeClr val="accent1"/>
                </a:solidFill>
              </a:rPr>
              <a:t>C.b</a:t>
            </a:r>
            <a:endParaRPr lang="en-US" sz="2200" b="1" dirty="0" smtClean="0">
              <a:solidFill>
                <a:schemeClr val="accent1"/>
              </a:solidFill>
            </a:endParaRPr>
          </a:p>
          <a:p>
            <a:endParaRPr lang="en-US" sz="2200" b="1" dirty="0" smtClean="0">
              <a:solidFill>
                <a:schemeClr val="accent1"/>
              </a:solidFill>
            </a:endParaRPr>
          </a:p>
          <a:p>
            <a:r>
              <a:rPr lang="en-US" sz="2200" dirty="0" smtClean="0"/>
              <a:t>At the rightmost node for </a:t>
            </a:r>
            <a:r>
              <a:rPr lang="en-US" sz="2200" b="1" dirty="0" smtClean="0">
                <a:solidFill>
                  <a:schemeClr val="accent1"/>
                </a:solidFill>
              </a:rPr>
              <a:t>C</a:t>
            </a:r>
            <a:r>
              <a:rPr lang="en-US" sz="2200" dirty="0" smtClean="0"/>
              <a:t> the production is </a:t>
            </a:r>
            <a:r>
              <a:rPr lang="en-US" sz="2200" b="1" dirty="0" smtClean="0">
                <a:solidFill>
                  <a:schemeClr val="accent1"/>
                </a:solidFill>
              </a:rPr>
              <a:t>C → ɛ </a:t>
            </a:r>
            <a:r>
              <a:rPr lang="en-US" sz="2200" dirty="0" smtClean="0"/>
              <a:t>so </a:t>
            </a:r>
            <a:r>
              <a:rPr lang="en-US" sz="2200" b="1" i="1" dirty="0" err="1" smtClean="0">
                <a:solidFill>
                  <a:schemeClr val="accent1"/>
                </a:solidFill>
              </a:rPr>
              <a:t>C.t</a:t>
            </a:r>
            <a:r>
              <a:rPr lang="en-US" sz="2200" dirty="0" smtClean="0"/>
              <a:t> equals </a:t>
            </a:r>
            <a:r>
              <a:rPr lang="en-US" sz="2200" b="1" i="1" dirty="0" err="1" smtClean="0">
                <a:solidFill>
                  <a:schemeClr val="accent1"/>
                </a:solidFill>
              </a:rPr>
              <a:t>C.b</a:t>
            </a:r>
            <a:endParaRPr lang="en-US" sz="2200" dirty="0" smtClean="0"/>
          </a:p>
          <a:p>
            <a:endParaRPr lang="en-US" sz="2200" b="1" dirty="0" smtClean="0">
              <a:solidFill>
                <a:schemeClr val="accent1"/>
              </a:solidFill>
            </a:endParaRPr>
          </a:p>
          <a:p>
            <a:r>
              <a:rPr lang="en-US" sz="2200" dirty="0" smtClean="0"/>
              <a:t>The semantic rules for the production </a:t>
            </a:r>
            <a:r>
              <a:rPr lang="en-US" sz="2200" b="1" dirty="0" smtClean="0">
                <a:solidFill>
                  <a:schemeClr val="accent1"/>
                </a:solidFill>
              </a:rPr>
              <a:t>C → [num] C</a:t>
            </a:r>
            <a:r>
              <a:rPr lang="en-US" sz="2200" b="1" baseline="-25000" dirty="0" smtClean="0">
                <a:solidFill>
                  <a:schemeClr val="accent1"/>
                </a:solidFill>
              </a:rPr>
              <a:t>1 </a:t>
            </a:r>
            <a:r>
              <a:rPr lang="en-US" sz="2200" dirty="0" smtClean="0"/>
              <a:t> form </a:t>
            </a:r>
            <a:r>
              <a:rPr lang="en-US" sz="2200" b="1" i="1" dirty="0" err="1" smtClean="0">
                <a:solidFill>
                  <a:schemeClr val="accent1"/>
                </a:solidFill>
              </a:rPr>
              <a:t>C.t</a:t>
            </a:r>
            <a:r>
              <a:rPr lang="en-US" sz="2200" dirty="0" smtClean="0"/>
              <a:t> by applying the operator </a:t>
            </a:r>
            <a:r>
              <a:rPr lang="en-US" sz="2200" b="1" i="1" dirty="0" smtClean="0">
                <a:solidFill>
                  <a:schemeClr val="accent1"/>
                </a:solidFill>
              </a:rPr>
              <a:t>array</a:t>
            </a:r>
            <a:r>
              <a:rPr lang="en-US" sz="2200" dirty="0" smtClean="0"/>
              <a:t> to the operands num.val and </a:t>
            </a:r>
            <a:r>
              <a:rPr lang="en-US" sz="2200" b="1" i="1" dirty="0" smtClean="0">
                <a:solidFill>
                  <a:schemeClr val="accent1"/>
                </a:solidFill>
              </a:rPr>
              <a:t>C</a:t>
            </a:r>
            <a:r>
              <a:rPr lang="en-US" sz="2200" b="1" i="1" baseline="-25000" dirty="0" smtClean="0">
                <a:solidFill>
                  <a:schemeClr val="accent1"/>
                </a:solidFill>
              </a:rPr>
              <a:t>1</a:t>
            </a:r>
            <a:r>
              <a:rPr lang="en-US" sz="2200" i="1" dirty="0" smtClean="0">
                <a:solidFill>
                  <a:schemeClr val="accent1"/>
                </a:solidFill>
              </a:rPr>
              <a:t>.t</a:t>
            </a:r>
            <a:endParaRPr lang="en-US" sz="2200" b="1" i="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Autofit/>
          </a:bodyPr>
          <a:lstStyle/>
          <a:p>
            <a:pPr lvl="1" algn="ctr"/>
            <a:r>
              <a:rPr lang="en-US" sz="4000" dirty="0">
                <a:solidFill>
                  <a:srgbClr val="FF0000"/>
                </a:solidFill>
                <a:latin typeface="+mj-lt"/>
              </a:rPr>
              <a:t>Over View…</a:t>
            </a:r>
            <a:endParaRPr lang="en-US" sz="4000" dirty="0" smtClean="0">
              <a:solidFill>
                <a:srgbClr val="FF0000"/>
              </a:solidFill>
              <a:latin typeface="+mj-lt"/>
            </a:endParaRPr>
          </a:p>
        </p:txBody>
      </p:sp>
      <p:sp>
        <p:nvSpPr>
          <p:cNvPr id="3" name="Content Placeholder 2"/>
          <p:cNvSpPr>
            <a:spLocks noGrp="1"/>
          </p:cNvSpPr>
          <p:nvPr>
            <p:ph idx="1"/>
          </p:nvPr>
        </p:nvSpPr>
        <p:spPr>
          <a:xfrm>
            <a:off x="152400" y="1066800"/>
            <a:ext cx="8839200" cy="5257800"/>
          </a:xfrm>
        </p:spPr>
        <p:txBody>
          <a:bodyPr>
            <a:normAutofit/>
          </a:bodyPr>
          <a:lstStyle/>
          <a:p>
            <a:endParaRPr lang="en-US" dirty="0" smtClean="0"/>
          </a:p>
          <a:p>
            <a:r>
              <a:rPr lang="en-US" dirty="0" smtClean="0"/>
              <a:t>The </a:t>
            </a:r>
            <a:r>
              <a:rPr lang="en-US" dirty="0" smtClean="0"/>
              <a:t>simplest </a:t>
            </a:r>
            <a:r>
              <a:rPr lang="en-US" b="1" dirty="0" smtClean="0">
                <a:solidFill>
                  <a:schemeClr val="accent1"/>
                </a:solidFill>
              </a:rPr>
              <a:t>SDD implementation </a:t>
            </a:r>
            <a:r>
              <a:rPr lang="en-US" dirty="0" smtClean="0"/>
              <a:t>occurs when we can parse the grammar bottom-up and the SDD is S-attributed.</a:t>
            </a:r>
          </a:p>
          <a:p>
            <a:endParaRPr lang="en-US" b="1" dirty="0" smtClean="0">
              <a:solidFill>
                <a:schemeClr val="accent1"/>
              </a:solidFill>
            </a:endParaRPr>
          </a:p>
          <a:p>
            <a:r>
              <a:rPr lang="en-US" dirty="0" smtClean="0"/>
              <a:t>SDT's </a:t>
            </a:r>
            <a:r>
              <a:rPr lang="en-US" dirty="0" smtClean="0"/>
              <a:t>with all actions at the right ends of the production bodies are called </a:t>
            </a:r>
            <a:r>
              <a:rPr lang="en-US" b="1" dirty="0" smtClean="0">
                <a:solidFill>
                  <a:schemeClr val="accent1"/>
                </a:solidFill>
              </a:rPr>
              <a:t>postfix SDT's</a:t>
            </a:r>
            <a:r>
              <a:rPr lang="en-US" dirty="0" smtClean="0"/>
              <a:t>.</a:t>
            </a:r>
          </a:p>
          <a:p>
            <a:endParaRPr lang="en-US" b="1" dirty="0" smtClean="0">
              <a:solidFill>
                <a:schemeClr val="accent1"/>
              </a:solidFill>
            </a:endParaRPr>
          </a:p>
          <a:p>
            <a:r>
              <a:rPr lang="en-US" dirty="0" smtClean="0"/>
              <a:t>Postfix SDT's can be implemented during LR parsing by executing the actions when reductions occur. </a:t>
            </a:r>
          </a:p>
          <a:p>
            <a:endParaRPr lang="en-US" b="1" dirty="0" smtClean="0">
              <a:solidFill>
                <a:schemeClr val="accent1"/>
              </a:solidFill>
            </a:endParaRPr>
          </a:p>
        </p:txBody>
      </p:sp>
      <p:sp>
        <p:nvSpPr>
          <p:cNvPr id="4" name="Slide Number Placeholder 3"/>
          <p:cNvSpPr>
            <a:spLocks noGrp="1"/>
          </p:cNvSpPr>
          <p:nvPr>
            <p:ph type="sldNum" sz="quarter" idx="12"/>
          </p:nvPr>
        </p:nvSpPr>
        <p:spPr/>
        <p:txBody>
          <a:bodyPr/>
          <a:lstStyle/>
          <a:p>
            <a:fld id="{0AD2A1D3-94CF-4BE8-B9A0-75EFE4C74F95}" type="slidenum">
              <a:rPr lang="en-US" smtClean="0"/>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257800"/>
          </a:xfrm>
        </p:spPr>
        <p:txBody>
          <a:bodyPr>
            <a:normAutofit/>
          </a:bodyPr>
          <a:lstStyle/>
          <a:p>
            <a:r>
              <a:rPr lang="en-US" dirty="0" smtClean="0"/>
              <a:t>The </a:t>
            </a:r>
            <a:r>
              <a:rPr lang="en-US" b="1" dirty="0" smtClean="0">
                <a:solidFill>
                  <a:schemeClr val="accent1"/>
                </a:solidFill>
              </a:rPr>
              <a:t>parser stack </a:t>
            </a:r>
            <a:r>
              <a:rPr lang="en-US" dirty="0" smtClean="0"/>
              <a:t>contains records with a field for a grammar symbol &amp; a field for an attribute.</a:t>
            </a:r>
          </a:p>
          <a:p>
            <a:endParaRPr lang="en-US" dirty="0" smtClean="0"/>
          </a:p>
          <a:p>
            <a:endParaRPr lang="en-US" dirty="0" smtClean="0"/>
          </a:p>
          <a:p>
            <a:pPr lvl="1"/>
            <a:r>
              <a:rPr lang="en-US" dirty="0" smtClean="0"/>
              <a:t>If the attributes are all synthesized, and the actions occur at the ends of the productions, then we can compute the attributes for the head when we reduce the body to the head.</a:t>
            </a:r>
          </a:p>
          <a:p>
            <a:pPr lvl="1"/>
            <a:endParaRPr lang="en-US" dirty="0" smtClean="0"/>
          </a:p>
          <a:p>
            <a:pPr lvl="1"/>
            <a:r>
              <a:rPr lang="en-US" dirty="0" smtClean="0"/>
              <a:t>If we reduce by a production such as A -t X Y Z, then we have all the attributes of X, Y, and Z available, at known positions on the stack</a:t>
            </a:r>
          </a:p>
          <a:p>
            <a:pPr lvl="1"/>
            <a:endParaRPr lang="en-US" dirty="0" smtClean="0"/>
          </a:p>
          <a:p>
            <a:pPr lvl="1"/>
            <a:r>
              <a:rPr lang="en-US" dirty="0" smtClean="0"/>
              <a:t>After the action, A and its attributes are at the top of the stack, in the position of the record for X .</a:t>
            </a:r>
          </a:p>
          <a:p>
            <a:endParaRPr lang="en-US" dirty="0" smtClean="0"/>
          </a:p>
        </p:txBody>
      </p:sp>
      <p:sp>
        <p:nvSpPr>
          <p:cNvPr id="4" name="Slide Number Placeholder 3"/>
          <p:cNvSpPr>
            <a:spLocks noGrp="1"/>
          </p:cNvSpPr>
          <p:nvPr>
            <p:ph type="sldNum" sz="quarter" idx="12"/>
          </p:nvPr>
        </p:nvSpPr>
        <p:spPr/>
        <p:txBody>
          <a:bodyPr/>
          <a:lstStyle/>
          <a:p>
            <a:fld id="{0AD2A1D3-94CF-4BE8-B9A0-75EFE4C74F95}" type="slidenum">
              <a:rPr lang="en-US" smtClean="0"/>
              <a:pPr/>
              <a:t>9</a:t>
            </a:fld>
            <a:endParaRPr lang="en-US" dirty="0"/>
          </a:p>
        </p:txBody>
      </p:sp>
      <p:pic>
        <p:nvPicPr>
          <p:cNvPr id="7" name="Picture 2"/>
          <p:cNvPicPr>
            <a:picLocks noChangeAspect="1" noChangeArrowheads="1"/>
          </p:cNvPicPr>
          <p:nvPr/>
        </p:nvPicPr>
        <p:blipFill>
          <a:blip r:embed="rId3" cstate="print"/>
          <a:srcRect/>
          <a:stretch>
            <a:fillRect/>
          </a:stretch>
        </p:blipFill>
        <p:spPr bwMode="auto">
          <a:xfrm>
            <a:off x="4724400" y="1752600"/>
            <a:ext cx="3838575" cy="1019175"/>
          </a:xfrm>
          <a:prstGeom prst="rect">
            <a:avLst/>
          </a:prstGeom>
          <a:noFill/>
          <a:ln w="9525">
            <a:noFill/>
            <a:miter lim="800000"/>
            <a:headEnd/>
            <a:tailEnd/>
          </a:ln>
        </p:spPr>
      </p:pic>
      <p:sp>
        <p:nvSpPr>
          <p:cNvPr id="9" name="Title 1"/>
          <p:cNvSpPr>
            <a:spLocks noGrp="1"/>
          </p:cNvSpPr>
          <p:nvPr>
            <p:ph type="title"/>
          </p:nvPr>
        </p:nvSpPr>
        <p:spPr>
          <a:xfrm>
            <a:off x="457200" y="228600"/>
            <a:ext cx="8229600" cy="685800"/>
          </a:xfrm>
        </p:spPr>
        <p:txBody>
          <a:bodyPr>
            <a:noAutofit/>
          </a:bodyPr>
          <a:lstStyle/>
          <a:p>
            <a:pPr lvl="1" algn="ctr"/>
            <a:r>
              <a:rPr lang="en-US" sz="4000" dirty="0">
                <a:solidFill>
                  <a:srgbClr val="FF0000"/>
                </a:solidFill>
                <a:latin typeface="+mj-lt"/>
              </a:rPr>
              <a:t>Over View…</a:t>
            </a:r>
            <a:endParaRPr lang="en-US" sz="4000" dirty="0" smtClean="0">
              <a:solidFill>
                <a:srgbClr val="FF0000"/>
              </a:solidFill>
              <a:latin typeface="+mj-lt"/>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20009</TotalTime>
  <Words>2154</Words>
  <Application>Microsoft Office PowerPoint</Application>
  <PresentationFormat>On-screen Show (4:3)</PresentationFormat>
  <Paragraphs>365</Paragraphs>
  <Slides>41</Slides>
  <Notes>38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Over View</vt:lpstr>
      <vt:lpstr>Over View..</vt:lpstr>
      <vt:lpstr>Over View…</vt:lpstr>
      <vt:lpstr>Over View…</vt:lpstr>
      <vt:lpstr>Over View…</vt:lpstr>
      <vt:lpstr>Over View…</vt:lpstr>
      <vt:lpstr>Over View…</vt:lpstr>
      <vt:lpstr>Over View…</vt:lpstr>
      <vt:lpstr>Over View…</vt:lpstr>
      <vt:lpstr>Over View…</vt:lpstr>
      <vt:lpstr>Over View…</vt:lpstr>
      <vt:lpstr>Over View…</vt:lpstr>
      <vt:lpstr>Over View…</vt:lpstr>
      <vt:lpstr>Over View…</vt:lpstr>
      <vt:lpstr>Contents</vt:lpstr>
      <vt:lpstr>SDT’s for L-Attributed Definitions</vt:lpstr>
      <vt:lpstr>SDT’s for L-Attributed Definitions..</vt:lpstr>
      <vt:lpstr>SDT’s for L-Attributed Definitions…</vt:lpstr>
      <vt:lpstr>SDT’s for L-Attributed Definitions…</vt:lpstr>
      <vt:lpstr>SDT’s for L-Attributed Definitions…</vt:lpstr>
      <vt:lpstr>SDT’s for L-Attributed Definitions…</vt:lpstr>
      <vt:lpstr>Intermediate Code Generation</vt:lpstr>
      <vt:lpstr>DAG for Expressions</vt:lpstr>
      <vt:lpstr>DAG for Expressions..</vt:lpstr>
      <vt:lpstr>DAG for Expressions..</vt:lpstr>
      <vt:lpstr>DAG for Expressions…</vt:lpstr>
      <vt:lpstr>Value-Number Method for Constructing DAG's</vt:lpstr>
      <vt:lpstr>Three Address Code</vt:lpstr>
      <vt:lpstr>Three Address Code</vt:lpstr>
      <vt:lpstr>Addresses and Instructions</vt:lpstr>
      <vt:lpstr>Addresses and Instructions..</vt:lpstr>
      <vt:lpstr>Addresses and Instructions...</vt:lpstr>
      <vt:lpstr>Addresses and Instructions...</vt:lpstr>
      <vt:lpstr>Quadruples</vt:lpstr>
      <vt:lpstr>Quadruples..</vt:lpstr>
      <vt:lpstr>Triples</vt:lpstr>
      <vt:lpstr>Triples..</vt:lpstr>
      <vt:lpstr>Triples..</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02</dc:title>
  <dc:subject>Compiler Construction</dc:subject>
  <dc:creator>Bilal Zafar</dc:creator>
  <cp:keywords>Compilers</cp:keywords>
  <cp:lastModifiedBy>NTS</cp:lastModifiedBy>
  <cp:revision>4578</cp:revision>
  <dcterms:created xsi:type="dcterms:W3CDTF">2012-02-27T05:45:45Z</dcterms:created>
  <dcterms:modified xsi:type="dcterms:W3CDTF">2013-12-29T16:55:28Z</dcterms:modified>
  <cp:category>CS</cp:category>
</cp:coreProperties>
</file>