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7"/>
  </p:notesMasterIdLst>
  <p:handoutMasterIdLst>
    <p:handoutMasterId r:id="rId38"/>
  </p:handoutMasterIdLst>
  <p:sldIdLst>
    <p:sldId id="269" r:id="rId2"/>
    <p:sldId id="262" r:id="rId3"/>
    <p:sldId id="635" r:id="rId4"/>
    <p:sldId id="636" r:id="rId5"/>
    <p:sldId id="651" r:id="rId6"/>
    <p:sldId id="652" r:id="rId7"/>
    <p:sldId id="663" r:id="rId8"/>
    <p:sldId id="665" r:id="rId9"/>
    <p:sldId id="668" r:id="rId10"/>
    <p:sldId id="670" r:id="rId11"/>
    <p:sldId id="672" r:id="rId12"/>
    <p:sldId id="675" r:id="rId13"/>
    <p:sldId id="676" r:id="rId14"/>
    <p:sldId id="656" r:id="rId15"/>
    <p:sldId id="682" r:id="rId16"/>
    <p:sldId id="681" r:id="rId17"/>
    <p:sldId id="683" r:id="rId18"/>
    <p:sldId id="684" r:id="rId19"/>
    <p:sldId id="685" r:id="rId20"/>
    <p:sldId id="686" r:id="rId21"/>
    <p:sldId id="687" r:id="rId22"/>
    <p:sldId id="688" r:id="rId23"/>
    <p:sldId id="689" r:id="rId24"/>
    <p:sldId id="690" r:id="rId25"/>
    <p:sldId id="692" r:id="rId26"/>
    <p:sldId id="691" r:id="rId27"/>
    <p:sldId id="693" r:id="rId28"/>
    <p:sldId id="694" r:id="rId29"/>
    <p:sldId id="695" r:id="rId30"/>
    <p:sldId id="696" r:id="rId31"/>
    <p:sldId id="697" r:id="rId32"/>
    <p:sldId id="698" r:id="rId33"/>
    <p:sldId id="699" r:id="rId34"/>
    <p:sldId id="700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27" autoAdjust="0"/>
    <p:restoredTop sz="85763" autoAdjust="0"/>
  </p:normalViewPr>
  <p:slideViewPr>
    <p:cSldViewPr>
      <p:cViewPr>
        <p:scale>
          <a:sx n="70" d="100"/>
          <a:sy n="70" d="100"/>
        </p:scale>
        <p:origin x="-12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5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81E9AF1-8403-41E7-9D3D-CDE5072CE771}" type="datetimeFigureOut">
              <a:rPr lang="ur-PK" smtClean="0"/>
              <a:pPr/>
              <a:t>27/02/1435</a:t>
            </a:fld>
            <a:endParaRPr lang="ur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FDF66B-D211-4805-98E1-7FEA28AF8281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A31D0AC-E463-4F28-BC2E-3E33ECB3D3E8}" type="datetimeFigureOut">
              <a:rPr lang="ur-PK" smtClean="0"/>
              <a:pPr/>
              <a:t>27/02/1435</a:t>
            </a:fld>
            <a:endParaRPr lang="ur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ur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80ABCA-AE86-43D9-980A-EAF15D237110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ur-PK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C1F-6617-461D-BB78-3FA6470F31F8}" type="datetime1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95C7-4DB6-496D-8FA1-BEFB9BEC715D}" type="datetime1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1104-C689-4A85-A9A0-5B3E4BBA28E9}" type="datetime1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SC4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>
            <a:lvl1pPr rtl="0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/>
          <a:lstStyle>
            <a:lvl1pPr algn="l" rtl="0">
              <a:buFont typeface="Wingdings" pitchFamily="2" charset="2"/>
              <a:buChar char="Ø"/>
              <a:defRPr sz="2400">
                <a:cs typeface="+mn-cs"/>
              </a:defRPr>
            </a:lvl1pPr>
            <a:lvl2pPr algn="l" rtl="0">
              <a:buFont typeface="Wingdings" pitchFamily="2" charset="2"/>
              <a:buChar char="Ø"/>
              <a:defRPr sz="2200">
                <a:cs typeface="+mn-cs"/>
              </a:defRPr>
            </a:lvl2pPr>
            <a:lvl3pPr algn="l" rtl="0">
              <a:buFont typeface="Wingdings" pitchFamily="2" charset="2"/>
              <a:buChar char="Ø"/>
              <a:defRPr sz="2000">
                <a:cs typeface="+mn-cs"/>
              </a:defRPr>
            </a:lvl3pPr>
            <a:lvl4pPr algn="l" rtl="0">
              <a:buFont typeface="Wingdings" pitchFamily="2" charset="2"/>
              <a:buChar char="Ø"/>
              <a:defRPr>
                <a:cs typeface="+mn-cs"/>
              </a:defRPr>
            </a:lvl4pPr>
            <a:lvl5pPr algn="l" rtl="0">
              <a:buFont typeface="Wingdings" pitchFamily="2" charset="2"/>
              <a:buChar char="Ø"/>
              <a:defRPr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3B9-D98F-43EB-AA4E-97DDC6366C34}" type="datetime1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Visual Programming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24187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3801-7B6E-47CD-9630-A2649815D7EE}" type="datetime1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6CD8-96CC-44C4-A1F4-F8C057DAC1D2}" type="datetime1">
              <a:rPr lang="en-US" smtClean="0"/>
              <a:pPr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F48F-9907-4123-81F2-4C5BE6AADBD5}" type="datetime1">
              <a:rPr lang="en-US" smtClean="0"/>
              <a:pPr/>
              <a:t>12/30/2013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8DC-3200-44BE-854C-7CFCB872B76A}" type="datetime1">
              <a:rPr lang="en-US" smtClean="0"/>
              <a:pPr/>
              <a:t>12/30/2013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C558-0715-4CF3-BC93-20ED57D623D6}" type="datetime1">
              <a:rPr lang="en-US" smtClean="0"/>
              <a:pPr/>
              <a:t>12/30/2013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E286-2A64-44DB-B1BF-E827C4B63D1C}" type="datetime1">
              <a:rPr lang="en-US" smtClean="0"/>
              <a:pPr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D44-33BD-46D5-B411-0A778E5FA823}" type="datetime1">
              <a:rPr lang="en-US" smtClean="0"/>
              <a:pPr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80F3-1BE5-4B78-99D4-3003CD22E4CC}" type="datetime1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Compiler Construction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r-PK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57400" y="2886670"/>
            <a:ext cx="50292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LESSON  29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>
                <a:solidFill>
                  <a:srgbClr val="FF0000"/>
                </a:solidFill>
                <a:latin typeface="+mj-lt"/>
              </a:rPr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Three-address code </a:t>
            </a:r>
            <a:r>
              <a:rPr lang="en-US" dirty="0" smtClean="0"/>
              <a:t>is a </a:t>
            </a:r>
            <a:r>
              <a:rPr lang="en-US" dirty="0" err="1" smtClean="0"/>
              <a:t>linearized</a:t>
            </a:r>
            <a:r>
              <a:rPr lang="en-US" dirty="0" smtClean="0"/>
              <a:t> representation of a syntax tree or a DAG in which explicit names correspond to the interior nodes of the graph.</a:t>
            </a:r>
          </a:p>
          <a:p>
            <a:endParaRPr lang="en-US" sz="2200" b="1" dirty="0" smtClean="0">
              <a:solidFill>
                <a:schemeClr val="accent1"/>
              </a:solidFill>
            </a:endParaRPr>
          </a:p>
          <a:p>
            <a:endParaRPr lang="en-US" sz="2200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276600"/>
            <a:ext cx="5867400" cy="2064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>
                <a:solidFill>
                  <a:srgbClr val="FF0000"/>
                </a:solidFill>
                <a:latin typeface="+mj-lt"/>
              </a:rPr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chemeClr val="accent1"/>
                </a:solidFill>
              </a:rPr>
              <a:t>address</a:t>
            </a:r>
            <a:r>
              <a:rPr lang="en-US" dirty="0" smtClean="0"/>
              <a:t> can be one of the following:</a:t>
            </a:r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Name</a:t>
            </a:r>
            <a:r>
              <a:rPr lang="en-US" dirty="0" smtClean="0"/>
              <a:t> For convenience, we allow source-program names to appear as addresses in three-address code. In an implementation, a source name is replaced by a pointer to its symbol-table entry, where all information about the name is kept.</a:t>
            </a:r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Constant</a:t>
            </a:r>
            <a:r>
              <a:rPr lang="en-US" dirty="0" smtClean="0"/>
              <a:t> In practice, a compiler must deal with many different types of constants and variables.</a:t>
            </a:r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Compiler-generated temporary</a:t>
            </a:r>
            <a:r>
              <a:rPr lang="en-US" dirty="0" smtClean="0"/>
              <a:t>. It is useful, especially in optimizing compilers, to create a distinct name each time a temporary is needed.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>
                <a:solidFill>
                  <a:srgbClr val="FF0000"/>
                </a:solidFill>
                <a:latin typeface="+mj-lt"/>
              </a:rPr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1"/>
                </a:solidFill>
              </a:rPr>
              <a:t>quadruple</a:t>
            </a:r>
            <a:r>
              <a:rPr lang="en-US" dirty="0" smtClean="0"/>
              <a:t> has four fields, known as </a:t>
            </a:r>
            <a:r>
              <a:rPr lang="en-US" b="1" dirty="0" smtClean="0">
                <a:solidFill>
                  <a:schemeClr val="accent1"/>
                </a:solidFill>
              </a:rPr>
              <a:t>op, arg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, arg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dirty="0" smtClean="0">
                <a:solidFill>
                  <a:schemeClr val="accent1"/>
                </a:solidFill>
              </a:rPr>
              <a:t> &amp; result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op field contains an internal code for the operator. </a:t>
            </a:r>
          </a:p>
          <a:p>
            <a:pPr lvl="1"/>
            <a:r>
              <a:rPr lang="en-US" dirty="0" smtClean="0"/>
              <a:t>For instance, the three-address instruction x = y + Z is represented by placing + in </a:t>
            </a:r>
            <a:r>
              <a:rPr lang="en-US" b="1" dirty="0" smtClean="0">
                <a:solidFill>
                  <a:schemeClr val="accent1"/>
                </a:solidFill>
              </a:rPr>
              <a:t>op</a:t>
            </a:r>
            <a:r>
              <a:rPr lang="en-US" dirty="0" smtClean="0"/>
              <a:t> y in </a:t>
            </a:r>
            <a:r>
              <a:rPr lang="en-US" b="1" dirty="0" smtClean="0">
                <a:solidFill>
                  <a:schemeClr val="accent1"/>
                </a:solidFill>
              </a:rPr>
              <a:t>arg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z in </a:t>
            </a:r>
            <a:r>
              <a:rPr lang="en-US" b="1" dirty="0" smtClean="0">
                <a:solidFill>
                  <a:schemeClr val="accent1"/>
                </a:solidFill>
              </a:rPr>
              <a:t>arg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and x in </a:t>
            </a:r>
            <a:r>
              <a:rPr lang="en-US" b="1" dirty="0" smtClean="0">
                <a:solidFill>
                  <a:schemeClr val="accent1"/>
                </a:solidFill>
              </a:rPr>
              <a:t>result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exceptions to this rule are: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Instructions with unary operators like </a:t>
            </a:r>
            <a:r>
              <a:rPr lang="en-US" b="1" i="1" dirty="0" smtClean="0"/>
              <a:t>x = minus y </a:t>
            </a:r>
            <a:r>
              <a:rPr lang="en-US" dirty="0" smtClean="0"/>
              <a:t>or </a:t>
            </a:r>
            <a:r>
              <a:rPr lang="en-US" b="1" i="1" dirty="0" smtClean="0"/>
              <a:t>x = y </a:t>
            </a:r>
            <a:r>
              <a:rPr lang="en-US" dirty="0" smtClean="0"/>
              <a:t>do not use </a:t>
            </a:r>
            <a:r>
              <a:rPr lang="en-US" b="1" i="1" dirty="0" smtClean="0"/>
              <a:t>arg</a:t>
            </a:r>
            <a:r>
              <a:rPr lang="en-US" b="1" i="1" baseline="-25000" dirty="0" smtClean="0"/>
              <a:t>2</a:t>
            </a:r>
            <a:endParaRPr lang="en-US" b="1" i="1" dirty="0" smtClean="0"/>
          </a:p>
          <a:p>
            <a:pPr lvl="1"/>
            <a:r>
              <a:rPr lang="en-US" dirty="0" smtClean="0"/>
              <a:t>Operators like </a:t>
            </a:r>
            <a:r>
              <a:rPr lang="en-US" b="1" dirty="0" err="1" smtClean="0"/>
              <a:t>param</a:t>
            </a:r>
            <a:r>
              <a:rPr lang="en-US" dirty="0" smtClean="0"/>
              <a:t> use neither </a:t>
            </a:r>
            <a:r>
              <a:rPr lang="en-US" b="1" i="1" dirty="0" smtClean="0"/>
              <a:t>arg</a:t>
            </a:r>
            <a:r>
              <a:rPr lang="en-US" b="1" i="1" baseline="-25000" dirty="0" smtClean="0"/>
              <a:t>2</a:t>
            </a:r>
            <a:r>
              <a:rPr lang="en-US" dirty="0" smtClean="0"/>
              <a:t> nor </a:t>
            </a:r>
            <a:r>
              <a:rPr lang="en-US" b="1" dirty="0" smtClean="0"/>
              <a:t>result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Conditional and unconditional jumps put the target label in </a:t>
            </a:r>
            <a:r>
              <a:rPr lang="en-US" b="1" i="1" dirty="0" smtClean="0"/>
              <a:t>result</a:t>
            </a:r>
            <a:r>
              <a:rPr lang="en-US" dirty="0" smtClean="0"/>
              <a:t>.</a:t>
            </a:r>
            <a:endParaRPr lang="en-US" sz="2200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>
                <a:solidFill>
                  <a:srgbClr val="FF0000"/>
                </a:solidFill>
                <a:latin typeface="+mj-lt"/>
              </a:rPr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Ex: Three-address code for the assignment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>
                <a:solidFill>
                  <a:schemeClr val="accent1"/>
                </a:solidFill>
              </a:rPr>
              <a:t>a = b* - c + b* - c ;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Three Address Code			Quadruples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286000"/>
            <a:ext cx="6400800" cy="2501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Contents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Three-Address Code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Addresses and Instructions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Quadruples &amp; Triples</a:t>
            </a:r>
          </a:p>
          <a:p>
            <a:pPr lvl="1"/>
            <a:r>
              <a:rPr lang="en-US" dirty="0" smtClean="0"/>
              <a:t>Static Single-Assignment Form</a:t>
            </a:r>
          </a:p>
          <a:p>
            <a:r>
              <a:rPr lang="en-US" dirty="0" smtClean="0"/>
              <a:t>Types and Declarations</a:t>
            </a:r>
          </a:p>
          <a:p>
            <a:pPr lvl="1"/>
            <a:r>
              <a:rPr lang="en-US" dirty="0" smtClean="0"/>
              <a:t>Type Expressions &amp; Equivalence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Storage Layout for Local Names</a:t>
            </a:r>
          </a:p>
          <a:p>
            <a:pPr lvl="1"/>
            <a:r>
              <a:rPr lang="en-US" dirty="0" smtClean="0"/>
              <a:t>Sequences of Declarations</a:t>
            </a:r>
          </a:p>
          <a:p>
            <a:pPr lvl="1"/>
            <a:r>
              <a:rPr lang="en-US" dirty="0" smtClean="0"/>
              <a:t>Fields in Records and Classes</a:t>
            </a:r>
          </a:p>
          <a:p>
            <a:r>
              <a:rPr lang="en-US" dirty="0" smtClean="0"/>
              <a:t>Translation of Expressions</a:t>
            </a:r>
          </a:p>
          <a:p>
            <a:pPr lvl="1"/>
            <a:r>
              <a:rPr lang="en-US" dirty="0" smtClean="0"/>
              <a:t>Operations Within Expressions</a:t>
            </a:r>
          </a:p>
          <a:p>
            <a:pPr lvl="1"/>
            <a:r>
              <a:rPr lang="en-US" dirty="0" smtClean="0"/>
              <a:t>Incremental Translation 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Addressing Array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>
                <a:solidFill>
                  <a:srgbClr val="FF0000"/>
                </a:solidFill>
                <a:latin typeface="+mj-lt"/>
              </a:rPr>
              <a:t>Static Single-Assignment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Static single-assignment </a:t>
            </a:r>
            <a:r>
              <a:rPr lang="en-US" dirty="0" smtClean="0"/>
              <a:t>form (SSA) is an intermediate representation that facilitates certain code optimizations.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All assignments in SSA are to variables with distinct names, hence the term static single-</a:t>
            </a:r>
            <a:r>
              <a:rPr lang="en-US" dirty="0" err="1" smtClean="0"/>
              <a:t>assigment</a:t>
            </a:r>
            <a:r>
              <a:rPr lang="en-US" dirty="0" smtClean="0"/>
              <a:t>.</a:t>
            </a:r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A program in three-address code and in static single assignment form.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2" descr="E:\Freelancing\VCIIT\Compiler Construction\Helping Material\Images\Lec28-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343400"/>
            <a:ext cx="5257800" cy="180736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Types &amp; Declarations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The applications of types can be grouped under checking and translation:</a:t>
            </a:r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Type checking </a:t>
            </a:r>
            <a:r>
              <a:rPr lang="en-US" dirty="0" smtClean="0"/>
              <a:t>uses logical rules to reason about the behavior of a program at run time. 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Specifically, it ensures that the types of the operands match the type expected by an operator.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Ex, the </a:t>
            </a:r>
            <a:r>
              <a:rPr lang="en-US" b="1" dirty="0" smtClean="0"/>
              <a:t>&amp;&amp;</a:t>
            </a:r>
            <a:r>
              <a:rPr lang="en-US" dirty="0" smtClean="0"/>
              <a:t> operator in Java expects its two operands to be </a:t>
            </a:r>
            <a:r>
              <a:rPr lang="en-US" dirty="0" err="1" smtClean="0"/>
              <a:t>booleans</a:t>
            </a:r>
            <a:r>
              <a:rPr lang="en-US" dirty="0" smtClean="0"/>
              <a:t>, the result is also of type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Types &amp; Declarations..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Translation Applications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From the type of a name, a compiler can determine the storage that will be needed for that name at run time. 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Type information </a:t>
            </a:r>
            <a:r>
              <a:rPr lang="en-US" dirty="0" smtClean="0"/>
              <a:t>is also needed to calculate the address denoted by an array reference, to insert explicit type conversions, and to choose the right version of an arithmetic operator, among other things.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actual storage for a procedure call or an object is allocated at run time, when the procedure is called or the object is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Types Expressions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Types have structure, which is represented using type expressions.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type expression </a:t>
            </a:r>
            <a:r>
              <a:rPr lang="en-US" dirty="0" smtClean="0"/>
              <a:t>is either a basic type or is formed by applying an operator called a type constructor to a type expression. </a:t>
            </a:r>
          </a:p>
          <a:p>
            <a:endParaRPr lang="en-US" dirty="0" smtClean="0"/>
          </a:p>
          <a:p>
            <a:r>
              <a:rPr lang="en-US" dirty="0" smtClean="0"/>
              <a:t>The sets of basic types and constructors depend on the language to be checked.</a:t>
            </a:r>
          </a:p>
          <a:p>
            <a:endParaRPr lang="en-US" dirty="0" smtClean="0"/>
          </a:p>
          <a:p>
            <a:r>
              <a:rPr lang="en-US" dirty="0" smtClean="0"/>
              <a:t>Following definition of type expressions can be used:</a:t>
            </a:r>
          </a:p>
          <a:p>
            <a:pPr lvl="1"/>
            <a:r>
              <a:rPr lang="en-US" dirty="0" smtClean="0"/>
              <a:t>A basic type is a type expression. </a:t>
            </a:r>
            <a:br>
              <a:rPr lang="en-US" dirty="0" smtClean="0"/>
            </a:br>
            <a:r>
              <a:rPr lang="en-US" dirty="0" smtClean="0"/>
              <a:t>Typical basic types for a language include </a:t>
            </a:r>
            <a:r>
              <a:rPr lang="en-US" b="1" dirty="0" err="1" smtClean="0">
                <a:solidFill>
                  <a:schemeClr val="accent1"/>
                </a:solidFill>
              </a:rPr>
              <a:t>boolean</a:t>
            </a:r>
            <a:r>
              <a:rPr lang="en-US" b="1" dirty="0" smtClean="0">
                <a:solidFill>
                  <a:schemeClr val="accent1"/>
                </a:solidFill>
              </a:rPr>
              <a:t>, char, integer, float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chemeClr val="accent1"/>
                </a:solidFill>
              </a:rPr>
              <a:t> void</a:t>
            </a:r>
            <a:r>
              <a:rPr lang="en-US" dirty="0" smtClean="0"/>
              <a:t> the latter denotes "the absence of a value."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Types Expressions..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type name </a:t>
            </a:r>
            <a:r>
              <a:rPr lang="en-US" dirty="0" smtClean="0"/>
              <a:t>is a type expression.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type expression can be formed by applying the </a:t>
            </a:r>
            <a:r>
              <a:rPr lang="en-US" b="1" dirty="0" smtClean="0">
                <a:solidFill>
                  <a:schemeClr val="accent1"/>
                </a:solidFill>
              </a:rPr>
              <a:t>array type constructor</a:t>
            </a:r>
            <a:r>
              <a:rPr lang="en-US" dirty="0" smtClean="0"/>
              <a:t> to a number and a type expression.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record is a data structure with named fields. A type expression can be formed by applying </a:t>
            </a:r>
            <a:r>
              <a:rPr lang="en-US" b="1" dirty="0" smtClean="0">
                <a:solidFill>
                  <a:schemeClr val="accent1"/>
                </a:solidFill>
              </a:rPr>
              <a:t>the record type constructor </a:t>
            </a:r>
            <a:r>
              <a:rPr lang="en-US" dirty="0" smtClean="0"/>
              <a:t>to the field names and their types.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type expression can be formed by using the </a:t>
            </a:r>
            <a:r>
              <a:rPr lang="en-US" b="1" dirty="0" smtClean="0">
                <a:solidFill>
                  <a:schemeClr val="accent1"/>
                </a:solidFill>
              </a:rPr>
              <a:t>type constructor →</a:t>
            </a:r>
            <a:r>
              <a:rPr lang="en-US" sz="600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for function types. We write </a:t>
            </a:r>
            <a:r>
              <a:rPr lang="en-US" b="1" i="1" dirty="0" smtClean="0"/>
              <a:t>s → t</a:t>
            </a:r>
            <a:r>
              <a:rPr lang="en-US" b="1" dirty="0" smtClean="0"/>
              <a:t> </a:t>
            </a:r>
            <a:r>
              <a:rPr lang="en-US" dirty="0" smtClean="0"/>
              <a:t>for </a:t>
            </a:r>
            <a:r>
              <a:rPr lang="en-US" b="1" dirty="0" smtClean="0">
                <a:solidFill>
                  <a:schemeClr val="accent1"/>
                </a:solidFill>
              </a:rPr>
              <a:t>function from type </a:t>
            </a:r>
            <a:r>
              <a:rPr lang="en-US" b="1" i="1" dirty="0" smtClean="0">
                <a:solidFill>
                  <a:schemeClr val="accent1"/>
                </a:solidFill>
              </a:rPr>
              <a:t>s</a:t>
            </a:r>
            <a:r>
              <a:rPr lang="en-US" b="1" dirty="0" smtClean="0">
                <a:solidFill>
                  <a:schemeClr val="accent1"/>
                </a:solidFill>
              </a:rPr>
              <a:t> to type </a:t>
            </a:r>
            <a:r>
              <a:rPr lang="en-US" b="1" i="1" dirty="0" smtClean="0">
                <a:solidFill>
                  <a:schemeClr val="accent1"/>
                </a:solidFill>
              </a:rPr>
              <a:t>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2925763"/>
          </a:xfrm>
        </p:spPr>
        <p:txBody>
          <a:bodyPr>
            <a:normAutofit/>
          </a:bodyPr>
          <a:lstStyle/>
          <a:p>
            <a:pPr algn="ctr" rtl="0">
              <a:buNone/>
            </a:pPr>
            <a:r>
              <a:rPr lang="en-US" sz="4800" b="1" dirty="0" smtClean="0"/>
              <a:t>Overview </a:t>
            </a:r>
          </a:p>
          <a:p>
            <a:pPr algn="ctr" rtl="0">
              <a:buNone/>
            </a:pPr>
            <a:r>
              <a:rPr lang="en-US" sz="4800" b="1" dirty="0" smtClean="0"/>
              <a:t>of</a:t>
            </a:r>
          </a:p>
          <a:p>
            <a:pPr algn="ctr" rtl="0">
              <a:buNone/>
            </a:pPr>
            <a:r>
              <a:rPr lang="en-US" sz="4800" b="1" dirty="0" smtClean="0"/>
              <a:t>Previous Lesson(s)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Types Expressions…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If s and t are type expressions, then their </a:t>
            </a:r>
            <a:r>
              <a:rPr lang="en-US" b="1" dirty="0" smtClean="0">
                <a:solidFill>
                  <a:schemeClr val="accent1"/>
                </a:solidFill>
              </a:rPr>
              <a:t>Cartesian product s x t </a:t>
            </a:r>
            <a:r>
              <a:rPr lang="en-US" dirty="0" smtClean="0"/>
              <a:t>is a type expression.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Products are introduced for completeness.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They can be used to represent a list or </a:t>
            </a:r>
            <a:r>
              <a:rPr lang="en-US" dirty="0" err="1" smtClean="0"/>
              <a:t>tuple</a:t>
            </a:r>
            <a:r>
              <a:rPr lang="en-US" dirty="0" smtClean="0"/>
              <a:t> of types </a:t>
            </a:r>
            <a:r>
              <a:rPr lang="en-US" dirty="0" err="1" smtClean="0"/>
              <a:t>i.e</a:t>
            </a:r>
            <a:r>
              <a:rPr lang="en-US" dirty="0" smtClean="0"/>
              <a:t> for function parameters.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Type expressions may contain </a:t>
            </a:r>
            <a:r>
              <a:rPr lang="en-US" b="1" dirty="0" smtClean="0">
                <a:solidFill>
                  <a:schemeClr val="accent1"/>
                </a:solidFill>
              </a:rPr>
              <a:t>variables whose values are type expressions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Types Equivalence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/>
          </a:bodyPr>
          <a:lstStyle/>
          <a:p>
            <a:r>
              <a:rPr lang="en-US" b="1" dirty="0" smtClean="0"/>
              <a:t>When are two type expressions equivalent.?</a:t>
            </a:r>
          </a:p>
          <a:p>
            <a:endParaRPr lang="en-US" dirty="0" smtClean="0"/>
          </a:p>
          <a:p>
            <a:r>
              <a:rPr lang="en-US" dirty="0" smtClean="0"/>
              <a:t>Many type-checking rules have the form </a:t>
            </a:r>
            <a:r>
              <a:rPr lang="en-US" b="1" dirty="0" smtClean="0">
                <a:solidFill>
                  <a:schemeClr val="accent1"/>
                </a:solidFill>
              </a:rPr>
              <a:t>if two type expressions are equal then return a certain type else error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Potential ambiguities arise </a:t>
            </a:r>
            <a:r>
              <a:rPr lang="en-US" dirty="0" smtClean="0"/>
              <a:t>when names are given to type expressions and the names are then used in subsequent type expressions.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key issue </a:t>
            </a:r>
            <a:r>
              <a:rPr lang="en-US" dirty="0" smtClean="0"/>
              <a:t>is whether a name in a type expression stands for itself or whether it is an abbreviation for another type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Types Equivalence..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When type expressions are represented by graphs, </a:t>
            </a:r>
            <a:r>
              <a:rPr lang="en-US" b="1" dirty="0" smtClean="0">
                <a:solidFill>
                  <a:schemeClr val="accent1"/>
                </a:solidFill>
              </a:rPr>
              <a:t>two types are structurally equivalent if and only if one of the following conditions is true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smtClean="0"/>
              <a:t>They are </a:t>
            </a:r>
            <a:r>
              <a:rPr lang="en-US" dirty="0" smtClean="0"/>
              <a:t>the </a:t>
            </a:r>
            <a:r>
              <a:rPr lang="en-US" b="1" dirty="0" smtClean="0"/>
              <a:t>same basic type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They are formed by applying the same constructor to structurally equivalent types.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One is a type name that denotes the other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Storage Layout for Local Names</a:t>
            </a:r>
            <a:endParaRPr lang="ur-PK" sz="40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Amount of storage</a:t>
            </a:r>
            <a:r>
              <a:rPr lang="en-US" dirty="0" smtClean="0"/>
              <a:t> that will be needed for the name at run time can be determined from the type of a name.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At compile time, we can use these amounts to assign each name a relative address. 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The type and relative address are saved in the symbol-table entry for the name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Data of varying length</a:t>
            </a:r>
            <a:r>
              <a:rPr lang="en-US" dirty="0" smtClean="0"/>
              <a:t>, such as strings, or data whose size cannot be determined until run time, such as dynamic arrays, is handled by </a:t>
            </a:r>
            <a:r>
              <a:rPr lang="en-US" b="1" dirty="0" smtClean="0">
                <a:solidFill>
                  <a:schemeClr val="accent1"/>
                </a:solidFill>
              </a:rPr>
              <a:t>reserving a known fixed amount of storage for a pointer to the data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Storage Layout for Local Names..</a:t>
            </a:r>
            <a:endParaRPr lang="ur-PK" sz="40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This translation scheme computes types and their widths for basic and array types.</a:t>
            </a:r>
          </a:p>
          <a:p>
            <a:endParaRPr lang="en-US" dirty="0" smtClean="0"/>
          </a:p>
          <a:p>
            <a:r>
              <a:rPr lang="en-US" dirty="0" smtClean="0"/>
              <a:t>It uses </a:t>
            </a:r>
            <a:r>
              <a:rPr lang="en-US" dirty="0" smtClean="0">
                <a:solidFill>
                  <a:schemeClr val="accent1"/>
                </a:solidFill>
              </a:rPr>
              <a:t>synthesized attributes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 and width for each </a:t>
            </a:r>
            <a:br>
              <a:rPr lang="en-US" dirty="0" smtClean="0"/>
            </a:br>
            <a:r>
              <a:rPr lang="en-US" dirty="0" smtClean="0"/>
              <a:t>non-terminal and two </a:t>
            </a:r>
            <a:br>
              <a:rPr lang="en-US" dirty="0" smtClean="0"/>
            </a:br>
            <a:r>
              <a:rPr lang="en-US" dirty="0" smtClean="0"/>
              <a:t>variables </a:t>
            </a:r>
            <a:r>
              <a:rPr lang="en-US" b="1" i="1" dirty="0" smtClean="0">
                <a:solidFill>
                  <a:schemeClr val="accent1"/>
                </a:solidFill>
              </a:rPr>
              <a:t>t </a:t>
            </a:r>
            <a:r>
              <a:rPr lang="en-US" dirty="0" smtClean="0"/>
              <a:t>and </a:t>
            </a:r>
            <a:r>
              <a:rPr lang="en-US" b="1" i="1" dirty="0" smtClean="0">
                <a:solidFill>
                  <a:schemeClr val="accent1"/>
                </a:solidFill>
              </a:rPr>
              <a:t>w</a:t>
            </a:r>
            <a:r>
              <a:rPr lang="en-US" dirty="0" smtClean="0"/>
              <a:t> to pass type</a:t>
            </a:r>
            <a:br>
              <a:rPr lang="en-US" dirty="0" smtClean="0"/>
            </a:br>
            <a:r>
              <a:rPr lang="en-US" dirty="0" smtClean="0"/>
              <a:t>and width information from a </a:t>
            </a:r>
            <a:r>
              <a:rPr lang="en-US" b="1" dirty="0" smtClean="0">
                <a:solidFill>
                  <a:schemeClr val="accent1"/>
                </a:solidFill>
              </a:rPr>
              <a:t>B</a:t>
            </a:r>
            <a:r>
              <a:rPr lang="en-US" dirty="0" smtClean="0"/>
              <a:t> node in a parse tree to the node for the production </a:t>
            </a:r>
            <a:r>
              <a:rPr lang="en-US" b="1" dirty="0" smtClean="0">
                <a:solidFill>
                  <a:schemeClr val="accent1"/>
                </a:solidFill>
              </a:rPr>
              <a:t>C → ɛ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 syntax-directed definition </a:t>
            </a:r>
            <a:r>
              <a:rPr lang="en-US" i="1" dirty="0" smtClean="0"/>
              <a:t>t</a:t>
            </a:r>
            <a:r>
              <a:rPr lang="en-US" dirty="0" smtClean="0"/>
              <a:t> and </a:t>
            </a:r>
            <a:r>
              <a:rPr lang="en-US" i="1" dirty="0" smtClean="0"/>
              <a:t>w</a:t>
            </a:r>
            <a:r>
              <a:rPr lang="en-US" dirty="0" smtClean="0"/>
              <a:t> would be inherited attributes for 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0" y="1752600"/>
            <a:ext cx="47815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Storage Layout for Local Names..</a:t>
            </a:r>
            <a:endParaRPr lang="ur-PK" sz="40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The parse tree for the type </a:t>
            </a:r>
            <a:r>
              <a:rPr lang="en-US" b="1" dirty="0" err="1" smtClean="0">
                <a:solidFill>
                  <a:schemeClr val="accent1"/>
                </a:solidFill>
              </a:rPr>
              <a:t>int</a:t>
            </a:r>
            <a:r>
              <a:rPr lang="en-US" b="1" dirty="0" smtClean="0">
                <a:solidFill>
                  <a:schemeClr val="accent1"/>
                </a:solidFill>
              </a:rPr>
              <a:t>[2][3]</a:t>
            </a:r>
            <a:r>
              <a:rPr lang="en-US" dirty="0" smtClean="0"/>
              <a:t> is shown by dotted lines.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solid lines show how the type and width are passed from B, down the chain of C's through variables t and w, and then back up the chain as synthesized attributes type and width.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variables t and w are assigned the values of </a:t>
            </a:r>
            <a:r>
              <a:rPr lang="en-US" b="1" dirty="0" err="1" smtClean="0"/>
              <a:t>B.</a:t>
            </a:r>
            <a:r>
              <a:rPr lang="en-US" b="1" i="1" dirty="0" err="1" smtClean="0"/>
              <a:t>type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B.</a:t>
            </a:r>
            <a:r>
              <a:rPr lang="en-US" b="1" i="1" dirty="0" err="1" smtClean="0"/>
              <a:t>width</a:t>
            </a:r>
            <a:r>
              <a:rPr lang="en-US" dirty="0" smtClean="0"/>
              <a:t> </a:t>
            </a:r>
            <a:r>
              <a:rPr lang="en-US" dirty="0" smtClean="0"/>
              <a:t>respectively, before the </a:t>
            </a:r>
            <a:r>
              <a:rPr lang="en-US" dirty="0" err="1" smtClean="0"/>
              <a:t>subtree</a:t>
            </a:r>
            <a:r>
              <a:rPr lang="en-US" dirty="0" smtClean="0"/>
              <a:t> with the C nodes is examined.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2" descr="E:\Freelancing\VCIIT\Compiler Construction\Helping Material\Images\Lec31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267200"/>
            <a:ext cx="5600000" cy="2400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Sequences of Declarations</a:t>
            </a:r>
            <a:endParaRPr lang="ur-PK" sz="40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Languages such as 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Java</a:t>
            </a:r>
            <a:r>
              <a:rPr lang="en-US" dirty="0" smtClean="0"/>
              <a:t> allow all the declarations in a single procedure to be processed as a group.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declarations may be distributed within a </a:t>
            </a:r>
            <a:r>
              <a:rPr lang="en-US" b="1" dirty="0" smtClean="0">
                <a:solidFill>
                  <a:schemeClr val="accent1"/>
                </a:solidFill>
              </a:rPr>
              <a:t>Java procedure</a:t>
            </a:r>
            <a:r>
              <a:rPr lang="en-US" dirty="0" smtClean="0"/>
              <a:t> but they can still be processed when the procedure is analyzed.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We can use a variable, say offset, to keep track of the next available relative address.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Sequences of Declarations..</a:t>
            </a:r>
            <a:endParaRPr lang="ur-PK" sz="40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translation scheme deals with a sequence of declarations of</a:t>
            </a:r>
            <a:br>
              <a:rPr lang="en-US" dirty="0" smtClean="0"/>
            </a:br>
            <a:r>
              <a:rPr lang="en-US" dirty="0" smtClean="0"/>
              <a:t>the form T </a:t>
            </a:r>
            <a:r>
              <a:rPr lang="en-US" b="1" i="1" dirty="0" smtClean="0"/>
              <a:t>id</a:t>
            </a:r>
            <a:r>
              <a:rPr lang="en-US" dirty="0" smtClean="0"/>
              <a:t>, where T generates </a:t>
            </a:r>
            <a:br>
              <a:rPr lang="en-US" dirty="0" smtClean="0"/>
            </a:br>
            <a:r>
              <a:rPr lang="en-US" dirty="0" smtClean="0"/>
              <a:t>a type.</a:t>
            </a:r>
          </a:p>
          <a:p>
            <a:endParaRPr lang="en-US" dirty="0" smtClean="0"/>
          </a:p>
          <a:p>
            <a:r>
              <a:rPr lang="en-US" dirty="0" smtClean="0"/>
              <a:t>Before the first declaration is </a:t>
            </a:r>
            <a:br>
              <a:rPr lang="en-US" dirty="0" smtClean="0"/>
            </a:br>
            <a:r>
              <a:rPr lang="en-US" dirty="0" smtClean="0"/>
              <a:t>considered, </a:t>
            </a:r>
            <a:r>
              <a:rPr lang="en-US" b="1" dirty="0" smtClean="0">
                <a:solidFill>
                  <a:schemeClr val="accent1"/>
                </a:solidFill>
              </a:rPr>
              <a:t>offset is set to 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each new name x is seen, x is entered into the symbol table with its relative address set to the current value of offset, which is then incremented by the width of the type of x.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200275"/>
            <a:ext cx="4495800" cy="15959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Sequences of Declarations…</a:t>
            </a:r>
            <a:endParaRPr lang="ur-PK" sz="40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semantic action within the production D → T id, D</a:t>
            </a:r>
            <a:r>
              <a:rPr lang="en-US" baseline="-25000" dirty="0" smtClean="0"/>
              <a:t>1</a:t>
            </a:r>
            <a:r>
              <a:rPr lang="en-US" dirty="0" smtClean="0"/>
              <a:t> creates a symbol table entry by executing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err="1" smtClean="0"/>
              <a:t>top.put</a:t>
            </a:r>
            <a:r>
              <a:rPr lang="en-US" dirty="0" smtClean="0"/>
              <a:t>(</a:t>
            </a:r>
            <a:r>
              <a:rPr lang="en-US" i="1" dirty="0" smtClean="0"/>
              <a:t>id</a:t>
            </a:r>
            <a:r>
              <a:rPr lang="en-US" i="1" dirty="0" smtClean="0"/>
              <a:t>. lexeme, T. type, offset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top</a:t>
            </a:r>
            <a:r>
              <a:rPr lang="en-US" dirty="0" smtClean="0"/>
              <a:t> denotes the current symbol table.</a:t>
            </a:r>
          </a:p>
          <a:p>
            <a:pPr lvl="1"/>
            <a:r>
              <a:rPr lang="en-US" dirty="0" smtClean="0"/>
              <a:t>The method </a:t>
            </a:r>
            <a:r>
              <a:rPr lang="en-US" b="1" dirty="0" err="1" smtClean="0">
                <a:solidFill>
                  <a:schemeClr val="accent1"/>
                </a:solidFill>
              </a:rPr>
              <a:t>top.put</a:t>
            </a:r>
            <a:r>
              <a:rPr lang="en-US" dirty="0" smtClean="0"/>
              <a:t> creates a symbol-table entry for </a:t>
            </a:r>
            <a:r>
              <a:rPr lang="en-US" b="1" dirty="0" err="1" smtClean="0"/>
              <a:t>id</a:t>
            </a:r>
            <a:r>
              <a:rPr lang="en-US" dirty="0" err="1" smtClean="0"/>
              <a:t>.lexeme</a:t>
            </a:r>
            <a:r>
              <a:rPr lang="en-US" dirty="0" smtClean="0"/>
              <a:t>, with type </a:t>
            </a:r>
            <a:r>
              <a:rPr lang="en-US" b="1" dirty="0" err="1" smtClean="0"/>
              <a:t>T</a:t>
            </a:r>
            <a:r>
              <a:rPr lang="en-US" dirty="0" err="1" smtClean="0"/>
              <a:t>.type</a:t>
            </a:r>
            <a:r>
              <a:rPr lang="en-US" dirty="0" smtClean="0"/>
              <a:t> and relative address offset in its data area.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initialization of offset is more evident if the first production appears on one line as:</a:t>
            </a:r>
          </a:p>
          <a:p>
            <a:pPr lvl="1">
              <a:buNone/>
            </a:pPr>
            <a:r>
              <a:rPr lang="en-US" sz="2400" dirty="0" smtClean="0"/>
              <a:t>	p → { offset = 0; } 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Fields in Records and Classes</a:t>
            </a:r>
            <a:endParaRPr lang="ur-PK" sz="40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translation of declarations carries over to fields in records and classes.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Record types can be added to the following grammar by adding the following production.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1"/>
                </a:solidFill>
              </a:rPr>
              <a:t>T → record ' {' D '}'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828800"/>
            <a:ext cx="3962400" cy="1406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267200"/>
            <a:ext cx="47815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Autofit/>
          </a:bodyPr>
          <a:lstStyle/>
          <a:p>
            <a:r>
              <a:rPr lang="en-US" dirty="0" smtClean="0"/>
              <a:t>Over View..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dependency graph </a:t>
            </a:r>
            <a:r>
              <a:rPr lang="en-US" dirty="0" smtClean="0"/>
              <a:t>depicts the flow of information among the attribute instances in a particular parse tree.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>
                <a:solidFill>
                  <a:schemeClr val="accent1"/>
                </a:solidFill>
              </a:rPr>
              <a:t>edge</a:t>
            </a:r>
            <a:r>
              <a:rPr lang="en-US" dirty="0" smtClean="0"/>
              <a:t> from one attribute instance to another means that the value of the first is needed to compute the second.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Edges express constraints implied by the semantic rules.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dependency graph </a:t>
            </a:r>
            <a:r>
              <a:rPr lang="en-US" dirty="0" smtClean="0"/>
              <a:t>characterizes the possible orders in which we can evaluate the attributes at the various nodes of a parse tree.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Fields in Records and Classes</a:t>
            </a:r>
            <a:endParaRPr lang="ur-PK" sz="40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fields in this record type are specified by the sequence of declarations generated by D.</a:t>
            </a:r>
          </a:p>
          <a:p>
            <a:endParaRPr lang="en-US" dirty="0" smtClean="0"/>
          </a:p>
          <a:p>
            <a:r>
              <a:rPr lang="en-US" dirty="0" smtClean="0"/>
              <a:t>The approach used for computing the relative addresses of declared names can be used to determine the types and relative addresses of fields, provided we are careful about two things: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field names within a record must be distinct, </a:t>
            </a:r>
            <a:r>
              <a:rPr lang="en-US" dirty="0" err="1" smtClean="0"/>
              <a:t>i.e</a:t>
            </a:r>
            <a:r>
              <a:rPr lang="en-US" dirty="0" smtClean="0"/>
              <a:t> a name may appear at most once in the declarations generated by D 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offset or relative address for a field name is relative to the data area for that record.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Translation of Expressions</a:t>
            </a:r>
            <a:endParaRPr lang="ur-PK" sz="40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this section we will see different methods of the translation of expressions into three-address code.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expression with more than one operator, like a + b * c, will translate into instructions with at most one operator per instruction.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array reference A[</a:t>
            </a:r>
            <a:r>
              <a:rPr lang="en-US" dirty="0" err="1" smtClean="0"/>
              <a:t>i</a:t>
            </a:r>
            <a:r>
              <a:rPr lang="en-US" dirty="0" smtClean="0"/>
              <a:t>][j] will expand into a sequence of three-address instructions that calculate an address for the reference.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Operations within Expressions</a:t>
            </a:r>
            <a:endParaRPr lang="ur-PK" sz="40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dirty="0" smtClean="0"/>
              <a:t>This SDD builds up the three-address code for an assignment statement 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using </a:t>
            </a:r>
            <a:br>
              <a:rPr lang="en-US" dirty="0" smtClean="0"/>
            </a:br>
            <a:r>
              <a:rPr lang="en-US" dirty="0" smtClean="0"/>
              <a:t>attribute</a:t>
            </a:r>
            <a:r>
              <a:rPr lang="en-US" b="1" dirty="0" smtClean="0">
                <a:solidFill>
                  <a:schemeClr val="accent1"/>
                </a:solidFill>
              </a:rPr>
              <a:t> code </a:t>
            </a:r>
            <a:r>
              <a:rPr lang="en-US" dirty="0" smtClean="0"/>
              <a:t>for</a:t>
            </a:r>
            <a:r>
              <a:rPr lang="en-US" b="1" dirty="0" smtClean="0">
                <a:solidFill>
                  <a:schemeClr val="accent1"/>
                </a:solidFill>
              </a:rPr>
              <a:t> S </a:t>
            </a: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attributes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addr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b="1" dirty="0" smtClean="0">
                <a:solidFill>
                  <a:schemeClr val="accent1"/>
                </a:solidFill>
              </a:rPr>
              <a:t>code</a:t>
            </a:r>
            <a:r>
              <a:rPr lang="en-US" dirty="0" smtClean="0"/>
              <a:t> for an expression 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Attributes </a:t>
            </a:r>
            <a:r>
              <a:rPr lang="en-US" b="1" dirty="0" smtClean="0">
                <a:solidFill>
                  <a:schemeClr val="accent1"/>
                </a:solidFill>
              </a:rPr>
              <a:t>S. code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b="1" dirty="0" err="1" smtClean="0">
                <a:solidFill>
                  <a:schemeClr val="accent1"/>
                </a:solidFill>
              </a:rPr>
              <a:t>E.code</a:t>
            </a:r>
            <a:r>
              <a:rPr lang="en-US" dirty="0" smtClean="0"/>
              <a:t> denote the </a:t>
            </a:r>
            <a:br>
              <a:rPr lang="en-US" dirty="0" smtClean="0"/>
            </a:br>
            <a:r>
              <a:rPr lang="en-US" dirty="0" smtClean="0"/>
              <a:t>three-address code for </a:t>
            </a:r>
            <a:br>
              <a:rPr lang="en-US" dirty="0" smtClean="0"/>
            </a:b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dirty="0" smtClean="0"/>
              <a:t> respectively.</a:t>
            </a:r>
          </a:p>
          <a:p>
            <a:endParaRPr lang="en-US" dirty="0" smtClean="0"/>
          </a:p>
          <a:p>
            <a:r>
              <a:rPr lang="en-US" dirty="0" smtClean="0"/>
              <a:t> Attribute </a:t>
            </a:r>
            <a:r>
              <a:rPr lang="en-US" b="1" dirty="0" err="1" smtClean="0">
                <a:solidFill>
                  <a:schemeClr val="accent1"/>
                </a:solidFill>
              </a:rPr>
              <a:t>E.addr</a:t>
            </a:r>
            <a:r>
              <a:rPr lang="en-US" dirty="0" smtClean="0"/>
              <a:t> denotes the address that will hold the value of 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676400"/>
            <a:ext cx="50101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Operations within Expressions..</a:t>
            </a:r>
            <a:endParaRPr lang="ur-PK" sz="40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Ex. Using this syntax- directed definition,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chemeClr val="accent1"/>
                </a:solidFill>
              </a:rPr>
              <a:t>assignment statement a = b + - c</a:t>
            </a:r>
          </a:p>
          <a:p>
            <a:r>
              <a:rPr lang="en-US" dirty="0" smtClean="0"/>
              <a:t> is translated into the three-address code sequence</a:t>
            </a:r>
          </a:p>
          <a:p>
            <a:endParaRPr lang="en-US" dirty="0" smtClean="0"/>
          </a:p>
          <a:p>
            <a:pPr lvl="3"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t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sz="2800" b="1" dirty="0" smtClean="0">
                <a:solidFill>
                  <a:schemeClr val="accent1"/>
                </a:solidFill>
              </a:rPr>
              <a:t> = minus c</a:t>
            </a:r>
          </a:p>
          <a:p>
            <a:pPr lvl="3"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t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sz="2800" b="1" dirty="0" smtClean="0">
                <a:solidFill>
                  <a:schemeClr val="accent1"/>
                </a:solidFill>
              </a:rPr>
              <a:t> = b + t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1</a:t>
            </a:r>
          </a:p>
          <a:p>
            <a:pPr lvl="3"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a = t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2</a:t>
            </a:r>
            <a:endParaRPr lang="en-US" sz="2800" b="1" baseline="-25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Incremental Translation</a:t>
            </a:r>
            <a:endParaRPr lang="ur-PK" sz="40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dirty="0" smtClean="0"/>
              <a:t>Code attributes can be long strings, so they are usually generated incrementally.</a:t>
            </a:r>
          </a:p>
          <a:p>
            <a:r>
              <a:rPr lang="en-US" dirty="0" smtClean="0"/>
              <a:t>So we can generate only the new three-address  instructions as:</a:t>
            </a:r>
          </a:p>
          <a:p>
            <a:endParaRPr lang="en-US" dirty="0" smtClean="0"/>
          </a:p>
          <a:p>
            <a:r>
              <a:rPr lang="en-US" sz="2200" dirty="0" smtClean="0"/>
              <a:t>In the incremental approach,</a:t>
            </a:r>
            <a:br>
              <a:rPr lang="en-US" sz="2200" dirty="0" smtClean="0"/>
            </a:br>
            <a:r>
              <a:rPr lang="en-US" sz="2200" b="1" dirty="0" smtClean="0">
                <a:solidFill>
                  <a:schemeClr val="accent1"/>
                </a:solidFill>
              </a:rPr>
              <a:t>gen</a:t>
            </a:r>
            <a:r>
              <a:rPr lang="en-US" sz="2200" dirty="0" smtClean="0"/>
              <a:t> not only constructs a </a:t>
            </a:r>
            <a:br>
              <a:rPr lang="en-US" sz="2200" dirty="0" smtClean="0"/>
            </a:br>
            <a:r>
              <a:rPr lang="en-US" sz="2200" dirty="0" smtClean="0"/>
              <a:t>three-address instruction, </a:t>
            </a:r>
            <a:br>
              <a:rPr lang="en-US" sz="2200" dirty="0" smtClean="0"/>
            </a:br>
            <a:r>
              <a:rPr lang="en-US" sz="2200" dirty="0" smtClean="0"/>
              <a:t>it appends the instruction to</a:t>
            </a:r>
            <a:br>
              <a:rPr lang="en-US" sz="2200" dirty="0" smtClean="0"/>
            </a:br>
            <a:r>
              <a:rPr lang="en-US" sz="2200" dirty="0" smtClean="0"/>
              <a:t>the sequence of instructions </a:t>
            </a:r>
            <a:br>
              <a:rPr lang="en-US" sz="2200" dirty="0" smtClean="0"/>
            </a:br>
            <a:r>
              <a:rPr lang="en-US" sz="2200" dirty="0" smtClean="0"/>
              <a:t>generated so far. </a:t>
            </a:r>
          </a:p>
          <a:p>
            <a:r>
              <a:rPr lang="en-US" sz="2200" dirty="0" smtClean="0"/>
              <a:t>The sequence may either be </a:t>
            </a:r>
            <a:br>
              <a:rPr lang="en-US" sz="2200" dirty="0" smtClean="0"/>
            </a:br>
            <a:r>
              <a:rPr lang="en-US" sz="2200" dirty="0" smtClean="0"/>
              <a:t>retained in memory for further processing, or it may be output incrementally.</a:t>
            </a:r>
            <a:endParaRPr lang="en-US" sz="2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514600"/>
            <a:ext cx="5105400" cy="269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ctr" rtl="0"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ur-PK" sz="4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Autofit/>
          </a:bodyPr>
          <a:lstStyle/>
          <a:p>
            <a:r>
              <a:rPr lang="en-US" dirty="0" smtClean="0"/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</a:t>
            </a:r>
            <a:r>
              <a:rPr lang="en-US" sz="2200" b="1" dirty="0" smtClean="0"/>
              <a:t>black dotted </a:t>
            </a:r>
            <a:r>
              <a:rPr lang="en-US" sz="2200" dirty="0" smtClean="0"/>
              <a:t>lines comprise the parse tree for the multiplication grammar just studied when applied to a single multiplication, e.g. 3*5. </a:t>
            </a:r>
          </a:p>
          <a:p>
            <a:endParaRPr lang="en-US" sz="2200" dirty="0" smtClean="0"/>
          </a:p>
          <a:p>
            <a:r>
              <a:rPr lang="en-US" sz="2200" dirty="0" smtClean="0"/>
              <a:t>Each </a:t>
            </a:r>
            <a:r>
              <a:rPr lang="en-US" sz="2200" b="1" dirty="0" smtClean="0">
                <a:solidFill>
                  <a:srgbClr val="00B050"/>
                </a:solidFill>
              </a:rPr>
              <a:t>synthesized attribute </a:t>
            </a:r>
            <a:r>
              <a:rPr lang="en-US" sz="2200" dirty="0" smtClean="0"/>
              <a:t>is shown </a:t>
            </a:r>
            <a:br>
              <a:rPr lang="en-US" sz="2200" dirty="0" smtClean="0"/>
            </a:br>
            <a:r>
              <a:rPr lang="en-US" sz="2200" dirty="0" smtClean="0"/>
              <a:t>in </a:t>
            </a:r>
            <a:r>
              <a:rPr lang="en-US" sz="2200" b="1" dirty="0" smtClean="0">
                <a:solidFill>
                  <a:srgbClr val="00B050"/>
                </a:solidFill>
              </a:rPr>
              <a:t>green</a:t>
            </a:r>
            <a:r>
              <a:rPr lang="en-US" sz="2200" dirty="0" smtClean="0"/>
              <a:t> and is written to the right of </a:t>
            </a:r>
            <a:br>
              <a:rPr lang="en-US" sz="2200" dirty="0" smtClean="0"/>
            </a:br>
            <a:r>
              <a:rPr lang="en-US" sz="2200" dirty="0" smtClean="0"/>
              <a:t>the grammar symbol at the node </a:t>
            </a:r>
            <a:br>
              <a:rPr lang="en-US" sz="2200" dirty="0" smtClean="0"/>
            </a:br>
            <a:r>
              <a:rPr lang="en-US" sz="2200" dirty="0" smtClean="0"/>
              <a:t>where it is defined. </a:t>
            </a:r>
          </a:p>
          <a:p>
            <a:endParaRPr lang="en-US" sz="2200" dirty="0" smtClean="0"/>
          </a:p>
          <a:p>
            <a:r>
              <a:rPr lang="en-US" sz="2200" dirty="0" smtClean="0"/>
              <a:t>Each </a:t>
            </a:r>
            <a:r>
              <a:rPr lang="en-US" sz="2200" b="1" dirty="0" smtClean="0">
                <a:solidFill>
                  <a:srgbClr val="FF0000"/>
                </a:solidFill>
              </a:rPr>
              <a:t>inherited attribute </a:t>
            </a:r>
            <a:r>
              <a:rPr lang="en-US" sz="2200" dirty="0" smtClean="0"/>
              <a:t>is shown in </a:t>
            </a:r>
            <a:br>
              <a:rPr lang="en-US" sz="2200" dirty="0" smtClean="0"/>
            </a:br>
            <a:r>
              <a:rPr lang="en-US" sz="2200" b="1" dirty="0" smtClean="0">
                <a:solidFill>
                  <a:srgbClr val="FF0000"/>
                </a:solidFill>
              </a:rPr>
              <a:t>red</a:t>
            </a:r>
            <a:r>
              <a:rPr lang="en-US" sz="2200" dirty="0" smtClean="0"/>
              <a:t> and is written to the left of the </a:t>
            </a:r>
            <a:br>
              <a:rPr lang="en-US" sz="2200" dirty="0" smtClean="0"/>
            </a:br>
            <a:r>
              <a:rPr lang="en-US" sz="2200" dirty="0" smtClean="0"/>
              <a:t>grammar symbol where it is defined.</a:t>
            </a:r>
          </a:p>
          <a:p>
            <a:endParaRPr lang="en-US" sz="2200" dirty="0" smtClean="0"/>
          </a:p>
          <a:p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C:\Users\Pie\Pictures\dependenc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966913"/>
            <a:ext cx="4123292" cy="29098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8382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>
                <a:solidFill>
                  <a:srgbClr val="FF0000"/>
                </a:solidFill>
                <a:latin typeface="+mj-lt"/>
              </a:rPr>
              <a:t>Over View…</a:t>
            </a:r>
            <a:endParaRPr lang="en-US" sz="40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SDT</a:t>
            </a:r>
            <a:r>
              <a:rPr lang="en-US" dirty="0" smtClean="0"/>
              <a:t> can be implemented as follows: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Ignoring the actions, parse the input and produce a parse tree as a result.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Then, examine each interior node N, say one for production </a:t>
            </a:r>
            <a:r>
              <a:rPr lang="en-US" b="1" dirty="0" smtClean="0">
                <a:solidFill>
                  <a:schemeClr val="accent1"/>
                </a:solidFill>
              </a:rPr>
              <a:t>B  → </a:t>
            </a:r>
            <a:r>
              <a:rPr lang="el-GR" b="1" i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Add additional children to N for the actions in </a:t>
            </a:r>
            <a:r>
              <a:rPr lang="el-GR" b="1" i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so the children of N from left to right have exactly the symbols and actions of </a:t>
            </a:r>
            <a:r>
              <a:rPr lang="el-GR" b="1" i="1" dirty="0" smtClean="0">
                <a:solidFill>
                  <a:schemeClr val="accent1"/>
                </a:solidFill>
              </a:rPr>
              <a:t>α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Perform a preorder traversal of the tree, and as soon as a node labeled by an action is visited, perform that action.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8382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>
                <a:solidFill>
                  <a:srgbClr val="FF0000"/>
                </a:solidFill>
              </a:rPr>
              <a:t>Over </a:t>
            </a:r>
            <a:r>
              <a:rPr lang="en-US" sz="4000" dirty="0" smtClean="0">
                <a:solidFill>
                  <a:srgbClr val="FF0000"/>
                </a:solidFill>
              </a:rPr>
              <a:t>View</a:t>
            </a:r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It shows the parse tree for expression </a:t>
            </a:r>
            <a:r>
              <a:rPr lang="en-US" b="1" dirty="0" smtClean="0">
                <a:solidFill>
                  <a:schemeClr val="accent1"/>
                </a:solidFill>
              </a:rPr>
              <a:t>3 * 5 + 4 </a:t>
            </a:r>
            <a:r>
              <a:rPr lang="en-US" dirty="0" smtClean="0"/>
              <a:t>with actions inserted. </a:t>
            </a:r>
          </a:p>
          <a:p>
            <a:r>
              <a:rPr lang="en-US" dirty="0" smtClean="0"/>
              <a:t>Visiting the nodes in preorder, we get the prefix form of the expression: </a:t>
            </a:r>
            <a:r>
              <a:rPr lang="en-US" b="1" dirty="0" smtClean="0">
                <a:solidFill>
                  <a:schemeClr val="accent1"/>
                </a:solidFill>
              </a:rPr>
              <a:t>+ * 3 5 4</a:t>
            </a:r>
            <a:r>
              <a:rPr lang="en-US" dirty="0" smtClean="0"/>
              <a:t>.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819400"/>
            <a:ext cx="4953000" cy="364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Over View</a:t>
            </a:r>
            <a:r>
              <a:rPr lang="en-US" sz="4000" dirty="0">
                <a:solidFill>
                  <a:srgbClr val="FF0000"/>
                </a:solidFill>
                <a:latin typeface="+mj-lt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 the </a:t>
            </a:r>
            <a:r>
              <a:rPr lang="en-US" b="1" dirty="0" smtClean="0">
                <a:solidFill>
                  <a:schemeClr val="accent1"/>
                </a:solidFill>
              </a:rPr>
              <a:t>analysis-synthesis model </a:t>
            </a:r>
            <a:r>
              <a:rPr lang="en-US" dirty="0" smtClean="0"/>
              <a:t>of a compiler, the front end analyzes a source program and creates an intermediate representation, from which the back end generates target code.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1"/>
                </a:solidFill>
              </a:rPr>
              <a:t>directed acyclic graph </a:t>
            </a:r>
            <a:r>
              <a:rPr lang="en-US" dirty="0" smtClean="0"/>
              <a:t>(DAG) for an expression identifies the common sub-expressions of the expression.</a:t>
            </a:r>
          </a:p>
          <a:p>
            <a:pPr marL="742950" lvl="2" indent="-342900"/>
            <a:endParaRPr lang="en-US" sz="2200" dirty="0" smtClean="0"/>
          </a:p>
          <a:p>
            <a:pPr marL="742950" lvl="2" indent="-342900"/>
            <a:r>
              <a:rPr lang="en-US" sz="2200" dirty="0" smtClean="0"/>
              <a:t>It has leaves corresponding to atomic operands and interior codes corresponding to operators.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590800"/>
            <a:ext cx="731235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>
                <a:solidFill>
                  <a:srgbClr val="FF0000"/>
                </a:solidFill>
                <a:latin typeface="+mj-lt"/>
              </a:rPr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node N in a DAG has more than one parent if N represents a common Sub-expression.</a:t>
            </a:r>
          </a:p>
          <a:p>
            <a:endParaRPr lang="en-US" dirty="0" smtClean="0"/>
          </a:p>
          <a:p>
            <a:r>
              <a:rPr lang="en-US" dirty="0" smtClean="0"/>
              <a:t>In a </a:t>
            </a:r>
            <a:r>
              <a:rPr lang="en-US" dirty="0" smtClean="0">
                <a:solidFill>
                  <a:schemeClr val="accent1"/>
                </a:solidFill>
              </a:rPr>
              <a:t>syntax tree</a:t>
            </a:r>
            <a:r>
              <a:rPr lang="en-US" dirty="0" smtClean="0"/>
              <a:t>, the tree for the common sub expression would be replicated as many times as the sub expression appears in the original expression.</a:t>
            </a:r>
          </a:p>
          <a:p>
            <a:endParaRPr lang="en-US" dirty="0" smtClean="0"/>
          </a:p>
          <a:p>
            <a:r>
              <a:rPr lang="en-US" dirty="0" smtClean="0"/>
              <a:t>Ex. 	</a:t>
            </a:r>
            <a:r>
              <a:rPr lang="pt-BR" b="1" dirty="0" smtClean="0">
                <a:solidFill>
                  <a:schemeClr val="accent1"/>
                </a:solidFill>
              </a:rPr>
              <a:t>a + a * (b - c) + (b - c) * d</a:t>
            </a:r>
          </a:p>
          <a:p>
            <a:endParaRPr lang="en-US" sz="2200" dirty="0" smtClean="0"/>
          </a:p>
          <a:p>
            <a:r>
              <a:rPr lang="en-US" sz="2200" dirty="0" smtClean="0"/>
              <a:t>The leaf for </a:t>
            </a:r>
            <a:r>
              <a:rPr lang="en-US" sz="2200" b="1" dirty="0" smtClean="0">
                <a:solidFill>
                  <a:schemeClr val="accent1"/>
                </a:solidFill>
              </a:rPr>
              <a:t>a</a:t>
            </a:r>
            <a:r>
              <a:rPr lang="en-US" sz="2200" dirty="0" smtClean="0"/>
              <a:t> has two parents, </a:t>
            </a:r>
            <a:br>
              <a:rPr lang="en-US" sz="2200" dirty="0" smtClean="0"/>
            </a:br>
            <a:r>
              <a:rPr lang="en-US" sz="2200" dirty="0" smtClean="0"/>
              <a:t>because </a:t>
            </a:r>
            <a:r>
              <a:rPr lang="en-US" sz="2200" b="1" dirty="0" smtClean="0">
                <a:solidFill>
                  <a:schemeClr val="accent1"/>
                </a:solidFill>
              </a:rPr>
              <a:t>a</a:t>
            </a:r>
            <a:r>
              <a:rPr lang="en-US" sz="2200" dirty="0" smtClean="0"/>
              <a:t> appears twice in the </a:t>
            </a:r>
            <a:br>
              <a:rPr lang="en-US" sz="2200" dirty="0" smtClean="0"/>
            </a:br>
            <a:r>
              <a:rPr lang="en-US" sz="2200" dirty="0" smtClean="0"/>
              <a:t>expression.</a:t>
            </a:r>
            <a:endParaRPr lang="pt-BR" sz="2200" b="1" dirty="0" smtClean="0">
              <a:solidFill>
                <a:schemeClr val="accent1"/>
              </a:solidFill>
            </a:endParaRPr>
          </a:p>
          <a:p>
            <a:endParaRPr lang="en-US" sz="2200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9846" y="3810000"/>
            <a:ext cx="335395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lvl="1" algn="ctr" rtl="0"/>
            <a:r>
              <a:rPr lang="en-US" sz="4000" dirty="0">
                <a:solidFill>
                  <a:srgbClr val="FF0000"/>
                </a:solidFill>
                <a:latin typeface="+mj-lt"/>
              </a:rPr>
              <a:t>Over </a:t>
            </a:r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View…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nodes of a syntax tree or DAG are stored in an array of records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1"/>
                </a:solidFill>
              </a:rPr>
              <a:t>DAG for </a:t>
            </a:r>
            <a:r>
              <a:rPr lang="en-US" b="1" dirty="0" err="1" smtClean="0">
                <a:solidFill>
                  <a:schemeClr val="accent1"/>
                </a:solidFill>
              </a:rPr>
              <a:t>i</a:t>
            </a:r>
            <a:r>
              <a:rPr lang="en-US" b="1" dirty="0" smtClean="0">
                <a:solidFill>
                  <a:schemeClr val="accent1"/>
                </a:solidFill>
              </a:rPr>
              <a:t> = </a:t>
            </a:r>
            <a:r>
              <a:rPr lang="en-US" b="1" dirty="0" err="1" smtClean="0">
                <a:solidFill>
                  <a:schemeClr val="accent1"/>
                </a:solidFill>
              </a:rPr>
              <a:t>i</a:t>
            </a:r>
            <a:r>
              <a:rPr lang="en-US" b="1" dirty="0" smtClean="0">
                <a:solidFill>
                  <a:schemeClr val="accent1"/>
                </a:solidFill>
              </a:rPr>
              <a:t> + 10 </a:t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 smtClean="0">
                <a:solidFill>
                  <a:schemeClr val="accent1"/>
                </a:solidFill>
              </a:rPr>
              <a:t>allocated in an array</a:t>
            </a:r>
          </a:p>
          <a:p>
            <a:endParaRPr lang="en-US" sz="2200" b="1" dirty="0" smtClean="0">
              <a:solidFill>
                <a:schemeClr val="accent1"/>
              </a:solidFill>
            </a:endParaRPr>
          </a:p>
          <a:p>
            <a:endParaRPr lang="en-US" sz="2200" dirty="0" smtClean="0"/>
          </a:p>
          <a:p>
            <a:pPr lvl="1"/>
            <a:r>
              <a:rPr lang="en-US" dirty="0" smtClean="0"/>
              <a:t>Each row of the array represents one record, and therefore one node. </a:t>
            </a:r>
          </a:p>
          <a:p>
            <a:pPr lvl="1"/>
            <a:r>
              <a:rPr lang="en-US" dirty="0" smtClean="0"/>
              <a:t>In each record, the first field is an operation code, indicating the label of the node.</a:t>
            </a:r>
          </a:p>
          <a:p>
            <a:pPr lvl="1"/>
            <a:r>
              <a:rPr lang="en-US" dirty="0" smtClean="0"/>
              <a:t> In array, leaves have one additional field, which holds the lexical value and interior nodes have two additional fields indicating the left and right children.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676400"/>
            <a:ext cx="51339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20260</TotalTime>
  <Words>1794</Words>
  <Application>Microsoft Office PowerPoint</Application>
  <PresentationFormat>On-screen Show (4:3)</PresentationFormat>
  <Paragraphs>288</Paragraphs>
  <Slides>35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Slide 2</vt:lpstr>
      <vt:lpstr>Over View..</vt:lpstr>
      <vt:lpstr>Over View…</vt:lpstr>
      <vt:lpstr>Over View…</vt:lpstr>
      <vt:lpstr>Over View…</vt:lpstr>
      <vt:lpstr>Over View…</vt:lpstr>
      <vt:lpstr>Over View…</vt:lpstr>
      <vt:lpstr>Over View…</vt:lpstr>
      <vt:lpstr>Over View…</vt:lpstr>
      <vt:lpstr>Over View…</vt:lpstr>
      <vt:lpstr>Over View…</vt:lpstr>
      <vt:lpstr>Over View…</vt:lpstr>
      <vt:lpstr>Contents</vt:lpstr>
      <vt:lpstr>Static Single-Assignment Form</vt:lpstr>
      <vt:lpstr>Types &amp; Declarations</vt:lpstr>
      <vt:lpstr>Types &amp; Declarations..</vt:lpstr>
      <vt:lpstr>Types Expressions</vt:lpstr>
      <vt:lpstr>Types Expressions..</vt:lpstr>
      <vt:lpstr>Types Expressions…</vt:lpstr>
      <vt:lpstr>Types Equivalence</vt:lpstr>
      <vt:lpstr>Types Equivalence..</vt:lpstr>
      <vt:lpstr>Storage Layout for Local Names</vt:lpstr>
      <vt:lpstr>Storage Layout for Local Names..</vt:lpstr>
      <vt:lpstr>Storage Layout for Local Names..</vt:lpstr>
      <vt:lpstr>Sequences of Declarations</vt:lpstr>
      <vt:lpstr>Sequences of Declarations..</vt:lpstr>
      <vt:lpstr>Sequences of Declarations…</vt:lpstr>
      <vt:lpstr>Fields in Records and Classes</vt:lpstr>
      <vt:lpstr>Fields in Records and Classes</vt:lpstr>
      <vt:lpstr>Translation of Expressions</vt:lpstr>
      <vt:lpstr>Operations within Expressions</vt:lpstr>
      <vt:lpstr>Operations within Expressions..</vt:lpstr>
      <vt:lpstr>Incremental Translation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02</dc:title>
  <dc:subject>Compiler Construction</dc:subject>
  <dc:creator>Bilal Zafar</dc:creator>
  <cp:keywords>Compilers</cp:keywords>
  <cp:lastModifiedBy>NTS</cp:lastModifiedBy>
  <cp:revision>4730</cp:revision>
  <dcterms:created xsi:type="dcterms:W3CDTF">2012-02-27T05:45:45Z</dcterms:created>
  <dcterms:modified xsi:type="dcterms:W3CDTF">2013-12-30T12:42:15Z</dcterms:modified>
  <cp:category>CS</cp:category>
</cp:coreProperties>
</file>