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269" r:id="rId2"/>
    <p:sldId id="262" r:id="rId3"/>
    <p:sldId id="663" r:id="rId4"/>
    <p:sldId id="670" r:id="rId5"/>
    <p:sldId id="672" r:id="rId6"/>
    <p:sldId id="685" r:id="rId7"/>
    <p:sldId id="689" r:id="rId8"/>
    <p:sldId id="690" r:id="rId9"/>
    <p:sldId id="698" r:id="rId10"/>
    <p:sldId id="700" r:id="rId11"/>
    <p:sldId id="701" r:id="rId12"/>
    <p:sldId id="656" r:id="rId13"/>
    <p:sldId id="682" r:id="rId14"/>
    <p:sldId id="703" r:id="rId15"/>
    <p:sldId id="704" r:id="rId16"/>
    <p:sldId id="705" r:id="rId17"/>
    <p:sldId id="706" r:id="rId18"/>
    <p:sldId id="707" r:id="rId19"/>
    <p:sldId id="708" r:id="rId20"/>
    <p:sldId id="709" r:id="rId21"/>
    <p:sldId id="710" r:id="rId22"/>
    <p:sldId id="712" r:id="rId23"/>
    <p:sldId id="711" r:id="rId24"/>
    <p:sldId id="713" r:id="rId25"/>
    <p:sldId id="715" r:id="rId26"/>
    <p:sldId id="714" r:id="rId27"/>
    <p:sldId id="716" r:id="rId28"/>
    <p:sldId id="718" r:id="rId29"/>
    <p:sldId id="717" r:id="rId30"/>
    <p:sldId id="719" r:id="rId31"/>
    <p:sldId id="721" r:id="rId32"/>
    <p:sldId id="735" r:id="rId33"/>
    <p:sldId id="736" r:id="rId34"/>
    <p:sldId id="734" r:id="rId35"/>
    <p:sldId id="723" r:id="rId36"/>
    <p:sldId id="726" r:id="rId37"/>
    <p:sldId id="728" r:id="rId38"/>
    <p:sldId id="727" r:id="rId39"/>
    <p:sldId id="729" r:id="rId40"/>
    <p:sldId id="730" r:id="rId41"/>
    <p:sldId id="731" r:id="rId42"/>
    <p:sldId id="732" r:id="rId43"/>
    <p:sldId id="733" r:id="rId44"/>
    <p:sldId id="28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85763" autoAdjust="0"/>
  </p:normalViewPr>
  <p:slideViewPr>
    <p:cSldViewPr>
      <p:cViewPr>
        <p:scale>
          <a:sx n="70" d="100"/>
          <a:sy n="70" d="100"/>
        </p:scale>
        <p:origin x="-12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28/02/1435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28/02/1435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30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Over View…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endParaRPr lang="en-US" dirty="0" smtClean="0"/>
          </a:p>
          <a:p>
            <a:pPr marL="342900" lvl="1" indent="-342900"/>
            <a:r>
              <a:rPr lang="en-US" sz="2400" b="1" dirty="0" smtClean="0">
                <a:solidFill>
                  <a:schemeClr val="accent1"/>
                </a:solidFill>
              </a:rPr>
              <a:t>Operations Within Expressions</a:t>
            </a:r>
          </a:p>
          <a:p>
            <a:endParaRPr lang="en-US" dirty="0" smtClean="0"/>
          </a:p>
          <a:p>
            <a:r>
              <a:rPr lang="en-US" dirty="0" smtClean="0"/>
              <a:t>Ex. Using this syntax- directed definition,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chemeClr val="accent1"/>
                </a:solidFill>
              </a:rPr>
              <a:t>assignment statement a = b + - c</a:t>
            </a:r>
          </a:p>
          <a:p>
            <a:r>
              <a:rPr lang="en-US" dirty="0" smtClean="0"/>
              <a:t> is translated into the three-address code sequence</a:t>
            </a:r>
          </a:p>
          <a:p>
            <a:endParaRPr lang="en-US" dirty="0" smtClean="0"/>
          </a:p>
          <a:p>
            <a:pPr lvl="3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</a:rPr>
              <a:t> = minus c</a:t>
            </a:r>
          </a:p>
          <a:p>
            <a:pPr lvl="3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2800" b="1" dirty="0" smtClean="0">
                <a:solidFill>
                  <a:schemeClr val="accent1"/>
                </a:solidFill>
              </a:rPr>
              <a:t> = b + t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1</a:t>
            </a:r>
          </a:p>
          <a:p>
            <a:pPr lvl="3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a = t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2</a:t>
            </a:r>
            <a:endParaRPr lang="en-US" sz="2800" b="1" baseline="-25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Over View…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b="1" dirty="0" smtClean="0">
                <a:solidFill>
                  <a:schemeClr val="accent1"/>
                </a:solidFill>
              </a:rPr>
              <a:t>Incremental Translation </a:t>
            </a:r>
          </a:p>
          <a:p>
            <a:pPr>
              <a:buNone/>
            </a:pPr>
            <a:r>
              <a:rPr lang="en-US" dirty="0" smtClean="0"/>
              <a:t>	Code attributes can be long strings, so they are usually generated incrementally.</a:t>
            </a:r>
          </a:p>
          <a:p>
            <a:endParaRPr lang="en-US" dirty="0" smtClean="0"/>
          </a:p>
          <a:p>
            <a:r>
              <a:rPr lang="en-US" sz="2200" dirty="0" smtClean="0"/>
              <a:t>In the incremental approach,</a:t>
            </a:r>
            <a:br>
              <a:rPr lang="en-US" sz="2200" dirty="0" smtClean="0"/>
            </a:br>
            <a:r>
              <a:rPr lang="en-US" sz="2200" b="1" dirty="0" smtClean="0">
                <a:solidFill>
                  <a:schemeClr val="accent1"/>
                </a:solidFill>
              </a:rPr>
              <a:t>gen</a:t>
            </a:r>
            <a:r>
              <a:rPr lang="en-US" sz="2200" dirty="0" smtClean="0"/>
              <a:t> not only constructs a </a:t>
            </a:r>
            <a:br>
              <a:rPr lang="en-US" sz="2200" dirty="0" smtClean="0"/>
            </a:br>
            <a:r>
              <a:rPr lang="en-US" sz="2200" dirty="0" smtClean="0"/>
              <a:t>three-address instruction, </a:t>
            </a:r>
            <a:br>
              <a:rPr lang="en-US" sz="2200" dirty="0" smtClean="0"/>
            </a:br>
            <a:r>
              <a:rPr lang="en-US" sz="2200" dirty="0" smtClean="0"/>
              <a:t>it appends the instruction to</a:t>
            </a:r>
            <a:br>
              <a:rPr lang="en-US" sz="2200" dirty="0" smtClean="0"/>
            </a:br>
            <a:r>
              <a:rPr lang="en-US" sz="2200" dirty="0" smtClean="0"/>
              <a:t>the sequence of instructions </a:t>
            </a:r>
            <a:br>
              <a:rPr lang="en-US" sz="2200" dirty="0" smtClean="0"/>
            </a:br>
            <a:r>
              <a:rPr lang="en-US" sz="2200" dirty="0" smtClean="0"/>
              <a:t>generated so far. </a:t>
            </a:r>
          </a:p>
          <a:p>
            <a:r>
              <a:rPr lang="en-US" sz="2200" dirty="0" smtClean="0"/>
              <a:t>The sequence may either be </a:t>
            </a:r>
            <a:br>
              <a:rPr lang="en-US" sz="2200" dirty="0" smtClean="0"/>
            </a:br>
            <a:r>
              <a:rPr lang="en-US" sz="2200" dirty="0" smtClean="0"/>
              <a:t>retained in memory for further processing, or it may be output incrementally.</a:t>
            </a:r>
            <a:endParaRPr lang="en-US" sz="2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14600"/>
            <a:ext cx="5105400" cy="269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Type Checking</a:t>
            </a:r>
          </a:p>
          <a:p>
            <a:pPr lvl="1"/>
            <a:r>
              <a:rPr lang="en-US" dirty="0" smtClean="0"/>
              <a:t>Rules for Type Checking </a:t>
            </a:r>
          </a:p>
          <a:p>
            <a:pPr lvl="1"/>
            <a:r>
              <a:rPr lang="en-US" dirty="0" smtClean="0"/>
              <a:t>Type Conversions</a:t>
            </a:r>
          </a:p>
          <a:p>
            <a:pPr lvl="1"/>
            <a:r>
              <a:rPr lang="en-US" dirty="0" smtClean="0"/>
              <a:t>Overloading of Functions and Operators</a:t>
            </a:r>
          </a:p>
          <a:p>
            <a:pPr lvl="1"/>
            <a:r>
              <a:rPr lang="en-US" dirty="0" smtClean="0"/>
              <a:t>Type Inference and Polymorphic Functions</a:t>
            </a:r>
          </a:p>
          <a:p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Boolean Expressions &amp; Short-Circuit Code</a:t>
            </a:r>
          </a:p>
          <a:p>
            <a:pPr lvl="1"/>
            <a:r>
              <a:rPr lang="en-US" dirty="0" smtClean="0"/>
              <a:t>Flow-of-Control Statements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Control-Flow Translation of Boolean Expressions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Boolean Values and Jumping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Type Checking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Type Checking</a:t>
            </a:r>
            <a:r>
              <a:rPr lang="en-US" dirty="0" smtClean="0"/>
              <a:t> includes several aspects.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language comes with a </a:t>
            </a:r>
            <a:r>
              <a:rPr lang="en-US" i="1" dirty="0" smtClean="0"/>
              <a:t>type system</a:t>
            </a:r>
            <a:r>
              <a:rPr lang="en-US" dirty="0" smtClean="0"/>
              <a:t>, i.e., a set of rules saying what types can appear where.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compiler assigns a type expression to parts of the source program.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compiler checks that the type usage in the program conforms to the type system for the language.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Type Checking..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All type checking could be done at </a:t>
            </a:r>
            <a:r>
              <a:rPr lang="en-US" b="1" dirty="0" smtClean="0">
                <a:solidFill>
                  <a:schemeClr val="accent1"/>
                </a:solidFill>
              </a:rPr>
              <a:t>run time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compiler generates code to do the checks.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 languages have very weak typing; for example, variables can change their type during execution. Often these languages need run-time checks. Ex include lisp.</a:t>
            </a:r>
          </a:p>
          <a:p>
            <a:endParaRPr lang="en-US" dirty="0" smtClean="0"/>
          </a:p>
          <a:p>
            <a:r>
              <a:rPr lang="en-US" dirty="0" smtClean="0"/>
              <a:t>A sound type system guarantees that all checks can be performed prior to execution.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does not mean that a given compiler will make all the necessary checks.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Rules for Type Checking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chemeClr val="accent1"/>
                </a:solidFill>
              </a:rPr>
              <a:t>two forms </a:t>
            </a:r>
            <a:r>
              <a:rPr lang="en-US" dirty="0" smtClean="0"/>
              <a:t>of type checking.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Type synthesis where the types of parts are used to infer the type of the whole. Ex, integer + real = real.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Type inference is very slick. The type of a construct is determined from usage. This permits languages like ML to check types even though names need not be declared.</a:t>
            </a:r>
          </a:p>
          <a:p>
            <a:endParaRPr lang="en-US" dirty="0" smtClean="0"/>
          </a:p>
          <a:p>
            <a:r>
              <a:rPr lang="en-US" dirty="0" smtClean="0"/>
              <a:t>Checking statements is very similar. View the statement as a function having its components as arguments and returning void.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Type Conversions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very strict type system would do no automatic conversion. Instead it would offer functions for the programmer to explicitly convert between selected types. </a:t>
            </a:r>
          </a:p>
          <a:p>
            <a:endParaRPr lang="en-US" dirty="0" smtClean="0"/>
          </a:p>
          <a:p>
            <a:r>
              <a:rPr lang="en-US" dirty="0" smtClean="0"/>
              <a:t>Then either the program has compatible types or is in error.</a:t>
            </a:r>
          </a:p>
          <a:p>
            <a:endParaRPr lang="en-US" dirty="0" smtClean="0"/>
          </a:p>
          <a:p>
            <a:r>
              <a:rPr lang="en-US" dirty="0" smtClean="0"/>
              <a:t>A more liberal approach in which the language permits certain implicit conversions that the compiler is to supply. This is called type coercion. </a:t>
            </a:r>
          </a:p>
          <a:p>
            <a:endParaRPr lang="en-US" dirty="0" smtClean="0"/>
          </a:p>
          <a:p>
            <a:r>
              <a:rPr lang="en-US" dirty="0" smtClean="0"/>
              <a:t>Explicit conversions supplied by the programmer are called casts.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Type Conversions..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Type conversion rules vary from language to language.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rules for Java distinguish between </a:t>
            </a:r>
            <a:r>
              <a:rPr lang="en-US" b="1" dirty="0" smtClean="0">
                <a:solidFill>
                  <a:schemeClr val="accent1"/>
                </a:solidFill>
              </a:rPr>
              <a:t>widening conversions</a:t>
            </a:r>
            <a:r>
              <a:rPr lang="en-US" dirty="0" smtClean="0"/>
              <a:t> which are intended to preserve information, and </a:t>
            </a:r>
            <a:r>
              <a:rPr lang="en-US" b="1" dirty="0" smtClean="0">
                <a:solidFill>
                  <a:schemeClr val="accent1"/>
                </a:solidFill>
              </a:rPr>
              <a:t>narrowing conversions</a:t>
            </a:r>
            <a:r>
              <a:rPr lang="en-US" dirty="0" smtClean="0"/>
              <a:t> which can lose information.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 descr="E:\Freelancing\VCIIT\Compiler Construction\Helping Material\Images\Lec30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4595543" cy="28100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Overloading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of Functions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An overloaded symbol has different meanings depending on its context. </a:t>
            </a:r>
          </a:p>
          <a:p>
            <a:endParaRPr lang="en-US" dirty="0" smtClean="0"/>
          </a:p>
          <a:p>
            <a:r>
              <a:rPr lang="en-US" dirty="0" smtClean="0"/>
              <a:t>Overloading is resolved when a unique meaning is determined for each occurrence of a name.</a:t>
            </a:r>
          </a:p>
          <a:p>
            <a:endParaRPr lang="en-US" dirty="0" smtClean="0"/>
          </a:p>
          <a:p>
            <a:r>
              <a:rPr lang="en-US" dirty="0" smtClean="0"/>
              <a:t>In a DAG representing a type expression, we assign an integer </a:t>
            </a:r>
            <a:r>
              <a:rPr lang="en-US" b="1" dirty="0" smtClean="0">
                <a:solidFill>
                  <a:schemeClr val="accent1"/>
                </a:solidFill>
              </a:rPr>
              <a:t>index</a:t>
            </a:r>
            <a:r>
              <a:rPr lang="en-US" dirty="0" smtClean="0"/>
              <a:t> called a value number, to each node then we construct a </a:t>
            </a:r>
            <a:r>
              <a:rPr lang="en-US" b="1" dirty="0" smtClean="0">
                <a:solidFill>
                  <a:schemeClr val="accent1"/>
                </a:solidFill>
              </a:rPr>
              <a:t>signature for a node</a:t>
            </a:r>
            <a:r>
              <a:rPr lang="en-US" dirty="0" smtClean="0"/>
              <a:t> consisting of its label and the value numbers of its children, in order from left to right.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signature for a function consists of the function name and the types of its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Overloading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of Functions and 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Operators..</a:t>
            </a:r>
            <a:endParaRPr 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assumption that we can resolve overloading based on the types of arguments is equivalent to saying that we can resolve overloading based on signatures.</a:t>
            </a:r>
          </a:p>
          <a:p>
            <a:endParaRPr lang="en-US" dirty="0" smtClean="0"/>
          </a:p>
          <a:p>
            <a:r>
              <a:rPr lang="en-US" dirty="0" smtClean="0"/>
              <a:t>It is not always possible to resolve overloading by looking only at the arguments of a function.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Ada</a:t>
            </a:r>
            <a:r>
              <a:rPr lang="en-US" dirty="0" smtClean="0"/>
              <a:t>, instead of a single type, a sub expression standing alone may have a set of possible types for which the context must provide sufficient information to narrow the choice down to a single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3200" dirty="0">
                <a:solidFill>
                  <a:srgbClr val="FF0000"/>
                </a:solidFill>
                <a:latin typeface="+mj-lt"/>
              </a:rPr>
              <a:t>Type Inference and Polymorphic 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Functions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Type inference ensures that names are used consistently. </a:t>
            </a:r>
          </a:p>
          <a:p>
            <a:endParaRPr lang="en-US" dirty="0" smtClean="0"/>
          </a:p>
          <a:p>
            <a:r>
              <a:rPr lang="en-US" dirty="0" smtClean="0"/>
              <a:t>Type inference is useful for a language like ML, which is strongly typed, but does not require names to be declared before they are used. </a:t>
            </a:r>
          </a:p>
          <a:p>
            <a:endParaRPr lang="en-US" dirty="0" smtClean="0"/>
          </a:p>
          <a:p>
            <a:r>
              <a:rPr lang="en-US" dirty="0" smtClean="0"/>
              <a:t>The term "polymorphic" refers to any code fragment that can be executed with arguments of different types. </a:t>
            </a:r>
          </a:p>
          <a:p>
            <a:endParaRPr lang="en-US" dirty="0" smtClean="0"/>
          </a:p>
          <a:p>
            <a:r>
              <a:rPr lang="en-US" dirty="0" smtClean="0"/>
              <a:t>In parametric polymorphism, the polymorphism is characterized by parameters or type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3200" dirty="0">
                <a:solidFill>
                  <a:srgbClr val="FF0000"/>
                </a:solidFill>
                <a:latin typeface="+mj-lt"/>
              </a:rPr>
              <a:t>Type Inference and Polymorphic 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Functions..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This example is the ML program, which defines a function length.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fun</a:t>
            </a:r>
            <a:r>
              <a:rPr lang="en-US" dirty="0" smtClean="0"/>
              <a:t> length(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i="1" dirty="0" smtClean="0"/>
              <a:t>null(x)</a:t>
            </a:r>
            <a:r>
              <a:rPr lang="en-US" dirty="0" smtClean="0"/>
              <a:t> </a:t>
            </a:r>
            <a:r>
              <a:rPr lang="en-US" b="1" dirty="0" smtClean="0"/>
              <a:t>then </a:t>
            </a:r>
            <a:r>
              <a:rPr lang="en-US" dirty="0" smtClean="0"/>
              <a:t>0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i="1" dirty="0" smtClean="0"/>
              <a:t>length(</a:t>
            </a:r>
            <a:r>
              <a:rPr lang="en-US" i="1" dirty="0" err="1" smtClean="0"/>
              <a:t>tl</a:t>
            </a:r>
            <a:r>
              <a:rPr lang="en-US" i="1" dirty="0" smtClean="0"/>
              <a:t>(x))</a:t>
            </a:r>
            <a:r>
              <a:rPr lang="en-US" dirty="0" smtClean="0"/>
              <a:t> + 1;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type of length can be described as </a:t>
            </a:r>
            <a:r>
              <a:rPr lang="en-US" b="1" dirty="0" smtClean="0">
                <a:solidFill>
                  <a:schemeClr val="accent1"/>
                </a:solidFill>
              </a:rPr>
              <a:t>for any type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length maps a list of elements of type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to an integer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keyword </a:t>
            </a:r>
            <a:r>
              <a:rPr lang="en-US" b="1" dirty="0" smtClean="0"/>
              <a:t>fun</a:t>
            </a:r>
            <a:r>
              <a:rPr lang="en-US" dirty="0" smtClean="0"/>
              <a:t> introduces a function definition, functions can be recursive.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program fragment defines function length with one parameter 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3200" dirty="0">
                <a:solidFill>
                  <a:srgbClr val="FF0000"/>
                </a:solidFill>
                <a:latin typeface="+mj-lt"/>
              </a:rPr>
              <a:t>Type Inference and Polymorphic 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Functions…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predefined function null tests whether a list is empty, and the predefined function </a:t>
            </a:r>
            <a:r>
              <a:rPr lang="en-US" i="1" u="sng" dirty="0" err="1" smtClean="0"/>
              <a:t>tl</a:t>
            </a:r>
            <a:r>
              <a:rPr lang="en-US" dirty="0" smtClean="0"/>
              <a:t> (short for tail) returns the remainder of a list after the first element is removed.</a:t>
            </a:r>
          </a:p>
          <a:p>
            <a:endParaRPr lang="en-US" dirty="0" smtClean="0"/>
          </a:p>
          <a:p>
            <a:r>
              <a:rPr lang="en-US" dirty="0" smtClean="0"/>
              <a:t>The function </a:t>
            </a:r>
            <a:r>
              <a:rPr lang="en-US" i="1" dirty="0" smtClean="0"/>
              <a:t>length</a:t>
            </a:r>
            <a:r>
              <a:rPr lang="en-US" dirty="0" smtClean="0"/>
              <a:t> determines the length or number of elements of a list </a:t>
            </a:r>
            <a:r>
              <a:rPr lang="en-US" b="1" i="1" dirty="0" smtClean="0"/>
              <a:t>x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All elements of a list must have the same type, but length can be applied to lists whose elements are of any one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3200" dirty="0">
                <a:solidFill>
                  <a:srgbClr val="FF0000"/>
                </a:solidFill>
                <a:latin typeface="+mj-lt"/>
              </a:rPr>
              <a:t>Type Inference and Polymorphic 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Functions…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the following expression, length is applied to two different types of lists.</a:t>
            </a:r>
          </a:p>
          <a:p>
            <a:pPr marL="0">
              <a:spcBef>
                <a:spcPts val="0"/>
              </a:spcBef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chemeClr val="accent1"/>
                </a:solidFill>
              </a:rPr>
              <a:t>length([" sun " , "</a:t>
            </a:r>
            <a:r>
              <a:rPr lang="en-US" b="1" dirty="0" err="1" smtClean="0">
                <a:solidFill>
                  <a:schemeClr val="accent1"/>
                </a:solidFill>
              </a:rPr>
              <a:t>mon</a:t>
            </a:r>
            <a:r>
              <a:rPr lang="en-US" b="1" dirty="0" smtClean="0">
                <a:solidFill>
                  <a:schemeClr val="accent1"/>
                </a:solidFill>
              </a:rPr>
              <a:t>" , " </a:t>
            </a:r>
            <a:r>
              <a:rPr lang="en-US" b="1" dirty="0" err="1" smtClean="0">
                <a:solidFill>
                  <a:schemeClr val="accent1"/>
                </a:solidFill>
              </a:rPr>
              <a:t>tue</a:t>
            </a:r>
            <a:r>
              <a:rPr lang="en-US" b="1" dirty="0" smtClean="0">
                <a:solidFill>
                  <a:schemeClr val="accent1"/>
                </a:solidFill>
              </a:rPr>
              <a:t> "]) + length([10, 9, 8, 7])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list of strings has length 3 and the list of integers has length 4, so expression evaluates to 7.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the symbol V and the type constructor list, the type of length can be written as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chemeClr val="accent1"/>
                </a:solidFill>
              </a:rPr>
              <a:t>V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. list(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) →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3200" dirty="0">
                <a:solidFill>
                  <a:srgbClr val="FF0000"/>
                </a:solidFill>
                <a:latin typeface="+mj-lt"/>
              </a:rPr>
              <a:t>Type Inference and Polymorphic 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Functions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ur-PK" b="1" dirty="0" smtClean="0">
                <a:solidFill>
                  <a:schemeClr val="accent1"/>
                </a:solidFill>
              </a:rPr>
              <a:t>∀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symbol is the universal quantifier, and the type variable to which it is applied is said to be bound by it.</a:t>
            </a:r>
          </a:p>
          <a:p>
            <a:endParaRPr lang="en-US" dirty="0" smtClean="0"/>
          </a:p>
          <a:p>
            <a:r>
              <a:rPr lang="en-US" dirty="0" smtClean="0"/>
              <a:t>Bound variables can be renamed at will, provided all occurrences of the variable are renamed. </a:t>
            </a:r>
          </a:p>
          <a:p>
            <a:endParaRPr lang="en-US" dirty="0" smtClean="0"/>
          </a:p>
          <a:p>
            <a:r>
              <a:rPr lang="en-US" dirty="0" smtClean="0"/>
              <a:t>Thus, this type expression is equivalent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 </a:t>
            </a:r>
            <a:r>
              <a:rPr lang="ur-PK" b="1" dirty="0" smtClean="0">
                <a:solidFill>
                  <a:schemeClr val="accent1"/>
                </a:solidFill>
              </a:rPr>
              <a:t>∀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dirty="0" smtClean="0">
                <a:solidFill>
                  <a:schemeClr val="accent1"/>
                </a:solidFill>
              </a:rPr>
              <a:t>. list(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dirty="0" smtClean="0">
                <a:solidFill>
                  <a:schemeClr val="accent1"/>
                </a:solidFill>
              </a:rPr>
              <a:t>) →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3200" dirty="0">
                <a:solidFill>
                  <a:srgbClr val="FF0000"/>
                </a:solidFill>
                <a:latin typeface="+mj-lt"/>
              </a:rPr>
              <a:t>Type Inference and Polymorphic 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Functions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type expression with a 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ur-PK" b="1" dirty="0" smtClean="0">
                <a:solidFill>
                  <a:schemeClr val="accent1"/>
                </a:solidFill>
              </a:rPr>
              <a:t>∀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 symbol in it will be referred to informally as a "polymorphic type."</a:t>
            </a:r>
          </a:p>
          <a:p>
            <a:endParaRPr lang="en-US" dirty="0" smtClean="0"/>
          </a:p>
          <a:p>
            <a:r>
              <a:rPr lang="en-US" dirty="0" smtClean="0"/>
              <a:t>Each time a polymorphic function is applied, its bound type variables can denote a different type.</a:t>
            </a:r>
          </a:p>
          <a:p>
            <a:endParaRPr lang="en-US" dirty="0" smtClean="0"/>
          </a:p>
          <a:p>
            <a:r>
              <a:rPr lang="en-US" dirty="0" smtClean="0"/>
              <a:t>During type checking, at each use of a polymorphic type we replace the bound variables by fresh variables and remove the universal quantifiers.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Control Flow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translation of statements such as if-else-statements and while-statements is tied to the translation of </a:t>
            </a:r>
            <a:r>
              <a:rPr lang="en-US" dirty="0" err="1" smtClean="0"/>
              <a:t>boolean</a:t>
            </a:r>
            <a:r>
              <a:rPr lang="en-US" dirty="0" smtClean="0"/>
              <a:t> expressions.</a:t>
            </a:r>
          </a:p>
          <a:p>
            <a:endParaRPr lang="en-US" dirty="0" smtClean="0"/>
          </a:p>
          <a:p>
            <a:r>
              <a:rPr lang="en-US" dirty="0" smtClean="0"/>
              <a:t>In programming languages, </a:t>
            </a:r>
            <a:r>
              <a:rPr lang="en-US" dirty="0" err="1" smtClean="0"/>
              <a:t>boolean</a:t>
            </a:r>
            <a:r>
              <a:rPr lang="en-US" dirty="0" smtClean="0"/>
              <a:t> expressions are often used to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Alter the flow of control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Boolean expressions are used as conditional expressions in statements that alter the flow of control. </a:t>
            </a:r>
            <a:br>
              <a:rPr lang="en-US" dirty="0" smtClean="0"/>
            </a:br>
            <a:r>
              <a:rPr lang="en-US" dirty="0" smtClean="0"/>
              <a:t>The value of such </a:t>
            </a:r>
            <a:r>
              <a:rPr lang="en-US" dirty="0" err="1" smtClean="0"/>
              <a:t>boolean</a:t>
            </a:r>
            <a:r>
              <a:rPr lang="en-US" dirty="0" smtClean="0"/>
              <a:t> expressions is implicit in a position reached in a program. </a:t>
            </a:r>
            <a:br>
              <a:rPr lang="en-US" dirty="0" smtClean="0"/>
            </a:br>
            <a:r>
              <a:rPr lang="en-US" dirty="0" smtClean="0"/>
              <a:t>For example, in </a:t>
            </a:r>
            <a:r>
              <a:rPr lang="en-US" b="1" dirty="0" smtClean="0"/>
              <a:t>if</a:t>
            </a:r>
            <a:r>
              <a:rPr lang="en-US" dirty="0" smtClean="0"/>
              <a:t> (E) S , the expression E must be true if statement S is reached.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Control Flow..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Compute logical values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expression can represent true or false as values.</a:t>
            </a:r>
            <a:br>
              <a:rPr lang="en-US" dirty="0" smtClean="0"/>
            </a:br>
            <a:r>
              <a:rPr lang="en-US" dirty="0" smtClean="0"/>
              <a:t>Such </a:t>
            </a:r>
            <a:r>
              <a:rPr lang="en-US" dirty="0" err="1" smtClean="0"/>
              <a:t>boolean</a:t>
            </a:r>
            <a:r>
              <a:rPr lang="en-US" dirty="0" smtClean="0"/>
              <a:t> expressions can be evaluated in analogy to arithmetic expressions using three-address instructions with logical operators.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The intended use of </a:t>
            </a:r>
            <a:r>
              <a:rPr lang="en-US" dirty="0" err="1" smtClean="0">
                <a:solidFill>
                  <a:schemeClr val="accent1"/>
                </a:solidFill>
              </a:rPr>
              <a:t>boolean</a:t>
            </a:r>
            <a:r>
              <a:rPr lang="en-US" dirty="0" smtClean="0">
                <a:solidFill>
                  <a:schemeClr val="accent1"/>
                </a:solidFill>
              </a:rPr>
              <a:t> expressions is determined by its syntactic context.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Ex, an expression following the keyword if is used to alter the flow of control, while an expression on the right side of an assignment is used to denote a logical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Boolean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Expressions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Boolean expressions </a:t>
            </a:r>
            <a:r>
              <a:rPr lang="en-US" dirty="0" smtClean="0"/>
              <a:t>are composed of the </a:t>
            </a:r>
            <a:r>
              <a:rPr lang="en-US" dirty="0" err="1" smtClean="0"/>
              <a:t>boolean</a:t>
            </a:r>
            <a:r>
              <a:rPr lang="en-US" dirty="0" smtClean="0"/>
              <a:t> operators applied to elements that are </a:t>
            </a:r>
            <a:r>
              <a:rPr lang="en-US" dirty="0" err="1" smtClean="0"/>
              <a:t>boolean</a:t>
            </a:r>
            <a:r>
              <a:rPr lang="en-US" dirty="0" smtClean="0"/>
              <a:t> variables or relational expressions.</a:t>
            </a:r>
          </a:p>
          <a:p>
            <a:endParaRPr lang="en-US" dirty="0" smtClean="0"/>
          </a:p>
          <a:p>
            <a:r>
              <a:rPr lang="en-US" dirty="0" smtClean="0"/>
              <a:t>Relational expressions are of the form El </a:t>
            </a:r>
            <a:r>
              <a:rPr lang="en-US" dirty="0" err="1" smtClean="0"/>
              <a:t>reI</a:t>
            </a:r>
            <a:r>
              <a:rPr lang="en-US" dirty="0" smtClean="0"/>
              <a:t> E2 , where El and E2 are arithmetic expressions.</a:t>
            </a:r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boolean</a:t>
            </a:r>
            <a:r>
              <a:rPr lang="en-US" dirty="0" smtClean="0"/>
              <a:t> expressions generated by the following grammar: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		</a:t>
            </a:r>
            <a:r>
              <a:rPr lang="it-IT" b="1" dirty="0" smtClean="0">
                <a:solidFill>
                  <a:schemeClr val="accent1"/>
                </a:solidFill>
              </a:rPr>
              <a:t>B → B ǁ B | B </a:t>
            </a:r>
            <a:r>
              <a:rPr lang="it-IT" sz="2200" b="1" dirty="0" smtClean="0">
                <a:solidFill>
                  <a:schemeClr val="accent1"/>
                </a:solidFill>
              </a:rPr>
              <a:t>&amp;&amp;</a:t>
            </a:r>
            <a:r>
              <a:rPr lang="it-IT" b="1" dirty="0" smtClean="0">
                <a:solidFill>
                  <a:schemeClr val="accent1"/>
                </a:solidFill>
              </a:rPr>
              <a:t> B | !B | (B) | E reI E | true | false</a:t>
            </a:r>
          </a:p>
          <a:p>
            <a:endParaRPr lang="en-US" dirty="0" smtClean="0"/>
          </a:p>
          <a:p>
            <a:r>
              <a:rPr lang="en-US" dirty="0" smtClean="0"/>
              <a:t>We use the attribute </a:t>
            </a:r>
            <a:r>
              <a:rPr lang="en-US" b="1" dirty="0" err="1" smtClean="0"/>
              <a:t>reI.op</a:t>
            </a:r>
            <a:r>
              <a:rPr lang="en-US" dirty="0" smtClean="0"/>
              <a:t> to indicate which of the six comparison operators &lt;, &lt;=, =, ! =, &gt;, or &gt;= is represented by </a:t>
            </a:r>
            <a:r>
              <a:rPr lang="en-US" dirty="0" err="1" smtClean="0"/>
              <a:t>reI</a:t>
            </a:r>
            <a:r>
              <a:rPr lang="en-US" dirty="0" smtClean="0"/>
              <a:t>.</a:t>
            </a:r>
          </a:p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Boolean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Expressions..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Given the expression B</a:t>
            </a:r>
            <a:r>
              <a:rPr lang="en-US" baseline="-25000" dirty="0" smtClean="0"/>
              <a:t>1</a:t>
            </a:r>
            <a:r>
              <a:rPr lang="en-US" dirty="0" smtClean="0"/>
              <a:t> ǁ B</a:t>
            </a:r>
            <a:r>
              <a:rPr lang="en-US" baseline="-25000" dirty="0" smtClean="0"/>
              <a:t>2</a:t>
            </a:r>
            <a:r>
              <a:rPr lang="en-US" dirty="0" smtClean="0"/>
              <a:t> if we determine that B</a:t>
            </a:r>
            <a:r>
              <a:rPr lang="en-US" baseline="-25000" dirty="0" smtClean="0"/>
              <a:t>1</a:t>
            </a:r>
            <a:r>
              <a:rPr lang="en-US" dirty="0" smtClean="0"/>
              <a:t> is true, then we can conclude that the entire expression is true without having to evaluate B</a:t>
            </a:r>
            <a:r>
              <a:rPr lang="en-US" baseline="-25000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Given B</a:t>
            </a:r>
            <a:r>
              <a:rPr lang="en-US" baseline="-25000" dirty="0" smtClean="0"/>
              <a:t>1</a:t>
            </a:r>
            <a:r>
              <a:rPr lang="en-US" sz="2000" dirty="0" smtClean="0"/>
              <a:t>&amp;&amp;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if B</a:t>
            </a:r>
            <a:r>
              <a:rPr lang="en-US" baseline="-25000" dirty="0" smtClean="0"/>
              <a:t>1</a:t>
            </a:r>
            <a:r>
              <a:rPr lang="en-US" dirty="0" smtClean="0"/>
              <a:t> is false, then the entire expression is false.</a:t>
            </a:r>
          </a:p>
          <a:p>
            <a:endParaRPr lang="en-US" dirty="0" smtClean="0"/>
          </a:p>
          <a:p>
            <a:r>
              <a:rPr lang="en-US" dirty="0" smtClean="0"/>
              <a:t>The semantic definition of the programming language determines whether all parts of a </a:t>
            </a:r>
            <a:r>
              <a:rPr lang="en-US" dirty="0" err="1" smtClean="0"/>
              <a:t>boolean</a:t>
            </a:r>
            <a:r>
              <a:rPr lang="en-US" dirty="0" smtClean="0"/>
              <a:t> expression must be evaluated.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the language definition permits portions of a </a:t>
            </a:r>
            <a:r>
              <a:rPr lang="en-US" dirty="0" err="1" smtClean="0"/>
              <a:t>boolean</a:t>
            </a:r>
            <a:r>
              <a:rPr lang="en-US" dirty="0" smtClean="0"/>
              <a:t> expression to go unevaluated, then the compiler can optimize the evaluation of </a:t>
            </a:r>
            <a:r>
              <a:rPr lang="en-US" dirty="0" err="1" smtClean="0"/>
              <a:t>boolean</a:t>
            </a:r>
            <a:r>
              <a:rPr lang="en-US" dirty="0" smtClean="0"/>
              <a:t> expressions by computing only enough of an expression to determine its value.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Over View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Front end </a:t>
            </a:r>
            <a:r>
              <a:rPr lang="en-US" dirty="0" smtClean="0"/>
              <a:t>analyzes a source program and creates an intermediate representation from which the </a:t>
            </a:r>
            <a:r>
              <a:rPr lang="en-US" b="1" dirty="0" smtClean="0">
                <a:solidFill>
                  <a:schemeClr val="accent1"/>
                </a:solidFill>
              </a:rPr>
              <a:t>back end </a:t>
            </a:r>
            <a:r>
              <a:rPr lang="en-US" dirty="0" smtClean="0"/>
              <a:t>generates target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directed acyclic graph </a:t>
            </a:r>
            <a:r>
              <a:rPr lang="en-US" dirty="0" smtClean="0"/>
              <a:t>(DAG) for an expression identifies the common sub-expressions of the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971800"/>
            <a:ext cx="731235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Short Circuit Code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short-circuit</a:t>
            </a:r>
            <a:r>
              <a:rPr lang="en-US" dirty="0" smtClean="0"/>
              <a:t> (or jumping) code, the </a:t>
            </a:r>
            <a:r>
              <a:rPr lang="en-US" dirty="0" err="1" smtClean="0"/>
              <a:t>boolean</a:t>
            </a:r>
            <a:r>
              <a:rPr lang="en-US" dirty="0" smtClean="0"/>
              <a:t> operators </a:t>
            </a:r>
            <a:r>
              <a:rPr lang="en-US" sz="2000" b="1" dirty="0" smtClean="0">
                <a:solidFill>
                  <a:schemeClr val="accent1"/>
                </a:solidFill>
              </a:rPr>
              <a:t>&amp;&amp;</a:t>
            </a:r>
            <a:r>
              <a:rPr lang="en-US" b="1" dirty="0" smtClean="0">
                <a:solidFill>
                  <a:schemeClr val="accent1"/>
                </a:solidFill>
              </a:rPr>
              <a:t>, ǁ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accent1"/>
                </a:solidFill>
              </a:rPr>
              <a:t> ! </a:t>
            </a:r>
            <a:r>
              <a:rPr lang="en-US" dirty="0" smtClean="0"/>
              <a:t>translate into jumps. </a:t>
            </a:r>
          </a:p>
          <a:p>
            <a:endParaRPr lang="en-US" dirty="0" smtClean="0"/>
          </a:p>
          <a:p>
            <a:r>
              <a:rPr lang="en-US" dirty="0" smtClean="0"/>
              <a:t>The operators themselves do not appear in the code, instead, the value of a </a:t>
            </a:r>
            <a:r>
              <a:rPr lang="en-US" dirty="0" err="1" smtClean="0"/>
              <a:t>boolean</a:t>
            </a:r>
            <a:r>
              <a:rPr lang="en-US" dirty="0" smtClean="0"/>
              <a:t> expression is represented by a position in the code sequence.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962400"/>
            <a:ext cx="3886200" cy="170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Flow of Control Statement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translation of </a:t>
            </a:r>
            <a:r>
              <a:rPr lang="en-US" dirty="0" err="1" smtClean="0"/>
              <a:t>boolean</a:t>
            </a:r>
            <a:r>
              <a:rPr lang="en-US" dirty="0" smtClean="0"/>
              <a:t> expressions into three-address code in the context of statements such as those generated by the following grammar.</a:t>
            </a:r>
          </a:p>
          <a:p>
            <a:pPr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			 S → if ( B ) S</a:t>
            </a:r>
            <a:r>
              <a:rPr lang="it-IT" b="1" baseline="-25000" dirty="0" smtClean="0">
                <a:solidFill>
                  <a:schemeClr val="accent1"/>
                </a:solidFill>
              </a:rPr>
              <a:t>1</a:t>
            </a:r>
          </a:p>
          <a:p>
            <a:pPr>
              <a:buNone/>
            </a:pPr>
            <a:r>
              <a:rPr lang="it-IT" b="1" baseline="-25000" dirty="0" smtClean="0">
                <a:solidFill>
                  <a:schemeClr val="accent1"/>
                </a:solidFill>
              </a:rPr>
              <a:t>			</a:t>
            </a:r>
            <a:r>
              <a:rPr lang="it-IT" b="1" dirty="0" smtClean="0">
                <a:solidFill>
                  <a:schemeClr val="accent1"/>
                </a:solidFill>
              </a:rPr>
              <a:t> S → if ( B ) S</a:t>
            </a:r>
            <a:r>
              <a:rPr lang="it-IT" b="1" baseline="-25000" dirty="0" smtClean="0">
                <a:solidFill>
                  <a:schemeClr val="accent1"/>
                </a:solidFill>
              </a:rPr>
              <a:t>1 </a:t>
            </a:r>
            <a:r>
              <a:rPr lang="it-IT" b="1" dirty="0" smtClean="0">
                <a:solidFill>
                  <a:schemeClr val="accent1"/>
                </a:solidFill>
              </a:rPr>
              <a:t>else S</a:t>
            </a:r>
            <a:r>
              <a:rPr lang="it-IT" b="1" baseline="-25000" dirty="0" smtClean="0">
                <a:solidFill>
                  <a:schemeClr val="accent1"/>
                </a:solidFill>
              </a:rPr>
              <a:t>2</a:t>
            </a:r>
          </a:p>
          <a:p>
            <a:pPr>
              <a:buNone/>
            </a:pPr>
            <a:r>
              <a:rPr lang="it-IT" b="1" baseline="-25000" dirty="0" smtClean="0">
                <a:solidFill>
                  <a:schemeClr val="accent1"/>
                </a:solidFill>
              </a:rPr>
              <a:t>			</a:t>
            </a:r>
            <a:r>
              <a:rPr lang="it-IT" b="1" dirty="0" smtClean="0">
                <a:solidFill>
                  <a:schemeClr val="accent1"/>
                </a:solidFill>
              </a:rPr>
              <a:t> S → while ( B ) S</a:t>
            </a:r>
            <a:r>
              <a:rPr lang="it-IT" b="1" baseline="-25000" dirty="0" smtClean="0">
                <a:solidFill>
                  <a:schemeClr val="accent1"/>
                </a:solidFill>
              </a:rPr>
              <a:t>1 </a:t>
            </a:r>
            <a:endParaRPr lang="it-IT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In these productions, </a:t>
            </a:r>
            <a:r>
              <a:rPr lang="en-US" dirty="0" err="1" smtClean="0"/>
              <a:t>nonterminal</a:t>
            </a:r>
            <a:r>
              <a:rPr lang="en-US" dirty="0" smtClean="0"/>
              <a:t> B represents a </a:t>
            </a:r>
            <a:r>
              <a:rPr lang="en-US" dirty="0" err="1" smtClean="0"/>
              <a:t>boolean</a:t>
            </a:r>
            <a:r>
              <a:rPr lang="en-US" dirty="0" smtClean="0"/>
              <a:t> expression and </a:t>
            </a:r>
            <a:r>
              <a:rPr lang="en-US" dirty="0" err="1" smtClean="0"/>
              <a:t>nonterminal</a:t>
            </a:r>
            <a:r>
              <a:rPr lang="en-US" dirty="0" smtClean="0"/>
              <a:t> S represents a statement .</a:t>
            </a:r>
            <a:endParaRPr lang="en-US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Flow of Control Statement..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 descr="E:\Freelancing\VCIIT\Compiler Construction\Helping Material\Images\Lec30-0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295400"/>
            <a:ext cx="5857143" cy="44952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Flow of Control Statement..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050" name="Picture 2" descr="E:\Freelancing\VCIIT\Compiler Construction\Helping Material\Images\Lec30-04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990600"/>
            <a:ext cx="4695906" cy="5486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2493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          of COURSE</a:t>
            </a:r>
          </a:p>
        </p:txBody>
      </p:sp>
      <p:pic>
        <p:nvPicPr>
          <p:cNvPr id="3074" name="Picture 2" descr="E:\Freelancing\VCIIT\Compiler Construction\Helping Material\Images\end-ke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19325"/>
            <a:ext cx="2333625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 fontScale="85000" lnSpcReduction="20000"/>
          </a:bodyPr>
          <a:lstStyle/>
          <a:p>
            <a:pPr algn="ctr" rtl="0">
              <a:buNone/>
            </a:pPr>
            <a:r>
              <a:rPr lang="en-US" sz="4800" b="1" dirty="0" smtClean="0"/>
              <a:t>What we can build</a:t>
            </a:r>
          </a:p>
          <a:p>
            <a:pPr algn="ctr" rtl="0">
              <a:buNone/>
            </a:pPr>
            <a:endParaRPr lang="en-US" sz="4000" b="1" dirty="0" smtClean="0"/>
          </a:p>
          <a:p>
            <a:pPr algn="ctr" rtl="0">
              <a:buNone/>
            </a:pPr>
            <a:r>
              <a:rPr lang="en-US" sz="4000" b="1" dirty="0" smtClean="0"/>
              <a:t>Using</a:t>
            </a:r>
          </a:p>
          <a:p>
            <a:pPr algn="ctr" rtl="0">
              <a:buNone/>
            </a:pPr>
            <a:endParaRPr lang="en-US" sz="4000" b="1" dirty="0" smtClean="0"/>
          </a:p>
          <a:p>
            <a:pPr algn="ctr" rtl="0">
              <a:buNone/>
            </a:pPr>
            <a:r>
              <a:rPr lang="en-US" sz="4800" b="1" dirty="0" smtClean="0"/>
              <a:t>Intermediate Code Generation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Intermediate Representation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b="1" dirty="0" smtClean="0">
                <a:solidFill>
                  <a:schemeClr val="accent1"/>
                </a:solidFill>
              </a:rPr>
              <a:t>combine the pieces </a:t>
            </a:r>
            <a:r>
              <a:rPr lang="en-US" dirty="0" smtClean="0"/>
              <a:t>learned in Intermediate code generation section to build a simple compiler front end.</a:t>
            </a:r>
          </a:p>
          <a:p>
            <a:endParaRPr lang="en-US" dirty="0" smtClean="0"/>
          </a:p>
          <a:p>
            <a:r>
              <a:rPr lang="en-US" dirty="0" smtClean="0"/>
              <a:t>The front end can be built incrementally: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Pick an intermediate representation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dirty="0" smtClean="0"/>
              <a:t>An intermediate representation is typically a combination of a graphical notation and three-address code. </a:t>
            </a:r>
          </a:p>
          <a:p>
            <a:pPr lvl="1">
              <a:buNone/>
            </a:pPr>
            <a:r>
              <a:rPr lang="en-US" dirty="0" smtClean="0"/>
              <a:t>	As in </a:t>
            </a:r>
            <a:r>
              <a:rPr lang="en-US" b="1" dirty="0" smtClean="0">
                <a:solidFill>
                  <a:schemeClr val="accent1"/>
                </a:solidFill>
              </a:rPr>
              <a:t>syntax trees</a:t>
            </a:r>
            <a:r>
              <a:rPr lang="en-US" dirty="0" smtClean="0"/>
              <a:t>, a node in a graphical notation represents a construct, the children of a node represent its sub constructs.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</a:rPr>
              <a:t>Three address code </a:t>
            </a:r>
            <a:r>
              <a:rPr lang="en-US" dirty="0" smtClean="0"/>
              <a:t>takes its name from instructions of the form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x = y op Z</a:t>
            </a:r>
            <a:r>
              <a:rPr lang="en-US" dirty="0" smtClean="0"/>
              <a:t> with at most one operator per instruction. </a:t>
            </a:r>
          </a:p>
          <a:p>
            <a:pPr lvl="1">
              <a:buNone/>
            </a:pPr>
            <a:r>
              <a:rPr lang="en-US" dirty="0" smtClean="0"/>
              <a:t>	There are additional instructions for control flow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Translate Expressions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Translate expressions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Expressions with built-up operations can be unwound into a sequence of individual operations by attaching actions to each production of the form </a:t>
            </a:r>
            <a:r>
              <a:rPr lang="en-US" b="1" dirty="0" smtClean="0"/>
              <a:t>E → E</a:t>
            </a:r>
            <a:r>
              <a:rPr lang="en-US" b="1" baseline="-25000" dirty="0" smtClean="0"/>
              <a:t>1</a:t>
            </a:r>
            <a:r>
              <a:rPr lang="en-US" b="1" dirty="0" smtClean="0"/>
              <a:t> op E</a:t>
            </a:r>
            <a:r>
              <a:rPr lang="en-US" b="1" baseline="-25000" dirty="0" smtClean="0"/>
              <a:t>2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action either creates a node for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 with the nodes for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as children or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generates a three-address instruction that applies op to the addresses for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and puts the result into a new temporary name, which becomes the address for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Check Types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Check types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type of an expression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op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is determined by the operator </a:t>
            </a:r>
            <a:r>
              <a:rPr lang="en-US" b="1" dirty="0" smtClean="0">
                <a:solidFill>
                  <a:schemeClr val="accent1"/>
                </a:solidFill>
              </a:rPr>
              <a:t>op</a:t>
            </a:r>
            <a:r>
              <a:rPr lang="en-US" dirty="0" smtClean="0"/>
              <a:t> and the types of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coercion</a:t>
            </a:r>
            <a:r>
              <a:rPr lang="en-US" dirty="0" smtClean="0"/>
              <a:t> is an implicit type conversion, such as from integer to float.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Intermediate code contains </a:t>
            </a:r>
            <a:r>
              <a:rPr lang="en-US" b="1" dirty="0" smtClean="0">
                <a:solidFill>
                  <a:schemeClr val="accent1"/>
                </a:solidFill>
              </a:rPr>
              <a:t>explicit type conversions </a:t>
            </a:r>
            <a:r>
              <a:rPr lang="en-US" dirty="0" smtClean="0"/>
              <a:t>to ensure an exact match between operand types and the types expected by an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Declarations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Use a symbol table to implement declarations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declaration</a:t>
            </a:r>
            <a:r>
              <a:rPr lang="en-US" dirty="0" smtClean="0"/>
              <a:t> specifies the type of a name.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width</a:t>
            </a:r>
            <a:r>
              <a:rPr lang="en-US" dirty="0" smtClean="0"/>
              <a:t> of a type is the amount of storage needed for a name with that type.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widths, the </a:t>
            </a:r>
            <a:r>
              <a:rPr lang="en-US" b="1" dirty="0" smtClean="0">
                <a:solidFill>
                  <a:schemeClr val="accent1"/>
                </a:solidFill>
              </a:rPr>
              <a:t>relative address </a:t>
            </a:r>
            <a:r>
              <a:rPr lang="en-US" dirty="0" smtClean="0"/>
              <a:t>of a name at run time can be computed as an offset from the start of a data area.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type and relative address of a name are put into the </a:t>
            </a:r>
            <a:r>
              <a:rPr lang="en-US" b="1" dirty="0" smtClean="0">
                <a:solidFill>
                  <a:schemeClr val="accent1"/>
                </a:solidFill>
              </a:rPr>
              <a:t>symbol table </a:t>
            </a:r>
            <a:r>
              <a:rPr lang="en-US" dirty="0" smtClean="0"/>
              <a:t>due to a declaration, so the translator can subsequently get them when the name appears in an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View..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Three-address code </a:t>
            </a:r>
            <a:r>
              <a:rPr lang="en-US" dirty="0" smtClean="0"/>
              <a:t>is a </a:t>
            </a:r>
            <a:r>
              <a:rPr lang="en-US" dirty="0" err="1" smtClean="0"/>
              <a:t>linearized</a:t>
            </a:r>
            <a:r>
              <a:rPr lang="en-US" dirty="0" smtClean="0"/>
              <a:t> representation of a syntax tree or a DAG in which explicit names correspond to the interior nodes of the graph.</a:t>
            </a:r>
          </a:p>
          <a:p>
            <a:endParaRPr lang="en-US" sz="2200" b="1" dirty="0" smtClean="0">
              <a:solidFill>
                <a:schemeClr val="accent1"/>
              </a:solidFill>
            </a:endParaRPr>
          </a:p>
          <a:p>
            <a:endParaRPr lang="en-US" sz="2200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276600"/>
            <a:ext cx="5867400" cy="206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Flatten Arrays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Flatten arrays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quick access, array elements are stored in consecutive locations.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Arrays of arrays are flattened so they can be treated as a one dimensional array of individual elements.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type of an array is used to calculate the address of an array element relative to the base of the array.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Generate jumping code for </a:t>
            </a:r>
            <a:r>
              <a:rPr lang="en-US" b="1" dirty="0" err="1" smtClean="0">
                <a:solidFill>
                  <a:schemeClr val="accent1"/>
                </a:solidFill>
              </a:rPr>
              <a:t>boolean</a:t>
            </a:r>
            <a:r>
              <a:rPr lang="en-US" b="1" dirty="0" smtClean="0">
                <a:solidFill>
                  <a:schemeClr val="accent1"/>
                </a:solidFill>
              </a:rPr>
              <a:t> expressions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short-circuit or jumping code, the value of a </a:t>
            </a:r>
            <a:r>
              <a:rPr lang="en-US" dirty="0" err="1" smtClean="0"/>
              <a:t>boolean</a:t>
            </a:r>
            <a:r>
              <a:rPr lang="en-US" dirty="0" smtClean="0"/>
              <a:t> expression is implicit in the position reached in the code.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Boolean Values &amp; Jumping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Jumping code </a:t>
            </a:r>
            <a:r>
              <a:rPr lang="en-US" dirty="0" smtClean="0"/>
              <a:t>is useful because a </a:t>
            </a:r>
            <a:r>
              <a:rPr lang="en-US" dirty="0" err="1" smtClean="0"/>
              <a:t>boolean</a:t>
            </a:r>
            <a:r>
              <a:rPr lang="en-US" dirty="0" smtClean="0"/>
              <a:t> expression </a:t>
            </a:r>
            <a:r>
              <a:rPr lang="en-US" b="1" i="1" dirty="0" smtClean="0"/>
              <a:t>B</a:t>
            </a:r>
            <a:r>
              <a:rPr lang="en-US" dirty="0" smtClean="0"/>
              <a:t> is typically used for control flow, as in </a:t>
            </a:r>
            <a:r>
              <a:rPr lang="en-US" b="1" dirty="0" smtClean="0"/>
              <a:t>if</a:t>
            </a:r>
            <a:r>
              <a:rPr lang="en-US" dirty="0" smtClean="0"/>
              <a:t> (B) S.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Boolean values can be computed by jumping to t = true or t = false, as appropriate, where </a:t>
            </a:r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is a temporary name. 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Using labels for jumps</a:t>
            </a:r>
            <a:r>
              <a:rPr lang="en-US" dirty="0" smtClean="0"/>
              <a:t> a </a:t>
            </a:r>
            <a:r>
              <a:rPr lang="en-US" dirty="0" err="1" smtClean="0"/>
              <a:t>boolean</a:t>
            </a:r>
            <a:r>
              <a:rPr lang="en-US" dirty="0" smtClean="0"/>
              <a:t> expression can be translated by inheriting labels corresponding to its true and false exits.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constants true and false translate into a jump to the true and false exits, respectively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Control Flow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Implement statements using control flow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Statements can be translated by inheriting a label next, where next marks the first instruction after the code for this statement 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conditional </a:t>
            </a:r>
            <a:r>
              <a:rPr lang="en-US" b="1" dirty="0" smtClean="0"/>
              <a:t>S → if (B) S</a:t>
            </a:r>
            <a:r>
              <a:rPr lang="en-US" b="1" baseline="-25000" dirty="0" smtClean="0"/>
              <a:t>1</a:t>
            </a:r>
            <a:r>
              <a:rPr lang="en-US" dirty="0" smtClean="0"/>
              <a:t> can be translated by attaching a new label marking the beginning of the code for </a:t>
            </a:r>
            <a:r>
              <a:rPr lang="en-US" b="1" dirty="0" smtClean="0"/>
              <a:t>S</a:t>
            </a:r>
            <a:r>
              <a:rPr lang="en-US" b="1" baseline="-25000" dirty="0" smtClean="0"/>
              <a:t>1</a:t>
            </a:r>
            <a:r>
              <a:rPr lang="en-US" dirty="0" smtClean="0"/>
              <a:t> and passing the new label and </a:t>
            </a:r>
            <a:r>
              <a:rPr lang="en-US" b="1" i="1" dirty="0" err="1" smtClean="0"/>
              <a:t>S.next</a:t>
            </a:r>
            <a:r>
              <a:rPr lang="en-US" dirty="0" smtClean="0"/>
              <a:t> for the true and false exits, respectively, of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Implement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Records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Implement records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Field names in a record or class can be treated as a sequence of declarations.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record type encodes the types and relative addresses of the fields.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symbol table object can be used for this purpose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address</a:t>
            </a:r>
            <a:r>
              <a:rPr lang="en-US" dirty="0" smtClean="0"/>
              <a:t> can be one of the following: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 For convenience, we allow source-program names to appear as addresses in three-address code. In an implementation, a source name is replaced by a pointer to its symbol-table entry, where all information about the name is kept.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Constant</a:t>
            </a:r>
            <a:r>
              <a:rPr lang="en-US" dirty="0" smtClean="0"/>
              <a:t> In practice, a compiler must deal with many different types of constants and variables.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Compiler-generated temporary</a:t>
            </a:r>
            <a:r>
              <a:rPr lang="en-US" dirty="0" smtClean="0"/>
              <a:t>. It is useful, especially in optimizing compilers, to create a distinct name each time a temporary is needed.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Types </a:t>
            </a:r>
            <a:r>
              <a:rPr lang="en-US" dirty="0" smtClean="0"/>
              <a:t>have structure, which is represented using </a:t>
            </a:r>
            <a:r>
              <a:rPr lang="en-US" b="1" dirty="0" smtClean="0"/>
              <a:t>type expressions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type expression </a:t>
            </a:r>
            <a:r>
              <a:rPr lang="en-US" dirty="0" smtClean="0"/>
              <a:t>is either a basic type or is formed by applying an operator called a type constructor to a type expression. </a:t>
            </a:r>
          </a:p>
          <a:p>
            <a:endParaRPr lang="en-US" dirty="0" smtClean="0"/>
          </a:p>
          <a:p>
            <a:r>
              <a:rPr lang="en-US" dirty="0" smtClean="0"/>
              <a:t>Many type-checking rules have the form </a:t>
            </a:r>
            <a:r>
              <a:rPr lang="en-US" b="1" dirty="0" smtClean="0">
                <a:solidFill>
                  <a:schemeClr val="accent1"/>
                </a:solidFill>
              </a:rPr>
              <a:t>if two type expressions are equal then return a certain type else error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Potential ambiguities arise </a:t>
            </a:r>
            <a:r>
              <a:rPr lang="en-US" dirty="0" smtClean="0"/>
              <a:t>when names are given to type expressions and the names are then used in subsequent type expressions.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When type expressions are represented by graphs, </a:t>
            </a:r>
            <a:r>
              <a:rPr lang="en-US" b="1" dirty="0" smtClean="0">
                <a:solidFill>
                  <a:schemeClr val="accent1"/>
                </a:solidFill>
              </a:rPr>
              <a:t>two types are structurally equivalent if and only if one of the following conditions is true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smtClean="0"/>
              <a:t>They are </a:t>
            </a:r>
            <a:r>
              <a:rPr lang="en-US" dirty="0" smtClean="0"/>
              <a:t>the </a:t>
            </a:r>
            <a:r>
              <a:rPr lang="en-US" b="1" dirty="0" smtClean="0"/>
              <a:t>same basic type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 are formed by applying the same constructor to structurally equivalent types.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One is a type name that denotes the other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Over View…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Amount of storage</a:t>
            </a:r>
            <a:r>
              <a:rPr lang="en-US" dirty="0" smtClean="0"/>
              <a:t> that will be needed for the name at run time can be determined from the type of a name.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At compile time, we can use these amounts to assign each name a relative address.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The type and relative address are saved in the symbol-table entry for the name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Data of varying length</a:t>
            </a:r>
            <a:r>
              <a:rPr lang="en-US" dirty="0" smtClean="0"/>
              <a:t>, such as strings, or data whose size cannot be determined until run time, such as dynamic arrays, is handled by </a:t>
            </a:r>
            <a:r>
              <a:rPr lang="en-US" b="1" dirty="0" smtClean="0">
                <a:solidFill>
                  <a:schemeClr val="accent1"/>
                </a:solidFill>
              </a:rPr>
              <a:t>reserving a known fixed amount of storage for a pointer to the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Over View…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b="1" dirty="0" smtClean="0">
                <a:solidFill>
                  <a:schemeClr val="accent1"/>
                </a:solidFill>
              </a:rPr>
              <a:t>methods for translation of expressions into three-address code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Operations Within Expressions</a:t>
            </a:r>
          </a:p>
          <a:p>
            <a:pPr lvl="1"/>
            <a:r>
              <a:rPr lang="en-US" sz="2400" dirty="0" smtClean="0"/>
              <a:t>Incremental Translation </a:t>
            </a:r>
          </a:p>
          <a:p>
            <a:pPr lvl="1"/>
            <a:r>
              <a:rPr lang="en-US" sz="2400" dirty="0" smtClean="0"/>
              <a:t>Addressing Array Elements</a:t>
            </a:r>
          </a:p>
          <a:p>
            <a:pPr lvl="1"/>
            <a:r>
              <a:rPr lang="en-US" sz="2400" dirty="0" err="1" smtClean="0"/>
              <a:t>Thanslation</a:t>
            </a:r>
            <a:r>
              <a:rPr lang="en-US" sz="2400" dirty="0" smtClean="0"/>
              <a:t> of Array References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20651</TotalTime>
  <Words>2054</Words>
  <Application>Microsoft Office PowerPoint</Application>
  <PresentationFormat>On-screen Show (4:3)</PresentationFormat>
  <Paragraphs>352</Paragraphs>
  <Slides>44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Over View</vt:lpstr>
      <vt:lpstr>Over View..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Contents</vt:lpstr>
      <vt:lpstr>Type Checking</vt:lpstr>
      <vt:lpstr>Type Checking..</vt:lpstr>
      <vt:lpstr>Rules for Type Checking</vt:lpstr>
      <vt:lpstr>Type Conversions</vt:lpstr>
      <vt:lpstr>Type Conversions..</vt:lpstr>
      <vt:lpstr>Overloading of Functions and Operators</vt:lpstr>
      <vt:lpstr>Overloading of Functions and Operators..</vt:lpstr>
      <vt:lpstr>Type Inference and Polymorphic Functions</vt:lpstr>
      <vt:lpstr>Type Inference and Polymorphic Functions..</vt:lpstr>
      <vt:lpstr>Type Inference and Polymorphic Functions…</vt:lpstr>
      <vt:lpstr>Type Inference and Polymorphic Functions…</vt:lpstr>
      <vt:lpstr>Type Inference and Polymorphic Functions</vt:lpstr>
      <vt:lpstr>Type Inference and Polymorphic Functions</vt:lpstr>
      <vt:lpstr>Control Flow</vt:lpstr>
      <vt:lpstr>Control Flow..</vt:lpstr>
      <vt:lpstr>Boolean Expressions</vt:lpstr>
      <vt:lpstr>Boolean Expressions..</vt:lpstr>
      <vt:lpstr>Short Circuit Code</vt:lpstr>
      <vt:lpstr>Flow of Control Statement</vt:lpstr>
      <vt:lpstr>Flow of Control Statement..</vt:lpstr>
      <vt:lpstr>Flow of Control Statement..</vt:lpstr>
      <vt:lpstr>Slide 34</vt:lpstr>
      <vt:lpstr>Slide 35</vt:lpstr>
      <vt:lpstr>Intermediate Representation</vt:lpstr>
      <vt:lpstr>Translate Expressions</vt:lpstr>
      <vt:lpstr>Check Types</vt:lpstr>
      <vt:lpstr>Declarations</vt:lpstr>
      <vt:lpstr>Flatten Arrays</vt:lpstr>
      <vt:lpstr>Boolean Values &amp; Jumping Code</vt:lpstr>
      <vt:lpstr>Control Flow</vt:lpstr>
      <vt:lpstr>Implement Records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4981</cp:revision>
  <dcterms:created xsi:type="dcterms:W3CDTF">2012-02-27T05:45:45Z</dcterms:created>
  <dcterms:modified xsi:type="dcterms:W3CDTF">2013-12-31T09:59:43Z</dcterms:modified>
  <cp:category>CS</cp:category>
</cp:coreProperties>
</file>