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0"/>
  </p:notesMasterIdLst>
  <p:handoutMasterIdLst>
    <p:handoutMasterId r:id="rId41"/>
  </p:handoutMasterIdLst>
  <p:sldIdLst>
    <p:sldId id="269" r:id="rId2"/>
    <p:sldId id="717" r:id="rId3"/>
    <p:sldId id="656" r:id="rId4"/>
    <p:sldId id="707" r:id="rId5"/>
    <p:sldId id="681" r:id="rId6"/>
    <p:sldId id="684" r:id="rId7"/>
    <p:sldId id="685" r:id="rId8"/>
    <p:sldId id="686" r:id="rId9"/>
    <p:sldId id="692" r:id="rId10"/>
    <p:sldId id="687" r:id="rId11"/>
    <p:sldId id="688" r:id="rId12"/>
    <p:sldId id="689" r:id="rId13"/>
    <p:sldId id="682" r:id="rId14"/>
    <p:sldId id="690" r:id="rId15"/>
    <p:sldId id="691" r:id="rId16"/>
    <p:sldId id="683" r:id="rId17"/>
    <p:sldId id="694" r:id="rId18"/>
    <p:sldId id="693" r:id="rId19"/>
    <p:sldId id="695" r:id="rId20"/>
    <p:sldId id="696" r:id="rId21"/>
    <p:sldId id="698" r:id="rId22"/>
    <p:sldId id="697" r:id="rId23"/>
    <p:sldId id="699" r:id="rId24"/>
    <p:sldId id="704" r:id="rId25"/>
    <p:sldId id="703" r:id="rId26"/>
    <p:sldId id="702" r:id="rId27"/>
    <p:sldId id="700" r:id="rId28"/>
    <p:sldId id="705" r:id="rId29"/>
    <p:sldId id="706" r:id="rId30"/>
    <p:sldId id="709" r:id="rId31"/>
    <p:sldId id="710" r:id="rId32"/>
    <p:sldId id="708" r:id="rId33"/>
    <p:sldId id="712" r:id="rId34"/>
    <p:sldId id="713" r:id="rId35"/>
    <p:sldId id="714" r:id="rId36"/>
    <p:sldId id="715" r:id="rId37"/>
    <p:sldId id="716" r:id="rId38"/>
    <p:sldId id="28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85763" autoAdjust="0"/>
  </p:normalViewPr>
  <p:slideViewPr>
    <p:cSldViewPr>
      <p:cViewPr>
        <p:scale>
          <a:sx n="70" d="100"/>
          <a:sy n="70" d="100"/>
        </p:scale>
        <p:origin x="-590" y="53"/>
      </p:cViewPr>
      <p:guideLst>
        <p:guide orient="horz" pos="2160"/>
        <p:guide pos="2880"/>
      </p:guideLst>
    </p:cSldViewPr>
  </p:slideViewPr>
  <p:outlineViewPr>
    <p:cViewPr>
      <p:scale>
        <a:sx n="33" d="100"/>
        <a:sy n="33" d="100"/>
      </p:scale>
      <p:origin x="0" y="1057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881E9AF1-8403-41E7-9D3D-CDE5072CE771}" type="datetimeFigureOut">
              <a:rPr lang="ur-PK" smtClean="0"/>
              <a:pPr/>
              <a:t>26/02/1435</a:t>
            </a:fld>
            <a:endParaRPr lang="ur-PK"/>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C8FDF66B-D211-4805-98E1-7FEA28AF8281}"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A31D0AC-E463-4F28-BC2E-3E33ECB3D3E8}" type="datetimeFigureOut">
              <a:rPr lang="ur-PK" smtClean="0"/>
              <a:pPr/>
              <a:t>26/02/1435</a:t>
            </a:fld>
            <a:endParaRPr lang="ur-P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ur-P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E380ABCA-AE86-43D9-980A-EAF15D237110}"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ur-PK"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endParaRPr lang="ur-PK"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endParaRPr lang="ur-PK"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endParaRPr lang="ur-PK"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sz="1200" kern="1200" baseline="0" dirty="0" smtClean="0">
                <a:solidFill>
                  <a:schemeClr val="tx1"/>
                </a:solidFill>
                <a:latin typeface="+mn-lt"/>
                <a:ea typeface="+mn-ea"/>
                <a:cs typeface="+mn-cs"/>
              </a:rPr>
              <a:t>The symbol table, which stores information about the entire source program, is used by all phases of the compiler.</a:t>
            </a:r>
            <a:endParaRPr lang="ur-P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ur-P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ur-PK"/>
          </a:p>
        </p:txBody>
      </p:sp>
      <p:sp>
        <p:nvSpPr>
          <p:cNvPr id="4" name="Date Placeholder 3"/>
          <p:cNvSpPr>
            <a:spLocks noGrp="1"/>
          </p:cNvSpPr>
          <p:nvPr>
            <p:ph type="dt" sz="half" idx="10"/>
          </p:nvPr>
        </p:nvSpPr>
        <p:spPr/>
        <p:txBody>
          <a:bodyPr/>
          <a:lstStyle/>
          <a:p>
            <a:fld id="{9C517C1F-6617-461D-BB78-3FA6470F31F8}" type="datetime1">
              <a:rPr lang="en-US" smtClean="0"/>
              <a:pPr/>
              <a:t>12/29/2013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566F95C7-4DB6-496D-8FA1-BEFB9BEC715D}" type="datetime1">
              <a:rPr lang="en-US" smtClean="0"/>
              <a:pPr/>
              <a:t>12/29/2013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ur-P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C80F1104-C689-4A85-A9A0-5B3E4BBA28E9}" type="datetime1">
              <a:rPr lang="en-US" smtClean="0"/>
              <a:pPr/>
              <a:t>12/29/2013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SC441">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lvl1pPr rtl="0">
              <a:defRPr>
                <a:solidFill>
                  <a:srgbClr val="FF0000"/>
                </a:solidFill>
              </a:defRPr>
            </a:lvl1pPr>
          </a:lstStyle>
          <a:p>
            <a:r>
              <a:rPr lang="en-US" dirty="0" smtClean="0"/>
              <a:t>Click to edit Master title style</a:t>
            </a:r>
            <a:endParaRPr lang="ur-PK" dirty="0"/>
          </a:p>
        </p:txBody>
      </p:sp>
      <p:sp>
        <p:nvSpPr>
          <p:cNvPr id="3" name="Content Placeholder 2"/>
          <p:cNvSpPr>
            <a:spLocks noGrp="1"/>
          </p:cNvSpPr>
          <p:nvPr>
            <p:ph idx="1"/>
          </p:nvPr>
        </p:nvSpPr>
        <p:spPr>
          <a:xfrm>
            <a:off x="228600" y="1219200"/>
            <a:ext cx="8686800" cy="4953000"/>
          </a:xfrm>
        </p:spPr>
        <p:txBody>
          <a:bodyPr/>
          <a:lstStyle>
            <a:lvl1pPr algn="l" rtl="0">
              <a:buFont typeface="Wingdings" pitchFamily="2" charset="2"/>
              <a:buChar char="Ø"/>
              <a:defRPr sz="2400">
                <a:cs typeface="+mn-cs"/>
              </a:defRPr>
            </a:lvl1pPr>
            <a:lvl2pPr algn="l" rtl="0">
              <a:buFont typeface="Wingdings" pitchFamily="2" charset="2"/>
              <a:buChar char="Ø"/>
              <a:defRPr sz="2200">
                <a:cs typeface="+mn-cs"/>
              </a:defRPr>
            </a:lvl2pPr>
            <a:lvl3pPr algn="l" rtl="0">
              <a:buFont typeface="Wingdings" pitchFamily="2" charset="2"/>
              <a:buChar char="Ø"/>
              <a:defRPr sz="2000">
                <a:cs typeface="+mn-cs"/>
              </a:defRPr>
            </a:lvl3pPr>
            <a:lvl4pPr algn="l" rtl="0">
              <a:buFont typeface="Wingdings" pitchFamily="2" charset="2"/>
              <a:buChar char="Ø"/>
              <a:defRPr>
                <a:cs typeface="+mn-cs"/>
              </a:defRPr>
            </a:lvl4pPr>
            <a:lvl5pPr algn="l" rtl="0">
              <a:buFont typeface="Wingdings" pitchFamily="2" charset="2"/>
              <a:buChar char="Ø"/>
              <a:defRPr>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fld id="{6A9AA3B9-D98F-43EB-AA4E-97DDC6366C34}" type="datetime1">
              <a:rPr lang="en-US" smtClean="0"/>
              <a:pPr/>
              <a:t>12/29/2013</a:t>
            </a:fld>
            <a:endParaRPr lang="en-US"/>
          </a:p>
        </p:txBody>
      </p:sp>
      <p:sp>
        <p:nvSpPr>
          <p:cNvPr id="5" name="Footer Placeholder 4"/>
          <p:cNvSpPr>
            <a:spLocks noGrp="1"/>
          </p:cNvSpPr>
          <p:nvPr>
            <p:ph type="ftr" sz="quarter" idx="11"/>
          </p:nvPr>
        </p:nvSpPr>
        <p:spPr/>
        <p:txBody>
          <a:bodyPr/>
          <a:lstStyle>
            <a:lvl1pPr>
              <a:defRPr>
                <a:solidFill>
                  <a:schemeClr val="accent2"/>
                </a:solidFill>
              </a:defRPr>
            </a:lvl1pPr>
          </a:lstStyle>
          <a:p>
            <a:r>
              <a:rPr lang="en-US" dirty="0" smtClean="0"/>
              <a:t>Visual Programming by Muhammad Bilal Zafar</a:t>
            </a:r>
            <a:endParaRPr lang="en-US" dirty="0"/>
          </a:p>
        </p:txBody>
      </p:sp>
      <p:sp>
        <p:nvSpPr>
          <p:cNvPr id="6" name="Slide Number Placeholder 5"/>
          <p:cNvSpPr>
            <a:spLocks noGrp="1"/>
          </p:cNvSpPr>
          <p:nvPr>
            <p:ph type="sldNum" sz="quarter" idx="12"/>
          </p:nvPr>
        </p:nvSpPr>
        <p:spPr/>
        <p:txBody>
          <a:bodyPr/>
          <a:lstStyle>
            <a:lvl1pPr>
              <a:defRPr>
                <a:solidFill>
                  <a:schemeClr val="accent2"/>
                </a:solidFill>
              </a:defRPr>
            </a:lvl1pPr>
          </a:lstStyle>
          <a:p>
            <a:fld id="{0AD2A1D3-94CF-4BE8-B9A0-75EFE4C74F95}" type="slidenum">
              <a:rPr lang="en-US" smtClean="0"/>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024187"/>
            <a:ext cx="7772400" cy="1362075"/>
          </a:xfrm>
        </p:spPr>
        <p:txBody>
          <a:bodyPr anchor="t"/>
          <a:lstStyle>
            <a:lvl1pPr algn="r">
              <a:defRPr sz="4000" b="1" cap="all"/>
            </a:lvl1pPr>
          </a:lstStyle>
          <a:p>
            <a:r>
              <a:rPr lang="en-US" smtClean="0"/>
              <a:t>Click to edit Master title style</a:t>
            </a:r>
            <a:endParaRPr lang="ur-PK"/>
          </a:p>
        </p:txBody>
      </p:sp>
      <p:sp>
        <p:nvSpPr>
          <p:cNvPr id="3" name="Text Placeholder 2"/>
          <p:cNvSpPr>
            <a:spLocks noGrp="1"/>
          </p:cNvSpPr>
          <p:nvPr>
            <p:ph type="body" idx="1"/>
          </p:nvPr>
        </p:nvSpPr>
        <p:spPr>
          <a:xfrm>
            <a:off x="722313" y="15240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33801-7B6E-47CD-9630-A2649815D7EE}" type="datetime1">
              <a:rPr lang="en-US" smtClean="0"/>
              <a:pPr/>
              <a:t>12/29/2013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Date Placeholder 4"/>
          <p:cNvSpPr>
            <a:spLocks noGrp="1"/>
          </p:cNvSpPr>
          <p:nvPr>
            <p:ph type="dt" sz="half" idx="10"/>
          </p:nvPr>
        </p:nvSpPr>
        <p:spPr/>
        <p:txBody>
          <a:bodyPr/>
          <a:lstStyle/>
          <a:p>
            <a:fld id="{CDA56CD8-96CC-44C4-A1F4-F8C057DAC1D2}" type="datetime1">
              <a:rPr lang="en-US" smtClean="0"/>
              <a:pPr/>
              <a:t>12/29/2013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ur-P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7" name="Date Placeholder 6"/>
          <p:cNvSpPr>
            <a:spLocks noGrp="1"/>
          </p:cNvSpPr>
          <p:nvPr>
            <p:ph type="dt" sz="half" idx="10"/>
          </p:nvPr>
        </p:nvSpPr>
        <p:spPr/>
        <p:txBody>
          <a:bodyPr/>
          <a:lstStyle/>
          <a:p>
            <a:fld id="{5FC6F48F-9907-4123-81F2-4C5BE6AADBD5}" type="datetime1">
              <a:rPr lang="en-US" smtClean="0"/>
              <a:pPr/>
              <a:t>12/29/2013</a:t>
            </a:fld>
            <a:endParaRPr lang="en-US"/>
          </a:p>
        </p:txBody>
      </p:sp>
      <p:sp>
        <p:nvSpPr>
          <p:cNvPr id="8" name="Footer Placeholder 7"/>
          <p:cNvSpPr>
            <a:spLocks noGrp="1"/>
          </p:cNvSpPr>
          <p:nvPr>
            <p:ph type="ftr" sz="quarter" idx="11"/>
          </p:nvPr>
        </p:nvSpPr>
        <p:spPr/>
        <p:txBody>
          <a:bodyPr/>
          <a:lstStyle/>
          <a:p>
            <a:r>
              <a:rPr lang="en-US" smtClean="0"/>
              <a:t>Visual Programming by Muhammad Bilal Zafar</a:t>
            </a:r>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ur-PK" dirty="0"/>
          </a:p>
        </p:txBody>
      </p:sp>
      <p:sp>
        <p:nvSpPr>
          <p:cNvPr id="3" name="Date Placeholder 2"/>
          <p:cNvSpPr>
            <a:spLocks noGrp="1"/>
          </p:cNvSpPr>
          <p:nvPr>
            <p:ph type="dt" sz="half" idx="10"/>
          </p:nvPr>
        </p:nvSpPr>
        <p:spPr/>
        <p:txBody>
          <a:bodyPr/>
          <a:lstStyle/>
          <a:p>
            <a:fld id="{CB9CA8DC-3200-44BE-854C-7CFCB872B76A}" type="datetime1">
              <a:rPr lang="en-US" smtClean="0"/>
              <a:pPr/>
              <a:t>12/29/2013</a:t>
            </a:fld>
            <a:endParaRPr lang="en-US"/>
          </a:p>
        </p:txBody>
      </p:sp>
      <p:sp>
        <p:nvSpPr>
          <p:cNvPr id="4" name="Footer Placeholder 3"/>
          <p:cNvSpPr>
            <a:spLocks noGrp="1"/>
          </p:cNvSpPr>
          <p:nvPr>
            <p:ph type="ftr" sz="quarter" idx="11"/>
          </p:nvPr>
        </p:nvSpPr>
        <p:spPr/>
        <p:txBody>
          <a:bodyPr/>
          <a:lstStyle/>
          <a:p>
            <a:r>
              <a:rPr lang="en-US" smtClean="0"/>
              <a:t>Visual Programming by Muhammad Bilal Zafar</a:t>
            </a:r>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CC558-0715-4CF3-BC93-20ED57D623D6}" type="datetime1">
              <a:rPr lang="en-US" smtClean="0"/>
              <a:pPr/>
              <a:t>12/29/2013</a:t>
            </a:fld>
            <a:endParaRPr lang="en-US"/>
          </a:p>
        </p:txBody>
      </p:sp>
      <p:sp>
        <p:nvSpPr>
          <p:cNvPr id="3" name="Footer Placeholder 2"/>
          <p:cNvSpPr>
            <a:spLocks noGrp="1"/>
          </p:cNvSpPr>
          <p:nvPr>
            <p:ph type="ftr" sz="quarter" idx="11"/>
          </p:nvPr>
        </p:nvSpPr>
        <p:spPr/>
        <p:txBody>
          <a:bodyPr/>
          <a:lstStyle/>
          <a:p>
            <a:r>
              <a:rPr lang="en-US" smtClean="0"/>
              <a:t>Visual Programming by Muhammad Bilal Zafar</a:t>
            </a:r>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ur-P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38E286-2A64-44DB-B1BF-E827C4B63D1C}" type="datetime1">
              <a:rPr lang="en-US" smtClean="0"/>
              <a:pPr/>
              <a:t>12/29/2013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ur-P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r-P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032D44-33BD-46D5-B411-0A778E5FA823}" type="datetime1">
              <a:rPr lang="en-US" smtClean="0"/>
              <a:pPr/>
              <a:t>12/29/2013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dirty="0" smtClean="0"/>
              <a:t>Click to edit Master title style</a:t>
            </a:r>
            <a:endParaRPr lang="ur-PK"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3AF80F3-1BE5-4B78-99D4-3003CD22E4CC}" type="datetime1">
              <a:rPr lang="en-US" smtClean="0"/>
              <a:pPr/>
              <a:t>12/29/2013</a:t>
            </a:fld>
            <a:endParaRPr lang="en-US"/>
          </a:p>
        </p:txBody>
      </p:sp>
      <p:sp>
        <p:nvSpPr>
          <p:cNvPr id="5" name="Footer Placeholder 4"/>
          <p:cNvSpPr>
            <a:spLocks noGrp="1"/>
          </p:cNvSpPr>
          <p:nvPr>
            <p:ph type="ftr" sz="quarter" idx="3"/>
          </p:nvPr>
        </p:nvSpPr>
        <p:spPr>
          <a:xfrm>
            <a:off x="2819400" y="6356350"/>
            <a:ext cx="34290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dirty="0" smtClean="0"/>
              <a:t>Compiler Construction by Muhammad Bilal Zafar</a:t>
            </a:r>
            <a:endParaRPr lang="en-US" dirty="0"/>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r-PK"/>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7400" y="2886670"/>
            <a:ext cx="50292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LESSON  31</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838200"/>
          </a:xfrm>
        </p:spPr>
        <p:txBody>
          <a:bodyPr>
            <a:normAutofit/>
          </a:bodyPr>
          <a:lstStyle/>
          <a:p>
            <a:pPr rtl="0"/>
            <a:r>
              <a:rPr lang="en-US" dirty="0" smtClean="0">
                <a:cs typeface="+mn-cs"/>
              </a:rPr>
              <a:t>Compilation Phases</a:t>
            </a:r>
            <a:endParaRPr lang="ur-PK" dirty="0">
              <a:solidFill>
                <a:srgbClr val="FF0000"/>
              </a:solidFill>
              <a:cs typeface="+mn-cs"/>
            </a:endParaRPr>
          </a:p>
        </p:txBody>
      </p:sp>
      <p:sp>
        <p:nvSpPr>
          <p:cNvPr id="3" name="Content Placeholder 2"/>
          <p:cNvSpPr>
            <a:spLocks noGrp="1"/>
          </p:cNvSpPr>
          <p:nvPr>
            <p:ph idx="1"/>
          </p:nvPr>
        </p:nvSpPr>
        <p:spPr>
          <a:xfrm>
            <a:off x="152400" y="914400"/>
            <a:ext cx="8839200" cy="5486400"/>
          </a:xfrm>
        </p:spPr>
        <p:txBody>
          <a:bodyPr>
            <a:normAutofit/>
          </a:bodyPr>
          <a:lstStyle/>
          <a:p>
            <a:endParaRPr lang="en-US" sz="2400" dirty="0" smtClean="0"/>
          </a:p>
          <a:p>
            <a:r>
              <a:rPr lang="en-US" sz="2400" dirty="0" smtClean="0"/>
              <a:t>A typical decomposition </a:t>
            </a:r>
            <a:br>
              <a:rPr lang="en-US" sz="2400" dirty="0" smtClean="0"/>
            </a:br>
            <a:r>
              <a:rPr lang="en-US" sz="2400" dirty="0" smtClean="0"/>
              <a:t>of a compiler </a:t>
            </a:r>
            <a:br>
              <a:rPr lang="en-US" sz="2400" dirty="0" smtClean="0"/>
            </a:br>
            <a:r>
              <a:rPr lang="en-US" sz="2400" dirty="0" smtClean="0"/>
              <a:t>can be done </a:t>
            </a:r>
            <a:br>
              <a:rPr lang="en-US" sz="2400" dirty="0" smtClean="0"/>
            </a:br>
            <a:r>
              <a:rPr lang="en-US" sz="2400" dirty="0" smtClean="0"/>
              <a:t>into several phases.</a:t>
            </a:r>
            <a:endParaRPr lang="en-US" sz="2200" dirty="0" smtClean="0">
              <a:latin typeface="Arial" panose="020B0604020202020204" pitchFamily="34" charset="0"/>
              <a:ea typeface="Calibri" panose="020F0502020204030204" pitchFamily="34" charset="0"/>
            </a:endParaRPr>
          </a:p>
          <a:p>
            <a:endParaRPr lang="en-US" sz="2200" dirty="0" smtClean="0">
              <a:latin typeface="Arial" panose="020B0604020202020204" pitchFamily="34" charset="0"/>
              <a:ea typeface="Calibri" panose="020F0502020204030204" pitchFamily="34" charset="0"/>
              <a:cs typeface="Arial" panose="020B0604020202020204" pitchFamily="34" charset="0"/>
            </a:endParaRPr>
          </a:p>
          <a:p>
            <a:endParaRPr lang="en-US" sz="2200" dirty="0" smtClean="0">
              <a:latin typeface="Arial" panose="020B0604020202020204" pitchFamily="34" charset="0"/>
              <a:ea typeface="Calibri" panose="020F0502020204030204" pitchFamily="34" charset="0"/>
              <a:cs typeface="Arial" panose="020B0604020202020204" pitchFamily="34" charset="0"/>
            </a:endParaRPr>
          </a:p>
          <a:p>
            <a:pPr lvl="1"/>
            <a:endParaRPr lang="en-US" sz="2200" dirty="0" smtClean="0">
              <a:latin typeface="Arial" panose="020B0604020202020204" pitchFamily="34" charset="0"/>
              <a:ea typeface="Calibri" panose="020F0502020204030204" pitchFamily="34" charset="0"/>
              <a:cs typeface="Arial" panose="020B0604020202020204" pitchFamily="34" charset="0"/>
            </a:endParaRPr>
          </a:p>
          <a:p>
            <a:endParaRPr lang="en-US" sz="2200" dirty="0" smtClean="0">
              <a:latin typeface="Arial" panose="020B0604020202020204" pitchFamily="34" charset="0"/>
              <a:ea typeface="Calibri" panose="020F0502020204030204" pitchFamily="34" charset="0"/>
              <a:cs typeface="Arial" panose="020B0604020202020204" pitchFamily="34" charset="0"/>
            </a:endParaRPr>
          </a:p>
          <a:p>
            <a:endParaRPr lang="en-US" sz="2200" dirty="0" smtClean="0">
              <a:latin typeface="Arial" panose="020B060402020202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10</a:t>
            </a:fld>
            <a:endParaRPr lang="en-US"/>
          </a:p>
        </p:txBody>
      </p:sp>
      <p:pic>
        <p:nvPicPr>
          <p:cNvPr id="5" name="Picture 4" descr="Lec02-02.PNG"/>
          <p:cNvPicPr>
            <a:picLocks noChangeAspect="1"/>
          </p:cNvPicPr>
          <p:nvPr/>
        </p:nvPicPr>
        <p:blipFill>
          <a:blip r:embed="rId3" cstate="print"/>
          <a:stretch>
            <a:fillRect/>
          </a:stretch>
        </p:blipFill>
        <p:spPr>
          <a:xfrm>
            <a:off x="4343400" y="685800"/>
            <a:ext cx="3200400" cy="6172200"/>
          </a:xfrm>
          <a:prstGeom prst="rect">
            <a:avLst/>
          </a:prstGeom>
        </p:spPr>
      </p:pic>
      <p:sp>
        <p:nvSpPr>
          <p:cNvPr id="6" name="Rectangle 5"/>
          <p:cNvSpPr/>
          <p:nvPr/>
        </p:nvSpPr>
        <p:spPr>
          <a:xfrm>
            <a:off x="1371600" y="3257490"/>
            <a:ext cx="2057400" cy="857310"/>
          </a:xfrm>
          <a:prstGeom prst="rec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endParaRPr lang="en-US"/>
          </a:p>
        </p:txBody>
      </p:sp>
      <p:sp>
        <p:nvSpPr>
          <p:cNvPr id="7" name="TextBox 6"/>
          <p:cNvSpPr txBox="1"/>
          <p:nvPr/>
        </p:nvSpPr>
        <p:spPr>
          <a:xfrm>
            <a:off x="1524000" y="3486090"/>
            <a:ext cx="1981200" cy="461665"/>
          </a:xfrm>
          <a:prstGeom prst="rect">
            <a:avLst/>
          </a:prstGeom>
          <a:noFill/>
        </p:spPr>
        <p:txBody>
          <a:bodyPr wrap="square" rtlCol="1">
            <a:spAutoFit/>
          </a:bodyPr>
          <a:lstStyle/>
          <a:p>
            <a:r>
              <a:rPr lang="en-US" sz="2400" b="1" dirty="0" smtClean="0"/>
              <a:t>Symbol Table</a:t>
            </a:r>
            <a:endParaRPr lang="en-US" sz="2400" b="1" dirty="0"/>
          </a:p>
        </p:txBody>
      </p:sp>
      <p:cxnSp>
        <p:nvCxnSpPr>
          <p:cNvPr id="10" name="Straight Arrow Connector 9"/>
          <p:cNvCxnSpPr/>
          <p:nvPr/>
        </p:nvCxnSpPr>
        <p:spPr>
          <a:xfrm flipH="1">
            <a:off x="3429000" y="1371600"/>
            <a:ext cx="1143000" cy="18288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3429000" y="2209800"/>
            <a:ext cx="1143000" cy="1219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3429000" y="2971800"/>
            <a:ext cx="1143000" cy="609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3505200" y="3657600"/>
            <a:ext cx="1143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3505200" y="3810000"/>
            <a:ext cx="1143000" cy="6858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flipV="1">
            <a:off x="3505200" y="3962400"/>
            <a:ext cx="1143000" cy="1371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3429000" y="4191000"/>
            <a:ext cx="1219200" cy="1981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pPr rtl="0"/>
            <a:r>
              <a:rPr lang="en-US" sz="4000" dirty="0" smtClean="0">
                <a:cs typeface="+mn-cs"/>
              </a:rPr>
              <a:t>Compiler Construction Tools</a:t>
            </a:r>
            <a:endParaRPr lang="ur-PK" sz="4000" dirty="0">
              <a:solidFill>
                <a:srgbClr val="FF0000"/>
              </a:solidFill>
              <a:cs typeface="+mn-cs"/>
            </a:endParaRPr>
          </a:p>
        </p:txBody>
      </p:sp>
      <p:sp>
        <p:nvSpPr>
          <p:cNvPr id="3" name="Content Placeholder 2"/>
          <p:cNvSpPr>
            <a:spLocks noGrp="1"/>
          </p:cNvSpPr>
          <p:nvPr>
            <p:ph idx="1"/>
          </p:nvPr>
        </p:nvSpPr>
        <p:spPr>
          <a:xfrm>
            <a:off x="152400" y="1066800"/>
            <a:ext cx="8839200" cy="5029200"/>
          </a:xfrm>
        </p:spPr>
        <p:txBody>
          <a:bodyPr>
            <a:normAutofit/>
          </a:bodyPr>
          <a:lstStyle/>
          <a:p>
            <a:r>
              <a:rPr lang="en-US" dirty="0" smtClean="0"/>
              <a:t>The compiler programmer can use modern software development environments containing tools such as language editors, debuggers, version managers , and so on including some specialized tools.</a:t>
            </a:r>
          </a:p>
          <a:p>
            <a:pPr marL="914400" lvl="1" indent="-457200">
              <a:buFont typeface="+mj-lt"/>
              <a:buAutoNum type="arabicPeriod"/>
            </a:pPr>
            <a:endParaRPr lang="en-US" sz="2000" b="1" dirty="0" smtClean="0">
              <a:solidFill>
                <a:schemeClr val="tx2"/>
              </a:solidFill>
            </a:endParaRPr>
          </a:p>
          <a:p>
            <a:pPr marL="914400" lvl="1" indent="-457200">
              <a:buFont typeface="+mj-lt"/>
              <a:buAutoNum type="arabicPeriod"/>
            </a:pPr>
            <a:r>
              <a:rPr lang="en-US" sz="2200" b="1" dirty="0" smtClean="0">
                <a:solidFill>
                  <a:schemeClr val="tx2"/>
                </a:solidFill>
              </a:rPr>
              <a:t>Parser generators </a:t>
            </a:r>
            <a:r>
              <a:rPr lang="en-US" sz="2200" dirty="0" smtClean="0"/>
              <a:t>automatically produce syntax analyzers from a grammatical description of a programming language.</a:t>
            </a:r>
          </a:p>
          <a:p>
            <a:pPr marL="914400" lvl="1" indent="-457200">
              <a:buFont typeface="+mj-lt"/>
              <a:buAutoNum type="arabicPeriod"/>
            </a:pPr>
            <a:endParaRPr lang="en-US" sz="2200" dirty="0" smtClean="0"/>
          </a:p>
          <a:p>
            <a:pPr marL="914400" lvl="1" indent="-457200">
              <a:buFont typeface="+mj-lt"/>
              <a:buAutoNum type="arabicPeriod"/>
            </a:pPr>
            <a:r>
              <a:rPr lang="en-US" sz="2200" b="1" dirty="0" smtClean="0">
                <a:solidFill>
                  <a:schemeClr val="tx2"/>
                </a:solidFill>
              </a:rPr>
              <a:t>Scanner generators </a:t>
            </a:r>
            <a:r>
              <a:rPr lang="en-US" sz="2200" dirty="0" smtClean="0"/>
              <a:t>produce lexical analyzers from a regular-expression description of the tokens of a language. </a:t>
            </a:r>
          </a:p>
          <a:p>
            <a:pPr marL="914400" lvl="1" indent="-457200">
              <a:buFont typeface="+mj-lt"/>
              <a:buAutoNum type="arabicPeriod"/>
            </a:pPr>
            <a:endParaRPr lang="en-US" sz="2200" dirty="0" smtClean="0"/>
          </a:p>
          <a:p>
            <a:pPr marL="914400" lvl="1" indent="-457200">
              <a:buFont typeface="+mj-lt"/>
              <a:buAutoNum type="arabicPeriod"/>
            </a:pPr>
            <a:r>
              <a:rPr lang="en-US" sz="2200" b="1" dirty="0" smtClean="0">
                <a:solidFill>
                  <a:schemeClr val="tx2"/>
                </a:solidFill>
              </a:rPr>
              <a:t>Syntax-directed translation engines</a:t>
            </a:r>
            <a:r>
              <a:rPr lang="en-US" sz="2200" dirty="0" smtClean="0"/>
              <a:t> produce collections of routines for walking a parse tree and generating intermediate code.</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pPr rtl="0"/>
            <a:r>
              <a:rPr lang="en-US" dirty="0" smtClean="0">
                <a:cs typeface="+mn-cs"/>
              </a:rPr>
              <a:t>Compiler Construction Tools..</a:t>
            </a:r>
            <a:endParaRPr lang="ur-PK" dirty="0">
              <a:solidFill>
                <a:srgbClr val="FF0000"/>
              </a:solidFill>
              <a:cs typeface="+mn-cs"/>
            </a:endParaRPr>
          </a:p>
        </p:txBody>
      </p:sp>
      <p:sp>
        <p:nvSpPr>
          <p:cNvPr id="3" name="Content Placeholder 2"/>
          <p:cNvSpPr>
            <a:spLocks noGrp="1"/>
          </p:cNvSpPr>
          <p:nvPr>
            <p:ph idx="1"/>
          </p:nvPr>
        </p:nvSpPr>
        <p:spPr>
          <a:xfrm>
            <a:off x="152400" y="1066800"/>
            <a:ext cx="8839200" cy="5029200"/>
          </a:xfrm>
        </p:spPr>
        <p:txBody>
          <a:bodyPr>
            <a:normAutofit/>
          </a:bodyPr>
          <a:lstStyle/>
          <a:p>
            <a:pPr marL="914400" lvl="1" indent="-457200">
              <a:buFont typeface="+mj-lt"/>
              <a:buAutoNum type="arabicPeriod"/>
            </a:pPr>
            <a:endParaRPr lang="en-US" sz="2200" b="1" dirty="0" smtClean="0">
              <a:solidFill>
                <a:schemeClr val="tx2"/>
              </a:solidFill>
            </a:endParaRPr>
          </a:p>
          <a:p>
            <a:pPr marL="914400" lvl="1" indent="-514350">
              <a:buFont typeface="+mj-lt"/>
              <a:buAutoNum type="arabicPeriod" startAt="4"/>
            </a:pPr>
            <a:r>
              <a:rPr lang="en-US" sz="2200" b="1" dirty="0" smtClean="0">
                <a:solidFill>
                  <a:schemeClr val="tx2"/>
                </a:solidFill>
              </a:rPr>
              <a:t>Code-generators</a:t>
            </a:r>
            <a:r>
              <a:rPr lang="en-US" sz="2200" dirty="0" smtClean="0"/>
              <a:t> produce a code from a collection of rules for translating each operation of the intermediate language into the machine language for a target machine.</a:t>
            </a:r>
          </a:p>
          <a:p>
            <a:pPr marL="914400" lvl="1" indent="-514350">
              <a:buFont typeface="+mj-lt"/>
              <a:buAutoNum type="arabicPeriod" startAt="4"/>
            </a:pPr>
            <a:endParaRPr lang="en-US" sz="2200" dirty="0" smtClean="0"/>
          </a:p>
          <a:p>
            <a:pPr marL="914400" lvl="1" indent="-514350">
              <a:buFont typeface="+mj-lt"/>
              <a:buAutoNum type="arabicPeriod" startAt="4"/>
            </a:pPr>
            <a:r>
              <a:rPr lang="en-US" sz="2200" b="1" dirty="0" smtClean="0">
                <a:solidFill>
                  <a:schemeClr val="tx2"/>
                </a:solidFill>
              </a:rPr>
              <a:t>Data-flow analysis engines</a:t>
            </a:r>
            <a:r>
              <a:rPr lang="en-US" sz="2200" dirty="0" smtClean="0"/>
              <a:t> facilitate the gathering of information about how values are transmitted from one part of a program to each other part. </a:t>
            </a:r>
          </a:p>
          <a:p>
            <a:pPr marL="914400" lvl="1" indent="-514350">
              <a:buFont typeface="+mj-lt"/>
              <a:buAutoNum type="arabicPeriod" startAt="4"/>
            </a:pPr>
            <a:endParaRPr lang="en-US" sz="2200" dirty="0" smtClean="0"/>
          </a:p>
          <a:p>
            <a:pPr marL="914400" lvl="1" indent="-514350">
              <a:buFont typeface="+mj-lt"/>
              <a:buAutoNum type="arabicPeriod" startAt="4"/>
            </a:pPr>
            <a:r>
              <a:rPr lang="en-US" sz="2200" b="1" dirty="0" smtClean="0">
                <a:solidFill>
                  <a:schemeClr val="tx2"/>
                </a:solidFill>
              </a:rPr>
              <a:t>Compiler- construction toolkits</a:t>
            </a:r>
            <a:r>
              <a:rPr lang="en-US" sz="2200" dirty="0" smtClean="0"/>
              <a:t> provide an integrated set of routines for constructing various phases of a compiler.</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Compilers…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Machine and Assembly Languages</a:t>
            </a:r>
          </a:p>
          <a:p>
            <a:pPr lvl="1">
              <a:spcBef>
                <a:spcPts val="0"/>
              </a:spcBef>
            </a:pPr>
            <a:endParaRPr lang="en-US" dirty="0" smtClean="0"/>
          </a:p>
          <a:p>
            <a:pPr lvl="1"/>
            <a:r>
              <a:rPr lang="en-US" dirty="0" smtClean="0"/>
              <a:t>Machine languages were the first generation programming languages, followed by assembly languages.</a:t>
            </a:r>
          </a:p>
          <a:p>
            <a:pPr lvl="1"/>
            <a:r>
              <a:rPr lang="en-US" dirty="0" smtClean="0"/>
              <a:t>Programming in these languages was time consuming and error prone.</a:t>
            </a:r>
          </a:p>
          <a:p>
            <a:pPr lvl="1"/>
            <a:endParaRPr lang="en-US" dirty="0" smtClean="0"/>
          </a:p>
          <a:p>
            <a:r>
              <a:rPr lang="en-US" b="1" dirty="0" smtClean="0">
                <a:solidFill>
                  <a:schemeClr val="accent1"/>
                </a:solidFill>
              </a:rPr>
              <a:t>Modeling in Compiler Design</a:t>
            </a:r>
          </a:p>
          <a:p>
            <a:pPr>
              <a:spcBef>
                <a:spcPts val="0"/>
              </a:spcBef>
            </a:pPr>
            <a:endParaRPr lang="en-US" dirty="0" smtClean="0"/>
          </a:p>
          <a:p>
            <a:pPr lvl="1"/>
            <a:r>
              <a:rPr lang="en-US" dirty="0" smtClean="0"/>
              <a:t>Compiler design is one of the places where theory has had the most impact on practice. </a:t>
            </a:r>
          </a:p>
          <a:p>
            <a:pPr lvl="1"/>
            <a:r>
              <a:rPr lang="en-US" dirty="0" smtClean="0"/>
              <a:t>Models that have been found useful include automata, grammars, regular expressions, trees, and many others.</a:t>
            </a:r>
            <a:endParaRPr lang="en-US" sz="2400" dirty="0" smtClean="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13</a:t>
            </a:fld>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Compilers…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Code Optimization</a:t>
            </a:r>
          </a:p>
          <a:p>
            <a:pPr lvl="1">
              <a:spcBef>
                <a:spcPts val="0"/>
              </a:spcBef>
            </a:pPr>
            <a:endParaRPr lang="en-US" dirty="0" smtClean="0"/>
          </a:p>
          <a:p>
            <a:pPr lvl="1"/>
            <a:r>
              <a:rPr lang="en-US" sz="2000" b="1" dirty="0" smtClean="0"/>
              <a:t>Optimization</a:t>
            </a:r>
            <a:r>
              <a:rPr lang="en-US" sz="2000" dirty="0" smtClean="0"/>
              <a:t> is to produce code that is more efficient than the obvious code.</a:t>
            </a:r>
          </a:p>
          <a:p>
            <a:pPr lvl="1"/>
            <a:r>
              <a:rPr lang="en-US" dirty="0" smtClean="0"/>
              <a:t>Although code cannot truly be "optimized," the science of improving the efficiency of code is both complex and very important. </a:t>
            </a:r>
          </a:p>
          <a:p>
            <a:pPr lvl="1"/>
            <a:endParaRPr lang="en-US" b="1" dirty="0" smtClean="0">
              <a:solidFill>
                <a:schemeClr val="accent1"/>
              </a:solidFill>
            </a:endParaRPr>
          </a:p>
          <a:p>
            <a:r>
              <a:rPr lang="en-US" b="1" dirty="0" smtClean="0">
                <a:solidFill>
                  <a:schemeClr val="accent1"/>
                </a:solidFill>
              </a:rPr>
              <a:t>Higher-Level Languages</a:t>
            </a:r>
          </a:p>
          <a:p>
            <a:pPr>
              <a:spcBef>
                <a:spcPts val="0"/>
              </a:spcBef>
            </a:pPr>
            <a:endParaRPr lang="en-US" dirty="0" smtClean="0"/>
          </a:p>
          <a:p>
            <a:pPr lvl="1"/>
            <a:r>
              <a:rPr lang="en-US" dirty="0" smtClean="0"/>
              <a:t>As time goes on, programming languages take on progressively more of the tasks that formerly were left to the programmer, such as memory management, type-consistency checking, or parallel execution of code .</a:t>
            </a:r>
            <a:endParaRPr lang="en-US" sz="4400" dirty="0" smtClean="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14</a:t>
            </a:fld>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Compilers…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Code Optimization</a:t>
            </a:r>
          </a:p>
          <a:p>
            <a:pPr lvl="1">
              <a:spcBef>
                <a:spcPts val="0"/>
              </a:spcBef>
            </a:pPr>
            <a:endParaRPr lang="en-US" dirty="0" smtClean="0"/>
          </a:p>
          <a:p>
            <a:pPr lvl="1"/>
            <a:r>
              <a:rPr lang="en-US" dirty="0" smtClean="0"/>
              <a:t>Although code cannot truly be "optimized," the science of improving the efficiency of code is both complex and very important. </a:t>
            </a:r>
          </a:p>
          <a:p>
            <a:pPr lvl="1"/>
            <a:r>
              <a:rPr lang="en-US" dirty="0" smtClean="0"/>
              <a:t>It is a major portion of the study of compilation.</a:t>
            </a:r>
          </a:p>
          <a:p>
            <a:endParaRPr lang="en-US" b="1" dirty="0" smtClean="0">
              <a:solidFill>
                <a:schemeClr val="accent1"/>
              </a:solidFill>
            </a:endParaRPr>
          </a:p>
          <a:p>
            <a:r>
              <a:rPr lang="en-US" b="1" dirty="0" smtClean="0">
                <a:solidFill>
                  <a:schemeClr val="accent1"/>
                </a:solidFill>
              </a:rPr>
              <a:t>Higher-Level Languages</a:t>
            </a:r>
          </a:p>
          <a:p>
            <a:pPr>
              <a:spcBef>
                <a:spcPts val="0"/>
              </a:spcBef>
            </a:pPr>
            <a:endParaRPr lang="en-US" dirty="0" smtClean="0"/>
          </a:p>
          <a:p>
            <a:pPr lvl="1"/>
            <a:r>
              <a:rPr lang="en-US" dirty="0" smtClean="0"/>
              <a:t>As time goes on, programming languages take on progressively more of the tasks that formerly were left to the programmer, such as memory management, type-consistency checking, or parallel execution of code .</a:t>
            </a:r>
            <a:endParaRPr lang="en-US" sz="4400" dirty="0" smtClean="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15</a:t>
            </a:fld>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Compilers…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Compilers and Computer Architecture</a:t>
            </a:r>
            <a:endParaRPr lang="en-US" dirty="0" smtClean="0"/>
          </a:p>
          <a:p>
            <a:pPr lvl="1"/>
            <a:endParaRPr lang="en-US" dirty="0" smtClean="0"/>
          </a:p>
          <a:p>
            <a:pPr lvl="1"/>
            <a:r>
              <a:rPr lang="en-US" dirty="0" smtClean="0"/>
              <a:t>Compiler technology influences computer architecture, as well as being influenced by the advances in architecture.</a:t>
            </a:r>
          </a:p>
          <a:p>
            <a:pPr lvl="1"/>
            <a:r>
              <a:rPr lang="en-US" dirty="0" smtClean="0"/>
              <a:t>Many modern innovations in architecture depend on compilers being able to extract from source programs the opportunities to use the hardware capabilities effectively .</a:t>
            </a:r>
          </a:p>
          <a:p>
            <a:endParaRPr lang="en-US" dirty="0" smtClean="0"/>
          </a:p>
          <a:p>
            <a:r>
              <a:rPr lang="en-US" b="1" dirty="0" smtClean="0">
                <a:solidFill>
                  <a:schemeClr val="accent1"/>
                </a:solidFill>
              </a:rPr>
              <a:t>Software Productivity and Software Security</a:t>
            </a:r>
          </a:p>
          <a:p>
            <a:pPr lvl="1"/>
            <a:endParaRPr lang="en-US" dirty="0" smtClean="0"/>
          </a:p>
          <a:p>
            <a:pPr lvl="1"/>
            <a:r>
              <a:rPr lang="en-US" dirty="0" smtClean="0"/>
              <a:t>Technology that allows compilers to optimize code can be used for a variety of program analysis tasks, ranging from detecting common program bugs to discovering program vulnerabilities.</a:t>
            </a:r>
            <a:endParaRPr lang="en-US" sz="2200" dirty="0" smtClean="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16</a:t>
            </a:fld>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Compilers…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Scope Rules</a:t>
            </a:r>
            <a:endParaRPr lang="en-US" dirty="0" smtClean="0"/>
          </a:p>
          <a:p>
            <a:pPr lvl="1">
              <a:spcBef>
                <a:spcPts val="0"/>
              </a:spcBef>
            </a:pPr>
            <a:endParaRPr lang="en-US" dirty="0" smtClean="0"/>
          </a:p>
          <a:p>
            <a:pPr lvl="1"/>
            <a:r>
              <a:rPr lang="en-US" dirty="0" smtClean="0"/>
              <a:t>The scope of a declaration of x is the context in which uses of x refer to this declaration. </a:t>
            </a:r>
          </a:p>
          <a:p>
            <a:pPr lvl="1"/>
            <a:r>
              <a:rPr lang="en-US" dirty="0" smtClean="0"/>
              <a:t>A language uses static scope or lexical scope if it is possible to determine the scope of a declaration by looking only at the program. Otherwise, the language uses dynamic scope.</a:t>
            </a:r>
          </a:p>
          <a:p>
            <a:endParaRPr lang="en-US" dirty="0" smtClean="0"/>
          </a:p>
          <a:p>
            <a:r>
              <a:rPr lang="en-US" b="1" dirty="0" smtClean="0">
                <a:solidFill>
                  <a:schemeClr val="accent1"/>
                </a:solidFill>
              </a:rPr>
              <a:t>Environments</a:t>
            </a:r>
            <a:endParaRPr lang="en-US" dirty="0" smtClean="0"/>
          </a:p>
          <a:p>
            <a:pPr lvl="1">
              <a:spcBef>
                <a:spcPts val="0"/>
              </a:spcBef>
            </a:pPr>
            <a:endParaRPr lang="en-US" dirty="0" smtClean="0"/>
          </a:p>
          <a:p>
            <a:pPr lvl="1"/>
            <a:r>
              <a:rPr lang="en-US" dirty="0" smtClean="0"/>
              <a:t>The association of names with locations in memory and then with values can be described in terms of environments, which map names to locations in store, and states, which map locations to their values.</a:t>
            </a:r>
            <a:endParaRPr lang="en-US" sz="2000" dirty="0" smtClean="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17</a:t>
            </a:fld>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Syntax Directed Translation</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Syntax-directed translation</a:t>
            </a:r>
            <a:r>
              <a:rPr lang="en-US" dirty="0" smtClean="0"/>
              <a:t> (SDT) is a method of translating a string into a sequence of actions by attaching one such action to each rule of a grammar.</a:t>
            </a:r>
          </a:p>
          <a:p>
            <a:endParaRPr lang="en-US" sz="2000" dirty="0" smtClean="0"/>
          </a:p>
          <a:p>
            <a:pPr lvl="1"/>
            <a:r>
              <a:rPr lang="en-US" dirty="0" smtClean="0"/>
              <a:t>The syntax-directed techniques can be used to construct compiler front ends.</a:t>
            </a:r>
            <a:endParaRPr lang="en-US" dirty="0" smtClean="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18</a:t>
            </a:fld>
            <a:endParaRPr lang="en-US" dirty="0"/>
          </a:p>
        </p:txBody>
      </p:sp>
      <p:pic>
        <p:nvPicPr>
          <p:cNvPr id="5" name="Content Placeholder 6" descr="Lec04-01.PNG"/>
          <p:cNvPicPr>
            <a:picLocks noChangeAspect="1"/>
          </p:cNvPicPr>
          <p:nvPr/>
        </p:nvPicPr>
        <p:blipFill>
          <a:blip r:embed="rId3" cstate="print"/>
          <a:stretch>
            <a:fillRect/>
          </a:stretch>
        </p:blipFill>
        <p:spPr>
          <a:xfrm>
            <a:off x="914400" y="3733800"/>
            <a:ext cx="7415360" cy="2209800"/>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a:solidFill>
                  <a:srgbClr val="FF0000"/>
                </a:solidFill>
                <a:latin typeface="+mj-lt"/>
              </a:rPr>
              <a:t>Syntax Directed </a:t>
            </a:r>
            <a:r>
              <a:rPr lang="en-US" sz="4000" dirty="0" smtClean="0">
                <a:solidFill>
                  <a:srgbClr val="FF0000"/>
                </a:solidFill>
                <a:latin typeface="+mj-lt"/>
              </a:rPr>
              <a:t>Translator</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Two possible translations of a statement</a:t>
            </a:r>
            <a:endParaRPr lang="en-US" sz="2200" b="1" dirty="0" smtClean="0">
              <a:solidFill>
                <a:schemeClr val="accent1"/>
              </a:solidFill>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19</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1828800" y="1828800"/>
            <a:ext cx="5381625" cy="42862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2057400"/>
          </a:xfrm>
        </p:spPr>
        <p:txBody>
          <a:bodyPr>
            <a:noAutofit/>
          </a:bodyPr>
          <a:lstStyle/>
          <a:p>
            <a:pPr algn="ctr" rtl="0">
              <a:buNone/>
            </a:pPr>
            <a:r>
              <a:rPr lang="en-US" sz="6000" b="1" dirty="0" smtClean="0"/>
              <a:t>Course</a:t>
            </a:r>
          </a:p>
          <a:p>
            <a:pPr algn="ctr" rtl="0">
              <a:buNone/>
            </a:pPr>
            <a:r>
              <a:rPr lang="en-US" sz="6000" b="1" dirty="0" smtClean="0"/>
              <a:t> Revision</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a:solidFill>
                  <a:srgbClr val="FF0000"/>
                </a:solidFill>
                <a:latin typeface="+mj-lt"/>
              </a:rPr>
              <a:t>Syntax Directed </a:t>
            </a:r>
            <a:r>
              <a:rPr lang="en-US" sz="4000" dirty="0" smtClean="0">
                <a:solidFill>
                  <a:srgbClr val="FF0000"/>
                </a:solidFill>
                <a:latin typeface="+mj-lt"/>
              </a:rPr>
              <a:t>Translator..</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fontScale="92500"/>
          </a:bodyPr>
          <a:lstStyle/>
          <a:p>
            <a:r>
              <a:rPr lang="en-US" dirty="0" smtClean="0"/>
              <a:t>The </a:t>
            </a:r>
            <a:r>
              <a:rPr lang="en-US" dirty="0" smtClean="0">
                <a:solidFill>
                  <a:schemeClr val="accent1"/>
                </a:solidFill>
              </a:rPr>
              <a:t>starting point </a:t>
            </a:r>
            <a:r>
              <a:rPr lang="en-US" dirty="0" smtClean="0"/>
              <a:t>for a syntax-directed translator is a </a:t>
            </a:r>
            <a:r>
              <a:rPr lang="en-US" b="1" dirty="0" smtClean="0">
                <a:solidFill>
                  <a:schemeClr val="accent1"/>
                </a:solidFill>
              </a:rPr>
              <a:t>grammar</a:t>
            </a:r>
            <a:r>
              <a:rPr lang="en-US" dirty="0" smtClean="0"/>
              <a:t> for the source language. </a:t>
            </a:r>
          </a:p>
          <a:p>
            <a:endParaRPr lang="en-US" dirty="0" smtClean="0"/>
          </a:p>
          <a:p>
            <a:r>
              <a:rPr lang="en-US" dirty="0" smtClean="0"/>
              <a:t>A </a:t>
            </a:r>
            <a:r>
              <a:rPr lang="en-US" dirty="0" smtClean="0">
                <a:solidFill>
                  <a:schemeClr val="accent1"/>
                </a:solidFill>
              </a:rPr>
              <a:t>grammar</a:t>
            </a:r>
            <a:r>
              <a:rPr lang="en-US" dirty="0" smtClean="0"/>
              <a:t> describes the </a:t>
            </a:r>
            <a:r>
              <a:rPr lang="en-US" b="1" dirty="0" smtClean="0">
                <a:solidFill>
                  <a:schemeClr val="accent1"/>
                </a:solidFill>
              </a:rPr>
              <a:t>hierarchical structure </a:t>
            </a:r>
            <a:r>
              <a:rPr lang="en-US" dirty="0" smtClean="0"/>
              <a:t>of programs. </a:t>
            </a:r>
          </a:p>
          <a:p>
            <a:endParaRPr lang="en-US" dirty="0" smtClean="0"/>
          </a:p>
          <a:p>
            <a:pPr lvl="1"/>
            <a:r>
              <a:rPr lang="en-US" dirty="0" smtClean="0"/>
              <a:t>It is defined in terms of elementary symbols called terminals and variable symbols called non-terminals. These symbols represent </a:t>
            </a:r>
            <a:r>
              <a:rPr lang="en-US" b="1" dirty="0" smtClean="0">
                <a:solidFill>
                  <a:schemeClr val="accent1"/>
                </a:solidFill>
              </a:rPr>
              <a:t>language constructs</a:t>
            </a:r>
            <a:r>
              <a:rPr lang="en-US" dirty="0" smtClean="0"/>
              <a:t>. </a:t>
            </a:r>
          </a:p>
          <a:p>
            <a:pPr lvl="1"/>
            <a:endParaRPr lang="en-US" dirty="0" smtClean="0"/>
          </a:p>
          <a:p>
            <a:pPr lvl="1"/>
            <a:r>
              <a:rPr lang="en-US" dirty="0" smtClean="0"/>
              <a:t>The rules or productions of a grammar consist of a non-terminal called the head or left side of a production and a sequence of terminals and non-terminals called the body or right side of the production. </a:t>
            </a:r>
          </a:p>
          <a:p>
            <a:pPr lvl="1"/>
            <a:endParaRPr lang="en-US" dirty="0" smtClean="0"/>
          </a:p>
          <a:p>
            <a:pPr lvl="1"/>
            <a:r>
              <a:rPr lang="en-US" dirty="0" smtClean="0"/>
              <a:t>One non-terminal is designated as the </a:t>
            </a:r>
            <a:r>
              <a:rPr lang="en-US" b="1" dirty="0" smtClean="0">
                <a:solidFill>
                  <a:schemeClr val="accent1"/>
                </a:solidFill>
              </a:rPr>
              <a:t>start symbol</a:t>
            </a:r>
            <a:endParaRPr lang="en-US" dirty="0" smtClean="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20</a:t>
            </a:fld>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Attributes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In specifying a translator, it is helpful to </a:t>
            </a:r>
            <a:r>
              <a:rPr lang="en-US" b="1" dirty="0" smtClean="0">
                <a:solidFill>
                  <a:schemeClr val="accent1"/>
                </a:solidFill>
              </a:rPr>
              <a:t>attach attributes to programming construct</a:t>
            </a:r>
            <a:r>
              <a:rPr lang="en-US" dirty="0" smtClean="0"/>
              <a:t> where an attribute is any quantity associated with a construct.</a:t>
            </a:r>
          </a:p>
          <a:p>
            <a:endParaRPr lang="en-US" dirty="0" smtClean="0"/>
          </a:p>
          <a:p>
            <a:r>
              <a:rPr lang="en-US" dirty="0" smtClean="0"/>
              <a:t>Since constructs are represented by grammar symbols, the concept of attributes extends to grammar symbols. </a:t>
            </a:r>
          </a:p>
          <a:p>
            <a:endParaRPr lang="en-US" dirty="0" smtClean="0"/>
          </a:p>
          <a:p>
            <a:r>
              <a:rPr lang="en-US" dirty="0" smtClean="0"/>
              <a:t>Examples of attributes include </a:t>
            </a:r>
          </a:p>
          <a:p>
            <a:pPr lvl="1"/>
            <a:r>
              <a:rPr lang="en-US" dirty="0" smtClean="0"/>
              <a:t>An integer value associated with a terminal num representing numbers</a:t>
            </a:r>
          </a:p>
          <a:p>
            <a:pPr lvl="1"/>
            <a:r>
              <a:rPr lang="en-US" dirty="0" smtClean="0"/>
              <a:t>A string associated with a terminal id representing identifiers.</a:t>
            </a:r>
            <a:endParaRPr lang="en-US" dirty="0" smtClean="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21</a:t>
            </a:fld>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srcRect/>
          <a:stretch>
            <a:fillRect/>
          </a:stretch>
        </p:blipFill>
        <p:spPr bwMode="auto">
          <a:xfrm>
            <a:off x="3762375" y="2209800"/>
            <a:ext cx="5381625" cy="4286250"/>
          </a:xfrm>
          <a:prstGeom prst="rect">
            <a:avLst/>
          </a:prstGeom>
          <a:noFill/>
          <a:ln w="9525">
            <a:noFill/>
            <a:miter lim="800000"/>
            <a:headEnd/>
            <a:tailEnd/>
          </a:ln>
        </p:spPr>
      </p:pic>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Lexical Analyzer</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sz="2200" dirty="0" smtClean="0"/>
              <a:t>A </a:t>
            </a:r>
            <a:r>
              <a:rPr lang="en-US" sz="2200" b="1" dirty="0" smtClean="0">
                <a:solidFill>
                  <a:schemeClr val="accent1"/>
                </a:solidFill>
              </a:rPr>
              <a:t>lexical analyzer</a:t>
            </a:r>
            <a:r>
              <a:rPr lang="en-US" sz="2200" dirty="0" smtClean="0"/>
              <a:t> reads the input one character at a time and produces as output a stream of tokens, where a token consists of a terminal symbol along with additional information in the form of attribute values. </a:t>
            </a:r>
          </a:p>
          <a:p>
            <a:endParaRPr lang="en-US" sz="2200" dirty="0" smtClean="0"/>
          </a:p>
          <a:p>
            <a:r>
              <a:rPr lang="en-US" sz="2200" b="1" dirty="0" smtClean="0">
                <a:solidFill>
                  <a:schemeClr val="accent1"/>
                </a:solidFill>
              </a:rPr>
              <a:t>Tokens</a:t>
            </a:r>
            <a:r>
              <a:rPr lang="en-US" sz="2200" dirty="0" smtClean="0"/>
              <a:t> are written as </a:t>
            </a:r>
            <a:br>
              <a:rPr lang="en-US" sz="2200" dirty="0" smtClean="0"/>
            </a:br>
            <a:r>
              <a:rPr lang="en-US" sz="2200" dirty="0" err="1" smtClean="0"/>
              <a:t>tuples</a:t>
            </a:r>
            <a:r>
              <a:rPr lang="en-US" sz="2200" dirty="0" smtClean="0"/>
              <a:t> enclosed between ().</a:t>
            </a:r>
          </a:p>
          <a:p>
            <a:r>
              <a:rPr lang="en-US" sz="2200" dirty="0" smtClean="0"/>
              <a:t>The token (id, "peek ") consists of </a:t>
            </a:r>
            <a:br>
              <a:rPr lang="en-US" sz="2200" dirty="0" smtClean="0"/>
            </a:br>
            <a:r>
              <a:rPr lang="en-US" sz="2200" dirty="0" smtClean="0"/>
              <a:t>the terminal id &amp; a pointer to </a:t>
            </a:r>
            <a:br>
              <a:rPr lang="en-US" sz="2200" dirty="0" smtClean="0"/>
            </a:br>
            <a:r>
              <a:rPr lang="en-US" sz="2200" dirty="0" smtClean="0"/>
              <a:t>the symbol-table entry containing </a:t>
            </a:r>
            <a:br>
              <a:rPr lang="en-US" sz="2200" dirty="0" smtClean="0"/>
            </a:br>
            <a:r>
              <a:rPr lang="en-US" sz="2200" dirty="0" smtClean="0"/>
              <a:t>the string "peek" . </a:t>
            </a:r>
          </a:p>
          <a:p>
            <a:endParaRPr lang="en-US" sz="2200" dirty="0" smtClean="0"/>
          </a:p>
          <a:p>
            <a:r>
              <a:rPr lang="en-US" sz="2200" dirty="0" smtClean="0"/>
              <a:t>The translator uses the table to </a:t>
            </a:r>
            <a:br>
              <a:rPr lang="en-US" sz="2200" dirty="0" smtClean="0"/>
            </a:br>
            <a:r>
              <a:rPr lang="en-US" sz="2200" dirty="0" smtClean="0"/>
              <a:t>keep track of reserved words </a:t>
            </a:r>
            <a:br>
              <a:rPr lang="en-US" sz="2200" dirty="0" smtClean="0"/>
            </a:br>
            <a:r>
              <a:rPr lang="en-US" sz="2200" dirty="0" smtClean="0"/>
              <a:t>and identifiers.</a:t>
            </a:r>
            <a:endParaRPr lang="en-US" sz="2200" dirty="0" smtClean="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22</a:t>
            </a:fld>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Parsing</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Parsing</a:t>
            </a:r>
            <a:r>
              <a:rPr lang="en-US" dirty="0" smtClean="0"/>
              <a:t> is the problem of figuring out how a string of terminals can be derived from the start symbol of the grammar by repeatedly replacing a non-terminal by the body of one of its productions. </a:t>
            </a:r>
          </a:p>
          <a:p>
            <a:endParaRPr lang="en-US" dirty="0" smtClean="0"/>
          </a:p>
          <a:p>
            <a:r>
              <a:rPr lang="en-US" dirty="0" smtClean="0"/>
              <a:t>Given a </a:t>
            </a:r>
            <a:r>
              <a:rPr lang="en-US" dirty="0" smtClean="0">
                <a:solidFill>
                  <a:schemeClr val="accent1"/>
                </a:solidFill>
              </a:rPr>
              <a:t>CFG</a:t>
            </a:r>
            <a:r>
              <a:rPr lang="en-US" dirty="0" smtClean="0"/>
              <a:t> a </a:t>
            </a:r>
            <a:r>
              <a:rPr lang="en-US" b="1" dirty="0" smtClean="0">
                <a:solidFill>
                  <a:schemeClr val="accent1"/>
                </a:solidFill>
              </a:rPr>
              <a:t>parse tree </a:t>
            </a:r>
            <a:r>
              <a:rPr lang="en-US" dirty="0" smtClean="0"/>
              <a:t>according to the grammar is a tree with the following properties:</a:t>
            </a:r>
          </a:p>
          <a:p>
            <a:pPr lvl="1"/>
            <a:endParaRPr lang="en-US" dirty="0" smtClean="0"/>
          </a:p>
          <a:p>
            <a:pPr lvl="1"/>
            <a:r>
              <a:rPr lang="en-US" dirty="0" smtClean="0"/>
              <a:t>The root is labeled by the start symbol.</a:t>
            </a:r>
          </a:p>
          <a:p>
            <a:pPr lvl="1"/>
            <a:r>
              <a:rPr lang="en-US" dirty="0" smtClean="0"/>
              <a:t>Each leaf is labeled by a terminal or by ɛ.</a:t>
            </a:r>
          </a:p>
          <a:p>
            <a:pPr lvl="1"/>
            <a:r>
              <a:rPr lang="en-US" dirty="0" smtClean="0"/>
              <a:t>Each interior node is labeled by a non-terminal.</a:t>
            </a:r>
          </a:p>
          <a:p>
            <a:pPr lvl="1"/>
            <a:r>
              <a:rPr lang="en-US" dirty="0" smtClean="0">
                <a:sym typeface="Symbol" pitchFamily="18" charset="2"/>
              </a:rPr>
              <a:t>If A  X1 X2 … </a:t>
            </a:r>
            <a:r>
              <a:rPr lang="en-US" dirty="0" err="1" smtClean="0">
                <a:sym typeface="Symbol" pitchFamily="18" charset="2"/>
              </a:rPr>
              <a:t>Xn</a:t>
            </a:r>
            <a:r>
              <a:rPr lang="en-US" dirty="0" smtClean="0">
                <a:sym typeface="Symbol" pitchFamily="18" charset="2"/>
              </a:rPr>
              <a:t> is a production, then node A has immediate children X1, X2, …, </a:t>
            </a:r>
            <a:r>
              <a:rPr lang="en-US" dirty="0" err="1" smtClean="0">
                <a:sym typeface="Symbol" pitchFamily="18" charset="2"/>
              </a:rPr>
              <a:t>Xn</a:t>
            </a:r>
            <a:r>
              <a:rPr lang="en-US" dirty="0" smtClean="0">
                <a:sym typeface="Symbol" pitchFamily="18" charset="2"/>
              </a:rPr>
              <a:t> where Xi is a (non)terminal or .</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23</a:t>
            </a:fld>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838200"/>
          </a:xfrm>
        </p:spPr>
        <p:txBody>
          <a:bodyPr>
            <a:normAutofit/>
          </a:bodyPr>
          <a:lstStyle/>
          <a:p>
            <a:r>
              <a:rPr lang="en-US" sz="4000" dirty="0" smtClean="0"/>
              <a:t>Parsing..</a:t>
            </a:r>
            <a:endParaRPr lang="ur-PK" sz="4000" dirty="0">
              <a:solidFill>
                <a:srgbClr val="FF0000"/>
              </a:solidFill>
              <a:cs typeface="+mn-cs"/>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24</a:t>
            </a:fld>
            <a:endParaRPr lang="en-US"/>
          </a:p>
        </p:txBody>
      </p:sp>
      <p:sp>
        <p:nvSpPr>
          <p:cNvPr id="5" name="Text Box 3"/>
          <p:cNvSpPr txBox="1">
            <a:spLocks noChangeArrowheads="1"/>
          </p:cNvSpPr>
          <p:nvPr/>
        </p:nvSpPr>
        <p:spPr bwMode="auto">
          <a:xfrm>
            <a:off x="533400" y="1403350"/>
            <a:ext cx="5531194" cy="430887"/>
          </a:xfrm>
          <a:prstGeom prst="rect">
            <a:avLst/>
          </a:prstGeom>
          <a:noFill/>
          <a:ln w="9525">
            <a:noFill/>
            <a:miter lim="800000"/>
            <a:headEnd/>
            <a:tailEnd/>
          </a:ln>
        </p:spPr>
        <p:txBody>
          <a:bodyPr wrap="none">
            <a:spAutoFit/>
          </a:bodyPr>
          <a:lstStyle/>
          <a:p>
            <a:r>
              <a:rPr lang="en-US" sz="2200" dirty="0">
                <a:solidFill>
                  <a:schemeClr val="accent1"/>
                </a:solidFill>
              </a:rPr>
              <a:t>Parse tree of the string </a:t>
            </a:r>
            <a:r>
              <a:rPr lang="en-US" sz="2200" b="1" dirty="0">
                <a:solidFill>
                  <a:schemeClr val="accent1"/>
                </a:solidFill>
              </a:rPr>
              <a:t>9-5+2</a:t>
            </a:r>
            <a:r>
              <a:rPr lang="en-US" sz="2200" dirty="0">
                <a:solidFill>
                  <a:schemeClr val="accent1"/>
                </a:solidFill>
              </a:rPr>
              <a:t> using grammar </a:t>
            </a:r>
            <a:r>
              <a:rPr lang="en-US" sz="2200" i="1" dirty="0">
                <a:solidFill>
                  <a:schemeClr val="accent1"/>
                </a:solidFill>
              </a:rPr>
              <a:t>G</a:t>
            </a:r>
            <a:endParaRPr lang="en-US" sz="2200" dirty="0">
              <a:solidFill>
                <a:schemeClr val="accent1"/>
              </a:solidFill>
            </a:endParaRPr>
          </a:p>
        </p:txBody>
      </p:sp>
      <p:sp>
        <p:nvSpPr>
          <p:cNvPr id="6" name="Text Box 4"/>
          <p:cNvSpPr txBox="1">
            <a:spLocks noChangeArrowheads="1"/>
          </p:cNvSpPr>
          <p:nvPr/>
        </p:nvSpPr>
        <p:spPr bwMode="auto">
          <a:xfrm>
            <a:off x="4572000" y="2012950"/>
            <a:ext cx="555625" cy="457200"/>
          </a:xfrm>
          <a:prstGeom prst="rect">
            <a:avLst/>
          </a:prstGeom>
          <a:noFill/>
          <a:ln w="9525">
            <a:noFill/>
            <a:miter lim="800000"/>
            <a:headEnd/>
            <a:tailEnd/>
          </a:ln>
        </p:spPr>
        <p:txBody>
          <a:bodyPr wrap="none">
            <a:spAutoFit/>
          </a:bodyPr>
          <a:lstStyle/>
          <a:p>
            <a:r>
              <a:rPr lang="en-US" i="1"/>
              <a:t>list</a:t>
            </a:r>
            <a:endParaRPr lang="en-US"/>
          </a:p>
        </p:txBody>
      </p:sp>
      <p:sp>
        <p:nvSpPr>
          <p:cNvPr id="7" name="Text Box 5"/>
          <p:cNvSpPr txBox="1">
            <a:spLocks noChangeArrowheads="1"/>
          </p:cNvSpPr>
          <p:nvPr/>
        </p:nvSpPr>
        <p:spPr bwMode="auto">
          <a:xfrm>
            <a:off x="5257800" y="2774950"/>
            <a:ext cx="741363" cy="457200"/>
          </a:xfrm>
          <a:prstGeom prst="rect">
            <a:avLst/>
          </a:prstGeom>
          <a:noFill/>
          <a:ln w="9525">
            <a:noFill/>
            <a:miter lim="800000"/>
            <a:headEnd/>
            <a:tailEnd/>
          </a:ln>
        </p:spPr>
        <p:txBody>
          <a:bodyPr wrap="none">
            <a:spAutoFit/>
          </a:bodyPr>
          <a:lstStyle/>
          <a:p>
            <a:r>
              <a:rPr lang="en-US" i="1"/>
              <a:t>digit</a:t>
            </a:r>
            <a:endParaRPr lang="en-US"/>
          </a:p>
        </p:txBody>
      </p:sp>
      <p:sp>
        <p:nvSpPr>
          <p:cNvPr id="8" name="Text Box 6"/>
          <p:cNvSpPr txBox="1">
            <a:spLocks noChangeArrowheads="1"/>
          </p:cNvSpPr>
          <p:nvPr/>
        </p:nvSpPr>
        <p:spPr bwMode="auto">
          <a:xfrm>
            <a:off x="2133600" y="4984750"/>
            <a:ext cx="336550" cy="457200"/>
          </a:xfrm>
          <a:prstGeom prst="rect">
            <a:avLst/>
          </a:prstGeom>
          <a:noFill/>
          <a:ln w="9525">
            <a:noFill/>
            <a:miter lim="800000"/>
            <a:headEnd/>
            <a:tailEnd/>
          </a:ln>
        </p:spPr>
        <p:txBody>
          <a:bodyPr wrap="none">
            <a:spAutoFit/>
          </a:bodyPr>
          <a:lstStyle/>
          <a:p>
            <a:r>
              <a:rPr lang="en-US" b="1"/>
              <a:t>9</a:t>
            </a:r>
            <a:endParaRPr lang="en-US"/>
          </a:p>
        </p:txBody>
      </p:sp>
      <p:sp>
        <p:nvSpPr>
          <p:cNvPr id="9" name="Text Box 7"/>
          <p:cNvSpPr txBox="1">
            <a:spLocks noChangeArrowheads="1"/>
          </p:cNvSpPr>
          <p:nvPr/>
        </p:nvSpPr>
        <p:spPr bwMode="auto">
          <a:xfrm>
            <a:off x="3048000" y="4984750"/>
            <a:ext cx="285750" cy="457200"/>
          </a:xfrm>
          <a:prstGeom prst="rect">
            <a:avLst/>
          </a:prstGeom>
          <a:noFill/>
          <a:ln w="9525">
            <a:noFill/>
            <a:miter lim="800000"/>
            <a:headEnd/>
            <a:tailEnd/>
          </a:ln>
        </p:spPr>
        <p:txBody>
          <a:bodyPr wrap="none">
            <a:spAutoFit/>
          </a:bodyPr>
          <a:lstStyle/>
          <a:p>
            <a:r>
              <a:rPr lang="en-US" b="1"/>
              <a:t>-</a:t>
            </a:r>
            <a:endParaRPr lang="en-US"/>
          </a:p>
        </p:txBody>
      </p:sp>
      <p:sp>
        <p:nvSpPr>
          <p:cNvPr id="10" name="Text Box 8"/>
          <p:cNvSpPr txBox="1">
            <a:spLocks noChangeArrowheads="1"/>
          </p:cNvSpPr>
          <p:nvPr/>
        </p:nvSpPr>
        <p:spPr bwMode="auto">
          <a:xfrm>
            <a:off x="3810000" y="4984750"/>
            <a:ext cx="336550" cy="457200"/>
          </a:xfrm>
          <a:prstGeom prst="rect">
            <a:avLst/>
          </a:prstGeom>
          <a:noFill/>
          <a:ln w="9525">
            <a:noFill/>
            <a:miter lim="800000"/>
            <a:headEnd/>
            <a:tailEnd/>
          </a:ln>
        </p:spPr>
        <p:txBody>
          <a:bodyPr wrap="none">
            <a:spAutoFit/>
          </a:bodyPr>
          <a:lstStyle/>
          <a:p>
            <a:r>
              <a:rPr lang="en-US" b="1"/>
              <a:t>5</a:t>
            </a:r>
            <a:endParaRPr lang="en-US"/>
          </a:p>
        </p:txBody>
      </p:sp>
      <p:sp>
        <p:nvSpPr>
          <p:cNvPr id="11" name="Text Box 9"/>
          <p:cNvSpPr txBox="1">
            <a:spLocks noChangeArrowheads="1"/>
          </p:cNvSpPr>
          <p:nvPr/>
        </p:nvSpPr>
        <p:spPr bwMode="auto">
          <a:xfrm>
            <a:off x="4648200" y="4984750"/>
            <a:ext cx="357188" cy="457200"/>
          </a:xfrm>
          <a:prstGeom prst="rect">
            <a:avLst/>
          </a:prstGeom>
          <a:noFill/>
          <a:ln w="9525">
            <a:noFill/>
            <a:miter lim="800000"/>
            <a:headEnd/>
            <a:tailEnd/>
          </a:ln>
        </p:spPr>
        <p:txBody>
          <a:bodyPr wrap="none">
            <a:spAutoFit/>
          </a:bodyPr>
          <a:lstStyle/>
          <a:p>
            <a:r>
              <a:rPr lang="en-US" b="1"/>
              <a:t>+</a:t>
            </a:r>
            <a:endParaRPr lang="en-US"/>
          </a:p>
        </p:txBody>
      </p:sp>
      <p:sp>
        <p:nvSpPr>
          <p:cNvPr id="12" name="Text Box 10"/>
          <p:cNvSpPr txBox="1">
            <a:spLocks noChangeArrowheads="1"/>
          </p:cNvSpPr>
          <p:nvPr/>
        </p:nvSpPr>
        <p:spPr bwMode="auto">
          <a:xfrm>
            <a:off x="5486400" y="4984750"/>
            <a:ext cx="336550" cy="457200"/>
          </a:xfrm>
          <a:prstGeom prst="rect">
            <a:avLst/>
          </a:prstGeom>
          <a:noFill/>
          <a:ln w="9525">
            <a:noFill/>
            <a:miter lim="800000"/>
            <a:headEnd/>
            <a:tailEnd/>
          </a:ln>
        </p:spPr>
        <p:txBody>
          <a:bodyPr wrap="none">
            <a:spAutoFit/>
          </a:bodyPr>
          <a:lstStyle/>
          <a:p>
            <a:r>
              <a:rPr lang="en-US" b="1"/>
              <a:t>2</a:t>
            </a:r>
            <a:endParaRPr lang="en-US"/>
          </a:p>
        </p:txBody>
      </p:sp>
      <p:sp>
        <p:nvSpPr>
          <p:cNvPr id="13" name="Text Box 11"/>
          <p:cNvSpPr txBox="1">
            <a:spLocks noChangeArrowheads="1"/>
          </p:cNvSpPr>
          <p:nvPr/>
        </p:nvSpPr>
        <p:spPr bwMode="auto">
          <a:xfrm>
            <a:off x="2971800" y="2774950"/>
            <a:ext cx="555625" cy="457200"/>
          </a:xfrm>
          <a:prstGeom prst="rect">
            <a:avLst/>
          </a:prstGeom>
          <a:noFill/>
          <a:ln w="9525">
            <a:noFill/>
            <a:miter lim="800000"/>
            <a:headEnd/>
            <a:tailEnd/>
          </a:ln>
        </p:spPr>
        <p:txBody>
          <a:bodyPr wrap="none">
            <a:spAutoFit/>
          </a:bodyPr>
          <a:lstStyle/>
          <a:p>
            <a:r>
              <a:rPr lang="en-US" i="1"/>
              <a:t>list</a:t>
            </a:r>
            <a:endParaRPr lang="en-US"/>
          </a:p>
        </p:txBody>
      </p:sp>
      <p:sp>
        <p:nvSpPr>
          <p:cNvPr id="14" name="Text Box 12"/>
          <p:cNvSpPr txBox="1">
            <a:spLocks noChangeArrowheads="1"/>
          </p:cNvSpPr>
          <p:nvPr/>
        </p:nvSpPr>
        <p:spPr bwMode="auto">
          <a:xfrm>
            <a:off x="2057400" y="3536950"/>
            <a:ext cx="555625" cy="457200"/>
          </a:xfrm>
          <a:prstGeom prst="rect">
            <a:avLst/>
          </a:prstGeom>
          <a:noFill/>
          <a:ln w="9525">
            <a:noFill/>
            <a:miter lim="800000"/>
            <a:headEnd/>
            <a:tailEnd/>
          </a:ln>
        </p:spPr>
        <p:txBody>
          <a:bodyPr wrap="none">
            <a:spAutoFit/>
          </a:bodyPr>
          <a:lstStyle/>
          <a:p>
            <a:r>
              <a:rPr lang="en-US" i="1"/>
              <a:t>list</a:t>
            </a:r>
            <a:endParaRPr lang="en-US"/>
          </a:p>
        </p:txBody>
      </p:sp>
      <p:sp>
        <p:nvSpPr>
          <p:cNvPr id="15" name="Text Box 13"/>
          <p:cNvSpPr txBox="1">
            <a:spLocks noChangeArrowheads="1"/>
          </p:cNvSpPr>
          <p:nvPr/>
        </p:nvSpPr>
        <p:spPr bwMode="auto">
          <a:xfrm>
            <a:off x="3505200" y="3536950"/>
            <a:ext cx="741363" cy="457200"/>
          </a:xfrm>
          <a:prstGeom prst="rect">
            <a:avLst/>
          </a:prstGeom>
          <a:noFill/>
          <a:ln w="9525">
            <a:noFill/>
            <a:miter lim="800000"/>
            <a:headEnd/>
            <a:tailEnd/>
          </a:ln>
        </p:spPr>
        <p:txBody>
          <a:bodyPr wrap="none">
            <a:spAutoFit/>
          </a:bodyPr>
          <a:lstStyle/>
          <a:p>
            <a:r>
              <a:rPr lang="en-US" i="1"/>
              <a:t>digit</a:t>
            </a:r>
            <a:endParaRPr lang="en-US"/>
          </a:p>
        </p:txBody>
      </p:sp>
      <p:sp>
        <p:nvSpPr>
          <p:cNvPr id="16" name="Text Box 14"/>
          <p:cNvSpPr txBox="1">
            <a:spLocks noChangeArrowheads="1"/>
          </p:cNvSpPr>
          <p:nvPr/>
        </p:nvSpPr>
        <p:spPr bwMode="auto">
          <a:xfrm>
            <a:off x="1905000" y="4298950"/>
            <a:ext cx="741363" cy="457200"/>
          </a:xfrm>
          <a:prstGeom prst="rect">
            <a:avLst/>
          </a:prstGeom>
          <a:noFill/>
          <a:ln w="9525">
            <a:noFill/>
            <a:miter lim="800000"/>
            <a:headEnd/>
            <a:tailEnd/>
          </a:ln>
        </p:spPr>
        <p:txBody>
          <a:bodyPr wrap="none">
            <a:spAutoFit/>
          </a:bodyPr>
          <a:lstStyle/>
          <a:p>
            <a:r>
              <a:rPr lang="en-US" i="1"/>
              <a:t>digit</a:t>
            </a:r>
            <a:endParaRPr lang="en-US"/>
          </a:p>
        </p:txBody>
      </p:sp>
      <p:sp>
        <p:nvSpPr>
          <p:cNvPr id="17" name="Line 15"/>
          <p:cNvSpPr>
            <a:spLocks noChangeShapeType="1"/>
          </p:cNvSpPr>
          <p:nvPr/>
        </p:nvSpPr>
        <p:spPr bwMode="auto">
          <a:xfrm flipH="1">
            <a:off x="3352800" y="2393950"/>
            <a:ext cx="1295400" cy="457200"/>
          </a:xfrm>
          <a:prstGeom prst="line">
            <a:avLst/>
          </a:prstGeom>
          <a:noFill/>
          <a:ln w="9525">
            <a:solidFill>
              <a:schemeClr val="tx1"/>
            </a:solidFill>
            <a:round/>
            <a:headEnd/>
            <a:tailEnd/>
          </a:ln>
        </p:spPr>
        <p:txBody>
          <a:bodyPr wrap="none" anchor="ctr"/>
          <a:lstStyle/>
          <a:p>
            <a:endParaRPr lang="en-US"/>
          </a:p>
        </p:txBody>
      </p:sp>
      <p:sp>
        <p:nvSpPr>
          <p:cNvPr id="18" name="Line 16"/>
          <p:cNvSpPr>
            <a:spLocks noChangeShapeType="1"/>
          </p:cNvSpPr>
          <p:nvPr/>
        </p:nvSpPr>
        <p:spPr bwMode="auto">
          <a:xfrm flipH="1">
            <a:off x="2438400" y="3155950"/>
            <a:ext cx="685800" cy="457200"/>
          </a:xfrm>
          <a:prstGeom prst="line">
            <a:avLst/>
          </a:prstGeom>
          <a:noFill/>
          <a:ln w="9525">
            <a:solidFill>
              <a:schemeClr val="tx1"/>
            </a:solidFill>
            <a:round/>
            <a:headEnd/>
            <a:tailEnd/>
          </a:ln>
        </p:spPr>
        <p:txBody>
          <a:bodyPr wrap="none" anchor="ctr"/>
          <a:lstStyle/>
          <a:p>
            <a:endParaRPr lang="en-US"/>
          </a:p>
        </p:txBody>
      </p:sp>
      <p:sp>
        <p:nvSpPr>
          <p:cNvPr id="19" name="Line 17"/>
          <p:cNvSpPr>
            <a:spLocks noChangeShapeType="1"/>
          </p:cNvSpPr>
          <p:nvPr/>
        </p:nvSpPr>
        <p:spPr bwMode="auto">
          <a:xfrm>
            <a:off x="3200400" y="3155950"/>
            <a:ext cx="0" cy="1828800"/>
          </a:xfrm>
          <a:prstGeom prst="line">
            <a:avLst/>
          </a:prstGeom>
          <a:noFill/>
          <a:ln w="9525">
            <a:solidFill>
              <a:schemeClr val="tx1"/>
            </a:solidFill>
            <a:round/>
            <a:headEnd/>
            <a:tailEnd/>
          </a:ln>
        </p:spPr>
        <p:txBody>
          <a:bodyPr wrap="none" anchor="ctr"/>
          <a:lstStyle/>
          <a:p>
            <a:endParaRPr lang="en-US"/>
          </a:p>
        </p:txBody>
      </p:sp>
      <p:sp>
        <p:nvSpPr>
          <p:cNvPr id="20" name="Line 18"/>
          <p:cNvSpPr>
            <a:spLocks noChangeShapeType="1"/>
          </p:cNvSpPr>
          <p:nvPr/>
        </p:nvSpPr>
        <p:spPr bwMode="auto">
          <a:xfrm>
            <a:off x="3276600" y="3155950"/>
            <a:ext cx="457200" cy="457200"/>
          </a:xfrm>
          <a:prstGeom prst="line">
            <a:avLst/>
          </a:prstGeom>
          <a:noFill/>
          <a:ln w="9525">
            <a:solidFill>
              <a:schemeClr val="tx1"/>
            </a:solidFill>
            <a:round/>
            <a:headEnd/>
            <a:tailEnd/>
          </a:ln>
        </p:spPr>
        <p:txBody>
          <a:bodyPr wrap="none" anchor="ctr"/>
          <a:lstStyle/>
          <a:p>
            <a:endParaRPr lang="en-US"/>
          </a:p>
        </p:txBody>
      </p:sp>
      <p:sp>
        <p:nvSpPr>
          <p:cNvPr id="21" name="Line 19"/>
          <p:cNvSpPr>
            <a:spLocks noChangeShapeType="1"/>
          </p:cNvSpPr>
          <p:nvPr/>
        </p:nvSpPr>
        <p:spPr bwMode="auto">
          <a:xfrm>
            <a:off x="4800600" y="2393950"/>
            <a:ext cx="0" cy="2590800"/>
          </a:xfrm>
          <a:prstGeom prst="line">
            <a:avLst/>
          </a:prstGeom>
          <a:noFill/>
          <a:ln w="9525">
            <a:solidFill>
              <a:schemeClr val="tx1"/>
            </a:solidFill>
            <a:round/>
            <a:headEnd/>
            <a:tailEnd/>
          </a:ln>
        </p:spPr>
        <p:txBody>
          <a:bodyPr wrap="none" anchor="ctr"/>
          <a:lstStyle/>
          <a:p>
            <a:endParaRPr lang="en-US"/>
          </a:p>
        </p:txBody>
      </p:sp>
      <p:sp>
        <p:nvSpPr>
          <p:cNvPr id="22" name="Line 20"/>
          <p:cNvSpPr>
            <a:spLocks noChangeShapeType="1"/>
          </p:cNvSpPr>
          <p:nvPr/>
        </p:nvSpPr>
        <p:spPr bwMode="auto">
          <a:xfrm>
            <a:off x="4953000" y="2393950"/>
            <a:ext cx="609600" cy="381000"/>
          </a:xfrm>
          <a:prstGeom prst="line">
            <a:avLst/>
          </a:prstGeom>
          <a:noFill/>
          <a:ln w="9525">
            <a:solidFill>
              <a:schemeClr val="tx1"/>
            </a:solidFill>
            <a:round/>
            <a:headEnd/>
            <a:tailEnd/>
          </a:ln>
        </p:spPr>
        <p:txBody>
          <a:bodyPr wrap="none" anchor="ctr"/>
          <a:lstStyle/>
          <a:p>
            <a:endParaRPr lang="en-US"/>
          </a:p>
        </p:txBody>
      </p:sp>
      <p:sp>
        <p:nvSpPr>
          <p:cNvPr id="23" name="Line 21"/>
          <p:cNvSpPr>
            <a:spLocks noChangeShapeType="1"/>
          </p:cNvSpPr>
          <p:nvPr/>
        </p:nvSpPr>
        <p:spPr bwMode="auto">
          <a:xfrm>
            <a:off x="5638800" y="3232150"/>
            <a:ext cx="0" cy="1752600"/>
          </a:xfrm>
          <a:prstGeom prst="line">
            <a:avLst/>
          </a:prstGeom>
          <a:noFill/>
          <a:ln w="9525">
            <a:solidFill>
              <a:schemeClr val="tx1"/>
            </a:solidFill>
            <a:round/>
            <a:headEnd/>
            <a:tailEnd/>
          </a:ln>
        </p:spPr>
        <p:txBody>
          <a:bodyPr wrap="none" anchor="ctr"/>
          <a:lstStyle/>
          <a:p>
            <a:endParaRPr lang="en-US"/>
          </a:p>
        </p:txBody>
      </p:sp>
      <p:sp>
        <p:nvSpPr>
          <p:cNvPr id="24" name="Line 22"/>
          <p:cNvSpPr>
            <a:spLocks noChangeShapeType="1"/>
          </p:cNvSpPr>
          <p:nvPr/>
        </p:nvSpPr>
        <p:spPr bwMode="auto">
          <a:xfrm>
            <a:off x="2286000" y="3917950"/>
            <a:ext cx="0" cy="381000"/>
          </a:xfrm>
          <a:prstGeom prst="line">
            <a:avLst/>
          </a:prstGeom>
          <a:noFill/>
          <a:ln w="9525">
            <a:solidFill>
              <a:schemeClr val="tx1"/>
            </a:solidFill>
            <a:round/>
            <a:headEnd/>
            <a:tailEnd/>
          </a:ln>
        </p:spPr>
        <p:txBody>
          <a:bodyPr wrap="none" anchor="ctr"/>
          <a:lstStyle/>
          <a:p>
            <a:endParaRPr lang="en-US"/>
          </a:p>
        </p:txBody>
      </p:sp>
      <p:sp>
        <p:nvSpPr>
          <p:cNvPr id="25" name="Line 23"/>
          <p:cNvSpPr>
            <a:spLocks noChangeShapeType="1"/>
          </p:cNvSpPr>
          <p:nvPr/>
        </p:nvSpPr>
        <p:spPr bwMode="auto">
          <a:xfrm>
            <a:off x="2286000" y="4679950"/>
            <a:ext cx="0" cy="304800"/>
          </a:xfrm>
          <a:prstGeom prst="line">
            <a:avLst/>
          </a:prstGeom>
          <a:noFill/>
          <a:ln w="9525">
            <a:solidFill>
              <a:schemeClr val="tx1"/>
            </a:solidFill>
            <a:round/>
            <a:headEnd/>
            <a:tailEnd/>
          </a:ln>
        </p:spPr>
        <p:txBody>
          <a:bodyPr wrap="none" anchor="ctr"/>
          <a:lstStyle/>
          <a:p>
            <a:endParaRPr lang="en-US"/>
          </a:p>
        </p:txBody>
      </p:sp>
      <p:sp>
        <p:nvSpPr>
          <p:cNvPr id="26" name="Line 24"/>
          <p:cNvSpPr>
            <a:spLocks noChangeShapeType="1"/>
          </p:cNvSpPr>
          <p:nvPr/>
        </p:nvSpPr>
        <p:spPr bwMode="auto">
          <a:xfrm>
            <a:off x="3962400" y="3994150"/>
            <a:ext cx="0" cy="990600"/>
          </a:xfrm>
          <a:prstGeom prst="line">
            <a:avLst/>
          </a:prstGeom>
          <a:noFill/>
          <a:ln w="9525">
            <a:solidFill>
              <a:schemeClr val="tx1"/>
            </a:solidFill>
            <a:round/>
            <a:headEnd/>
            <a:tailEnd/>
          </a:ln>
        </p:spPr>
        <p:txBody>
          <a:bodyPr wrap="none" anchor="ctr"/>
          <a:lstStyle/>
          <a:p>
            <a:endParaRPr lang="en-US"/>
          </a:p>
        </p:txBody>
      </p:sp>
      <p:sp>
        <p:nvSpPr>
          <p:cNvPr id="27" name="Text Box 25"/>
          <p:cNvSpPr txBox="1">
            <a:spLocks noChangeArrowheads="1"/>
          </p:cNvSpPr>
          <p:nvPr/>
        </p:nvSpPr>
        <p:spPr bwMode="auto">
          <a:xfrm>
            <a:off x="6111875" y="4603750"/>
            <a:ext cx="2879725" cy="1187450"/>
          </a:xfrm>
          <a:prstGeom prst="rect">
            <a:avLst/>
          </a:prstGeom>
          <a:noFill/>
          <a:ln w="9525">
            <a:noFill/>
            <a:miter lim="800000"/>
            <a:headEnd/>
            <a:tailEnd/>
          </a:ln>
        </p:spPr>
        <p:txBody>
          <a:bodyPr wrap="none">
            <a:spAutoFit/>
          </a:bodyPr>
          <a:lstStyle/>
          <a:p>
            <a:pPr algn="ctr"/>
            <a:r>
              <a:rPr lang="en-US" dirty="0"/>
              <a:t>The sequence of</a:t>
            </a:r>
            <a:br>
              <a:rPr lang="en-US" dirty="0"/>
            </a:br>
            <a:r>
              <a:rPr lang="en-US" dirty="0"/>
              <a:t>leafs is called the</a:t>
            </a:r>
            <a:br>
              <a:rPr lang="en-US" dirty="0"/>
            </a:br>
            <a:r>
              <a:rPr lang="en-US" dirty="0"/>
              <a:t> </a:t>
            </a:r>
            <a:r>
              <a:rPr lang="en-US" i="1" dirty="0"/>
              <a:t>yield</a:t>
            </a:r>
            <a:r>
              <a:rPr lang="en-US" dirty="0"/>
              <a:t> of the parse tree</a:t>
            </a:r>
          </a:p>
        </p:txBody>
      </p:sp>
      <p:sp>
        <p:nvSpPr>
          <p:cNvPr id="28" name="Line 26"/>
          <p:cNvSpPr>
            <a:spLocks noChangeShapeType="1"/>
          </p:cNvSpPr>
          <p:nvPr/>
        </p:nvSpPr>
        <p:spPr bwMode="auto">
          <a:xfrm flipH="1">
            <a:off x="5867400" y="5213350"/>
            <a:ext cx="533400" cy="0"/>
          </a:xfrm>
          <a:prstGeom prst="line">
            <a:avLst/>
          </a:prstGeom>
          <a:noFill/>
          <a:ln w="25400">
            <a:solidFill>
              <a:schemeClr val="tx1"/>
            </a:solidFill>
            <a:round/>
            <a:headEnd/>
            <a:tailEnd type="stealth" w="lg" len="lg"/>
          </a:ln>
        </p:spPr>
        <p:txBody>
          <a:bodyPr wrap="none" anchor="ct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Parsing…</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Conceptually, </a:t>
            </a:r>
            <a:r>
              <a:rPr lang="en-US" dirty="0" smtClean="0">
                <a:solidFill>
                  <a:schemeClr val="accent1"/>
                </a:solidFill>
              </a:rPr>
              <a:t>a parser builds a parse tree in which the root is labeled with the start symbol</a:t>
            </a:r>
            <a:r>
              <a:rPr lang="en-US" dirty="0" smtClean="0"/>
              <a:t>, each non-leaf corresponds to a production, and each leaf is labeled with a terminal or the empty string ɛ. </a:t>
            </a:r>
          </a:p>
          <a:p>
            <a:endParaRPr lang="en-US" dirty="0" smtClean="0"/>
          </a:p>
          <a:p>
            <a:r>
              <a:rPr lang="en-US" dirty="0" smtClean="0"/>
              <a:t>The parse tree derives the string of terminals at the leaves, read from left to right. </a:t>
            </a:r>
          </a:p>
          <a:p>
            <a:endParaRPr lang="en-US" dirty="0" smtClean="0">
              <a:ea typeface="Calibri" panose="020F0502020204030204" pitchFamily="34" charset="0"/>
              <a:cs typeface="Arial" panose="020B0604020202020204" pitchFamily="34" charset="0"/>
            </a:endParaRPr>
          </a:p>
          <a:p>
            <a:r>
              <a:rPr lang="en-US" b="1" dirty="0" smtClean="0">
                <a:solidFill>
                  <a:schemeClr val="accent1"/>
                </a:solidFill>
              </a:rPr>
              <a:t>Efficient parsers </a:t>
            </a:r>
            <a:r>
              <a:rPr lang="en-US" dirty="0" smtClean="0"/>
              <a:t>can be built by hand, using a top-down method called predictive parsing. </a:t>
            </a:r>
          </a:p>
          <a:p>
            <a:endParaRPr lang="en-US" dirty="0" smtClean="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25</a:t>
            </a:fld>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Parsing...</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A </a:t>
            </a:r>
            <a:r>
              <a:rPr lang="en-US" b="1" dirty="0" smtClean="0">
                <a:solidFill>
                  <a:schemeClr val="accent1"/>
                </a:solidFill>
              </a:rPr>
              <a:t>predictive parser </a:t>
            </a:r>
            <a:r>
              <a:rPr lang="en-US" dirty="0" smtClean="0"/>
              <a:t>has a procedure for each non-terminal:</a:t>
            </a:r>
          </a:p>
          <a:p>
            <a:pPr lvl="1"/>
            <a:endParaRPr lang="en-US" dirty="0" smtClean="0"/>
          </a:p>
          <a:p>
            <a:pPr lvl="1"/>
            <a:r>
              <a:rPr lang="en-US" dirty="0" smtClean="0"/>
              <a:t>Procedure bodies mimic the productions for non-terminals</a:t>
            </a:r>
          </a:p>
          <a:p>
            <a:pPr lvl="1"/>
            <a:endParaRPr lang="en-US" dirty="0" smtClean="0"/>
          </a:p>
          <a:p>
            <a:pPr lvl="1"/>
            <a:r>
              <a:rPr lang="en-US" dirty="0" smtClean="0"/>
              <a:t>The flow of control through the procedure bodies can be determined unambiguously by looking one symbol ahead in the input stream.</a:t>
            </a:r>
            <a:endParaRPr lang="en-US" dirty="0" smtClean="0">
              <a:ea typeface="Calibri" panose="020F0502020204030204" pitchFamily="34" charset="0"/>
              <a:cs typeface="Arial" panose="020B0604020202020204" pitchFamily="34" charset="0"/>
            </a:endParaRPr>
          </a:p>
          <a:p>
            <a:endParaRPr lang="en-US" dirty="0" smtClean="0">
              <a:ea typeface="Calibri" panose="020F0502020204030204" pitchFamily="34" charset="0"/>
              <a:cs typeface="Arial" panose="020B0604020202020204" pitchFamily="34" charset="0"/>
            </a:endParaRPr>
          </a:p>
          <a:p>
            <a:endParaRPr lang="en-US" dirty="0" smtClean="0"/>
          </a:p>
          <a:p>
            <a:r>
              <a:rPr lang="en-US" b="1" dirty="0" smtClean="0">
                <a:solidFill>
                  <a:schemeClr val="accent1"/>
                </a:solidFill>
              </a:rPr>
              <a:t>Syntax-directed translation </a:t>
            </a:r>
            <a:r>
              <a:rPr lang="en-US" dirty="0" smtClean="0"/>
              <a:t>is done by attaching either rules or program fragments to productions in a grammar.</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26</a:t>
            </a:fld>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a:solidFill>
                  <a:srgbClr val="FF0000"/>
                </a:solidFill>
                <a:latin typeface="+mj-lt"/>
              </a:rPr>
              <a:t>Syntax Directed </a:t>
            </a:r>
            <a:r>
              <a:rPr lang="en-US" sz="4000" dirty="0" smtClean="0">
                <a:solidFill>
                  <a:srgbClr val="FF0000"/>
                </a:solidFill>
                <a:latin typeface="+mj-lt"/>
              </a:rPr>
              <a:t>Definition</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A </a:t>
            </a:r>
            <a:r>
              <a:rPr lang="en-US" b="1" dirty="0" smtClean="0">
                <a:solidFill>
                  <a:schemeClr val="accent1"/>
                </a:solidFill>
              </a:rPr>
              <a:t>syntax-directed definition </a:t>
            </a:r>
            <a:r>
              <a:rPr lang="en-US" dirty="0" smtClean="0"/>
              <a:t>attaches rules to productions, these rules are then used to compute attribute values. </a:t>
            </a:r>
          </a:p>
          <a:p>
            <a:endParaRPr lang="en-US" dirty="0" smtClean="0"/>
          </a:p>
          <a:p>
            <a:r>
              <a:rPr lang="en-US" dirty="0" smtClean="0"/>
              <a:t>A </a:t>
            </a:r>
            <a:r>
              <a:rPr lang="en-US" b="1" dirty="0" smtClean="0">
                <a:solidFill>
                  <a:schemeClr val="accent1"/>
                </a:solidFill>
              </a:rPr>
              <a:t>translation scheme </a:t>
            </a:r>
            <a:r>
              <a:rPr lang="en-US" dirty="0" smtClean="0"/>
              <a:t>embeds program fragments called semantic actions in production bodies.</a:t>
            </a:r>
          </a:p>
          <a:p>
            <a:endParaRPr lang="en-US" dirty="0" smtClean="0"/>
          </a:p>
          <a:p>
            <a:r>
              <a:rPr lang="en-US" dirty="0" smtClean="0"/>
              <a:t>The actions are executed in the order that productions are used during syntax analysis.</a:t>
            </a:r>
            <a:endParaRPr lang="en-US" dirty="0" smtClean="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27</a:t>
            </a:fld>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Intermediate Code</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The result of syntax analysis is a representation of the source program, called </a:t>
            </a:r>
            <a:r>
              <a:rPr lang="en-US" b="1" dirty="0" smtClean="0">
                <a:solidFill>
                  <a:schemeClr val="accent1"/>
                </a:solidFill>
              </a:rPr>
              <a:t>intermediate code</a:t>
            </a:r>
            <a:r>
              <a:rPr lang="en-US" dirty="0" smtClean="0"/>
              <a:t>. </a:t>
            </a:r>
          </a:p>
          <a:p>
            <a:endParaRPr lang="en-US" dirty="0" smtClean="0"/>
          </a:p>
          <a:p>
            <a:r>
              <a:rPr lang="en-US" dirty="0" smtClean="0"/>
              <a:t>Two primary forms of intermediate code are</a:t>
            </a:r>
          </a:p>
          <a:p>
            <a:endParaRPr lang="en-US" dirty="0" smtClean="0"/>
          </a:p>
          <a:p>
            <a:pPr lvl="1"/>
            <a:r>
              <a:rPr lang="en-US" dirty="0" smtClean="0"/>
              <a:t>An </a:t>
            </a:r>
            <a:r>
              <a:rPr lang="en-US" b="1" dirty="0" smtClean="0">
                <a:solidFill>
                  <a:schemeClr val="accent1"/>
                </a:solidFill>
              </a:rPr>
              <a:t>abstract syntax tree </a:t>
            </a:r>
            <a:r>
              <a:rPr lang="en-US" dirty="0" smtClean="0"/>
              <a:t>has nodes for programming constructs, the children of a node give the meaningful sub constructs. </a:t>
            </a:r>
          </a:p>
          <a:p>
            <a:pPr lvl="1"/>
            <a:endParaRPr lang="en-US" dirty="0" smtClean="0"/>
          </a:p>
          <a:p>
            <a:pPr lvl="1"/>
            <a:r>
              <a:rPr lang="en-US" dirty="0" smtClean="0"/>
              <a:t>Alternatively, </a:t>
            </a:r>
            <a:r>
              <a:rPr lang="en-US" b="1" dirty="0" smtClean="0">
                <a:solidFill>
                  <a:schemeClr val="accent1"/>
                </a:solidFill>
              </a:rPr>
              <a:t>three-address code </a:t>
            </a:r>
            <a:r>
              <a:rPr lang="en-US" dirty="0" smtClean="0"/>
              <a:t>is a sequence of instructions in which each instruction carries out a single operation</a:t>
            </a:r>
            <a:endParaRPr lang="en-US" dirty="0" smtClean="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28</a:t>
            </a:fld>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Symbol Table</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lnSpcReduction="10000"/>
          </a:bodyPr>
          <a:lstStyle/>
          <a:p>
            <a:r>
              <a:rPr lang="en-US" b="1" dirty="0" smtClean="0">
                <a:solidFill>
                  <a:schemeClr val="accent1"/>
                </a:solidFill>
              </a:rPr>
              <a:t>Symbol tables </a:t>
            </a:r>
            <a:r>
              <a:rPr lang="en-US" dirty="0" smtClean="0"/>
              <a:t>are data structures that hold information about identifiers.</a:t>
            </a:r>
          </a:p>
          <a:p>
            <a:endParaRPr lang="en-US" dirty="0" smtClean="0"/>
          </a:p>
          <a:p>
            <a:pPr lvl="1"/>
            <a:r>
              <a:rPr lang="en-US" dirty="0" smtClean="0"/>
              <a:t>Information is put into the symbol table when the declaration of an identifier is analyzed. </a:t>
            </a:r>
          </a:p>
          <a:p>
            <a:endParaRPr lang="en-US" dirty="0" smtClean="0"/>
          </a:p>
          <a:p>
            <a:pPr lvl="1"/>
            <a:r>
              <a:rPr lang="en-US" dirty="0" smtClean="0"/>
              <a:t>A </a:t>
            </a:r>
            <a:r>
              <a:rPr lang="en-US" dirty="0" smtClean="0">
                <a:solidFill>
                  <a:schemeClr val="accent1"/>
                </a:solidFill>
              </a:rPr>
              <a:t>semantic action </a:t>
            </a:r>
            <a:r>
              <a:rPr lang="en-US" dirty="0" smtClean="0"/>
              <a:t>gets information from the symbol table when the identifier is subsequently used.</a:t>
            </a:r>
          </a:p>
          <a:p>
            <a:pPr lvl="1"/>
            <a:endParaRPr lang="en-US" dirty="0" smtClean="0">
              <a:ea typeface="Calibri" panose="020F0502020204030204" pitchFamily="34" charset="0"/>
              <a:cs typeface="Arial" panose="020B0604020202020204" pitchFamily="34" charset="0"/>
            </a:endParaRPr>
          </a:p>
          <a:p>
            <a:pPr lvl="1"/>
            <a:r>
              <a:rPr lang="en-US" dirty="0" smtClean="0"/>
              <a:t>Entries in the symbol table contain information about an identifier such as its character string (or lexeme) , its type, its position in storage, and any other relevant information.</a:t>
            </a:r>
          </a:p>
          <a:p>
            <a:pPr lvl="1"/>
            <a:endParaRPr lang="en-US" dirty="0" smtClean="0"/>
          </a:p>
          <a:p>
            <a:pPr lvl="1"/>
            <a:r>
              <a:rPr lang="en-US" dirty="0" smtClean="0"/>
              <a:t>The information is collected </a:t>
            </a:r>
            <a:r>
              <a:rPr lang="en-US" b="1" dirty="0" smtClean="0">
                <a:solidFill>
                  <a:schemeClr val="accent1"/>
                </a:solidFill>
              </a:rPr>
              <a:t>incrementally</a:t>
            </a:r>
            <a:r>
              <a:rPr lang="en-US" dirty="0" smtClean="0"/>
              <a:t>.</a:t>
            </a:r>
            <a:endParaRPr lang="en-US" dirty="0" smtClean="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29</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rtl="0"/>
            <a:r>
              <a:rPr lang="en-US" dirty="0" smtClean="0">
                <a:solidFill>
                  <a:srgbClr val="FF0000"/>
                </a:solidFill>
                <a:cs typeface="+mn-cs"/>
              </a:rPr>
              <a:t>Contents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Compilers</a:t>
            </a:r>
          </a:p>
          <a:p>
            <a:pPr lvl="1"/>
            <a:r>
              <a:rPr lang="en-US" dirty="0" smtClean="0"/>
              <a:t>Compilers Vs Interpreters</a:t>
            </a:r>
          </a:p>
          <a:p>
            <a:pPr lvl="1"/>
            <a:r>
              <a:rPr lang="en-US" dirty="0" smtClean="0"/>
              <a:t>Structure of Compiler</a:t>
            </a:r>
          </a:p>
          <a:p>
            <a:pPr lvl="1"/>
            <a:r>
              <a:rPr lang="en-US" dirty="0" smtClean="0"/>
              <a:t>Compilation Phases</a:t>
            </a:r>
          </a:p>
          <a:p>
            <a:pPr lvl="1"/>
            <a:r>
              <a:rPr lang="en-US" dirty="0" smtClean="0"/>
              <a:t>Compiler Construction Tools</a:t>
            </a:r>
          </a:p>
          <a:p>
            <a:r>
              <a:rPr lang="en-US" dirty="0" smtClean="0"/>
              <a:t>A Simple Syntax Directed Translation</a:t>
            </a:r>
          </a:p>
          <a:p>
            <a:pPr lvl="1"/>
            <a:r>
              <a:rPr lang="en-US" dirty="0" smtClean="0"/>
              <a:t>Syntax Directed Translator</a:t>
            </a:r>
          </a:p>
          <a:p>
            <a:pPr lvl="1"/>
            <a:r>
              <a:rPr lang="en-US" dirty="0" smtClean="0"/>
              <a:t>Attributes</a:t>
            </a:r>
          </a:p>
          <a:p>
            <a:pPr lvl="1"/>
            <a:r>
              <a:rPr lang="en-US" dirty="0" smtClean="0"/>
              <a:t>Lexical Analyzer</a:t>
            </a:r>
          </a:p>
          <a:p>
            <a:pPr lvl="1"/>
            <a:r>
              <a:rPr lang="en-US" dirty="0" smtClean="0"/>
              <a:t>Parsing</a:t>
            </a:r>
          </a:p>
          <a:p>
            <a:pPr lvl="1"/>
            <a:r>
              <a:rPr lang="en-US" dirty="0" smtClean="0"/>
              <a:t>Intermediate Code</a:t>
            </a:r>
          </a:p>
          <a:p>
            <a:pPr lvl="1"/>
            <a:r>
              <a:rPr lang="en-US" dirty="0" smtClean="0"/>
              <a:t>Symbol Table</a:t>
            </a:r>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3</a:t>
            </a:fld>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Lexical Analysis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b="1" dirty="0" smtClean="0">
              <a:solidFill>
                <a:schemeClr val="accent1"/>
              </a:solidFill>
            </a:endParaRPr>
          </a:p>
          <a:p>
            <a:r>
              <a:rPr lang="en-US" b="1" dirty="0" smtClean="0">
                <a:solidFill>
                  <a:schemeClr val="accent1"/>
                </a:solidFill>
              </a:rPr>
              <a:t>Lexical analysis</a:t>
            </a:r>
            <a:r>
              <a:rPr lang="en-US" dirty="0" smtClean="0"/>
              <a:t> is the process of converting a sequence of characters into a sequence of tokens. </a:t>
            </a:r>
          </a:p>
          <a:p>
            <a:endParaRPr lang="en-US" dirty="0" smtClean="0"/>
          </a:p>
          <a:p>
            <a:r>
              <a:rPr lang="en-US" dirty="0" smtClean="0"/>
              <a:t>A program or function which performs lexical analysis is called a </a:t>
            </a:r>
            <a:r>
              <a:rPr lang="en-US" b="1" dirty="0" smtClean="0"/>
              <a:t>lexical analyzer</a:t>
            </a:r>
            <a:r>
              <a:rPr lang="en-US" dirty="0" smtClean="0"/>
              <a:t>, </a:t>
            </a:r>
            <a:r>
              <a:rPr lang="en-US" b="1" dirty="0" err="1" smtClean="0"/>
              <a:t>lexer</a:t>
            </a:r>
            <a:r>
              <a:rPr lang="en-US" dirty="0" smtClean="0"/>
              <a:t> or </a:t>
            </a:r>
            <a:r>
              <a:rPr lang="en-US" b="1" dirty="0" smtClean="0"/>
              <a:t>scanner</a:t>
            </a:r>
            <a:r>
              <a:rPr lang="en-US" dirty="0" smtClean="0"/>
              <a:t>. </a:t>
            </a:r>
          </a:p>
          <a:p>
            <a:endParaRPr lang="en-US" dirty="0" smtClean="0"/>
          </a:p>
          <a:p>
            <a:r>
              <a:rPr lang="en-US" dirty="0" smtClean="0"/>
              <a:t>A </a:t>
            </a:r>
            <a:r>
              <a:rPr lang="en-US" dirty="0" err="1" smtClean="0"/>
              <a:t>lexer</a:t>
            </a:r>
            <a:r>
              <a:rPr lang="en-US" dirty="0" smtClean="0"/>
              <a:t> often exists as a single function which is called by a parser or another function.</a:t>
            </a:r>
            <a:endParaRPr lang="en-US" dirty="0" smtClean="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30</a:t>
            </a:fld>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Lexical Analysis..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Typical tasks performed by lexical analyzer:</a:t>
            </a:r>
          </a:p>
          <a:p>
            <a:pPr lvl="1"/>
            <a:endParaRPr lang="en-US" dirty="0" smtClean="0"/>
          </a:p>
          <a:p>
            <a:pPr lvl="1"/>
            <a:r>
              <a:rPr lang="en-US" dirty="0" smtClean="0"/>
              <a:t>Remove white space and comments</a:t>
            </a:r>
          </a:p>
          <a:p>
            <a:pPr lvl="1"/>
            <a:endParaRPr lang="en-US" dirty="0" smtClean="0"/>
          </a:p>
          <a:p>
            <a:pPr lvl="1"/>
            <a:r>
              <a:rPr lang="en-US" dirty="0" smtClean="0"/>
              <a:t>Encode constants as tokens</a:t>
            </a:r>
          </a:p>
          <a:p>
            <a:pPr lvl="1"/>
            <a:endParaRPr lang="en-US" dirty="0" smtClean="0"/>
          </a:p>
          <a:p>
            <a:pPr lvl="1"/>
            <a:r>
              <a:rPr lang="en-US" dirty="0" smtClean="0"/>
              <a:t>Recognize keywords</a:t>
            </a:r>
          </a:p>
          <a:p>
            <a:pPr lvl="1"/>
            <a:endParaRPr lang="en-US" dirty="0" smtClean="0"/>
          </a:p>
          <a:p>
            <a:pPr lvl="1"/>
            <a:r>
              <a:rPr lang="en-US" dirty="0" smtClean="0"/>
              <a:t>Recognize identifiers and store identifier names in a global symbol table</a:t>
            </a:r>
          </a:p>
          <a:p>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31</a:t>
            </a:fld>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rtl="0"/>
            <a:r>
              <a:rPr lang="en-US" sz="4000" dirty="0" smtClean="0">
                <a:solidFill>
                  <a:srgbClr val="FF0000"/>
                </a:solidFill>
                <a:cs typeface="+mn-cs"/>
              </a:rPr>
              <a:t>Our Compiler Structure</a:t>
            </a:r>
            <a:endParaRPr lang="ur-PK" sz="4000"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pPr lvl="0" algn="l" rtl="0">
              <a:lnSpc>
                <a:spcPct val="115000"/>
              </a:lnSpc>
              <a:spcBef>
                <a:spcPts val="0"/>
              </a:spcBef>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lvl="0" algn="l" rtl="0">
              <a:lnSpc>
                <a:spcPct val="115000"/>
              </a:lnSpc>
              <a:spcBef>
                <a:spcPts val="0"/>
              </a:spcBef>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lvl="0" algn="l" rtl="0">
              <a:lnSpc>
                <a:spcPct val="115000"/>
              </a:lnSpc>
              <a:spcBef>
                <a:spcPts val="0"/>
              </a:spcBef>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lvl="0" algn="l" rtl="0">
              <a:lnSpc>
                <a:spcPct val="115000"/>
              </a:lnSpc>
              <a:spcBef>
                <a:spcPts val="0"/>
              </a:spcBef>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lvl="0" algn="l" rtl="0">
              <a:lnSpc>
                <a:spcPct val="115000"/>
              </a:lnSpc>
              <a:spcBef>
                <a:spcPts val="0"/>
              </a:spcBef>
              <a:buFont typeface="Wingdings" pitchFamily="2" charset="2"/>
              <a:buChar char="Ø"/>
            </a:pPr>
            <a:endParaRPr lang="en-US" sz="2000" dirty="0" smtClean="0">
              <a:latin typeface="Arial" panose="020B0604020202020204" pitchFamily="34" charset="0"/>
              <a:ea typeface="Calibri" panose="020F0502020204030204" pitchFamily="34" charset="0"/>
              <a:cs typeface="Arial" panose="020B0604020202020204" pitchFamily="34" charset="0"/>
            </a:endParaRPr>
          </a:p>
          <a:p>
            <a:pPr lvl="0" algn="l" rtl="0">
              <a:lnSpc>
                <a:spcPct val="115000"/>
              </a:lnSpc>
              <a:spcBef>
                <a:spcPts val="0"/>
              </a:spcBef>
              <a:buFont typeface="Wingdings" pitchFamily="2" charset="2"/>
              <a:buChar char="Ø"/>
            </a:pPr>
            <a:endParaRPr lang="en-US" sz="2000" dirty="0" smtClean="0">
              <a:latin typeface="Arial" panose="020B0604020202020204" pitchFamily="34" charset="0"/>
              <a:ea typeface="Calibri" panose="020F0502020204030204" pitchFamily="34" charset="0"/>
              <a:cs typeface="Arial" panose="020B0604020202020204" pitchFamily="34" charset="0"/>
            </a:endParaRPr>
          </a:p>
          <a:p>
            <a:pPr lvl="1" algn="l" rtl="0">
              <a:lnSpc>
                <a:spcPct val="115000"/>
              </a:lnSpc>
              <a:spcBef>
                <a:spcPts val="0"/>
              </a:spcBef>
              <a:buNone/>
            </a:pPr>
            <a:endParaRPr lang="en-US" sz="2000" dirty="0" smtClean="0">
              <a:latin typeface="Arial" panose="020B060402020202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32</a:t>
            </a:fld>
            <a:endParaRPr lang="en-US" dirty="0"/>
          </a:p>
        </p:txBody>
      </p:sp>
      <p:sp>
        <p:nvSpPr>
          <p:cNvPr id="5" name="Rectangle 3"/>
          <p:cNvSpPr>
            <a:spLocks noChangeArrowheads="1"/>
          </p:cNvSpPr>
          <p:nvPr/>
        </p:nvSpPr>
        <p:spPr bwMode="auto">
          <a:xfrm>
            <a:off x="1676400" y="2133600"/>
            <a:ext cx="2209800" cy="1066800"/>
          </a:xfrm>
          <a:prstGeom prst="rect">
            <a:avLst/>
          </a:prstGeom>
          <a:solidFill>
            <a:schemeClr val="accent1"/>
          </a:solidFill>
          <a:ln w="38100">
            <a:solidFill>
              <a:schemeClr val="tx1"/>
            </a:solidFill>
            <a:miter lim="800000"/>
            <a:headEnd/>
            <a:tailEnd/>
          </a:ln>
          <a:effectLst>
            <a:outerShdw dist="38100" dir="2700000" sx="110001" sy="110001" algn="tl" rotWithShape="0">
              <a:srgbClr val="808080">
                <a:alpha val="42999"/>
              </a:srgbClr>
            </a:outerShdw>
          </a:effectLst>
        </p:spPr>
        <p:txBody>
          <a:bodyPr wrap="none" anchor="ctr"/>
          <a:lstStyle/>
          <a:p>
            <a:pPr algn="ctr">
              <a:defRPr/>
            </a:pPr>
            <a:r>
              <a:rPr lang="en-US" dirty="0">
                <a:solidFill>
                  <a:schemeClr val="bg1"/>
                </a:solidFill>
                <a:latin typeface="Times" charset="0"/>
                <a:ea typeface="ＭＳ Ｐゴシック" charset="0"/>
                <a:cs typeface="ＭＳ Ｐゴシック" charset="0"/>
              </a:rPr>
              <a:t>Lexical analyzer</a:t>
            </a:r>
          </a:p>
        </p:txBody>
      </p:sp>
      <p:sp>
        <p:nvSpPr>
          <p:cNvPr id="6" name="Rectangle 5"/>
          <p:cNvSpPr>
            <a:spLocks noChangeArrowheads="1"/>
          </p:cNvSpPr>
          <p:nvPr/>
        </p:nvSpPr>
        <p:spPr bwMode="auto">
          <a:xfrm>
            <a:off x="5181600" y="2133600"/>
            <a:ext cx="2209800" cy="1066800"/>
          </a:xfrm>
          <a:prstGeom prst="rect">
            <a:avLst/>
          </a:prstGeom>
          <a:solidFill>
            <a:schemeClr val="accent1"/>
          </a:solidFill>
          <a:ln w="9525">
            <a:solidFill>
              <a:schemeClr val="tx1"/>
            </a:solidFill>
            <a:miter lim="800000"/>
            <a:headEnd/>
            <a:tailEnd/>
          </a:ln>
        </p:spPr>
        <p:txBody>
          <a:bodyPr wrap="none" anchor="ctr"/>
          <a:lstStyle/>
          <a:p>
            <a:pPr algn="ctr"/>
            <a:r>
              <a:rPr lang="en-US"/>
              <a:t>Syntax-directed</a:t>
            </a:r>
            <a:br>
              <a:rPr lang="en-US"/>
            </a:br>
            <a:r>
              <a:rPr lang="en-US"/>
              <a:t>translator</a:t>
            </a:r>
          </a:p>
        </p:txBody>
      </p:sp>
      <p:sp>
        <p:nvSpPr>
          <p:cNvPr id="7" name="Text Box 6"/>
          <p:cNvSpPr txBox="1">
            <a:spLocks noChangeArrowheads="1"/>
          </p:cNvSpPr>
          <p:nvPr/>
        </p:nvSpPr>
        <p:spPr bwMode="auto">
          <a:xfrm>
            <a:off x="93663" y="1828800"/>
            <a:ext cx="1484312" cy="1570038"/>
          </a:xfrm>
          <a:prstGeom prst="rect">
            <a:avLst/>
          </a:prstGeom>
          <a:noFill/>
          <a:ln w="9525">
            <a:noFill/>
            <a:miter lim="800000"/>
            <a:headEnd/>
            <a:tailEnd/>
          </a:ln>
        </p:spPr>
        <p:txBody>
          <a:bodyPr wrap="none">
            <a:spAutoFit/>
          </a:bodyPr>
          <a:lstStyle/>
          <a:p>
            <a:pPr algn="ctr"/>
            <a:r>
              <a:rPr lang="en-US"/>
              <a:t>Source</a:t>
            </a:r>
          </a:p>
          <a:p>
            <a:pPr algn="ctr"/>
            <a:r>
              <a:rPr lang="en-US"/>
              <a:t>Program</a:t>
            </a:r>
            <a:br>
              <a:rPr lang="en-US"/>
            </a:br>
            <a:r>
              <a:rPr lang="en-US"/>
              <a:t>(Character</a:t>
            </a:r>
            <a:br>
              <a:rPr lang="en-US"/>
            </a:br>
            <a:r>
              <a:rPr lang="en-US"/>
              <a:t>stream)</a:t>
            </a:r>
          </a:p>
        </p:txBody>
      </p:sp>
      <p:sp>
        <p:nvSpPr>
          <p:cNvPr id="8" name="Text Box 7"/>
          <p:cNvSpPr txBox="1">
            <a:spLocks noChangeArrowheads="1"/>
          </p:cNvSpPr>
          <p:nvPr/>
        </p:nvSpPr>
        <p:spPr bwMode="auto">
          <a:xfrm>
            <a:off x="4038600" y="2301875"/>
            <a:ext cx="995363" cy="822325"/>
          </a:xfrm>
          <a:prstGeom prst="rect">
            <a:avLst/>
          </a:prstGeom>
          <a:noFill/>
          <a:ln w="9525">
            <a:noFill/>
            <a:miter lim="800000"/>
            <a:headEnd/>
            <a:tailEnd/>
          </a:ln>
        </p:spPr>
        <p:txBody>
          <a:bodyPr wrap="none">
            <a:spAutoFit/>
          </a:bodyPr>
          <a:lstStyle/>
          <a:p>
            <a:pPr algn="ctr"/>
            <a:r>
              <a:rPr lang="en-US" dirty="0"/>
              <a:t>Token</a:t>
            </a:r>
            <a:br>
              <a:rPr lang="en-US" dirty="0"/>
            </a:br>
            <a:r>
              <a:rPr lang="en-US" dirty="0"/>
              <a:t>stream</a:t>
            </a:r>
          </a:p>
        </p:txBody>
      </p:sp>
      <p:sp>
        <p:nvSpPr>
          <p:cNvPr id="9" name="Text Box 8"/>
          <p:cNvSpPr txBox="1">
            <a:spLocks noChangeArrowheads="1"/>
          </p:cNvSpPr>
          <p:nvPr/>
        </p:nvSpPr>
        <p:spPr bwMode="auto">
          <a:xfrm>
            <a:off x="7620000" y="2286000"/>
            <a:ext cx="1282700" cy="822325"/>
          </a:xfrm>
          <a:prstGeom prst="rect">
            <a:avLst/>
          </a:prstGeom>
          <a:noFill/>
          <a:ln w="9525">
            <a:noFill/>
            <a:miter lim="800000"/>
            <a:headEnd/>
            <a:tailEnd/>
          </a:ln>
        </p:spPr>
        <p:txBody>
          <a:bodyPr wrap="none">
            <a:spAutoFit/>
          </a:bodyPr>
          <a:lstStyle/>
          <a:p>
            <a:pPr algn="ctr"/>
            <a:r>
              <a:rPr lang="en-US"/>
              <a:t>Java</a:t>
            </a:r>
            <a:br>
              <a:rPr lang="en-US"/>
            </a:br>
            <a:r>
              <a:rPr lang="en-US"/>
              <a:t>bytecode</a:t>
            </a:r>
          </a:p>
        </p:txBody>
      </p:sp>
      <p:sp>
        <p:nvSpPr>
          <p:cNvPr id="10" name="Line 10"/>
          <p:cNvSpPr>
            <a:spLocks noChangeShapeType="1"/>
          </p:cNvSpPr>
          <p:nvPr/>
        </p:nvSpPr>
        <p:spPr bwMode="auto">
          <a:xfrm>
            <a:off x="3886200" y="2667000"/>
            <a:ext cx="1295400" cy="0"/>
          </a:xfrm>
          <a:prstGeom prst="line">
            <a:avLst/>
          </a:prstGeom>
          <a:noFill/>
          <a:ln w="25400">
            <a:solidFill>
              <a:schemeClr val="tx1"/>
            </a:solidFill>
            <a:round/>
            <a:headEnd/>
            <a:tailEnd type="stealth" w="lg" len="lg"/>
          </a:ln>
        </p:spPr>
        <p:txBody>
          <a:bodyPr wrap="none" anchor="ctr"/>
          <a:lstStyle/>
          <a:p>
            <a:endParaRPr lang="en-US"/>
          </a:p>
        </p:txBody>
      </p:sp>
      <p:sp>
        <p:nvSpPr>
          <p:cNvPr id="11" name="Line 11"/>
          <p:cNvSpPr>
            <a:spLocks noChangeShapeType="1"/>
          </p:cNvSpPr>
          <p:nvPr/>
        </p:nvSpPr>
        <p:spPr bwMode="auto">
          <a:xfrm>
            <a:off x="7391400" y="2667000"/>
            <a:ext cx="381000" cy="0"/>
          </a:xfrm>
          <a:prstGeom prst="line">
            <a:avLst/>
          </a:prstGeom>
          <a:noFill/>
          <a:ln w="25400">
            <a:solidFill>
              <a:schemeClr val="tx1"/>
            </a:solidFill>
            <a:round/>
            <a:headEnd/>
            <a:tailEnd type="stealth" w="lg" len="lg"/>
          </a:ln>
        </p:spPr>
        <p:txBody>
          <a:bodyPr wrap="none" anchor="ctr"/>
          <a:lstStyle/>
          <a:p>
            <a:endParaRPr lang="en-US"/>
          </a:p>
        </p:txBody>
      </p:sp>
      <p:sp>
        <p:nvSpPr>
          <p:cNvPr id="12" name="Line 12"/>
          <p:cNvSpPr>
            <a:spLocks noChangeShapeType="1"/>
          </p:cNvSpPr>
          <p:nvPr/>
        </p:nvSpPr>
        <p:spPr bwMode="auto">
          <a:xfrm>
            <a:off x="1295400" y="2667000"/>
            <a:ext cx="381000" cy="0"/>
          </a:xfrm>
          <a:prstGeom prst="line">
            <a:avLst/>
          </a:prstGeom>
          <a:noFill/>
          <a:ln w="25400">
            <a:solidFill>
              <a:schemeClr val="tx1"/>
            </a:solidFill>
            <a:round/>
            <a:headEnd/>
            <a:tailEnd type="stealth" w="lg" len="lg"/>
          </a:ln>
        </p:spPr>
        <p:txBody>
          <a:bodyPr wrap="none" anchor="ctr"/>
          <a:lstStyle/>
          <a:p>
            <a:endParaRPr lang="en-US"/>
          </a:p>
        </p:txBody>
      </p:sp>
      <p:sp>
        <p:nvSpPr>
          <p:cNvPr id="13" name="Rectangle 13"/>
          <p:cNvSpPr>
            <a:spLocks noChangeArrowheads="1"/>
          </p:cNvSpPr>
          <p:nvPr/>
        </p:nvSpPr>
        <p:spPr bwMode="auto">
          <a:xfrm>
            <a:off x="3276600" y="4724400"/>
            <a:ext cx="2590800" cy="1219200"/>
          </a:xfrm>
          <a:prstGeom prst="rect">
            <a:avLst/>
          </a:prstGeom>
          <a:solidFill>
            <a:schemeClr val="accent1"/>
          </a:solidFill>
          <a:ln w="9525">
            <a:solidFill>
              <a:schemeClr val="tx1"/>
            </a:solidFill>
            <a:miter lim="800000"/>
            <a:headEnd/>
            <a:tailEnd/>
          </a:ln>
        </p:spPr>
        <p:txBody>
          <a:bodyPr wrap="none" anchor="ctr"/>
          <a:lstStyle/>
          <a:p>
            <a:pPr algn="ctr"/>
            <a:r>
              <a:rPr lang="en-US"/>
              <a:t>Syntax definition</a:t>
            </a:r>
            <a:br>
              <a:rPr lang="en-US"/>
            </a:br>
            <a:r>
              <a:rPr lang="en-US"/>
              <a:t>(BNF grammar)</a:t>
            </a:r>
          </a:p>
        </p:txBody>
      </p:sp>
      <p:sp>
        <p:nvSpPr>
          <p:cNvPr id="14" name="Line 14"/>
          <p:cNvSpPr>
            <a:spLocks noChangeShapeType="1"/>
          </p:cNvSpPr>
          <p:nvPr/>
        </p:nvSpPr>
        <p:spPr bwMode="auto">
          <a:xfrm flipV="1">
            <a:off x="4343400" y="3200400"/>
            <a:ext cx="1219200" cy="1524000"/>
          </a:xfrm>
          <a:prstGeom prst="line">
            <a:avLst/>
          </a:prstGeom>
          <a:noFill/>
          <a:ln w="25400">
            <a:solidFill>
              <a:schemeClr val="tx1"/>
            </a:solidFill>
            <a:prstDash val="dash"/>
            <a:round/>
            <a:headEnd/>
            <a:tailEnd type="stealth" w="lg" len="lg"/>
          </a:ln>
        </p:spPr>
        <p:txBody>
          <a:bodyPr wrap="none" anchor="ctr"/>
          <a:lstStyle/>
          <a:p>
            <a:endParaRPr lang="en-US"/>
          </a:p>
        </p:txBody>
      </p:sp>
      <p:sp>
        <p:nvSpPr>
          <p:cNvPr id="15" name="Text Box 15"/>
          <p:cNvSpPr txBox="1">
            <a:spLocks noChangeArrowheads="1"/>
          </p:cNvSpPr>
          <p:nvPr/>
        </p:nvSpPr>
        <p:spPr bwMode="auto">
          <a:xfrm>
            <a:off x="4664075" y="3429000"/>
            <a:ext cx="3113088" cy="1187450"/>
          </a:xfrm>
          <a:prstGeom prst="rect">
            <a:avLst/>
          </a:prstGeom>
          <a:noFill/>
          <a:ln w="9525">
            <a:noFill/>
            <a:miter lim="800000"/>
            <a:headEnd/>
            <a:tailEnd/>
          </a:ln>
        </p:spPr>
        <p:txBody>
          <a:bodyPr wrap="none">
            <a:spAutoFit/>
          </a:bodyPr>
          <a:lstStyle/>
          <a:p>
            <a:pPr algn="ctr"/>
            <a:r>
              <a:rPr lang="en-US" i="1"/>
              <a:t>Develop</a:t>
            </a:r>
            <a:br>
              <a:rPr lang="en-US" i="1"/>
            </a:br>
            <a:r>
              <a:rPr lang="en-US" i="1"/>
              <a:t>parser and code</a:t>
            </a:r>
            <a:br>
              <a:rPr lang="en-US" i="1"/>
            </a:br>
            <a:r>
              <a:rPr lang="en-US" i="1"/>
              <a:t>generator for translator</a:t>
            </a:r>
            <a:endParaRPr lang="en-US"/>
          </a:p>
        </p:txBody>
      </p:sp>
      <p:sp>
        <p:nvSpPr>
          <p:cNvPr id="16" name="Rectangle 16"/>
          <p:cNvSpPr>
            <a:spLocks noChangeArrowheads="1"/>
          </p:cNvSpPr>
          <p:nvPr/>
        </p:nvSpPr>
        <p:spPr bwMode="auto">
          <a:xfrm>
            <a:off x="6324600" y="4724400"/>
            <a:ext cx="2590800" cy="1219200"/>
          </a:xfrm>
          <a:prstGeom prst="rect">
            <a:avLst/>
          </a:prstGeom>
          <a:solidFill>
            <a:schemeClr val="accent1"/>
          </a:solidFill>
          <a:ln w="9525">
            <a:solidFill>
              <a:schemeClr val="tx1"/>
            </a:solidFill>
            <a:miter lim="800000"/>
            <a:headEnd/>
            <a:tailEnd/>
          </a:ln>
        </p:spPr>
        <p:txBody>
          <a:bodyPr wrap="none" anchor="ctr"/>
          <a:lstStyle/>
          <a:p>
            <a:pPr algn="ctr"/>
            <a:r>
              <a:rPr lang="en-US"/>
              <a:t>JVM specification</a:t>
            </a:r>
          </a:p>
        </p:txBody>
      </p:sp>
      <p:sp>
        <p:nvSpPr>
          <p:cNvPr id="17" name="Line 17"/>
          <p:cNvSpPr>
            <a:spLocks noChangeShapeType="1"/>
          </p:cNvSpPr>
          <p:nvPr/>
        </p:nvSpPr>
        <p:spPr bwMode="auto">
          <a:xfrm flipH="1" flipV="1">
            <a:off x="7086600" y="3200400"/>
            <a:ext cx="914400" cy="1524000"/>
          </a:xfrm>
          <a:prstGeom prst="line">
            <a:avLst/>
          </a:prstGeom>
          <a:noFill/>
          <a:ln w="25400">
            <a:solidFill>
              <a:schemeClr val="tx1"/>
            </a:solidFill>
            <a:prstDash val="dash"/>
            <a:round/>
            <a:headEnd/>
            <a:tailEnd type="stealth" w="lg" len="lg"/>
          </a:ln>
        </p:spPr>
        <p:txBody>
          <a:bodyPr wrap="none" anchor="ct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a:solidFill>
                  <a:srgbClr val="FF0000"/>
                </a:solidFill>
                <a:latin typeface="+mj-lt"/>
              </a:rPr>
              <a:t>Tokens, Patterns &amp; Lexemes</a:t>
            </a: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Tokens</a:t>
            </a:r>
          </a:p>
          <a:p>
            <a:endParaRPr lang="en-US" dirty="0" smtClean="0"/>
          </a:p>
          <a:p>
            <a:pPr lvl="1"/>
            <a:r>
              <a:rPr lang="en-US" dirty="0" smtClean="0"/>
              <a:t>The lexical analyzer scans the source program and produces as output a sequence of tokens, which are normally passed, one at a time to the parser.</a:t>
            </a:r>
          </a:p>
          <a:p>
            <a:pPr lvl="1"/>
            <a:endParaRPr lang="en-US" dirty="0" smtClean="0"/>
          </a:p>
          <a:p>
            <a:pPr lvl="1"/>
            <a:r>
              <a:rPr lang="en-US" dirty="0" smtClean="0"/>
              <a:t>Some tokens may consist only of a token name while others may also have an associated lexical value that gives information about the particular instance of the token that has been found on the input.</a:t>
            </a:r>
          </a:p>
          <a:p>
            <a:pPr lvl="1"/>
            <a:endParaRPr lang="en-US" dirty="0" smtClean="0"/>
          </a:p>
          <a:p>
            <a:pPr lvl="1"/>
            <a:r>
              <a:rPr lang="en-US" dirty="0" smtClean="0"/>
              <a:t>The token name is an abstract symbol representing a kind of lexical unit, e.g., a particular keyword, or sequence of input characters denoting an identifier.</a:t>
            </a:r>
          </a:p>
          <a:p>
            <a:pPr lvl="1"/>
            <a:endParaRPr lang="en-US" dirty="0" smtClean="0"/>
          </a:p>
          <a:p>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33</a:t>
            </a:fld>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a:solidFill>
                  <a:srgbClr val="FF0000"/>
                </a:solidFill>
                <a:latin typeface="+mj-lt"/>
              </a:rPr>
              <a:t>Tokens, Patterns &amp; </a:t>
            </a:r>
            <a:r>
              <a:rPr lang="en-US" sz="4000" dirty="0" smtClean="0">
                <a:solidFill>
                  <a:srgbClr val="FF0000"/>
                </a:solidFill>
                <a:latin typeface="+mj-lt"/>
              </a:rPr>
              <a:t>Lexemes..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A </a:t>
            </a:r>
            <a:r>
              <a:rPr lang="en-US" dirty="0" smtClean="0">
                <a:solidFill>
                  <a:schemeClr val="accent1"/>
                </a:solidFill>
              </a:rPr>
              <a:t>pattern </a:t>
            </a:r>
            <a:r>
              <a:rPr lang="en-US" dirty="0" smtClean="0"/>
              <a:t>is a description of the form that the lexemes of a token may take. </a:t>
            </a:r>
          </a:p>
          <a:p>
            <a:pPr lvl="1"/>
            <a:endParaRPr lang="en-US" dirty="0" smtClean="0"/>
          </a:p>
          <a:p>
            <a:pPr lvl="1"/>
            <a:r>
              <a:rPr lang="en-US" dirty="0" smtClean="0"/>
              <a:t>In the case of a keyword as a token, the pattern is just the sequence of characters that form the keyword.</a:t>
            </a:r>
          </a:p>
          <a:p>
            <a:endParaRPr lang="en-US" dirty="0" smtClean="0"/>
          </a:p>
          <a:p>
            <a:r>
              <a:rPr lang="en-US" dirty="0" smtClean="0"/>
              <a:t>A </a:t>
            </a:r>
            <a:r>
              <a:rPr lang="en-US" dirty="0" smtClean="0">
                <a:solidFill>
                  <a:schemeClr val="accent1"/>
                </a:solidFill>
              </a:rPr>
              <a:t>lexeme</a:t>
            </a:r>
            <a:r>
              <a:rPr lang="en-US" dirty="0" smtClean="0"/>
              <a:t> is a sequence of characters in the source program that matches the pattern for a token and is identified by the lexical analyzer as an instance of that token.</a:t>
            </a:r>
          </a:p>
          <a:p>
            <a:pPr lvl="1"/>
            <a:endParaRPr lang="en-US" dirty="0" smtClean="0"/>
          </a:p>
          <a:p>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34</a:t>
            </a:fld>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sz="4000" dirty="0" smtClean="0"/>
              <a:t>Tokens, Patterns &amp; Lexemes…</a:t>
            </a:r>
            <a:endParaRPr lang="ur-PK" sz="4000" dirty="0">
              <a:solidFill>
                <a:srgbClr val="FF0000"/>
              </a:solidFill>
              <a:cs typeface="+mn-cs"/>
            </a:endParaRPr>
          </a:p>
        </p:txBody>
      </p:sp>
      <p:sp>
        <p:nvSpPr>
          <p:cNvPr id="3" name="Content Placeholder 2"/>
          <p:cNvSpPr>
            <a:spLocks noGrp="1"/>
          </p:cNvSpPr>
          <p:nvPr>
            <p:ph idx="1"/>
          </p:nvPr>
        </p:nvSpPr>
        <p:spPr>
          <a:xfrm>
            <a:off x="152400" y="1066800"/>
            <a:ext cx="8839200" cy="5181600"/>
          </a:xfrm>
        </p:spPr>
        <p:txBody>
          <a:bodyPr>
            <a:normAutofit/>
          </a:bodyPr>
          <a:lstStyle/>
          <a:p>
            <a:endParaRPr lang="en-US" dirty="0" smtClean="0"/>
          </a:p>
          <a:p>
            <a:r>
              <a:rPr lang="en-US" dirty="0" smtClean="0"/>
              <a:t>In many programming languages, the following classes cover most or all of the tokens:</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35</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914400" y="2819400"/>
            <a:ext cx="7371451"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a:lnSpc>
                <a:spcPct val="115000"/>
              </a:lnSpc>
              <a:spcBef>
                <a:spcPts val="0"/>
              </a:spcBef>
            </a:pPr>
            <a:r>
              <a:rPr lang="en-US" sz="4000" dirty="0" smtClean="0"/>
              <a:t>Tokens, Patterns &amp; Lexemes..</a:t>
            </a: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For tokens corresponding to keywords, </a:t>
            </a:r>
            <a:r>
              <a:rPr lang="en-US" b="1" dirty="0" smtClean="0">
                <a:solidFill>
                  <a:schemeClr val="accent1"/>
                </a:solidFill>
              </a:rPr>
              <a:t>attributes</a:t>
            </a:r>
            <a:r>
              <a:rPr lang="en-US" dirty="0" smtClean="0"/>
              <a:t> are not needed since the name of the token tells everything. </a:t>
            </a:r>
          </a:p>
          <a:p>
            <a:endParaRPr lang="en-US" dirty="0" smtClean="0"/>
          </a:p>
          <a:p>
            <a:r>
              <a:rPr lang="en-US" dirty="0" smtClean="0"/>
              <a:t>But consider the token corresponding to integer constants. Just knowing that the we have a constant is not enough, subsequent stages of the compiler need to know the value of the constant.</a:t>
            </a:r>
          </a:p>
          <a:p>
            <a:endParaRPr lang="en-US" dirty="0" smtClean="0"/>
          </a:p>
          <a:p>
            <a:r>
              <a:rPr lang="en-US" dirty="0" smtClean="0"/>
              <a:t>Similarly for the token identifier we need to distinguish one identifier from another.</a:t>
            </a:r>
          </a:p>
          <a:p>
            <a:pPr lvl="1"/>
            <a:endParaRPr lang="en-US" dirty="0" smtClean="0"/>
          </a:p>
          <a:p>
            <a:pPr lvl="1"/>
            <a:r>
              <a:rPr lang="en-US" dirty="0" smtClean="0"/>
              <a:t>The normal method is for the attribute to specify the symbol table entry for this identifier.</a:t>
            </a:r>
          </a:p>
        </p:txBody>
      </p:sp>
      <p:sp>
        <p:nvSpPr>
          <p:cNvPr id="4" name="Slide Number Placeholder 3"/>
          <p:cNvSpPr>
            <a:spLocks noGrp="1"/>
          </p:cNvSpPr>
          <p:nvPr>
            <p:ph type="sldNum" sz="quarter" idx="12"/>
          </p:nvPr>
        </p:nvSpPr>
        <p:spPr/>
        <p:txBody>
          <a:bodyPr/>
          <a:lstStyle/>
          <a:p>
            <a:fld id="{0AD2A1D3-94CF-4BE8-B9A0-75EFE4C74F95}" type="slidenum">
              <a:rPr lang="en-US" smtClean="0">
                <a:solidFill>
                  <a:schemeClr val="accent2"/>
                </a:solidFill>
              </a:rPr>
              <a:pPr/>
              <a:t>36</a:t>
            </a:fld>
            <a:endParaRPr lang="en-US" dirty="0">
              <a:solidFill>
                <a:schemeClr val="accent2"/>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a:lnSpc>
                <a:spcPct val="115000"/>
              </a:lnSpc>
              <a:spcBef>
                <a:spcPts val="0"/>
              </a:spcBef>
            </a:pPr>
            <a:r>
              <a:rPr lang="en-US" sz="4000" dirty="0" smtClean="0"/>
              <a:t>Tokens, Patterns &amp; Lexemes..</a:t>
            </a: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Ex. The token names and associated attribute values for the Fortran statement </a:t>
            </a:r>
            <a:r>
              <a:rPr lang="en-US" dirty="0" smtClean="0">
                <a:solidFill>
                  <a:schemeClr val="accent1"/>
                </a:solidFill>
              </a:rPr>
              <a:t>E = M * C</a:t>
            </a:r>
            <a:r>
              <a:rPr lang="en-US" baseline="30000" dirty="0" smtClean="0">
                <a:solidFill>
                  <a:schemeClr val="accent1"/>
                </a:solidFill>
              </a:rPr>
              <a:t>2</a:t>
            </a:r>
            <a:r>
              <a:rPr lang="en-US" dirty="0" smtClean="0">
                <a:solidFill>
                  <a:schemeClr val="accent1"/>
                </a:solidFill>
              </a:rPr>
              <a:t> </a:t>
            </a:r>
            <a:r>
              <a:rPr lang="en-US" dirty="0" smtClean="0"/>
              <a:t>are as follows:</a:t>
            </a:r>
          </a:p>
          <a:p>
            <a:endParaRPr lang="en-US" dirty="0" smtClean="0"/>
          </a:p>
          <a:p>
            <a:pPr lvl="1">
              <a:buNone/>
            </a:pPr>
            <a:r>
              <a:rPr lang="en-US" b="1" dirty="0" smtClean="0">
                <a:solidFill>
                  <a:schemeClr val="accent1"/>
                </a:solidFill>
              </a:rPr>
              <a:t>&lt;id, pointer to symbol-table entry for E&gt;</a:t>
            </a:r>
          </a:p>
          <a:p>
            <a:pPr lvl="1">
              <a:buNone/>
            </a:pPr>
            <a:r>
              <a:rPr lang="en-US" b="1" dirty="0" smtClean="0">
                <a:solidFill>
                  <a:schemeClr val="accent1"/>
                </a:solidFill>
              </a:rPr>
              <a:t>&lt;</a:t>
            </a:r>
            <a:r>
              <a:rPr lang="en-US" b="1" dirty="0" err="1" smtClean="0">
                <a:solidFill>
                  <a:schemeClr val="accent1"/>
                </a:solidFill>
              </a:rPr>
              <a:t>assign_op</a:t>
            </a:r>
            <a:r>
              <a:rPr lang="en-US" b="1" dirty="0" smtClean="0">
                <a:solidFill>
                  <a:schemeClr val="accent1"/>
                </a:solidFill>
              </a:rPr>
              <a:t>&gt;</a:t>
            </a:r>
          </a:p>
          <a:p>
            <a:pPr lvl="1">
              <a:buNone/>
            </a:pPr>
            <a:r>
              <a:rPr lang="en-US" b="1" dirty="0" smtClean="0">
                <a:solidFill>
                  <a:schemeClr val="accent1"/>
                </a:solidFill>
              </a:rPr>
              <a:t>&lt;id, pointer to symbol-table entry for M&gt;</a:t>
            </a:r>
          </a:p>
          <a:p>
            <a:pPr lvl="1">
              <a:buNone/>
            </a:pPr>
            <a:r>
              <a:rPr lang="en-US" b="1" dirty="0" smtClean="0">
                <a:solidFill>
                  <a:schemeClr val="accent1"/>
                </a:solidFill>
              </a:rPr>
              <a:t>&lt;</a:t>
            </a:r>
            <a:r>
              <a:rPr lang="en-US" b="1" dirty="0" err="1" smtClean="0">
                <a:solidFill>
                  <a:schemeClr val="accent1"/>
                </a:solidFill>
              </a:rPr>
              <a:t>mult_op</a:t>
            </a:r>
            <a:r>
              <a:rPr lang="en-US" b="1" dirty="0" smtClean="0">
                <a:solidFill>
                  <a:schemeClr val="accent1"/>
                </a:solidFill>
              </a:rPr>
              <a:t>&gt;</a:t>
            </a:r>
          </a:p>
          <a:p>
            <a:pPr lvl="1">
              <a:buNone/>
            </a:pPr>
            <a:r>
              <a:rPr lang="en-US" b="1" dirty="0" smtClean="0">
                <a:solidFill>
                  <a:schemeClr val="accent1"/>
                </a:solidFill>
              </a:rPr>
              <a:t>&lt;id, pointer to symbol-table entry for C&gt;</a:t>
            </a:r>
          </a:p>
          <a:p>
            <a:pPr lvl="1">
              <a:buNone/>
            </a:pPr>
            <a:r>
              <a:rPr lang="en-US" b="1" dirty="0" smtClean="0">
                <a:solidFill>
                  <a:schemeClr val="accent1"/>
                </a:solidFill>
              </a:rPr>
              <a:t>&lt;</a:t>
            </a:r>
            <a:r>
              <a:rPr lang="en-US" b="1" dirty="0" err="1" smtClean="0">
                <a:solidFill>
                  <a:schemeClr val="accent1"/>
                </a:solidFill>
              </a:rPr>
              <a:t>exp_op</a:t>
            </a:r>
            <a:r>
              <a:rPr lang="en-US" b="1" dirty="0" smtClean="0">
                <a:solidFill>
                  <a:schemeClr val="accent1"/>
                </a:solidFill>
              </a:rPr>
              <a:t>&gt;</a:t>
            </a:r>
          </a:p>
          <a:p>
            <a:pPr lvl="1">
              <a:buNone/>
            </a:pPr>
            <a:r>
              <a:rPr lang="en-US" b="1" dirty="0" smtClean="0">
                <a:solidFill>
                  <a:schemeClr val="accent1"/>
                </a:solidFill>
              </a:rPr>
              <a:t>&lt;number, integer value 2&gt;</a:t>
            </a:r>
          </a:p>
        </p:txBody>
      </p:sp>
      <p:sp>
        <p:nvSpPr>
          <p:cNvPr id="4" name="Slide Number Placeholder 3"/>
          <p:cNvSpPr>
            <a:spLocks noGrp="1"/>
          </p:cNvSpPr>
          <p:nvPr>
            <p:ph type="sldNum" sz="quarter" idx="12"/>
          </p:nvPr>
        </p:nvSpPr>
        <p:spPr/>
        <p:txBody>
          <a:bodyPr/>
          <a:lstStyle/>
          <a:p>
            <a:fld id="{0AD2A1D3-94CF-4BE8-B9A0-75EFE4C74F95}" type="slidenum">
              <a:rPr lang="en-US" smtClean="0">
                <a:solidFill>
                  <a:schemeClr val="accent2"/>
                </a:solidFill>
              </a:rPr>
              <a:pPr/>
              <a:t>37</a:t>
            </a:fld>
            <a:endParaRPr lang="en-US" dirty="0">
              <a:solidFill>
                <a:schemeClr val="accent2"/>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3837"/>
            <a:ext cx="8229600" cy="4525963"/>
          </a:xfrm>
        </p:spPr>
        <p:txBody>
          <a:bodyPr/>
          <a:lstStyle/>
          <a:p>
            <a:pPr algn="l" rtl="0"/>
            <a:endParaRPr lang="en-US" dirty="0" smtClean="0">
              <a:solidFill>
                <a:srgbClr val="FF0000"/>
              </a:solidFill>
            </a:endParaRPr>
          </a:p>
          <a:p>
            <a:pPr algn="l" rtl="0"/>
            <a:endParaRPr lang="en-US" dirty="0" smtClean="0">
              <a:solidFill>
                <a:srgbClr val="FF0000"/>
              </a:solidFill>
            </a:endParaRPr>
          </a:p>
          <a:p>
            <a:pPr algn="l" rtl="0"/>
            <a:endParaRPr lang="en-US" dirty="0" smtClean="0">
              <a:solidFill>
                <a:srgbClr val="FF0000"/>
              </a:solidFill>
            </a:endParaRPr>
          </a:p>
          <a:p>
            <a:pPr algn="ctr" rtl="0">
              <a:buNone/>
            </a:pPr>
            <a:r>
              <a:rPr lang="en-US" sz="4400" b="1" dirty="0" smtClean="0">
                <a:solidFill>
                  <a:srgbClr val="FF0000"/>
                </a:solidFill>
                <a:latin typeface="Arial" pitchFamily="34" charset="0"/>
                <a:cs typeface="Arial" pitchFamily="34" charset="0"/>
              </a:rPr>
              <a:t>Thank You</a:t>
            </a:r>
            <a:endParaRPr lang="ur-PK" sz="4400"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rtl="0"/>
            <a:r>
              <a:rPr lang="en-US" dirty="0" smtClean="0">
                <a:solidFill>
                  <a:srgbClr val="FF0000"/>
                </a:solidFill>
                <a:cs typeface="+mn-cs"/>
              </a:rPr>
              <a:t>Contents..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r>
              <a:rPr lang="en-US" dirty="0" smtClean="0"/>
              <a:t>Lexical Analysis</a:t>
            </a:r>
          </a:p>
          <a:p>
            <a:pPr lvl="1"/>
            <a:r>
              <a:rPr lang="en-US" dirty="0" smtClean="0"/>
              <a:t>Our Compiler Structure</a:t>
            </a:r>
          </a:p>
          <a:p>
            <a:pPr lvl="1"/>
            <a:r>
              <a:rPr lang="en-US" dirty="0" smtClean="0"/>
              <a:t>Tokens, Lexemes &amp; Patterns</a:t>
            </a:r>
          </a:p>
          <a:p>
            <a:pPr lvl="1"/>
            <a:r>
              <a:rPr lang="en-US" dirty="0" smtClean="0">
                <a:solidFill>
                  <a:schemeClr val="bg1">
                    <a:lumMod val="75000"/>
                  </a:schemeClr>
                </a:solidFill>
              </a:rPr>
              <a:t>RE’s &amp; Regular Definitions</a:t>
            </a:r>
          </a:p>
          <a:p>
            <a:pPr lvl="1"/>
            <a:r>
              <a:rPr lang="en-US" dirty="0" smtClean="0">
                <a:solidFill>
                  <a:schemeClr val="bg1">
                    <a:lumMod val="75000"/>
                  </a:schemeClr>
                </a:solidFill>
              </a:rPr>
              <a:t>Transition Diagrams</a:t>
            </a:r>
          </a:p>
          <a:p>
            <a:pPr lvl="1"/>
            <a:r>
              <a:rPr lang="en-US" dirty="0" smtClean="0">
                <a:solidFill>
                  <a:schemeClr val="bg1">
                    <a:lumMod val="75000"/>
                  </a:schemeClr>
                </a:solidFill>
              </a:rPr>
              <a:t>Finite Automata</a:t>
            </a:r>
          </a:p>
          <a:p>
            <a:pPr lvl="1"/>
            <a:r>
              <a:rPr lang="en-US" dirty="0" smtClean="0">
                <a:solidFill>
                  <a:schemeClr val="bg1">
                    <a:lumMod val="75000"/>
                  </a:schemeClr>
                </a:solidFill>
              </a:rPr>
              <a:t>DFA &amp; NFA</a:t>
            </a:r>
          </a:p>
          <a:p>
            <a:pPr lvl="1"/>
            <a:endParaRPr lang="en-US" dirty="0" smtClean="0">
              <a:solidFill>
                <a:schemeClr val="bg1">
                  <a:lumMod val="75000"/>
                </a:schemeClr>
              </a:solidFill>
            </a:endParaRPr>
          </a:p>
          <a:p>
            <a:pPr lvl="1"/>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4</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Compilers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ea typeface="Calibri" panose="020F0502020204030204" pitchFamily="34" charset="0"/>
                <a:cs typeface="Arial" panose="020B0604020202020204" pitchFamily="34" charset="0"/>
              </a:rPr>
              <a:t>A program must be translated into a form in which it can be executed by a computer.</a:t>
            </a:r>
          </a:p>
          <a:p>
            <a:endParaRPr lang="en-US" dirty="0" smtClean="0">
              <a:ea typeface="Calibri" panose="020F0502020204030204" pitchFamily="34" charset="0"/>
              <a:cs typeface="Arial" panose="020B0604020202020204" pitchFamily="34" charset="0"/>
            </a:endParaRPr>
          </a:p>
          <a:p>
            <a:pPr lvl="1"/>
            <a:r>
              <a:rPr lang="en-US" sz="2400" dirty="0" smtClean="0">
                <a:ea typeface="Calibri" panose="020F0502020204030204" pitchFamily="34" charset="0"/>
                <a:cs typeface="Arial" panose="020B0604020202020204" pitchFamily="34" charset="0"/>
              </a:rPr>
              <a:t>The software systems that do this translation are called </a:t>
            </a:r>
            <a:r>
              <a:rPr lang="en-US" sz="2400" b="1" dirty="0" smtClean="0">
                <a:solidFill>
                  <a:schemeClr val="tx2"/>
                </a:solidFill>
                <a:ea typeface="Calibri" panose="020F0502020204030204" pitchFamily="34" charset="0"/>
                <a:cs typeface="Arial" panose="020B0604020202020204" pitchFamily="34" charset="0"/>
              </a:rPr>
              <a:t>compilers</a:t>
            </a:r>
            <a:r>
              <a:rPr lang="en-US" sz="2400" dirty="0" smtClean="0">
                <a:ea typeface="Calibri" panose="020F0502020204030204" pitchFamily="34" charset="0"/>
                <a:cs typeface="Arial" panose="020B0604020202020204" pitchFamily="34" charset="0"/>
              </a:rPr>
              <a: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5</a:t>
            </a:fld>
            <a:endParaRPr lang="en-US" dirty="0"/>
          </a:p>
        </p:txBody>
      </p:sp>
      <p:sp>
        <p:nvSpPr>
          <p:cNvPr id="6" name="Rectangle 5"/>
          <p:cNvSpPr/>
          <p:nvPr/>
        </p:nvSpPr>
        <p:spPr>
          <a:xfrm>
            <a:off x="3352800" y="3486090"/>
            <a:ext cx="2514600" cy="1295400"/>
          </a:xfrm>
          <a:prstGeom prst="rec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endParaRPr lang="en-US"/>
          </a:p>
        </p:txBody>
      </p:sp>
      <p:cxnSp>
        <p:nvCxnSpPr>
          <p:cNvPr id="8" name="Straight Arrow Connector 7"/>
          <p:cNvCxnSpPr>
            <a:endCxn id="6" idx="1"/>
          </p:cNvCxnSpPr>
          <p:nvPr/>
        </p:nvCxnSpPr>
        <p:spPr>
          <a:xfrm flipV="1">
            <a:off x="2286000" y="4133790"/>
            <a:ext cx="1066800"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14400" y="3689627"/>
            <a:ext cx="1295399" cy="1015663"/>
          </a:xfrm>
          <a:prstGeom prst="rect">
            <a:avLst/>
          </a:prstGeom>
          <a:noFill/>
        </p:spPr>
        <p:txBody>
          <a:bodyPr wrap="square" rtlCol="1">
            <a:spAutoFit/>
          </a:bodyPr>
          <a:lstStyle/>
          <a:p>
            <a:r>
              <a:rPr lang="en-US" sz="2000" b="1" dirty="0" smtClean="0"/>
              <a:t>Program in Source Language</a:t>
            </a:r>
            <a:endParaRPr lang="en-US" sz="2000" b="1" dirty="0"/>
          </a:p>
        </p:txBody>
      </p:sp>
      <p:sp>
        <p:nvSpPr>
          <p:cNvPr id="10" name="TextBox 9"/>
          <p:cNvSpPr txBox="1"/>
          <p:nvPr/>
        </p:nvSpPr>
        <p:spPr>
          <a:xfrm>
            <a:off x="3810000" y="3867090"/>
            <a:ext cx="1447800" cy="461665"/>
          </a:xfrm>
          <a:prstGeom prst="rect">
            <a:avLst/>
          </a:prstGeom>
          <a:noFill/>
        </p:spPr>
        <p:txBody>
          <a:bodyPr wrap="square" rtlCol="1">
            <a:spAutoFit/>
          </a:bodyPr>
          <a:lstStyle/>
          <a:p>
            <a:r>
              <a:rPr lang="en-US" sz="2400" b="1" dirty="0" smtClean="0"/>
              <a:t>Compiler</a:t>
            </a:r>
            <a:endParaRPr lang="en-US" sz="2400" b="1" dirty="0"/>
          </a:p>
        </p:txBody>
      </p:sp>
      <p:sp>
        <p:nvSpPr>
          <p:cNvPr id="11" name="TextBox 10"/>
          <p:cNvSpPr txBox="1"/>
          <p:nvPr/>
        </p:nvSpPr>
        <p:spPr>
          <a:xfrm>
            <a:off x="7010400" y="3638490"/>
            <a:ext cx="1295399" cy="1015663"/>
          </a:xfrm>
          <a:prstGeom prst="rect">
            <a:avLst/>
          </a:prstGeom>
          <a:noFill/>
        </p:spPr>
        <p:txBody>
          <a:bodyPr wrap="square" rtlCol="1">
            <a:spAutoFit/>
          </a:bodyPr>
          <a:lstStyle/>
          <a:p>
            <a:r>
              <a:rPr lang="en-US" sz="2000" b="1" dirty="0" smtClean="0"/>
              <a:t>Program in Target Language</a:t>
            </a:r>
            <a:endParaRPr lang="en-US" sz="2000" b="1" dirty="0"/>
          </a:p>
        </p:txBody>
      </p:sp>
      <p:cxnSp>
        <p:nvCxnSpPr>
          <p:cNvPr id="12" name="Straight Arrow Connector 11"/>
          <p:cNvCxnSpPr>
            <a:stCxn id="6" idx="3"/>
          </p:cNvCxnSpPr>
          <p:nvPr/>
        </p:nvCxnSpPr>
        <p:spPr>
          <a:xfrm flipV="1">
            <a:off x="5867400" y="4095690"/>
            <a:ext cx="1143000"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419600" y="4857690"/>
            <a:ext cx="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038600" y="5695890"/>
            <a:ext cx="1295399" cy="400110"/>
          </a:xfrm>
          <a:prstGeom prst="rect">
            <a:avLst/>
          </a:prstGeom>
          <a:noFill/>
        </p:spPr>
        <p:txBody>
          <a:bodyPr wrap="square" rtlCol="1">
            <a:spAutoFit/>
          </a:bodyPr>
          <a:lstStyle/>
          <a:p>
            <a:r>
              <a:rPr lang="en-US" sz="2000" b="1" dirty="0" smtClean="0"/>
              <a:t>Errors</a:t>
            </a:r>
            <a:endParaRPr lang="en-US" sz="2000" b="1"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Compilers..</a:t>
            </a:r>
            <a:endParaRPr lang="ur-PK" dirty="0">
              <a:solidFill>
                <a:srgbClr val="FF0000"/>
              </a:solidFill>
              <a:cs typeface="+mn-cs"/>
            </a:endParaRPr>
          </a:p>
        </p:txBody>
      </p:sp>
      <p:sp>
        <p:nvSpPr>
          <p:cNvPr id="3" name="Content Placeholder 2"/>
          <p:cNvSpPr>
            <a:spLocks noGrp="1"/>
          </p:cNvSpPr>
          <p:nvPr>
            <p:ph idx="1"/>
          </p:nvPr>
        </p:nvSpPr>
        <p:spPr>
          <a:xfrm>
            <a:off x="152400" y="685800"/>
            <a:ext cx="8839200" cy="5638800"/>
          </a:xfrm>
        </p:spPr>
        <p:txBody>
          <a:bodyPr>
            <a:normAutofit/>
          </a:bodyPr>
          <a:lstStyle/>
          <a:p>
            <a:r>
              <a:rPr lang="en-US" b="1" dirty="0" smtClean="0">
                <a:solidFill>
                  <a:schemeClr val="accent1"/>
                </a:solidFill>
              </a:rPr>
              <a:t>Language Processors</a:t>
            </a:r>
            <a:r>
              <a:rPr lang="en-US" dirty="0" smtClean="0"/>
              <a:t> An integrated software development environment includes many different kinds of language processors such as compilers, interpreters, assemblers, linkers, loaders, debuggers, profilers.</a:t>
            </a:r>
            <a:endParaRPr lang="en-US" dirty="0" smtClean="0">
              <a:ea typeface="Calibri" panose="020F0502020204030204" pitchFamily="34" charset="0"/>
              <a:cs typeface="Arial" panose="020B0604020202020204" pitchFamily="34" charset="0"/>
            </a:endParaRPr>
          </a:p>
          <a:p>
            <a:pPr algn="l" rtl="0">
              <a:buFont typeface="Wingdings" pitchFamily="2" charset="2"/>
              <a:buChar char="Ø"/>
            </a:pPr>
            <a:endParaRPr lang="en-US" sz="2400" dirty="0" smtClean="0">
              <a:ea typeface="Calibri" panose="020F0502020204030204" pitchFamily="34" charset="0"/>
              <a:cs typeface="Arial" panose="020B0604020202020204" pitchFamily="34" charset="0"/>
            </a:endParaRPr>
          </a:p>
          <a:p>
            <a:pPr algn="l" rtl="0">
              <a:buFont typeface="Wingdings" pitchFamily="2" charset="2"/>
              <a:buChar char="Ø"/>
            </a:pPr>
            <a:r>
              <a:rPr lang="en-US" sz="2400" dirty="0" smtClean="0">
                <a:ea typeface="Calibri" panose="020F0502020204030204" pitchFamily="34" charset="0"/>
                <a:cs typeface="Arial" panose="020B0604020202020204" pitchFamily="34" charset="0"/>
              </a:rPr>
              <a:t>An </a:t>
            </a:r>
            <a:r>
              <a:rPr lang="en-US" sz="2400" b="1" dirty="0" smtClean="0">
                <a:solidFill>
                  <a:schemeClr val="accent1"/>
                </a:solidFill>
                <a:ea typeface="Calibri" panose="020F0502020204030204" pitchFamily="34" charset="0"/>
                <a:cs typeface="Arial" panose="020B0604020202020204" pitchFamily="34" charset="0"/>
              </a:rPr>
              <a:t>Interpreter</a:t>
            </a:r>
            <a:r>
              <a:rPr lang="en-US" sz="2400" dirty="0" smtClean="0">
                <a:ea typeface="Calibri" panose="020F0502020204030204" pitchFamily="34" charset="0"/>
                <a:cs typeface="Arial" panose="020B0604020202020204" pitchFamily="34" charset="0"/>
              </a:rPr>
              <a:t> appears to directly execute the program and provide output</a:t>
            </a:r>
            <a:r>
              <a:rPr lang="en-US" sz="2400" dirty="0" smtClean="0">
                <a:latin typeface="Arial" panose="020B0604020202020204" pitchFamily="34" charset="0"/>
                <a:ea typeface="Calibri" panose="020F0502020204030204" pitchFamily="34" charset="0"/>
                <a:cs typeface="Arial" panose="020B0604020202020204" pitchFamily="34" charset="0"/>
              </a:rPr>
              <a:t>.</a:t>
            </a:r>
          </a:p>
          <a:p>
            <a:pPr algn="l" rtl="0">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algn="l" rtl="0">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algn="l" rtl="0">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lvl="1" algn="l" rtl="0">
              <a:buNone/>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lvl="1" algn="l" rtl="0">
              <a:buNone/>
            </a:pPr>
            <a:endParaRPr lang="ur-PK" sz="2000" dirty="0">
              <a:latin typeface="Arial" panose="020B060402020202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6</a:t>
            </a:fld>
            <a:endParaRPr lang="en-US"/>
          </a:p>
        </p:txBody>
      </p:sp>
      <p:sp>
        <p:nvSpPr>
          <p:cNvPr id="5" name="Rectangle 4"/>
          <p:cNvSpPr/>
          <p:nvPr/>
        </p:nvSpPr>
        <p:spPr>
          <a:xfrm>
            <a:off x="3124199" y="3864114"/>
            <a:ext cx="2514600" cy="1295400"/>
          </a:xfrm>
          <a:prstGeom prst="rec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endParaRPr lang="en-US"/>
          </a:p>
        </p:txBody>
      </p:sp>
      <p:cxnSp>
        <p:nvCxnSpPr>
          <p:cNvPr id="6" name="Straight Arrow Connector 5"/>
          <p:cNvCxnSpPr/>
          <p:nvPr/>
        </p:nvCxnSpPr>
        <p:spPr>
          <a:xfrm flipV="1">
            <a:off x="2057399" y="4168914"/>
            <a:ext cx="1066800"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85800" y="3918228"/>
            <a:ext cx="1143000" cy="707886"/>
          </a:xfrm>
          <a:prstGeom prst="rect">
            <a:avLst/>
          </a:prstGeom>
          <a:noFill/>
        </p:spPr>
        <p:txBody>
          <a:bodyPr wrap="square" rtlCol="1">
            <a:spAutoFit/>
          </a:bodyPr>
          <a:lstStyle/>
          <a:p>
            <a:r>
              <a:rPr lang="en-US" sz="2000" b="1" dirty="0" smtClean="0"/>
              <a:t>Source  Program </a:t>
            </a:r>
            <a:endParaRPr lang="en-US" sz="2000" b="1" dirty="0"/>
          </a:p>
        </p:txBody>
      </p:sp>
      <p:sp>
        <p:nvSpPr>
          <p:cNvPr id="8" name="TextBox 7"/>
          <p:cNvSpPr txBox="1"/>
          <p:nvPr/>
        </p:nvSpPr>
        <p:spPr>
          <a:xfrm>
            <a:off x="3581399" y="4245114"/>
            <a:ext cx="1752600" cy="461665"/>
          </a:xfrm>
          <a:prstGeom prst="rect">
            <a:avLst/>
          </a:prstGeom>
          <a:noFill/>
        </p:spPr>
        <p:txBody>
          <a:bodyPr wrap="square" rtlCol="1">
            <a:spAutoFit/>
          </a:bodyPr>
          <a:lstStyle/>
          <a:p>
            <a:r>
              <a:rPr lang="en-US" sz="2400" b="1" dirty="0" smtClean="0"/>
              <a:t>Interpreter</a:t>
            </a:r>
            <a:endParaRPr lang="en-US" sz="2400" b="1" dirty="0"/>
          </a:p>
        </p:txBody>
      </p:sp>
      <p:sp>
        <p:nvSpPr>
          <p:cNvPr id="9" name="TextBox 8"/>
          <p:cNvSpPr txBox="1"/>
          <p:nvPr/>
        </p:nvSpPr>
        <p:spPr>
          <a:xfrm>
            <a:off x="6781799" y="4302204"/>
            <a:ext cx="1295399" cy="400110"/>
          </a:xfrm>
          <a:prstGeom prst="rect">
            <a:avLst/>
          </a:prstGeom>
          <a:noFill/>
        </p:spPr>
        <p:txBody>
          <a:bodyPr wrap="square" rtlCol="1">
            <a:spAutoFit/>
          </a:bodyPr>
          <a:lstStyle/>
          <a:p>
            <a:r>
              <a:rPr lang="en-US" sz="2000" b="1" dirty="0" smtClean="0"/>
              <a:t>Output</a:t>
            </a:r>
            <a:endParaRPr lang="en-US" sz="2000" b="1" dirty="0"/>
          </a:p>
        </p:txBody>
      </p:sp>
      <p:cxnSp>
        <p:nvCxnSpPr>
          <p:cNvPr id="10" name="Straight Arrow Connector 9"/>
          <p:cNvCxnSpPr>
            <a:stCxn id="5" idx="3"/>
          </p:cNvCxnSpPr>
          <p:nvPr/>
        </p:nvCxnSpPr>
        <p:spPr>
          <a:xfrm flipV="1">
            <a:off x="5638799" y="4473714"/>
            <a:ext cx="1143000"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4190999" y="5235714"/>
            <a:ext cx="1" cy="4792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581401" y="5715000"/>
            <a:ext cx="1295399" cy="707886"/>
          </a:xfrm>
          <a:prstGeom prst="rect">
            <a:avLst/>
          </a:prstGeom>
          <a:noFill/>
        </p:spPr>
        <p:txBody>
          <a:bodyPr wrap="square" rtlCol="1">
            <a:spAutoFit/>
          </a:bodyPr>
          <a:lstStyle/>
          <a:p>
            <a:pPr algn="ctr"/>
            <a:r>
              <a:rPr lang="en-US" sz="2000" b="1" dirty="0" smtClean="0"/>
              <a:t>Error Messages</a:t>
            </a:r>
            <a:endParaRPr lang="en-US" sz="2000" b="1" dirty="0"/>
          </a:p>
        </p:txBody>
      </p:sp>
      <p:cxnSp>
        <p:nvCxnSpPr>
          <p:cNvPr id="13" name="Straight Arrow Connector 12"/>
          <p:cNvCxnSpPr/>
          <p:nvPr/>
        </p:nvCxnSpPr>
        <p:spPr>
          <a:xfrm flipV="1">
            <a:off x="2057399" y="4892814"/>
            <a:ext cx="1066800"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066800" y="4778514"/>
            <a:ext cx="914399" cy="400110"/>
          </a:xfrm>
          <a:prstGeom prst="rect">
            <a:avLst/>
          </a:prstGeom>
          <a:noFill/>
        </p:spPr>
        <p:txBody>
          <a:bodyPr wrap="square" rtlCol="1">
            <a:spAutoFit/>
          </a:bodyPr>
          <a:lstStyle/>
          <a:p>
            <a:r>
              <a:rPr lang="en-US" sz="2000" b="1" dirty="0" smtClean="0"/>
              <a:t>Input </a:t>
            </a:r>
            <a:endParaRPr lang="en-US"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pPr rtl="0"/>
            <a:r>
              <a:rPr lang="en-US" dirty="0" smtClean="0">
                <a:solidFill>
                  <a:srgbClr val="FF0000"/>
                </a:solidFill>
                <a:cs typeface="+mn-cs"/>
              </a:rPr>
              <a:t>Compiler Vs Interpreter</a:t>
            </a:r>
            <a:endParaRPr lang="ur-PK" dirty="0">
              <a:solidFill>
                <a:srgbClr val="FF0000"/>
              </a:solidFill>
              <a:cs typeface="+mn-cs"/>
            </a:endParaRPr>
          </a:p>
        </p:txBody>
      </p:sp>
      <p:sp>
        <p:nvSpPr>
          <p:cNvPr id="3" name="Content Placeholder 2"/>
          <p:cNvSpPr>
            <a:spLocks noGrp="1"/>
          </p:cNvSpPr>
          <p:nvPr>
            <p:ph idx="1"/>
          </p:nvPr>
        </p:nvSpPr>
        <p:spPr>
          <a:xfrm>
            <a:off x="152400" y="1447800"/>
            <a:ext cx="8839200" cy="4800600"/>
          </a:xfrm>
        </p:spPr>
        <p:txBody>
          <a:bodyPr>
            <a:normAutofit/>
          </a:bodyPr>
          <a:lstStyle/>
          <a:p>
            <a:pPr algn="l" rtl="0">
              <a:buFont typeface="Wingdings" pitchFamily="2" charset="2"/>
              <a:buChar char="Ø"/>
            </a:pPr>
            <a:r>
              <a:rPr lang="en-US" b="1" dirty="0" smtClean="0">
                <a:latin typeface="+mj-lt"/>
                <a:ea typeface="Calibri" panose="020F0502020204030204" pitchFamily="34" charset="0"/>
                <a:cs typeface="Arial" panose="020B0604020202020204" pitchFamily="34" charset="0"/>
              </a:rPr>
              <a:t>Compiler 		Vs 		Interpreter</a:t>
            </a:r>
          </a:p>
          <a:p>
            <a:endParaRPr lang="en-US" altLang="zh-CN" sz="2400" dirty="0" smtClean="0"/>
          </a:p>
          <a:p>
            <a:r>
              <a:rPr lang="en-US" altLang="zh-CN" sz="2400" dirty="0" smtClean="0"/>
              <a:t>Pros</a:t>
            </a:r>
          </a:p>
          <a:p>
            <a:pPr lvl="1"/>
            <a:r>
              <a:rPr lang="en-US" altLang="zh-CN" sz="2000" dirty="0" smtClean="0"/>
              <a:t>Less space</a:t>
            </a:r>
          </a:p>
          <a:p>
            <a:pPr lvl="1"/>
            <a:r>
              <a:rPr lang="en-US" altLang="zh-CN" sz="2000" dirty="0" smtClean="0"/>
              <a:t>Fast execution</a:t>
            </a:r>
          </a:p>
          <a:p>
            <a:pPr lvl="1"/>
            <a:endParaRPr lang="en-US" altLang="zh-CN" sz="2000" dirty="0" smtClean="0"/>
          </a:p>
          <a:p>
            <a:r>
              <a:rPr lang="en-US" altLang="zh-CN" sz="2400" dirty="0" smtClean="0"/>
              <a:t>Cons</a:t>
            </a:r>
          </a:p>
          <a:p>
            <a:pPr lvl="1"/>
            <a:r>
              <a:rPr lang="en-US" altLang="zh-CN" sz="2000" dirty="0" smtClean="0"/>
              <a:t>Slow processing</a:t>
            </a:r>
          </a:p>
          <a:p>
            <a:pPr lvl="2"/>
            <a:r>
              <a:rPr lang="en-US" altLang="zh-CN" sz="1800" dirty="0" smtClean="0"/>
              <a:t>Partly Solved</a:t>
            </a:r>
            <a:br>
              <a:rPr lang="en-US" altLang="zh-CN" sz="1800" dirty="0" smtClean="0"/>
            </a:br>
            <a:r>
              <a:rPr lang="en-US" altLang="zh-CN" sz="1800" dirty="0" smtClean="0"/>
              <a:t>(Separate compilation)</a:t>
            </a:r>
          </a:p>
          <a:p>
            <a:pPr lvl="1"/>
            <a:r>
              <a:rPr lang="en-US" altLang="zh-CN" sz="2000" dirty="0" smtClean="0"/>
              <a:t>Debugging</a:t>
            </a:r>
          </a:p>
          <a:p>
            <a:pPr lvl="2"/>
            <a:r>
              <a:rPr lang="en-US" altLang="zh-CN" sz="1800" dirty="0" smtClean="0"/>
              <a:t>Improved thru IDEs</a:t>
            </a:r>
          </a:p>
          <a:p>
            <a:pPr algn="l" rtl="0">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algn="l" rtl="0">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algn="l" rtl="0">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algn="l" rtl="0">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lvl="1" algn="l" rtl="0">
              <a:buNone/>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lvl="1" algn="l" rtl="0">
              <a:buNone/>
            </a:pPr>
            <a:endParaRPr lang="ur-PK" sz="2000" dirty="0">
              <a:latin typeface="Arial" panose="020B060402020202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7</a:t>
            </a:fld>
            <a:endParaRPr lang="en-US"/>
          </a:p>
        </p:txBody>
      </p:sp>
      <p:sp>
        <p:nvSpPr>
          <p:cNvPr id="5" name="Rectangle 5"/>
          <p:cNvSpPr txBox="1">
            <a:spLocks noChangeArrowheads="1"/>
          </p:cNvSpPr>
          <p:nvPr/>
        </p:nvSpPr>
        <p:spPr>
          <a:xfrm>
            <a:off x="4495800" y="2362200"/>
            <a:ext cx="4038600" cy="42672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Pros</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Easy debugging</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Fast Development</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Char char="Ø"/>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Cons</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Not for large projects</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Requires more space</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Slower execution</a:t>
            </a:r>
          </a:p>
          <a:p>
            <a:pPr marL="1143000" marR="0" lvl="2" indent="-2286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Interpreter in memory all the time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pPr rtl="0"/>
            <a:r>
              <a:rPr lang="en-US" dirty="0" smtClean="0">
                <a:solidFill>
                  <a:srgbClr val="FF0000"/>
                </a:solidFill>
                <a:cs typeface="+mn-cs"/>
              </a:rPr>
              <a:t>Compiler Structure</a:t>
            </a:r>
            <a:endParaRPr lang="ur-PK" dirty="0">
              <a:solidFill>
                <a:srgbClr val="FF0000"/>
              </a:solidFill>
              <a:cs typeface="+mn-cs"/>
            </a:endParaRPr>
          </a:p>
        </p:txBody>
      </p:sp>
      <p:sp>
        <p:nvSpPr>
          <p:cNvPr id="3" name="Content Placeholder 2"/>
          <p:cNvSpPr>
            <a:spLocks noGrp="1"/>
          </p:cNvSpPr>
          <p:nvPr>
            <p:ph idx="1"/>
          </p:nvPr>
        </p:nvSpPr>
        <p:spPr>
          <a:xfrm>
            <a:off x="152400" y="914400"/>
            <a:ext cx="8839200" cy="5502275"/>
          </a:xfrm>
        </p:spPr>
        <p:txBody>
          <a:bodyPr>
            <a:normAutofit/>
          </a:bodyPr>
          <a:lstStyle/>
          <a:p>
            <a:pPr algn="l" rtl="0">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algn="l" rtl="0">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algn="l" rtl="0">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algn="l" rtl="0">
              <a:buNone/>
            </a:pPr>
            <a:r>
              <a:rPr lang="en-US" sz="2400" dirty="0" smtClean="0">
                <a:latin typeface="Arial" panose="020B0604020202020204" pitchFamily="34" charset="0"/>
                <a:ea typeface="Calibri" panose="020F0502020204030204" pitchFamily="34" charset="0"/>
                <a:cs typeface="Arial" panose="020B0604020202020204" pitchFamily="34" charset="0"/>
              </a:rPr>
              <a:t>	Language </a:t>
            </a:r>
            <a:br>
              <a:rPr lang="en-US" sz="2400" dirty="0" smtClean="0">
                <a:latin typeface="Arial" panose="020B0604020202020204" pitchFamily="34" charset="0"/>
                <a:ea typeface="Calibri" panose="020F0502020204030204" pitchFamily="34" charset="0"/>
                <a:cs typeface="Arial" panose="020B0604020202020204" pitchFamily="34" charset="0"/>
              </a:rPr>
            </a:br>
            <a:r>
              <a:rPr lang="en-US" sz="2400" dirty="0" smtClean="0">
                <a:latin typeface="Arial" panose="020B0604020202020204" pitchFamily="34" charset="0"/>
                <a:ea typeface="Calibri" panose="020F0502020204030204" pitchFamily="34" charset="0"/>
                <a:cs typeface="Arial" panose="020B0604020202020204" pitchFamily="34" charset="0"/>
              </a:rPr>
              <a:t>Processing </a:t>
            </a:r>
            <a:br>
              <a:rPr lang="en-US" sz="2400" dirty="0" smtClean="0">
                <a:latin typeface="Arial" panose="020B0604020202020204" pitchFamily="34" charset="0"/>
                <a:ea typeface="Calibri" panose="020F0502020204030204" pitchFamily="34" charset="0"/>
                <a:cs typeface="Arial" panose="020B0604020202020204" pitchFamily="34" charset="0"/>
              </a:rPr>
            </a:br>
            <a:r>
              <a:rPr lang="en-US" sz="2400" dirty="0" smtClean="0">
                <a:latin typeface="Arial" panose="020B0604020202020204" pitchFamily="34" charset="0"/>
                <a:ea typeface="Calibri" panose="020F0502020204030204" pitchFamily="34" charset="0"/>
                <a:cs typeface="Arial" panose="020B0604020202020204" pitchFamily="34" charset="0"/>
              </a:rPr>
              <a:t>System</a:t>
            </a:r>
          </a:p>
          <a:p>
            <a:pPr algn="l" rtl="0">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algn="l" rtl="0">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algn="l" rtl="0">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algn="l" rtl="0">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lvl="1" algn="l" rtl="0">
              <a:buNone/>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lvl="1" algn="l" rtl="0">
              <a:buNone/>
            </a:pPr>
            <a:endParaRPr lang="ur-PK" sz="2000" dirty="0">
              <a:latin typeface="Arial" panose="020B060402020202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457200" y="6340475"/>
            <a:ext cx="2133600" cy="365125"/>
          </a:xfrm>
        </p:spPr>
        <p:txBody>
          <a:bodyPr/>
          <a:lstStyle/>
          <a:p>
            <a:fld id="{0AD2A1D3-94CF-4BE8-B9A0-75EFE4C74F95}" type="slidenum">
              <a:rPr lang="en-US" smtClean="0"/>
              <a:pPr/>
              <a:t>8</a:t>
            </a:fld>
            <a:endParaRPr lang="en-US"/>
          </a:p>
        </p:txBody>
      </p:sp>
      <p:sp>
        <p:nvSpPr>
          <p:cNvPr id="5" name="Rectangle 4"/>
          <p:cNvSpPr/>
          <p:nvPr/>
        </p:nvSpPr>
        <p:spPr>
          <a:xfrm>
            <a:off x="3429000" y="1539876"/>
            <a:ext cx="2057400" cy="457200"/>
          </a:xfrm>
          <a:prstGeom prst="rec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endParaRPr lang="en-US"/>
          </a:p>
        </p:txBody>
      </p:sp>
      <p:cxnSp>
        <p:nvCxnSpPr>
          <p:cNvPr id="6" name="Straight Arrow Connector 5"/>
          <p:cNvCxnSpPr/>
          <p:nvPr/>
        </p:nvCxnSpPr>
        <p:spPr>
          <a:xfrm>
            <a:off x="4419600" y="1235076"/>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05200" y="930276"/>
            <a:ext cx="2133600" cy="400110"/>
          </a:xfrm>
          <a:prstGeom prst="rect">
            <a:avLst/>
          </a:prstGeom>
          <a:noFill/>
        </p:spPr>
        <p:txBody>
          <a:bodyPr wrap="square" rtlCol="1">
            <a:spAutoFit/>
          </a:bodyPr>
          <a:lstStyle/>
          <a:p>
            <a:r>
              <a:rPr lang="en-US" sz="2000" b="1" dirty="0" smtClean="0"/>
              <a:t>Source  Program </a:t>
            </a:r>
            <a:endParaRPr lang="en-US" sz="2000" b="1" dirty="0"/>
          </a:p>
        </p:txBody>
      </p:sp>
      <p:sp>
        <p:nvSpPr>
          <p:cNvPr id="8" name="TextBox 7"/>
          <p:cNvSpPr txBox="1"/>
          <p:nvPr/>
        </p:nvSpPr>
        <p:spPr>
          <a:xfrm>
            <a:off x="3657600" y="1551286"/>
            <a:ext cx="1752600" cy="461665"/>
          </a:xfrm>
          <a:prstGeom prst="rect">
            <a:avLst/>
          </a:prstGeom>
          <a:noFill/>
        </p:spPr>
        <p:txBody>
          <a:bodyPr wrap="square" rtlCol="1">
            <a:spAutoFit/>
          </a:bodyPr>
          <a:lstStyle/>
          <a:p>
            <a:r>
              <a:rPr lang="en-US" sz="2400" b="1" dirty="0" smtClean="0"/>
              <a:t>Interpreter</a:t>
            </a:r>
            <a:endParaRPr lang="en-US" sz="2400" b="1" dirty="0"/>
          </a:p>
        </p:txBody>
      </p:sp>
      <p:sp>
        <p:nvSpPr>
          <p:cNvPr id="10" name="TextBox 9"/>
          <p:cNvSpPr txBox="1"/>
          <p:nvPr/>
        </p:nvSpPr>
        <p:spPr>
          <a:xfrm>
            <a:off x="2971800" y="2282766"/>
            <a:ext cx="3124200" cy="400110"/>
          </a:xfrm>
          <a:prstGeom prst="rect">
            <a:avLst/>
          </a:prstGeom>
          <a:noFill/>
        </p:spPr>
        <p:txBody>
          <a:bodyPr wrap="square" rtlCol="1">
            <a:spAutoFit/>
          </a:bodyPr>
          <a:lstStyle/>
          <a:p>
            <a:r>
              <a:rPr lang="en-US" sz="2000" b="1" dirty="0" smtClean="0"/>
              <a:t>Modified Source  Program </a:t>
            </a:r>
            <a:endParaRPr lang="en-US" sz="2000" b="1" dirty="0"/>
          </a:p>
        </p:txBody>
      </p:sp>
      <p:cxnSp>
        <p:nvCxnSpPr>
          <p:cNvPr id="11" name="Straight Arrow Connector 10"/>
          <p:cNvCxnSpPr/>
          <p:nvPr/>
        </p:nvCxnSpPr>
        <p:spPr>
          <a:xfrm>
            <a:off x="4419600" y="2073276"/>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3505200" y="2971801"/>
            <a:ext cx="2057400" cy="457200"/>
          </a:xfrm>
          <a:prstGeom prst="rec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endParaRPr lang="en-US"/>
          </a:p>
        </p:txBody>
      </p:sp>
      <p:sp>
        <p:nvSpPr>
          <p:cNvPr id="13" name="TextBox 12"/>
          <p:cNvSpPr txBox="1"/>
          <p:nvPr/>
        </p:nvSpPr>
        <p:spPr>
          <a:xfrm>
            <a:off x="3733800" y="2983211"/>
            <a:ext cx="1752600" cy="461665"/>
          </a:xfrm>
          <a:prstGeom prst="rect">
            <a:avLst/>
          </a:prstGeom>
          <a:noFill/>
        </p:spPr>
        <p:txBody>
          <a:bodyPr wrap="square" rtlCol="1">
            <a:spAutoFit/>
          </a:bodyPr>
          <a:lstStyle/>
          <a:p>
            <a:r>
              <a:rPr lang="en-US" sz="2400" b="1" dirty="0" smtClean="0"/>
              <a:t>Compiler</a:t>
            </a:r>
            <a:endParaRPr lang="en-US" sz="2400" b="1" dirty="0"/>
          </a:p>
        </p:txBody>
      </p:sp>
      <p:cxnSp>
        <p:nvCxnSpPr>
          <p:cNvPr id="14" name="Straight Arrow Connector 13"/>
          <p:cNvCxnSpPr/>
          <p:nvPr/>
        </p:nvCxnSpPr>
        <p:spPr>
          <a:xfrm>
            <a:off x="4419600" y="2590801"/>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3505200" y="4359276"/>
            <a:ext cx="2057400" cy="457200"/>
          </a:xfrm>
          <a:prstGeom prst="rec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endParaRPr lang="en-US"/>
          </a:p>
        </p:txBody>
      </p:sp>
      <p:cxnSp>
        <p:nvCxnSpPr>
          <p:cNvPr id="16" name="Straight Arrow Connector 15"/>
          <p:cNvCxnSpPr/>
          <p:nvPr/>
        </p:nvCxnSpPr>
        <p:spPr>
          <a:xfrm>
            <a:off x="4495800" y="4054476"/>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048000" y="3749676"/>
            <a:ext cx="2971800" cy="400110"/>
          </a:xfrm>
          <a:prstGeom prst="rect">
            <a:avLst/>
          </a:prstGeom>
          <a:noFill/>
        </p:spPr>
        <p:txBody>
          <a:bodyPr wrap="square" rtlCol="1">
            <a:spAutoFit/>
          </a:bodyPr>
          <a:lstStyle/>
          <a:p>
            <a:r>
              <a:rPr lang="en-US" sz="2000" b="1" dirty="0" smtClean="0"/>
              <a:t>Target Assembly Program </a:t>
            </a:r>
            <a:endParaRPr lang="en-US" sz="2000" b="1" dirty="0"/>
          </a:p>
        </p:txBody>
      </p:sp>
      <p:sp>
        <p:nvSpPr>
          <p:cNvPr id="18" name="TextBox 17"/>
          <p:cNvSpPr txBox="1"/>
          <p:nvPr/>
        </p:nvSpPr>
        <p:spPr>
          <a:xfrm>
            <a:off x="3733800" y="4370686"/>
            <a:ext cx="1752600" cy="461665"/>
          </a:xfrm>
          <a:prstGeom prst="rect">
            <a:avLst/>
          </a:prstGeom>
          <a:noFill/>
        </p:spPr>
        <p:txBody>
          <a:bodyPr wrap="square" rtlCol="1">
            <a:spAutoFit/>
          </a:bodyPr>
          <a:lstStyle/>
          <a:p>
            <a:r>
              <a:rPr lang="en-US" sz="2400" b="1" dirty="0" smtClean="0"/>
              <a:t>Assembler</a:t>
            </a:r>
            <a:endParaRPr lang="en-US" sz="2400" b="1" dirty="0"/>
          </a:p>
        </p:txBody>
      </p:sp>
      <p:sp>
        <p:nvSpPr>
          <p:cNvPr id="19" name="TextBox 18"/>
          <p:cNvSpPr txBox="1"/>
          <p:nvPr/>
        </p:nvSpPr>
        <p:spPr>
          <a:xfrm>
            <a:off x="3048000" y="5102166"/>
            <a:ext cx="3124200" cy="400110"/>
          </a:xfrm>
          <a:prstGeom prst="rect">
            <a:avLst/>
          </a:prstGeom>
          <a:noFill/>
        </p:spPr>
        <p:txBody>
          <a:bodyPr wrap="square" rtlCol="1">
            <a:spAutoFit/>
          </a:bodyPr>
          <a:lstStyle/>
          <a:p>
            <a:r>
              <a:rPr lang="en-US" sz="2000" b="1" dirty="0" err="1" smtClean="0"/>
              <a:t>Relocatable</a:t>
            </a:r>
            <a:r>
              <a:rPr lang="en-US" sz="2000" b="1" dirty="0" smtClean="0"/>
              <a:t> Machine Code</a:t>
            </a:r>
            <a:endParaRPr lang="en-US" sz="2000" b="1" dirty="0"/>
          </a:p>
        </p:txBody>
      </p:sp>
      <p:cxnSp>
        <p:nvCxnSpPr>
          <p:cNvPr id="20" name="Straight Arrow Connector 19"/>
          <p:cNvCxnSpPr/>
          <p:nvPr/>
        </p:nvCxnSpPr>
        <p:spPr>
          <a:xfrm>
            <a:off x="4495800" y="4892676"/>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3352800" y="5791201"/>
            <a:ext cx="2590800" cy="457200"/>
          </a:xfrm>
          <a:prstGeom prst="rec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endParaRPr lang="en-US"/>
          </a:p>
        </p:txBody>
      </p:sp>
      <p:sp>
        <p:nvSpPr>
          <p:cNvPr id="22" name="TextBox 21"/>
          <p:cNvSpPr txBox="1"/>
          <p:nvPr/>
        </p:nvSpPr>
        <p:spPr>
          <a:xfrm>
            <a:off x="3657600" y="5807076"/>
            <a:ext cx="2133600" cy="461665"/>
          </a:xfrm>
          <a:prstGeom prst="rect">
            <a:avLst/>
          </a:prstGeom>
          <a:noFill/>
        </p:spPr>
        <p:txBody>
          <a:bodyPr wrap="square" rtlCol="1">
            <a:spAutoFit/>
          </a:bodyPr>
          <a:lstStyle/>
          <a:p>
            <a:r>
              <a:rPr lang="en-US" sz="2400" b="1" dirty="0" smtClean="0"/>
              <a:t>Linker / Loader</a:t>
            </a:r>
            <a:endParaRPr lang="en-US" sz="2400" b="1" dirty="0"/>
          </a:p>
        </p:txBody>
      </p:sp>
      <p:cxnSp>
        <p:nvCxnSpPr>
          <p:cNvPr id="23" name="Straight Arrow Connector 22"/>
          <p:cNvCxnSpPr/>
          <p:nvPr/>
        </p:nvCxnSpPr>
        <p:spPr>
          <a:xfrm>
            <a:off x="4495800" y="5410201"/>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4495800" y="3521076"/>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2895600" y="6096000"/>
            <a:ext cx="457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81000" y="5924490"/>
            <a:ext cx="2438400" cy="400110"/>
          </a:xfrm>
          <a:prstGeom prst="rect">
            <a:avLst/>
          </a:prstGeom>
          <a:noFill/>
        </p:spPr>
        <p:txBody>
          <a:bodyPr wrap="square" rtlCol="1">
            <a:spAutoFit/>
          </a:bodyPr>
          <a:lstStyle/>
          <a:p>
            <a:r>
              <a:rPr lang="en-US" sz="2000" b="1" dirty="0" smtClean="0"/>
              <a:t>Target Machine Code </a:t>
            </a:r>
            <a:endParaRPr lang="en-US" sz="2000" b="1" dirty="0"/>
          </a:p>
        </p:txBody>
      </p:sp>
      <p:sp>
        <p:nvSpPr>
          <p:cNvPr id="28" name="TextBox 27"/>
          <p:cNvSpPr txBox="1"/>
          <p:nvPr/>
        </p:nvSpPr>
        <p:spPr>
          <a:xfrm>
            <a:off x="6248400" y="5334000"/>
            <a:ext cx="2895600" cy="707886"/>
          </a:xfrm>
          <a:prstGeom prst="rect">
            <a:avLst/>
          </a:prstGeom>
          <a:noFill/>
        </p:spPr>
        <p:txBody>
          <a:bodyPr wrap="square" rtlCol="1">
            <a:spAutoFit/>
          </a:bodyPr>
          <a:lstStyle/>
          <a:p>
            <a:r>
              <a:rPr lang="en-US" sz="2000" b="1" dirty="0" smtClean="0"/>
              <a:t>Library File</a:t>
            </a:r>
            <a:br>
              <a:rPr lang="en-US" sz="2000" b="1" dirty="0" smtClean="0"/>
            </a:br>
            <a:r>
              <a:rPr lang="en-US" sz="2000" b="1" dirty="0" err="1" smtClean="0"/>
              <a:t>Relocatable</a:t>
            </a:r>
            <a:r>
              <a:rPr lang="en-US" sz="2000" b="1" dirty="0" smtClean="0"/>
              <a:t> Object Files</a:t>
            </a:r>
            <a:endParaRPr lang="en-US" sz="2000" b="1" dirty="0"/>
          </a:p>
        </p:txBody>
      </p:sp>
      <p:cxnSp>
        <p:nvCxnSpPr>
          <p:cNvPr id="29" name="Straight Arrow Connector 28"/>
          <p:cNvCxnSpPr>
            <a:stCxn id="28" idx="1"/>
          </p:cNvCxnSpPr>
          <p:nvPr/>
        </p:nvCxnSpPr>
        <p:spPr>
          <a:xfrm flipH="1">
            <a:off x="5943600" y="5687943"/>
            <a:ext cx="304800" cy="1794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a:bodyPr>
          <a:lstStyle/>
          <a:p>
            <a:r>
              <a:rPr lang="en-US" dirty="0" smtClean="0"/>
              <a:t>Compiler Structure..</a:t>
            </a:r>
            <a:endParaRPr lang="ur-PK" dirty="0">
              <a:solidFill>
                <a:srgbClr val="FF0000"/>
              </a:solidFill>
              <a:cs typeface="+mn-cs"/>
            </a:endParaRPr>
          </a:p>
        </p:txBody>
      </p:sp>
      <p:sp>
        <p:nvSpPr>
          <p:cNvPr id="3" name="Content Placeholder 2"/>
          <p:cNvSpPr>
            <a:spLocks noGrp="1"/>
          </p:cNvSpPr>
          <p:nvPr>
            <p:ph idx="1"/>
          </p:nvPr>
        </p:nvSpPr>
        <p:spPr>
          <a:xfrm>
            <a:off x="152400" y="1295400"/>
            <a:ext cx="8839200" cy="5029200"/>
          </a:xfrm>
        </p:spPr>
        <p:txBody>
          <a:bodyPr>
            <a:normAutofit/>
          </a:bodyPr>
          <a:lstStyle/>
          <a:p>
            <a:pPr lvl="0" algn="l" rtl="0">
              <a:lnSpc>
                <a:spcPct val="115000"/>
              </a:lnSpc>
              <a:spcBef>
                <a:spcPts val="0"/>
              </a:spcBef>
              <a:buFont typeface="Wingdings" pitchFamily="2" charset="2"/>
              <a:buChar char="Ø"/>
            </a:pPr>
            <a:r>
              <a:rPr lang="en-US" sz="2400" dirty="0" smtClean="0">
                <a:ea typeface="Calibri" panose="020F0502020204030204" pitchFamily="34" charset="0"/>
                <a:cs typeface="Arial" panose="020B0604020202020204" pitchFamily="34" charset="0"/>
              </a:rPr>
              <a:t>Structurally, Compiler can be divided into two parts</a:t>
            </a:r>
          </a:p>
          <a:p>
            <a:pPr lvl="0" algn="l" rtl="0">
              <a:lnSpc>
                <a:spcPct val="115000"/>
              </a:lnSpc>
              <a:spcBef>
                <a:spcPts val="0"/>
              </a:spcBef>
              <a:buFont typeface="Wingdings" pitchFamily="2" charset="2"/>
              <a:buChar char="Ø"/>
            </a:pPr>
            <a:endParaRPr lang="en-US" sz="2400" dirty="0" smtClean="0">
              <a:ea typeface="Calibri" panose="020F0502020204030204" pitchFamily="34" charset="0"/>
              <a:cs typeface="Arial" panose="020B0604020202020204" pitchFamily="34" charset="0"/>
            </a:endParaRPr>
          </a:p>
          <a:p>
            <a:pPr>
              <a:lnSpc>
                <a:spcPct val="115000"/>
              </a:lnSpc>
              <a:spcBef>
                <a:spcPts val="0"/>
              </a:spcBef>
            </a:pPr>
            <a:r>
              <a:rPr lang="en-US" sz="2400" b="1" dirty="0" smtClean="0">
                <a:solidFill>
                  <a:schemeClr val="accent1"/>
                </a:solidFill>
                <a:ea typeface="Calibri" panose="020F0502020204030204" pitchFamily="34" charset="0"/>
                <a:cs typeface="Arial" panose="020B0604020202020204" pitchFamily="34" charset="0"/>
              </a:rPr>
              <a:t>Analysis</a:t>
            </a:r>
            <a:r>
              <a:rPr lang="en-US" sz="2400" dirty="0" smtClean="0">
                <a:ea typeface="Calibri" panose="020F0502020204030204" pitchFamily="34" charset="0"/>
                <a:cs typeface="Arial" panose="020B0604020202020204" pitchFamily="34" charset="0"/>
              </a:rPr>
              <a:t> determines the operations implied by the source program which are recorded in a tree structure.</a:t>
            </a:r>
          </a:p>
          <a:p>
            <a:pPr>
              <a:lnSpc>
                <a:spcPct val="115000"/>
              </a:lnSpc>
              <a:spcBef>
                <a:spcPts val="0"/>
              </a:spcBef>
            </a:pPr>
            <a:endParaRPr lang="en-US" sz="2400" dirty="0" smtClean="0">
              <a:ea typeface="Calibri" panose="020F0502020204030204" pitchFamily="34" charset="0"/>
              <a:cs typeface="Arial" panose="020B0604020202020204" pitchFamily="34" charset="0"/>
            </a:endParaRPr>
          </a:p>
          <a:p>
            <a:pPr>
              <a:lnSpc>
                <a:spcPct val="115000"/>
              </a:lnSpc>
              <a:spcBef>
                <a:spcPts val="0"/>
              </a:spcBef>
            </a:pPr>
            <a:r>
              <a:rPr lang="en-US" sz="2400" b="1" dirty="0" smtClean="0">
                <a:solidFill>
                  <a:schemeClr val="accent1"/>
                </a:solidFill>
                <a:ea typeface="Calibri" panose="020F0502020204030204" pitchFamily="34" charset="0"/>
                <a:cs typeface="Arial" panose="020B0604020202020204" pitchFamily="34" charset="0"/>
              </a:rPr>
              <a:t>Synthesis</a:t>
            </a:r>
            <a:r>
              <a:rPr lang="en-US" sz="2400" dirty="0" smtClean="0">
                <a:ea typeface="Calibri" panose="020F0502020204030204" pitchFamily="34" charset="0"/>
                <a:cs typeface="Arial" panose="020B0604020202020204" pitchFamily="34" charset="0"/>
              </a:rPr>
              <a:t> takes the tree structure and translates the operations therein into the target program.</a:t>
            </a:r>
          </a:p>
          <a:p>
            <a:pPr lvl="0" algn="l" rtl="0">
              <a:lnSpc>
                <a:spcPct val="115000"/>
              </a:lnSpc>
              <a:spcBef>
                <a:spcPts val="0"/>
              </a:spcBef>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a:p>
            <a:pPr lvl="0" algn="l" rtl="0">
              <a:lnSpc>
                <a:spcPct val="115000"/>
              </a:lnSpc>
              <a:spcBef>
                <a:spcPts val="0"/>
              </a:spcBef>
              <a:buFont typeface="Wingdings" pitchFamily="2" charset="2"/>
              <a:buChar char="Ø"/>
            </a:pPr>
            <a:endParaRPr lang="en-US" sz="2400" dirty="0" smtClean="0">
              <a:latin typeface="Arial" panose="020B060402020202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20114</TotalTime>
  <Words>1974</Words>
  <Application>Microsoft Office PowerPoint</Application>
  <PresentationFormat>On-screen Show (4:3)</PresentationFormat>
  <Paragraphs>370</Paragraphs>
  <Slides>38</Slides>
  <Notes>36</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Slide 1</vt:lpstr>
      <vt:lpstr>Slide 2</vt:lpstr>
      <vt:lpstr>Contents</vt:lpstr>
      <vt:lpstr>Contents..</vt:lpstr>
      <vt:lpstr>Compilers</vt:lpstr>
      <vt:lpstr>Compilers..</vt:lpstr>
      <vt:lpstr>Compiler Vs Interpreter</vt:lpstr>
      <vt:lpstr>Compiler Structure</vt:lpstr>
      <vt:lpstr>Compiler Structure..</vt:lpstr>
      <vt:lpstr>Compilation Phases</vt:lpstr>
      <vt:lpstr>Compiler Construction Tools</vt:lpstr>
      <vt:lpstr>Compiler Construction Tools..</vt:lpstr>
      <vt:lpstr>Compilers…</vt:lpstr>
      <vt:lpstr>Compilers…</vt:lpstr>
      <vt:lpstr>Compilers…</vt:lpstr>
      <vt:lpstr>Compilers…</vt:lpstr>
      <vt:lpstr>Compilers…</vt:lpstr>
      <vt:lpstr>Syntax Directed Translation</vt:lpstr>
      <vt:lpstr>Syntax Directed Translator</vt:lpstr>
      <vt:lpstr>Syntax Directed Translator..</vt:lpstr>
      <vt:lpstr>Attributes</vt:lpstr>
      <vt:lpstr>Lexical Analyzer</vt:lpstr>
      <vt:lpstr>Parsing</vt:lpstr>
      <vt:lpstr>Parsing..</vt:lpstr>
      <vt:lpstr>Parsing…</vt:lpstr>
      <vt:lpstr>Parsing...</vt:lpstr>
      <vt:lpstr>Syntax Directed Definition</vt:lpstr>
      <vt:lpstr>Intermediate Code</vt:lpstr>
      <vt:lpstr>Symbol Table</vt:lpstr>
      <vt:lpstr>Lexical Analysis</vt:lpstr>
      <vt:lpstr>Lexical Analysis..</vt:lpstr>
      <vt:lpstr>Our Compiler Structure</vt:lpstr>
      <vt:lpstr>Tokens, Patterns &amp; Lexemes</vt:lpstr>
      <vt:lpstr>Tokens, Patterns &amp; Lexemes..</vt:lpstr>
      <vt:lpstr>Tokens, Patterns &amp; Lexemes…</vt:lpstr>
      <vt:lpstr>Tokens, Patterns &amp; Lexemes..</vt:lpstr>
      <vt:lpstr>Tokens, Patterns &amp; Lexemes..</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02</dc:title>
  <dc:subject>Compiler Construction</dc:subject>
  <dc:creator>Bilal Zafar</dc:creator>
  <cp:keywords>Compilers</cp:keywords>
  <cp:lastModifiedBy>NTS</cp:lastModifiedBy>
  <cp:revision>4705</cp:revision>
  <dcterms:created xsi:type="dcterms:W3CDTF">2012-02-27T05:45:45Z</dcterms:created>
  <dcterms:modified xsi:type="dcterms:W3CDTF">2013-12-29T18:07:27Z</dcterms:modified>
  <cp:category>CS</cp:category>
</cp:coreProperties>
</file>