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9"/>
  </p:notesMasterIdLst>
  <p:handoutMasterIdLst>
    <p:handoutMasterId r:id="rId50"/>
  </p:handoutMasterIdLst>
  <p:sldIdLst>
    <p:sldId id="269" r:id="rId2"/>
    <p:sldId id="262" r:id="rId3"/>
    <p:sldId id="707" r:id="rId4"/>
    <p:sldId id="726" r:id="rId5"/>
    <p:sldId id="717" r:id="rId6"/>
    <p:sldId id="716" r:id="rId7"/>
    <p:sldId id="718" r:id="rId8"/>
    <p:sldId id="720" r:id="rId9"/>
    <p:sldId id="719" r:id="rId10"/>
    <p:sldId id="721" r:id="rId11"/>
    <p:sldId id="722" r:id="rId12"/>
    <p:sldId id="723" r:id="rId13"/>
    <p:sldId id="725" r:id="rId14"/>
    <p:sldId id="728" r:id="rId15"/>
    <p:sldId id="724" r:id="rId16"/>
    <p:sldId id="740" r:id="rId17"/>
    <p:sldId id="741" r:id="rId18"/>
    <p:sldId id="742" r:id="rId19"/>
    <p:sldId id="745" r:id="rId20"/>
    <p:sldId id="744" r:id="rId21"/>
    <p:sldId id="746" r:id="rId22"/>
    <p:sldId id="747" r:id="rId23"/>
    <p:sldId id="743" r:id="rId24"/>
    <p:sldId id="749" r:id="rId25"/>
    <p:sldId id="750" r:id="rId26"/>
    <p:sldId id="751" r:id="rId27"/>
    <p:sldId id="752" r:id="rId28"/>
    <p:sldId id="738" r:id="rId29"/>
    <p:sldId id="739" r:id="rId30"/>
    <p:sldId id="753" r:id="rId31"/>
    <p:sldId id="754" r:id="rId32"/>
    <p:sldId id="755" r:id="rId33"/>
    <p:sldId id="756" r:id="rId34"/>
    <p:sldId id="757" r:id="rId35"/>
    <p:sldId id="758" r:id="rId36"/>
    <p:sldId id="759" r:id="rId37"/>
    <p:sldId id="737" r:id="rId38"/>
    <p:sldId id="729" r:id="rId39"/>
    <p:sldId id="730" r:id="rId40"/>
    <p:sldId id="731" r:id="rId41"/>
    <p:sldId id="732" r:id="rId42"/>
    <p:sldId id="733" r:id="rId43"/>
    <p:sldId id="734" r:id="rId44"/>
    <p:sldId id="735" r:id="rId45"/>
    <p:sldId id="736" r:id="rId46"/>
    <p:sldId id="287" r:id="rId47"/>
    <p:sldId id="72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85763" autoAdjust="0"/>
  </p:normalViewPr>
  <p:slideViewPr>
    <p:cSldViewPr>
      <p:cViewPr>
        <p:scale>
          <a:sx n="70" d="100"/>
          <a:sy n="70" d="100"/>
        </p:scale>
        <p:origin x="-1272" y="114"/>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28/02/1435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28/02/1435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12/31/2013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12/31/2013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12/31/2013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12/31/2013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12/31/2013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12/31/2013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12/31/2013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ur-PK" dirty="0"/>
          </a:p>
        </p:txBody>
      </p:sp>
      <p:sp>
        <p:nvSpPr>
          <p:cNvPr id="3" name="Date Placeholder 2"/>
          <p:cNvSpPr>
            <a:spLocks noGrp="1"/>
          </p:cNvSpPr>
          <p:nvPr>
            <p:ph type="dt" sz="half" idx="10"/>
          </p:nvPr>
        </p:nvSpPr>
        <p:spPr/>
        <p:txBody>
          <a:bodyPr/>
          <a:lstStyle/>
          <a:p>
            <a:fld id="{CB9CA8DC-3200-44BE-854C-7CFCB872B76A}" type="datetime1">
              <a:rPr lang="en-US" smtClean="0"/>
              <a:pPr/>
              <a:t>12/31/2013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12/31/2013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12/31/2013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12/31/2013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12/31/2013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32</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&amp; NFA</a:t>
            </a:r>
          </a:p>
        </p:txBody>
      </p:sp>
      <p:sp>
        <p:nvSpPr>
          <p:cNvPr id="3" name="Content Placeholder 2"/>
          <p:cNvSpPr>
            <a:spLocks noGrp="1"/>
          </p:cNvSpPr>
          <p:nvPr>
            <p:ph idx="1"/>
          </p:nvPr>
        </p:nvSpPr>
        <p:spPr>
          <a:xfrm>
            <a:off x="228600" y="1143000"/>
            <a:ext cx="8686800" cy="5181600"/>
          </a:xfrm>
        </p:spPr>
        <p:txBody>
          <a:bodyPr>
            <a:normAutofit/>
          </a:bodyPr>
          <a:lstStyle/>
          <a:p>
            <a:endParaRPr lang="en-US" dirty="0" smtClean="0"/>
          </a:p>
          <a:p>
            <a:r>
              <a:rPr lang="en-US" dirty="0" smtClean="0"/>
              <a:t>A </a:t>
            </a:r>
            <a:r>
              <a:rPr lang="en-US" dirty="0" smtClean="0">
                <a:solidFill>
                  <a:schemeClr val="accent1"/>
                </a:solidFill>
              </a:rPr>
              <a:t>deterministic finite automaton </a:t>
            </a:r>
            <a:r>
              <a:rPr lang="en-US" dirty="0" smtClean="0"/>
              <a:t>(DFA) is a special case of an NFA where:</a:t>
            </a:r>
          </a:p>
          <a:p>
            <a:pPr lvl="1"/>
            <a:endParaRPr lang="en-US" dirty="0" smtClean="0"/>
          </a:p>
          <a:p>
            <a:pPr lvl="1"/>
            <a:r>
              <a:rPr lang="en-US" dirty="0" smtClean="0"/>
              <a:t>There are no moves on input ε, and</a:t>
            </a:r>
          </a:p>
          <a:p>
            <a:pPr lvl="1"/>
            <a:endParaRPr lang="en-US" dirty="0" smtClean="0"/>
          </a:p>
          <a:p>
            <a:pPr lvl="1"/>
            <a:r>
              <a:rPr lang="en-US" dirty="0" smtClean="0"/>
              <a:t>For each state S and input symbol a, there is exactly one edge out of s labeled a.</a:t>
            </a:r>
          </a:p>
          <a:p>
            <a:endParaRPr lang="en-US" dirty="0" smtClean="0"/>
          </a:p>
          <a:p>
            <a:r>
              <a:rPr lang="en-US" dirty="0" smtClean="0"/>
              <a:t>The DFA is easily simulated and makes a good implementation of a lexical analyzer, similar to a transition diagram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&amp; NFA..</a:t>
            </a:r>
          </a:p>
        </p:txBody>
      </p:sp>
      <p:sp>
        <p:nvSpPr>
          <p:cNvPr id="3" name="Content Placeholder 2"/>
          <p:cNvSpPr>
            <a:spLocks noGrp="1"/>
          </p:cNvSpPr>
          <p:nvPr>
            <p:ph idx="1"/>
          </p:nvPr>
        </p:nvSpPr>
        <p:spPr>
          <a:xfrm>
            <a:off x="228600" y="1143000"/>
            <a:ext cx="8686800" cy="5181600"/>
          </a:xfrm>
        </p:spPr>
        <p:txBody>
          <a:bodyPr>
            <a:normAutofit/>
          </a:bodyPr>
          <a:lstStyle/>
          <a:p>
            <a:endParaRPr lang="en-US" b="1" dirty="0" smtClean="0">
              <a:solidFill>
                <a:schemeClr val="accent1"/>
              </a:solidFill>
            </a:endParaRPr>
          </a:p>
          <a:p>
            <a:r>
              <a:rPr lang="en-US" b="1" dirty="0" smtClean="0">
                <a:solidFill>
                  <a:schemeClr val="accent1"/>
                </a:solidFill>
              </a:rPr>
              <a:t>Nondeterministic finite automata </a:t>
            </a:r>
            <a:r>
              <a:rPr lang="en-US" dirty="0" smtClean="0"/>
              <a:t>(NFA) have no restrictions on the labels of their edges. A symbol can label several edges out of the same state, and </a:t>
            </a:r>
            <a:r>
              <a:rPr lang="en-US" dirty="0" smtClean="0">
                <a:solidFill>
                  <a:schemeClr val="accent1"/>
                </a:solidFill>
              </a:rPr>
              <a:t>ɛ</a:t>
            </a:r>
            <a:r>
              <a:rPr lang="en-US" dirty="0" smtClean="0"/>
              <a:t>, the empty string, is a possible label.</a:t>
            </a:r>
            <a:endParaRPr lang="en-US" dirty="0" smtClean="0">
              <a:ea typeface="Calibri" panose="020F0502020204030204" pitchFamily="34" charset="0"/>
              <a:cs typeface="Arial" panose="020B0604020202020204" pitchFamily="34" charset="0"/>
            </a:endParaRPr>
          </a:p>
          <a:p>
            <a:endParaRPr lang="en-US" dirty="0" smtClean="0">
              <a:ea typeface="Calibri" panose="020F0502020204030204" pitchFamily="34" charset="0"/>
              <a:cs typeface="Arial" panose="020B0604020202020204" pitchFamily="34" charset="0"/>
            </a:endParaRPr>
          </a:p>
          <a:p>
            <a:r>
              <a:rPr lang="en-US" dirty="0" smtClean="0"/>
              <a:t>Both deterministic and nondeterministic finite automata are capable of recognizing the same languages.</a:t>
            </a:r>
          </a:p>
          <a:p>
            <a:endParaRPr lang="en-US" dirty="0" smtClean="0">
              <a:ea typeface="Calibri" panose="020F0502020204030204" pitchFamily="34" charset="0"/>
              <a:cs typeface="Arial" panose="020B0604020202020204" pitchFamily="34" charset="0"/>
            </a:endParaRPr>
          </a:p>
          <a:p>
            <a:r>
              <a:rPr lang="en-US" dirty="0" smtClean="0"/>
              <a:t>NFA's often are easier to design than are DFA's.</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&amp; NFA…</a:t>
            </a:r>
          </a:p>
        </p:txBody>
      </p:sp>
      <p:sp>
        <p:nvSpPr>
          <p:cNvPr id="3" name="Content Placeholder 2"/>
          <p:cNvSpPr>
            <a:spLocks noGrp="1"/>
          </p:cNvSpPr>
          <p:nvPr>
            <p:ph idx="1"/>
          </p:nvPr>
        </p:nvSpPr>
        <p:spPr>
          <a:xfrm>
            <a:off x="228600" y="1143000"/>
            <a:ext cx="8686800" cy="5181600"/>
          </a:xfrm>
        </p:spPr>
        <p:txBody>
          <a:bodyPr>
            <a:normAutofit/>
          </a:bodyPr>
          <a:lstStyle/>
          <a:p>
            <a:r>
              <a:rPr lang="en-US" dirty="0" smtClean="0"/>
              <a:t>It is possible to </a:t>
            </a:r>
            <a:r>
              <a:rPr lang="en-US" b="1" dirty="0" smtClean="0">
                <a:solidFill>
                  <a:schemeClr val="accent1"/>
                </a:solidFill>
              </a:rPr>
              <a:t>convert</a:t>
            </a:r>
            <a:r>
              <a:rPr lang="en-US" dirty="0" smtClean="0"/>
              <a:t> any regular expression into an NFA of about the same size, recognizing the same language as the regular expression defines. </a:t>
            </a:r>
          </a:p>
          <a:p>
            <a:endParaRPr lang="en-US" dirty="0" smtClean="0"/>
          </a:p>
          <a:p>
            <a:r>
              <a:rPr lang="en-US" dirty="0" smtClean="0"/>
              <a:t>Any </a:t>
            </a:r>
            <a:r>
              <a:rPr lang="en-US" b="1" dirty="0" smtClean="0">
                <a:solidFill>
                  <a:schemeClr val="accent1"/>
                </a:solidFill>
              </a:rPr>
              <a:t>NFA can be converted to a DFA </a:t>
            </a:r>
            <a:r>
              <a:rPr lang="en-US" dirty="0" smtClean="0"/>
              <a:t>for the same pattern, although in the worst case the size of the automaton can grow exponentially. </a:t>
            </a:r>
          </a:p>
          <a:p>
            <a:endParaRPr lang="en-US" dirty="0" smtClean="0"/>
          </a:p>
          <a:p>
            <a:r>
              <a:rPr lang="en-US" dirty="0" smtClean="0"/>
              <a:t>It is also possible to convert any nondeterministic or deterministic finite automaton into a regular expression that defines the same language recognized by the finite automaton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&amp; NFA…</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Minimization of Finite Automata</a:t>
            </a:r>
            <a:endParaRPr lang="en-US" dirty="0" smtClean="0"/>
          </a:p>
          <a:p>
            <a:pPr lvl="1"/>
            <a:r>
              <a:rPr lang="en-US" dirty="0" smtClean="0"/>
              <a:t>For every DFA there is a minimum state DFA accepting the same language. </a:t>
            </a:r>
          </a:p>
          <a:p>
            <a:pPr lvl="1"/>
            <a:r>
              <a:rPr lang="en-US" dirty="0" smtClean="0"/>
              <a:t>The minimum-state DFA for a given language is unique except for the names given to the various states.</a:t>
            </a:r>
          </a:p>
          <a:p>
            <a:pPr lvl="1"/>
            <a:endParaRPr lang="en-US" dirty="0" smtClean="0"/>
          </a:p>
          <a:p>
            <a:r>
              <a:rPr lang="en-US" dirty="0" smtClean="0"/>
              <a:t>Also there is a family of software systems, including </a:t>
            </a:r>
            <a:r>
              <a:rPr lang="en-US" dirty="0" err="1" smtClean="0"/>
              <a:t>Lex</a:t>
            </a:r>
            <a:r>
              <a:rPr lang="en-US" dirty="0" smtClean="0"/>
              <a:t> and Flex, that are lexical-analyzer generators. </a:t>
            </a:r>
          </a:p>
          <a:p>
            <a:pPr lvl="1"/>
            <a:r>
              <a:rPr lang="en-US" dirty="0" smtClean="0"/>
              <a:t>The user specifies the patterns for tokens using an extended regular-expression notation. </a:t>
            </a:r>
          </a:p>
          <a:p>
            <a:pPr lvl="1"/>
            <a:r>
              <a:rPr lang="en-US" b="1" dirty="0" err="1" smtClean="0"/>
              <a:t>Lex</a:t>
            </a:r>
            <a:r>
              <a:rPr lang="en-US" dirty="0" smtClean="0"/>
              <a:t> converts these expressions into a lexical analyzer that is essentially a deterministic finite automaton that recognizes any of the patterns.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13037"/>
            <a:ext cx="8229600" cy="1325563"/>
          </a:xfrm>
        </p:spPr>
        <p:txBody>
          <a:bodyPr>
            <a:normAutofit/>
          </a:bodyPr>
          <a:lstStyle/>
          <a:p>
            <a:pPr algn="ctr" rtl="0">
              <a:buNone/>
            </a:pPr>
            <a:r>
              <a:rPr lang="en-US" sz="4800" b="1" dirty="0" smtClean="0"/>
              <a:t>Syntax Analysis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a:t>
            </a:r>
          </a:p>
        </p:txBody>
      </p:sp>
      <p:sp>
        <p:nvSpPr>
          <p:cNvPr id="3" name="Content Placeholder 2"/>
          <p:cNvSpPr>
            <a:spLocks noGrp="1"/>
          </p:cNvSpPr>
          <p:nvPr>
            <p:ph idx="1"/>
          </p:nvPr>
        </p:nvSpPr>
        <p:spPr>
          <a:xfrm>
            <a:off x="228600" y="990600"/>
            <a:ext cx="8686800" cy="5334000"/>
          </a:xfrm>
        </p:spPr>
        <p:txBody>
          <a:bodyPr>
            <a:normAutofit/>
          </a:bodyPr>
          <a:lstStyle/>
          <a:p>
            <a:r>
              <a:rPr lang="en-US" dirty="0" smtClean="0"/>
              <a:t>A parser takes as input tokens from the lexical analyzer and treats the token names as terminal symbols of a context-free grammar.</a:t>
            </a:r>
          </a:p>
          <a:p>
            <a:endParaRPr lang="en-US" dirty="0" smtClean="0"/>
          </a:p>
          <a:p>
            <a:r>
              <a:rPr lang="en-US" dirty="0" smtClean="0"/>
              <a:t>The parser then constructs a parse tree for its input sequence of tokens, the parse tree may be constructed figuratively (by going through the corresponding derivation steps) or literally.</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1295400" y="3810000"/>
            <a:ext cx="659268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Context-Free Grammars</a:t>
            </a:r>
          </a:p>
        </p:txBody>
      </p:sp>
      <p:sp>
        <p:nvSpPr>
          <p:cNvPr id="3" name="Content Placeholder 2"/>
          <p:cNvSpPr>
            <a:spLocks noGrp="1"/>
          </p:cNvSpPr>
          <p:nvPr>
            <p:ph idx="1"/>
          </p:nvPr>
        </p:nvSpPr>
        <p:spPr>
          <a:xfrm>
            <a:off x="228600" y="990600"/>
            <a:ext cx="8686800" cy="5334000"/>
          </a:xfrm>
        </p:spPr>
        <p:txBody>
          <a:bodyPr>
            <a:normAutofit/>
          </a:bodyPr>
          <a:lstStyle/>
          <a:p>
            <a:endParaRPr lang="en-US" dirty="0" smtClean="0"/>
          </a:p>
          <a:p>
            <a:r>
              <a:rPr lang="en-US" dirty="0" smtClean="0"/>
              <a:t>A grammar specifies a set of </a:t>
            </a:r>
            <a:r>
              <a:rPr lang="en-US" b="1" dirty="0" smtClean="0">
                <a:solidFill>
                  <a:schemeClr val="accent1"/>
                </a:solidFill>
              </a:rPr>
              <a:t>terminal symbols </a:t>
            </a:r>
            <a:r>
              <a:rPr lang="en-US" dirty="0" smtClean="0"/>
              <a:t>(inputs), </a:t>
            </a:r>
            <a:br>
              <a:rPr lang="en-US" dirty="0" smtClean="0"/>
            </a:br>
            <a:r>
              <a:rPr lang="en-US" dirty="0" smtClean="0"/>
              <a:t>another set of </a:t>
            </a:r>
            <a:r>
              <a:rPr lang="en-US" b="1" dirty="0" smtClean="0">
                <a:solidFill>
                  <a:schemeClr val="accent1"/>
                </a:solidFill>
              </a:rPr>
              <a:t>non-terminals</a:t>
            </a:r>
            <a:r>
              <a:rPr lang="en-US" dirty="0" smtClean="0"/>
              <a:t> (symbols representing syntactic constructs), </a:t>
            </a:r>
            <a:br>
              <a:rPr lang="en-US" dirty="0" smtClean="0"/>
            </a:br>
            <a:r>
              <a:rPr lang="en-US" dirty="0" smtClean="0"/>
              <a:t>and a </a:t>
            </a:r>
            <a:r>
              <a:rPr lang="en-US" b="1" dirty="0" smtClean="0">
                <a:solidFill>
                  <a:schemeClr val="accent1"/>
                </a:solidFill>
              </a:rPr>
              <a:t>set of productions</a:t>
            </a:r>
            <a:r>
              <a:rPr lang="en-US" dirty="0" smtClean="0"/>
              <a:t> each of which gives a way in which strings represented by one non-terminal can be constructed from terminal symbols and strings represented by certain other non-terminals. </a:t>
            </a:r>
          </a:p>
          <a:p>
            <a:endParaRPr lang="en-US" dirty="0" smtClean="0"/>
          </a:p>
          <a:p>
            <a:r>
              <a:rPr lang="en-US" dirty="0" smtClean="0"/>
              <a:t>A </a:t>
            </a:r>
            <a:r>
              <a:rPr lang="en-US" b="1" dirty="0" smtClean="0">
                <a:solidFill>
                  <a:schemeClr val="accent1"/>
                </a:solidFill>
              </a:rPr>
              <a:t>production</a:t>
            </a:r>
            <a:r>
              <a:rPr lang="en-US" dirty="0" smtClean="0"/>
              <a:t> consists of a head (the </a:t>
            </a:r>
            <a:r>
              <a:rPr lang="en-US" dirty="0" err="1" smtClean="0"/>
              <a:t>nonterminal</a:t>
            </a:r>
            <a:r>
              <a:rPr lang="en-US" dirty="0" smtClean="0"/>
              <a:t> to be replaced) and a body (the replacing string of grammar symbols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Derivations &amp; Parse Trees</a:t>
            </a:r>
          </a:p>
        </p:txBody>
      </p:sp>
      <p:sp>
        <p:nvSpPr>
          <p:cNvPr id="3" name="Content Placeholder 2"/>
          <p:cNvSpPr>
            <a:spLocks noGrp="1"/>
          </p:cNvSpPr>
          <p:nvPr>
            <p:ph idx="1"/>
          </p:nvPr>
        </p:nvSpPr>
        <p:spPr>
          <a:xfrm>
            <a:off x="228600" y="990600"/>
            <a:ext cx="8686800" cy="5334000"/>
          </a:xfrm>
        </p:spPr>
        <p:txBody>
          <a:bodyPr>
            <a:normAutofit/>
          </a:bodyPr>
          <a:lstStyle/>
          <a:p>
            <a:r>
              <a:rPr lang="en-US" dirty="0" smtClean="0"/>
              <a:t>The process of starting with the start-non-terminal of a grammar and successively replacing it by the body of one of its productions is called a </a:t>
            </a:r>
            <a:r>
              <a:rPr lang="en-US" b="1" dirty="0" smtClean="0">
                <a:solidFill>
                  <a:schemeClr val="accent1"/>
                </a:solidFill>
              </a:rPr>
              <a:t>derivation</a:t>
            </a:r>
            <a:r>
              <a:rPr lang="en-US" dirty="0" smtClean="0"/>
              <a:t>. </a:t>
            </a:r>
          </a:p>
          <a:p>
            <a:endParaRPr lang="en-US" dirty="0" smtClean="0"/>
          </a:p>
          <a:p>
            <a:r>
              <a:rPr lang="en-US" dirty="0" smtClean="0"/>
              <a:t>If the leftmost (or rightmost) non-terminal is always replaced, then the derivation is called leftmost (respectively, rightmost).</a:t>
            </a:r>
          </a:p>
          <a:p>
            <a:endParaRPr lang="en-US" dirty="0" smtClean="0"/>
          </a:p>
          <a:p>
            <a:r>
              <a:rPr lang="en-US" dirty="0" smtClean="0"/>
              <a:t>A </a:t>
            </a:r>
            <a:r>
              <a:rPr lang="en-US" b="1" dirty="0" smtClean="0">
                <a:solidFill>
                  <a:schemeClr val="accent1"/>
                </a:solidFill>
              </a:rPr>
              <a:t>parse tree</a:t>
            </a:r>
            <a:r>
              <a:rPr lang="en-US" dirty="0" smtClean="0"/>
              <a:t> is a picture of a derivation, in which there is a node for each non-terminal that appears in the derivation. </a:t>
            </a:r>
          </a:p>
          <a:p>
            <a:endParaRPr lang="en-US" dirty="0" smtClean="0"/>
          </a:p>
          <a:p>
            <a:r>
              <a:rPr lang="en-US" dirty="0" smtClean="0"/>
              <a:t>The </a:t>
            </a:r>
            <a:r>
              <a:rPr lang="en-US" b="1" dirty="0" smtClean="0">
                <a:solidFill>
                  <a:schemeClr val="accent1"/>
                </a:solidFill>
              </a:rPr>
              <a:t>children</a:t>
            </a:r>
            <a:r>
              <a:rPr lang="en-US" dirty="0" smtClean="0"/>
              <a:t> of a node are the symbols by which that non-terminal is replaced in the derivation.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smtClean="0"/>
              <a:t>Ambiguity</a:t>
            </a:r>
          </a:p>
        </p:txBody>
      </p:sp>
      <p:sp>
        <p:nvSpPr>
          <p:cNvPr id="3" name="Content Placeholder 2"/>
          <p:cNvSpPr>
            <a:spLocks noGrp="1"/>
          </p:cNvSpPr>
          <p:nvPr>
            <p:ph idx="1"/>
          </p:nvPr>
        </p:nvSpPr>
        <p:spPr>
          <a:xfrm>
            <a:off x="228600" y="990600"/>
            <a:ext cx="8686800" cy="5334000"/>
          </a:xfrm>
        </p:spPr>
        <p:txBody>
          <a:bodyPr>
            <a:normAutofit/>
          </a:bodyPr>
          <a:lstStyle/>
          <a:p>
            <a:endParaRPr lang="en-US" dirty="0" smtClean="0"/>
          </a:p>
          <a:p>
            <a:r>
              <a:rPr lang="en-US" dirty="0" smtClean="0"/>
              <a:t>A grammar for which some terminal string has </a:t>
            </a:r>
            <a:r>
              <a:rPr lang="en-US" b="1" dirty="0" smtClean="0">
                <a:solidFill>
                  <a:schemeClr val="accent1"/>
                </a:solidFill>
              </a:rPr>
              <a:t>two or more different parse trees</a:t>
            </a:r>
            <a:r>
              <a:rPr lang="en-US" dirty="0" smtClean="0"/>
              <a:t> or equivalently two or more leftmost derivations or two or more rightmost derivations, is said to be </a:t>
            </a:r>
            <a:r>
              <a:rPr lang="en-US" b="1" dirty="0" smtClean="0">
                <a:solidFill>
                  <a:schemeClr val="accent1"/>
                </a:solidFill>
              </a:rPr>
              <a:t>ambiguous</a:t>
            </a:r>
            <a:r>
              <a:rPr lang="en-US" dirty="0" smtClean="0"/>
              <a:t>. </a:t>
            </a:r>
          </a:p>
          <a:p>
            <a:endParaRPr lang="en-US" dirty="0" smtClean="0"/>
          </a:p>
          <a:p>
            <a:r>
              <a:rPr lang="en-US" dirty="0" smtClean="0"/>
              <a:t>In most cases it is possible to </a:t>
            </a:r>
            <a:r>
              <a:rPr lang="en-US" b="1" dirty="0" smtClean="0">
                <a:solidFill>
                  <a:schemeClr val="accent1"/>
                </a:solidFill>
              </a:rPr>
              <a:t>redesign an ambiguous grammar </a:t>
            </a:r>
            <a:r>
              <a:rPr lang="en-US" dirty="0" smtClean="0"/>
              <a:t>so it becomes an </a:t>
            </a:r>
            <a:r>
              <a:rPr lang="en-US" b="1" dirty="0" smtClean="0">
                <a:solidFill>
                  <a:schemeClr val="accent1"/>
                </a:solidFill>
              </a:rPr>
              <a:t>unambiguous</a:t>
            </a:r>
            <a:r>
              <a:rPr lang="en-US" dirty="0" smtClean="0"/>
              <a:t> grammar for the same language. </a:t>
            </a:r>
          </a:p>
          <a:p>
            <a:endParaRPr lang="en-US" dirty="0" smtClean="0"/>
          </a:p>
          <a:p>
            <a:r>
              <a:rPr lang="en-US" dirty="0" smtClean="0"/>
              <a:t>However, ambiguous grammars with certain tricks applied sometimes lead to more efficient parsers.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514600" y="4267200"/>
            <a:ext cx="5638800" cy="1860804"/>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Ambiguity..</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Ex: Two leftmost derivations for </a:t>
            </a:r>
            <a:r>
              <a:rPr lang="en-US" b="1" dirty="0" smtClean="0">
                <a:solidFill>
                  <a:schemeClr val="accent1"/>
                </a:solidFill>
              </a:rPr>
              <a:t>id + id * id</a:t>
            </a:r>
          </a:p>
          <a:p>
            <a:endParaRPr lang="en-US" dirty="0" smtClean="0"/>
          </a:p>
          <a:p>
            <a:endParaRPr lang="en-US" dirty="0" smtClean="0"/>
          </a:p>
          <a:p>
            <a:endParaRPr lang="en-US" dirty="0" smtClean="0"/>
          </a:p>
          <a:p>
            <a:endParaRPr lang="en-US" dirty="0" smtClean="0"/>
          </a:p>
          <a:p>
            <a:endParaRPr lang="en-US" dirty="0" smtClean="0"/>
          </a:p>
          <a:p>
            <a:r>
              <a:rPr lang="en-US" dirty="0" smtClean="0"/>
              <a:t>So two parse trees are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pic>
        <p:nvPicPr>
          <p:cNvPr id="5" name="Picture 4" descr="Lec17-01.PNG"/>
          <p:cNvPicPr>
            <a:picLocks noChangeAspect="1"/>
          </p:cNvPicPr>
          <p:nvPr/>
        </p:nvPicPr>
        <p:blipFill>
          <a:blip r:embed="rId4" cstate="print"/>
          <a:stretch>
            <a:fillRect/>
          </a:stretch>
        </p:blipFill>
        <p:spPr>
          <a:xfrm>
            <a:off x="1905000" y="1828800"/>
            <a:ext cx="5486400" cy="1752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1858963"/>
          </a:xfrm>
        </p:spPr>
        <p:txBody>
          <a:bodyPr>
            <a:noAutofit/>
          </a:bodyPr>
          <a:lstStyle/>
          <a:p>
            <a:pPr algn="ctr" rtl="0">
              <a:buNone/>
            </a:pPr>
            <a:r>
              <a:rPr lang="en-US" sz="6000" b="1" dirty="0" smtClean="0"/>
              <a:t>Course</a:t>
            </a:r>
          </a:p>
          <a:p>
            <a:pPr algn="ctr" rtl="0">
              <a:buNone/>
            </a:pPr>
            <a:r>
              <a:rPr lang="en-US" sz="6000" b="1" dirty="0" smtClean="0"/>
              <a:t>   Revision..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smtClean="0"/>
              <a:t>Parsing</a:t>
            </a:r>
          </a:p>
        </p:txBody>
      </p:sp>
      <p:sp>
        <p:nvSpPr>
          <p:cNvPr id="3" name="Content Placeholder 2"/>
          <p:cNvSpPr>
            <a:spLocks noGrp="1"/>
          </p:cNvSpPr>
          <p:nvPr>
            <p:ph idx="1"/>
          </p:nvPr>
        </p:nvSpPr>
        <p:spPr>
          <a:xfrm>
            <a:off x="228600" y="990600"/>
            <a:ext cx="8686800" cy="5334000"/>
          </a:xfrm>
        </p:spPr>
        <p:txBody>
          <a:bodyPr>
            <a:normAutofit lnSpcReduction="10000"/>
          </a:bodyPr>
          <a:lstStyle/>
          <a:p>
            <a:r>
              <a:rPr lang="en-US" b="1" dirty="0" smtClean="0">
                <a:solidFill>
                  <a:schemeClr val="accent1"/>
                </a:solidFill>
              </a:rPr>
              <a:t>Top-Down and Bottom- Up Parsing</a:t>
            </a:r>
          </a:p>
          <a:p>
            <a:pPr lvl="1"/>
            <a:endParaRPr lang="en-US" dirty="0" smtClean="0"/>
          </a:p>
          <a:p>
            <a:pPr lvl="1"/>
            <a:r>
              <a:rPr lang="en-US" dirty="0" smtClean="0"/>
              <a:t>Parsers are generally distinguished by whether they work </a:t>
            </a:r>
            <a:r>
              <a:rPr lang="en-US" b="1" dirty="0" smtClean="0">
                <a:solidFill>
                  <a:schemeClr val="accent1"/>
                </a:solidFill>
              </a:rPr>
              <a:t>top-down</a:t>
            </a:r>
            <a:r>
              <a:rPr lang="en-US" dirty="0" smtClean="0"/>
              <a:t> (start with the grammar's start symbol and construct the parse tree from the top) or </a:t>
            </a:r>
            <a:r>
              <a:rPr lang="en-US" b="1" dirty="0" smtClean="0">
                <a:solidFill>
                  <a:schemeClr val="accent1"/>
                </a:solidFill>
              </a:rPr>
              <a:t>bottom-up</a:t>
            </a:r>
            <a:r>
              <a:rPr lang="en-US" dirty="0" smtClean="0"/>
              <a:t> (start with the terminal symbols that form the leaves &amp; build the tree from the bottom) . </a:t>
            </a:r>
          </a:p>
          <a:p>
            <a:pPr lvl="1"/>
            <a:endParaRPr lang="en-US" dirty="0" smtClean="0"/>
          </a:p>
          <a:p>
            <a:pPr lvl="1"/>
            <a:r>
              <a:rPr lang="en-US" dirty="0" smtClean="0"/>
              <a:t>Top-down parsers include recursive-descent and LL parsers, while the most common forms of bottom-up parsers are LR parsers.</a:t>
            </a:r>
          </a:p>
          <a:p>
            <a:pPr lvl="1"/>
            <a:endParaRPr lang="en-US" dirty="0" smtClean="0"/>
          </a:p>
          <a:p>
            <a:pPr lvl="1"/>
            <a:r>
              <a:rPr lang="en-US" dirty="0" smtClean="0"/>
              <a:t>Grammars suitable for top-down parsing often are harder to design than those used by bottom-up parsers.</a:t>
            </a:r>
          </a:p>
          <a:p>
            <a:pPr lvl="1"/>
            <a:endParaRPr lang="en-US" dirty="0" smtClean="0"/>
          </a:p>
          <a:p>
            <a:pPr lvl="1"/>
            <a:r>
              <a:rPr lang="en-US" dirty="0" smtClean="0"/>
              <a:t>It is necessary to eliminate </a:t>
            </a:r>
            <a:r>
              <a:rPr lang="en-US" b="1" dirty="0" smtClean="0"/>
              <a:t>left-recursion</a:t>
            </a:r>
            <a:r>
              <a:rPr lang="en-US" dirty="0" smtClean="0"/>
              <a:t> &amp; must </a:t>
            </a:r>
            <a:r>
              <a:rPr lang="en-US" b="1" dirty="0" smtClean="0"/>
              <a:t>left-factor</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Descent Parsers</a:t>
            </a:r>
          </a:p>
        </p:txBody>
      </p:sp>
      <p:sp>
        <p:nvSpPr>
          <p:cNvPr id="3" name="Content Placeholder 2"/>
          <p:cNvSpPr>
            <a:spLocks noGrp="1"/>
          </p:cNvSpPr>
          <p:nvPr>
            <p:ph idx="1"/>
          </p:nvPr>
        </p:nvSpPr>
        <p:spPr>
          <a:xfrm>
            <a:off x="228600" y="990600"/>
            <a:ext cx="8686800" cy="5334000"/>
          </a:xfrm>
        </p:spPr>
        <p:txBody>
          <a:bodyPr>
            <a:normAutofit/>
          </a:bodyPr>
          <a:lstStyle/>
          <a:p>
            <a:endParaRPr lang="en-US" dirty="0" smtClean="0"/>
          </a:p>
          <a:p>
            <a:r>
              <a:rPr lang="en-US" dirty="0" smtClean="0"/>
              <a:t>These parsers use a procedure for each non-terminal. </a:t>
            </a:r>
          </a:p>
          <a:p>
            <a:endParaRPr lang="en-US" dirty="0" smtClean="0"/>
          </a:p>
          <a:p>
            <a:pPr lvl="1"/>
            <a:r>
              <a:rPr lang="en-US" dirty="0" smtClean="0"/>
              <a:t>The procedure looks at its input and decides which production to apply for its non-terminal. </a:t>
            </a:r>
          </a:p>
          <a:p>
            <a:pPr lvl="1"/>
            <a:endParaRPr lang="en-US" dirty="0" smtClean="0"/>
          </a:p>
          <a:p>
            <a:pPr lvl="1"/>
            <a:r>
              <a:rPr lang="en-US" dirty="0" smtClean="0"/>
              <a:t>Terminals in the body of the production are matched to the input at the appropriate time, while non-terminals in the body result in calls to their procedure.</a:t>
            </a:r>
          </a:p>
          <a:p>
            <a:pPr lvl="1"/>
            <a:endParaRPr lang="en-US" dirty="0" smtClean="0"/>
          </a:p>
          <a:p>
            <a:pPr lvl="1"/>
            <a:r>
              <a:rPr lang="en-US" dirty="0" smtClean="0"/>
              <a:t>Backtracking, in the case when the wrong production was chosen, is a possibility.</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LL(l) Parsers</a:t>
            </a:r>
          </a:p>
        </p:txBody>
      </p:sp>
      <p:sp>
        <p:nvSpPr>
          <p:cNvPr id="3" name="Content Placeholder 2"/>
          <p:cNvSpPr>
            <a:spLocks noGrp="1"/>
          </p:cNvSpPr>
          <p:nvPr>
            <p:ph idx="1"/>
          </p:nvPr>
        </p:nvSpPr>
        <p:spPr>
          <a:xfrm>
            <a:off x="228600" y="990600"/>
            <a:ext cx="8686800" cy="5334000"/>
          </a:xfrm>
        </p:spPr>
        <p:txBody>
          <a:bodyPr>
            <a:normAutofit/>
          </a:bodyPr>
          <a:lstStyle/>
          <a:p>
            <a:endParaRPr lang="en-US" dirty="0" smtClean="0"/>
          </a:p>
          <a:p>
            <a:r>
              <a:rPr lang="en-US" dirty="0" smtClean="0"/>
              <a:t>A grammar such that it is possible to choose the correct production with which to expand a given non-terminal, </a:t>
            </a:r>
            <a:r>
              <a:rPr lang="en-US" b="1" dirty="0" smtClean="0">
                <a:solidFill>
                  <a:schemeClr val="accent1"/>
                </a:solidFill>
              </a:rPr>
              <a:t>looking only at the next input symbol</a:t>
            </a:r>
            <a:r>
              <a:rPr lang="en-US" dirty="0" smtClean="0"/>
              <a:t> is called LL(l). </a:t>
            </a:r>
          </a:p>
          <a:p>
            <a:endParaRPr lang="en-US" dirty="0" smtClean="0"/>
          </a:p>
          <a:p>
            <a:r>
              <a:rPr lang="en-US" dirty="0" smtClean="0"/>
              <a:t>These grammars allow us to construct a predictive parsing table that gives, for each non-terminal and each look-ahead symbol, the correct choice of production. </a:t>
            </a:r>
          </a:p>
          <a:p>
            <a:endParaRPr lang="en-US" dirty="0" smtClean="0"/>
          </a:p>
          <a:p>
            <a:r>
              <a:rPr lang="en-US" dirty="0" smtClean="0">
                <a:solidFill>
                  <a:schemeClr val="accent1"/>
                </a:solidFill>
              </a:rPr>
              <a:t>Error correction can be facilitated by placing error routines in some or all of the table entries that have no legitimate production.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Shift-Reduce Parsing</a:t>
            </a:r>
          </a:p>
        </p:txBody>
      </p:sp>
      <p:sp>
        <p:nvSpPr>
          <p:cNvPr id="3" name="Content Placeholder 2"/>
          <p:cNvSpPr>
            <a:spLocks noGrp="1"/>
          </p:cNvSpPr>
          <p:nvPr>
            <p:ph idx="1"/>
          </p:nvPr>
        </p:nvSpPr>
        <p:spPr>
          <a:xfrm>
            <a:off x="228600" y="990600"/>
            <a:ext cx="8686800" cy="5334000"/>
          </a:xfrm>
        </p:spPr>
        <p:txBody>
          <a:bodyPr>
            <a:normAutofit lnSpcReduction="10000"/>
          </a:bodyPr>
          <a:lstStyle/>
          <a:p>
            <a:r>
              <a:rPr lang="en-US" dirty="0" smtClean="0"/>
              <a:t>Bottom-up parsers generally operate by choosing, on the basis of the </a:t>
            </a:r>
            <a:r>
              <a:rPr lang="en-US" b="1" dirty="0" smtClean="0">
                <a:solidFill>
                  <a:schemeClr val="accent1"/>
                </a:solidFill>
              </a:rPr>
              <a:t>next input symbol </a:t>
            </a:r>
            <a:r>
              <a:rPr lang="en-US" dirty="0" smtClean="0"/>
              <a:t>(look-ahead) and the </a:t>
            </a:r>
            <a:r>
              <a:rPr lang="en-US" b="1" dirty="0" smtClean="0">
                <a:solidFill>
                  <a:schemeClr val="accent1"/>
                </a:solidFill>
              </a:rPr>
              <a:t>contents of the stack</a:t>
            </a:r>
            <a:r>
              <a:rPr lang="en-US" dirty="0" smtClean="0"/>
              <a:t>, whether to shift the next input onto the stack, or to reduce some symbols at the top of the stack. </a:t>
            </a:r>
          </a:p>
          <a:p>
            <a:endParaRPr lang="en-US" dirty="0" smtClean="0"/>
          </a:p>
          <a:p>
            <a:pPr lvl="1"/>
            <a:r>
              <a:rPr lang="en-US" dirty="0" smtClean="0"/>
              <a:t>A reduce step takes a production body at the top of the stack and replaces it by the head of the production.</a:t>
            </a:r>
          </a:p>
          <a:p>
            <a:endParaRPr lang="en-US" dirty="0" smtClean="0"/>
          </a:p>
          <a:p>
            <a:r>
              <a:rPr lang="en-US" dirty="0" smtClean="0"/>
              <a:t>In shift-reduce parsing, the stack contents are always a </a:t>
            </a:r>
            <a:r>
              <a:rPr lang="en-US" b="1" dirty="0" smtClean="0">
                <a:solidFill>
                  <a:schemeClr val="accent1"/>
                </a:solidFill>
              </a:rPr>
              <a:t>viable prefix</a:t>
            </a:r>
            <a:r>
              <a:rPr lang="en-US" dirty="0" smtClean="0"/>
              <a:t> - that is, a prefix of some right-sentential form that ends no further right than the end of the handle of that right-sentential form.</a:t>
            </a:r>
          </a:p>
          <a:p>
            <a:pPr lvl="1"/>
            <a:endParaRPr lang="en-US" dirty="0" smtClean="0"/>
          </a:p>
          <a:p>
            <a:pPr lvl="1"/>
            <a:r>
              <a:rPr lang="en-US" dirty="0" smtClean="0"/>
              <a:t>The </a:t>
            </a:r>
            <a:r>
              <a:rPr lang="en-US" b="1" dirty="0" smtClean="0">
                <a:solidFill>
                  <a:schemeClr val="accent1"/>
                </a:solidFill>
              </a:rPr>
              <a:t>handle</a:t>
            </a:r>
            <a:r>
              <a:rPr lang="en-US" dirty="0" smtClean="0"/>
              <a:t> is the substring that was introduced in the last step of the rightmost derivation of that sentential form.</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LR Parsers</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LR Parser</a:t>
            </a:r>
            <a:r>
              <a:rPr lang="en-US" dirty="0" smtClean="0">
                <a:solidFill>
                  <a:schemeClr val="accent1"/>
                </a:solidFill>
              </a:rPr>
              <a:t>s</a:t>
            </a:r>
            <a:endParaRPr lang="en-US" dirty="0" smtClean="0"/>
          </a:p>
          <a:p>
            <a:pPr lvl="1"/>
            <a:endParaRPr lang="en-US" dirty="0" smtClean="0"/>
          </a:p>
          <a:p>
            <a:pPr lvl="1"/>
            <a:r>
              <a:rPr lang="en-US" dirty="0" smtClean="0"/>
              <a:t>Each of the several kinds of LR parsers operate by first constructing the sets of valid items (called LR states) for all possible viable prefixes, and keeping track of the state for each prefix on the stack.</a:t>
            </a:r>
          </a:p>
          <a:p>
            <a:endParaRPr lang="en-US" dirty="0" smtClean="0"/>
          </a:p>
          <a:p>
            <a:pPr lvl="1"/>
            <a:r>
              <a:rPr lang="en-US" dirty="0" smtClean="0"/>
              <a:t>The set of valid items guide the shift-reduce parsing decision.</a:t>
            </a:r>
          </a:p>
          <a:p>
            <a:pPr lvl="1"/>
            <a:endParaRPr lang="en-US" dirty="0" smtClean="0"/>
          </a:p>
          <a:p>
            <a:pPr lvl="1"/>
            <a:r>
              <a:rPr lang="en-US" dirty="0" smtClean="0"/>
              <a:t>We prefer to reduce if there is a valid item with the dot at the right end of the body, and we prefer to shift the look-ahead symbol onto the stack if that symbol appears immediately to the right of the dot in some valid item.</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LR Parsers..</a:t>
            </a:r>
          </a:p>
        </p:txBody>
      </p:sp>
      <p:sp>
        <p:nvSpPr>
          <p:cNvPr id="3" name="Content Placeholder 2"/>
          <p:cNvSpPr>
            <a:spLocks noGrp="1"/>
          </p:cNvSpPr>
          <p:nvPr>
            <p:ph idx="1"/>
          </p:nvPr>
        </p:nvSpPr>
        <p:spPr>
          <a:xfrm>
            <a:off x="228600" y="990600"/>
            <a:ext cx="8686800" cy="5334000"/>
          </a:xfrm>
        </p:spPr>
        <p:txBody>
          <a:bodyPr>
            <a:normAutofit/>
          </a:bodyPr>
          <a:lstStyle/>
          <a:p>
            <a:endParaRPr lang="en-US" b="1" dirty="0" smtClean="0">
              <a:solidFill>
                <a:schemeClr val="accent1"/>
              </a:solidFill>
            </a:endParaRPr>
          </a:p>
          <a:p>
            <a:r>
              <a:rPr lang="en-US" b="1" dirty="0" smtClean="0">
                <a:solidFill>
                  <a:schemeClr val="accent1"/>
                </a:solidFill>
              </a:rPr>
              <a:t>Simple LR Parser</a:t>
            </a:r>
            <a:r>
              <a:rPr lang="en-US" dirty="0" smtClean="0">
                <a:solidFill>
                  <a:schemeClr val="accent1"/>
                </a:solidFill>
              </a:rPr>
              <a:t>s</a:t>
            </a:r>
            <a:endParaRPr lang="en-US" dirty="0" smtClean="0"/>
          </a:p>
          <a:p>
            <a:endParaRPr lang="en-US" dirty="0" smtClean="0"/>
          </a:p>
          <a:p>
            <a:pPr lvl="1"/>
            <a:r>
              <a:rPr lang="en-US" dirty="0" smtClean="0"/>
              <a:t>In an SLR parser, we perform a reduction implied by a valid item with a dot at the right end, provided the look-ahead symbol can follow the head of that production in some sentential form. </a:t>
            </a:r>
          </a:p>
          <a:p>
            <a:pPr lvl="1"/>
            <a:endParaRPr lang="en-US" dirty="0" smtClean="0"/>
          </a:p>
          <a:p>
            <a:pPr lvl="1"/>
            <a:r>
              <a:rPr lang="en-US" b="1" dirty="0" smtClean="0">
                <a:solidFill>
                  <a:schemeClr val="accent1"/>
                </a:solidFill>
              </a:rPr>
              <a:t>The grammar is SLR</a:t>
            </a:r>
            <a:r>
              <a:rPr lang="en-US" dirty="0" smtClean="0"/>
              <a:t> and this method can be applied, </a:t>
            </a:r>
            <a:r>
              <a:rPr lang="en-US" b="1" dirty="0" smtClean="0">
                <a:solidFill>
                  <a:schemeClr val="accent1"/>
                </a:solidFill>
              </a:rPr>
              <a:t>if there are no parsing-action conflicts</a:t>
            </a:r>
            <a:r>
              <a:rPr lang="en-US" dirty="0" smtClean="0"/>
              <a:t> that is, for no set of items, and for no look-ahead symbol, are there two productions to reduce by, nor is there the option to reduce or to shift.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LR Parsers...</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Canonical LR Parser</a:t>
            </a:r>
            <a:r>
              <a:rPr lang="en-US" dirty="0" smtClean="0">
                <a:solidFill>
                  <a:schemeClr val="accent1"/>
                </a:solidFill>
              </a:rPr>
              <a:t>s</a:t>
            </a:r>
            <a:endParaRPr lang="en-US" dirty="0" smtClean="0"/>
          </a:p>
          <a:p>
            <a:endParaRPr lang="en-US" dirty="0" smtClean="0"/>
          </a:p>
          <a:p>
            <a:pPr lvl="1"/>
            <a:r>
              <a:rPr lang="en-US" dirty="0" smtClean="0"/>
              <a:t>This more complex form of LR parser uses items that are </a:t>
            </a:r>
            <a:r>
              <a:rPr lang="en-US" b="1" dirty="0" smtClean="0">
                <a:solidFill>
                  <a:schemeClr val="accent1"/>
                </a:solidFill>
              </a:rPr>
              <a:t>augmented</a:t>
            </a:r>
            <a:r>
              <a:rPr lang="en-US" dirty="0" smtClean="0"/>
              <a:t> by the set of look-ahead symbols that can follow the use of the underlying production. </a:t>
            </a:r>
          </a:p>
          <a:p>
            <a:endParaRPr lang="en-US" dirty="0" smtClean="0"/>
          </a:p>
          <a:p>
            <a:pPr lvl="1"/>
            <a:r>
              <a:rPr lang="en-US" b="1" dirty="0" smtClean="0">
                <a:solidFill>
                  <a:schemeClr val="accent1"/>
                </a:solidFill>
              </a:rPr>
              <a:t>Reductions are only chosen when there is a valid item with the dot at the right end, and the current look-ahead symbol is one of those allowed for this item</a:t>
            </a:r>
            <a:r>
              <a:rPr lang="en-US" dirty="0" smtClean="0"/>
              <a:t>. </a:t>
            </a:r>
          </a:p>
          <a:p>
            <a:pPr lvl="1"/>
            <a:endParaRPr lang="en-US" dirty="0" smtClean="0"/>
          </a:p>
          <a:p>
            <a:pPr lvl="1"/>
            <a:r>
              <a:rPr lang="en-US" dirty="0" smtClean="0"/>
              <a:t>A canonical-LR parser can avoid some of the parsing-action conflicts that are present in SLR parsers, but often has many more states than the SLR parser for the same grammar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LR Parsers...</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Look-ahead LR Parsers</a:t>
            </a:r>
          </a:p>
          <a:p>
            <a:pPr lvl="1"/>
            <a:endParaRPr lang="en-US" b="1" dirty="0" smtClean="0">
              <a:solidFill>
                <a:schemeClr val="accent1"/>
              </a:solidFill>
            </a:endParaRPr>
          </a:p>
          <a:p>
            <a:pPr lvl="1"/>
            <a:r>
              <a:rPr lang="en-US" dirty="0" smtClean="0"/>
              <a:t>LALR parsers offer many of the advantages of SLR and Canonical-LR parsers, by combining the states that have the same kernels (sets of items, ignoring the associated look-ahead sets).</a:t>
            </a:r>
          </a:p>
          <a:p>
            <a:pPr lvl="1"/>
            <a:endParaRPr lang="en-US" dirty="0" smtClean="0"/>
          </a:p>
          <a:p>
            <a:pPr lvl="1"/>
            <a:r>
              <a:rPr lang="en-US" dirty="0" smtClean="0"/>
              <a:t>Thus, the number of states is the same as that of the SLR parser, but some parsing-action conflicts present in the SLR parser may be removed in the LALR parser. </a:t>
            </a:r>
          </a:p>
          <a:p>
            <a:pPr lvl="1"/>
            <a:endParaRPr lang="en-US" dirty="0" smtClean="0"/>
          </a:p>
          <a:p>
            <a:pPr lvl="1"/>
            <a:r>
              <a:rPr lang="en-US" dirty="0" smtClean="0"/>
              <a:t>LALR parsers have become the method of choice in practice.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13037"/>
            <a:ext cx="8229600" cy="1325563"/>
          </a:xfrm>
        </p:spPr>
        <p:txBody>
          <a:bodyPr>
            <a:normAutofit/>
          </a:bodyPr>
          <a:lstStyle/>
          <a:p>
            <a:pPr algn="ctr" rtl="0">
              <a:buNone/>
            </a:pPr>
            <a:r>
              <a:rPr lang="en-US" sz="4800" b="1" dirty="0" smtClean="0"/>
              <a:t>Syntax Directed Translation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Inherited &amp; Synthesized Attributes</a:t>
            </a:r>
          </a:p>
        </p:txBody>
      </p:sp>
      <p:sp>
        <p:nvSpPr>
          <p:cNvPr id="3" name="Content Placeholder 2"/>
          <p:cNvSpPr>
            <a:spLocks noGrp="1"/>
          </p:cNvSpPr>
          <p:nvPr>
            <p:ph idx="1"/>
          </p:nvPr>
        </p:nvSpPr>
        <p:spPr>
          <a:xfrm>
            <a:off x="228600" y="990600"/>
            <a:ext cx="8686800" cy="5334000"/>
          </a:xfrm>
        </p:spPr>
        <p:txBody>
          <a:bodyPr>
            <a:normAutofit/>
          </a:bodyPr>
          <a:lstStyle/>
          <a:p>
            <a:r>
              <a:rPr lang="en-US" dirty="0" smtClean="0"/>
              <a:t>In </a:t>
            </a:r>
            <a:r>
              <a:rPr lang="en-US" b="1" dirty="0" smtClean="0">
                <a:solidFill>
                  <a:schemeClr val="accent1"/>
                </a:solidFill>
              </a:rPr>
              <a:t>syntax-directed translation</a:t>
            </a:r>
            <a:r>
              <a:rPr lang="en-US" dirty="0" smtClean="0"/>
              <a:t> we construct a parse tree or a syntax tree, and then to compute the values of attributes at the nodes of the tree by visiting the nodes of the tree. </a:t>
            </a:r>
          </a:p>
          <a:p>
            <a:endParaRPr lang="en-US" dirty="0" smtClean="0"/>
          </a:p>
          <a:p>
            <a:r>
              <a:rPr lang="en-US" dirty="0" smtClean="0"/>
              <a:t>Syntax-directed definitions may use two kinds of attributes. </a:t>
            </a:r>
          </a:p>
          <a:p>
            <a:endParaRPr lang="en-US" dirty="0" smtClean="0"/>
          </a:p>
          <a:p>
            <a:pPr lvl="1"/>
            <a:r>
              <a:rPr lang="en-US" dirty="0" smtClean="0"/>
              <a:t>A </a:t>
            </a:r>
            <a:r>
              <a:rPr lang="en-US" b="1" dirty="0" smtClean="0">
                <a:solidFill>
                  <a:schemeClr val="accent1"/>
                </a:solidFill>
              </a:rPr>
              <a:t>synthesized attribute </a:t>
            </a:r>
            <a:r>
              <a:rPr lang="en-US" dirty="0" smtClean="0"/>
              <a:t>at a parse-tree node is computed from attributes at its children. </a:t>
            </a:r>
          </a:p>
          <a:p>
            <a:endParaRPr lang="en-US" dirty="0" smtClean="0"/>
          </a:p>
          <a:p>
            <a:pPr lvl="1"/>
            <a:r>
              <a:rPr lang="en-US" dirty="0" smtClean="0"/>
              <a:t>An </a:t>
            </a:r>
            <a:r>
              <a:rPr lang="en-US" b="1" dirty="0" smtClean="0">
                <a:solidFill>
                  <a:schemeClr val="accent1"/>
                </a:solidFill>
              </a:rPr>
              <a:t>inherited attribute </a:t>
            </a:r>
            <a:r>
              <a:rPr lang="en-US" dirty="0" smtClean="0"/>
              <a:t>at a node is computed from attributes at its parent and/or siblings.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bg1">
                    <a:lumMod val="75000"/>
                  </a:schemeClr>
                </a:solidFill>
              </a:rPr>
              <a:t>Lexical Analysis</a:t>
            </a:r>
          </a:p>
          <a:p>
            <a:pPr lvl="1"/>
            <a:r>
              <a:rPr lang="en-US" dirty="0" smtClean="0">
                <a:solidFill>
                  <a:schemeClr val="bg1">
                    <a:lumMod val="75000"/>
                  </a:schemeClr>
                </a:solidFill>
              </a:rPr>
              <a:t>Our Compiler Structure</a:t>
            </a:r>
          </a:p>
          <a:p>
            <a:pPr lvl="1"/>
            <a:r>
              <a:rPr lang="en-US" dirty="0" smtClean="0">
                <a:solidFill>
                  <a:schemeClr val="bg1">
                    <a:lumMod val="75000"/>
                  </a:schemeClr>
                </a:solidFill>
              </a:rPr>
              <a:t>Tokens, Lexemes &amp; Patterns</a:t>
            </a:r>
          </a:p>
          <a:p>
            <a:pPr lvl="1"/>
            <a:r>
              <a:rPr lang="en-US" dirty="0" smtClean="0"/>
              <a:t>RE’s &amp; Regular Definitions</a:t>
            </a:r>
          </a:p>
          <a:p>
            <a:pPr lvl="1"/>
            <a:r>
              <a:rPr lang="en-US" dirty="0" smtClean="0"/>
              <a:t>Transition Diagrams</a:t>
            </a:r>
          </a:p>
          <a:p>
            <a:pPr lvl="1"/>
            <a:r>
              <a:rPr lang="en-US" dirty="0" smtClean="0"/>
              <a:t>FA, DFA &amp; NFA</a:t>
            </a:r>
          </a:p>
          <a:p>
            <a:r>
              <a:rPr lang="en-US" dirty="0" smtClean="0"/>
              <a:t>Syntax Analysis</a:t>
            </a:r>
          </a:p>
          <a:p>
            <a:pPr lvl="1"/>
            <a:r>
              <a:rPr lang="en-US" dirty="0" smtClean="0"/>
              <a:t>Parsers</a:t>
            </a:r>
          </a:p>
          <a:p>
            <a:pPr lvl="1"/>
            <a:r>
              <a:rPr lang="en-US" dirty="0" smtClean="0"/>
              <a:t>CFG &amp; Derivations</a:t>
            </a:r>
          </a:p>
          <a:p>
            <a:pPr lvl="1"/>
            <a:r>
              <a:rPr lang="en-US" dirty="0" smtClean="0"/>
              <a:t>Ambiguity</a:t>
            </a:r>
          </a:p>
          <a:p>
            <a:pPr lvl="1"/>
            <a:r>
              <a:rPr lang="en-US" dirty="0" smtClean="0"/>
              <a:t>Recursive Descent Parsers</a:t>
            </a:r>
          </a:p>
          <a:p>
            <a:pPr lvl="1"/>
            <a:r>
              <a:rPr lang="en-US" dirty="0" smtClean="0"/>
              <a:t>LL(1) Parsing</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000" dirty="0" smtClean="0">
                <a:solidFill>
                  <a:srgbClr val="FF0000"/>
                </a:solidFill>
                <a:latin typeface="+mj-lt"/>
              </a:rPr>
              <a:t>Dependency Graphs</a:t>
            </a:r>
          </a:p>
        </p:txBody>
      </p:sp>
      <p:sp>
        <p:nvSpPr>
          <p:cNvPr id="3" name="Content Placeholder 2"/>
          <p:cNvSpPr>
            <a:spLocks noGrp="1"/>
          </p:cNvSpPr>
          <p:nvPr>
            <p:ph idx="1"/>
          </p:nvPr>
        </p:nvSpPr>
        <p:spPr>
          <a:xfrm>
            <a:off x="228600" y="990600"/>
            <a:ext cx="8686800" cy="5334000"/>
          </a:xfrm>
        </p:spPr>
        <p:txBody>
          <a:bodyPr>
            <a:normAutofit/>
          </a:bodyPr>
          <a:lstStyle/>
          <a:p>
            <a:r>
              <a:rPr lang="en-US" dirty="0" smtClean="0"/>
              <a:t>Given a parse tree and an SDD, we draw edges among the attribute instances associated with each parse-tree node to denote that the value of the attribute at the head of the edge is computed in terms of the value of the attribute at the tail of the edge.</a:t>
            </a:r>
          </a:p>
          <a:p>
            <a:pPr lvl="1"/>
            <a:r>
              <a:rPr lang="en-US" dirty="0" smtClean="0"/>
              <a:t>The </a:t>
            </a:r>
            <a:r>
              <a:rPr lang="en-US" b="1" dirty="0" smtClean="0"/>
              <a:t>black dotted </a:t>
            </a:r>
            <a:r>
              <a:rPr lang="en-US" dirty="0" smtClean="0"/>
              <a:t>lines comprise the parse tree for the multiplication grammar, e.g. 3*5. </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pic>
        <p:nvPicPr>
          <p:cNvPr id="5" name="Picture 2" descr="C:\Users\Pie\Pictures\dependency.png"/>
          <p:cNvPicPr>
            <a:picLocks noChangeAspect="1" noChangeArrowheads="1"/>
          </p:cNvPicPr>
          <p:nvPr/>
        </p:nvPicPr>
        <p:blipFill>
          <a:blip r:embed="rId4" cstate="print"/>
          <a:srcRect/>
          <a:stretch>
            <a:fillRect/>
          </a:stretch>
        </p:blipFill>
        <p:spPr bwMode="auto">
          <a:xfrm>
            <a:off x="2971800" y="3581400"/>
            <a:ext cx="4123292" cy="290988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000" dirty="0" smtClean="0">
                <a:solidFill>
                  <a:srgbClr val="FF0000"/>
                </a:solidFill>
                <a:latin typeface="+mj-lt"/>
              </a:rPr>
              <a:t>Dependency Graphs..</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Cyclic Definitions</a:t>
            </a:r>
            <a:endParaRPr lang="en-US" dirty="0" smtClean="0"/>
          </a:p>
          <a:p>
            <a:endParaRPr lang="en-US" dirty="0" smtClean="0"/>
          </a:p>
          <a:p>
            <a:pPr lvl="1"/>
            <a:r>
              <a:rPr lang="en-US" dirty="0" smtClean="0"/>
              <a:t>In problematic SDD's, we find that there are some parse trees for which it is impossible to find an order in which we can compute all the attributes at all nodes. </a:t>
            </a:r>
          </a:p>
          <a:p>
            <a:pPr lvl="1"/>
            <a:endParaRPr lang="en-US" dirty="0" smtClean="0"/>
          </a:p>
          <a:p>
            <a:pPr lvl="1"/>
            <a:r>
              <a:rPr lang="en-US" dirty="0" smtClean="0"/>
              <a:t>These parse trees have cycles in their associated dependency graphs.</a:t>
            </a:r>
          </a:p>
          <a:p>
            <a:pPr lvl="1"/>
            <a:endParaRPr lang="en-US" dirty="0" smtClean="0"/>
          </a:p>
          <a:p>
            <a:pPr lvl="1"/>
            <a:r>
              <a:rPr lang="en-US" dirty="0" smtClean="0"/>
              <a:t>It is intractable to decide whether an SDD has such circular dependency graphs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000" dirty="0" smtClean="0">
                <a:solidFill>
                  <a:srgbClr val="FF0000"/>
                </a:solidFill>
                <a:latin typeface="+mj-lt"/>
              </a:rPr>
              <a:t>S-Attributed &amp; L-Attributed Definitions</a:t>
            </a:r>
          </a:p>
        </p:txBody>
      </p:sp>
      <p:sp>
        <p:nvSpPr>
          <p:cNvPr id="3" name="Content Placeholder 2"/>
          <p:cNvSpPr>
            <a:spLocks noGrp="1"/>
          </p:cNvSpPr>
          <p:nvPr>
            <p:ph idx="1"/>
          </p:nvPr>
        </p:nvSpPr>
        <p:spPr>
          <a:xfrm>
            <a:off x="228600" y="990600"/>
            <a:ext cx="8686800" cy="5334000"/>
          </a:xfrm>
        </p:spPr>
        <p:txBody>
          <a:bodyPr>
            <a:normAutofit/>
          </a:bodyPr>
          <a:lstStyle/>
          <a:p>
            <a:endParaRPr lang="en-US" dirty="0" smtClean="0"/>
          </a:p>
          <a:p>
            <a:r>
              <a:rPr lang="en-US" dirty="0" smtClean="0"/>
              <a:t>In </a:t>
            </a:r>
            <a:r>
              <a:rPr lang="en-US" b="1" dirty="0" smtClean="0">
                <a:solidFill>
                  <a:schemeClr val="accent1"/>
                </a:solidFill>
              </a:rPr>
              <a:t>S-attributed SDD</a:t>
            </a:r>
            <a:r>
              <a:rPr lang="en-US" dirty="0" smtClean="0"/>
              <a:t> all attributes are synthesized.</a:t>
            </a:r>
          </a:p>
          <a:p>
            <a:endParaRPr lang="en-US" dirty="0" smtClean="0"/>
          </a:p>
          <a:p>
            <a:r>
              <a:rPr lang="en-US" dirty="0" smtClean="0"/>
              <a:t>In an </a:t>
            </a:r>
            <a:r>
              <a:rPr lang="en-US" b="1" dirty="0" smtClean="0">
                <a:solidFill>
                  <a:schemeClr val="accent1"/>
                </a:solidFill>
              </a:rPr>
              <a:t>L-attributed SDD</a:t>
            </a:r>
            <a:r>
              <a:rPr lang="en-US" dirty="0" smtClean="0"/>
              <a:t> attributes may be inherited or synthesized. </a:t>
            </a:r>
          </a:p>
          <a:p>
            <a:endParaRPr lang="en-US" dirty="0" smtClean="0"/>
          </a:p>
          <a:p>
            <a:r>
              <a:rPr lang="en-US" dirty="0" smtClean="0"/>
              <a:t>However, inherited attributes at a parse-tree node may depend only on inherited attributes of its parent and on (any) attributes of siblings to its left .</a:t>
            </a:r>
          </a:p>
          <a:p>
            <a:endParaRPr lang="en-US" dirty="0" smtClean="0"/>
          </a:p>
          <a:p>
            <a:r>
              <a:rPr lang="en-US" dirty="0" smtClean="0"/>
              <a:t>Each node in a </a:t>
            </a:r>
            <a:r>
              <a:rPr lang="en-US" b="1" dirty="0" smtClean="0">
                <a:solidFill>
                  <a:schemeClr val="accent1"/>
                </a:solidFill>
              </a:rPr>
              <a:t>syntax tree </a:t>
            </a:r>
            <a:r>
              <a:rPr lang="en-US" dirty="0" smtClean="0"/>
              <a:t>represents a construct, the children of the node represent the meaningful components of the construct.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3600" dirty="0" smtClean="0">
                <a:solidFill>
                  <a:srgbClr val="FF0000"/>
                </a:solidFill>
                <a:latin typeface="+mj-lt"/>
              </a:rPr>
              <a:t>Implementing S &amp; L-Attributed SDD's</a:t>
            </a:r>
          </a:p>
        </p:txBody>
      </p:sp>
      <p:sp>
        <p:nvSpPr>
          <p:cNvPr id="3" name="Content Placeholder 2"/>
          <p:cNvSpPr>
            <a:spLocks noGrp="1"/>
          </p:cNvSpPr>
          <p:nvPr>
            <p:ph idx="1"/>
          </p:nvPr>
        </p:nvSpPr>
        <p:spPr>
          <a:xfrm>
            <a:off x="228600" y="990600"/>
            <a:ext cx="8686800" cy="5334000"/>
          </a:xfrm>
        </p:spPr>
        <p:txBody>
          <a:bodyPr>
            <a:normAutofit/>
          </a:bodyPr>
          <a:lstStyle/>
          <a:p>
            <a:r>
              <a:rPr lang="en-US" b="1" dirty="0" smtClean="0">
                <a:solidFill>
                  <a:schemeClr val="accent1"/>
                </a:solidFill>
              </a:rPr>
              <a:t>Implementing S-Attributed SDD 's </a:t>
            </a:r>
            <a:endParaRPr lang="en-US" dirty="0" smtClean="0"/>
          </a:p>
          <a:p>
            <a:pPr lvl="1"/>
            <a:r>
              <a:rPr lang="en-US" dirty="0" smtClean="0"/>
              <a:t>An S-attributed definition can be implemented by an SDT in which all actions are at the end of the production (a "postfix" SDT).</a:t>
            </a:r>
          </a:p>
          <a:p>
            <a:pPr lvl="1"/>
            <a:r>
              <a:rPr lang="en-US" dirty="0" smtClean="0"/>
              <a:t>The actions compute the synthesized attributes of the production head in terms of synthesized attributes of the symbols in the body. If the underlying grammar is LR, then this SDT can be implemented on the LR parser stack.</a:t>
            </a:r>
          </a:p>
          <a:p>
            <a:pPr lvl="1"/>
            <a:endParaRPr lang="en-US" dirty="0" smtClean="0"/>
          </a:p>
          <a:p>
            <a:r>
              <a:rPr lang="en-US" b="1" dirty="0" smtClean="0">
                <a:solidFill>
                  <a:schemeClr val="accent1"/>
                </a:solidFill>
              </a:rPr>
              <a:t>Eliminating Left Recursion From SDT's</a:t>
            </a:r>
          </a:p>
          <a:p>
            <a:pPr lvl="1"/>
            <a:r>
              <a:rPr lang="en-US" dirty="0" smtClean="0"/>
              <a:t>If an SDT has only side-effects (no attributes are computed) , then the standard left-recursion-elimination algorithm for grammars allows us to carry the actions along as if they were terminals. </a:t>
            </a:r>
          </a:p>
          <a:p>
            <a:pPr lvl="1"/>
            <a:r>
              <a:rPr lang="en-US" dirty="0" smtClean="0"/>
              <a:t>When attributes are computed, we can still eliminate left recursion if the SDT is a postfix SDT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3600" dirty="0" smtClean="0">
                <a:solidFill>
                  <a:srgbClr val="FF0000"/>
                </a:solidFill>
                <a:latin typeface="+mj-lt"/>
              </a:rPr>
              <a:t>Implementing S &amp; L-Attributed SDD's..</a:t>
            </a:r>
          </a:p>
        </p:txBody>
      </p:sp>
      <p:sp>
        <p:nvSpPr>
          <p:cNvPr id="3" name="Content Placeholder 2"/>
          <p:cNvSpPr>
            <a:spLocks noGrp="1"/>
          </p:cNvSpPr>
          <p:nvPr>
            <p:ph idx="1"/>
          </p:nvPr>
        </p:nvSpPr>
        <p:spPr>
          <a:xfrm>
            <a:off x="228600" y="990600"/>
            <a:ext cx="8686800" cy="5334000"/>
          </a:xfrm>
        </p:spPr>
        <p:txBody>
          <a:bodyPr>
            <a:normAutofit/>
          </a:bodyPr>
          <a:lstStyle/>
          <a:p>
            <a:endParaRPr lang="en-US" b="1" dirty="0" smtClean="0">
              <a:solidFill>
                <a:schemeClr val="accent1"/>
              </a:solidFill>
            </a:endParaRPr>
          </a:p>
          <a:p>
            <a:r>
              <a:rPr lang="en-US" b="1" dirty="0" smtClean="0">
                <a:solidFill>
                  <a:schemeClr val="accent1"/>
                </a:solidFill>
              </a:rPr>
              <a:t>Implementing L-attributed SDD's by Recursive-Descent Parsing</a:t>
            </a:r>
          </a:p>
          <a:p>
            <a:endParaRPr lang="en-US" b="1" dirty="0" smtClean="0">
              <a:solidFill>
                <a:schemeClr val="accent1"/>
              </a:solidFill>
            </a:endParaRPr>
          </a:p>
          <a:p>
            <a:pPr lvl="1"/>
            <a:r>
              <a:rPr lang="en-US" dirty="0" smtClean="0"/>
              <a:t>If we have an L-attributed definition on a top-down pars able grammar, we can build a recursive-descent parser with no backtracking to implement the translation. </a:t>
            </a:r>
          </a:p>
          <a:p>
            <a:pPr lvl="1"/>
            <a:endParaRPr lang="en-US" dirty="0" smtClean="0"/>
          </a:p>
          <a:p>
            <a:pPr lvl="1"/>
            <a:r>
              <a:rPr lang="en-US" dirty="0" smtClean="0"/>
              <a:t>Inherited attributes become arguments of the functions for their non-terminals, and synthesized attributes are returned by that function.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3600" dirty="0" smtClean="0">
                <a:solidFill>
                  <a:srgbClr val="FF0000"/>
                </a:solidFill>
                <a:latin typeface="+mj-lt"/>
              </a:rPr>
              <a:t>Implementing S &amp; L-Attributed SDD's...</a:t>
            </a:r>
          </a:p>
        </p:txBody>
      </p:sp>
      <p:sp>
        <p:nvSpPr>
          <p:cNvPr id="3" name="Content Placeholder 2"/>
          <p:cNvSpPr>
            <a:spLocks noGrp="1"/>
          </p:cNvSpPr>
          <p:nvPr>
            <p:ph idx="1"/>
          </p:nvPr>
        </p:nvSpPr>
        <p:spPr>
          <a:xfrm>
            <a:off x="228600" y="990600"/>
            <a:ext cx="8686800" cy="5334000"/>
          </a:xfrm>
        </p:spPr>
        <p:txBody>
          <a:bodyPr>
            <a:normAutofit/>
          </a:bodyPr>
          <a:lstStyle/>
          <a:p>
            <a:endParaRPr lang="en-US" b="1" dirty="0" smtClean="0">
              <a:solidFill>
                <a:schemeClr val="accent1"/>
              </a:solidFill>
            </a:endParaRPr>
          </a:p>
          <a:p>
            <a:r>
              <a:rPr lang="en-US" b="1" dirty="0" smtClean="0">
                <a:solidFill>
                  <a:schemeClr val="accent1"/>
                </a:solidFill>
              </a:rPr>
              <a:t>Implementing L-attributed SDD's on an LL Grammar</a:t>
            </a:r>
          </a:p>
          <a:p>
            <a:endParaRPr lang="en-US" b="1" dirty="0" smtClean="0">
              <a:solidFill>
                <a:schemeClr val="accent1"/>
              </a:solidFill>
            </a:endParaRPr>
          </a:p>
          <a:p>
            <a:pPr lvl="1"/>
            <a:r>
              <a:rPr lang="en-US" dirty="0" smtClean="0"/>
              <a:t>Every L-attributed definition with an underlying LL grammar can be implemented along with the parse. </a:t>
            </a:r>
          </a:p>
          <a:p>
            <a:pPr lvl="1"/>
            <a:endParaRPr lang="en-US" dirty="0" smtClean="0"/>
          </a:p>
          <a:p>
            <a:pPr lvl="1"/>
            <a:r>
              <a:rPr lang="en-US" dirty="0" smtClean="0"/>
              <a:t>Records to hold the synthesized attributes for a non-terminal are placed below that non-terminal on the stack, while inherited attributes for a non-terminal are stored with that non-terminal on the stack.</a:t>
            </a:r>
          </a:p>
          <a:p>
            <a:pPr lvl="1"/>
            <a:endParaRPr lang="en-US" dirty="0" smtClean="0"/>
          </a:p>
          <a:p>
            <a:pPr lvl="1"/>
            <a:r>
              <a:rPr lang="en-US" dirty="0" smtClean="0"/>
              <a:t>Action records are also placed on the stack to compute attributes at the appropriate time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3600" dirty="0" smtClean="0">
                <a:solidFill>
                  <a:srgbClr val="FF0000"/>
                </a:solidFill>
                <a:latin typeface="+mj-lt"/>
              </a:rPr>
              <a:t>Implementing S &amp; L-Attributed SDD's...</a:t>
            </a:r>
          </a:p>
        </p:txBody>
      </p:sp>
      <p:sp>
        <p:nvSpPr>
          <p:cNvPr id="3" name="Content Placeholder 2"/>
          <p:cNvSpPr>
            <a:spLocks noGrp="1"/>
          </p:cNvSpPr>
          <p:nvPr>
            <p:ph idx="1"/>
          </p:nvPr>
        </p:nvSpPr>
        <p:spPr>
          <a:xfrm>
            <a:off x="228600" y="990600"/>
            <a:ext cx="8686800" cy="5334000"/>
          </a:xfrm>
        </p:spPr>
        <p:txBody>
          <a:bodyPr>
            <a:normAutofit/>
          </a:bodyPr>
          <a:lstStyle/>
          <a:p>
            <a:endParaRPr lang="en-US" b="1" dirty="0" smtClean="0">
              <a:solidFill>
                <a:schemeClr val="accent1"/>
              </a:solidFill>
            </a:endParaRPr>
          </a:p>
          <a:p>
            <a:r>
              <a:rPr lang="en-US" b="1" dirty="0" smtClean="0">
                <a:solidFill>
                  <a:schemeClr val="accent1"/>
                </a:solidFill>
              </a:rPr>
              <a:t>Implementing L-attributed SDD's on an LL Grammar </a:t>
            </a:r>
            <a:r>
              <a:rPr lang="en-US" b="1" dirty="0" smtClean="0">
                <a:solidFill>
                  <a:schemeClr val="accent1"/>
                </a:solidFill>
              </a:rPr>
              <a:t> Bottom-up</a:t>
            </a:r>
            <a:endParaRPr lang="en-US" b="1" dirty="0" smtClean="0">
              <a:solidFill>
                <a:schemeClr val="accent1"/>
              </a:solidFill>
            </a:endParaRPr>
          </a:p>
          <a:p>
            <a:endParaRPr lang="en-US" b="1" dirty="0" smtClean="0">
              <a:solidFill>
                <a:schemeClr val="accent1"/>
              </a:solidFill>
            </a:endParaRPr>
          </a:p>
          <a:p>
            <a:pPr lvl="1"/>
            <a:r>
              <a:rPr lang="en-US" dirty="0" smtClean="0"/>
              <a:t>An L-attributed definition with an underlying LL grammar can be converted to a translation on an LR grammar and the translation performed in connection with a bottom-up parse.</a:t>
            </a:r>
          </a:p>
          <a:p>
            <a:pPr lvl="1"/>
            <a:endParaRPr lang="en-US" dirty="0" smtClean="0"/>
          </a:p>
          <a:p>
            <a:pPr lvl="1"/>
            <a:r>
              <a:rPr lang="en-US" dirty="0" smtClean="0"/>
              <a:t>The grammar transformation introduces "marker" non-terminals that appear on the bottom-up parser's stack and hold inherited attributes of the non-terminal above it on the stack.</a:t>
            </a:r>
          </a:p>
          <a:p>
            <a:pPr lvl="1"/>
            <a:endParaRPr lang="en-US" dirty="0" smtClean="0"/>
          </a:p>
          <a:p>
            <a:pPr lvl="1"/>
            <a:r>
              <a:rPr lang="en-US" dirty="0" smtClean="0"/>
              <a:t>Synthesized attributes are kept with their non-terminal on the stack.</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13037"/>
            <a:ext cx="8229600" cy="1325563"/>
          </a:xfrm>
        </p:spPr>
        <p:txBody>
          <a:bodyPr>
            <a:normAutofit/>
          </a:bodyPr>
          <a:lstStyle/>
          <a:p>
            <a:pPr algn="ctr" rtl="0">
              <a:buNone/>
            </a:pPr>
            <a:r>
              <a:rPr lang="en-US" sz="4800" b="1" dirty="0" smtClean="0"/>
              <a:t>Intermediate Code Generation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Intermediate Representation</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We can </a:t>
            </a:r>
            <a:r>
              <a:rPr lang="en-US" b="1" dirty="0" smtClean="0">
                <a:solidFill>
                  <a:schemeClr val="accent1"/>
                </a:solidFill>
              </a:rPr>
              <a:t>combine the pieces </a:t>
            </a:r>
            <a:r>
              <a:rPr lang="en-US" dirty="0" smtClean="0"/>
              <a:t>learned in Intermediate code generation section to build a simple compiler front end.</a:t>
            </a:r>
          </a:p>
          <a:p>
            <a:endParaRPr lang="en-US" dirty="0" smtClean="0"/>
          </a:p>
          <a:p>
            <a:r>
              <a:rPr lang="en-US" dirty="0" smtClean="0"/>
              <a:t>The front end can be built incrementally:</a:t>
            </a:r>
          </a:p>
          <a:p>
            <a:endParaRPr lang="en-US" dirty="0" smtClean="0"/>
          </a:p>
          <a:p>
            <a:pPr lvl="1"/>
            <a:r>
              <a:rPr lang="en-US" b="1" dirty="0" smtClean="0">
                <a:solidFill>
                  <a:schemeClr val="accent1"/>
                </a:solidFill>
              </a:rPr>
              <a:t>Pick an intermediate representation</a:t>
            </a:r>
            <a:br>
              <a:rPr lang="en-US" b="1" dirty="0" smtClean="0">
                <a:solidFill>
                  <a:schemeClr val="accent1"/>
                </a:solidFill>
              </a:rPr>
            </a:br>
            <a:r>
              <a:rPr lang="en-US" dirty="0" smtClean="0"/>
              <a:t>An intermediate representation is typically a combination of a graphical notation and three-address code. </a:t>
            </a:r>
          </a:p>
          <a:p>
            <a:pPr lvl="1">
              <a:buNone/>
            </a:pPr>
            <a:r>
              <a:rPr lang="en-US" dirty="0" smtClean="0"/>
              <a:t>	As in </a:t>
            </a:r>
            <a:r>
              <a:rPr lang="en-US" b="1" dirty="0" smtClean="0">
                <a:solidFill>
                  <a:schemeClr val="accent1"/>
                </a:solidFill>
              </a:rPr>
              <a:t>syntax trees</a:t>
            </a:r>
            <a:r>
              <a:rPr lang="en-US" dirty="0" smtClean="0"/>
              <a:t>, a node in a graphical notation represents a construct, the children of a node represent its sub constructs. </a:t>
            </a:r>
          </a:p>
          <a:p>
            <a:pPr lvl="1">
              <a:buNone/>
            </a:pPr>
            <a:r>
              <a:rPr lang="en-US" dirty="0" smtClean="0"/>
              <a:t>	</a:t>
            </a:r>
            <a:r>
              <a:rPr lang="en-US" b="1" dirty="0" smtClean="0">
                <a:solidFill>
                  <a:schemeClr val="accent1"/>
                </a:solidFill>
              </a:rPr>
              <a:t>Three address code </a:t>
            </a:r>
            <a:r>
              <a:rPr lang="en-US" dirty="0" smtClean="0"/>
              <a:t>takes its name from instructions of the form </a:t>
            </a:r>
            <a:br>
              <a:rPr lang="en-US" dirty="0" smtClean="0"/>
            </a:br>
            <a:r>
              <a:rPr lang="en-US" b="1" dirty="0" smtClean="0">
                <a:solidFill>
                  <a:schemeClr val="accent1"/>
                </a:solidFill>
              </a:rPr>
              <a:t>x = y op Z</a:t>
            </a:r>
            <a:r>
              <a:rPr lang="en-US" dirty="0" smtClean="0"/>
              <a:t> with at most one operator per instruction. </a:t>
            </a:r>
          </a:p>
          <a:p>
            <a:pPr lvl="1">
              <a:buNone/>
            </a:pPr>
            <a:r>
              <a:rPr lang="en-US" dirty="0" smtClean="0"/>
              <a:t>	There are additional instructions for control flow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Translate Expressions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Translate expressions</a:t>
            </a:r>
            <a:endParaRPr lang="en-US" dirty="0" smtClean="0"/>
          </a:p>
          <a:p>
            <a:endParaRPr lang="en-US" dirty="0" smtClean="0"/>
          </a:p>
          <a:p>
            <a:pPr lvl="1"/>
            <a:r>
              <a:rPr lang="en-US" dirty="0" smtClean="0"/>
              <a:t>Expressions with built-up operations can be unwound into a sequence of individual operations by attaching actions to each production of the form </a:t>
            </a:r>
            <a:r>
              <a:rPr lang="en-US" b="1" dirty="0" smtClean="0"/>
              <a:t>E → E</a:t>
            </a:r>
            <a:r>
              <a:rPr lang="en-US" b="1" baseline="-25000" dirty="0" smtClean="0"/>
              <a:t>1</a:t>
            </a:r>
            <a:r>
              <a:rPr lang="en-US" b="1" dirty="0" smtClean="0"/>
              <a:t> op E</a:t>
            </a:r>
            <a:r>
              <a:rPr lang="en-US" b="1" baseline="-25000" dirty="0" smtClean="0"/>
              <a:t>2</a:t>
            </a:r>
          </a:p>
          <a:p>
            <a:pPr lvl="1"/>
            <a:endParaRPr lang="en-US" dirty="0" smtClean="0"/>
          </a:p>
          <a:p>
            <a:pPr lvl="1"/>
            <a:r>
              <a:rPr lang="en-US" dirty="0" smtClean="0"/>
              <a:t>The action either creates a node for </a:t>
            </a:r>
            <a:r>
              <a:rPr lang="en-US" b="1" dirty="0" smtClean="0">
                <a:solidFill>
                  <a:schemeClr val="accent1"/>
                </a:solidFill>
              </a:rPr>
              <a:t>E</a:t>
            </a:r>
            <a:r>
              <a:rPr lang="en-US" dirty="0" smtClean="0"/>
              <a:t> with the nodes for </a:t>
            </a:r>
            <a:r>
              <a:rPr lang="en-US" b="1" dirty="0" smtClean="0">
                <a:solidFill>
                  <a:schemeClr val="accent1"/>
                </a:solidFill>
              </a:rPr>
              <a:t>E</a:t>
            </a:r>
            <a:r>
              <a:rPr lang="en-US" b="1" baseline="-25000" dirty="0" smtClean="0">
                <a:solidFill>
                  <a:schemeClr val="accent1"/>
                </a:solidFill>
              </a:rPr>
              <a:t>1</a:t>
            </a:r>
            <a:r>
              <a:rPr lang="en-US" dirty="0" smtClean="0"/>
              <a:t> and </a:t>
            </a:r>
            <a:r>
              <a:rPr lang="en-US" b="1" dirty="0" smtClean="0">
                <a:solidFill>
                  <a:schemeClr val="accent1"/>
                </a:solidFill>
              </a:rPr>
              <a:t>E</a:t>
            </a:r>
            <a:r>
              <a:rPr lang="en-US" b="1" baseline="-25000" dirty="0" smtClean="0">
                <a:solidFill>
                  <a:schemeClr val="accent1"/>
                </a:solidFill>
              </a:rPr>
              <a:t>2</a:t>
            </a:r>
            <a:r>
              <a:rPr lang="en-US" dirty="0" smtClean="0"/>
              <a:t> as children or </a:t>
            </a:r>
          </a:p>
          <a:p>
            <a:pPr lvl="1"/>
            <a:endParaRPr lang="en-US" dirty="0" smtClean="0"/>
          </a:p>
          <a:p>
            <a:pPr lvl="1"/>
            <a:r>
              <a:rPr lang="en-US" dirty="0" smtClean="0"/>
              <a:t>It generates a three-address instruction that applies op to the addresses for </a:t>
            </a:r>
            <a:r>
              <a:rPr lang="en-US" b="1" dirty="0" smtClean="0">
                <a:solidFill>
                  <a:schemeClr val="accent1"/>
                </a:solidFill>
              </a:rPr>
              <a:t>E</a:t>
            </a:r>
            <a:r>
              <a:rPr lang="en-US" b="1" baseline="-25000" dirty="0" smtClean="0">
                <a:solidFill>
                  <a:schemeClr val="accent1"/>
                </a:solidFill>
              </a:rPr>
              <a:t>1</a:t>
            </a:r>
            <a:r>
              <a:rPr lang="en-US" dirty="0" smtClean="0"/>
              <a:t> and </a:t>
            </a:r>
            <a:r>
              <a:rPr lang="en-US" b="1" dirty="0" smtClean="0">
                <a:solidFill>
                  <a:schemeClr val="accent1"/>
                </a:solidFill>
              </a:rPr>
              <a:t>E</a:t>
            </a:r>
            <a:r>
              <a:rPr lang="en-US" b="1" baseline="-25000" dirty="0" smtClean="0">
                <a:solidFill>
                  <a:schemeClr val="accent1"/>
                </a:solidFill>
              </a:rPr>
              <a:t>2</a:t>
            </a:r>
            <a:r>
              <a:rPr lang="en-US" dirty="0" smtClean="0"/>
              <a:t> and puts the result into a new temporary name, which becomes the address for </a:t>
            </a:r>
            <a:r>
              <a:rPr lang="en-US" b="1" dirty="0" smtClean="0">
                <a:solidFill>
                  <a:schemeClr val="accent1"/>
                </a:solidFill>
              </a:rPr>
              <a:t>E</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990600"/>
            <a:ext cx="8839200" cy="5410200"/>
          </a:xfrm>
        </p:spPr>
        <p:txBody>
          <a:bodyPr>
            <a:normAutofit/>
          </a:bodyPr>
          <a:lstStyle/>
          <a:p>
            <a:pPr lvl="1"/>
            <a:r>
              <a:rPr lang="en-US" dirty="0" smtClean="0"/>
              <a:t>LR Parsers (Simple, Canonical &amp; LALR)</a:t>
            </a:r>
          </a:p>
          <a:p>
            <a:r>
              <a:rPr lang="en-US" dirty="0" smtClean="0"/>
              <a:t>Syntax Directed Translation</a:t>
            </a:r>
          </a:p>
          <a:p>
            <a:pPr lvl="1"/>
            <a:r>
              <a:rPr lang="en-US" dirty="0" smtClean="0"/>
              <a:t>Inherited and Synthesized Attributes</a:t>
            </a:r>
          </a:p>
          <a:p>
            <a:pPr lvl="1"/>
            <a:r>
              <a:rPr lang="en-US" dirty="0" smtClean="0"/>
              <a:t>Dependency Graphs</a:t>
            </a:r>
          </a:p>
          <a:p>
            <a:pPr lvl="1"/>
            <a:r>
              <a:rPr lang="en-US" dirty="0" smtClean="0"/>
              <a:t>S-Attributed &amp; L-Attributed Definitions</a:t>
            </a:r>
          </a:p>
          <a:p>
            <a:pPr lvl="1"/>
            <a:r>
              <a:rPr lang="en-US" dirty="0" smtClean="0"/>
              <a:t>Implementing S-Attributed &amp; L-Attributed SDD's</a:t>
            </a:r>
          </a:p>
          <a:p>
            <a:r>
              <a:rPr lang="en-US" dirty="0" smtClean="0"/>
              <a:t>Intermediate Code Generation</a:t>
            </a:r>
          </a:p>
          <a:p>
            <a:pPr lvl="1"/>
            <a:r>
              <a:rPr lang="en-US" dirty="0" smtClean="0"/>
              <a:t>Intermediate Representation</a:t>
            </a:r>
          </a:p>
          <a:p>
            <a:pPr lvl="1"/>
            <a:r>
              <a:rPr lang="en-US" dirty="0" smtClean="0"/>
              <a:t>Translate Expressions</a:t>
            </a:r>
          </a:p>
          <a:p>
            <a:pPr lvl="1"/>
            <a:r>
              <a:rPr lang="en-US" dirty="0" smtClean="0"/>
              <a:t>Check Types &amp; Declarations</a:t>
            </a:r>
          </a:p>
          <a:p>
            <a:pPr lvl="1"/>
            <a:r>
              <a:rPr lang="en-US" dirty="0" smtClean="0"/>
              <a:t>Boolean Values &amp; Jumping Code</a:t>
            </a:r>
          </a:p>
          <a:p>
            <a:pPr lvl="1"/>
            <a:r>
              <a:rPr lang="en-US" dirty="0" smtClean="0"/>
              <a:t>Control Flow </a:t>
            </a:r>
          </a:p>
          <a:p>
            <a:pPr lvl="1"/>
            <a:r>
              <a:rPr lang="en-US" dirty="0" smtClean="0"/>
              <a:t>Implement Records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Check Types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Check types </a:t>
            </a:r>
            <a:endParaRPr lang="en-US" dirty="0" smtClean="0"/>
          </a:p>
          <a:p>
            <a:endParaRPr lang="en-US" dirty="0" smtClean="0"/>
          </a:p>
          <a:p>
            <a:pPr lvl="1"/>
            <a:r>
              <a:rPr lang="en-US" dirty="0" smtClean="0"/>
              <a:t>The type of an expression </a:t>
            </a:r>
            <a:r>
              <a:rPr lang="en-US" b="1" dirty="0" smtClean="0">
                <a:solidFill>
                  <a:schemeClr val="accent1"/>
                </a:solidFill>
              </a:rPr>
              <a:t>E</a:t>
            </a:r>
            <a:r>
              <a:rPr lang="en-US" b="1" baseline="-25000" dirty="0" smtClean="0">
                <a:solidFill>
                  <a:schemeClr val="accent1"/>
                </a:solidFill>
              </a:rPr>
              <a:t>1</a:t>
            </a:r>
            <a:r>
              <a:rPr lang="en-US" dirty="0" smtClean="0"/>
              <a:t> op </a:t>
            </a:r>
            <a:r>
              <a:rPr lang="en-US" b="1" dirty="0" smtClean="0">
                <a:solidFill>
                  <a:schemeClr val="accent1"/>
                </a:solidFill>
              </a:rPr>
              <a:t>E</a:t>
            </a:r>
            <a:r>
              <a:rPr lang="en-US" b="1" baseline="-25000" dirty="0" smtClean="0">
                <a:solidFill>
                  <a:schemeClr val="accent1"/>
                </a:solidFill>
              </a:rPr>
              <a:t>2</a:t>
            </a:r>
            <a:r>
              <a:rPr lang="en-US" dirty="0" smtClean="0"/>
              <a:t> is determined by the operator </a:t>
            </a:r>
            <a:r>
              <a:rPr lang="en-US" b="1" dirty="0" smtClean="0">
                <a:solidFill>
                  <a:schemeClr val="accent1"/>
                </a:solidFill>
              </a:rPr>
              <a:t>op</a:t>
            </a:r>
            <a:r>
              <a:rPr lang="en-US" dirty="0" smtClean="0"/>
              <a:t> and the types of </a:t>
            </a:r>
            <a:r>
              <a:rPr lang="en-US" b="1" dirty="0" smtClean="0">
                <a:solidFill>
                  <a:schemeClr val="accent1"/>
                </a:solidFill>
              </a:rPr>
              <a:t>E</a:t>
            </a:r>
            <a:r>
              <a:rPr lang="en-US" b="1" baseline="-25000" dirty="0" smtClean="0">
                <a:solidFill>
                  <a:schemeClr val="accent1"/>
                </a:solidFill>
              </a:rPr>
              <a:t>1</a:t>
            </a:r>
            <a:r>
              <a:rPr lang="en-US" dirty="0" smtClean="0"/>
              <a:t> and </a:t>
            </a:r>
            <a:r>
              <a:rPr lang="en-US" b="1" dirty="0" smtClean="0">
                <a:solidFill>
                  <a:schemeClr val="accent1"/>
                </a:solidFill>
              </a:rPr>
              <a:t>E</a:t>
            </a:r>
            <a:r>
              <a:rPr lang="en-US" b="1" baseline="-25000" dirty="0" smtClean="0">
                <a:solidFill>
                  <a:schemeClr val="accent1"/>
                </a:solidFill>
              </a:rPr>
              <a:t>2</a:t>
            </a:r>
            <a:r>
              <a:rPr lang="en-US" dirty="0" smtClean="0"/>
              <a:t> </a:t>
            </a:r>
          </a:p>
          <a:p>
            <a:pPr lvl="1"/>
            <a:endParaRPr lang="en-US" dirty="0" smtClean="0"/>
          </a:p>
          <a:p>
            <a:pPr lvl="1"/>
            <a:r>
              <a:rPr lang="en-US" dirty="0" smtClean="0"/>
              <a:t>A </a:t>
            </a:r>
            <a:r>
              <a:rPr lang="en-US" b="1" dirty="0" smtClean="0">
                <a:solidFill>
                  <a:schemeClr val="accent1"/>
                </a:solidFill>
              </a:rPr>
              <a:t>coercion</a:t>
            </a:r>
            <a:r>
              <a:rPr lang="en-US" dirty="0" smtClean="0"/>
              <a:t> is an implicit type conversion, such as from integer to float.</a:t>
            </a:r>
          </a:p>
          <a:p>
            <a:pPr lvl="1"/>
            <a:endParaRPr lang="en-US" dirty="0" smtClean="0"/>
          </a:p>
          <a:p>
            <a:pPr lvl="1"/>
            <a:r>
              <a:rPr lang="en-US" dirty="0" smtClean="0"/>
              <a:t>Intermediate code contains </a:t>
            </a:r>
            <a:r>
              <a:rPr lang="en-US" b="1" dirty="0" smtClean="0">
                <a:solidFill>
                  <a:schemeClr val="accent1"/>
                </a:solidFill>
              </a:rPr>
              <a:t>explicit type conversions </a:t>
            </a:r>
            <a:r>
              <a:rPr lang="en-US" dirty="0" smtClean="0"/>
              <a:t>to ensure an exact match between operand types and the types expected by an operator.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Declarations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Use a symbol table to implement declarations</a:t>
            </a:r>
          </a:p>
          <a:p>
            <a:pPr lvl="1"/>
            <a:endParaRPr lang="en-US" dirty="0" smtClean="0"/>
          </a:p>
          <a:p>
            <a:pPr lvl="1"/>
            <a:r>
              <a:rPr lang="en-US" dirty="0" smtClean="0"/>
              <a:t>A </a:t>
            </a:r>
            <a:r>
              <a:rPr lang="en-US" b="1" dirty="0" smtClean="0">
                <a:solidFill>
                  <a:schemeClr val="accent1"/>
                </a:solidFill>
              </a:rPr>
              <a:t>declaration</a:t>
            </a:r>
            <a:r>
              <a:rPr lang="en-US" dirty="0" smtClean="0"/>
              <a:t> specifies the type of a name. </a:t>
            </a:r>
          </a:p>
          <a:p>
            <a:endParaRPr lang="en-US" dirty="0" smtClean="0"/>
          </a:p>
          <a:p>
            <a:pPr lvl="1"/>
            <a:r>
              <a:rPr lang="en-US" dirty="0" smtClean="0"/>
              <a:t>The </a:t>
            </a:r>
            <a:r>
              <a:rPr lang="en-US" b="1" dirty="0" smtClean="0">
                <a:solidFill>
                  <a:schemeClr val="accent1"/>
                </a:solidFill>
              </a:rPr>
              <a:t>width</a:t>
            </a:r>
            <a:r>
              <a:rPr lang="en-US" dirty="0" smtClean="0"/>
              <a:t> of a type is the amount of storage needed for a name with that type. </a:t>
            </a:r>
          </a:p>
          <a:p>
            <a:pPr lvl="1"/>
            <a:endParaRPr lang="en-US" dirty="0" smtClean="0"/>
          </a:p>
          <a:p>
            <a:pPr lvl="1"/>
            <a:r>
              <a:rPr lang="en-US" dirty="0" smtClean="0"/>
              <a:t>Using widths, the </a:t>
            </a:r>
            <a:r>
              <a:rPr lang="en-US" b="1" dirty="0" smtClean="0">
                <a:solidFill>
                  <a:schemeClr val="accent1"/>
                </a:solidFill>
              </a:rPr>
              <a:t>relative address </a:t>
            </a:r>
            <a:r>
              <a:rPr lang="en-US" dirty="0" smtClean="0"/>
              <a:t>of a name at run time can be computed as an offset from the start of a data area. </a:t>
            </a:r>
          </a:p>
          <a:p>
            <a:pPr lvl="1"/>
            <a:endParaRPr lang="en-US" dirty="0" smtClean="0"/>
          </a:p>
          <a:p>
            <a:pPr lvl="1"/>
            <a:r>
              <a:rPr lang="en-US" dirty="0" smtClean="0"/>
              <a:t>The type and relative address of a name are put into the </a:t>
            </a:r>
            <a:r>
              <a:rPr lang="en-US" b="1" dirty="0" smtClean="0">
                <a:solidFill>
                  <a:schemeClr val="accent1"/>
                </a:solidFill>
              </a:rPr>
              <a:t>symbol table </a:t>
            </a:r>
            <a:r>
              <a:rPr lang="en-US" dirty="0" smtClean="0"/>
              <a:t>due to a declaration, so the translator can subsequently get them when the name appears in an expression.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Flatten Arrays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b="1" dirty="0" smtClean="0">
                <a:solidFill>
                  <a:schemeClr val="accent1"/>
                </a:solidFill>
              </a:rPr>
              <a:t>Flatten arrays</a:t>
            </a:r>
          </a:p>
          <a:p>
            <a:endParaRPr lang="en-US" dirty="0" smtClean="0"/>
          </a:p>
          <a:p>
            <a:pPr lvl="1"/>
            <a:r>
              <a:rPr lang="en-US" dirty="0" smtClean="0"/>
              <a:t>For quick access, array elements are stored in consecutive locations.</a:t>
            </a:r>
          </a:p>
          <a:p>
            <a:pPr lvl="1"/>
            <a:endParaRPr lang="en-US" dirty="0" smtClean="0"/>
          </a:p>
          <a:p>
            <a:pPr lvl="1"/>
            <a:r>
              <a:rPr lang="en-US" dirty="0" smtClean="0"/>
              <a:t>Arrays of arrays are flattened so they can be treated as a one dimensional array of individual elements. </a:t>
            </a:r>
          </a:p>
          <a:p>
            <a:pPr lvl="1"/>
            <a:endParaRPr lang="en-US" dirty="0" smtClean="0"/>
          </a:p>
          <a:p>
            <a:pPr lvl="1"/>
            <a:r>
              <a:rPr lang="en-US" dirty="0" smtClean="0"/>
              <a:t>The type of an array is used to calculate the address of an array element relative to the base of the array.</a:t>
            </a:r>
          </a:p>
          <a:p>
            <a:pPr lvl="1"/>
            <a:endParaRPr lang="en-US" dirty="0" smtClean="0"/>
          </a:p>
          <a:p>
            <a:r>
              <a:rPr lang="en-US" b="1" dirty="0" smtClean="0">
                <a:solidFill>
                  <a:schemeClr val="accent1"/>
                </a:solidFill>
              </a:rPr>
              <a:t>Generate jumping code for </a:t>
            </a:r>
            <a:r>
              <a:rPr lang="en-US" b="1" dirty="0" err="1" smtClean="0">
                <a:solidFill>
                  <a:schemeClr val="accent1"/>
                </a:solidFill>
              </a:rPr>
              <a:t>boolean</a:t>
            </a:r>
            <a:r>
              <a:rPr lang="en-US" b="1" dirty="0" smtClean="0">
                <a:solidFill>
                  <a:schemeClr val="accent1"/>
                </a:solidFill>
              </a:rPr>
              <a:t> expressions</a:t>
            </a:r>
          </a:p>
          <a:p>
            <a:pPr lvl="1"/>
            <a:endParaRPr lang="en-US" dirty="0" smtClean="0"/>
          </a:p>
          <a:p>
            <a:pPr lvl="1"/>
            <a:r>
              <a:rPr lang="en-US" dirty="0" smtClean="0"/>
              <a:t>In short-circuit or jumping code, the value of a </a:t>
            </a:r>
            <a:r>
              <a:rPr lang="en-US" dirty="0" err="1" smtClean="0"/>
              <a:t>boolean</a:t>
            </a:r>
            <a:r>
              <a:rPr lang="en-US" dirty="0" smtClean="0"/>
              <a:t> expression is implicit in the position reached in the code.</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Boolean Values &amp; Jumping Code</a:t>
            </a:r>
          </a:p>
        </p:txBody>
      </p:sp>
      <p:sp>
        <p:nvSpPr>
          <p:cNvPr id="3" name="Content Placeholder 2"/>
          <p:cNvSpPr>
            <a:spLocks noGrp="1"/>
          </p:cNvSpPr>
          <p:nvPr>
            <p:ph idx="1"/>
          </p:nvPr>
        </p:nvSpPr>
        <p:spPr>
          <a:xfrm>
            <a:off x="152400" y="1066800"/>
            <a:ext cx="8839200" cy="5257800"/>
          </a:xfrm>
        </p:spPr>
        <p:txBody>
          <a:bodyPr>
            <a:normAutofit/>
          </a:bodyPr>
          <a:lstStyle/>
          <a:p>
            <a:pPr lvl="1"/>
            <a:endParaRPr lang="en-US" dirty="0" smtClean="0"/>
          </a:p>
          <a:p>
            <a:pPr lvl="1"/>
            <a:r>
              <a:rPr lang="en-US" b="1" dirty="0" smtClean="0">
                <a:solidFill>
                  <a:schemeClr val="accent1"/>
                </a:solidFill>
              </a:rPr>
              <a:t>Jumping code </a:t>
            </a:r>
            <a:r>
              <a:rPr lang="en-US" dirty="0" smtClean="0"/>
              <a:t>is useful because a </a:t>
            </a:r>
            <a:r>
              <a:rPr lang="en-US" dirty="0" err="1" smtClean="0"/>
              <a:t>boolean</a:t>
            </a:r>
            <a:r>
              <a:rPr lang="en-US" dirty="0" smtClean="0"/>
              <a:t> expression </a:t>
            </a:r>
            <a:r>
              <a:rPr lang="en-US" b="1" i="1" dirty="0" smtClean="0"/>
              <a:t>B</a:t>
            </a:r>
            <a:r>
              <a:rPr lang="en-US" dirty="0" smtClean="0"/>
              <a:t> is typically used for control flow, as in </a:t>
            </a:r>
            <a:r>
              <a:rPr lang="en-US" b="1" dirty="0" smtClean="0"/>
              <a:t>if</a:t>
            </a:r>
            <a:r>
              <a:rPr lang="en-US" dirty="0" smtClean="0"/>
              <a:t> (B) S. </a:t>
            </a:r>
          </a:p>
          <a:p>
            <a:endParaRPr lang="en-US" dirty="0" smtClean="0"/>
          </a:p>
          <a:p>
            <a:pPr lvl="1"/>
            <a:r>
              <a:rPr lang="en-US" dirty="0" smtClean="0"/>
              <a:t>Boolean values can be computed by jumping to t = true or t = false, as appropriate, where </a:t>
            </a:r>
            <a:r>
              <a:rPr lang="en-US" b="1" dirty="0" smtClean="0">
                <a:solidFill>
                  <a:schemeClr val="accent1"/>
                </a:solidFill>
              </a:rPr>
              <a:t>t</a:t>
            </a:r>
            <a:r>
              <a:rPr lang="en-US" dirty="0" smtClean="0"/>
              <a:t> is a temporary name. </a:t>
            </a:r>
          </a:p>
          <a:p>
            <a:endParaRPr lang="en-US" dirty="0" smtClean="0"/>
          </a:p>
          <a:p>
            <a:pPr lvl="1"/>
            <a:r>
              <a:rPr lang="en-US" b="1" dirty="0" smtClean="0">
                <a:solidFill>
                  <a:schemeClr val="accent1"/>
                </a:solidFill>
              </a:rPr>
              <a:t>Using labels for jumps</a:t>
            </a:r>
            <a:r>
              <a:rPr lang="en-US" dirty="0" smtClean="0"/>
              <a:t> a </a:t>
            </a:r>
            <a:r>
              <a:rPr lang="en-US" dirty="0" err="1" smtClean="0"/>
              <a:t>boolean</a:t>
            </a:r>
            <a:r>
              <a:rPr lang="en-US" dirty="0" smtClean="0"/>
              <a:t> expression can be translated by inheriting labels corresponding to its true and false exits.</a:t>
            </a:r>
          </a:p>
          <a:p>
            <a:endParaRPr lang="en-US" dirty="0" smtClean="0"/>
          </a:p>
          <a:p>
            <a:pPr lvl="1"/>
            <a:r>
              <a:rPr lang="en-US" dirty="0" smtClean="0"/>
              <a:t>The constants true and false translate into a jump to the true and false exits, respectively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Control Flow</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Implement statements using control flow</a:t>
            </a:r>
          </a:p>
          <a:p>
            <a:endParaRPr lang="en-US" dirty="0" smtClean="0"/>
          </a:p>
          <a:p>
            <a:pPr lvl="1"/>
            <a:r>
              <a:rPr lang="en-US" dirty="0" smtClean="0"/>
              <a:t>Statements can be translated by inheriting a label next, where next marks the first instruction after the code for this statement . </a:t>
            </a:r>
          </a:p>
          <a:p>
            <a:endParaRPr lang="en-US" dirty="0" smtClean="0"/>
          </a:p>
          <a:p>
            <a:pPr lvl="1"/>
            <a:r>
              <a:rPr lang="en-US" dirty="0" smtClean="0"/>
              <a:t>The conditional </a:t>
            </a:r>
            <a:r>
              <a:rPr lang="en-US" b="1" dirty="0" smtClean="0"/>
              <a:t>S → if (B) S</a:t>
            </a:r>
            <a:r>
              <a:rPr lang="en-US" b="1" baseline="-25000" dirty="0" smtClean="0"/>
              <a:t>1</a:t>
            </a:r>
            <a:r>
              <a:rPr lang="en-US" dirty="0" smtClean="0"/>
              <a:t> can be translated by attaching a new label marking the beginning of the code for </a:t>
            </a:r>
            <a:r>
              <a:rPr lang="en-US" b="1" dirty="0" smtClean="0"/>
              <a:t>S</a:t>
            </a:r>
            <a:r>
              <a:rPr lang="en-US" b="1" baseline="-25000" dirty="0" smtClean="0"/>
              <a:t>1</a:t>
            </a:r>
            <a:r>
              <a:rPr lang="en-US" dirty="0" smtClean="0"/>
              <a:t> and passing the new label and </a:t>
            </a:r>
            <a:r>
              <a:rPr lang="en-US" b="1" i="1" dirty="0" err="1" smtClean="0"/>
              <a:t>S.next</a:t>
            </a:r>
            <a:r>
              <a:rPr lang="en-US" dirty="0" smtClean="0"/>
              <a:t> for the true and false exits, respectively, of B.</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Implement </a:t>
            </a:r>
            <a:r>
              <a:rPr lang="en-US" sz="4000" dirty="0" smtClean="0">
                <a:solidFill>
                  <a:srgbClr val="FF0000"/>
                </a:solidFill>
                <a:latin typeface="+mj-lt"/>
              </a:rPr>
              <a:t>Records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Implement records</a:t>
            </a:r>
            <a:endParaRPr lang="en-US" dirty="0" smtClean="0"/>
          </a:p>
          <a:p>
            <a:endParaRPr lang="en-US" dirty="0" smtClean="0"/>
          </a:p>
          <a:p>
            <a:pPr lvl="1"/>
            <a:r>
              <a:rPr lang="en-US" dirty="0" smtClean="0"/>
              <a:t>Field names in a record or class can be treated as a sequence of declarations. </a:t>
            </a:r>
          </a:p>
          <a:p>
            <a:endParaRPr lang="en-US" dirty="0" smtClean="0"/>
          </a:p>
          <a:p>
            <a:pPr lvl="1"/>
            <a:r>
              <a:rPr lang="en-US" dirty="0" smtClean="0"/>
              <a:t>A record type encodes the types and relative addresses of the fields. </a:t>
            </a:r>
          </a:p>
          <a:p>
            <a:endParaRPr lang="en-US" dirty="0" smtClean="0"/>
          </a:p>
          <a:p>
            <a:pPr lvl="1"/>
            <a:r>
              <a:rPr lang="en-US" dirty="0" smtClean="0"/>
              <a:t>A symbol table object can be used for this purpose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ood-luck-exams.jpg"/>
          <p:cNvPicPr>
            <a:picLocks noGrp="1" noChangeAspect="1"/>
          </p:cNvPicPr>
          <p:nvPr>
            <p:ph idx="1"/>
          </p:nvPr>
        </p:nvPicPr>
        <p:blipFill>
          <a:blip r:embed="rId2" cstate="print"/>
          <a:stretch>
            <a:fillRect/>
          </a:stretch>
        </p:blipFill>
        <p:spPr>
          <a:xfrm>
            <a:off x="0" y="-1"/>
            <a:ext cx="9144000" cy="6847839"/>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p>
        </p:txBody>
      </p:sp>
      <p:sp>
        <p:nvSpPr>
          <p:cNvPr id="3" name="Content Placeholder 2"/>
          <p:cNvSpPr>
            <a:spLocks noGrp="1"/>
          </p:cNvSpPr>
          <p:nvPr>
            <p:ph idx="1"/>
          </p:nvPr>
        </p:nvSpPr>
        <p:spPr/>
        <p:txBody>
          <a:bodyPr>
            <a:normAutofit/>
          </a:bodyPr>
          <a:lstStyle/>
          <a:p>
            <a:r>
              <a:rPr lang="en-US" dirty="0" smtClean="0"/>
              <a:t>A </a:t>
            </a:r>
            <a:r>
              <a:rPr lang="en-US" dirty="0" smtClean="0">
                <a:solidFill>
                  <a:schemeClr val="accent1"/>
                </a:solidFill>
              </a:rPr>
              <a:t>regular expression</a:t>
            </a:r>
            <a:r>
              <a:rPr lang="en-US" dirty="0" smtClean="0"/>
              <a:t>  is a sequence of characters that forms a search pattern, mainly for use in pattern matching with strings.</a:t>
            </a:r>
          </a:p>
          <a:p>
            <a:endParaRPr lang="en-US" dirty="0" smtClean="0"/>
          </a:p>
          <a:p>
            <a:pPr lvl="1"/>
            <a:r>
              <a:rPr lang="en-US" dirty="0" smtClean="0"/>
              <a:t>The idea is that the regular expressions over an alphabet consist of the alphabet, and expressions using union, concatenation, and *, but it takes more words to say it right. </a:t>
            </a:r>
          </a:p>
          <a:p>
            <a:pPr lvl="1"/>
            <a:endParaRPr lang="en-US" dirty="0" smtClean="0"/>
          </a:p>
          <a:p>
            <a:r>
              <a:rPr lang="en-US" dirty="0" smtClean="0"/>
              <a:t>Each regular expression r denotes a language L(r) , which is also defined recursively from the languages denoted by </a:t>
            </a:r>
            <a:r>
              <a:rPr lang="en-US" dirty="0" err="1" smtClean="0"/>
              <a:t>r's</a:t>
            </a:r>
            <a:r>
              <a:rPr lang="en-US" dirty="0" smtClean="0"/>
              <a:t>  </a:t>
            </a:r>
            <a:br>
              <a:rPr lang="en-US" dirty="0" smtClean="0"/>
            </a:br>
            <a:r>
              <a:rPr lang="en-US" dirty="0" smtClean="0"/>
              <a:t>sub-expressions.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nSpc>
                <a:spcPct val="115000"/>
              </a:lnSpc>
              <a:spcBef>
                <a:spcPts val="0"/>
              </a:spcBef>
            </a:pPr>
            <a:r>
              <a:rPr lang="en-US" sz="4000" dirty="0" smtClean="0"/>
              <a:t>Regular Definitions</a:t>
            </a:r>
          </a:p>
        </p:txBody>
      </p:sp>
      <p:sp>
        <p:nvSpPr>
          <p:cNvPr id="3" name="Content Placeholder 2"/>
          <p:cNvSpPr>
            <a:spLocks noGrp="1"/>
          </p:cNvSpPr>
          <p:nvPr>
            <p:ph idx="1"/>
          </p:nvPr>
        </p:nvSpPr>
        <p:spPr>
          <a:xfrm>
            <a:off x="152400" y="1066800"/>
            <a:ext cx="8839200" cy="5029200"/>
          </a:xfrm>
        </p:spPr>
        <p:txBody>
          <a:bodyPr>
            <a:normAutofit lnSpcReduction="10000"/>
          </a:bodyPr>
          <a:lstStyle/>
          <a:p>
            <a:r>
              <a:rPr lang="en-US" dirty="0" smtClean="0"/>
              <a:t>Complex collections of languages, such as the patterns that describe the tokens of a programming language, are often defined by a </a:t>
            </a:r>
            <a:r>
              <a:rPr lang="en-US" b="1" dirty="0" smtClean="0">
                <a:solidFill>
                  <a:schemeClr val="accent1"/>
                </a:solidFill>
              </a:rPr>
              <a:t>regular definition</a:t>
            </a:r>
            <a:r>
              <a:rPr lang="en-US" dirty="0" smtClean="0"/>
              <a:t> which is a sequence of statements that each define one variable to stand for some regular expression.</a:t>
            </a:r>
          </a:p>
          <a:p>
            <a:endParaRPr lang="en-US" dirty="0" smtClean="0"/>
          </a:p>
          <a:p>
            <a:pPr lvl="1"/>
            <a:r>
              <a:rPr lang="en-US" dirty="0" smtClean="0"/>
              <a:t>The regular expression for one variable can use previously defined variables in its regular expression.</a:t>
            </a:r>
          </a:p>
          <a:p>
            <a:endParaRPr lang="en-US" dirty="0" smtClean="0"/>
          </a:p>
          <a:p>
            <a:r>
              <a:rPr lang="en-US" b="1" dirty="0" smtClean="0">
                <a:solidFill>
                  <a:schemeClr val="accent1"/>
                </a:solidFill>
              </a:rPr>
              <a:t>Extended Regular-Expression Notation</a:t>
            </a:r>
          </a:p>
          <a:p>
            <a:pPr lvl="1"/>
            <a:r>
              <a:rPr lang="en-US" dirty="0" smtClean="0"/>
              <a:t>A number of additional operators may appear as short hands in regular expressions, to make it easier to express patterns. </a:t>
            </a:r>
          </a:p>
          <a:p>
            <a:pPr lvl="1"/>
            <a:r>
              <a:rPr lang="en-US" dirty="0" smtClean="0"/>
              <a:t>Examples include the + operator (one-or-more-of), ? (zero-or-one-of), and character classes (the union of the strings each consisting of one of the characters)</a:t>
            </a:r>
          </a:p>
        </p:txBody>
      </p:sp>
      <p:sp>
        <p:nvSpPr>
          <p:cNvPr id="4" name="Slide Number Placeholder 3"/>
          <p:cNvSpPr>
            <a:spLocks noGrp="1"/>
          </p:cNvSpPr>
          <p:nvPr>
            <p:ph type="sldNum" sz="quarter" idx="12"/>
          </p:nvPr>
        </p:nvSpPr>
        <p:spPr/>
        <p:txBody>
          <a:bodyPr/>
          <a:lstStyle/>
          <a:p>
            <a:fld id="{0AD2A1D3-94CF-4BE8-B9A0-75EFE4C74F95}" type="slidenum">
              <a:rPr lang="en-US" smtClean="0">
                <a:solidFill>
                  <a:schemeClr val="accent2"/>
                </a:solidFill>
              </a:rPr>
              <a:pPr/>
              <a:t>6</a:t>
            </a:fld>
            <a:endParaRPr lang="en-US"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1552575" y="4671258"/>
            <a:ext cx="5838825" cy="203434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Transition Diagrams</a:t>
            </a:r>
          </a:p>
        </p:txBody>
      </p:sp>
      <p:sp>
        <p:nvSpPr>
          <p:cNvPr id="3" name="Content Placeholder 2"/>
          <p:cNvSpPr>
            <a:spLocks noGrp="1"/>
          </p:cNvSpPr>
          <p:nvPr>
            <p:ph idx="1"/>
          </p:nvPr>
        </p:nvSpPr>
        <p:spPr/>
        <p:txBody>
          <a:bodyPr>
            <a:normAutofit/>
          </a:bodyPr>
          <a:lstStyle/>
          <a:p>
            <a:r>
              <a:rPr lang="en-US" dirty="0" smtClean="0"/>
              <a:t>The behavior of a lexical analyzer can often be described by a transition diagram. </a:t>
            </a:r>
          </a:p>
          <a:p>
            <a:endParaRPr lang="en-US" dirty="0" smtClean="0"/>
          </a:p>
          <a:p>
            <a:pPr lvl="1"/>
            <a:r>
              <a:rPr lang="en-US" dirty="0" smtClean="0"/>
              <a:t>These diagrams have states, each of which represents something about the history of the characters seen during the current search for a lexeme that matches one of the possible patterns.</a:t>
            </a:r>
          </a:p>
          <a:p>
            <a:endParaRPr lang="en-US" dirty="0" smtClean="0">
              <a:solidFill>
                <a:schemeClr val="accent1"/>
              </a:solidFill>
            </a:endParaRPr>
          </a:p>
          <a:p>
            <a:r>
              <a:rPr lang="en-US" dirty="0" smtClean="0">
                <a:solidFill>
                  <a:schemeClr val="accent1"/>
                </a:solidFill>
              </a:rPr>
              <a:t>Transition graph </a:t>
            </a:r>
            <a:r>
              <a:rPr lang="en-US" dirty="0" smtClean="0"/>
              <a:t>for an NFA recognizing the language of regular expression </a:t>
            </a:r>
            <a:r>
              <a:rPr lang="en-US" dirty="0" smtClean="0">
                <a:solidFill>
                  <a:schemeClr val="accent1"/>
                </a:solidFill>
              </a:rPr>
              <a:t>(a | b) * </a:t>
            </a:r>
            <a:r>
              <a:rPr lang="en-US" dirty="0" err="1" smtClean="0">
                <a:solidFill>
                  <a:schemeClr val="accent1"/>
                </a:solidFill>
              </a:rPr>
              <a:t>abb</a:t>
            </a:r>
            <a:r>
              <a:rPr lang="en-US" dirty="0" smtClean="0">
                <a:solidFill>
                  <a:schemeClr val="accent1"/>
                </a:solidFill>
              </a:rPr>
              <a:t> </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Diagrams..</a:t>
            </a:r>
          </a:p>
        </p:txBody>
      </p:sp>
      <p:sp>
        <p:nvSpPr>
          <p:cNvPr id="3" name="Content Placeholder 2"/>
          <p:cNvSpPr>
            <a:spLocks noGrp="1"/>
          </p:cNvSpPr>
          <p:nvPr>
            <p:ph idx="1"/>
          </p:nvPr>
        </p:nvSpPr>
        <p:spPr/>
        <p:txBody>
          <a:bodyPr>
            <a:normAutofit/>
          </a:bodyPr>
          <a:lstStyle/>
          <a:p>
            <a:endParaRPr lang="en-US" dirty="0" smtClean="0"/>
          </a:p>
          <a:p>
            <a:r>
              <a:rPr lang="en-US" dirty="0" smtClean="0"/>
              <a:t>Transition diagrams have a collection of nodes or circles, called </a:t>
            </a:r>
            <a:r>
              <a:rPr lang="en-US" dirty="0" smtClean="0">
                <a:solidFill>
                  <a:schemeClr val="accent1"/>
                </a:solidFill>
              </a:rPr>
              <a:t>states</a:t>
            </a:r>
            <a:endParaRPr lang="en-US" dirty="0" smtClean="0"/>
          </a:p>
          <a:p>
            <a:pPr lvl="1"/>
            <a:endParaRPr lang="en-US" dirty="0" smtClean="0"/>
          </a:p>
          <a:p>
            <a:pPr lvl="1"/>
            <a:r>
              <a:rPr lang="en-US" dirty="0" smtClean="0"/>
              <a:t>Each state represents a </a:t>
            </a:r>
            <a:r>
              <a:rPr lang="en-US" dirty="0" smtClean="0">
                <a:solidFill>
                  <a:schemeClr val="accent1"/>
                </a:solidFill>
              </a:rPr>
              <a:t>condition</a:t>
            </a:r>
            <a:r>
              <a:rPr lang="en-US" dirty="0" smtClean="0"/>
              <a:t> that could occur during the process of scanning the input looking for a lexeme that matches one of several patterns.</a:t>
            </a:r>
          </a:p>
          <a:p>
            <a:pPr lvl="1"/>
            <a:endParaRPr lang="en-US" dirty="0" smtClean="0">
              <a:solidFill>
                <a:schemeClr val="accent1"/>
              </a:solidFill>
            </a:endParaRPr>
          </a:p>
          <a:p>
            <a:pPr lvl="1"/>
            <a:r>
              <a:rPr lang="en-US" dirty="0" smtClean="0">
                <a:solidFill>
                  <a:schemeClr val="accent1"/>
                </a:solidFill>
              </a:rPr>
              <a:t>Edges</a:t>
            </a:r>
            <a:r>
              <a:rPr lang="en-US" dirty="0" smtClean="0"/>
              <a:t> are directed from one state of the transition diagram to another.</a:t>
            </a:r>
          </a:p>
          <a:p>
            <a:pPr lvl="1"/>
            <a:endParaRPr lang="en-US" dirty="0" smtClean="0"/>
          </a:p>
          <a:p>
            <a:pPr lvl="1"/>
            <a:r>
              <a:rPr lang="en-US" dirty="0" smtClean="0"/>
              <a:t>Each edge is </a:t>
            </a:r>
            <a:r>
              <a:rPr lang="en-US" dirty="0" smtClean="0">
                <a:solidFill>
                  <a:schemeClr val="accent1"/>
                </a:solidFill>
              </a:rPr>
              <a:t>labeled</a:t>
            </a:r>
            <a:r>
              <a:rPr lang="en-US" dirty="0" smtClean="0"/>
              <a:t> by a symbol or set of symbols.</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a:t>
            </a:r>
          </a:p>
        </p:txBody>
      </p:sp>
      <p:sp>
        <p:nvSpPr>
          <p:cNvPr id="3" name="Content Placeholder 2"/>
          <p:cNvSpPr>
            <a:spLocks noGrp="1"/>
          </p:cNvSpPr>
          <p:nvPr>
            <p:ph idx="1"/>
          </p:nvPr>
        </p:nvSpPr>
        <p:spPr/>
        <p:txBody>
          <a:bodyPr>
            <a:normAutofit/>
          </a:bodyPr>
          <a:lstStyle/>
          <a:p>
            <a:r>
              <a:rPr lang="en-US" dirty="0" smtClean="0"/>
              <a:t>These are a </a:t>
            </a:r>
            <a:r>
              <a:rPr lang="en-US" dirty="0" smtClean="0">
                <a:solidFill>
                  <a:schemeClr val="accent1"/>
                </a:solidFill>
              </a:rPr>
              <a:t>formalization of transition diagrams that include a designation of a start state and one or more accepting states</a:t>
            </a:r>
            <a:r>
              <a:rPr lang="en-US" dirty="0" smtClean="0"/>
              <a:t>, as well as the set of states, input characters, and transitions among states. </a:t>
            </a:r>
          </a:p>
          <a:p>
            <a:endParaRPr lang="en-US" dirty="0" smtClean="0"/>
          </a:p>
          <a:p>
            <a:r>
              <a:rPr lang="en-US" b="1" dirty="0" smtClean="0">
                <a:solidFill>
                  <a:schemeClr val="accent1"/>
                </a:solidFill>
              </a:rPr>
              <a:t>Accepting states </a:t>
            </a:r>
            <a:r>
              <a:rPr lang="en-US" dirty="0" smtClean="0"/>
              <a:t>indicate that the lexeme for some token has been found. </a:t>
            </a:r>
          </a:p>
          <a:p>
            <a:endParaRPr lang="en-US" dirty="0" smtClean="0"/>
          </a:p>
          <a:p>
            <a:r>
              <a:rPr lang="en-US" dirty="0" smtClean="0"/>
              <a:t>Unlike transition diagrams, </a:t>
            </a:r>
            <a:r>
              <a:rPr lang="en-US" b="1" dirty="0" smtClean="0">
                <a:solidFill>
                  <a:schemeClr val="accent1"/>
                </a:solidFill>
              </a:rPr>
              <a:t>finite automata can make transitions on empty input as well as on input characters </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20617</TotalTime>
  <Words>3011</Words>
  <Application>Microsoft Office PowerPoint</Application>
  <PresentationFormat>On-screen Show (4:3)</PresentationFormat>
  <Paragraphs>375</Paragraphs>
  <Slides>47</Slides>
  <Notes>44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Slide 2</vt:lpstr>
      <vt:lpstr>Contents</vt:lpstr>
      <vt:lpstr>Contents..</vt:lpstr>
      <vt:lpstr>Regular Expressions</vt:lpstr>
      <vt:lpstr>Regular Definitions</vt:lpstr>
      <vt:lpstr>Transition Diagrams</vt:lpstr>
      <vt:lpstr>Transition Diagrams..</vt:lpstr>
      <vt:lpstr>FA</vt:lpstr>
      <vt:lpstr>DFA &amp; NFA</vt:lpstr>
      <vt:lpstr>DFA &amp; NFA..</vt:lpstr>
      <vt:lpstr>DFA &amp; NFA…</vt:lpstr>
      <vt:lpstr>DFA &amp; NFA…</vt:lpstr>
      <vt:lpstr>Slide 14</vt:lpstr>
      <vt:lpstr>Parsers</vt:lpstr>
      <vt:lpstr>Context-Free Grammars</vt:lpstr>
      <vt:lpstr>Derivations &amp; Parse Trees</vt:lpstr>
      <vt:lpstr>Ambiguity</vt:lpstr>
      <vt:lpstr>Ambiguity..</vt:lpstr>
      <vt:lpstr>Parsing</vt:lpstr>
      <vt:lpstr>Recursive Descent Parsers</vt:lpstr>
      <vt:lpstr>LL(l) Parsers</vt:lpstr>
      <vt:lpstr>Shift-Reduce Parsing</vt:lpstr>
      <vt:lpstr>LR Parsers</vt:lpstr>
      <vt:lpstr>LR Parsers..</vt:lpstr>
      <vt:lpstr>LR Parsers...</vt:lpstr>
      <vt:lpstr>LR Parsers...</vt:lpstr>
      <vt:lpstr>Slide 28</vt:lpstr>
      <vt:lpstr>Inherited &amp; Synthesized Attributes</vt:lpstr>
      <vt:lpstr>Dependency Graphs</vt:lpstr>
      <vt:lpstr>Dependency Graphs..</vt:lpstr>
      <vt:lpstr>S-Attributed &amp; L-Attributed Definitions</vt:lpstr>
      <vt:lpstr>Implementing S &amp; L-Attributed SDD's</vt:lpstr>
      <vt:lpstr>Implementing S &amp; L-Attributed SDD's..</vt:lpstr>
      <vt:lpstr>Implementing S &amp; L-Attributed SDD's...</vt:lpstr>
      <vt:lpstr>Implementing S &amp; L-Attributed SDD's...</vt:lpstr>
      <vt:lpstr>Slide 37</vt:lpstr>
      <vt:lpstr>Intermediate Representation</vt:lpstr>
      <vt:lpstr>Translate Expressions</vt:lpstr>
      <vt:lpstr>Check Types</vt:lpstr>
      <vt:lpstr>Declarations</vt:lpstr>
      <vt:lpstr>Flatten Arrays</vt:lpstr>
      <vt:lpstr>Boolean Values &amp; Jumping Code</vt:lpstr>
      <vt:lpstr>Control Flow</vt:lpstr>
      <vt:lpstr>Implement Records</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4874</cp:revision>
  <dcterms:created xsi:type="dcterms:W3CDTF">2012-02-27T05:45:45Z</dcterms:created>
  <dcterms:modified xsi:type="dcterms:W3CDTF">2013-12-31T11:23:55Z</dcterms:modified>
  <cp:category>CS</cp:category>
</cp:coreProperties>
</file>