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356" r:id="rId2"/>
    <p:sldId id="357" r:id="rId3"/>
    <p:sldId id="393" r:id="rId4"/>
    <p:sldId id="428" r:id="rId5"/>
    <p:sldId id="409" r:id="rId6"/>
    <p:sldId id="410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1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8820E9-3A25-4A59-842C-5FB65FFF3835}" v="216" dt="2020-04-17T09:13:28.8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90" autoAdjust="0"/>
  </p:normalViewPr>
  <p:slideViewPr>
    <p:cSldViewPr>
      <p:cViewPr>
        <p:scale>
          <a:sx n="60" d="100"/>
          <a:sy n="60" d="100"/>
        </p:scale>
        <p:origin x="389" y="29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an Jamal" userId="6724a5da2ffd1b8f" providerId="LiveId" clId="{F18820E9-3A25-4A59-842C-5FB65FFF3835}"/>
    <pc:docChg chg="undo custSel addSld modSld">
      <pc:chgData name="Hasan Jamal" userId="6724a5da2ffd1b8f" providerId="LiveId" clId="{F18820E9-3A25-4A59-842C-5FB65FFF3835}" dt="2020-07-23T11:55:22.866" v="316" actId="21"/>
      <pc:docMkLst>
        <pc:docMk/>
      </pc:docMkLst>
      <pc:sldChg chg="modSp">
        <pc:chgData name="Hasan Jamal" userId="6724a5da2ffd1b8f" providerId="LiveId" clId="{F18820E9-3A25-4A59-842C-5FB65FFF3835}" dt="2020-04-17T09:14:35.495" v="295" actId="20577"/>
        <pc:sldMkLst>
          <pc:docMk/>
          <pc:sldMk cId="1780682839" sldId="288"/>
        </pc:sldMkLst>
        <pc:spChg chg="mod">
          <ac:chgData name="Hasan Jamal" userId="6724a5da2ffd1b8f" providerId="LiveId" clId="{F18820E9-3A25-4A59-842C-5FB65FFF3835}" dt="2020-04-17T09:14:35.495" v="295" actId="20577"/>
          <ac:spMkLst>
            <pc:docMk/>
            <pc:sldMk cId="1780682839" sldId="288"/>
            <ac:spMk id="34818" creationId="{00000000-0000-0000-0000-000000000000}"/>
          </ac:spMkLst>
        </pc:spChg>
      </pc:sldChg>
      <pc:sldChg chg="modSp mod">
        <pc:chgData name="Hasan Jamal" userId="6724a5da2ffd1b8f" providerId="LiveId" clId="{F18820E9-3A25-4A59-842C-5FB65FFF3835}" dt="2020-07-23T11:55:22.866" v="316" actId="21"/>
        <pc:sldMkLst>
          <pc:docMk/>
          <pc:sldMk cId="1830573222" sldId="403"/>
        </pc:sldMkLst>
        <pc:spChg chg="mod">
          <ac:chgData name="Hasan Jamal" userId="6724a5da2ffd1b8f" providerId="LiveId" clId="{F18820E9-3A25-4A59-842C-5FB65FFF3835}" dt="2020-07-23T11:55:22.866" v="316" actId="21"/>
          <ac:spMkLst>
            <pc:docMk/>
            <pc:sldMk cId="1830573222" sldId="403"/>
            <ac:spMk id="24578" creationId="{00000000-0000-0000-0000-000000000000}"/>
          </ac:spMkLst>
        </pc:spChg>
      </pc:sldChg>
      <pc:sldChg chg="addSp delSp modSp add">
        <pc:chgData name="Hasan Jamal" userId="6724a5da2ffd1b8f" providerId="LiveId" clId="{F18820E9-3A25-4A59-842C-5FB65FFF3835}" dt="2020-04-17T09:12:40.633" v="259" actId="164"/>
        <pc:sldMkLst>
          <pc:docMk/>
          <pc:sldMk cId="181662734" sldId="420"/>
        </pc:sldMkLst>
        <pc:spChg chg="mod">
          <ac:chgData name="Hasan Jamal" userId="6724a5da2ffd1b8f" providerId="LiveId" clId="{F18820E9-3A25-4A59-842C-5FB65FFF3835}" dt="2020-04-17T09:02:53.327" v="21" actId="20577"/>
          <ac:spMkLst>
            <pc:docMk/>
            <pc:sldMk cId="181662734" sldId="420"/>
            <ac:spMk id="47" creationId="{00000000-0000-0000-0000-000000000000}"/>
          </ac:spMkLst>
        </pc:spChg>
        <pc:spChg chg="add 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8" creationId="{EBC43649-DAC0-4CA8-8C35-DBF33731F474}"/>
          </ac:spMkLst>
        </pc:spChg>
        <pc:spChg chg="add 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9" creationId="{8927814A-001C-42D2-A7FC-E4983B544031}"/>
          </ac:spMkLst>
        </pc:spChg>
        <pc:spChg chg="add 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50" creationId="{5AA11F59-F73D-4C98-9D8E-F0524490817B}"/>
          </ac:spMkLst>
        </pc:spChg>
        <pc:spChg chg="add mod">
          <ac:chgData name="Hasan Jamal" userId="6724a5da2ffd1b8f" providerId="LiveId" clId="{F18820E9-3A25-4A59-842C-5FB65FFF3835}" dt="2020-04-17T09:10:10.675" v="213" actId="571"/>
          <ac:spMkLst>
            <pc:docMk/>
            <pc:sldMk cId="181662734" sldId="420"/>
            <ac:spMk id="51" creationId="{2F70F4A9-B857-4323-898E-8EA523CF9B46}"/>
          </ac:spMkLst>
        </pc:spChg>
        <pc:spChg chg="add 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52" creationId="{69345189-FD77-4391-BDCB-3B4A042BD1D3}"/>
          </ac:spMkLst>
        </pc:spChg>
        <pc:spChg chg="mod topLvl">
          <ac:chgData name="Hasan Jamal" userId="6724a5da2ffd1b8f" providerId="LiveId" clId="{F18820E9-3A25-4A59-842C-5FB65FFF3835}" dt="2020-04-17T09:04:13.798" v="26" actId="164"/>
          <ac:spMkLst>
            <pc:docMk/>
            <pc:sldMk cId="181662734" sldId="420"/>
            <ac:spMk id="45059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04:13.798" v="26" actId="164"/>
          <ac:spMkLst>
            <pc:docMk/>
            <pc:sldMk cId="181662734" sldId="420"/>
            <ac:spMk id="45060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5061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5062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04:13.798" v="26" actId="164"/>
          <ac:spMkLst>
            <pc:docMk/>
            <pc:sldMk cId="181662734" sldId="420"/>
            <ac:spMk id="45063" creationId="{00000000-0000-0000-0000-000000000000}"/>
          </ac:spMkLst>
        </pc:spChg>
        <pc:spChg chg="mod topLvl">
          <ac:chgData name="Hasan Jamal" userId="6724a5da2ffd1b8f" providerId="LiveId" clId="{F18820E9-3A25-4A59-842C-5FB65FFF3835}" dt="2020-04-17T09:04:13.798" v="26" actId="164"/>
          <ac:spMkLst>
            <pc:docMk/>
            <pc:sldMk cId="181662734" sldId="420"/>
            <ac:spMk id="45064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5065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5066" creationId="{00000000-0000-0000-0000-000000000000}"/>
          </ac:spMkLst>
        </pc:spChg>
        <pc:spChg chg="mod topLvl">
          <ac:chgData name="Hasan Jamal" userId="6724a5da2ffd1b8f" providerId="LiveId" clId="{F18820E9-3A25-4A59-842C-5FB65FFF3835}" dt="2020-04-17T09:04:13.798" v="26" actId="164"/>
          <ac:spMkLst>
            <pc:docMk/>
            <pc:sldMk cId="181662734" sldId="420"/>
            <ac:spMk id="45067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15.937" v="258" actId="207"/>
          <ac:spMkLst>
            <pc:docMk/>
            <pc:sldMk cId="181662734" sldId="420"/>
            <ac:spMk id="45068" creationId="{00000000-0000-0000-0000-000000000000}"/>
          </ac:spMkLst>
        </pc:spChg>
        <pc:spChg chg="mod topLvl">
          <ac:chgData name="Hasan Jamal" userId="6724a5da2ffd1b8f" providerId="LiveId" clId="{F18820E9-3A25-4A59-842C-5FB65FFF3835}" dt="2020-04-17T09:04:13.798" v="26" actId="164"/>
          <ac:spMkLst>
            <pc:docMk/>
            <pc:sldMk cId="181662734" sldId="420"/>
            <ac:spMk id="45069" creationId="{00000000-0000-0000-0000-000000000000}"/>
          </ac:spMkLst>
        </pc:spChg>
        <pc:spChg chg="mod topLvl">
          <ac:chgData name="Hasan Jamal" userId="6724a5da2ffd1b8f" providerId="LiveId" clId="{F18820E9-3A25-4A59-842C-5FB65FFF3835}" dt="2020-04-17T09:04:13.798" v="26" actId="164"/>
          <ac:spMkLst>
            <pc:docMk/>
            <pc:sldMk cId="181662734" sldId="420"/>
            <ac:spMk id="45070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5071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5072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5073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5074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5075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5076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5077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5078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5079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5080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5081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5082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5083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5084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5085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5086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5087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5088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5089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5090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5091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5092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5093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5094" creationId="{00000000-0000-0000-0000-000000000000}"/>
          </ac:spMkLst>
        </pc:spChg>
        <pc:spChg chg="mod topLvl">
          <ac:chgData name="Hasan Jamal" userId="6724a5da2ffd1b8f" providerId="LiveId" clId="{F18820E9-3A25-4A59-842C-5FB65FFF3835}" dt="2020-04-17T09:04:13.798" v="26" actId="164"/>
          <ac:spMkLst>
            <pc:docMk/>
            <pc:sldMk cId="181662734" sldId="420"/>
            <ac:spMk id="45095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5096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5097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5098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5099" creationId="{00000000-0000-0000-0000-000000000000}"/>
          </ac:spMkLst>
        </pc:spChg>
        <pc:spChg chg="mod topLvl">
          <ac:chgData name="Hasan Jamal" userId="6724a5da2ffd1b8f" providerId="LiveId" clId="{F18820E9-3A25-4A59-842C-5FB65FFF3835}" dt="2020-04-17T09:04:13.798" v="26" actId="164"/>
          <ac:spMkLst>
            <pc:docMk/>
            <pc:sldMk cId="181662734" sldId="420"/>
            <ac:spMk id="45100" creationId="{00000000-0000-0000-0000-000000000000}"/>
          </ac:spMkLst>
        </pc:spChg>
        <pc:grpChg chg="add del mod">
          <ac:chgData name="Hasan Jamal" userId="6724a5da2ffd1b8f" providerId="LiveId" clId="{F18820E9-3A25-4A59-842C-5FB65FFF3835}" dt="2020-04-17T09:04:04.328" v="25" actId="165"/>
          <ac:grpSpMkLst>
            <pc:docMk/>
            <pc:sldMk cId="181662734" sldId="420"/>
            <ac:grpSpMk id="2" creationId="{2C2A0EA7-4B37-4FCC-ADE8-C46D31B28142}"/>
          </ac:grpSpMkLst>
        </pc:grpChg>
        <pc:grpChg chg="add mod">
          <ac:chgData name="Hasan Jamal" userId="6724a5da2ffd1b8f" providerId="LiveId" clId="{F18820E9-3A25-4A59-842C-5FB65FFF3835}" dt="2020-04-17T09:12:40.633" v="259" actId="164"/>
          <ac:grpSpMkLst>
            <pc:docMk/>
            <pc:sldMk cId="181662734" sldId="420"/>
            <ac:grpSpMk id="3" creationId="{55ACA7D8-027A-4C68-A612-41E19A015E85}"/>
          </ac:grpSpMkLst>
        </pc:grpChg>
        <pc:grpChg chg="add mod">
          <ac:chgData name="Hasan Jamal" userId="6724a5da2ffd1b8f" providerId="LiveId" clId="{F18820E9-3A25-4A59-842C-5FB65FFF3835}" dt="2020-04-17T09:12:40.633" v="259" actId="164"/>
          <ac:grpSpMkLst>
            <pc:docMk/>
            <pc:sldMk cId="181662734" sldId="420"/>
            <ac:grpSpMk id="4" creationId="{6B72C37D-FADF-4020-AA72-9BF4C7EF1196}"/>
          </ac:grpSpMkLst>
        </pc:grpChg>
      </pc:sldChg>
      <pc:sldChg chg="addSp delSp modSp add">
        <pc:chgData name="Hasan Jamal" userId="6724a5da2ffd1b8f" providerId="LiveId" clId="{F18820E9-3A25-4A59-842C-5FB65FFF3835}" dt="2020-04-17T09:13:56.975" v="280" actId="20577"/>
        <pc:sldMkLst>
          <pc:docMk/>
          <pc:sldMk cId="3414586815" sldId="421"/>
        </pc:sldMkLst>
        <pc:spChg chg="add del mod">
          <ac:chgData name="Hasan Jamal" userId="6724a5da2ffd1b8f" providerId="LiveId" clId="{F18820E9-3A25-4A59-842C-5FB65FFF3835}" dt="2020-04-17T09:13:28.351" v="264" actId="478"/>
          <ac:spMkLst>
            <pc:docMk/>
            <pc:sldMk cId="3414586815" sldId="421"/>
            <ac:spMk id="3" creationId="{BC81B5F0-8640-4F49-9374-663AB0993C8C}"/>
          </ac:spMkLst>
        </pc:spChg>
        <pc:spChg chg="add">
          <ac:chgData name="Hasan Jamal" userId="6724a5da2ffd1b8f" providerId="LiveId" clId="{F18820E9-3A25-4A59-842C-5FB65FFF3835}" dt="2020-04-17T09:13:28.815" v="265"/>
          <ac:spMkLst>
            <pc:docMk/>
            <pc:sldMk cId="3414586815" sldId="421"/>
            <ac:spMk id="98" creationId="{9357DD51-DE9F-4C25-A7C8-0A4AC1E5959F}"/>
          </ac:spMkLst>
        </pc:spChg>
        <pc:spChg chg="del">
          <ac:chgData name="Hasan Jamal" userId="6724a5da2ffd1b8f" providerId="LiveId" clId="{F18820E9-3A25-4A59-842C-5FB65FFF3835}" dt="2020-04-17T09:13:25.829" v="263" actId="478"/>
          <ac:spMkLst>
            <pc:docMk/>
            <pc:sldMk cId="3414586815" sldId="421"/>
            <ac:spMk id="44034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083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084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085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086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087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088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089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090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091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092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093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094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095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096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097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098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099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100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101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102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103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104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105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106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107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108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109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110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111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112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113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114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115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116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117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118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119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120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121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122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123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124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3:56.975" v="280" actId="20577"/>
          <ac:spMkLst>
            <pc:docMk/>
            <pc:sldMk cId="3414586815" sldId="421"/>
            <ac:spMk id="46125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4.412" v="261" actId="478"/>
          <ac:spMkLst>
            <pc:docMk/>
            <pc:sldMk cId="3414586815" sldId="421"/>
            <ac:spMk id="46126" creationId="{00000000-0000-0000-0000-000000000000}"/>
          </ac:spMkLst>
        </pc:spChg>
        <pc:grpChg chg="add">
          <ac:chgData name="Hasan Jamal" userId="6724a5da2ffd1b8f" providerId="LiveId" clId="{F18820E9-3A25-4A59-842C-5FB65FFF3835}" dt="2020-04-17T09:13:13.907" v="262"/>
          <ac:grpSpMkLst>
            <pc:docMk/>
            <pc:sldMk cId="3414586815" sldId="421"/>
            <ac:grpSpMk id="48" creationId="{2474D3FE-D790-46C0-BA1A-05F595EB3918}"/>
          </ac:grpSpMkLst>
        </pc:grpChg>
      </pc:sldChg>
      <pc:sldChg chg="modSp mod">
        <pc:chgData name="Hasan Jamal" userId="6724a5da2ffd1b8f" providerId="LiveId" clId="{F18820E9-3A25-4A59-842C-5FB65FFF3835}" dt="2020-07-23T11:04:40.878" v="311" actId="20577"/>
        <pc:sldMkLst>
          <pc:docMk/>
          <pc:sldMk cId="4180920359" sldId="423"/>
        </pc:sldMkLst>
        <pc:spChg chg="mod">
          <ac:chgData name="Hasan Jamal" userId="6724a5da2ffd1b8f" providerId="LiveId" clId="{F18820E9-3A25-4A59-842C-5FB65FFF3835}" dt="2020-07-23T11:04:40.878" v="311" actId="20577"/>
          <ac:spMkLst>
            <pc:docMk/>
            <pc:sldMk cId="4180920359" sldId="423"/>
            <ac:spMk id="174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AE79B-F7C9-47FC-BE5E-3152E42B5AB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73AD6-A58B-476A-86CF-1D366384E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2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CF2A7423-DDBD-4DB3-8171-06E8770D2853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485D9CA-6DAA-4C3C-A3E2-EDEA918D5F8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Design &amp; Analysis of Algorithms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Design and Anaysis of Algorihms, Spring 2008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808038"/>
            <a:ext cx="8305800" cy="5440362"/>
          </a:xfrm>
        </p:spPr>
        <p:txBody>
          <a:bodyPr/>
          <a:lstStyle/>
          <a:p>
            <a:pPr algn="ctr">
              <a:buFontTx/>
              <a:buNone/>
            </a:pPr>
            <a:endParaRPr lang="en-US" altLang="en-US" sz="3600" dirty="0">
              <a:solidFill>
                <a:srgbClr val="9933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FontTx/>
              <a:buNone/>
            </a:pPr>
            <a:endParaRPr lang="en-US" altLang="en-US" sz="3600" dirty="0">
              <a:solidFill>
                <a:srgbClr val="9933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FontTx/>
              <a:buNone/>
            </a:pPr>
            <a:endParaRPr lang="en-US" altLang="en-US" sz="3600" dirty="0">
              <a:solidFill>
                <a:srgbClr val="9933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FontTx/>
              <a:buNone/>
            </a:pPr>
            <a:r>
              <a:rPr lang="en-US" altLang="en-US" sz="5400" dirty="0">
                <a:cs typeface="Times New Roman" pitchFamily="18" charset="0"/>
              </a:rPr>
              <a:t>Activity Selection Problem</a:t>
            </a:r>
            <a:endParaRPr lang="en-US" altLang="en-US" sz="4800" dirty="0">
              <a:cs typeface="Times New Roman" pitchFamily="18" charset="0"/>
            </a:endParaRP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531788" y="5648960"/>
            <a:ext cx="548640" cy="396240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EC36AC2-35A1-4E82-8972-61C64852A2AA}" type="slidenum">
              <a:rPr lang="en-US" altLang="en-US" sz="1800">
                <a:solidFill>
                  <a:srgbClr val="FFFFFF"/>
                </a:solidFill>
              </a:rPr>
              <a:pPr eaLnBrk="1" hangingPunct="1"/>
              <a:t>1</a:t>
            </a:fld>
            <a:endParaRPr lang="en-US" alt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24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Activity Selection Problem ASP</a:t>
            </a:r>
          </a:p>
        </p:txBody>
      </p:sp>
      <p:sp>
        <p:nvSpPr>
          <p:cNvPr id="30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04F8AB-0A9A-49E0-895E-C91700C81F43}" type="slidenum">
              <a:rPr lang="en-US" altLang="en-US" sz="1800" smtClean="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800">
              <a:solidFill>
                <a:srgbClr val="FFFFFF"/>
              </a:solidFill>
              <a:latin typeface="Times New Roman" pitchFamily="18" charset="0"/>
              <a:ea typeface="MS PGothic" pitchFamily="34" charset="-128"/>
            </a:endParaRPr>
          </a:p>
        </p:txBody>
      </p:sp>
      <p:graphicFrame>
        <p:nvGraphicFramePr>
          <p:cNvPr id="13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329038"/>
              </p:ext>
            </p:extLst>
          </p:nvPr>
        </p:nvGraphicFramePr>
        <p:xfrm>
          <a:off x="457200" y="1219200"/>
          <a:ext cx="7391400" cy="1219200"/>
        </p:xfrm>
        <a:graphic>
          <a:graphicData uri="http://schemas.openxmlformats.org/drawingml/2006/table">
            <a:tbl>
              <a:tblPr/>
              <a:tblGrid>
                <a:gridCol w="6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4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72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en-US" sz="20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9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US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2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7888553"/>
              </p:ext>
            </p:extLst>
          </p:nvPr>
        </p:nvGraphicFramePr>
        <p:xfrm>
          <a:off x="1621601" y="2480846"/>
          <a:ext cx="5486400" cy="4023360"/>
        </p:xfrm>
        <a:graphic>
          <a:graphicData uri="http://schemas.openxmlformats.org/drawingml/2006/table">
            <a:tbl>
              <a:tblPr/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Line 209"/>
          <p:cNvSpPr>
            <a:spLocks noChangeShapeType="1"/>
          </p:cNvSpPr>
          <p:nvPr/>
        </p:nvSpPr>
        <p:spPr bwMode="auto">
          <a:xfrm>
            <a:off x="2002601" y="2648486"/>
            <a:ext cx="1066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9" name="Line 210"/>
          <p:cNvSpPr>
            <a:spLocks noChangeShapeType="1"/>
          </p:cNvSpPr>
          <p:nvPr/>
        </p:nvSpPr>
        <p:spPr bwMode="auto">
          <a:xfrm>
            <a:off x="2688401" y="3014246"/>
            <a:ext cx="76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0" name="Line 211"/>
          <p:cNvSpPr>
            <a:spLocks noChangeShapeType="1"/>
          </p:cNvSpPr>
          <p:nvPr/>
        </p:nvSpPr>
        <p:spPr bwMode="auto">
          <a:xfrm>
            <a:off x="1621601" y="3395246"/>
            <a:ext cx="22098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1" name="Line 212"/>
          <p:cNvSpPr>
            <a:spLocks noChangeShapeType="1"/>
          </p:cNvSpPr>
          <p:nvPr/>
        </p:nvSpPr>
        <p:spPr bwMode="auto">
          <a:xfrm>
            <a:off x="3450401" y="3776246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" name="Line 213"/>
          <p:cNvSpPr>
            <a:spLocks noChangeShapeType="1"/>
          </p:cNvSpPr>
          <p:nvPr/>
        </p:nvSpPr>
        <p:spPr bwMode="auto">
          <a:xfrm>
            <a:off x="2688401" y="4111526"/>
            <a:ext cx="18288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" name="Line 214"/>
          <p:cNvSpPr>
            <a:spLocks noChangeShapeType="1"/>
          </p:cNvSpPr>
          <p:nvPr/>
        </p:nvSpPr>
        <p:spPr bwMode="auto">
          <a:xfrm>
            <a:off x="3450401" y="4477286"/>
            <a:ext cx="14478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5" name="Line 215"/>
          <p:cNvSpPr>
            <a:spLocks noChangeShapeType="1"/>
          </p:cNvSpPr>
          <p:nvPr/>
        </p:nvSpPr>
        <p:spPr bwMode="auto">
          <a:xfrm>
            <a:off x="3831401" y="4843046"/>
            <a:ext cx="14478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6" name="Line 216"/>
          <p:cNvSpPr>
            <a:spLocks noChangeShapeType="1"/>
          </p:cNvSpPr>
          <p:nvPr/>
        </p:nvSpPr>
        <p:spPr bwMode="auto">
          <a:xfrm>
            <a:off x="4555301" y="5224046"/>
            <a:ext cx="11049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7" name="Line 217"/>
          <p:cNvSpPr>
            <a:spLocks noChangeShapeType="1"/>
          </p:cNvSpPr>
          <p:nvPr/>
        </p:nvSpPr>
        <p:spPr bwMode="auto">
          <a:xfrm>
            <a:off x="4517201" y="5605046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8" name="Line 218"/>
          <p:cNvSpPr>
            <a:spLocks noChangeShapeType="1"/>
          </p:cNvSpPr>
          <p:nvPr/>
        </p:nvSpPr>
        <p:spPr bwMode="auto">
          <a:xfrm>
            <a:off x="2383601" y="5940326"/>
            <a:ext cx="402336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9" name="Line 219"/>
          <p:cNvSpPr>
            <a:spLocks noChangeShapeType="1"/>
          </p:cNvSpPr>
          <p:nvPr/>
        </p:nvSpPr>
        <p:spPr bwMode="auto">
          <a:xfrm>
            <a:off x="5995481" y="6306086"/>
            <a:ext cx="73152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0" name="Text Box 220"/>
          <p:cNvSpPr txBox="1">
            <a:spLocks noChangeArrowheads="1"/>
          </p:cNvSpPr>
          <p:nvPr/>
        </p:nvSpPr>
        <p:spPr bwMode="auto">
          <a:xfrm>
            <a:off x="1469201" y="6519446"/>
            <a:ext cx="59221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>
                <a:latin typeface="+mj-lt"/>
              </a:rPr>
              <a:t>0      1     2      3      4     5      6      7      8     9     10   11   12   13   14   15</a:t>
            </a:r>
          </a:p>
        </p:txBody>
      </p:sp>
    </p:spTree>
    <p:extLst>
      <p:ext uri="{BB962C8B-B14F-4D97-AF65-F5344CB8AC3E}">
        <p14:creationId xmlns:p14="http://schemas.microsoft.com/office/powerpoint/2010/main" val="1653490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Activity Selection Problem ASP</a:t>
            </a:r>
          </a:p>
        </p:txBody>
      </p:sp>
      <p:sp>
        <p:nvSpPr>
          <p:cNvPr id="30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04F8AB-0A9A-49E0-895E-C91700C81F43}" type="slidenum">
              <a:rPr lang="en-US" altLang="en-US" sz="1800" smtClean="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800">
              <a:solidFill>
                <a:srgbClr val="FFFFFF"/>
              </a:solidFill>
              <a:latin typeface="Times New Roman" pitchFamily="18" charset="0"/>
              <a:ea typeface="MS PGothic" pitchFamily="34" charset="-128"/>
            </a:endParaRPr>
          </a:p>
        </p:txBody>
      </p:sp>
      <p:graphicFrame>
        <p:nvGraphicFramePr>
          <p:cNvPr id="13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013175"/>
              </p:ext>
            </p:extLst>
          </p:nvPr>
        </p:nvGraphicFramePr>
        <p:xfrm>
          <a:off x="457200" y="1219200"/>
          <a:ext cx="7391400" cy="1219200"/>
        </p:xfrm>
        <a:graphic>
          <a:graphicData uri="http://schemas.openxmlformats.org/drawingml/2006/table">
            <a:tbl>
              <a:tblPr/>
              <a:tblGrid>
                <a:gridCol w="6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4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72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en-US" sz="20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9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US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2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0944426"/>
              </p:ext>
            </p:extLst>
          </p:nvPr>
        </p:nvGraphicFramePr>
        <p:xfrm>
          <a:off x="1621601" y="2480846"/>
          <a:ext cx="5486400" cy="4023360"/>
        </p:xfrm>
        <a:graphic>
          <a:graphicData uri="http://schemas.openxmlformats.org/drawingml/2006/table">
            <a:tbl>
              <a:tblPr/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Line 209"/>
          <p:cNvSpPr>
            <a:spLocks noChangeShapeType="1"/>
          </p:cNvSpPr>
          <p:nvPr/>
        </p:nvSpPr>
        <p:spPr bwMode="auto">
          <a:xfrm>
            <a:off x="2002601" y="2648486"/>
            <a:ext cx="1066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9" name="Line 210"/>
          <p:cNvSpPr>
            <a:spLocks noChangeShapeType="1"/>
          </p:cNvSpPr>
          <p:nvPr/>
        </p:nvSpPr>
        <p:spPr bwMode="auto">
          <a:xfrm>
            <a:off x="2688401" y="3014246"/>
            <a:ext cx="76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0" name="Line 211"/>
          <p:cNvSpPr>
            <a:spLocks noChangeShapeType="1"/>
          </p:cNvSpPr>
          <p:nvPr/>
        </p:nvSpPr>
        <p:spPr bwMode="auto">
          <a:xfrm>
            <a:off x="1621601" y="3395246"/>
            <a:ext cx="22098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1" name="Line 212"/>
          <p:cNvSpPr>
            <a:spLocks noChangeShapeType="1"/>
          </p:cNvSpPr>
          <p:nvPr/>
        </p:nvSpPr>
        <p:spPr bwMode="auto">
          <a:xfrm>
            <a:off x="3450401" y="3776246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" name="Line 213"/>
          <p:cNvSpPr>
            <a:spLocks noChangeShapeType="1"/>
          </p:cNvSpPr>
          <p:nvPr/>
        </p:nvSpPr>
        <p:spPr bwMode="auto">
          <a:xfrm>
            <a:off x="2688401" y="4111526"/>
            <a:ext cx="18288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" name="Line 214"/>
          <p:cNvSpPr>
            <a:spLocks noChangeShapeType="1"/>
          </p:cNvSpPr>
          <p:nvPr/>
        </p:nvSpPr>
        <p:spPr bwMode="auto">
          <a:xfrm>
            <a:off x="3450401" y="4477286"/>
            <a:ext cx="14478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5" name="Line 215"/>
          <p:cNvSpPr>
            <a:spLocks noChangeShapeType="1"/>
          </p:cNvSpPr>
          <p:nvPr/>
        </p:nvSpPr>
        <p:spPr bwMode="auto">
          <a:xfrm>
            <a:off x="3831401" y="4843046"/>
            <a:ext cx="14478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6" name="Line 216"/>
          <p:cNvSpPr>
            <a:spLocks noChangeShapeType="1"/>
          </p:cNvSpPr>
          <p:nvPr/>
        </p:nvSpPr>
        <p:spPr bwMode="auto">
          <a:xfrm>
            <a:off x="4555301" y="5224046"/>
            <a:ext cx="11049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7" name="Line 217"/>
          <p:cNvSpPr>
            <a:spLocks noChangeShapeType="1"/>
          </p:cNvSpPr>
          <p:nvPr/>
        </p:nvSpPr>
        <p:spPr bwMode="auto">
          <a:xfrm>
            <a:off x="4517201" y="5605046"/>
            <a:ext cx="1524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8" name="Line 218"/>
          <p:cNvSpPr>
            <a:spLocks noChangeShapeType="1"/>
          </p:cNvSpPr>
          <p:nvPr/>
        </p:nvSpPr>
        <p:spPr bwMode="auto">
          <a:xfrm>
            <a:off x="2383601" y="5940326"/>
            <a:ext cx="402336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9" name="Line 219"/>
          <p:cNvSpPr>
            <a:spLocks noChangeShapeType="1"/>
          </p:cNvSpPr>
          <p:nvPr/>
        </p:nvSpPr>
        <p:spPr bwMode="auto">
          <a:xfrm>
            <a:off x="5995481" y="6306086"/>
            <a:ext cx="73152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0" name="Text Box 220"/>
          <p:cNvSpPr txBox="1">
            <a:spLocks noChangeArrowheads="1"/>
          </p:cNvSpPr>
          <p:nvPr/>
        </p:nvSpPr>
        <p:spPr bwMode="auto">
          <a:xfrm>
            <a:off x="1469201" y="6519446"/>
            <a:ext cx="59221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>
                <a:latin typeface="+mj-lt"/>
              </a:rPr>
              <a:t>0      1     2      3      4     5      6      7      8     9     10   11   12   13   14   15</a:t>
            </a:r>
          </a:p>
        </p:txBody>
      </p:sp>
    </p:spTree>
    <p:extLst>
      <p:ext uri="{BB962C8B-B14F-4D97-AF65-F5344CB8AC3E}">
        <p14:creationId xmlns:p14="http://schemas.microsoft.com/office/powerpoint/2010/main" val="3358404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Activity Selection Problem ASP</a:t>
            </a:r>
          </a:p>
        </p:txBody>
      </p:sp>
      <p:sp>
        <p:nvSpPr>
          <p:cNvPr id="30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04F8AB-0A9A-49E0-895E-C91700C81F43}" type="slidenum">
              <a:rPr lang="en-US" altLang="en-US" sz="1800" smtClean="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800">
              <a:solidFill>
                <a:srgbClr val="FFFFFF"/>
              </a:solidFill>
              <a:latin typeface="Times New Roman" pitchFamily="18" charset="0"/>
              <a:ea typeface="MS PGothic" pitchFamily="34" charset="-128"/>
            </a:endParaRPr>
          </a:p>
        </p:txBody>
      </p:sp>
      <p:graphicFrame>
        <p:nvGraphicFramePr>
          <p:cNvPr id="13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581290"/>
              </p:ext>
            </p:extLst>
          </p:nvPr>
        </p:nvGraphicFramePr>
        <p:xfrm>
          <a:off x="457200" y="1219200"/>
          <a:ext cx="7391400" cy="1219200"/>
        </p:xfrm>
        <a:graphic>
          <a:graphicData uri="http://schemas.openxmlformats.org/drawingml/2006/table">
            <a:tbl>
              <a:tblPr/>
              <a:tblGrid>
                <a:gridCol w="6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4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72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en-US" sz="20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9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US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2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1903974"/>
              </p:ext>
            </p:extLst>
          </p:nvPr>
        </p:nvGraphicFramePr>
        <p:xfrm>
          <a:off x="1621601" y="2480846"/>
          <a:ext cx="5486400" cy="4023360"/>
        </p:xfrm>
        <a:graphic>
          <a:graphicData uri="http://schemas.openxmlformats.org/drawingml/2006/table">
            <a:tbl>
              <a:tblPr/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Line 209"/>
          <p:cNvSpPr>
            <a:spLocks noChangeShapeType="1"/>
          </p:cNvSpPr>
          <p:nvPr/>
        </p:nvSpPr>
        <p:spPr bwMode="auto">
          <a:xfrm>
            <a:off x="2002601" y="2648486"/>
            <a:ext cx="1066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9" name="Line 210"/>
          <p:cNvSpPr>
            <a:spLocks noChangeShapeType="1"/>
          </p:cNvSpPr>
          <p:nvPr/>
        </p:nvSpPr>
        <p:spPr bwMode="auto">
          <a:xfrm>
            <a:off x="2688401" y="3014246"/>
            <a:ext cx="76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0" name="Line 211"/>
          <p:cNvSpPr>
            <a:spLocks noChangeShapeType="1"/>
          </p:cNvSpPr>
          <p:nvPr/>
        </p:nvSpPr>
        <p:spPr bwMode="auto">
          <a:xfrm>
            <a:off x="1621601" y="3395246"/>
            <a:ext cx="22098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1" name="Line 212"/>
          <p:cNvSpPr>
            <a:spLocks noChangeShapeType="1"/>
          </p:cNvSpPr>
          <p:nvPr/>
        </p:nvSpPr>
        <p:spPr bwMode="auto">
          <a:xfrm>
            <a:off x="3450401" y="3776246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" name="Line 213"/>
          <p:cNvSpPr>
            <a:spLocks noChangeShapeType="1"/>
          </p:cNvSpPr>
          <p:nvPr/>
        </p:nvSpPr>
        <p:spPr bwMode="auto">
          <a:xfrm>
            <a:off x="2688401" y="4111526"/>
            <a:ext cx="18288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" name="Line 214"/>
          <p:cNvSpPr>
            <a:spLocks noChangeShapeType="1"/>
          </p:cNvSpPr>
          <p:nvPr/>
        </p:nvSpPr>
        <p:spPr bwMode="auto">
          <a:xfrm>
            <a:off x="3450401" y="4477286"/>
            <a:ext cx="14478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5" name="Line 215"/>
          <p:cNvSpPr>
            <a:spLocks noChangeShapeType="1"/>
          </p:cNvSpPr>
          <p:nvPr/>
        </p:nvSpPr>
        <p:spPr bwMode="auto">
          <a:xfrm>
            <a:off x="3831401" y="4843046"/>
            <a:ext cx="14478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6" name="Line 216"/>
          <p:cNvSpPr>
            <a:spLocks noChangeShapeType="1"/>
          </p:cNvSpPr>
          <p:nvPr/>
        </p:nvSpPr>
        <p:spPr bwMode="auto">
          <a:xfrm>
            <a:off x="4555301" y="5224046"/>
            <a:ext cx="11049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7" name="Line 217"/>
          <p:cNvSpPr>
            <a:spLocks noChangeShapeType="1"/>
          </p:cNvSpPr>
          <p:nvPr/>
        </p:nvSpPr>
        <p:spPr bwMode="auto">
          <a:xfrm>
            <a:off x="4517201" y="5605046"/>
            <a:ext cx="1524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8" name="Line 218"/>
          <p:cNvSpPr>
            <a:spLocks noChangeShapeType="1"/>
          </p:cNvSpPr>
          <p:nvPr/>
        </p:nvSpPr>
        <p:spPr bwMode="auto">
          <a:xfrm>
            <a:off x="2383601" y="5940326"/>
            <a:ext cx="402336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9" name="Line 219"/>
          <p:cNvSpPr>
            <a:spLocks noChangeShapeType="1"/>
          </p:cNvSpPr>
          <p:nvPr/>
        </p:nvSpPr>
        <p:spPr bwMode="auto">
          <a:xfrm>
            <a:off x="5995481" y="6306086"/>
            <a:ext cx="73152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0" name="Text Box 220"/>
          <p:cNvSpPr txBox="1">
            <a:spLocks noChangeArrowheads="1"/>
          </p:cNvSpPr>
          <p:nvPr/>
        </p:nvSpPr>
        <p:spPr bwMode="auto">
          <a:xfrm>
            <a:off x="1469201" y="6519446"/>
            <a:ext cx="59221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>
                <a:latin typeface="+mj-lt"/>
              </a:rPr>
              <a:t>0      1     2      3      4     5      6      7      8     9     10   11   12   13   14   15</a:t>
            </a:r>
          </a:p>
        </p:txBody>
      </p:sp>
    </p:spTree>
    <p:extLst>
      <p:ext uri="{BB962C8B-B14F-4D97-AF65-F5344CB8AC3E}">
        <p14:creationId xmlns:p14="http://schemas.microsoft.com/office/powerpoint/2010/main" val="2187950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04F8AB-0A9A-49E0-895E-C91700C81F43}" type="slidenum">
              <a:rPr lang="en-US" altLang="en-US" sz="1800" smtClean="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800">
              <a:solidFill>
                <a:srgbClr val="FFFFFF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2400" y="1219200"/>
            <a:ext cx="83820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ea typeface="新細明體" charset="-120"/>
              </a:rPr>
              <a:t>Why is it Greedy?</a:t>
            </a:r>
          </a:p>
          <a:p>
            <a:pPr lvl="1"/>
            <a:r>
              <a:rPr lang="en-US" altLang="zh-TW" sz="2200" dirty="0">
                <a:ea typeface="新細明體" charset="-120"/>
              </a:rPr>
              <a:t>Greedy in the sense that it leaves as much opportunity as possible for the remaining activities to be scheduled</a:t>
            </a:r>
          </a:p>
          <a:p>
            <a:pPr lvl="1"/>
            <a:r>
              <a:rPr lang="en-US" altLang="zh-TW" sz="2200" dirty="0">
                <a:ea typeface="新細明體" charset="-120"/>
              </a:rPr>
              <a:t>The greedy choice is the one that maximizes the amount of unscheduled time remaining</a:t>
            </a:r>
          </a:p>
          <a:p>
            <a:pPr lvl="1"/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Why this Algorithm is Optimal?</a:t>
            </a:r>
          </a:p>
          <a:p>
            <a:pPr lvl="1"/>
            <a:r>
              <a:rPr lang="en-US" altLang="en-US" sz="2200" dirty="0"/>
              <a:t>We will show that this algorithm uses the following properties</a:t>
            </a:r>
          </a:p>
          <a:p>
            <a:pPr lvl="2">
              <a:buFontTx/>
              <a:buChar char="•"/>
            </a:pPr>
            <a:r>
              <a:rPr lang="en-US" altLang="en-US" sz="2000" dirty="0"/>
              <a:t>The problem has the optimal substructure property</a:t>
            </a:r>
          </a:p>
          <a:p>
            <a:pPr lvl="2">
              <a:buFontTx/>
              <a:buChar char="•"/>
            </a:pPr>
            <a:r>
              <a:rPr lang="en-US" altLang="en-US" sz="2000" dirty="0"/>
              <a:t>The algorithm satisfies the greedy-choice property</a:t>
            </a:r>
            <a:endParaRPr lang="en-US" altLang="en-US" sz="2200" dirty="0"/>
          </a:p>
          <a:p>
            <a:pPr lvl="1"/>
            <a:r>
              <a:rPr lang="en-US" altLang="zh-TW" sz="2200" dirty="0">
                <a:ea typeface="新細明體" charset="-120"/>
              </a:rPr>
              <a:t>Thus, it is Optimal</a:t>
            </a:r>
            <a:endParaRPr lang="en-US" altLang="en-US" sz="2200" dirty="0"/>
          </a:p>
          <a:p>
            <a:pPr lvl="1"/>
            <a:endParaRPr lang="en-US" alt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Activity Selection Problem ASP</a:t>
            </a:r>
          </a:p>
        </p:txBody>
      </p:sp>
    </p:spTree>
    <p:extLst>
      <p:ext uri="{BB962C8B-B14F-4D97-AF65-F5344CB8AC3E}">
        <p14:creationId xmlns:p14="http://schemas.microsoft.com/office/powerpoint/2010/main" val="1099934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04F8AB-0A9A-49E0-895E-C91700C81F43}" type="slidenum">
              <a:rPr lang="en-US" altLang="en-US" sz="1800" smtClean="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800">
              <a:solidFill>
                <a:srgbClr val="FFFFFF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6200" y="1219200"/>
            <a:ext cx="83820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Claim: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There exists an optimal schedule </a:t>
            </a:r>
            <a:r>
              <a:rPr lang="en-US" altLang="zh-TW" i="1" dirty="0">
                <a:solidFill>
                  <a:srgbClr val="FF0000"/>
                </a:solidFill>
                <a:ea typeface="新細明體" charset="-120"/>
              </a:rPr>
              <a:t>A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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i="1" dirty="0">
                <a:solidFill>
                  <a:srgbClr val="FF0000"/>
                </a:solidFill>
                <a:ea typeface="新細明體" charset="-120"/>
              </a:rPr>
              <a:t>S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 such that activity a</a:t>
            </a:r>
            <a:r>
              <a:rPr lang="en-US" altLang="zh-TW" baseline="-25000" dirty="0">
                <a:solidFill>
                  <a:srgbClr val="FF0000"/>
                </a:solidFill>
                <a:ea typeface="新細明體" charset="-120"/>
              </a:rPr>
              <a:t>1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(which</a:t>
            </a:r>
            <a:r>
              <a:rPr lang="en-US" altLang="zh-TW" baseline="-250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has the earliest finish time) is in </a:t>
            </a:r>
            <a:r>
              <a:rPr lang="en-US" altLang="zh-TW" i="1" dirty="0">
                <a:solidFill>
                  <a:srgbClr val="FF0000"/>
                </a:solidFill>
                <a:ea typeface="新細明體" charset="-120"/>
              </a:rPr>
              <a:t>A</a:t>
            </a:r>
          </a:p>
          <a:p>
            <a:pPr marL="114300" indent="0">
              <a:buNone/>
            </a:pPr>
            <a:endParaRPr lang="en-US" altLang="zh-TW" sz="1400" dirty="0">
              <a:ea typeface="新細明體" charset="-120"/>
            </a:endParaRPr>
          </a:p>
          <a:p>
            <a:pPr marL="114300" indent="0">
              <a:buNone/>
            </a:pP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Proof:</a:t>
            </a:r>
            <a:r>
              <a:rPr lang="en-US" altLang="zh-TW" dirty="0">
                <a:ea typeface="新細明體" charset="-120"/>
              </a:rPr>
              <a:t> Suppose </a:t>
            </a:r>
            <a:r>
              <a:rPr lang="en-US" altLang="zh-TW" i="1" dirty="0">
                <a:ea typeface="新細明體" charset="-120"/>
              </a:rPr>
              <a:t>B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 </a:t>
            </a:r>
            <a:r>
              <a:rPr lang="en-US" altLang="zh-TW" i="1" dirty="0">
                <a:ea typeface="新細明體" charset="-120"/>
                <a:sym typeface="Symbol" pitchFamily="18" charset="2"/>
              </a:rPr>
              <a:t>S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 in an optimal schedule. There are two cases:</a:t>
            </a:r>
          </a:p>
          <a:p>
            <a:pPr marL="114300" indent="0">
              <a:buClr>
                <a:schemeClr val="tx1"/>
              </a:buClr>
              <a:buNone/>
            </a:pPr>
            <a:r>
              <a:rPr lang="en-US" altLang="zh-TW" dirty="0">
                <a:ea typeface="新細明體" charset="-120"/>
                <a:sym typeface="Symbol" pitchFamily="18" charset="2"/>
              </a:rPr>
              <a:t>            (1)  If a</a:t>
            </a:r>
            <a:r>
              <a:rPr lang="en-US" altLang="zh-TW" baseline="-25000" dirty="0">
                <a:ea typeface="新細明體" charset="-120"/>
                <a:sym typeface="Symbol" pitchFamily="18" charset="2"/>
              </a:rPr>
              <a:t>1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 is in </a:t>
            </a:r>
            <a:r>
              <a:rPr lang="en-US" altLang="zh-TW" i="1" dirty="0">
                <a:ea typeface="新細明體" charset="-120"/>
                <a:sym typeface="Symbol" pitchFamily="18" charset="2"/>
              </a:rPr>
              <a:t>B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 then let </a:t>
            </a:r>
            <a:r>
              <a:rPr lang="en-US" altLang="zh-TW" i="1" dirty="0">
                <a:ea typeface="新細明體" charset="-120"/>
                <a:sym typeface="Symbol" pitchFamily="18" charset="2"/>
              </a:rPr>
              <a:t>A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 = </a:t>
            </a:r>
            <a:r>
              <a:rPr lang="en-US" altLang="zh-TW" i="1" dirty="0">
                <a:ea typeface="新細明體" charset="-120"/>
                <a:sym typeface="Symbol" pitchFamily="18" charset="2"/>
              </a:rPr>
              <a:t>B</a:t>
            </a:r>
          </a:p>
          <a:p>
            <a:pPr marL="114300" indent="0">
              <a:buClr>
                <a:schemeClr val="tx1"/>
              </a:buClr>
              <a:buNone/>
            </a:pPr>
            <a:r>
              <a:rPr lang="en-US" altLang="zh-TW" dirty="0">
                <a:ea typeface="新細明體" charset="-120"/>
                <a:sym typeface="Symbol" pitchFamily="18" charset="2"/>
              </a:rPr>
              <a:t>            (2)  Otherwise, let </a:t>
            </a:r>
            <a:r>
              <a:rPr lang="en-US" altLang="zh-TW" i="1" dirty="0">
                <a:ea typeface="新細明體" charset="-120"/>
                <a:sym typeface="Symbol" pitchFamily="18" charset="2"/>
              </a:rPr>
              <a:t>k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 be the first activity in </a:t>
            </a:r>
            <a:r>
              <a:rPr lang="en-US" altLang="zh-TW" i="1" dirty="0">
                <a:ea typeface="新細明體" charset="-120"/>
                <a:sym typeface="Symbol" pitchFamily="18" charset="2"/>
              </a:rPr>
              <a:t>B</a:t>
            </a:r>
          </a:p>
          <a:p>
            <a:pPr marL="411480" lvl="1" indent="0">
              <a:buNone/>
            </a:pPr>
            <a:endParaRPr lang="en-US" altLang="zh-TW" sz="1100" dirty="0">
              <a:ea typeface="新細明體" charset="-120"/>
              <a:sym typeface="Symbol" pitchFamily="18" charset="2"/>
            </a:endParaRPr>
          </a:p>
          <a:p>
            <a:pPr marL="411480" lvl="1" indent="0">
              <a:buNone/>
            </a:pPr>
            <a:r>
              <a:rPr lang="en-US" altLang="zh-TW" sz="2200" dirty="0">
                <a:ea typeface="新細明體" charset="-120"/>
                <a:sym typeface="Symbol" pitchFamily="18" charset="2"/>
              </a:rPr>
              <a:t>Let </a:t>
            </a:r>
            <a:r>
              <a:rPr lang="en-US" altLang="zh-TW" sz="2200" i="1" dirty="0">
                <a:ea typeface="新細明體" charset="-120"/>
                <a:sym typeface="Symbol" pitchFamily="18" charset="2"/>
              </a:rPr>
              <a:t>B</a:t>
            </a:r>
            <a:r>
              <a:rPr lang="en-US" altLang="zh-TW" sz="2200" dirty="0">
                <a:ea typeface="新細明體" charset="-120"/>
                <a:sym typeface="Symbol" pitchFamily="18" charset="2"/>
              </a:rPr>
              <a:t> = </a:t>
            </a:r>
            <a:r>
              <a:rPr lang="en-US" altLang="zh-TW" sz="2200" i="1" dirty="0">
                <a:ea typeface="新細明體" charset="-120"/>
                <a:sym typeface="Symbol" pitchFamily="18" charset="2"/>
              </a:rPr>
              <a:t>A</a:t>
            </a:r>
            <a:r>
              <a:rPr lang="en-US" altLang="zh-TW" sz="2200" dirty="0">
                <a:ea typeface="新細明體" charset="-120"/>
                <a:sym typeface="Symbol" pitchFamily="18" charset="2"/>
              </a:rPr>
              <a:t> – {</a:t>
            </a:r>
            <a:r>
              <a:rPr lang="en-US" altLang="zh-TW" sz="2200" i="1" dirty="0">
                <a:ea typeface="新細明體" charset="-120"/>
                <a:sym typeface="Symbol" pitchFamily="18" charset="2"/>
              </a:rPr>
              <a:t>k</a:t>
            </a:r>
            <a:r>
              <a:rPr lang="en-US" altLang="zh-TW" sz="2200" dirty="0">
                <a:ea typeface="新細明體" charset="-120"/>
                <a:sym typeface="Symbol" pitchFamily="18" charset="2"/>
              </a:rPr>
              <a:t>} + {1}</a:t>
            </a:r>
          </a:p>
          <a:p>
            <a:pPr marL="411480" lvl="1" indent="0">
              <a:buNone/>
            </a:pPr>
            <a:endParaRPr lang="en-US" altLang="zh-TW" sz="1400" dirty="0">
              <a:ea typeface="新細明體" charset="-120"/>
            </a:endParaRPr>
          </a:p>
          <a:p>
            <a:pPr marL="411480" lvl="1" indent="0">
              <a:buNone/>
            </a:pPr>
            <a:r>
              <a:rPr lang="en-US" altLang="zh-TW" sz="2200" dirty="0">
                <a:ea typeface="新細明體" charset="-120"/>
              </a:rPr>
              <a:t>Since </a:t>
            </a:r>
            <a:r>
              <a:rPr lang="en-US" altLang="zh-TW" sz="2200" i="1" dirty="0">
                <a:ea typeface="新細明體" charset="-120"/>
              </a:rPr>
              <a:t>f</a:t>
            </a:r>
            <a:r>
              <a:rPr lang="en-US" altLang="zh-TW" sz="2200" i="1" baseline="-25000" dirty="0">
                <a:ea typeface="新細明體" charset="-120"/>
              </a:rPr>
              <a:t>1 </a:t>
            </a:r>
            <a:r>
              <a:rPr lang="en-US" altLang="zh-TW" sz="2200" dirty="0">
                <a:ea typeface="新細明體" charset="-120"/>
                <a:sym typeface="Symbol" pitchFamily="18" charset="2"/>
              </a:rPr>
              <a:t></a:t>
            </a:r>
            <a:r>
              <a:rPr lang="en-US" altLang="zh-TW" sz="2200" i="1" dirty="0">
                <a:ea typeface="新細明體" charset="-120"/>
                <a:sym typeface="Symbol" pitchFamily="18" charset="2"/>
              </a:rPr>
              <a:t> </a:t>
            </a:r>
            <a:r>
              <a:rPr lang="en-US" altLang="zh-TW" sz="2200" i="1" dirty="0" err="1">
                <a:ea typeface="新細明體" charset="-120"/>
              </a:rPr>
              <a:t>f</a:t>
            </a:r>
            <a:r>
              <a:rPr lang="en-US" altLang="zh-TW" sz="2200" i="1" baseline="-25000" dirty="0" err="1">
                <a:ea typeface="新細明體" charset="-120"/>
              </a:rPr>
              <a:t>k</a:t>
            </a:r>
            <a:r>
              <a:rPr lang="en-US" altLang="zh-TW" sz="2200" dirty="0">
                <a:ea typeface="新細明體" charset="-120"/>
              </a:rPr>
              <a:t> a</a:t>
            </a:r>
            <a:r>
              <a:rPr lang="en-US" altLang="zh-TW" sz="2200" dirty="0">
                <a:ea typeface="新細明體" charset="-120"/>
                <a:sym typeface="Wingdings" pitchFamily="2" charset="2"/>
              </a:rPr>
              <a:t>ctivities in </a:t>
            </a:r>
            <a:r>
              <a:rPr lang="en-US" altLang="zh-TW" sz="2200" i="1" dirty="0">
                <a:ea typeface="新細明體" charset="-120"/>
                <a:sym typeface="Wingdings" pitchFamily="2" charset="2"/>
              </a:rPr>
              <a:t>A</a:t>
            </a:r>
            <a:r>
              <a:rPr lang="en-US" altLang="zh-TW" sz="2200" dirty="0">
                <a:ea typeface="新細明體" charset="-120"/>
                <a:sym typeface="Wingdings" pitchFamily="2" charset="2"/>
              </a:rPr>
              <a:t> are disjoint (compatible). Thus </a:t>
            </a:r>
            <a:r>
              <a:rPr lang="en-US" altLang="zh-TW" sz="2200" i="1" dirty="0">
                <a:ea typeface="新細明體" charset="-120"/>
                <a:sym typeface="Wingdings" pitchFamily="2" charset="2"/>
              </a:rPr>
              <a:t>A</a:t>
            </a:r>
            <a:r>
              <a:rPr lang="en-US" altLang="zh-TW" sz="2200" dirty="0">
                <a:ea typeface="新細明體" charset="-120"/>
                <a:sym typeface="Wingdings" pitchFamily="2" charset="2"/>
              </a:rPr>
              <a:t> is also optimal. </a:t>
            </a:r>
            <a:r>
              <a:rPr lang="en-US" altLang="zh-TW" sz="2200" i="1" dirty="0">
                <a:ea typeface="新細明體" charset="-120"/>
                <a:sym typeface="Wingdings" pitchFamily="2" charset="2"/>
              </a:rPr>
              <a:t>B</a:t>
            </a:r>
            <a:r>
              <a:rPr lang="en-US" altLang="zh-TW" sz="2200" dirty="0">
                <a:ea typeface="新細明體" charset="-120"/>
                <a:sym typeface="Wingdings" pitchFamily="2" charset="2"/>
              </a:rPr>
              <a:t> has the same number of activities as </a:t>
            </a:r>
            <a:r>
              <a:rPr lang="en-US" altLang="zh-TW" sz="2200" i="1" dirty="0">
                <a:ea typeface="新細明體" charset="-120"/>
                <a:sym typeface="Wingdings" pitchFamily="2" charset="2"/>
              </a:rPr>
              <a:t>A</a:t>
            </a:r>
            <a:r>
              <a:rPr lang="en-US" altLang="zh-TW" sz="2200" dirty="0">
                <a:ea typeface="新細明體" charset="-120"/>
                <a:sym typeface="Wingdings" pitchFamily="2" charset="2"/>
              </a:rPr>
              <a:t>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Greedy-Choice Property</a:t>
            </a:r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1371600" y="5222875"/>
            <a:ext cx="6096000" cy="568325"/>
            <a:chOff x="1584" y="2426"/>
            <a:chExt cx="3840" cy="358"/>
          </a:xfrm>
        </p:grpSpPr>
        <p:sp>
          <p:nvSpPr>
            <p:cNvPr id="8" name="Line 19"/>
            <p:cNvSpPr>
              <a:spLocks noChangeShapeType="1"/>
            </p:cNvSpPr>
            <p:nvPr/>
          </p:nvSpPr>
          <p:spPr bwMode="auto">
            <a:xfrm>
              <a:off x="1584" y="2688"/>
              <a:ext cx="816" cy="0"/>
            </a:xfrm>
            <a:prstGeom prst="line">
              <a:avLst/>
            </a:prstGeom>
            <a:noFill/>
            <a:ln w="508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20"/>
            <p:cNvSpPr>
              <a:spLocks noChangeShapeType="1"/>
            </p:cNvSpPr>
            <p:nvPr/>
          </p:nvSpPr>
          <p:spPr bwMode="auto">
            <a:xfrm>
              <a:off x="2592" y="2688"/>
              <a:ext cx="432" cy="0"/>
            </a:xfrm>
            <a:prstGeom prst="line">
              <a:avLst/>
            </a:prstGeom>
            <a:noFill/>
            <a:ln w="508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21"/>
            <p:cNvSpPr>
              <a:spLocks noChangeShapeType="1"/>
            </p:cNvSpPr>
            <p:nvPr/>
          </p:nvSpPr>
          <p:spPr bwMode="auto">
            <a:xfrm>
              <a:off x="3168" y="2688"/>
              <a:ext cx="1152" cy="0"/>
            </a:xfrm>
            <a:prstGeom prst="line">
              <a:avLst/>
            </a:prstGeom>
            <a:noFill/>
            <a:ln w="508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22"/>
            <p:cNvSpPr>
              <a:spLocks noChangeShapeType="1"/>
            </p:cNvSpPr>
            <p:nvPr/>
          </p:nvSpPr>
          <p:spPr bwMode="auto">
            <a:xfrm>
              <a:off x="4800" y="2688"/>
              <a:ext cx="624" cy="0"/>
            </a:xfrm>
            <a:prstGeom prst="line">
              <a:avLst/>
            </a:prstGeom>
            <a:noFill/>
            <a:ln w="508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23"/>
            <p:cNvSpPr txBox="1">
              <a:spLocks noChangeArrowheads="1"/>
            </p:cNvSpPr>
            <p:nvPr/>
          </p:nvSpPr>
          <p:spPr bwMode="auto">
            <a:xfrm>
              <a:off x="4416" y="2496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solidFill>
                    <a:srgbClr val="FF0000"/>
                  </a:solidFill>
                </a:rPr>
                <a:t>...</a:t>
              </a:r>
              <a:endParaRPr lang="en-US" altLang="en-US" sz="2400"/>
            </a:p>
          </p:txBody>
        </p:sp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1814" y="2426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/>
                <a:t>k</a:t>
              </a:r>
            </a:p>
          </p:txBody>
        </p:sp>
      </p:grpSp>
      <p:grpSp>
        <p:nvGrpSpPr>
          <p:cNvPr id="14" name="Group 40"/>
          <p:cNvGrpSpPr>
            <a:grpSpLocks/>
          </p:cNvGrpSpPr>
          <p:nvPr/>
        </p:nvGrpSpPr>
        <p:grpSpPr bwMode="auto">
          <a:xfrm>
            <a:off x="762000" y="5791200"/>
            <a:ext cx="6705600" cy="838200"/>
            <a:chOff x="1200" y="2976"/>
            <a:chExt cx="4224" cy="528"/>
          </a:xfrm>
        </p:grpSpPr>
        <p:sp>
          <p:nvSpPr>
            <p:cNvPr id="15" name="Line 27"/>
            <p:cNvSpPr>
              <a:spLocks noChangeShapeType="1"/>
            </p:cNvSpPr>
            <p:nvPr/>
          </p:nvSpPr>
          <p:spPr bwMode="auto">
            <a:xfrm>
              <a:off x="2592" y="3408"/>
              <a:ext cx="432" cy="0"/>
            </a:xfrm>
            <a:prstGeom prst="line">
              <a:avLst/>
            </a:prstGeom>
            <a:noFill/>
            <a:ln w="508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28"/>
            <p:cNvSpPr>
              <a:spLocks noChangeShapeType="1"/>
            </p:cNvSpPr>
            <p:nvPr/>
          </p:nvSpPr>
          <p:spPr bwMode="auto">
            <a:xfrm>
              <a:off x="3168" y="3408"/>
              <a:ext cx="1152" cy="0"/>
            </a:xfrm>
            <a:prstGeom prst="line">
              <a:avLst/>
            </a:prstGeom>
            <a:noFill/>
            <a:ln w="508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29"/>
            <p:cNvSpPr txBox="1">
              <a:spLocks noChangeArrowheads="1"/>
            </p:cNvSpPr>
            <p:nvPr/>
          </p:nvSpPr>
          <p:spPr bwMode="auto">
            <a:xfrm>
              <a:off x="4512" y="3216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solidFill>
                    <a:srgbClr val="FF0000"/>
                  </a:solidFill>
                </a:rPr>
                <a:t>...</a:t>
              </a:r>
              <a:endParaRPr lang="en-US" altLang="en-US" sz="2400"/>
            </a:p>
          </p:txBody>
        </p:sp>
        <p:sp>
          <p:nvSpPr>
            <p:cNvPr id="18" name="Line 30"/>
            <p:cNvSpPr>
              <a:spLocks noChangeShapeType="1"/>
            </p:cNvSpPr>
            <p:nvPr/>
          </p:nvSpPr>
          <p:spPr bwMode="auto">
            <a:xfrm>
              <a:off x="4800" y="3408"/>
              <a:ext cx="624" cy="0"/>
            </a:xfrm>
            <a:prstGeom prst="line">
              <a:avLst/>
            </a:prstGeom>
            <a:noFill/>
            <a:ln w="508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200" y="3408"/>
              <a:ext cx="1104" cy="0"/>
            </a:xfrm>
            <a:prstGeom prst="line">
              <a:avLst/>
            </a:prstGeom>
            <a:noFill/>
            <a:ln w="508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33"/>
            <p:cNvSpPr txBox="1">
              <a:spLocks noChangeArrowheads="1"/>
            </p:cNvSpPr>
            <p:nvPr/>
          </p:nvSpPr>
          <p:spPr bwMode="auto">
            <a:xfrm>
              <a:off x="1776" y="31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21" name="AutoShape 37"/>
            <p:cNvSpPr>
              <a:spLocks noChangeArrowheads="1"/>
            </p:cNvSpPr>
            <p:nvPr/>
          </p:nvSpPr>
          <p:spPr bwMode="auto">
            <a:xfrm>
              <a:off x="1728" y="2976"/>
              <a:ext cx="48" cy="384"/>
            </a:xfrm>
            <a:prstGeom prst="downArrow">
              <a:avLst>
                <a:gd name="adj1" fmla="val 50000"/>
                <a:gd name="adj2" fmla="val 15000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86886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04F8AB-0A9A-49E0-895E-C91700C81F43}" type="slidenum">
              <a:rPr lang="en-US" altLang="en-US" sz="1800" smtClean="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800">
              <a:solidFill>
                <a:srgbClr val="FFFFFF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6200" y="1219200"/>
            <a:ext cx="84582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Claim: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Let </a:t>
            </a:r>
            <a:r>
              <a:rPr lang="en-US" altLang="zh-TW" i="1" dirty="0">
                <a:solidFill>
                  <a:srgbClr val="FF0000"/>
                </a:solidFill>
                <a:ea typeface="新細明體" charset="-120"/>
              </a:rPr>
              <a:t>A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be an optimal schedule, then A – {a</a:t>
            </a:r>
            <a:r>
              <a:rPr lang="en-US" altLang="zh-TW" baseline="-25000" dirty="0">
                <a:solidFill>
                  <a:srgbClr val="FF0000"/>
                </a:solidFill>
                <a:ea typeface="新細明體" charset="-120"/>
              </a:rPr>
              <a:t>1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} is an optimal schedule for </a:t>
            </a:r>
            <a:r>
              <a:rPr lang="en-US" altLang="zh-TW" i="1" dirty="0">
                <a:solidFill>
                  <a:srgbClr val="FF0000"/>
                </a:solidFill>
                <a:ea typeface="新細明體" charset="-120"/>
              </a:rPr>
              <a:t>S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’={ </a:t>
            </a:r>
            <a:r>
              <a:rPr lang="en-US" altLang="zh-TW" i="1" dirty="0" err="1">
                <a:solidFill>
                  <a:srgbClr val="FF0000"/>
                </a:solidFill>
                <a:ea typeface="新細明體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in S | </a:t>
            </a:r>
            <a:r>
              <a:rPr lang="en-US" altLang="zh-TW" dirty="0" err="1">
                <a:solidFill>
                  <a:srgbClr val="FF0000"/>
                </a:solidFill>
                <a:ea typeface="新細明體" charset="-120"/>
              </a:rPr>
              <a:t>s</a:t>
            </a:r>
            <a:r>
              <a:rPr lang="en-US" altLang="zh-TW" baseline="-25000" dirty="0" err="1">
                <a:solidFill>
                  <a:srgbClr val="FF0000"/>
                </a:solidFill>
                <a:ea typeface="新細明體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≥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f</a:t>
            </a:r>
            <a:r>
              <a:rPr lang="en-US" altLang="zh-TW" baseline="-25000" dirty="0">
                <a:solidFill>
                  <a:srgbClr val="FF0000"/>
                </a:solidFill>
                <a:ea typeface="新細明體" charset="-120"/>
              </a:rPr>
              <a:t>1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}</a:t>
            </a:r>
            <a:endParaRPr lang="en-US" altLang="zh-TW" i="1" dirty="0">
              <a:solidFill>
                <a:srgbClr val="FF0000"/>
              </a:solidFill>
              <a:ea typeface="新細明體" charset="-120"/>
            </a:endParaRPr>
          </a:p>
          <a:p>
            <a:pPr marL="114300" indent="0">
              <a:buNone/>
            </a:pPr>
            <a:endParaRPr lang="en-US" altLang="zh-TW" sz="1600" dirty="0">
              <a:ea typeface="新細明體" charset="-120"/>
            </a:endParaRPr>
          </a:p>
          <a:p>
            <a:pPr marL="114300" indent="0">
              <a:buNone/>
            </a:pP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Proof:</a:t>
            </a:r>
            <a:r>
              <a:rPr lang="en-US" altLang="zh-TW" dirty="0">
                <a:ea typeface="新細明體" charset="-120"/>
              </a:rPr>
              <a:t> Suppose not true.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 Then there exists optimal schedule </a:t>
            </a:r>
            <a:r>
              <a:rPr lang="en-US" altLang="zh-TW" i="1" dirty="0">
                <a:ea typeface="新細明體" charset="-120"/>
                <a:sym typeface="Symbol" pitchFamily="18" charset="2"/>
              </a:rPr>
              <a:t>B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 for </a:t>
            </a:r>
            <a:r>
              <a:rPr lang="en-US" altLang="zh-TW" i="1" dirty="0">
                <a:ea typeface="新細明體" charset="-120"/>
                <a:sym typeface="Symbol" pitchFamily="18" charset="2"/>
              </a:rPr>
              <a:t>S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’ with |</a:t>
            </a:r>
            <a:r>
              <a:rPr lang="en-US" altLang="zh-TW" i="1" dirty="0">
                <a:ea typeface="新細明體" charset="-120"/>
                <a:sym typeface="Symbol" pitchFamily="18" charset="2"/>
              </a:rPr>
              <a:t>B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|&gt; |</a:t>
            </a:r>
            <a:r>
              <a:rPr lang="en-US" altLang="zh-TW" i="1" dirty="0">
                <a:ea typeface="新細明體" charset="-120"/>
                <a:sym typeface="Symbol" pitchFamily="18" charset="2"/>
              </a:rPr>
              <a:t>A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 – {a</a:t>
            </a:r>
            <a:r>
              <a:rPr lang="en-US" altLang="zh-TW" baseline="-25000" dirty="0">
                <a:ea typeface="新細明體" charset="-120"/>
                <a:sym typeface="Symbol" pitchFamily="18" charset="2"/>
              </a:rPr>
              <a:t>1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} | = |</a:t>
            </a:r>
            <a:r>
              <a:rPr lang="en-US" altLang="zh-TW" i="1" dirty="0">
                <a:ea typeface="新細明體" charset="-120"/>
                <a:sym typeface="Symbol" pitchFamily="18" charset="2"/>
              </a:rPr>
              <a:t>A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| – 1.</a:t>
            </a:r>
            <a:endParaRPr lang="en-US" altLang="zh-TW" sz="2200" dirty="0">
              <a:ea typeface="新細明體" charset="-12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Optimal Substructure Property</a:t>
            </a:r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1676400" y="3581400"/>
            <a:ext cx="5867400" cy="914400"/>
            <a:chOff x="1776" y="2256"/>
            <a:chExt cx="3696" cy="576"/>
          </a:xfrm>
        </p:grpSpPr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3168" y="2448"/>
              <a:ext cx="1152" cy="0"/>
            </a:xfrm>
            <a:prstGeom prst="line">
              <a:avLst/>
            </a:prstGeom>
            <a:noFill/>
            <a:ln w="508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4416" y="2256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solidFill>
                    <a:srgbClr val="FF0000"/>
                  </a:solidFill>
                </a:rPr>
                <a:t>...</a:t>
              </a:r>
              <a:endParaRPr lang="en-US" altLang="en-US" sz="2400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4752" y="2448"/>
              <a:ext cx="624" cy="0"/>
            </a:xfrm>
            <a:prstGeom prst="line">
              <a:avLst/>
            </a:prstGeom>
            <a:noFill/>
            <a:ln w="508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592" y="2448"/>
              <a:ext cx="432" cy="0"/>
            </a:xfrm>
            <a:prstGeom prst="line">
              <a:avLst/>
            </a:prstGeom>
            <a:noFill/>
            <a:ln w="508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208" y="2256"/>
              <a:ext cx="3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/>
                <a:t>B</a:t>
              </a:r>
              <a:r>
                <a:rPr lang="en-US" altLang="en-US" sz="2400"/>
                <a:t>: </a:t>
              </a: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736" y="2736"/>
              <a:ext cx="1488" cy="0"/>
            </a:xfrm>
            <a:prstGeom prst="line">
              <a:avLst/>
            </a:prstGeom>
            <a:noFill/>
            <a:ln w="508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4416" y="2544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solidFill>
                    <a:srgbClr val="FF0000"/>
                  </a:solidFill>
                </a:rPr>
                <a:t>...</a:t>
              </a:r>
              <a:endParaRPr lang="en-US" altLang="en-US" sz="2400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5040" y="2736"/>
              <a:ext cx="432" cy="0"/>
            </a:xfrm>
            <a:prstGeom prst="line">
              <a:avLst/>
            </a:prstGeom>
            <a:noFill/>
            <a:ln w="508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1776" y="2544"/>
              <a:ext cx="8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/>
                <a:t>A</a:t>
              </a:r>
              <a:r>
                <a:rPr lang="en-US" altLang="en-US" sz="2400"/>
                <a:t> </a:t>
              </a:r>
              <a:r>
                <a:rPr lang="en-US" altLang="en-US" sz="2400" i="1"/>
                <a:t>–</a:t>
              </a:r>
              <a:r>
                <a:rPr lang="en-US" altLang="en-US" sz="2400"/>
                <a:t> {1}: </a:t>
              </a:r>
            </a:p>
          </p:txBody>
        </p:sp>
      </p:grpSp>
      <p:grpSp>
        <p:nvGrpSpPr>
          <p:cNvPr id="17" name="Group 29"/>
          <p:cNvGrpSpPr>
            <a:grpSpLocks/>
          </p:cNvGrpSpPr>
          <p:nvPr/>
        </p:nvGrpSpPr>
        <p:grpSpPr bwMode="auto">
          <a:xfrm>
            <a:off x="457200" y="5181600"/>
            <a:ext cx="7010400" cy="609600"/>
            <a:chOff x="1008" y="3168"/>
            <a:chExt cx="4416" cy="384"/>
          </a:xfrm>
        </p:grpSpPr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1824" y="3456"/>
              <a:ext cx="624" cy="0"/>
            </a:xfrm>
            <a:prstGeom prst="line">
              <a:avLst/>
            </a:prstGeom>
            <a:noFill/>
            <a:ln w="508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2592" y="3456"/>
              <a:ext cx="432" cy="0"/>
            </a:xfrm>
            <a:prstGeom prst="line">
              <a:avLst/>
            </a:prstGeom>
            <a:noFill/>
            <a:ln w="508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3168" y="3456"/>
              <a:ext cx="1152" cy="0"/>
            </a:xfrm>
            <a:prstGeom prst="line">
              <a:avLst/>
            </a:prstGeom>
            <a:noFill/>
            <a:ln w="508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4464" y="3264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solidFill>
                    <a:srgbClr val="FF0000"/>
                  </a:solidFill>
                </a:rPr>
                <a:t>...</a:t>
              </a:r>
              <a:endParaRPr lang="en-US" altLang="en-US" sz="2400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4800" y="3456"/>
              <a:ext cx="624" cy="0"/>
            </a:xfrm>
            <a:prstGeom prst="line">
              <a:avLst/>
            </a:prstGeom>
            <a:noFill/>
            <a:ln w="508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2016" y="316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008" y="3264"/>
              <a:ext cx="7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/>
                <a:t>B</a:t>
              </a:r>
              <a:r>
                <a:rPr lang="en-US" altLang="en-US" sz="2400"/>
                <a:t> + {1}:</a:t>
              </a:r>
            </a:p>
          </p:txBody>
        </p:sp>
      </p:grp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665162" y="4724400"/>
            <a:ext cx="690708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+mn-lt"/>
              </a:rPr>
              <a:t>Then the following solution to </a:t>
            </a:r>
            <a:r>
              <a:rPr lang="en-US" altLang="en-US" sz="2200" i="1" dirty="0">
                <a:latin typeface="+mn-lt"/>
              </a:rPr>
              <a:t>S </a:t>
            </a:r>
            <a:r>
              <a:rPr lang="en-US" altLang="en-US" sz="2200" dirty="0">
                <a:latin typeface="+mn-lt"/>
              </a:rPr>
              <a:t>has more activities than</a:t>
            </a:r>
            <a:r>
              <a:rPr lang="en-US" altLang="en-US" sz="2200" i="1" dirty="0">
                <a:latin typeface="+mn-lt"/>
              </a:rPr>
              <a:t> A.</a:t>
            </a:r>
            <a:endParaRPr lang="en-US" altLang="en-US" sz="2200" dirty="0">
              <a:latin typeface="+mn-lt"/>
            </a:endParaRP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741362" y="5943600"/>
            <a:ext cx="18706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+mn-lt"/>
              </a:rPr>
              <a:t>Contradiction. </a:t>
            </a:r>
          </a:p>
        </p:txBody>
      </p:sp>
    </p:spTree>
    <p:extLst>
      <p:ext uri="{BB962C8B-B14F-4D97-AF65-F5344CB8AC3E}">
        <p14:creationId xmlns:p14="http://schemas.microsoft.com/office/powerpoint/2010/main" val="10766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Activity Selection Problem (ASP)</a:t>
            </a:r>
          </a:p>
        </p:txBody>
      </p:sp>
      <p:sp>
        <p:nvSpPr>
          <p:cNvPr id="30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04F8AB-0A9A-49E0-895E-C91700C81F43}" type="slidenum">
              <a:rPr lang="en-US" altLang="en-US" sz="1800" smtClean="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800">
              <a:solidFill>
                <a:srgbClr val="FFFFFF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52400" y="1295400"/>
            <a:ext cx="8229600" cy="297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b="1" u="sng" dirty="0">
                <a:solidFill>
                  <a:srgbClr val="FF0000"/>
                </a:solidFill>
              </a:rPr>
              <a:t>Input:</a:t>
            </a:r>
            <a:r>
              <a:rPr lang="en-US" altLang="en-US" dirty="0"/>
              <a:t> Set of “n” activities S = {a</a:t>
            </a:r>
            <a:r>
              <a:rPr lang="en-US" altLang="en-US" baseline="-25000" dirty="0"/>
              <a:t>1</a:t>
            </a:r>
            <a:r>
              <a:rPr lang="en-US" altLang="en-US" dirty="0"/>
              <a:t>, a</a:t>
            </a:r>
            <a:r>
              <a:rPr lang="en-US" altLang="en-US" baseline="-25000" dirty="0"/>
              <a:t>2</a:t>
            </a:r>
            <a:r>
              <a:rPr lang="en-US" altLang="en-US" dirty="0"/>
              <a:t>, ..., a</a:t>
            </a:r>
            <a:r>
              <a:rPr lang="en-US" altLang="en-US" baseline="-25000" dirty="0"/>
              <a:t>n</a:t>
            </a:r>
            <a:r>
              <a:rPr lang="en-US" altLang="en-US" dirty="0"/>
              <a:t>} </a:t>
            </a:r>
          </a:p>
          <a:p>
            <a:pPr lvl="1" algn="just"/>
            <a:r>
              <a:rPr lang="en-US" altLang="en-US" dirty="0"/>
              <a:t>Each activity has a start time and a finish time: </a:t>
            </a:r>
            <a:r>
              <a:rPr lang="en-US" altLang="en-US" i="1" dirty="0" err="1"/>
              <a:t>a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= (</a:t>
            </a:r>
            <a:r>
              <a:rPr lang="en-US" altLang="en-US" i="1" dirty="0" err="1"/>
              <a:t>s</a:t>
            </a:r>
            <a:r>
              <a:rPr lang="en-US" altLang="en-US" i="1" baseline="-33000" dirty="0" err="1"/>
              <a:t>i</a:t>
            </a:r>
            <a:r>
              <a:rPr lang="en-US" altLang="en-US" i="1" dirty="0"/>
              <a:t>, f</a:t>
            </a:r>
            <a:r>
              <a:rPr lang="en-US" altLang="en-US" i="1" baseline="-33000" dirty="0"/>
              <a:t>i</a:t>
            </a:r>
            <a:r>
              <a:rPr lang="en-US" altLang="en-US" i="1" dirty="0"/>
              <a:t>)</a:t>
            </a:r>
            <a:r>
              <a:rPr lang="en-US" altLang="en-US" dirty="0"/>
              <a:t>, </a:t>
            </a:r>
          </a:p>
          <a:p>
            <a:pPr algn="just"/>
            <a:endParaRPr lang="en-US" altLang="en-US" dirty="0"/>
          </a:p>
          <a:p>
            <a:pPr algn="just"/>
            <a:r>
              <a:rPr lang="en-US" altLang="en-US" b="1" u="sng" dirty="0">
                <a:solidFill>
                  <a:srgbClr val="FF0000"/>
                </a:solidFill>
              </a:rPr>
              <a:t>Output:</a:t>
            </a:r>
            <a:r>
              <a:rPr lang="en-US" altLang="en-US" dirty="0"/>
              <a:t> Subset A of maximum number of compatible activities</a:t>
            </a:r>
          </a:p>
          <a:p>
            <a:pPr lvl="1" algn="just"/>
            <a:r>
              <a:rPr lang="en-US" altLang="en-US" dirty="0"/>
              <a:t>i.e. we pick as many activities as possible.</a:t>
            </a:r>
          </a:p>
          <a:p>
            <a:pPr lvl="1" algn="just"/>
            <a:r>
              <a:rPr lang="en-US" altLang="en-US" dirty="0"/>
              <a:t>Two activities </a:t>
            </a:r>
            <a:r>
              <a:rPr lang="en-US" altLang="en-US" i="1" dirty="0" err="1"/>
              <a:t>a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 err="1"/>
              <a:t>a</a:t>
            </a:r>
            <a:r>
              <a:rPr lang="en-US" altLang="en-US" i="1" baseline="-25000" dirty="0" err="1"/>
              <a:t>j</a:t>
            </a:r>
            <a:r>
              <a:rPr lang="en-US" altLang="en-US" i="1" baseline="-25000" dirty="0"/>
              <a:t> </a:t>
            </a:r>
            <a:r>
              <a:rPr lang="en-US" altLang="en-US" dirty="0"/>
              <a:t>are compatible, if their interval don’t overlap</a:t>
            </a:r>
          </a:p>
          <a:p>
            <a:pPr lvl="2" algn="just"/>
            <a:r>
              <a:rPr lang="en-US" altLang="en-US" dirty="0" err="1"/>
              <a:t>i.e</a:t>
            </a:r>
            <a:r>
              <a:rPr lang="en-US" altLang="en-US" dirty="0"/>
              <a:t>      </a:t>
            </a:r>
            <a:r>
              <a:rPr lang="en-US" altLang="en-US" i="1" dirty="0" err="1"/>
              <a:t>s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≥ </a:t>
            </a:r>
            <a:r>
              <a:rPr lang="en-US" altLang="en-US" i="1" dirty="0">
                <a:cs typeface="Times New Roman" pitchFamily="18" charset="0"/>
              </a:rPr>
              <a:t>f</a:t>
            </a:r>
            <a:r>
              <a:rPr lang="en-US" altLang="en-US" i="1" baseline="-25000" dirty="0">
                <a:cs typeface="Times New Roman" pitchFamily="18" charset="0"/>
              </a:rPr>
              <a:t>j</a:t>
            </a:r>
            <a:r>
              <a:rPr lang="en-US" altLang="en-US" i="1" dirty="0">
                <a:cs typeface="Times New Roman" pitchFamily="18" charset="0"/>
              </a:rPr>
              <a:t> </a:t>
            </a:r>
            <a:r>
              <a:rPr lang="en-US" altLang="en-US" dirty="0">
                <a:cs typeface="Times New Roman" pitchFamily="18" charset="0"/>
              </a:rPr>
              <a:t>or </a:t>
            </a:r>
            <a:r>
              <a:rPr lang="en-US" altLang="en-US" i="1" dirty="0" err="1">
                <a:cs typeface="Times New Roman" pitchFamily="18" charset="0"/>
              </a:rPr>
              <a:t>s</a:t>
            </a:r>
            <a:r>
              <a:rPr lang="en-US" altLang="en-US" i="1" baseline="-25000" dirty="0" err="1">
                <a:cs typeface="Times New Roman" pitchFamily="18" charset="0"/>
              </a:rPr>
              <a:t>j</a:t>
            </a:r>
            <a:r>
              <a:rPr lang="en-US" altLang="en-US" i="1" dirty="0">
                <a:cs typeface="Times New Roman" pitchFamily="18" charset="0"/>
              </a:rPr>
              <a:t> </a:t>
            </a:r>
            <a:r>
              <a:rPr lang="en-US" altLang="en-US" dirty="0">
                <a:cs typeface="Times New Roman" pitchFamily="18" charset="0"/>
              </a:rPr>
              <a:t>≥ </a:t>
            </a:r>
            <a:r>
              <a:rPr lang="en-US" altLang="en-US" i="1" dirty="0">
                <a:cs typeface="Times New Roman" pitchFamily="18" charset="0"/>
              </a:rPr>
              <a:t>f</a:t>
            </a:r>
            <a:r>
              <a:rPr lang="en-US" altLang="en-US" i="1" baseline="-25000" dirty="0">
                <a:cs typeface="Times New Roman" pitchFamily="18" charset="0"/>
              </a:rPr>
              <a:t>i</a:t>
            </a:r>
            <a:endParaRPr lang="en-US" altLang="en-US" dirty="0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914400" y="59436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676400" y="54864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1143000" y="50292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362200" y="59436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971800" y="5029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4953000" y="5486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4495800" y="5943600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81000" y="4267200"/>
            <a:ext cx="134524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itchFamily="2" charset="2"/>
              <a:buChar char="w"/>
              <a:defRPr sz="2800">
                <a:solidFill>
                  <a:srgbClr val="01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 b="1" u="sng" dirty="0">
                <a:solidFill>
                  <a:srgbClr val="FF0000"/>
                </a:solidFill>
              </a:rPr>
              <a:t>Example: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6080125" y="4473714"/>
            <a:ext cx="22256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itchFamily="2" charset="2"/>
              <a:buChar char="w"/>
              <a:defRPr sz="2800">
                <a:solidFill>
                  <a:srgbClr val="01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u="none" dirty="0">
                <a:solidFill>
                  <a:srgbClr val="FF0000"/>
                </a:solidFill>
              </a:rPr>
              <a:t>Activities in each line are compatible.</a:t>
            </a:r>
          </a:p>
        </p:txBody>
      </p:sp>
    </p:spTree>
    <p:extLst>
      <p:ext uri="{BB962C8B-B14F-4D97-AF65-F5344CB8AC3E}">
        <p14:creationId xmlns:p14="http://schemas.microsoft.com/office/powerpoint/2010/main" val="1179660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Activity Selection Problem ASP</a:t>
            </a:r>
          </a:p>
        </p:txBody>
      </p:sp>
      <p:sp>
        <p:nvSpPr>
          <p:cNvPr id="30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04F8AB-0A9A-49E0-895E-C91700C81F43}" type="slidenum">
              <a:rPr lang="en-US" altLang="en-US" sz="1800" smtClean="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800">
              <a:solidFill>
                <a:srgbClr val="FFFFFF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-152400" y="3200400"/>
            <a:ext cx="87630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endParaRPr lang="en-US" altLang="en-US" i="1" baseline="-25000" dirty="0">
              <a:cs typeface="Times New Roman" pitchFamily="18" charset="0"/>
            </a:endParaRPr>
          </a:p>
          <a:p>
            <a:endParaRPr lang="en-US" altLang="en-US" sz="2200" i="1" baseline="-25000" dirty="0">
              <a:cs typeface="Times New Roman" pitchFamily="18" charset="0"/>
            </a:endParaRPr>
          </a:p>
          <a:p>
            <a:pPr marL="411480" lvl="1" indent="0">
              <a:buNone/>
            </a:pPr>
            <a:r>
              <a:rPr lang="en-US" altLang="en-US" sz="2200" dirty="0">
                <a:solidFill>
                  <a:srgbClr val="0070C0"/>
                </a:solidFill>
              </a:rPr>
              <a:t>{</a:t>
            </a:r>
            <a:r>
              <a:rPr lang="en-US" altLang="en-US" sz="2200" i="1" dirty="0">
                <a:solidFill>
                  <a:srgbClr val="0070C0"/>
                </a:solidFill>
              </a:rPr>
              <a:t>a</a:t>
            </a:r>
            <a:r>
              <a:rPr lang="en-US" altLang="en-US" sz="2200" baseline="-25000" dirty="0">
                <a:solidFill>
                  <a:srgbClr val="0070C0"/>
                </a:solidFill>
              </a:rPr>
              <a:t>3</a:t>
            </a:r>
            <a:r>
              <a:rPr lang="en-US" altLang="en-US" sz="2200" dirty="0">
                <a:solidFill>
                  <a:srgbClr val="0070C0"/>
                </a:solidFill>
              </a:rPr>
              <a:t>, </a:t>
            </a:r>
            <a:r>
              <a:rPr lang="en-US" altLang="en-US" sz="2200" i="1" dirty="0">
                <a:solidFill>
                  <a:srgbClr val="0070C0"/>
                </a:solidFill>
              </a:rPr>
              <a:t>a</a:t>
            </a:r>
            <a:r>
              <a:rPr lang="en-US" altLang="en-US" sz="2200" baseline="-25000" dirty="0">
                <a:solidFill>
                  <a:srgbClr val="0070C0"/>
                </a:solidFill>
              </a:rPr>
              <a:t>9</a:t>
            </a:r>
            <a:r>
              <a:rPr lang="en-US" altLang="en-US" sz="2200" dirty="0">
                <a:solidFill>
                  <a:srgbClr val="0070C0"/>
                </a:solidFill>
              </a:rPr>
              <a:t>, </a:t>
            </a:r>
            <a:r>
              <a:rPr lang="en-US" altLang="en-US" sz="2200" i="1" dirty="0">
                <a:solidFill>
                  <a:srgbClr val="0070C0"/>
                </a:solidFill>
              </a:rPr>
              <a:t>a</a:t>
            </a:r>
            <a:r>
              <a:rPr lang="en-US" altLang="en-US" sz="2200" baseline="-25000" dirty="0">
                <a:solidFill>
                  <a:srgbClr val="0070C0"/>
                </a:solidFill>
              </a:rPr>
              <a:t>11</a:t>
            </a:r>
            <a:r>
              <a:rPr lang="en-US" altLang="en-US" sz="2200" dirty="0">
                <a:solidFill>
                  <a:srgbClr val="0070C0"/>
                </a:solidFill>
              </a:rPr>
              <a:t>}</a:t>
            </a:r>
            <a:r>
              <a:rPr lang="en-US" altLang="en-US" sz="2200" dirty="0"/>
              <a:t> consists of compatible activities, but it is not a maximal set.</a:t>
            </a:r>
            <a:endParaRPr lang="en-US" altLang="en-US" sz="2200" dirty="0">
              <a:solidFill>
                <a:schemeClr val="accent2"/>
              </a:solidFill>
            </a:endParaRPr>
          </a:p>
          <a:p>
            <a:pPr marL="411480" lvl="1" indent="0">
              <a:buNone/>
            </a:pPr>
            <a:r>
              <a:rPr lang="en-US" altLang="en-US" sz="2200" dirty="0">
                <a:solidFill>
                  <a:srgbClr val="FF0000"/>
                </a:solidFill>
              </a:rPr>
              <a:t>{</a:t>
            </a:r>
            <a:r>
              <a:rPr lang="en-US" altLang="en-US" sz="2200" i="1" dirty="0">
                <a:solidFill>
                  <a:srgbClr val="FF0000"/>
                </a:solidFill>
              </a:rPr>
              <a:t>a</a:t>
            </a:r>
            <a:r>
              <a:rPr lang="en-US" altLang="en-US" sz="2200" baseline="-25000" dirty="0">
                <a:solidFill>
                  <a:srgbClr val="FF0000"/>
                </a:solidFill>
              </a:rPr>
              <a:t>1</a:t>
            </a:r>
            <a:r>
              <a:rPr lang="en-US" altLang="en-US" sz="2200" dirty="0">
                <a:solidFill>
                  <a:srgbClr val="FF0000"/>
                </a:solidFill>
              </a:rPr>
              <a:t>, </a:t>
            </a:r>
            <a:r>
              <a:rPr lang="en-US" altLang="en-US" sz="2200" i="1" dirty="0">
                <a:solidFill>
                  <a:srgbClr val="FF0000"/>
                </a:solidFill>
              </a:rPr>
              <a:t>a</a:t>
            </a:r>
            <a:r>
              <a:rPr lang="en-US" altLang="en-US" sz="2200" baseline="-25000" dirty="0">
                <a:solidFill>
                  <a:srgbClr val="FF0000"/>
                </a:solidFill>
              </a:rPr>
              <a:t>4</a:t>
            </a:r>
            <a:r>
              <a:rPr lang="en-US" altLang="en-US" sz="2200" dirty="0">
                <a:solidFill>
                  <a:srgbClr val="FF0000"/>
                </a:solidFill>
              </a:rPr>
              <a:t>, </a:t>
            </a:r>
            <a:r>
              <a:rPr lang="en-US" altLang="en-US" sz="2200" i="1" dirty="0">
                <a:solidFill>
                  <a:srgbClr val="FF0000"/>
                </a:solidFill>
              </a:rPr>
              <a:t>a</a:t>
            </a:r>
            <a:r>
              <a:rPr lang="en-US" altLang="en-US" sz="2200" baseline="-25000" dirty="0">
                <a:solidFill>
                  <a:srgbClr val="FF0000"/>
                </a:solidFill>
              </a:rPr>
              <a:t>8</a:t>
            </a:r>
            <a:r>
              <a:rPr lang="en-US" altLang="en-US" sz="2200" dirty="0">
                <a:solidFill>
                  <a:srgbClr val="FF0000"/>
                </a:solidFill>
              </a:rPr>
              <a:t>, </a:t>
            </a:r>
            <a:r>
              <a:rPr lang="en-US" altLang="en-US" sz="2200" i="1" dirty="0">
                <a:solidFill>
                  <a:srgbClr val="FF0000"/>
                </a:solidFill>
              </a:rPr>
              <a:t>a</a:t>
            </a:r>
            <a:r>
              <a:rPr lang="en-US" altLang="en-US" sz="2200" baseline="-25000" dirty="0">
                <a:solidFill>
                  <a:srgbClr val="FF0000"/>
                </a:solidFill>
              </a:rPr>
              <a:t>11</a:t>
            </a:r>
            <a:r>
              <a:rPr lang="en-US" altLang="en-US" sz="2200" dirty="0">
                <a:solidFill>
                  <a:srgbClr val="FF0000"/>
                </a:solidFill>
              </a:rPr>
              <a:t>}</a:t>
            </a:r>
            <a:r>
              <a:rPr lang="en-US" altLang="en-US" sz="2200" dirty="0"/>
              <a:t> is a largest subset of compatible activities</a:t>
            </a:r>
            <a:r>
              <a:rPr lang="en-US" altLang="en-US" sz="2200" dirty="0">
                <a:solidFill>
                  <a:srgbClr val="9933FF"/>
                </a:solidFill>
              </a:rPr>
              <a:t>.</a:t>
            </a:r>
            <a:endParaRPr lang="en-US" altLang="en-US" sz="2200" dirty="0">
              <a:solidFill>
                <a:schemeClr val="accent2"/>
              </a:solidFill>
            </a:endParaRPr>
          </a:p>
          <a:p>
            <a:pPr marL="411480" lvl="1" indent="0">
              <a:buNone/>
            </a:pPr>
            <a:r>
              <a:rPr lang="en-US" altLang="en-US" sz="2200" dirty="0"/>
              <a:t>But it is not unique, another largest subset is </a:t>
            </a:r>
            <a:r>
              <a:rPr lang="en-US" altLang="en-US" sz="2200" dirty="0">
                <a:solidFill>
                  <a:srgbClr val="FF0000"/>
                </a:solidFill>
              </a:rPr>
              <a:t>{</a:t>
            </a:r>
            <a:r>
              <a:rPr lang="en-US" altLang="en-US" sz="2200" i="1" dirty="0">
                <a:solidFill>
                  <a:srgbClr val="FF0000"/>
                </a:solidFill>
              </a:rPr>
              <a:t>a</a:t>
            </a:r>
            <a:r>
              <a:rPr lang="en-US" altLang="en-US" sz="2200" baseline="-25000" dirty="0">
                <a:solidFill>
                  <a:srgbClr val="FF0000"/>
                </a:solidFill>
              </a:rPr>
              <a:t>2</a:t>
            </a:r>
            <a:r>
              <a:rPr lang="en-US" altLang="en-US" sz="2200" dirty="0">
                <a:solidFill>
                  <a:srgbClr val="FF0000"/>
                </a:solidFill>
              </a:rPr>
              <a:t>, </a:t>
            </a:r>
            <a:r>
              <a:rPr lang="en-US" altLang="en-US" sz="2200" i="1" dirty="0">
                <a:solidFill>
                  <a:srgbClr val="FF0000"/>
                </a:solidFill>
              </a:rPr>
              <a:t>a</a:t>
            </a:r>
            <a:r>
              <a:rPr lang="en-US" altLang="en-US" sz="2200" baseline="-25000" dirty="0">
                <a:solidFill>
                  <a:srgbClr val="FF0000"/>
                </a:solidFill>
              </a:rPr>
              <a:t>4</a:t>
            </a:r>
            <a:r>
              <a:rPr lang="en-US" altLang="en-US" sz="2200" dirty="0">
                <a:solidFill>
                  <a:srgbClr val="FF0000"/>
                </a:solidFill>
              </a:rPr>
              <a:t>, </a:t>
            </a:r>
            <a:r>
              <a:rPr lang="en-US" altLang="en-US" sz="2200" i="1" dirty="0">
                <a:solidFill>
                  <a:srgbClr val="FF0000"/>
                </a:solidFill>
              </a:rPr>
              <a:t>a</a:t>
            </a:r>
            <a:r>
              <a:rPr lang="en-US" altLang="en-US" sz="2200" baseline="-25000" dirty="0">
                <a:solidFill>
                  <a:srgbClr val="FF0000"/>
                </a:solidFill>
              </a:rPr>
              <a:t>9</a:t>
            </a:r>
            <a:r>
              <a:rPr lang="en-US" altLang="en-US" sz="2200" dirty="0">
                <a:solidFill>
                  <a:srgbClr val="FF0000"/>
                </a:solidFill>
              </a:rPr>
              <a:t>, </a:t>
            </a:r>
            <a:r>
              <a:rPr lang="en-US" altLang="en-US" sz="2200" i="1" dirty="0">
                <a:solidFill>
                  <a:srgbClr val="FF0000"/>
                </a:solidFill>
              </a:rPr>
              <a:t>a</a:t>
            </a:r>
            <a:r>
              <a:rPr lang="en-US" altLang="en-US" sz="2200" baseline="-25000" dirty="0">
                <a:solidFill>
                  <a:srgbClr val="FF0000"/>
                </a:solidFill>
              </a:rPr>
              <a:t>11</a:t>
            </a:r>
            <a:r>
              <a:rPr lang="en-US" altLang="en-US" sz="2200" dirty="0">
                <a:solidFill>
                  <a:srgbClr val="FF0000"/>
                </a:solidFill>
              </a:rPr>
              <a:t>}</a:t>
            </a:r>
            <a:endParaRPr lang="en-US" altLang="en-US" sz="2200" dirty="0">
              <a:solidFill>
                <a:srgbClr val="FF0000"/>
              </a:solidFill>
              <a:cs typeface="Times New Roman" pitchFamily="18" charset="0"/>
            </a:endParaRPr>
          </a:p>
          <a:p>
            <a:endParaRPr lang="en-US" altLang="en-US" dirty="0"/>
          </a:p>
        </p:txBody>
      </p:sp>
      <p:graphicFrame>
        <p:nvGraphicFramePr>
          <p:cNvPr id="8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13187"/>
              </p:ext>
            </p:extLst>
          </p:nvPr>
        </p:nvGraphicFramePr>
        <p:xfrm>
          <a:off x="609600" y="1828800"/>
          <a:ext cx="7391400" cy="1219200"/>
        </p:xfrm>
        <a:graphic>
          <a:graphicData uri="http://schemas.openxmlformats.org/drawingml/2006/table">
            <a:tbl>
              <a:tblPr/>
              <a:tblGrid>
                <a:gridCol w="6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4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72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en-US" sz="20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9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US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304800" y="1295400"/>
            <a:ext cx="134524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itchFamily="2" charset="2"/>
              <a:buChar char="w"/>
              <a:defRPr sz="2800">
                <a:solidFill>
                  <a:srgbClr val="01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 b="1" u="sng" dirty="0">
                <a:solidFill>
                  <a:srgbClr val="FF0000"/>
                </a:solidFill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418703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04F8AB-0A9A-49E0-895E-C91700C81F43}" type="slidenum">
              <a:rPr lang="en-US" altLang="en-US" sz="1800" smtClean="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800">
              <a:solidFill>
                <a:srgbClr val="FFFFFF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-152400" y="1371600"/>
            <a:ext cx="86868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133350">
              <a:buNone/>
            </a:pPr>
            <a:r>
              <a:rPr lang="en-US" altLang="en-US" sz="2400" dirty="0"/>
              <a:t>Assuming activities are sorted by their finish time.</a:t>
            </a:r>
          </a:p>
          <a:p>
            <a:pPr marL="533400" indent="-133350">
              <a:buNone/>
            </a:pPr>
            <a:endParaRPr lang="en-US" altLang="en-US" sz="2400" dirty="0"/>
          </a:p>
          <a:p>
            <a:pPr marL="533400" indent="-133350">
              <a:buNone/>
            </a:pPr>
            <a:r>
              <a:rPr lang="en-US" altLang="en-US" sz="2400" dirty="0">
                <a:latin typeface="+mj-lt"/>
              </a:rPr>
              <a:t>Greedy-Activity-Selector (</a:t>
            </a:r>
            <a:r>
              <a:rPr lang="en-US" altLang="en-US" sz="2400" i="1" dirty="0">
                <a:latin typeface="+mj-lt"/>
              </a:rPr>
              <a:t>s, f</a:t>
            </a:r>
            <a:r>
              <a:rPr lang="en-US" altLang="en-US" sz="2400" dirty="0">
                <a:latin typeface="+mj-lt"/>
              </a:rPr>
              <a:t>)</a:t>
            </a:r>
            <a:endParaRPr lang="en-US" altLang="en-US" sz="2400" dirty="0">
              <a:latin typeface="+mj-lt"/>
              <a:cs typeface="Times New Roman" pitchFamily="18" charset="0"/>
            </a:endParaRPr>
          </a:p>
          <a:p>
            <a:pPr marL="533400" indent="-133350">
              <a:buNone/>
            </a:pPr>
            <a:r>
              <a:rPr lang="en-US" altLang="en-US" sz="2400" dirty="0">
                <a:latin typeface="+mj-lt"/>
              </a:rPr>
              <a:t>1    </a:t>
            </a:r>
            <a:r>
              <a:rPr lang="en-US" altLang="en-US" sz="2400" i="1" dirty="0">
                <a:latin typeface="+mj-lt"/>
              </a:rPr>
              <a:t>n </a:t>
            </a:r>
            <a:r>
              <a:rPr lang="en-US" altLang="en-US" sz="2400" dirty="0">
                <a:latin typeface="+mj-lt"/>
              </a:rPr>
              <a:t>← </a:t>
            </a:r>
            <a:r>
              <a:rPr lang="en-US" altLang="en-US" sz="2400" i="1" dirty="0">
                <a:latin typeface="+mj-lt"/>
              </a:rPr>
              <a:t>length</a:t>
            </a:r>
            <a:r>
              <a:rPr lang="en-US" altLang="en-US" sz="2400" dirty="0">
                <a:latin typeface="+mj-lt"/>
              </a:rPr>
              <a:t>[</a:t>
            </a:r>
            <a:r>
              <a:rPr lang="en-US" altLang="en-US" sz="2400" i="1" dirty="0">
                <a:latin typeface="+mj-lt"/>
              </a:rPr>
              <a:t>s</a:t>
            </a:r>
            <a:r>
              <a:rPr lang="en-US" altLang="en-US" sz="2400" dirty="0">
                <a:latin typeface="+mj-lt"/>
              </a:rPr>
              <a:t>]</a:t>
            </a:r>
            <a:endParaRPr lang="en-US" altLang="en-US" sz="2400" dirty="0">
              <a:latin typeface="+mj-lt"/>
              <a:cs typeface="Times New Roman" pitchFamily="18" charset="0"/>
            </a:endParaRPr>
          </a:p>
          <a:p>
            <a:pPr marL="533400" indent="-133350">
              <a:buNone/>
            </a:pPr>
            <a:r>
              <a:rPr lang="en-US" altLang="en-US" sz="2400" dirty="0">
                <a:latin typeface="+mj-lt"/>
              </a:rPr>
              <a:t>2    </a:t>
            </a:r>
            <a:r>
              <a:rPr lang="en-US" altLang="en-US" sz="2400" i="1" dirty="0">
                <a:latin typeface="+mj-lt"/>
              </a:rPr>
              <a:t>A </a:t>
            </a:r>
            <a:r>
              <a:rPr lang="en-US" altLang="en-US" sz="2400" dirty="0">
                <a:latin typeface="+mj-lt"/>
              </a:rPr>
              <a:t>← {</a:t>
            </a:r>
            <a:r>
              <a:rPr lang="en-US" altLang="en-US" sz="2400" i="1" dirty="0">
                <a:latin typeface="+mj-lt"/>
              </a:rPr>
              <a:t>a</a:t>
            </a:r>
            <a:r>
              <a:rPr lang="en-US" altLang="en-US" sz="2400" baseline="-25000" dirty="0">
                <a:latin typeface="+mj-lt"/>
              </a:rPr>
              <a:t>1</a:t>
            </a:r>
            <a:r>
              <a:rPr lang="en-US" altLang="en-US" sz="2400" dirty="0">
                <a:latin typeface="+mj-lt"/>
              </a:rPr>
              <a:t>}</a:t>
            </a:r>
            <a:endParaRPr lang="en-US" altLang="en-US" sz="2400" dirty="0">
              <a:latin typeface="+mj-lt"/>
              <a:cs typeface="Times New Roman" pitchFamily="18" charset="0"/>
            </a:endParaRPr>
          </a:p>
          <a:p>
            <a:pPr marL="533400" indent="-133350">
              <a:buNone/>
            </a:pPr>
            <a:r>
              <a:rPr lang="en-US" altLang="en-US" sz="2400" dirty="0">
                <a:latin typeface="+mj-lt"/>
              </a:rPr>
              <a:t>3    </a:t>
            </a:r>
            <a:r>
              <a:rPr lang="en-US" altLang="en-US" sz="2400" i="1" dirty="0">
                <a:latin typeface="+mj-lt"/>
              </a:rPr>
              <a:t>j </a:t>
            </a:r>
            <a:r>
              <a:rPr lang="en-US" altLang="en-US" sz="2400" dirty="0">
                <a:latin typeface="+mj-lt"/>
              </a:rPr>
              <a:t>← 1</a:t>
            </a:r>
            <a:r>
              <a:rPr lang="en-US" altLang="en-US" sz="2400" dirty="0"/>
              <a:t>                     </a:t>
            </a:r>
            <a:r>
              <a:rPr lang="en-US" altLang="en-US" dirty="0">
                <a:solidFill>
                  <a:srgbClr val="33CC33"/>
                </a:solidFill>
                <a:latin typeface="+mj-lt"/>
              </a:rPr>
              <a:t>// last activity scheduled (current activity)</a:t>
            </a:r>
            <a:endParaRPr lang="en-US" altLang="en-US" dirty="0">
              <a:latin typeface="+mj-lt"/>
              <a:cs typeface="Times New Roman" pitchFamily="18" charset="0"/>
            </a:endParaRPr>
          </a:p>
          <a:p>
            <a:pPr marL="533400" indent="-133350">
              <a:buNone/>
            </a:pPr>
            <a:r>
              <a:rPr lang="en-US" altLang="en-US" sz="2400" dirty="0">
                <a:latin typeface="+mj-lt"/>
              </a:rPr>
              <a:t>4    </a:t>
            </a:r>
            <a:r>
              <a:rPr lang="en-US" altLang="en-US" sz="2400" b="1" dirty="0">
                <a:latin typeface="+mj-lt"/>
              </a:rPr>
              <a:t>for </a:t>
            </a:r>
            <a:r>
              <a:rPr lang="en-US" altLang="en-US" sz="2400" dirty="0" err="1">
                <a:latin typeface="+mj-lt"/>
              </a:rPr>
              <a:t>i</a:t>
            </a:r>
            <a:r>
              <a:rPr lang="en-US" altLang="en-US" sz="2400" dirty="0">
                <a:latin typeface="+mj-lt"/>
              </a:rPr>
              <a:t> ← 2 to </a:t>
            </a:r>
            <a:r>
              <a:rPr lang="en-US" altLang="en-US" sz="2400" i="1" dirty="0">
                <a:latin typeface="+mj-lt"/>
              </a:rPr>
              <a:t>n</a:t>
            </a:r>
            <a:endParaRPr lang="en-US" altLang="en-US" sz="2400" dirty="0">
              <a:latin typeface="+mj-lt"/>
              <a:cs typeface="Times New Roman" pitchFamily="18" charset="0"/>
            </a:endParaRPr>
          </a:p>
          <a:p>
            <a:pPr marL="533400" indent="-133350">
              <a:buNone/>
            </a:pPr>
            <a:r>
              <a:rPr lang="en-US" altLang="en-US" sz="2400" dirty="0">
                <a:latin typeface="+mj-lt"/>
              </a:rPr>
              <a:t>5           </a:t>
            </a:r>
            <a:r>
              <a:rPr lang="en-US" altLang="en-US" sz="2400" b="1" dirty="0">
                <a:latin typeface="+mj-lt"/>
              </a:rPr>
              <a:t>do if </a:t>
            </a:r>
            <a:r>
              <a:rPr lang="en-US" altLang="en-US" sz="2400" i="1" dirty="0" err="1">
                <a:latin typeface="+mj-lt"/>
              </a:rPr>
              <a:t>s</a:t>
            </a:r>
            <a:r>
              <a:rPr lang="en-US" altLang="en-US" sz="2400" i="1" baseline="-25000" dirty="0" err="1">
                <a:latin typeface="+mj-lt"/>
              </a:rPr>
              <a:t>i</a:t>
            </a:r>
            <a:r>
              <a:rPr lang="en-US" altLang="en-US" sz="2400" i="1" dirty="0">
                <a:latin typeface="+mj-lt"/>
              </a:rPr>
              <a:t> </a:t>
            </a:r>
            <a:r>
              <a:rPr lang="en-US" altLang="en-US" sz="2400" dirty="0">
                <a:latin typeface="+mj-lt"/>
              </a:rPr>
              <a:t>≥ </a:t>
            </a:r>
            <a:r>
              <a:rPr lang="en-US" altLang="en-US" sz="2400" i="1" dirty="0">
                <a:latin typeface="+mj-lt"/>
              </a:rPr>
              <a:t>f</a:t>
            </a:r>
            <a:r>
              <a:rPr lang="en-US" altLang="en-US" sz="2400" i="1" baseline="-25000" dirty="0">
                <a:latin typeface="+mj-lt"/>
              </a:rPr>
              <a:t>j</a:t>
            </a:r>
            <a:r>
              <a:rPr lang="en-US" altLang="en-US" sz="2400" dirty="0">
                <a:solidFill>
                  <a:srgbClr val="33CC33"/>
                </a:solidFill>
              </a:rPr>
              <a:t>    </a:t>
            </a:r>
            <a:r>
              <a:rPr lang="en-US" altLang="en-US" dirty="0">
                <a:solidFill>
                  <a:srgbClr val="33CC33"/>
                </a:solidFill>
                <a:latin typeface="+mj-lt"/>
              </a:rPr>
              <a:t>// next activity starts after current one finishes</a:t>
            </a:r>
          </a:p>
          <a:p>
            <a:pPr marL="533400" indent="-133350">
              <a:buNone/>
            </a:pPr>
            <a:r>
              <a:rPr lang="en-US" altLang="en-US" sz="2400" dirty="0">
                <a:latin typeface="+mj-lt"/>
              </a:rPr>
              <a:t>6                    </a:t>
            </a:r>
            <a:r>
              <a:rPr lang="en-US" altLang="en-US" sz="2400" b="1" dirty="0">
                <a:latin typeface="+mj-lt"/>
              </a:rPr>
              <a:t>then </a:t>
            </a:r>
            <a:r>
              <a:rPr lang="en-US" altLang="en-US" sz="2400" dirty="0">
                <a:latin typeface="+mj-lt"/>
              </a:rPr>
              <a:t>A ← </a:t>
            </a:r>
            <a:r>
              <a:rPr lang="en-US" altLang="en-US" sz="2400" i="1" dirty="0">
                <a:latin typeface="+mj-lt"/>
              </a:rPr>
              <a:t>A </a:t>
            </a:r>
            <a:r>
              <a:rPr lang="en-US" altLang="zh-CN" sz="2400" dirty="0">
                <a:latin typeface="+mj-lt"/>
                <a:ea typeface="SimSun" pitchFamily="2" charset="-122"/>
                <a:sym typeface="Symbol" pitchFamily="18" charset="2"/>
              </a:rPr>
              <a:t></a:t>
            </a:r>
            <a:r>
              <a:rPr lang="en-US" altLang="en-US" sz="2400" dirty="0">
                <a:latin typeface="+mj-lt"/>
              </a:rPr>
              <a:t> {</a:t>
            </a:r>
            <a:r>
              <a:rPr lang="en-US" altLang="en-US" sz="2400" i="1" dirty="0" err="1">
                <a:latin typeface="+mj-lt"/>
              </a:rPr>
              <a:t>a</a:t>
            </a:r>
            <a:r>
              <a:rPr lang="en-US" altLang="en-US" sz="2400" i="1" baseline="-25000" dirty="0" err="1">
                <a:latin typeface="+mj-lt"/>
              </a:rPr>
              <a:t>i</a:t>
            </a:r>
            <a:r>
              <a:rPr lang="en-US" altLang="en-US" sz="2400" dirty="0">
                <a:latin typeface="+mj-lt"/>
              </a:rPr>
              <a:t>}</a:t>
            </a:r>
            <a:endParaRPr lang="en-US" altLang="en-US" sz="2400" dirty="0">
              <a:latin typeface="+mj-lt"/>
              <a:cs typeface="Times New Roman" pitchFamily="18" charset="0"/>
            </a:endParaRPr>
          </a:p>
          <a:p>
            <a:pPr marL="533400" indent="-133350">
              <a:buNone/>
            </a:pPr>
            <a:r>
              <a:rPr lang="en-US" altLang="en-US" sz="2400" dirty="0">
                <a:latin typeface="+mj-lt"/>
              </a:rPr>
              <a:t>7                             </a:t>
            </a:r>
            <a:r>
              <a:rPr lang="en-US" altLang="en-US" sz="2400" i="1" dirty="0">
                <a:latin typeface="+mj-lt"/>
              </a:rPr>
              <a:t>j </a:t>
            </a:r>
            <a:r>
              <a:rPr lang="en-US" altLang="en-US" sz="2400" dirty="0">
                <a:latin typeface="+mj-lt"/>
              </a:rPr>
              <a:t>← </a:t>
            </a:r>
            <a:r>
              <a:rPr lang="en-US" altLang="en-US" sz="2400" i="1" dirty="0" err="1">
                <a:latin typeface="+mj-lt"/>
              </a:rPr>
              <a:t>i</a:t>
            </a:r>
            <a:r>
              <a:rPr lang="en-US" altLang="en-US" sz="2400" i="1" dirty="0">
                <a:latin typeface="+mj-lt"/>
              </a:rPr>
              <a:t>        </a:t>
            </a:r>
            <a:r>
              <a:rPr lang="en-US" altLang="en-US" dirty="0">
                <a:solidFill>
                  <a:srgbClr val="33CC33"/>
                </a:solidFill>
                <a:latin typeface="+mj-lt"/>
              </a:rPr>
              <a:t>// update the last scheduled activity</a:t>
            </a:r>
          </a:p>
          <a:p>
            <a:pPr marL="533400" indent="-133350">
              <a:buNone/>
            </a:pPr>
            <a:endParaRPr lang="en-US" altLang="en-US" sz="2400" dirty="0">
              <a:latin typeface="+mj-lt"/>
              <a:cs typeface="Times New Roman" pitchFamily="18" charset="0"/>
            </a:endParaRPr>
          </a:p>
          <a:p>
            <a:pPr marL="533400" indent="-133350">
              <a:buNone/>
            </a:pPr>
            <a:r>
              <a:rPr lang="en-US" altLang="en-US" sz="2400" dirty="0">
                <a:latin typeface="+mj-lt"/>
              </a:rPr>
              <a:t>8    </a:t>
            </a:r>
            <a:r>
              <a:rPr lang="en-US" altLang="en-US" sz="2400" b="1" dirty="0">
                <a:latin typeface="+mj-lt"/>
              </a:rPr>
              <a:t>return </a:t>
            </a:r>
            <a:r>
              <a:rPr lang="en-US" altLang="en-US" sz="2400" i="1" dirty="0">
                <a:latin typeface="+mj-lt"/>
              </a:rPr>
              <a:t>A</a:t>
            </a:r>
          </a:p>
          <a:p>
            <a:pPr marL="114300" indent="0">
              <a:buNone/>
            </a:pPr>
            <a:endParaRPr lang="en-US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ASP: A Greedy Solution</a:t>
            </a:r>
          </a:p>
        </p:txBody>
      </p:sp>
    </p:spTree>
    <p:extLst>
      <p:ext uri="{BB962C8B-B14F-4D97-AF65-F5344CB8AC3E}">
        <p14:creationId xmlns:p14="http://schemas.microsoft.com/office/powerpoint/2010/main" val="223024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Activity Selection Problem ASP</a:t>
            </a:r>
          </a:p>
        </p:txBody>
      </p:sp>
      <p:sp>
        <p:nvSpPr>
          <p:cNvPr id="30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04F8AB-0A9A-49E0-895E-C91700C81F43}" type="slidenum">
              <a:rPr lang="en-US" altLang="en-US" sz="1800" smtClean="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800">
              <a:solidFill>
                <a:srgbClr val="FFFFFF"/>
              </a:solidFill>
              <a:latin typeface="Times New Roman" pitchFamily="18" charset="0"/>
              <a:ea typeface="MS PGothic" pitchFamily="34" charset="-128"/>
            </a:endParaRPr>
          </a:p>
        </p:txBody>
      </p:sp>
      <p:graphicFrame>
        <p:nvGraphicFramePr>
          <p:cNvPr id="13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422713"/>
              </p:ext>
            </p:extLst>
          </p:nvPr>
        </p:nvGraphicFramePr>
        <p:xfrm>
          <a:off x="457200" y="1219200"/>
          <a:ext cx="7391400" cy="1219200"/>
        </p:xfrm>
        <a:graphic>
          <a:graphicData uri="http://schemas.openxmlformats.org/drawingml/2006/table">
            <a:tbl>
              <a:tblPr/>
              <a:tblGrid>
                <a:gridCol w="6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4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72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en-US" sz="20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9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US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2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6035018"/>
              </p:ext>
            </p:extLst>
          </p:nvPr>
        </p:nvGraphicFramePr>
        <p:xfrm>
          <a:off x="1621601" y="2480846"/>
          <a:ext cx="5486400" cy="4023360"/>
        </p:xfrm>
        <a:graphic>
          <a:graphicData uri="http://schemas.openxmlformats.org/drawingml/2006/table">
            <a:tbl>
              <a:tblPr/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Line 209"/>
          <p:cNvSpPr>
            <a:spLocks noChangeShapeType="1"/>
          </p:cNvSpPr>
          <p:nvPr/>
        </p:nvSpPr>
        <p:spPr bwMode="auto">
          <a:xfrm>
            <a:off x="2002601" y="2648486"/>
            <a:ext cx="106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9" name="Line 210"/>
          <p:cNvSpPr>
            <a:spLocks noChangeShapeType="1"/>
          </p:cNvSpPr>
          <p:nvPr/>
        </p:nvSpPr>
        <p:spPr bwMode="auto">
          <a:xfrm>
            <a:off x="2688401" y="3014246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0" name="Line 211"/>
          <p:cNvSpPr>
            <a:spLocks noChangeShapeType="1"/>
          </p:cNvSpPr>
          <p:nvPr/>
        </p:nvSpPr>
        <p:spPr bwMode="auto">
          <a:xfrm>
            <a:off x="1621601" y="3395246"/>
            <a:ext cx="2209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1" name="Line 212"/>
          <p:cNvSpPr>
            <a:spLocks noChangeShapeType="1"/>
          </p:cNvSpPr>
          <p:nvPr/>
        </p:nvSpPr>
        <p:spPr bwMode="auto">
          <a:xfrm>
            <a:off x="3450401" y="3776246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" name="Line 213"/>
          <p:cNvSpPr>
            <a:spLocks noChangeShapeType="1"/>
          </p:cNvSpPr>
          <p:nvPr/>
        </p:nvSpPr>
        <p:spPr bwMode="auto">
          <a:xfrm>
            <a:off x="2688401" y="4111526"/>
            <a:ext cx="1828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" name="Line 214"/>
          <p:cNvSpPr>
            <a:spLocks noChangeShapeType="1"/>
          </p:cNvSpPr>
          <p:nvPr/>
        </p:nvSpPr>
        <p:spPr bwMode="auto">
          <a:xfrm>
            <a:off x="3450401" y="4477286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5" name="Line 215"/>
          <p:cNvSpPr>
            <a:spLocks noChangeShapeType="1"/>
          </p:cNvSpPr>
          <p:nvPr/>
        </p:nvSpPr>
        <p:spPr bwMode="auto">
          <a:xfrm>
            <a:off x="3831401" y="4843046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6" name="Line 216"/>
          <p:cNvSpPr>
            <a:spLocks noChangeShapeType="1"/>
          </p:cNvSpPr>
          <p:nvPr/>
        </p:nvSpPr>
        <p:spPr bwMode="auto">
          <a:xfrm>
            <a:off x="4555301" y="5224046"/>
            <a:ext cx="11049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7" name="Line 217"/>
          <p:cNvSpPr>
            <a:spLocks noChangeShapeType="1"/>
          </p:cNvSpPr>
          <p:nvPr/>
        </p:nvSpPr>
        <p:spPr bwMode="auto">
          <a:xfrm>
            <a:off x="4517201" y="5605046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8" name="Line 218"/>
          <p:cNvSpPr>
            <a:spLocks noChangeShapeType="1"/>
          </p:cNvSpPr>
          <p:nvPr/>
        </p:nvSpPr>
        <p:spPr bwMode="auto">
          <a:xfrm>
            <a:off x="2383601" y="5940326"/>
            <a:ext cx="402336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9" name="Line 219"/>
          <p:cNvSpPr>
            <a:spLocks noChangeShapeType="1"/>
          </p:cNvSpPr>
          <p:nvPr/>
        </p:nvSpPr>
        <p:spPr bwMode="auto">
          <a:xfrm>
            <a:off x="5995481" y="6306086"/>
            <a:ext cx="73152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0" name="Text Box 220"/>
          <p:cNvSpPr txBox="1">
            <a:spLocks noChangeArrowheads="1"/>
          </p:cNvSpPr>
          <p:nvPr/>
        </p:nvSpPr>
        <p:spPr bwMode="auto">
          <a:xfrm>
            <a:off x="1469201" y="6519446"/>
            <a:ext cx="59221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>
                <a:latin typeface="+mj-lt"/>
              </a:rPr>
              <a:t>0      1     2      3      4     5      6      7      8     9     10   11   12   13   14   15</a:t>
            </a:r>
          </a:p>
        </p:txBody>
      </p:sp>
    </p:spTree>
    <p:extLst>
      <p:ext uri="{BB962C8B-B14F-4D97-AF65-F5344CB8AC3E}">
        <p14:creationId xmlns:p14="http://schemas.microsoft.com/office/powerpoint/2010/main" val="2194289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Activity Selection Problem ASP</a:t>
            </a:r>
          </a:p>
        </p:txBody>
      </p:sp>
      <p:sp>
        <p:nvSpPr>
          <p:cNvPr id="30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04F8AB-0A9A-49E0-895E-C91700C81F43}" type="slidenum">
              <a:rPr lang="en-US" altLang="en-US" sz="1800" smtClean="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800">
              <a:solidFill>
                <a:srgbClr val="FFFFFF"/>
              </a:solidFill>
              <a:latin typeface="Times New Roman" pitchFamily="18" charset="0"/>
              <a:ea typeface="MS PGothic" pitchFamily="34" charset="-128"/>
            </a:endParaRPr>
          </a:p>
        </p:txBody>
      </p:sp>
      <p:graphicFrame>
        <p:nvGraphicFramePr>
          <p:cNvPr id="13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301460"/>
              </p:ext>
            </p:extLst>
          </p:nvPr>
        </p:nvGraphicFramePr>
        <p:xfrm>
          <a:off x="457200" y="1219200"/>
          <a:ext cx="7391400" cy="1219200"/>
        </p:xfrm>
        <a:graphic>
          <a:graphicData uri="http://schemas.openxmlformats.org/drawingml/2006/table">
            <a:tbl>
              <a:tblPr/>
              <a:tblGrid>
                <a:gridCol w="6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4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72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en-US" sz="20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9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US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2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5785978"/>
              </p:ext>
            </p:extLst>
          </p:nvPr>
        </p:nvGraphicFramePr>
        <p:xfrm>
          <a:off x="1621601" y="2480846"/>
          <a:ext cx="5486400" cy="4023360"/>
        </p:xfrm>
        <a:graphic>
          <a:graphicData uri="http://schemas.openxmlformats.org/drawingml/2006/table">
            <a:tbl>
              <a:tblPr/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Line 209"/>
          <p:cNvSpPr>
            <a:spLocks noChangeShapeType="1"/>
          </p:cNvSpPr>
          <p:nvPr/>
        </p:nvSpPr>
        <p:spPr bwMode="auto">
          <a:xfrm>
            <a:off x="2002601" y="2648486"/>
            <a:ext cx="1066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9" name="Line 210"/>
          <p:cNvSpPr>
            <a:spLocks noChangeShapeType="1"/>
          </p:cNvSpPr>
          <p:nvPr/>
        </p:nvSpPr>
        <p:spPr bwMode="auto">
          <a:xfrm>
            <a:off x="2688401" y="3014246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0" name="Line 211"/>
          <p:cNvSpPr>
            <a:spLocks noChangeShapeType="1"/>
          </p:cNvSpPr>
          <p:nvPr/>
        </p:nvSpPr>
        <p:spPr bwMode="auto">
          <a:xfrm>
            <a:off x="1621601" y="3395246"/>
            <a:ext cx="2209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1" name="Line 212"/>
          <p:cNvSpPr>
            <a:spLocks noChangeShapeType="1"/>
          </p:cNvSpPr>
          <p:nvPr/>
        </p:nvSpPr>
        <p:spPr bwMode="auto">
          <a:xfrm>
            <a:off x="3450401" y="3776246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" name="Line 213"/>
          <p:cNvSpPr>
            <a:spLocks noChangeShapeType="1"/>
          </p:cNvSpPr>
          <p:nvPr/>
        </p:nvSpPr>
        <p:spPr bwMode="auto">
          <a:xfrm>
            <a:off x="2688401" y="4111526"/>
            <a:ext cx="1828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" name="Line 214"/>
          <p:cNvSpPr>
            <a:spLocks noChangeShapeType="1"/>
          </p:cNvSpPr>
          <p:nvPr/>
        </p:nvSpPr>
        <p:spPr bwMode="auto">
          <a:xfrm>
            <a:off x="3450401" y="4477286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5" name="Line 215"/>
          <p:cNvSpPr>
            <a:spLocks noChangeShapeType="1"/>
          </p:cNvSpPr>
          <p:nvPr/>
        </p:nvSpPr>
        <p:spPr bwMode="auto">
          <a:xfrm>
            <a:off x="3831401" y="4843046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6" name="Line 216"/>
          <p:cNvSpPr>
            <a:spLocks noChangeShapeType="1"/>
          </p:cNvSpPr>
          <p:nvPr/>
        </p:nvSpPr>
        <p:spPr bwMode="auto">
          <a:xfrm>
            <a:off x="4555301" y="5224046"/>
            <a:ext cx="11049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7" name="Line 217"/>
          <p:cNvSpPr>
            <a:spLocks noChangeShapeType="1"/>
          </p:cNvSpPr>
          <p:nvPr/>
        </p:nvSpPr>
        <p:spPr bwMode="auto">
          <a:xfrm>
            <a:off x="4517201" y="5605046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8" name="Line 218"/>
          <p:cNvSpPr>
            <a:spLocks noChangeShapeType="1"/>
          </p:cNvSpPr>
          <p:nvPr/>
        </p:nvSpPr>
        <p:spPr bwMode="auto">
          <a:xfrm>
            <a:off x="2383601" y="5940326"/>
            <a:ext cx="402336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9" name="Line 219"/>
          <p:cNvSpPr>
            <a:spLocks noChangeShapeType="1"/>
          </p:cNvSpPr>
          <p:nvPr/>
        </p:nvSpPr>
        <p:spPr bwMode="auto">
          <a:xfrm>
            <a:off x="5995481" y="6306086"/>
            <a:ext cx="73152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0" name="Text Box 220"/>
          <p:cNvSpPr txBox="1">
            <a:spLocks noChangeArrowheads="1"/>
          </p:cNvSpPr>
          <p:nvPr/>
        </p:nvSpPr>
        <p:spPr bwMode="auto">
          <a:xfrm>
            <a:off x="1469201" y="6519446"/>
            <a:ext cx="59221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>
                <a:latin typeface="+mj-lt"/>
              </a:rPr>
              <a:t>0      1     2      3      4     5      6      7      8     9     10   11   12   13   14   15</a:t>
            </a:r>
          </a:p>
        </p:txBody>
      </p:sp>
    </p:spTree>
    <p:extLst>
      <p:ext uri="{BB962C8B-B14F-4D97-AF65-F5344CB8AC3E}">
        <p14:creationId xmlns:p14="http://schemas.microsoft.com/office/powerpoint/2010/main" val="3262956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Activity Selection Problem ASP</a:t>
            </a:r>
          </a:p>
        </p:txBody>
      </p:sp>
      <p:sp>
        <p:nvSpPr>
          <p:cNvPr id="30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04F8AB-0A9A-49E0-895E-C91700C81F43}" type="slidenum">
              <a:rPr lang="en-US" altLang="en-US" sz="1800" smtClean="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800">
              <a:solidFill>
                <a:srgbClr val="FFFFFF"/>
              </a:solidFill>
              <a:latin typeface="Times New Roman" pitchFamily="18" charset="0"/>
              <a:ea typeface="MS PGothic" pitchFamily="34" charset="-128"/>
            </a:endParaRPr>
          </a:p>
        </p:txBody>
      </p:sp>
      <p:graphicFrame>
        <p:nvGraphicFramePr>
          <p:cNvPr id="13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458638"/>
              </p:ext>
            </p:extLst>
          </p:nvPr>
        </p:nvGraphicFramePr>
        <p:xfrm>
          <a:off x="457200" y="1219200"/>
          <a:ext cx="7391400" cy="1219200"/>
        </p:xfrm>
        <a:graphic>
          <a:graphicData uri="http://schemas.openxmlformats.org/drawingml/2006/table">
            <a:tbl>
              <a:tblPr/>
              <a:tblGrid>
                <a:gridCol w="6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4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72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en-US" sz="20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9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US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2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9775235"/>
              </p:ext>
            </p:extLst>
          </p:nvPr>
        </p:nvGraphicFramePr>
        <p:xfrm>
          <a:off x="1621601" y="2480846"/>
          <a:ext cx="5486400" cy="4023360"/>
        </p:xfrm>
        <a:graphic>
          <a:graphicData uri="http://schemas.openxmlformats.org/drawingml/2006/table">
            <a:tbl>
              <a:tblPr/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Line 209"/>
          <p:cNvSpPr>
            <a:spLocks noChangeShapeType="1"/>
          </p:cNvSpPr>
          <p:nvPr/>
        </p:nvSpPr>
        <p:spPr bwMode="auto">
          <a:xfrm>
            <a:off x="2002601" y="2648486"/>
            <a:ext cx="1066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9" name="Line 210"/>
          <p:cNvSpPr>
            <a:spLocks noChangeShapeType="1"/>
          </p:cNvSpPr>
          <p:nvPr/>
        </p:nvSpPr>
        <p:spPr bwMode="auto">
          <a:xfrm>
            <a:off x="2688401" y="3014246"/>
            <a:ext cx="76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0" name="Line 211"/>
          <p:cNvSpPr>
            <a:spLocks noChangeShapeType="1"/>
          </p:cNvSpPr>
          <p:nvPr/>
        </p:nvSpPr>
        <p:spPr bwMode="auto">
          <a:xfrm>
            <a:off x="1621601" y="3395246"/>
            <a:ext cx="22098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1" name="Line 212"/>
          <p:cNvSpPr>
            <a:spLocks noChangeShapeType="1"/>
          </p:cNvSpPr>
          <p:nvPr/>
        </p:nvSpPr>
        <p:spPr bwMode="auto">
          <a:xfrm>
            <a:off x="3450401" y="3776246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" name="Line 213"/>
          <p:cNvSpPr>
            <a:spLocks noChangeShapeType="1"/>
          </p:cNvSpPr>
          <p:nvPr/>
        </p:nvSpPr>
        <p:spPr bwMode="auto">
          <a:xfrm>
            <a:off x="2688401" y="4111526"/>
            <a:ext cx="18288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" name="Line 214"/>
          <p:cNvSpPr>
            <a:spLocks noChangeShapeType="1"/>
          </p:cNvSpPr>
          <p:nvPr/>
        </p:nvSpPr>
        <p:spPr bwMode="auto">
          <a:xfrm>
            <a:off x="3450401" y="4477286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5" name="Line 215"/>
          <p:cNvSpPr>
            <a:spLocks noChangeShapeType="1"/>
          </p:cNvSpPr>
          <p:nvPr/>
        </p:nvSpPr>
        <p:spPr bwMode="auto">
          <a:xfrm>
            <a:off x="3831401" y="4843046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6" name="Line 216"/>
          <p:cNvSpPr>
            <a:spLocks noChangeShapeType="1"/>
          </p:cNvSpPr>
          <p:nvPr/>
        </p:nvSpPr>
        <p:spPr bwMode="auto">
          <a:xfrm>
            <a:off x="4555301" y="5224046"/>
            <a:ext cx="11049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7" name="Line 217"/>
          <p:cNvSpPr>
            <a:spLocks noChangeShapeType="1"/>
          </p:cNvSpPr>
          <p:nvPr/>
        </p:nvSpPr>
        <p:spPr bwMode="auto">
          <a:xfrm>
            <a:off x="4517201" y="5605046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8" name="Line 218"/>
          <p:cNvSpPr>
            <a:spLocks noChangeShapeType="1"/>
          </p:cNvSpPr>
          <p:nvPr/>
        </p:nvSpPr>
        <p:spPr bwMode="auto">
          <a:xfrm>
            <a:off x="2383601" y="5940326"/>
            <a:ext cx="402336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9" name="Line 219"/>
          <p:cNvSpPr>
            <a:spLocks noChangeShapeType="1"/>
          </p:cNvSpPr>
          <p:nvPr/>
        </p:nvSpPr>
        <p:spPr bwMode="auto">
          <a:xfrm>
            <a:off x="5995481" y="6306086"/>
            <a:ext cx="73152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0" name="Text Box 220"/>
          <p:cNvSpPr txBox="1">
            <a:spLocks noChangeArrowheads="1"/>
          </p:cNvSpPr>
          <p:nvPr/>
        </p:nvSpPr>
        <p:spPr bwMode="auto">
          <a:xfrm>
            <a:off x="1469201" y="6519446"/>
            <a:ext cx="59221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>
                <a:latin typeface="+mj-lt"/>
              </a:rPr>
              <a:t>0      1     2      3      4     5      6      7      8     9     10   11   12   13   14   15</a:t>
            </a:r>
          </a:p>
        </p:txBody>
      </p:sp>
    </p:spTree>
    <p:extLst>
      <p:ext uri="{BB962C8B-B14F-4D97-AF65-F5344CB8AC3E}">
        <p14:creationId xmlns:p14="http://schemas.microsoft.com/office/powerpoint/2010/main" val="425827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Activity Selection Problem ASP</a:t>
            </a:r>
          </a:p>
        </p:txBody>
      </p:sp>
      <p:sp>
        <p:nvSpPr>
          <p:cNvPr id="30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04F8AB-0A9A-49E0-895E-C91700C81F43}" type="slidenum">
              <a:rPr lang="en-US" altLang="en-US" sz="1800" smtClean="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800">
              <a:solidFill>
                <a:srgbClr val="FFFFFF"/>
              </a:solidFill>
              <a:latin typeface="Times New Roman" pitchFamily="18" charset="0"/>
              <a:ea typeface="MS PGothic" pitchFamily="34" charset="-128"/>
            </a:endParaRPr>
          </a:p>
        </p:txBody>
      </p:sp>
      <p:graphicFrame>
        <p:nvGraphicFramePr>
          <p:cNvPr id="13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970266"/>
              </p:ext>
            </p:extLst>
          </p:nvPr>
        </p:nvGraphicFramePr>
        <p:xfrm>
          <a:off x="457200" y="1219200"/>
          <a:ext cx="7391400" cy="1219200"/>
        </p:xfrm>
        <a:graphic>
          <a:graphicData uri="http://schemas.openxmlformats.org/drawingml/2006/table">
            <a:tbl>
              <a:tblPr/>
              <a:tblGrid>
                <a:gridCol w="6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4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72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en-US" sz="20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9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US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2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6845818"/>
              </p:ext>
            </p:extLst>
          </p:nvPr>
        </p:nvGraphicFramePr>
        <p:xfrm>
          <a:off x="1621601" y="2480846"/>
          <a:ext cx="5486400" cy="4023360"/>
        </p:xfrm>
        <a:graphic>
          <a:graphicData uri="http://schemas.openxmlformats.org/drawingml/2006/table">
            <a:tbl>
              <a:tblPr/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Line 209"/>
          <p:cNvSpPr>
            <a:spLocks noChangeShapeType="1"/>
          </p:cNvSpPr>
          <p:nvPr/>
        </p:nvSpPr>
        <p:spPr bwMode="auto">
          <a:xfrm>
            <a:off x="2002601" y="2648486"/>
            <a:ext cx="1066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9" name="Line 210"/>
          <p:cNvSpPr>
            <a:spLocks noChangeShapeType="1"/>
          </p:cNvSpPr>
          <p:nvPr/>
        </p:nvSpPr>
        <p:spPr bwMode="auto">
          <a:xfrm>
            <a:off x="2688401" y="3014246"/>
            <a:ext cx="76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0" name="Line 211"/>
          <p:cNvSpPr>
            <a:spLocks noChangeShapeType="1"/>
          </p:cNvSpPr>
          <p:nvPr/>
        </p:nvSpPr>
        <p:spPr bwMode="auto">
          <a:xfrm>
            <a:off x="1621601" y="3395246"/>
            <a:ext cx="22098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1" name="Line 212"/>
          <p:cNvSpPr>
            <a:spLocks noChangeShapeType="1"/>
          </p:cNvSpPr>
          <p:nvPr/>
        </p:nvSpPr>
        <p:spPr bwMode="auto">
          <a:xfrm>
            <a:off x="3450401" y="3776246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" name="Line 213"/>
          <p:cNvSpPr>
            <a:spLocks noChangeShapeType="1"/>
          </p:cNvSpPr>
          <p:nvPr/>
        </p:nvSpPr>
        <p:spPr bwMode="auto">
          <a:xfrm>
            <a:off x="2688401" y="4111526"/>
            <a:ext cx="18288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" name="Line 214"/>
          <p:cNvSpPr>
            <a:spLocks noChangeShapeType="1"/>
          </p:cNvSpPr>
          <p:nvPr/>
        </p:nvSpPr>
        <p:spPr bwMode="auto">
          <a:xfrm>
            <a:off x="3450401" y="4477286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5" name="Line 215"/>
          <p:cNvSpPr>
            <a:spLocks noChangeShapeType="1"/>
          </p:cNvSpPr>
          <p:nvPr/>
        </p:nvSpPr>
        <p:spPr bwMode="auto">
          <a:xfrm>
            <a:off x="3831401" y="4843046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6" name="Line 216"/>
          <p:cNvSpPr>
            <a:spLocks noChangeShapeType="1"/>
          </p:cNvSpPr>
          <p:nvPr/>
        </p:nvSpPr>
        <p:spPr bwMode="auto">
          <a:xfrm>
            <a:off x="4555301" y="5224046"/>
            <a:ext cx="11049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7" name="Line 217"/>
          <p:cNvSpPr>
            <a:spLocks noChangeShapeType="1"/>
          </p:cNvSpPr>
          <p:nvPr/>
        </p:nvSpPr>
        <p:spPr bwMode="auto">
          <a:xfrm>
            <a:off x="4517201" y="5605046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8" name="Line 218"/>
          <p:cNvSpPr>
            <a:spLocks noChangeShapeType="1"/>
          </p:cNvSpPr>
          <p:nvPr/>
        </p:nvSpPr>
        <p:spPr bwMode="auto">
          <a:xfrm>
            <a:off x="2383601" y="5940326"/>
            <a:ext cx="402336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9" name="Line 219"/>
          <p:cNvSpPr>
            <a:spLocks noChangeShapeType="1"/>
          </p:cNvSpPr>
          <p:nvPr/>
        </p:nvSpPr>
        <p:spPr bwMode="auto">
          <a:xfrm>
            <a:off x="5995481" y="6306086"/>
            <a:ext cx="73152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0" name="Text Box 220"/>
          <p:cNvSpPr txBox="1">
            <a:spLocks noChangeArrowheads="1"/>
          </p:cNvSpPr>
          <p:nvPr/>
        </p:nvSpPr>
        <p:spPr bwMode="auto">
          <a:xfrm>
            <a:off x="1469201" y="6519446"/>
            <a:ext cx="59221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>
                <a:latin typeface="+mj-lt"/>
              </a:rPr>
              <a:t>0      1     2      3      4     5      6      7      8     9     10   11   12   13   14   15</a:t>
            </a:r>
          </a:p>
        </p:txBody>
      </p:sp>
    </p:spTree>
    <p:extLst>
      <p:ext uri="{BB962C8B-B14F-4D97-AF65-F5344CB8AC3E}">
        <p14:creationId xmlns:p14="http://schemas.microsoft.com/office/powerpoint/2010/main" val="2359209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Activity Selection Problem ASP</a:t>
            </a:r>
          </a:p>
        </p:txBody>
      </p:sp>
      <p:sp>
        <p:nvSpPr>
          <p:cNvPr id="30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04F8AB-0A9A-49E0-895E-C91700C81F43}" type="slidenum">
              <a:rPr lang="en-US" altLang="en-US" sz="1800" smtClean="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800">
              <a:solidFill>
                <a:srgbClr val="FFFFFF"/>
              </a:solidFill>
              <a:latin typeface="Times New Roman" pitchFamily="18" charset="0"/>
              <a:ea typeface="MS PGothic" pitchFamily="34" charset="-128"/>
            </a:endParaRPr>
          </a:p>
        </p:txBody>
      </p:sp>
      <p:graphicFrame>
        <p:nvGraphicFramePr>
          <p:cNvPr id="13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910133"/>
              </p:ext>
            </p:extLst>
          </p:nvPr>
        </p:nvGraphicFramePr>
        <p:xfrm>
          <a:off x="457200" y="1219200"/>
          <a:ext cx="7391400" cy="1219200"/>
        </p:xfrm>
        <a:graphic>
          <a:graphicData uri="http://schemas.openxmlformats.org/drawingml/2006/table">
            <a:tbl>
              <a:tblPr/>
              <a:tblGrid>
                <a:gridCol w="6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4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72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en-US" sz="20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9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US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2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9408087"/>
              </p:ext>
            </p:extLst>
          </p:nvPr>
        </p:nvGraphicFramePr>
        <p:xfrm>
          <a:off x="1621601" y="2480846"/>
          <a:ext cx="5486400" cy="4023360"/>
        </p:xfrm>
        <a:graphic>
          <a:graphicData uri="http://schemas.openxmlformats.org/drawingml/2006/table">
            <a:tbl>
              <a:tblPr/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Line 209"/>
          <p:cNvSpPr>
            <a:spLocks noChangeShapeType="1"/>
          </p:cNvSpPr>
          <p:nvPr/>
        </p:nvSpPr>
        <p:spPr bwMode="auto">
          <a:xfrm>
            <a:off x="2002601" y="2648486"/>
            <a:ext cx="1066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9" name="Line 210"/>
          <p:cNvSpPr>
            <a:spLocks noChangeShapeType="1"/>
          </p:cNvSpPr>
          <p:nvPr/>
        </p:nvSpPr>
        <p:spPr bwMode="auto">
          <a:xfrm>
            <a:off x="2688401" y="3014246"/>
            <a:ext cx="76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0" name="Line 211"/>
          <p:cNvSpPr>
            <a:spLocks noChangeShapeType="1"/>
          </p:cNvSpPr>
          <p:nvPr/>
        </p:nvSpPr>
        <p:spPr bwMode="auto">
          <a:xfrm>
            <a:off x="1621601" y="3395246"/>
            <a:ext cx="22098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1" name="Line 212"/>
          <p:cNvSpPr>
            <a:spLocks noChangeShapeType="1"/>
          </p:cNvSpPr>
          <p:nvPr/>
        </p:nvSpPr>
        <p:spPr bwMode="auto">
          <a:xfrm>
            <a:off x="3450401" y="3776246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" name="Line 213"/>
          <p:cNvSpPr>
            <a:spLocks noChangeShapeType="1"/>
          </p:cNvSpPr>
          <p:nvPr/>
        </p:nvSpPr>
        <p:spPr bwMode="auto">
          <a:xfrm>
            <a:off x="2688401" y="4111526"/>
            <a:ext cx="18288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" name="Line 214"/>
          <p:cNvSpPr>
            <a:spLocks noChangeShapeType="1"/>
          </p:cNvSpPr>
          <p:nvPr/>
        </p:nvSpPr>
        <p:spPr bwMode="auto">
          <a:xfrm>
            <a:off x="3450401" y="4477286"/>
            <a:ext cx="14478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5" name="Line 215"/>
          <p:cNvSpPr>
            <a:spLocks noChangeShapeType="1"/>
          </p:cNvSpPr>
          <p:nvPr/>
        </p:nvSpPr>
        <p:spPr bwMode="auto">
          <a:xfrm>
            <a:off x="3831401" y="4843046"/>
            <a:ext cx="14478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6" name="Line 216"/>
          <p:cNvSpPr>
            <a:spLocks noChangeShapeType="1"/>
          </p:cNvSpPr>
          <p:nvPr/>
        </p:nvSpPr>
        <p:spPr bwMode="auto">
          <a:xfrm>
            <a:off x="4555301" y="5224046"/>
            <a:ext cx="11049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7" name="Line 217"/>
          <p:cNvSpPr>
            <a:spLocks noChangeShapeType="1"/>
          </p:cNvSpPr>
          <p:nvPr/>
        </p:nvSpPr>
        <p:spPr bwMode="auto">
          <a:xfrm>
            <a:off x="4517201" y="5605046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8" name="Line 218"/>
          <p:cNvSpPr>
            <a:spLocks noChangeShapeType="1"/>
          </p:cNvSpPr>
          <p:nvPr/>
        </p:nvSpPr>
        <p:spPr bwMode="auto">
          <a:xfrm>
            <a:off x="2383601" y="5940326"/>
            <a:ext cx="402336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9" name="Line 219"/>
          <p:cNvSpPr>
            <a:spLocks noChangeShapeType="1"/>
          </p:cNvSpPr>
          <p:nvPr/>
        </p:nvSpPr>
        <p:spPr bwMode="auto">
          <a:xfrm>
            <a:off x="5995481" y="6306086"/>
            <a:ext cx="73152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0" name="Text Box 220"/>
          <p:cNvSpPr txBox="1">
            <a:spLocks noChangeArrowheads="1"/>
          </p:cNvSpPr>
          <p:nvPr/>
        </p:nvSpPr>
        <p:spPr bwMode="auto">
          <a:xfrm>
            <a:off x="1469201" y="6519446"/>
            <a:ext cx="59221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>
                <a:latin typeface="+mj-lt"/>
              </a:rPr>
              <a:t>0      1     2      3      4     5      6      7      8     9     10   11   12   13   14   15</a:t>
            </a:r>
          </a:p>
        </p:txBody>
      </p:sp>
    </p:spTree>
    <p:extLst>
      <p:ext uri="{BB962C8B-B14F-4D97-AF65-F5344CB8AC3E}">
        <p14:creationId xmlns:p14="http://schemas.microsoft.com/office/powerpoint/2010/main" val="559592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2486</TotalTime>
  <Words>1036</Words>
  <Application>Microsoft Office PowerPoint</Application>
  <PresentationFormat>On-screen Show (4:3)</PresentationFormat>
  <Paragraphs>427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</vt:lpstr>
      <vt:lpstr>Times New Roman</vt:lpstr>
      <vt:lpstr>Adjacency</vt:lpstr>
      <vt:lpstr>PowerPoint Presentation</vt:lpstr>
      <vt:lpstr>Activity Selection Problem (ASP)</vt:lpstr>
      <vt:lpstr>Activity Selection Problem ASP</vt:lpstr>
      <vt:lpstr>ASP: A Greedy Solution</vt:lpstr>
      <vt:lpstr>Activity Selection Problem ASP</vt:lpstr>
      <vt:lpstr>Activity Selection Problem ASP</vt:lpstr>
      <vt:lpstr>Activity Selection Problem ASP</vt:lpstr>
      <vt:lpstr>Activity Selection Problem ASP</vt:lpstr>
      <vt:lpstr>Activity Selection Problem ASP</vt:lpstr>
      <vt:lpstr>Activity Selection Problem ASP</vt:lpstr>
      <vt:lpstr>Activity Selection Problem ASP</vt:lpstr>
      <vt:lpstr>Activity Selection Problem ASP</vt:lpstr>
      <vt:lpstr>Activity Selection Problem ASP</vt:lpstr>
      <vt:lpstr>Greedy-Choice Property</vt:lpstr>
      <vt:lpstr>Optimal Substructure Property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CS3534 - Operating Systems</dc:title>
  <dc:creator>Zuhair</dc:creator>
  <cp:lastModifiedBy>Hasan Jamal</cp:lastModifiedBy>
  <cp:revision>359</cp:revision>
  <dcterms:created xsi:type="dcterms:W3CDTF">2013-09-17T05:13:36Z</dcterms:created>
  <dcterms:modified xsi:type="dcterms:W3CDTF">2020-09-28T12:23:50Z</dcterms:modified>
</cp:coreProperties>
</file>