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D1CC-436B-35EA-7625-253B2F705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6881862-F018-3AF6-9EC0-F2B86101E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530D9AF-F91A-A014-067D-48EB9CD37680}"/>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5" name="Footer Placeholder 4">
            <a:extLst>
              <a:ext uri="{FF2B5EF4-FFF2-40B4-BE49-F238E27FC236}">
                <a16:creationId xmlns:a16="http://schemas.microsoft.com/office/drawing/2014/main" id="{A9E85F3B-A408-383B-39C6-4FEBEEF9D6E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8F037C-0E3B-23E9-9F20-1500C5BE2773}"/>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279560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E1A1-6C6F-ECEA-CBA6-A584A75A96EC}"/>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FB250E7-5CB3-355F-345F-8F2AA9362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3D2A155-55D3-4D9D-6ED9-61DDA2E3A67C}"/>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5" name="Footer Placeholder 4">
            <a:extLst>
              <a:ext uri="{FF2B5EF4-FFF2-40B4-BE49-F238E27FC236}">
                <a16:creationId xmlns:a16="http://schemas.microsoft.com/office/drawing/2014/main" id="{B1303244-09BC-1E03-F7CE-15E39D8DBE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F588146-50A2-3ED4-4609-BCA1D9C82E38}"/>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194017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F8404-6D7D-E6FA-3D5C-B7F3D56D36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6B19B3C-176B-E6A7-69DD-6A3A13330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149AD7D-7F16-CCC8-523D-BF38E51CEB12}"/>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5" name="Footer Placeholder 4">
            <a:extLst>
              <a:ext uri="{FF2B5EF4-FFF2-40B4-BE49-F238E27FC236}">
                <a16:creationId xmlns:a16="http://schemas.microsoft.com/office/drawing/2014/main" id="{BBFB75AE-DB1C-C7DD-B7FB-D596BE8D11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9299A55-83B5-FCE9-3AAF-4DAD36427FDA}"/>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58933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563E-5C67-A4EE-6E71-6FF07162AA2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B656727-B76B-31BA-3BC0-47AF82C67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CDEDBA8-67D4-2925-C321-BD4E71C94A53}"/>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5" name="Footer Placeholder 4">
            <a:extLst>
              <a:ext uri="{FF2B5EF4-FFF2-40B4-BE49-F238E27FC236}">
                <a16:creationId xmlns:a16="http://schemas.microsoft.com/office/drawing/2014/main" id="{592FFFC6-05E4-E604-D4B9-E3B34DFEF26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583402F-EF8C-843C-8779-1660F6483662}"/>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52468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BB62-DC8C-5DAE-0383-391EFDDA5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FCDCE1D-C7DB-2EAE-20BA-3D9A38D11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C0FBB-DFF1-AE27-2525-CF007DEE9BA2}"/>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5" name="Footer Placeholder 4">
            <a:extLst>
              <a:ext uri="{FF2B5EF4-FFF2-40B4-BE49-F238E27FC236}">
                <a16:creationId xmlns:a16="http://schemas.microsoft.com/office/drawing/2014/main" id="{CAEC290E-EB37-B7A9-4A3D-9D5265E8A77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81A8E4C-A536-FC7C-0946-E385DEC11CA5}"/>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126110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B5A7-2AF2-F817-6403-8A0AFD301BB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63A7E04-E8A1-1F22-A478-969C1CE6F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4325854-BAA4-A96B-D92A-2D5A6776C2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D73B145-1671-10EB-1BAD-A1B152E14278}"/>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6" name="Footer Placeholder 5">
            <a:extLst>
              <a:ext uri="{FF2B5EF4-FFF2-40B4-BE49-F238E27FC236}">
                <a16:creationId xmlns:a16="http://schemas.microsoft.com/office/drawing/2014/main" id="{82E84929-F548-AD64-D32F-96D98D9F2F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72352EF-C582-5C4D-5750-39586BD3BE74}"/>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127196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BD48-9B0B-1E18-EC24-71802C5479E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D100C44-949B-F894-32B3-0E0EDCEB9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F87D06-5701-2027-A428-E73D34A28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15657B5-7F74-3521-BA68-417E32502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C622B-295F-E213-76B7-7A5B8E8C8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FD55503-4D6C-FD55-A213-15FE18ED88D0}"/>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8" name="Footer Placeholder 7">
            <a:extLst>
              <a:ext uri="{FF2B5EF4-FFF2-40B4-BE49-F238E27FC236}">
                <a16:creationId xmlns:a16="http://schemas.microsoft.com/office/drawing/2014/main" id="{DBDAD669-50E5-7F6D-1B40-F77AECEC560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F404AE0-7DFE-E72B-6D0C-F7E29975A499}"/>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270982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AD42-A6BD-1B26-D489-D8F036B5A04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9C2B015-FE54-0AC5-2B46-FDACC3283CEB}"/>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4" name="Footer Placeholder 3">
            <a:extLst>
              <a:ext uri="{FF2B5EF4-FFF2-40B4-BE49-F238E27FC236}">
                <a16:creationId xmlns:a16="http://schemas.microsoft.com/office/drawing/2014/main" id="{2A078A50-B7D9-3A18-8F69-B4045F864DA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88CC877-91EE-75F7-9D52-06788CC844F1}"/>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294806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1FDD9-8C4C-0ED8-7D86-65510651A10A}"/>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3" name="Footer Placeholder 2">
            <a:extLst>
              <a:ext uri="{FF2B5EF4-FFF2-40B4-BE49-F238E27FC236}">
                <a16:creationId xmlns:a16="http://schemas.microsoft.com/office/drawing/2014/main" id="{A886E3A3-1689-7EA7-E58A-4974B26018A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9EFA81CA-4CEB-F387-74DA-DAD12F4A1788}"/>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106807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75F1-549D-8B81-8397-ECBBBDEE9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E292D72-381E-F3FC-BD01-5E85E7032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0E0D572-ED72-19DE-02CA-EC3561DA5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2663A-4E64-3494-5DA9-FB24C2288727}"/>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6" name="Footer Placeholder 5">
            <a:extLst>
              <a:ext uri="{FF2B5EF4-FFF2-40B4-BE49-F238E27FC236}">
                <a16:creationId xmlns:a16="http://schemas.microsoft.com/office/drawing/2014/main" id="{8F9ABD26-3B7D-2D9E-6DF9-E1DEAECE7F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B4AC49D-B56C-24DC-A374-E2160840790C}"/>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251555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9291-39C4-9EE2-2181-2D5630F95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9FD6F38-9CA4-6874-6480-0A73B49BA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4D4E373-4F7E-F900-D37C-0D5CF8115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3CA23-FEFB-C56A-8D6F-2C13C11B0FCA}"/>
              </a:ext>
            </a:extLst>
          </p:cNvPr>
          <p:cNvSpPr>
            <a:spLocks noGrp="1"/>
          </p:cNvSpPr>
          <p:nvPr>
            <p:ph type="dt" sz="half" idx="10"/>
          </p:nvPr>
        </p:nvSpPr>
        <p:spPr/>
        <p:txBody>
          <a:bodyPr/>
          <a:lstStyle/>
          <a:p>
            <a:fld id="{E9022F40-3940-4E01-9423-770BB39A735A}" type="datetimeFigureOut">
              <a:rPr lang="en-PK" smtClean="0"/>
              <a:t>14/06/2023</a:t>
            </a:fld>
            <a:endParaRPr lang="en-PK"/>
          </a:p>
        </p:txBody>
      </p:sp>
      <p:sp>
        <p:nvSpPr>
          <p:cNvPr id="6" name="Footer Placeholder 5">
            <a:extLst>
              <a:ext uri="{FF2B5EF4-FFF2-40B4-BE49-F238E27FC236}">
                <a16:creationId xmlns:a16="http://schemas.microsoft.com/office/drawing/2014/main" id="{3240F578-E4A3-2344-EDC8-3C28D62060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C2E7B18-6943-47E8-5215-0044FF53FED6}"/>
              </a:ext>
            </a:extLst>
          </p:cNvPr>
          <p:cNvSpPr>
            <a:spLocks noGrp="1"/>
          </p:cNvSpPr>
          <p:nvPr>
            <p:ph type="sldNum" sz="quarter" idx="12"/>
          </p:nvPr>
        </p:nvSpPr>
        <p:spPr/>
        <p:txBody>
          <a:bodyPr/>
          <a:lstStyle/>
          <a:p>
            <a:fld id="{DB0D51D5-5ABE-48B8-A1A7-A5BB9592E8F4}" type="slidenum">
              <a:rPr lang="en-PK" smtClean="0"/>
              <a:t>‹#›</a:t>
            </a:fld>
            <a:endParaRPr lang="en-PK"/>
          </a:p>
        </p:txBody>
      </p:sp>
    </p:spTree>
    <p:extLst>
      <p:ext uri="{BB962C8B-B14F-4D97-AF65-F5344CB8AC3E}">
        <p14:creationId xmlns:p14="http://schemas.microsoft.com/office/powerpoint/2010/main" val="315385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5A306-5C74-5FEB-85CE-C6C2660D9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640B089-A456-F880-E907-6E95778ED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4942CA1-1E7E-1AF8-32F2-2FC9C5C2F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22F40-3940-4E01-9423-770BB39A735A}" type="datetimeFigureOut">
              <a:rPr lang="en-PK" smtClean="0"/>
              <a:t>14/06/2023</a:t>
            </a:fld>
            <a:endParaRPr lang="en-PK"/>
          </a:p>
        </p:txBody>
      </p:sp>
      <p:sp>
        <p:nvSpPr>
          <p:cNvPr id="5" name="Footer Placeholder 4">
            <a:extLst>
              <a:ext uri="{FF2B5EF4-FFF2-40B4-BE49-F238E27FC236}">
                <a16:creationId xmlns:a16="http://schemas.microsoft.com/office/drawing/2014/main" id="{288853B7-2FBC-2E9D-B822-238FF51FEB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402AED8-B9A7-CBC6-1AA7-92BE6F6F5E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D51D5-5ABE-48B8-A1A7-A5BB9592E8F4}" type="slidenum">
              <a:rPr lang="en-PK" smtClean="0"/>
              <a:t>‹#›</a:t>
            </a:fld>
            <a:endParaRPr lang="en-PK"/>
          </a:p>
        </p:txBody>
      </p:sp>
    </p:spTree>
    <p:extLst>
      <p:ext uri="{BB962C8B-B14F-4D97-AF65-F5344CB8AC3E}">
        <p14:creationId xmlns:p14="http://schemas.microsoft.com/office/powerpoint/2010/main" val="292381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9914-BB40-7AEE-0469-AB9D419C9BCA}"/>
              </a:ext>
            </a:extLst>
          </p:cNvPr>
          <p:cNvSpPr>
            <a:spLocks noGrp="1"/>
          </p:cNvSpPr>
          <p:nvPr>
            <p:ph type="ctrTitle"/>
          </p:nvPr>
        </p:nvSpPr>
        <p:spPr/>
        <p:txBody>
          <a:bodyPr/>
          <a:lstStyle/>
          <a:p>
            <a:r>
              <a:rPr lang="en-US" dirty="0"/>
              <a:t>Design and analysis of algorithms</a:t>
            </a:r>
            <a:endParaRPr lang="en-PK" dirty="0"/>
          </a:p>
        </p:txBody>
      </p:sp>
      <p:sp>
        <p:nvSpPr>
          <p:cNvPr id="3" name="Subtitle 2">
            <a:extLst>
              <a:ext uri="{FF2B5EF4-FFF2-40B4-BE49-F238E27FC236}">
                <a16:creationId xmlns:a16="http://schemas.microsoft.com/office/drawing/2014/main" id="{E9C9C82E-5246-A277-27F3-F282378FE193}"/>
              </a:ext>
            </a:extLst>
          </p:cNvPr>
          <p:cNvSpPr>
            <a:spLocks noGrp="1"/>
          </p:cNvSpPr>
          <p:nvPr>
            <p:ph type="subTitle" idx="1"/>
          </p:nvPr>
        </p:nvSpPr>
        <p:spPr/>
        <p:txBody>
          <a:bodyPr/>
          <a:lstStyle/>
          <a:p>
            <a:r>
              <a:rPr lang="en-US" dirty="0"/>
              <a:t>Prepared by: Aoun-Haider</a:t>
            </a:r>
          </a:p>
          <a:p>
            <a:r>
              <a:rPr lang="en-US" dirty="0"/>
              <a:t>FA21-BSE-133@cuilahore.edu.pk</a:t>
            </a:r>
            <a:endParaRPr lang="en-PK" dirty="0"/>
          </a:p>
        </p:txBody>
      </p:sp>
    </p:spTree>
    <p:extLst>
      <p:ext uri="{BB962C8B-B14F-4D97-AF65-F5344CB8AC3E}">
        <p14:creationId xmlns:p14="http://schemas.microsoft.com/office/powerpoint/2010/main" val="26408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1079428636"/>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c</a:t>
                      </a:r>
                      <a:endParaRPr lang="en-PK" dirty="0"/>
                    </a:p>
                  </a:txBody>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e</a:t>
                      </a:r>
                      <a:endParaRPr lang="en-PK" dirty="0"/>
                    </a:p>
                  </a:txBody>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923330"/>
          </a:xfrm>
          <a:prstGeom prst="rect">
            <a:avLst/>
          </a:prstGeom>
          <a:noFill/>
        </p:spPr>
        <p:txBody>
          <a:bodyPr wrap="square" rtlCol="0">
            <a:spAutoFit/>
          </a:bodyPr>
          <a:lstStyle/>
          <a:p>
            <a:r>
              <a:rPr lang="en-US" dirty="0" err="1"/>
              <a:t>Hash_Function</a:t>
            </a:r>
            <a:r>
              <a:rPr lang="en-US" dirty="0"/>
              <a:t>(</a:t>
            </a:r>
            <a:r>
              <a:rPr lang="en-US" dirty="0" err="1"/>
              <a:t>a,a,a</a:t>
            </a:r>
            <a:r>
              <a:rPr lang="en-US" dirty="0"/>
              <a:t>) = 3 + 1 +3 =&gt; 7</a:t>
            </a:r>
          </a:p>
          <a:p>
            <a:r>
              <a:rPr lang="en-US" dirty="0"/>
              <a:t> 7 == 7 -&gt; compare both strings</a:t>
            </a:r>
          </a:p>
          <a:p>
            <a:r>
              <a:rPr lang="en-US" dirty="0"/>
              <a:t> Not Equal -&gt; move next</a:t>
            </a:r>
            <a:endParaRPr lang="en-PK" dirty="0"/>
          </a:p>
        </p:txBody>
      </p:sp>
    </p:spTree>
    <p:extLst>
      <p:ext uri="{BB962C8B-B14F-4D97-AF65-F5344CB8AC3E}">
        <p14:creationId xmlns:p14="http://schemas.microsoft.com/office/powerpoint/2010/main" val="189136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738524901"/>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e</a:t>
                      </a:r>
                      <a:endParaRPr lang="en-PK" dirty="0"/>
                    </a:p>
                  </a:txBody>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923330"/>
          </a:xfrm>
          <a:prstGeom prst="rect">
            <a:avLst/>
          </a:prstGeom>
          <a:noFill/>
        </p:spPr>
        <p:txBody>
          <a:bodyPr wrap="square" rtlCol="0">
            <a:spAutoFit/>
          </a:bodyPr>
          <a:lstStyle/>
          <a:p>
            <a:r>
              <a:rPr lang="en-US" dirty="0" err="1"/>
              <a:t>Hash_Function</a:t>
            </a:r>
            <a:r>
              <a:rPr lang="en-US" dirty="0"/>
              <a:t>(</a:t>
            </a:r>
            <a:r>
              <a:rPr lang="en-US" dirty="0" err="1"/>
              <a:t>a,a,a</a:t>
            </a:r>
            <a:r>
              <a:rPr lang="en-US" dirty="0"/>
              <a:t>) = 1 + 3 +3 =&gt; 7</a:t>
            </a:r>
          </a:p>
          <a:p>
            <a:r>
              <a:rPr lang="en-US" dirty="0"/>
              <a:t> 7 == 7 -&gt; compare both strings</a:t>
            </a:r>
          </a:p>
          <a:p>
            <a:r>
              <a:rPr lang="en-US" dirty="0"/>
              <a:t> Not Equal -&gt; move next</a:t>
            </a:r>
            <a:endParaRPr lang="en-PK" dirty="0"/>
          </a:p>
        </p:txBody>
      </p:sp>
    </p:spTree>
    <p:extLst>
      <p:ext uri="{BB962C8B-B14F-4D97-AF65-F5344CB8AC3E}">
        <p14:creationId xmlns:p14="http://schemas.microsoft.com/office/powerpoint/2010/main" val="410815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1575684878"/>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tc>
                <a:tc>
                  <a:txBody>
                    <a:bodyPr/>
                    <a:lstStyle/>
                    <a:p>
                      <a:r>
                        <a:rPr lang="en-US" dirty="0"/>
                        <a:t>e</a:t>
                      </a:r>
                      <a:endParaRPr lang="en-PK" dirty="0"/>
                    </a:p>
                  </a:txBody>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923330"/>
          </a:xfrm>
          <a:prstGeom prst="rect">
            <a:avLst/>
          </a:prstGeom>
          <a:noFill/>
        </p:spPr>
        <p:txBody>
          <a:bodyPr wrap="square" rtlCol="0">
            <a:spAutoFit/>
          </a:bodyPr>
          <a:lstStyle/>
          <a:p>
            <a:r>
              <a:rPr lang="en-US" dirty="0" err="1"/>
              <a:t>Hash_Function</a:t>
            </a:r>
            <a:r>
              <a:rPr lang="en-US" dirty="0"/>
              <a:t>(</a:t>
            </a:r>
            <a:r>
              <a:rPr lang="en-US" dirty="0" err="1"/>
              <a:t>a,a,a</a:t>
            </a:r>
            <a:r>
              <a:rPr lang="en-US" dirty="0"/>
              <a:t>) = 3 + 3 +1 =&gt; 7</a:t>
            </a:r>
          </a:p>
          <a:p>
            <a:r>
              <a:rPr lang="en-US" dirty="0"/>
              <a:t> 7 == 7 -&gt; compare both strings</a:t>
            </a:r>
          </a:p>
          <a:p>
            <a:r>
              <a:rPr lang="en-US" dirty="0"/>
              <a:t> Not Equal -&gt; move next</a:t>
            </a:r>
            <a:endParaRPr lang="en-PK" dirty="0"/>
          </a:p>
        </p:txBody>
      </p:sp>
    </p:spTree>
    <p:extLst>
      <p:ext uri="{BB962C8B-B14F-4D97-AF65-F5344CB8AC3E}">
        <p14:creationId xmlns:p14="http://schemas.microsoft.com/office/powerpoint/2010/main" val="360539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796768908"/>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e</a:t>
                      </a:r>
                      <a:endParaRPr lang="en-PK" dirty="0"/>
                    </a:p>
                  </a:txBody>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3 + 1 +1 =&gt; 5</a:t>
            </a:r>
          </a:p>
          <a:p>
            <a:r>
              <a:rPr lang="en-US" dirty="0"/>
              <a:t> 5 &lt;&gt; 7 -&gt; move next</a:t>
            </a:r>
          </a:p>
        </p:txBody>
      </p:sp>
    </p:spTree>
    <p:extLst>
      <p:ext uri="{BB962C8B-B14F-4D97-AF65-F5344CB8AC3E}">
        <p14:creationId xmlns:p14="http://schemas.microsoft.com/office/powerpoint/2010/main" val="179059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3561501219"/>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e</a:t>
                      </a:r>
                      <a:endParaRPr lang="en-PK" dirty="0"/>
                    </a:p>
                  </a:txBody>
                  <a:tcPr>
                    <a:solidFill>
                      <a:srgbClr val="FFC000"/>
                    </a:solidFill>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923330"/>
          </a:xfrm>
          <a:prstGeom prst="rect">
            <a:avLst/>
          </a:prstGeom>
          <a:noFill/>
        </p:spPr>
        <p:txBody>
          <a:bodyPr wrap="square" rtlCol="0">
            <a:spAutoFit/>
          </a:bodyPr>
          <a:lstStyle/>
          <a:p>
            <a:r>
              <a:rPr lang="en-US" dirty="0" err="1"/>
              <a:t>Hash_Function</a:t>
            </a:r>
            <a:r>
              <a:rPr lang="en-US" dirty="0"/>
              <a:t>(</a:t>
            </a:r>
            <a:r>
              <a:rPr lang="en-US" dirty="0" err="1"/>
              <a:t>a,a,a</a:t>
            </a:r>
            <a:r>
              <a:rPr lang="en-US" dirty="0"/>
              <a:t>) = 1 + 1 +5 =&gt; 7</a:t>
            </a:r>
          </a:p>
          <a:p>
            <a:r>
              <a:rPr lang="en-US" dirty="0"/>
              <a:t> 7 == 7 -&gt; compare both strings</a:t>
            </a:r>
          </a:p>
          <a:p>
            <a:r>
              <a:rPr lang="en-US" dirty="0"/>
              <a:t> Not Equal -&gt; move next</a:t>
            </a:r>
            <a:endParaRPr lang="en-PK" dirty="0"/>
          </a:p>
        </p:txBody>
      </p:sp>
    </p:spTree>
    <p:extLst>
      <p:ext uri="{BB962C8B-B14F-4D97-AF65-F5344CB8AC3E}">
        <p14:creationId xmlns:p14="http://schemas.microsoft.com/office/powerpoint/2010/main" val="266545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171389246"/>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e</a:t>
                      </a:r>
                      <a:endParaRPr lang="en-PK" dirty="0"/>
                    </a:p>
                  </a:txBody>
                  <a:tcPr>
                    <a:solidFill>
                      <a:srgbClr val="FFC000"/>
                    </a:solidFill>
                  </a:tcPr>
                </a:tc>
                <a:tc>
                  <a:txBody>
                    <a:bodyPr/>
                    <a:lstStyle/>
                    <a:p>
                      <a:r>
                        <a:rPr lang="en-US" dirty="0"/>
                        <a:t>d</a:t>
                      </a:r>
                      <a:endParaRPr lang="en-PK" dirty="0"/>
                    </a:p>
                  </a:txBody>
                  <a:tcPr>
                    <a:solidFill>
                      <a:srgbClr val="FFC000"/>
                    </a:solidFill>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1 + 5 +4 =&gt; 10</a:t>
            </a:r>
          </a:p>
          <a:p>
            <a:r>
              <a:rPr lang="en-US" dirty="0"/>
              <a:t> 10 &lt;&gt; 7 -&gt; move next</a:t>
            </a:r>
          </a:p>
        </p:txBody>
      </p:sp>
    </p:spTree>
    <p:extLst>
      <p:ext uri="{BB962C8B-B14F-4D97-AF65-F5344CB8AC3E}">
        <p14:creationId xmlns:p14="http://schemas.microsoft.com/office/powerpoint/2010/main" val="279743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3755027485"/>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rgbClr val="FFC000"/>
                    </a:solidFill>
                  </a:tcPr>
                </a:tc>
                <a:tc>
                  <a:txBody>
                    <a:bodyPr/>
                    <a:lstStyle/>
                    <a:p>
                      <a:r>
                        <a:rPr lang="en-US" dirty="0"/>
                        <a:t>d</a:t>
                      </a:r>
                      <a:endParaRPr lang="en-PK" dirty="0"/>
                    </a:p>
                  </a:txBody>
                  <a:tcPr>
                    <a:solidFill>
                      <a:srgbClr val="FFC000"/>
                    </a:solidFill>
                  </a:tcPr>
                </a:tc>
                <a:tc>
                  <a:txBody>
                    <a:bodyPr/>
                    <a:lstStyle/>
                    <a:p>
                      <a:r>
                        <a:rPr lang="en-US" dirty="0"/>
                        <a:t>b</a:t>
                      </a:r>
                      <a:endParaRPr lang="en-PK" dirty="0"/>
                    </a:p>
                  </a:txBody>
                  <a:tcPr>
                    <a:solidFill>
                      <a:srgbClr val="FFC000"/>
                    </a:solidFill>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5 + 4 +2 =&gt; 11</a:t>
            </a:r>
          </a:p>
          <a:p>
            <a:r>
              <a:rPr lang="en-US" dirty="0"/>
              <a:t> 11 &lt;&gt; 7 -&gt; move next</a:t>
            </a:r>
          </a:p>
        </p:txBody>
      </p:sp>
    </p:spTree>
    <p:extLst>
      <p:ext uri="{BB962C8B-B14F-4D97-AF65-F5344CB8AC3E}">
        <p14:creationId xmlns:p14="http://schemas.microsoft.com/office/powerpoint/2010/main" val="293519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1503461308"/>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rgbClr val="FFC000"/>
                    </a:solidFill>
                  </a:tcPr>
                </a:tc>
                <a:tc>
                  <a:txBody>
                    <a:bodyPr/>
                    <a:lstStyle/>
                    <a:p>
                      <a:r>
                        <a:rPr lang="en-US" dirty="0"/>
                        <a:t>b</a:t>
                      </a:r>
                      <a:endParaRPr lang="en-PK" dirty="0"/>
                    </a:p>
                  </a:txBody>
                  <a:tcPr>
                    <a:solidFill>
                      <a:srgbClr val="FFC000"/>
                    </a:solidFill>
                  </a:tcPr>
                </a:tc>
                <a:tc>
                  <a:txBody>
                    <a:bodyPr/>
                    <a:lstStyle/>
                    <a:p>
                      <a:r>
                        <a:rPr lang="en-US" dirty="0"/>
                        <a:t>a</a:t>
                      </a:r>
                      <a:endParaRPr lang="en-PK" dirty="0"/>
                    </a:p>
                  </a:txBody>
                  <a:tcPr>
                    <a:solidFill>
                      <a:srgbClr val="FFC000"/>
                    </a:solidFill>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923330"/>
          </a:xfrm>
          <a:prstGeom prst="rect">
            <a:avLst/>
          </a:prstGeom>
          <a:noFill/>
        </p:spPr>
        <p:txBody>
          <a:bodyPr wrap="square" rtlCol="0">
            <a:spAutoFit/>
          </a:bodyPr>
          <a:lstStyle/>
          <a:p>
            <a:r>
              <a:rPr lang="en-US" dirty="0" err="1"/>
              <a:t>Hash_Function</a:t>
            </a:r>
            <a:r>
              <a:rPr lang="en-US" dirty="0"/>
              <a:t>(</a:t>
            </a:r>
            <a:r>
              <a:rPr lang="en-US" dirty="0" err="1"/>
              <a:t>a,a,a</a:t>
            </a:r>
            <a:r>
              <a:rPr lang="en-US" dirty="0"/>
              <a:t>) = 4 + 2 +1 =&gt; 7</a:t>
            </a:r>
          </a:p>
          <a:p>
            <a:r>
              <a:rPr lang="en-US" dirty="0"/>
              <a:t> 7 == 7 -&gt; compare both strings</a:t>
            </a:r>
          </a:p>
          <a:p>
            <a:r>
              <a:rPr lang="en-US" dirty="0"/>
              <a:t> Not Equal -&gt; </a:t>
            </a:r>
            <a:r>
              <a:rPr lang="en-US" dirty="0">
                <a:solidFill>
                  <a:srgbClr val="FF0000"/>
                </a:solidFill>
              </a:rPr>
              <a:t>String not found!!</a:t>
            </a:r>
            <a:endParaRPr lang="en-PK" dirty="0">
              <a:solidFill>
                <a:srgbClr val="FF0000"/>
              </a:solidFill>
            </a:endParaRPr>
          </a:p>
        </p:txBody>
      </p:sp>
      <p:sp>
        <p:nvSpPr>
          <p:cNvPr id="8" name="TextBox 7">
            <a:extLst>
              <a:ext uri="{FF2B5EF4-FFF2-40B4-BE49-F238E27FC236}">
                <a16:creationId xmlns:a16="http://schemas.microsoft.com/office/drawing/2014/main" id="{D094564D-6638-7AEE-69AD-01D1C068EAE2}"/>
              </a:ext>
            </a:extLst>
          </p:cNvPr>
          <p:cNvSpPr txBox="1"/>
          <p:nvPr/>
        </p:nvSpPr>
        <p:spPr>
          <a:xfrm>
            <a:off x="1335086" y="5156889"/>
            <a:ext cx="6096000" cy="369332"/>
          </a:xfrm>
          <a:prstGeom prst="rect">
            <a:avLst/>
          </a:prstGeom>
          <a:noFill/>
        </p:spPr>
        <p:txBody>
          <a:bodyPr wrap="square">
            <a:spAutoFit/>
          </a:bodyPr>
          <a:lstStyle/>
          <a:p>
            <a:r>
              <a:rPr lang="en-PK" b="0" i="0" dirty="0">
                <a:solidFill>
                  <a:srgbClr val="202124"/>
                </a:solidFill>
                <a:effectLst/>
                <a:latin typeface="Google Sans"/>
              </a:rPr>
              <a:t> ≈</a:t>
            </a:r>
            <a:r>
              <a:rPr lang="en-US" b="0" i="0" dirty="0">
                <a:solidFill>
                  <a:srgbClr val="202124"/>
                </a:solidFill>
                <a:effectLst/>
                <a:latin typeface="Google Sans"/>
              </a:rPr>
              <a:t> </a:t>
            </a:r>
            <a:r>
              <a:rPr lang="en-US" b="1" dirty="0"/>
              <a:t>O(nm)</a:t>
            </a:r>
            <a:endParaRPr lang="en-PK" b="1" dirty="0"/>
          </a:p>
        </p:txBody>
      </p:sp>
    </p:spTree>
    <p:extLst>
      <p:ext uri="{BB962C8B-B14F-4D97-AF65-F5344CB8AC3E}">
        <p14:creationId xmlns:p14="http://schemas.microsoft.com/office/powerpoint/2010/main" val="139682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Version#02:</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2632687859"/>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923330"/>
          </a:xfrm>
          <a:prstGeom prst="rect">
            <a:avLst/>
          </a:prstGeom>
          <a:noFill/>
        </p:spPr>
        <p:txBody>
          <a:bodyPr wrap="square">
            <a:spAutoFit/>
          </a:bodyPr>
          <a:lstStyle/>
          <a:p>
            <a:r>
              <a:rPr lang="en-US" dirty="0" err="1"/>
              <a:t>Hash_Function</a:t>
            </a:r>
            <a:r>
              <a:rPr lang="en-US" dirty="0"/>
              <a:t>(c</a:t>
            </a:r>
            <a:r>
              <a:rPr lang="en-US" baseline="-25000" dirty="0"/>
              <a:t>1</a:t>
            </a:r>
            <a:r>
              <a:rPr lang="en-US" dirty="0"/>
              <a:t>,c</a:t>
            </a:r>
            <a:r>
              <a:rPr lang="en-US" baseline="-25000" dirty="0"/>
              <a:t>2</a:t>
            </a:r>
            <a:r>
              <a:rPr lang="en-US" dirty="0"/>
              <a:t>,…,</a:t>
            </a:r>
            <a:r>
              <a:rPr lang="en-US" dirty="0" err="1"/>
              <a:t>c</a:t>
            </a:r>
            <a:r>
              <a:rPr lang="en-US" baseline="-25000" dirty="0" err="1"/>
              <a:t>n</a:t>
            </a:r>
            <a:r>
              <a:rPr lang="en-US" dirty="0"/>
              <a:t>) = P[0] x s</a:t>
            </a:r>
            <a:r>
              <a:rPr lang="en-US" baseline="30000" dirty="0"/>
              <a:t>m-1</a:t>
            </a:r>
            <a:r>
              <a:rPr lang="en-US" dirty="0"/>
              <a:t> + P[1] x s</a:t>
            </a:r>
            <a:r>
              <a:rPr lang="en-US" baseline="30000" dirty="0"/>
              <a:t>m-2</a:t>
            </a:r>
            <a:r>
              <a:rPr lang="en-US" dirty="0"/>
              <a:t> + P[2] x s</a:t>
            </a:r>
            <a:r>
              <a:rPr lang="en-US" baseline="30000" dirty="0"/>
              <a:t>m-3</a:t>
            </a:r>
            <a:endParaRPr lang="en-PK" baseline="30000" dirty="0"/>
          </a:p>
          <a:p>
            <a:endParaRPr lang="en-US" dirty="0"/>
          </a:p>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9" name="TextBox 8">
            <a:extLst>
              <a:ext uri="{FF2B5EF4-FFF2-40B4-BE49-F238E27FC236}">
                <a16:creationId xmlns:a16="http://schemas.microsoft.com/office/drawing/2014/main" id="{18AD7EF8-FDC5-6283-F947-F5AF732E0FD0}"/>
              </a:ext>
            </a:extLst>
          </p:cNvPr>
          <p:cNvSpPr txBox="1"/>
          <p:nvPr/>
        </p:nvSpPr>
        <p:spPr>
          <a:xfrm>
            <a:off x="5619750" y="3736816"/>
            <a:ext cx="1638300" cy="369332"/>
          </a:xfrm>
          <a:prstGeom prst="rect">
            <a:avLst/>
          </a:prstGeom>
          <a:noFill/>
        </p:spPr>
        <p:txBody>
          <a:bodyPr wrap="square" rtlCol="0">
            <a:spAutoFit/>
          </a:bodyPr>
          <a:lstStyle/>
          <a:p>
            <a:r>
              <a:rPr lang="en-US" b="1" dirty="0"/>
              <a:t>m = 3</a:t>
            </a:r>
            <a:endParaRPr lang="en-PK" b="1" dirty="0"/>
          </a:p>
        </p:txBody>
      </p:sp>
      <p:sp>
        <p:nvSpPr>
          <p:cNvPr id="10" name="TextBox 9">
            <a:extLst>
              <a:ext uri="{FF2B5EF4-FFF2-40B4-BE49-F238E27FC236}">
                <a16:creationId xmlns:a16="http://schemas.microsoft.com/office/drawing/2014/main" id="{97F33C06-4959-6A29-EEBA-36C1D985FA14}"/>
              </a:ext>
            </a:extLst>
          </p:cNvPr>
          <p:cNvSpPr txBox="1"/>
          <p:nvPr/>
        </p:nvSpPr>
        <p:spPr>
          <a:xfrm>
            <a:off x="10658475" y="2071951"/>
            <a:ext cx="1638300" cy="369332"/>
          </a:xfrm>
          <a:prstGeom prst="rect">
            <a:avLst/>
          </a:prstGeom>
          <a:noFill/>
        </p:spPr>
        <p:txBody>
          <a:bodyPr wrap="square" rtlCol="0">
            <a:spAutoFit/>
          </a:bodyPr>
          <a:lstStyle/>
          <a:p>
            <a:r>
              <a:rPr lang="en-US" b="1" dirty="0"/>
              <a:t>s = 10</a:t>
            </a:r>
            <a:endParaRPr lang="en-PK" b="1" dirty="0"/>
          </a:p>
        </p:txBody>
      </p:sp>
    </p:spTree>
    <p:extLst>
      <p:ext uri="{BB962C8B-B14F-4D97-AF65-F5344CB8AC3E}">
        <p14:creationId xmlns:p14="http://schemas.microsoft.com/office/powerpoint/2010/main" val="2382620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3291250579"/>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646331"/>
          </a:xfrm>
          <a:prstGeom prst="rect">
            <a:avLst/>
          </a:prstGeom>
          <a:noFill/>
        </p:spPr>
        <p:txBody>
          <a:bodyPr wrap="square">
            <a:spAutoFit/>
          </a:bodyPr>
          <a:lstStyle/>
          <a:p>
            <a:r>
              <a:rPr lang="en-US" dirty="0" err="1"/>
              <a:t>Hash_Function</a:t>
            </a:r>
            <a:r>
              <a:rPr lang="en-US" dirty="0"/>
              <a:t>(</a:t>
            </a:r>
            <a:r>
              <a:rPr lang="en-US" dirty="0" err="1"/>
              <a:t>c,c,a</a:t>
            </a:r>
            <a:r>
              <a:rPr lang="en-US" dirty="0"/>
              <a:t>) = 3 x 10</a:t>
            </a:r>
            <a:r>
              <a:rPr lang="en-US" baseline="30000" dirty="0"/>
              <a:t>2</a:t>
            </a:r>
            <a:r>
              <a:rPr lang="en-US" dirty="0"/>
              <a:t> + 3 x 10</a:t>
            </a:r>
            <a:r>
              <a:rPr lang="en-US" baseline="30000" dirty="0"/>
              <a:t>1</a:t>
            </a:r>
            <a:r>
              <a:rPr lang="en-US" dirty="0"/>
              <a:t> +1 x 10</a:t>
            </a:r>
            <a:r>
              <a:rPr lang="en-US" baseline="30000" dirty="0"/>
              <a:t>0</a:t>
            </a:r>
            <a:r>
              <a:rPr lang="en-US" dirty="0"/>
              <a:t>=&gt; 331</a:t>
            </a:r>
          </a:p>
          <a:p>
            <a:r>
              <a:rPr lang="en-US" dirty="0"/>
              <a:t>331 &lt;&gt; 421 -&gt; move next</a:t>
            </a:r>
          </a:p>
        </p:txBody>
      </p:sp>
    </p:spTree>
    <p:extLst>
      <p:ext uri="{BB962C8B-B14F-4D97-AF65-F5344CB8AC3E}">
        <p14:creationId xmlns:p14="http://schemas.microsoft.com/office/powerpoint/2010/main" val="411541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3321-DE32-BA11-D899-6FFC87D4637F}"/>
              </a:ext>
            </a:extLst>
          </p:cNvPr>
          <p:cNvSpPr>
            <a:spLocks noGrp="1"/>
          </p:cNvSpPr>
          <p:nvPr>
            <p:ph type="title"/>
          </p:nvPr>
        </p:nvSpPr>
        <p:spPr/>
        <p:txBody>
          <a:bodyPr/>
          <a:lstStyle/>
          <a:p>
            <a:r>
              <a:rPr lang="en-US"/>
              <a:t>Rabin Karp String Matching Algorithm:</a:t>
            </a:r>
            <a:endParaRPr lang="en-PK" dirty="0"/>
          </a:p>
        </p:txBody>
      </p:sp>
      <p:sp>
        <p:nvSpPr>
          <p:cNvPr id="3" name="Content Placeholder 2">
            <a:extLst>
              <a:ext uri="{FF2B5EF4-FFF2-40B4-BE49-F238E27FC236}">
                <a16:creationId xmlns:a16="http://schemas.microsoft.com/office/drawing/2014/main" id="{F1D4ACE5-8537-FA38-49E3-6AF3D2AC1439}"/>
              </a:ext>
            </a:extLst>
          </p:cNvPr>
          <p:cNvSpPr>
            <a:spLocks noGrp="1"/>
          </p:cNvSpPr>
          <p:nvPr>
            <p:ph idx="1"/>
          </p:nvPr>
        </p:nvSpPr>
        <p:spPr/>
        <p:txBody>
          <a:bodyPr>
            <a:normAutofit fontScale="92500" lnSpcReduction="10000"/>
          </a:bodyPr>
          <a:lstStyle/>
          <a:p>
            <a:r>
              <a:rPr lang="en-US" dirty="0"/>
              <a:t>This algorithm has two basic versions.</a:t>
            </a:r>
          </a:p>
          <a:p>
            <a:r>
              <a:rPr lang="en-US" dirty="0"/>
              <a:t>Take a hash function and generate a hash code and compare the code with target string</a:t>
            </a:r>
          </a:p>
          <a:p>
            <a:r>
              <a:rPr lang="en-US" dirty="0"/>
              <a:t>Complexity depends upon hash function we take</a:t>
            </a:r>
          </a:p>
          <a:p>
            <a:r>
              <a:rPr lang="en-US" b="1" dirty="0"/>
              <a:t>Version#01:</a:t>
            </a:r>
            <a:r>
              <a:rPr lang="en-US" dirty="0"/>
              <a:t> Take sum of weights assigned to each character and compare sum with each possible pair of target string. If size of input string is ‘n’, pair size will also be ‘n’ in the target string.</a:t>
            </a:r>
          </a:p>
          <a:p>
            <a:r>
              <a:rPr lang="en-US" dirty="0"/>
              <a:t>Weights assigned can be user defined or based on ascii value of character</a:t>
            </a:r>
          </a:p>
          <a:p>
            <a:r>
              <a:rPr lang="en-US" b="1" dirty="0"/>
              <a:t>Version#02:</a:t>
            </a:r>
            <a:r>
              <a:rPr lang="en-US" dirty="0"/>
              <a:t> take a radix(base) and convert number into that base. For example, if 26 alphabets are in the comparison then 26 will be base. If ascii based comparison is taken, then 256 will be base.</a:t>
            </a:r>
          </a:p>
          <a:p>
            <a:endParaRPr lang="en-PK" dirty="0"/>
          </a:p>
        </p:txBody>
      </p:sp>
    </p:spTree>
    <p:extLst>
      <p:ext uri="{BB962C8B-B14F-4D97-AF65-F5344CB8AC3E}">
        <p14:creationId xmlns:p14="http://schemas.microsoft.com/office/powerpoint/2010/main" val="161322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1667929290"/>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c,a,a</a:t>
            </a:r>
            <a:r>
              <a:rPr lang="en-US" dirty="0"/>
              <a:t>) = 3 x 10</a:t>
            </a:r>
            <a:r>
              <a:rPr lang="en-US" baseline="30000" dirty="0"/>
              <a:t>2</a:t>
            </a:r>
            <a:r>
              <a:rPr lang="en-US" dirty="0"/>
              <a:t> + 1 x 10</a:t>
            </a:r>
            <a:r>
              <a:rPr lang="en-US" baseline="30000" dirty="0"/>
              <a:t>1</a:t>
            </a:r>
            <a:r>
              <a:rPr lang="en-US" dirty="0"/>
              <a:t> +3 x 10</a:t>
            </a:r>
            <a:r>
              <a:rPr lang="en-US" baseline="30000" dirty="0"/>
              <a:t>0</a:t>
            </a:r>
            <a:r>
              <a:rPr lang="en-US" dirty="0"/>
              <a:t>=&gt; 313</a:t>
            </a:r>
          </a:p>
          <a:p>
            <a:r>
              <a:rPr lang="en-US" dirty="0">
                <a:solidFill>
                  <a:srgbClr val="FF0000"/>
                </a:solidFill>
              </a:rPr>
              <a:t>OR</a:t>
            </a:r>
            <a:r>
              <a:rPr lang="en-US" dirty="0"/>
              <a:t> [[3 x 10</a:t>
            </a:r>
            <a:r>
              <a:rPr lang="en-US" baseline="30000" dirty="0"/>
              <a:t>2</a:t>
            </a:r>
            <a:r>
              <a:rPr lang="en-US" dirty="0"/>
              <a:t> + 3 x 10</a:t>
            </a:r>
            <a:r>
              <a:rPr lang="en-US" baseline="30000" dirty="0"/>
              <a:t>1</a:t>
            </a:r>
            <a:r>
              <a:rPr lang="en-US" dirty="0"/>
              <a:t> +1 x 10</a:t>
            </a:r>
            <a:r>
              <a:rPr lang="en-US" baseline="30000" dirty="0"/>
              <a:t>0</a:t>
            </a:r>
            <a:r>
              <a:rPr lang="en-US" dirty="0"/>
              <a:t>] – 3 x 10</a:t>
            </a:r>
            <a:r>
              <a:rPr lang="en-US" baseline="30000" dirty="0"/>
              <a:t>2</a:t>
            </a:r>
            <a:r>
              <a:rPr lang="en-US" dirty="0"/>
              <a:t> ] x 3 x 10</a:t>
            </a:r>
            <a:r>
              <a:rPr lang="en-US" baseline="30000" dirty="0"/>
              <a:t>0</a:t>
            </a:r>
          </a:p>
          <a:p>
            <a:r>
              <a:rPr lang="en-US" baseline="30000" dirty="0"/>
              <a:t>         </a:t>
            </a:r>
            <a:r>
              <a:rPr lang="en-US" dirty="0"/>
              <a:t>[[3 x 10</a:t>
            </a:r>
            <a:r>
              <a:rPr lang="en-US" baseline="30000" dirty="0"/>
              <a:t>2</a:t>
            </a:r>
            <a:r>
              <a:rPr lang="en-US" dirty="0"/>
              <a:t> + 3 x 10</a:t>
            </a:r>
            <a:r>
              <a:rPr lang="en-US" baseline="30000" dirty="0"/>
              <a:t>1</a:t>
            </a:r>
            <a:r>
              <a:rPr lang="en-US" dirty="0"/>
              <a:t> +1 x 10</a:t>
            </a:r>
            <a:r>
              <a:rPr lang="en-US" baseline="30000" dirty="0"/>
              <a:t>0</a:t>
            </a:r>
            <a:r>
              <a:rPr lang="en-US" dirty="0"/>
              <a:t>] – 3 x 10</a:t>
            </a:r>
            <a:r>
              <a:rPr lang="en-US" baseline="30000" dirty="0"/>
              <a:t>2</a:t>
            </a:r>
            <a:r>
              <a:rPr lang="en-US" dirty="0"/>
              <a:t> ] x 3 </a:t>
            </a:r>
            <a:endParaRPr lang="en-US" baseline="30000" dirty="0"/>
          </a:p>
          <a:p>
            <a:endParaRPr lang="en-US" baseline="30000" dirty="0"/>
          </a:p>
          <a:p>
            <a:r>
              <a:rPr lang="en-US" dirty="0"/>
              <a:t>313 &lt;&gt; 421 -&gt; move next</a:t>
            </a:r>
          </a:p>
        </p:txBody>
      </p:sp>
    </p:spTree>
    <p:extLst>
      <p:ext uri="{BB962C8B-B14F-4D97-AF65-F5344CB8AC3E}">
        <p14:creationId xmlns:p14="http://schemas.microsoft.com/office/powerpoint/2010/main" val="119681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2485825465"/>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a,c,c</a:t>
            </a:r>
            <a:r>
              <a:rPr lang="en-US" dirty="0"/>
              <a:t>) = 1 x 10</a:t>
            </a:r>
            <a:r>
              <a:rPr lang="en-US" baseline="30000" dirty="0"/>
              <a:t>2</a:t>
            </a:r>
            <a:r>
              <a:rPr lang="en-US" dirty="0"/>
              <a:t> + 3 x 10</a:t>
            </a:r>
            <a:r>
              <a:rPr lang="en-US" baseline="30000" dirty="0"/>
              <a:t>1</a:t>
            </a:r>
            <a:r>
              <a:rPr lang="en-US" dirty="0"/>
              <a:t> +3 x 10</a:t>
            </a:r>
            <a:r>
              <a:rPr lang="en-US" baseline="30000" dirty="0"/>
              <a:t>0</a:t>
            </a:r>
            <a:r>
              <a:rPr lang="en-US" dirty="0"/>
              <a:t>=&gt; 133</a:t>
            </a:r>
          </a:p>
          <a:p>
            <a:r>
              <a:rPr lang="en-US" dirty="0">
                <a:solidFill>
                  <a:srgbClr val="FF0000"/>
                </a:solidFill>
              </a:rPr>
              <a:t>OR</a:t>
            </a:r>
            <a:r>
              <a:rPr lang="en-US" dirty="0"/>
              <a:t> [[3 x 10</a:t>
            </a:r>
            <a:r>
              <a:rPr lang="en-US" baseline="30000" dirty="0"/>
              <a:t>2</a:t>
            </a:r>
            <a:r>
              <a:rPr lang="en-US" dirty="0"/>
              <a:t> + 1 x 10</a:t>
            </a:r>
            <a:r>
              <a:rPr lang="en-US" baseline="30000" dirty="0"/>
              <a:t>1</a:t>
            </a:r>
            <a:r>
              <a:rPr lang="en-US" dirty="0"/>
              <a:t> +3 x 10</a:t>
            </a:r>
            <a:r>
              <a:rPr lang="en-US" baseline="30000" dirty="0"/>
              <a:t>0</a:t>
            </a:r>
            <a:r>
              <a:rPr lang="en-US" dirty="0"/>
              <a:t>] – 3 x 10</a:t>
            </a:r>
            <a:r>
              <a:rPr lang="en-US" baseline="30000" dirty="0"/>
              <a:t>2</a:t>
            </a:r>
            <a:r>
              <a:rPr lang="en-US" dirty="0"/>
              <a:t> ] x 3 x 10</a:t>
            </a:r>
            <a:r>
              <a:rPr lang="en-US" baseline="30000" dirty="0"/>
              <a:t>0</a:t>
            </a:r>
          </a:p>
          <a:p>
            <a:r>
              <a:rPr lang="en-US" baseline="30000" dirty="0"/>
              <a:t>         </a:t>
            </a:r>
            <a:r>
              <a:rPr lang="en-US" dirty="0"/>
              <a:t>[[3 x 10</a:t>
            </a:r>
            <a:r>
              <a:rPr lang="en-US" baseline="30000" dirty="0"/>
              <a:t>2</a:t>
            </a:r>
            <a:r>
              <a:rPr lang="en-US" dirty="0"/>
              <a:t> + 1 x 10</a:t>
            </a:r>
            <a:r>
              <a:rPr lang="en-US" baseline="30000" dirty="0"/>
              <a:t>1</a:t>
            </a:r>
            <a:r>
              <a:rPr lang="en-US" dirty="0"/>
              <a:t> +3 x 10</a:t>
            </a:r>
            <a:r>
              <a:rPr lang="en-US" baseline="30000" dirty="0"/>
              <a:t>0</a:t>
            </a:r>
            <a:r>
              <a:rPr lang="en-US" dirty="0"/>
              <a:t>] – 3 x 10</a:t>
            </a:r>
            <a:r>
              <a:rPr lang="en-US" baseline="30000" dirty="0"/>
              <a:t>2</a:t>
            </a:r>
            <a:r>
              <a:rPr lang="en-US" dirty="0"/>
              <a:t> ] x 3 </a:t>
            </a:r>
            <a:endParaRPr lang="en-US" baseline="30000" dirty="0"/>
          </a:p>
          <a:p>
            <a:endParaRPr lang="en-US" baseline="30000" dirty="0"/>
          </a:p>
          <a:p>
            <a:r>
              <a:rPr lang="en-US" dirty="0"/>
              <a:t>133 &lt;&gt; 421 -&gt; move next</a:t>
            </a:r>
          </a:p>
        </p:txBody>
      </p:sp>
    </p:spTree>
    <p:extLst>
      <p:ext uri="{BB962C8B-B14F-4D97-AF65-F5344CB8AC3E}">
        <p14:creationId xmlns:p14="http://schemas.microsoft.com/office/powerpoint/2010/main" val="119518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634071960"/>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c,c,a</a:t>
            </a:r>
            <a:r>
              <a:rPr lang="en-US" dirty="0"/>
              <a:t>) = 3 x 10</a:t>
            </a:r>
            <a:r>
              <a:rPr lang="en-US" baseline="30000" dirty="0"/>
              <a:t>2</a:t>
            </a:r>
            <a:r>
              <a:rPr lang="en-US" dirty="0"/>
              <a:t> + 3 x 10</a:t>
            </a:r>
            <a:r>
              <a:rPr lang="en-US" baseline="30000" dirty="0"/>
              <a:t>1</a:t>
            </a:r>
            <a:r>
              <a:rPr lang="en-US" dirty="0"/>
              <a:t> +1 x 10</a:t>
            </a:r>
            <a:r>
              <a:rPr lang="en-US" baseline="30000" dirty="0"/>
              <a:t>0</a:t>
            </a:r>
            <a:r>
              <a:rPr lang="en-US" dirty="0"/>
              <a:t>=&gt; 331</a:t>
            </a:r>
          </a:p>
          <a:p>
            <a:r>
              <a:rPr lang="en-US" dirty="0">
                <a:solidFill>
                  <a:srgbClr val="FF0000"/>
                </a:solidFill>
              </a:rPr>
              <a:t>OR</a:t>
            </a:r>
            <a:r>
              <a:rPr lang="en-US" dirty="0"/>
              <a:t> [[1 x 10</a:t>
            </a:r>
            <a:r>
              <a:rPr lang="en-US" baseline="30000" dirty="0"/>
              <a:t>2</a:t>
            </a:r>
            <a:r>
              <a:rPr lang="en-US" dirty="0"/>
              <a:t> + 3 x 10</a:t>
            </a:r>
            <a:r>
              <a:rPr lang="en-US" baseline="30000" dirty="0"/>
              <a:t>1</a:t>
            </a:r>
            <a:r>
              <a:rPr lang="en-US" dirty="0"/>
              <a:t> +3 x 10</a:t>
            </a:r>
            <a:r>
              <a:rPr lang="en-US" baseline="30000" dirty="0"/>
              <a:t>0</a:t>
            </a:r>
            <a:r>
              <a:rPr lang="en-US" dirty="0"/>
              <a:t>] – 3 x 10</a:t>
            </a:r>
            <a:r>
              <a:rPr lang="en-US" baseline="30000" dirty="0"/>
              <a:t>2</a:t>
            </a:r>
            <a:r>
              <a:rPr lang="en-US" dirty="0"/>
              <a:t> ] x 1 x 10</a:t>
            </a:r>
            <a:r>
              <a:rPr lang="en-US" baseline="30000" dirty="0"/>
              <a:t>0</a:t>
            </a:r>
          </a:p>
          <a:p>
            <a:r>
              <a:rPr lang="en-US" baseline="30000" dirty="0"/>
              <a:t>         </a:t>
            </a:r>
            <a:r>
              <a:rPr lang="en-US" dirty="0"/>
              <a:t>[[1 x 10</a:t>
            </a:r>
            <a:r>
              <a:rPr lang="en-US" baseline="30000" dirty="0"/>
              <a:t>2</a:t>
            </a:r>
            <a:r>
              <a:rPr lang="en-US" dirty="0"/>
              <a:t> + 3 x 10</a:t>
            </a:r>
            <a:r>
              <a:rPr lang="en-US" baseline="30000" dirty="0"/>
              <a:t>1</a:t>
            </a:r>
            <a:r>
              <a:rPr lang="en-US" dirty="0"/>
              <a:t> +3 x 10</a:t>
            </a:r>
            <a:r>
              <a:rPr lang="en-US" baseline="30000" dirty="0"/>
              <a:t>0</a:t>
            </a:r>
            <a:r>
              <a:rPr lang="en-US" dirty="0"/>
              <a:t>] – 3 x 10</a:t>
            </a:r>
            <a:r>
              <a:rPr lang="en-US" baseline="30000" dirty="0"/>
              <a:t>2</a:t>
            </a:r>
            <a:r>
              <a:rPr lang="en-US" dirty="0"/>
              <a:t> ] x 1 </a:t>
            </a:r>
            <a:endParaRPr lang="en-US" baseline="30000" dirty="0"/>
          </a:p>
          <a:p>
            <a:endParaRPr lang="en-US" baseline="30000" dirty="0"/>
          </a:p>
          <a:p>
            <a:r>
              <a:rPr lang="en-US" dirty="0"/>
              <a:t>331 &lt;&gt; 421 -&gt; move next</a:t>
            </a:r>
          </a:p>
        </p:txBody>
      </p:sp>
    </p:spTree>
    <p:extLst>
      <p:ext uri="{BB962C8B-B14F-4D97-AF65-F5344CB8AC3E}">
        <p14:creationId xmlns:p14="http://schemas.microsoft.com/office/powerpoint/2010/main" val="283141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2229304359"/>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c,a,a</a:t>
            </a:r>
            <a:r>
              <a:rPr lang="en-US" dirty="0"/>
              <a:t>) = 3 x 10</a:t>
            </a:r>
            <a:r>
              <a:rPr lang="en-US" baseline="30000" dirty="0"/>
              <a:t>2</a:t>
            </a:r>
            <a:r>
              <a:rPr lang="en-US" dirty="0"/>
              <a:t> + 1 x 10</a:t>
            </a:r>
            <a:r>
              <a:rPr lang="en-US" baseline="30000" dirty="0"/>
              <a:t>1</a:t>
            </a:r>
            <a:r>
              <a:rPr lang="en-US" dirty="0"/>
              <a:t> +1 x 10</a:t>
            </a:r>
            <a:r>
              <a:rPr lang="en-US" baseline="30000" dirty="0"/>
              <a:t>0</a:t>
            </a:r>
            <a:r>
              <a:rPr lang="en-US" dirty="0"/>
              <a:t>=&gt; 331</a:t>
            </a:r>
          </a:p>
          <a:p>
            <a:r>
              <a:rPr lang="en-US" dirty="0">
                <a:solidFill>
                  <a:srgbClr val="FF0000"/>
                </a:solidFill>
              </a:rPr>
              <a:t>OR</a:t>
            </a:r>
            <a:r>
              <a:rPr lang="en-US" dirty="0"/>
              <a:t> [[3 x 10</a:t>
            </a:r>
            <a:r>
              <a:rPr lang="en-US" baseline="30000" dirty="0"/>
              <a:t>2</a:t>
            </a:r>
            <a:r>
              <a:rPr lang="en-US" dirty="0"/>
              <a:t> + 3 x 10</a:t>
            </a:r>
            <a:r>
              <a:rPr lang="en-US" baseline="30000" dirty="0"/>
              <a:t>1</a:t>
            </a:r>
            <a:r>
              <a:rPr lang="en-US" dirty="0"/>
              <a:t> +1 x 10</a:t>
            </a:r>
            <a:r>
              <a:rPr lang="en-US" baseline="30000" dirty="0"/>
              <a:t>0</a:t>
            </a:r>
            <a:r>
              <a:rPr lang="en-US" dirty="0"/>
              <a:t>] – 3 x 10</a:t>
            </a:r>
            <a:r>
              <a:rPr lang="en-US" baseline="30000" dirty="0"/>
              <a:t>2</a:t>
            </a:r>
            <a:r>
              <a:rPr lang="en-US" dirty="0"/>
              <a:t> ] x 1 x 10</a:t>
            </a:r>
            <a:r>
              <a:rPr lang="en-US" baseline="30000" dirty="0"/>
              <a:t>0</a:t>
            </a:r>
          </a:p>
          <a:p>
            <a:r>
              <a:rPr lang="en-US" baseline="30000" dirty="0"/>
              <a:t>         </a:t>
            </a:r>
            <a:r>
              <a:rPr lang="en-US" dirty="0"/>
              <a:t>[[3 x 10</a:t>
            </a:r>
            <a:r>
              <a:rPr lang="en-US" baseline="30000" dirty="0"/>
              <a:t>2</a:t>
            </a:r>
            <a:r>
              <a:rPr lang="en-US" dirty="0"/>
              <a:t> + 3 x 10</a:t>
            </a:r>
            <a:r>
              <a:rPr lang="en-US" baseline="30000" dirty="0"/>
              <a:t>1</a:t>
            </a:r>
            <a:r>
              <a:rPr lang="en-US" dirty="0"/>
              <a:t> +1 x 10</a:t>
            </a:r>
            <a:r>
              <a:rPr lang="en-US" baseline="30000" dirty="0"/>
              <a:t>0</a:t>
            </a:r>
            <a:r>
              <a:rPr lang="en-US" dirty="0"/>
              <a:t>] – 3 x 10</a:t>
            </a:r>
            <a:r>
              <a:rPr lang="en-US" baseline="30000" dirty="0"/>
              <a:t>2</a:t>
            </a:r>
            <a:r>
              <a:rPr lang="en-US" dirty="0"/>
              <a:t> ] x 1 </a:t>
            </a:r>
            <a:endParaRPr lang="en-US" baseline="30000" dirty="0"/>
          </a:p>
          <a:p>
            <a:endParaRPr lang="en-US" baseline="30000" dirty="0"/>
          </a:p>
          <a:p>
            <a:r>
              <a:rPr lang="en-US" dirty="0"/>
              <a:t>331 &lt;&gt; 421 -&gt; move next</a:t>
            </a:r>
          </a:p>
        </p:txBody>
      </p:sp>
    </p:spTree>
    <p:extLst>
      <p:ext uri="{BB962C8B-B14F-4D97-AF65-F5344CB8AC3E}">
        <p14:creationId xmlns:p14="http://schemas.microsoft.com/office/powerpoint/2010/main" val="2818096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2984064211"/>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e</a:t>
                      </a:r>
                      <a:endParaRPr lang="en-PK" dirty="0"/>
                    </a:p>
                  </a:txBody>
                  <a:tcPr>
                    <a:solidFill>
                      <a:srgbClr val="FFC000"/>
                    </a:solidFill>
                  </a:tcPr>
                </a:tc>
                <a:tc>
                  <a:txBody>
                    <a:bodyPr/>
                    <a:lstStyle/>
                    <a:p>
                      <a:r>
                        <a:rPr lang="en-US" dirty="0"/>
                        <a:t>d</a:t>
                      </a:r>
                      <a:endParaRPr lang="en-PK" dirty="0"/>
                    </a:p>
                  </a:txBody>
                  <a:tcPr>
                    <a:solidFill>
                      <a:schemeClr val="bg1"/>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a,a,e</a:t>
            </a:r>
            <a:r>
              <a:rPr lang="en-US" dirty="0"/>
              <a:t>) = 1 x 10</a:t>
            </a:r>
            <a:r>
              <a:rPr lang="en-US" baseline="30000" dirty="0"/>
              <a:t>2</a:t>
            </a:r>
            <a:r>
              <a:rPr lang="en-US" dirty="0"/>
              <a:t> + 1 x 10</a:t>
            </a:r>
            <a:r>
              <a:rPr lang="en-US" baseline="30000" dirty="0"/>
              <a:t>1</a:t>
            </a:r>
            <a:r>
              <a:rPr lang="en-US" dirty="0"/>
              <a:t> +5 x 10</a:t>
            </a:r>
            <a:r>
              <a:rPr lang="en-US" baseline="30000" dirty="0"/>
              <a:t>0</a:t>
            </a:r>
            <a:r>
              <a:rPr lang="en-US" dirty="0"/>
              <a:t>=&gt; 115</a:t>
            </a:r>
          </a:p>
          <a:p>
            <a:r>
              <a:rPr lang="en-US" dirty="0">
                <a:solidFill>
                  <a:srgbClr val="FF0000"/>
                </a:solidFill>
              </a:rPr>
              <a:t>OR</a:t>
            </a:r>
            <a:r>
              <a:rPr lang="en-US" dirty="0"/>
              <a:t> [[3 x 10</a:t>
            </a:r>
            <a:r>
              <a:rPr lang="en-US" baseline="30000" dirty="0"/>
              <a:t>2</a:t>
            </a:r>
            <a:r>
              <a:rPr lang="en-US" dirty="0"/>
              <a:t> + 1 x 10</a:t>
            </a:r>
            <a:r>
              <a:rPr lang="en-US" baseline="30000" dirty="0"/>
              <a:t>1</a:t>
            </a:r>
            <a:r>
              <a:rPr lang="en-US" dirty="0"/>
              <a:t> +1 x 10</a:t>
            </a:r>
            <a:r>
              <a:rPr lang="en-US" baseline="30000" dirty="0"/>
              <a:t>0</a:t>
            </a:r>
            <a:r>
              <a:rPr lang="en-US" dirty="0"/>
              <a:t>] – 3 x 10</a:t>
            </a:r>
            <a:r>
              <a:rPr lang="en-US" baseline="30000" dirty="0"/>
              <a:t>2</a:t>
            </a:r>
            <a:r>
              <a:rPr lang="en-US" dirty="0"/>
              <a:t> ] x 5 x 10</a:t>
            </a:r>
            <a:r>
              <a:rPr lang="en-US" baseline="30000" dirty="0"/>
              <a:t>0</a:t>
            </a:r>
          </a:p>
          <a:p>
            <a:r>
              <a:rPr lang="en-US" baseline="30000" dirty="0"/>
              <a:t>         </a:t>
            </a:r>
            <a:r>
              <a:rPr lang="en-US" dirty="0"/>
              <a:t>[[3 x 10</a:t>
            </a:r>
            <a:r>
              <a:rPr lang="en-US" baseline="30000" dirty="0"/>
              <a:t>2</a:t>
            </a:r>
            <a:r>
              <a:rPr lang="en-US" dirty="0"/>
              <a:t> + 1 x 10</a:t>
            </a:r>
            <a:r>
              <a:rPr lang="en-US" baseline="30000" dirty="0"/>
              <a:t>1</a:t>
            </a:r>
            <a:r>
              <a:rPr lang="en-US" dirty="0"/>
              <a:t> +1 x 10</a:t>
            </a:r>
            <a:r>
              <a:rPr lang="en-US" baseline="30000" dirty="0"/>
              <a:t>0</a:t>
            </a:r>
            <a:r>
              <a:rPr lang="en-US" dirty="0"/>
              <a:t>] – 3 x 10</a:t>
            </a:r>
            <a:r>
              <a:rPr lang="en-US" baseline="30000" dirty="0"/>
              <a:t>2</a:t>
            </a:r>
            <a:r>
              <a:rPr lang="en-US" dirty="0"/>
              <a:t> ] x 5 </a:t>
            </a:r>
            <a:endParaRPr lang="en-US" baseline="30000" dirty="0"/>
          </a:p>
          <a:p>
            <a:endParaRPr lang="en-US" baseline="30000" dirty="0"/>
          </a:p>
          <a:p>
            <a:r>
              <a:rPr lang="en-US" dirty="0"/>
              <a:t>115 &lt;&gt; 421 -&gt; move next</a:t>
            </a:r>
          </a:p>
        </p:txBody>
      </p:sp>
    </p:spTree>
    <p:extLst>
      <p:ext uri="{BB962C8B-B14F-4D97-AF65-F5344CB8AC3E}">
        <p14:creationId xmlns:p14="http://schemas.microsoft.com/office/powerpoint/2010/main" val="4154407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3103907005"/>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e</a:t>
                      </a:r>
                      <a:endParaRPr lang="en-PK" dirty="0"/>
                    </a:p>
                  </a:txBody>
                  <a:tcPr>
                    <a:solidFill>
                      <a:srgbClr val="FFC000"/>
                    </a:solidFill>
                  </a:tcPr>
                </a:tc>
                <a:tc>
                  <a:txBody>
                    <a:bodyPr/>
                    <a:lstStyle/>
                    <a:p>
                      <a:r>
                        <a:rPr lang="en-US" dirty="0"/>
                        <a:t>d</a:t>
                      </a:r>
                      <a:endParaRPr lang="en-PK" dirty="0"/>
                    </a:p>
                  </a:txBody>
                  <a:tcPr>
                    <a:solidFill>
                      <a:srgbClr val="FFC000"/>
                    </a:solidFill>
                  </a:tcPr>
                </a:tc>
                <a:tc>
                  <a:txBody>
                    <a:bodyPr/>
                    <a:lstStyle/>
                    <a:p>
                      <a:r>
                        <a:rPr lang="en-US" dirty="0"/>
                        <a:t>b</a:t>
                      </a:r>
                      <a:endParaRPr lang="en-PK" dirty="0"/>
                    </a:p>
                  </a:txBody>
                  <a:tcPr>
                    <a:solidFill>
                      <a:schemeClr val="bg1"/>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a,a,e</a:t>
            </a:r>
            <a:r>
              <a:rPr lang="en-US" dirty="0"/>
              <a:t>) = 1 x 10</a:t>
            </a:r>
            <a:r>
              <a:rPr lang="en-US" baseline="30000" dirty="0"/>
              <a:t>2</a:t>
            </a:r>
            <a:r>
              <a:rPr lang="en-US" dirty="0"/>
              <a:t> + 5 x 10</a:t>
            </a:r>
            <a:r>
              <a:rPr lang="en-US" baseline="30000" dirty="0"/>
              <a:t>1</a:t>
            </a:r>
            <a:r>
              <a:rPr lang="en-US" dirty="0"/>
              <a:t> +4 x 10</a:t>
            </a:r>
            <a:r>
              <a:rPr lang="en-US" baseline="30000" dirty="0"/>
              <a:t>0</a:t>
            </a:r>
            <a:r>
              <a:rPr lang="en-US" dirty="0"/>
              <a:t>=&gt; 154</a:t>
            </a:r>
          </a:p>
          <a:p>
            <a:r>
              <a:rPr lang="en-US" dirty="0">
                <a:solidFill>
                  <a:srgbClr val="FF0000"/>
                </a:solidFill>
              </a:rPr>
              <a:t>OR</a:t>
            </a:r>
            <a:r>
              <a:rPr lang="en-US" dirty="0"/>
              <a:t> [[1 x 10</a:t>
            </a:r>
            <a:r>
              <a:rPr lang="en-US" baseline="30000" dirty="0"/>
              <a:t>2</a:t>
            </a:r>
            <a:r>
              <a:rPr lang="en-US" dirty="0"/>
              <a:t> + 1 x 10</a:t>
            </a:r>
            <a:r>
              <a:rPr lang="en-US" baseline="30000" dirty="0"/>
              <a:t>1</a:t>
            </a:r>
            <a:r>
              <a:rPr lang="en-US" dirty="0"/>
              <a:t> +5 x 10</a:t>
            </a:r>
            <a:r>
              <a:rPr lang="en-US" baseline="30000" dirty="0"/>
              <a:t>0</a:t>
            </a:r>
            <a:r>
              <a:rPr lang="en-US" dirty="0"/>
              <a:t>] – 3 x 10</a:t>
            </a:r>
            <a:r>
              <a:rPr lang="en-US" baseline="30000" dirty="0"/>
              <a:t>2</a:t>
            </a:r>
            <a:r>
              <a:rPr lang="en-US" dirty="0"/>
              <a:t> ] x 4 x 10</a:t>
            </a:r>
            <a:r>
              <a:rPr lang="en-US" baseline="30000" dirty="0"/>
              <a:t>0</a:t>
            </a:r>
          </a:p>
          <a:p>
            <a:r>
              <a:rPr lang="en-US" baseline="30000" dirty="0"/>
              <a:t>         </a:t>
            </a:r>
            <a:r>
              <a:rPr lang="en-US" dirty="0"/>
              <a:t>[[1 x 10</a:t>
            </a:r>
            <a:r>
              <a:rPr lang="en-US" baseline="30000" dirty="0"/>
              <a:t>2</a:t>
            </a:r>
            <a:r>
              <a:rPr lang="en-US" dirty="0"/>
              <a:t> + 1 x 10</a:t>
            </a:r>
            <a:r>
              <a:rPr lang="en-US" baseline="30000" dirty="0"/>
              <a:t>1</a:t>
            </a:r>
            <a:r>
              <a:rPr lang="en-US" dirty="0"/>
              <a:t> +5 x 10</a:t>
            </a:r>
            <a:r>
              <a:rPr lang="en-US" baseline="30000" dirty="0"/>
              <a:t>0</a:t>
            </a:r>
            <a:r>
              <a:rPr lang="en-US" dirty="0"/>
              <a:t>] – 3 x 10</a:t>
            </a:r>
            <a:r>
              <a:rPr lang="en-US" baseline="30000" dirty="0"/>
              <a:t>2</a:t>
            </a:r>
            <a:r>
              <a:rPr lang="en-US" dirty="0"/>
              <a:t> ] x 4 </a:t>
            </a:r>
            <a:endParaRPr lang="en-US" baseline="30000" dirty="0"/>
          </a:p>
          <a:p>
            <a:endParaRPr lang="en-US" baseline="30000" dirty="0"/>
          </a:p>
          <a:p>
            <a:r>
              <a:rPr lang="en-US" dirty="0"/>
              <a:t>154 &lt;&gt; 421 -&gt; move next</a:t>
            </a:r>
          </a:p>
        </p:txBody>
      </p:sp>
    </p:spTree>
    <p:extLst>
      <p:ext uri="{BB962C8B-B14F-4D97-AF65-F5344CB8AC3E}">
        <p14:creationId xmlns:p14="http://schemas.microsoft.com/office/powerpoint/2010/main" val="2407376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3790795532"/>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rgbClr val="FFC000"/>
                    </a:solidFill>
                  </a:tcPr>
                </a:tc>
                <a:tc>
                  <a:txBody>
                    <a:bodyPr/>
                    <a:lstStyle/>
                    <a:p>
                      <a:r>
                        <a:rPr lang="en-US" dirty="0"/>
                        <a:t>d</a:t>
                      </a:r>
                      <a:endParaRPr lang="en-PK" dirty="0"/>
                    </a:p>
                  </a:txBody>
                  <a:tcPr>
                    <a:solidFill>
                      <a:srgbClr val="FFC000"/>
                    </a:solidFill>
                  </a:tcPr>
                </a:tc>
                <a:tc>
                  <a:txBody>
                    <a:bodyPr/>
                    <a:lstStyle/>
                    <a:p>
                      <a:r>
                        <a:rPr lang="en-US" dirty="0"/>
                        <a:t>b</a:t>
                      </a:r>
                      <a:endParaRPr lang="en-PK" dirty="0"/>
                    </a:p>
                  </a:txBody>
                  <a:tcPr>
                    <a:solidFill>
                      <a:srgbClr val="FFC000"/>
                    </a:solidFill>
                  </a:tcPr>
                </a:tc>
                <a:tc>
                  <a:txBody>
                    <a:bodyPr/>
                    <a:lstStyle/>
                    <a:p>
                      <a:r>
                        <a:rPr lang="en-US" dirty="0"/>
                        <a:t>a</a:t>
                      </a:r>
                      <a:endParaRPr lang="en-PK" dirty="0"/>
                    </a:p>
                  </a:txBody>
                  <a:tcPr>
                    <a:solidFill>
                      <a:schemeClr val="bg1"/>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a,a,e</a:t>
            </a:r>
            <a:r>
              <a:rPr lang="en-US" dirty="0"/>
              <a:t>) = 5 x 10</a:t>
            </a:r>
            <a:r>
              <a:rPr lang="en-US" baseline="30000" dirty="0"/>
              <a:t>2</a:t>
            </a:r>
            <a:r>
              <a:rPr lang="en-US" dirty="0"/>
              <a:t> + 4 x 10</a:t>
            </a:r>
            <a:r>
              <a:rPr lang="en-US" baseline="30000" dirty="0"/>
              <a:t>1</a:t>
            </a:r>
            <a:r>
              <a:rPr lang="en-US" dirty="0"/>
              <a:t> +2 x 10</a:t>
            </a:r>
            <a:r>
              <a:rPr lang="en-US" baseline="30000" dirty="0"/>
              <a:t>0</a:t>
            </a:r>
            <a:r>
              <a:rPr lang="en-US" dirty="0"/>
              <a:t>=&gt; 542</a:t>
            </a:r>
          </a:p>
          <a:p>
            <a:r>
              <a:rPr lang="en-US" dirty="0">
                <a:solidFill>
                  <a:srgbClr val="FF0000"/>
                </a:solidFill>
              </a:rPr>
              <a:t>OR</a:t>
            </a:r>
            <a:r>
              <a:rPr lang="en-US" dirty="0"/>
              <a:t> [[1 x 10</a:t>
            </a:r>
            <a:r>
              <a:rPr lang="en-US" baseline="30000" dirty="0"/>
              <a:t>2</a:t>
            </a:r>
            <a:r>
              <a:rPr lang="en-US" dirty="0"/>
              <a:t> + 5 x 10</a:t>
            </a:r>
            <a:r>
              <a:rPr lang="en-US" baseline="30000" dirty="0"/>
              <a:t>1</a:t>
            </a:r>
            <a:r>
              <a:rPr lang="en-US" dirty="0"/>
              <a:t> +4 x 10</a:t>
            </a:r>
            <a:r>
              <a:rPr lang="en-US" baseline="30000" dirty="0"/>
              <a:t>0</a:t>
            </a:r>
            <a:r>
              <a:rPr lang="en-US" dirty="0"/>
              <a:t>] – 1 x 10</a:t>
            </a:r>
            <a:r>
              <a:rPr lang="en-US" baseline="30000" dirty="0"/>
              <a:t>2</a:t>
            </a:r>
            <a:r>
              <a:rPr lang="en-US" dirty="0"/>
              <a:t> ] x 2 x 10</a:t>
            </a:r>
            <a:r>
              <a:rPr lang="en-US" baseline="30000" dirty="0"/>
              <a:t>0</a:t>
            </a:r>
          </a:p>
          <a:p>
            <a:r>
              <a:rPr lang="en-US" baseline="30000" dirty="0"/>
              <a:t>         </a:t>
            </a:r>
            <a:r>
              <a:rPr lang="en-US" dirty="0"/>
              <a:t>[[1 x 10</a:t>
            </a:r>
            <a:r>
              <a:rPr lang="en-US" baseline="30000" dirty="0"/>
              <a:t>2</a:t>
            </a:r>
            <a:r>
              <a:rPr lang="en-US" dirty="0"/>
              <a:t> + 5 x 10</a:t>
            </a:r>
            <a:r>
              <a:rPr lang="en-US" baseline="30000" dirty="0"/>
              <a:t>1</a:t>
            </a:r>
            <a:r>
              <a:rPr lang="en-US" dirty="0"/>
              <a:t> +4 x 10</a:t>
            </a:r>
            <a:r>
              <a:rPr lang="en-US" baseline="30000" dirty="0"/>
              <a:t>0</a:t>
            </a:r>
            <a:r>
              <a:rPr lang="en-US" dirty="0"/>
              <a:t>] – 1 x 10</a:t>
            </a:r>
            <a:r>
              <a:rPr lang="en-US" baseline="30000" dirty="0"/>
              <a:t>2</a:t>
            </a:r>
            <a:r>
              <a:rPr lang="en-US" dirty="0"/>
              <a:t> ] x 2 </a:t>
            </a:r>
            <a:endParaRPr lang="en-US" baseline="30000" dirty="0"/>
          </a:p>
          <a:p>
            <a:endParaRPr lang="en-US" baseline="30000" dirty="0"/>
          </a:p>
          <a:p>
            <a:r>
              <a:rPr lang="en-US" dirty="0"/>
              <a:t>542 &lt;&gt; 421 -&gt; move next</a:t>
            </a:r>
          </a:p>
        </p:txBody>
      </p:sp>
    </p:spTree>
    <p:extLst>
      <p:ext uri="{BB962C8B-B14F-4D97-AF65-F5344CB8AC3E}">
        <p14:creationId xmlns:p14="http://schemas.microsoft.com/office/powerpoint/2010/main" val="891767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DE6-7B79-C0E5-7C7B-DF177A5EB95E}"/>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C7A50595-612B-350D-F15A-4EFF0C91B9DC}"/>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BD5213E-4EFA-6C30-1626-B37FFF400BFB}"/>
              </a:ext>
            </a:extLst>
          </p:cNvPr>
          <p:cNvGraphicFramePr>
            <a:graphicFrameLocks noGrp="1"/>
          </p:cNvGraphicFramePr>
          <p:nvPr>
            <p:extLst>
              <p:ext uri="{D42A27DB-BD31-4B8C-83A1-F6EECF244321}">
                <p14:modId xmlns:p14="http://schemas.microsoft.com/office/powerpoint/2010/main" val="670525534"/>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c</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e</a:t>
                      </a:r>
                      <a:endParaRPr lang="en-PK" dirty="0"/>
                    </a:p>
                  </a:txBody>
                  <a:tcPr>
                    <a:solidFill>
                      <a:schemeClr val="bg1"/>
                    </a:solidFill>
                  </a:tcPr>
                </a:tc>
                <a:tc>
                  <a:txBody>
                    <a:bodyPr/>
                    <a:lstStyle/>
                    <a:p>
                      <a:r>
                        <a:rPr lang="en-US" dirty="0"/>
                        <a:t>d</a:t>
                      </a:r>
                      <a:endParaRPr lang="en-PK" dirty="0"/>
                    </a:p>
                  </a:txBody>
                  <a:tcPr>
                    <a:solidFill>
                      <a:srgbClr val="FFC000"/>
                    </a:solidFill>
                  </a:tcPr>
                </a:tc>
                <a:tc>
                  <a:txBody>
                    <a:bodyPr/>
                    <a:lstStyle/>
                    <a:p>
                      <a:r>
                        <a:rPr lang="en-US" dirty="0"/>
                        <a:t>b</a:t>
                      </a:r>
                      <a:endParaRPr lang="en-PK" dirty="0"/>
                    </a:p>
                  </a:txBody>
                  <a:tcPr>
                    <a:solidFill>
                      <a:srgbClr val="FFC000"/>
                    </a:solidFill>
                  </a:tcPr>
                </a:tc>
                <a:tc>
                  <a:txBody>
                    <a:bodyPr/>
                    <a:lstStyle/>
                    <a:p>
                      <a:r>
                        <a:rPr lang="en-US" dirty="0"/>
                        <a:t>a</a:t>
                      </a:r>
                      <a:endParaRPr lang="en-PK" dirty="0"/>
                    </a:p>
                  </a:txBody>
                  <a:tcPr>
                    <a:solidFill>
                      <a:srgbClr val="FFC000"/>
                    </a:solidFill>
                  </a:tcPr>
                </a:tc>
                <a:extLst>
                  <a:ext uri="{0D108BD9-81ED-4DB2-BD59-A6C34878D82A}">
                    <a16:rowId xmlns:a16="http://schemas.microsoft.com/office/drawing/2014/main" val="2397595008"/>
                  </a:ext>
                </a:extLst>
              </a:tr>
            </a:tbl>
          </a:graphicData>
        </a:graphic>
      </p:graphicFrame>
      <p:graphicFrame>
        <p:nvGraphicFramePr>
          <p:cNvPr id="6" name="Table 7">
            <a:extLst>
              <a:ext uri="{FF2B5EF4-FFF2-40B4-BE49-F238E27FC236}">
                <a16:creationId xmlns:a16="http://schemas.microsoft.com/office/drawing/2014/main" id="{2418AE92-4C18-0F3E-7759-09D138D35BDF}"/>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7" name="TextBox 6">
            <a:extLst>
              <a:ext uri="{FF2B5EF4-FFF2-40B4-BE49-F238E27FC236}">
                <a16:creationId xmlns:a16="http://schemas.microsoft.com/office/drawing/2014/main" id="{038B6421-D091-55AB-8733-9FAE5B4C8ABC}"/>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8" name="TextBox 7">
            <a:extLst>
              <a:ext uri="{FF2B5EF4-FFF2-40B4-BE49-F238E27FC236}">
                <a16:creationId xmlns:a16="http://schemas.microsoft.com/office/drawing/2014/main" id="{B6C314C0-83D9-DAE3-DC07-38E08C984A95}"/>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2x 10</a:t>
            </a:r>
            <a:r>
              <a:rPr lang="en-US" baseline="30000" dirty="0"/>
              <a:t>2</a:t>
            </a:r>
            <a:r>
              <a:rPr lang="en-US" dirty="0"/>
              <a:t> + 4 x 10</a:t>
            </a:r>
            <a:r>
              <a:rPr lang="en-US" baseline="30000" dirty="0"/>
              <a:t>1</a:t>
            </a:r>
            <a:r>
              <a:rPr lang="en-US" dirty="0"/>
              <a:t> +1 x 10</a:t>
            </a:r>
            <a:r>
              <a:rPr lang="en-US" baseline="30000" dirty="0"/>
              <a:t>0</a:t>
            </a:r>
            <a:r>
              <a:rPr lang="en-US" dirty="0"/>
              <a:t>=&gt; 421</a:t>
            </a:r>
          </a:p>
        </p:txBody>
      </p:sp>
      <p:sp>
        <p:nvSpPr>
          <p:cNvPr id="3" name="TextBox 2">
            <a:extLst>
              <a:ext uri="{FF2B5EF4-FFF2-40B4-BE49-F238E27FC236}">
                <a16:creationId xmlns:a16="http://schemas.microsoft.com/office/drawing/2014/main" id="{D5857AAB-C897-B2C4-FAA6-690ED3A57B8F}"/>
              </a:ext>
            </a:extLst>
          </p:cNvPr>
          <p:cNvSpPr txBox="1"/>
          <p:nvPr/>
        </p:nvSpPr>
        <p:spPr>
          <a:xfrm>
            <a:off x="981075" y="2214841"/>
            <a:ext cx="6096000" cy="1384995"/>
          </a:xfrm>
          <a:prstGeom prst="rect">
            <a:avLst/>
          </a:prstGeom>
          <a:noFill/>
        </p:spPr>
        <p:txBody>
          <a:bodyPr wrap="square">
            <a:spAutoFit/>
          </a:bodyPr>
          <a:lstStyle/>
          <a:p>
            <a:r>
              <a:rPr lang="en-US" dirty="0" err="1"/>
              <a:t>Hash_Function</a:t>
            </a:r>
            <a:r>
              <a:rPr lang="en-US" dirty="0"/>
              <a:t>(</a:t>
            </a:r>
            <a:r>
              <a:rPr lang="en-US" dirty="0" err="1"/>
              <a:t>a,a,e</a:t>
            </a:r>
            <a:r>
              <a:rPr lang="en-US" dirty="0"/>
              <a:t>) = 4 x 10</a:t>
            </a:r>
            <a:r>
              <a:rPr lang="en-US" baseline="30000" dirty="0"/>
              <a:t>2</a:t>
            </a:r>
            <a:r>
              <a:rPr lang="en-US" dirty="0"/>
              <a:t> + 2 x 10</a:t>
            </a:r>
            <a:r>
              <a:rPr lang="en-US" baseline="30000" dirty="0"/>
              <a:t>1</a:t>
            </a:r>
            <a:r>
              <a:rPr lang="en-US" dirty="0"/>
              <a:t> +1 x 10</a:t>
            </a:r>
            <a:r>
              <a:rPr lang="en-US" baseline="30000" dirty="0"/>
              <a:t>0</a:t>
            </a:r>
            <a:r>
              <a:rPr lang="en-US" dirty="0"/>
              <a:t>=&gt; 421</a:t>
            </a:r>
          </a:p>
          <a:p>
            <a:r>
              <a:rPr lang="en-US" dirty="0">
                <a:solidFill>
                  <a:srgbClr val="FF0000"/>
                </a:solidFill>
              </a:rPr>
              <a:t>OR</a:t>
            </a:r>
            <a:r>
              <a:rPr lang="en-US" dirty="0"/>
              <a:t> [[5 x 10</a:t>
            </a:r>
            <a:r>
              <a:rPr lang="en-US" baseline="30000" dirty="0"/>
              <a:t>2</a:t>
            </a:r>
            <a:r>
              <a:rPr lang="en-US" dirty="0"/>
              <a:t> + 4 x 10</a:t>
            </a:r>
            <a:r>
              <a:rPr lang="en-US" baseline="30000" dirty="0"/>
              <a:t>1</a:t>
            </a:r>
            <a:r>
              <a:rPr lang="en-US" dirty="0"/>
              <a:t> +2 x 10</a:t>
            </a:r>
            <a:r>
              <a:rPr lang="en-US" baseline="30000" dirty="0"/>
              <a:t>0</a:t>
            </a:r>
            <a:r>
              <a:rPr lang="en-US" dirty="0"/>
              <a:t>] – 1 x 10</a:t>
            </a:r>
            <a:r>
              <a:rPr lang="en-US" baseline="30000" dirty="0"/>
              <a:t>2</a:t>
            </a:r>
            <a:r>
              <a:rPr lang="en-US" dirty="0"/>
              <a:t> ] x 1 x 10</a:t>
            </a:r>
            <a:r>
              <a:rPr lang="en-US" baseline="30000" dirty="0"/>
              <a:t>0</a:t>
            </a:r>
          </a:p>
          <a:p>
            <a:r>
              <a:rPr lang="en-US" baseline="30000" dirty="0"/>
              <a:t>         </a:t>
            </a:r>
            <a:r>
              <a:rPr lang="en-US" dirty="0"/>
              <a:t>[[5 x 10</a:t>
            </a:r>
            <a:r>
              <a:rPr lang="en-US" baseline="30000" dirty="0"/>
              <a:t>2</a:t>
            </a:r>
            <a:r>
              <a:rPr lang="en-US" dirty="0"/>
              <a:t> + 4 x 10</a:t>
            </a:r>
            <a:r>
              <a:rPr lang="en-US" baseline="30000" dirty="0"/>
              <a:t>1</a:t>
            </a:r>
            <a:r>
              <a:rPr lang="en-US" dirty="0"/>
              <a:t> +2 x 10</a:t>
            </a:r>
            <a:r>
              <a:rPr lang="en-US" baseline="30000" dirty="0"/>
              <a:t>0</a:t>
            </a:r>
            <a:r>
              <a:rPr lang="en-US" dirty="0"/>
              <a:t>] – 1 x 10</a:t>
            </a:r>
            <a:r>
              <a:rPr lang="en-US" baseline="30000" dirty="0"/>
              <a:t>2</a:t>
            </a:r>
            <a:r>
              <a:rPr lang="en-US" dirty="0"/>
              <a:t> ] x 1 </a:t>
            </a:r>
            <a:endParaRPr lang="en-US" baseline="30000" dirty="0"/>
          </a:p>
          <a:p>
            <a:endParaRPr lang="en-US" baseline="30000" dirty="0"/>
          </a:p>
          <a:p>
            <a:r>
              <a:rPr lang="en-US" dirty="0"/>
              <a:t>421 == 421 -&gt; Compare string -&gt; </a:t>
            </a:r>
            <a:r>
              <a:rPr lang="en-US" dirty="0">
                <a:solidFill>
                  <a:srgbClr val="FF0000"/>
                </a:solidFill>
              </a:rPr>
              <a:t>String not found!!</a:t>
            </a:r>
          </a:p>
        </p:txBody>
      </p:sp>
      <p:sp>
        <p:nvSpPr>
          <p:cNvPr id="9" name="TextBox 8">
            <a:extLst>
              <a:ext uri="{FF2B5EF4-FFF2-40B4-BE49-F238E27FC236}">
                <a16:creationId xmlns:a16="http://schemas.microsoft.com/office/drawing/2014/main" id="{DE84EBF9-B10F-9772-19D1-DCD4EFC37D0F}"/>
              </a:ext>
            </a:extLst>
          </p:cNvPr>
          <p:cNvSpPr txBox="1"/>
          <p:nvPr/>
        </p:nvSpPr>
        <p:spPr>
          <a:xfrm>
            <a:off x="1266825" y="4972223"/>
            <a:ext cx="1638300" cy="369332"/>
          </a:xfrm>
          <a:prstGeom prst="rect">
            <a:avLst/>
          </a:prstGeom>
          <a:noFill/>
        </p:spPr>
        <p:txBody>
          <a:bodyPr wrap="square" rtlCol="0">
            <a:spAutoFit/>
          </a:bodyPr>
          <a:lstStyle/>
          <a:p>
            <a:r>
              <a:rPr lang="en-US" b="1" dirty="0"/>
              <a:t>O(n-m+1)</a:t>
            </a:r>
            <a:endParaRPr lang="en-PK" b="1" dirty="0"/>
          </a:p>
        </p:txBody>
      </p:sp>
    </p:spTree>
    <p:extLst>
      <p:ext uri="{BB962C8B-B14F-4D97-AF65-F5344CB8AC3E}">
        <p14:creationId xmlns:p14="http://schemas.microsoft.com/office/powerpoint/2010/main" val="781136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9826-FD33-FE2A-37D5-26AD8BC02255}"/>
              </a:ext>
            </a:extLst>
          </p:cNvPr>
          <p:cNvSpPr>
            <a:spLocks noGrp="1"/>
          </p:cNvSpPr>
          <p:nvPr>
            <p:ph type="title"/>
          </p:nvPr>
        </p:nvSpPr>
        <p:spPr/>
        <p:txBody>
          <a:bodyPr/>
          <a:lstStyle/>
          <a:p>
            <a:r>
              <a:rPr lang="en-US" b="1" dirty="0"/>
              <a:t>Comments:</a:t>
            </a:r>
            <a:endParaRPr lang="en-PK" b="1" dirty="0"/>
          </a:p>
        </p:txBody>
      </p:sp>
      <p:sp>
        <p:nvSpPr>
          <p:cNvPr id="3" name="Content Placeholder 2">
            <a:extLst>
              <a:ext uri="{FF2B5EF4-FFF2-40B4-BE49-F238E27FC236}">
                <a16:creationId xmlns:a16="http://schemas.microsoft.com/office/drawing/2014/main" id="{9763078A-5D27-E810-3D09-8DC8FE5A6FDA}"/>
              </a:ext>
            </a:extLst>
          </p:cNvPr>
          <p:cNvSpPr>
            <a:spLocks noGrp="1"/>
          </p:cNvSpPr>
          <p:nvPr>
            <p:ph idx="1"/>
          </p:nvPr>
        </p:nvSpPr>
        <p:spPr/>
        <p:txBody>
          <a:bodyPr/>
          <a:lstStyle/>
          <a:p>
            <a:r>
              <a:rPr lang="en-US" dirty="0"/>
              <a:t>Complexity of </a:t>
            </a:r>
            <a:r>
              <a:rPr lang="en-US" b="1" dirty="0" err="1"/>
              <a:t>rabin</a:t>
            </a:r>
            <a:r>
              <a:rPr lang="en-US" b="1" dirty="0"/>
              <a:t> </a:t>
            </a:r>
            <a:r>
              <a:rPr lang="en-US" b="1" dirty="0" err="1"/>
              <a:t>karp</a:t>
            </a:r>
            <a:r>
              <a:rPr lang="en-US" b="1" dirty="0"/>
              <a:t> algorithm </a:t>
            </a:r>
            <a:r>
              <a:rPr lang="en-US" dirty="0"/>
              <a:t>depends upon hash function we choose. </a:t>
            </a:r>
          </a:p>
          <a:p>
            <a:r>
              <a:rPr lang="en-US" dirty="0"/>
              <a:t>First version has problem of getting same sum multiple time and requires a lot of comparisons which takes O(nm)</a:t>
            </a:r>
          </a:p>
          <a:p>
            <a:r>
              <a:rPr lang="en-US" dirty="0"/>
              <a:t>The 2</a:t>
            </a:r>
            <a:r>
              <a:rPr lang="en-US" baseline="30000" dirty="0"/>
              <a:t>nd</a:t>
            </a:r>
            <a:r>
              <a:rPr lang="en-US" dirty="0"/>
              <a:t> version still arise a problem. If a 32-bit integer is whose system limit and number generate is large enough or exceed from 32 bits can cause spurious hits. </a:t>
            </a:r>
          </a:p>
          <a:p>
            <a:r>
              <a:rPr lang="en-US" dirty="0"/>
              <a:t>Solution: We can also take mod of the hash function to get little number with 2</a:t>
            </a:r>
            <a:r>
              <a:rPr lang="en-US" baseline="30000" dirty="0"/>
              <a:t>31</a:t>
            </a:r>
            <a:r>
              <a:rPr lang="en-US" dirty="0"/>
              <a:t> because range is 0-31.</a:t>
            </a:r>
          </a:p>
          <a:p>
            <a:endParaRPr lang="en-PK" baseline="30000" dirty="0"/>
          </a:p>
        </p:txBody>
      </p:sp>
    </p:spTree>
    <p:extLst>
      <p:ext uri="{BB962C8B-B14F-4D97-AF65-F5344CB8AC3E}">
        <p14:creationId xmlns:p14="http://schemas.microsoft.com/office/powerpoint/2010/main" val="115314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BE91-0BFB-EAB4-95E5-15E7B23C58CB}"/>
              </a:ext>
            </a:extLst>
          </p:cNvPr>
          <p:cNvSpPr>
            <a:spLocks noGrp="1"/>
          </p:cNvSpPr>
          <p:nvPr>
            <p:ph type="title"/>
          </p:nvPr>
        </p:nvSpPr>
        <p:spPr/>
        <p:txBody>
          <a:bodyPr/>
          <a:lstStyle/>
          <a:p>
            <a:r>
              <a:rPr lang="en-US"/>
              <a:t>Example: (Version#01)</a:t>
            </a:r>
            <a:endParaRPr lang="en-PK" dirty="0"/>
          </a:p>
        </p:txBody>
      </p:sp>
      <p:graphicFrame>
        <p:nvGraphicFramePr>
          <p:cNvPr id="4" name="Table 4">
            <a:extLst>
              <a:ext uri="{FF2B5EF4-FFF2-40B4-BE49-F238E27FC236}">
                <a16:creationId xmlns:a16="http://schemas.microsoft.com/office/drawing/2014/main" id="{73B4B126-02A0-A084-2B35-7BA8AC07E0FA}"/>
              </a:ext>
            </a:extLst>
          </p:cNvPr>
          <p:cNvGraphicFramePr>
            <a:graphicFrameLocks noGrp="1"/>
          </p:cNvGraphicFramePr>
          <p:nvPr>
            <p:extLst>
              <p:ext uri="{D42A27DB-BD31-4B8C-83A1-F6EECF244321}">
                <p14:modId xmlns:p14="http://schemas.microsoft.com/office/powerpoint/2010/main" val="423894338"/>
              </p:ext>
            </p:extLst>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6A3D7260-9452-0734-7789-15ADDDC801B5}"/>
              </a:ext>
            </a:extLst>
          </p:cNvPr>
          <p:cNvGraphicFramePr>
            <a:graphicFrameLocks noGrp="1"/>
          </p:cNvGraphicFramePr>
          <p:nvPr>
            <p:extLst>
              <p:ext uri="{D42A27DB-BD31-4B8C-83A1-F6EECF244321}">
                <p14:modId xmlns:p14="http://schemas.microsoft.com/office/powerpoint/2010/main" val="1474847730"/>
              </p:ext>
            </p:extLst>
          </p:nvPr>
        </p:nvGraphicFramePr>
        <p:xfrm>
          <a:off x="936625" y="1795991"/>
          <a:ext cx="8128002" cy="3657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3949326045"/>
                    </a:ext>
                  </a:extLst>
                </a:gridCol>
                <a:gridCol w="1354667">
                  <a:extLst>
                    <a:ext uri="{9D8B030D-6E8A-4147-A177-3AD203B41FA5}">
                      <a16:colId xmlns:a16="http://schemas.microsoft.com/office/drawing/2014/main" val="3776711810"/>
                    </a:ext>
                  </a:extLst>
                </a:gridCol>
                <a:gridCol w="1354667">
                  <a:extLst>
                    <a:ext uri="{9D8B030D-6E8A-4147-A177-3AD203B41FA5}">
                      <a16:colId xmlns:a16="http://schemas.microsoft.com/office/drawing/2014/main" val="1157567781"/>
                    </a:ext>
                  </a:extLst>
                </a:gridCol>
                <a:gridCol w="1354667">
                  <a:extLst>
                    <a:ext uri="{9D8B030D-6E8A-4147-A177-3AD203B41FA5}">
                      <a16:colId xmlns:a16="http://schemas.microsoft.com/office/drawing/2014/main" val="593865478"/>
                    </a:ext>
                  </a:extLst>
                </a:gridCol>
                <a:gridCol w="1354667">
                  <a:extLst>
                    <a:ext uri="{9D8B030D-6E8A-4147-A177-3AD203B41FA5}">
                      <a16:colId xmlns:a16="http://schemas.microsoft.com/office/drawing/2014/main" val="3115041786"/>
                    </a:ext>
                  </a:extLst>
                </a:gridCol>
                <a:gridCol w="1354667">
                  <a:extLst>
                    <a:ext uri="{9D8B030D-6E8A-4147-A177-3AD203B41FA5}">
                      <a16:colId xmlns:a16="http://schemas.microsoft.com/office/drawing/2014/main" val="3161739169"/>
                    </a:ext>
                  </a:extLst>
                </a:gridCol>
              </a:tblGrid>
              <a:tr h="337609">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356535374"/>
                  </a:ext>
                </a:extLst>
              </a:tr>
            </a:tbl>
          </a:graphicData>
        </a:graphic>
      </p:graphicFrame>
      <p:graphicFrame>
        <p:nvGraphicFramePr>
          <p:cNvPr id="6" name="Table 7">
            <a:extLst>
              <a:ext uri="{FF2B5EF4-FFF2-40B4-BE49-F238E27FC236}">
                <a16:creationId xmlns:a16="http://schemas.microsoft.com/office/drawing/2014/main" id="{21113AB7-A25B-E568-E191-49CB780E9C4D}"/>
              </a:ext>
            </a:extLst>
          </p:cNvPr>
          <p:cNvGraphicFramePr>
            <a:graphicFrameLocks noGrp="1"/>
          </p:cNvGraphicFramePr>
          <p:nvPr>
            <p:extLst>
              <p:ext uri="{D42A27DB-BD31-4B8C-83A1-F6EECF244321}">
                <p14:modId xmlns:p14="http://schemas.microsoft.com/office/powerpoint/2010/main" val="1499196339"/>
              </p:ext>
            </p:extLst>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1248812557"/>
                  </a:ext>
                </a:extLst>
              </a:tr>
            </a:tbl>
          </a:graphicData>
        </a:graphic>
      </p:graphicFrame>
      <p:sp>
        <p:nvSpPr>
          <p:cNvPr id="8" name="TextBox 7">
            <a:extLst>
              <a:ext uri="{FF2B5EF4-FFF2-40B4-BE49-F238E27FC236}">
                <a16:creationId xmlns:a16="http://schemas.microsoft.com/office/drawing/2014/main" id="{B07147AA-524E-B810-F080-BF3595D26899}"/>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10" name="TextBox 9">
            <a:extLst>
              <a:ext uri="{FF2B5EF4-FFF2-40B4-BE49-F238E27FC236}">
                <a16:creationId xmlns:a16="http://schemas.microsoft.com/office/drawing/2014/main" id="{72BC8BEC-F16A-15B5-6725-EC96AEAFE070}"/>
              </a:ext>
            </a:extLst>
          </p:cNvPr>
          <p:cNvSpPr txBox="1"/>
          <p:nvPr/>
        </p:nvSpPr>
        <p:spPr>
          <a:xfrm>
            <a:off x="1281110" y="4424680"/>
            <a:ext cx="3995739" cy="369332"/>
          </a:xfrm>
          <a:prstGeom prst="rect">
            <a:avLst/>
          </a:prstGeom>
          <a:noFill/>
        </p:spPr>
        <p:txBody>
          <a:bodyPr wrap="square" rtlCol="0">
            <a:spAutoFit/>
          </a:bodyPr>
          <a:lstStyle/>
          <a:p>
            <a:r>
              <a:rPr lang="en-US" dirty="0" err="1"/>
              <a:t>Hash_Function</a:t>
            </a:r>
            <a:r>
              <a:rPr lang="en-US" dirty="0"/>
              <a:t>(</a:t>
            </a:r>
            <a:r>
              <a:rPr lang="en-US" dirty="0" err="1"/>
              <a:t>a,a,b</a:t>
            </a:r>
            <a:r>
              <a:rPr lang="en-US" dirty="0"/>
              <a:t>) = 1 + 1 +2 =&gt; 3</a:t>
            </a:r>
            <a:endParaRPr lang="en-PK" dirty="0"/>
          </a:p>
        </p:txBody>
      </p:sp>
      <p:sp>
        <p:nvSpPr>
          <p:cNvPr id="12" name="TextBox 11">
            <a:extLst>
              <a:ext uri="{FF2B5EF4-FFF2-40B4-BE49-F238E27FC236}">
                <a16:creationId xmlns:a16="http://schemas.microsoft.com/office/drawing/2014/main" id="{FA0C9E77-46C9-E9F6-5D6E-4A2F7EE331F2}"/>
              </a:ext>
            </a:extLst>
          </p:cNvPr>
          <p:cNvSpPr txBox="1"/>
          <p:nvPr/>
        </p:nvSpPr>
        <p:spPr>
          <a:xfrm>
            <a:off x="9220200" y="2083883"/>
            <a:ext cx="2266950" cy="369332"/>
          </a:xfrm>
          <a:prstGeom prst="rect">
            <a:avLst/>
          </a:prstGeom>
          <a:noFill/>
        </p:spPr>
        <p:txBody>
          <a:bodyPr wrap="square" rtlCol="0">
            <a:spAutoFit/>
          </a:bodyPr>
          <a:lstStyle/>
          <a:p>
            <a:r>
              <a:rPr lang="en-US" b="1" dirty="0"/>
              <a:t>Character weights:</a:t>
            </a:r>
            <a:endParaRPr lang="en-PK" b="1" dirty="0"/>
          </a:p>
        </p:txBody>
      </p:sp>
      <p:sp>
        <p:nvSpPr>
          <p:cNvPr id="13" name="TextBox 12">
            <a:extLst>
              <a:ext uri="{FF2B5EF4-FFF2-40B4-BE49-F238E27FC236}">
                <a16:creationId xmlns:a16="http://schemas.microsoft.com/office/drawing/2014/main" id="{321BA61A-72D9-AB7C-5B0A-4C9D8BC090AC}"/>
              </a:ext>
            </a:extLst>
          </p:cNvPr>
          <p:cNvSpPr txBox="1"/>
          <p:nvPr/>
        </p:nvSpPr>
        <p:spPr>
          <a:xfrm>
            <a:off x="8115301" y="271458"/>
            <a:ext cx="3633786" cy="923330"/>
          </a:xfrm>
          <a:prstGeom prst="rect">
            <a:avLst/>
          </a:prstGeom>
          <a:noFill/>
        </p:spPr>
        <p:txBody>
          <a:bodyPr wrap="square" rtlCol="0">
            <a:spAutoFit/>
          </a:bodyPr>
          <a:lstStyle/>
          <a:p>
            <a:r>
              <a:rPr lang="en-US" dirty="0"/>
              <a:t>n = size of original string</a:t>
            </a:r>
          </a:p>
          <a:p>
            <a:r>
              <a:rPr lang="en-US" dirty="0"/>
              <a:t>m = size of input string</a:t>
            </a:r>
          </a:p>
          <a:p>
            <a:r>
              <a:rPr lang="en-US" dirty="0"/>
              <a:t>s = size of total characters in a table</a:t>
            </a:r>
            <a:endParaRPr lang="en-PK" dirty="0"/>
          </a:p>
        </p:txBody>
      </p:sp>
    </p:spTree>
    <p:extLst>
      <p:ext uri="{BB962C8B-B14F-4D97-AF65-F5344CB8AC3E}">
        <p14:creationId xmlns:p14="http://schemas.microsoft.com/office/powerpoint/2010/main" val="217036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BE91-0BFB-EAB4-95E5-15E7B23C58CB}"/>
              </a:ext>
            </a:extLst>
          </p:cNvPr>
          <p:cNvSpPr>
            <a:spLocks noGrp="1"/>
          </p:cNvSpPr>
          <p:nvPr>
            <p:ph type="title"/>
          </p:nvPr>
        </p:nvSpPr>
        <p:spPr/>
        <p:txBody>
          <a:bodyPr/>
          <a:lstStyle/>
          <a:p>
            <a:r>
              <a:rPr lang="en-US" dirty="0"/>
              <a:t>Cont.</a:t>
            </a:r>
            <a:endParaRPr lang="en-PK" dirty="0"/>
          </a:p>
        </p:txBody>
      </p:sp>
      <p:graphicFrame>
        <p:nvGraphicFramePr>
          <p:cNvPr id="4" name="Table 4">
            <a:extLst>
              <a:ext uri="{FF2B5EF4-FFF2-40B4-BE49-F238E27FC236}">
                <a16:creationId xmlns:a16="http://schemas.microsoft.com/office/drawing/2014/main" id="{73B4B126-02A0-A084-2B35-7BA8AC07E0FA}"/>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6A3D7260-9452-0734-7789-15ADDDC801B5}"/>
              </a:ext>
            </a:extLst>
          </p:cNvPr>
          <p:cNvGraphicFramePr>
            <a:graphicFrameLocks noGrp="1"/>
          </p:cNvGraphicFramePr>
          <p:nvPr>
            <p:extLst>
              <p:ext uri="{D42A27DB-BD31-4B8C-83A1-F6EECF244321}">
                <p14:modId xmlns:p14="http://schemas.microsoft.com/office/powerpoint/2010/main" val="2503188737"/>
              </p:ext>
            </p:extLst>
          </p:nvPr>
        </p:nvGraphicFramePr>
        <p:xfrm>
          <a:off x="936625" y="1795991"/>
          <a:ext cx="8128002" cy="3657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3949326045"/>
                    </a:ext>
                  </a:extLst>
                </a:gridCol>
                <a:gridCol w="1354667">
                  <a:extLst>
                    <a:ext uri="{9D8B030D-6E8A-4147-A177-3AD203B41FA5}">
                      <a16:colId xmlns:a16="http://schemas.microsoft.com/office/drawing/2014/main" val="3776711810"/>
                    </a:ext>
                  </a:extLst>
                </a:gridCol>
                <a:gridCol w="1354667">
                  <a:extLst>
                    <a:ext uri="{9D8B030D-6E8A-4147-A177-3AD203B41FA5}">
                      <a16:colId xmlns:a16="http://schemas.microsoft.com/office/drawing/2014/main" val="1157567781"/>
                    </a:ext>
                  </a:extLst>
                </a:gridCol>
                <a:gridCol w="1354667">
                  <a:extLst>
                    <a:ext uri="{9D8B030D-6E8A-4147-A177-3AD203B41FA5}">
                      <a16:colId xmlns:a16="http://schemas.microsoft.com/office/drawing/2014/main" val="593865478"/>
                    </a:ext>
                  </a:extLst>
                </a:gridCol>
                <a:gridCol w="1354667">
                  <a:extLst>
                    <a:ext uri="{9D8B030D-6E8A-4147-A177-3AD203B41FA5}">
                      <a16:colId xmlns:a16="http://schemas.microsoft.com/office/drawing/2014/main" val="3115041786"/>
                    </a:ext>
                  </a:extLst>
                </a:gridCol>
                <a:gridCol w="1354667">
                  <a:extLst>
                    <a:ext uri="{9D8B030D-6E8A-4147-A177-3AD203B41FA5}">
                      <a16:colId xmlns:a16="http://schemas.microsoft.com/office/drawing/2014/main" val="3161739169"/>
                    </a:ext>
                  </a:extLst>
                </a:gridCol>
              </a:tblGrid>
              <a:tr h="337609">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356535374"/>
                  </a:ext>
                </a:extLst>
              </a:tr>
            </a:tbl>
          </a:graphicData>
        </a:graphic>
      </p:graphicFrame>
      <p:graphicFrame>
        <p:nvGraphicFramePr>
          <p:cNvPr id="6" name="Table 7">
            <a:extLst>
              <a:ext uri="{FF2B5EF4-FFF2-40B4-BE49-F238E27FC236}">
                <a16:creationId xmlns:a16="http://schemas.microsoft.com/office/drawing/2014/main" id="{21113AB7-A25B-E568-E191-49CB780E9C4D}"/>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1248812557"/>
                  </a:ext>
                </a:extLst>
              </a:tr>
            </a:tbl>
          </a:graphicData>
        </a:graphic>
      </p:graphicFrame>
      <p:sp>
        <p:nvSpPr>
          <p:cNvPr id="8" name="TextBox 7">
            <a:extLst>
              <a:ext uri="{FF2B5EF4-FFF2-40B4-BE49-F238E27FC236}">
                <a16:creationId xmlns:a16="http://schemas.microsoft.com/office/drawing/2014/main" id="{B07147AA-524E-B810-F080-BF3595D26899}"/>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10" name="TextBox 9">
            <a:extLst>
              <a:ext uri="{FF2B5EF4-FFF2-40B4-BE49-F238E27FC236}">
                <a16:creationId xmlns:a16="http://schemas.microsoft.com/office/drawing/2014/main" id="{72BC8BEC-F16A-15B5-6725-EC96AEAFE070}"/>
              </a:ext>
            </a:extLst>
          </p:cNvPr>
          <p:cNvSpPr txBox="1"/>
          <p:nvPr/>
        </p:nvSpPr>
        <p:spPr>
          <a:xfrm>
            <a:off x="1281110" y="4424680"/>
            <a:ext cx="3995739" cy="369332"/>
          </a:xfrm>
          <a:prstGeom prst="rect">
            <a:avLst/>
          </a:prstGeom>
          <a:noFill/>
        </p:spPr>
        <p:txBody>
          <a:bodyPr wrap="square" rtlCol="0">
            <a:spAutoFit/>
          </a:bodyPr>
          <a:lstStyle/>
          <a:p>
            <a:r>
              <a:rPr lang="en-US" dirty="0" err="1"/>
              <a:t>Hash_Function</a:t>
            </a:r>
            <a:r>
              <a:rPr lang="en-US" dirty="0"/>
              <a:t>(</a:t>
            </a:r>
            <a:r>
              <a:rPr lang="en-US" dirty="0" err="1"/>
              <a:t>a,a,b</a:t>
            </a:r>
            <a:r>
              <a:rPr lang="en-US" dirty="0"/>
              <a:t>) = 1 + 1 +2 =&gt; 4</a:t>
            </a:r>
            <a:endParaRPr lang="en-PK" dirty="0"/>
          </a:p>
        </p:txBody>
      </p:sp>
      <p:sp>
        <p:nvSpPr>
          <p:cNvPr id="3" name="TextBox 2">
            <a:extLst>
              <a:ext uri="{FF2B5EF4-FFF2-40B4-BE49-F238E27FC236}">
                <a16:creationId xmlns:a16="http://schemas.microsoft.com/office/drawing/2014/main" id="{D7952063-D51A-0241-423E-84CF6EC71CF9}"/>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1 + 1 +1 =&gt; 3</a:t>
            </a:r>
          </a:p>
          <a:p>
            <a:r>
              <a:rPr lang="en-US" dirty="0"/>
              <a:t>3 &lt;&gt; 4 -&gt; move next</a:t>
            </a:r>
            <a:endParaRPr lang="en-PK" dirty="0"/>
          </a:p>
        </p:txBody>
      </p:sp>
    </p:spTree>
    <p:extLst>
      <p:ext uri="{BB962C8B-B14F-4D97-AF65-F5344CB8AC3E}">
        <p14:creationId xmlns:p14="http://schemas.microsoft.com/office/powerpoint/2010/main" val="109274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BE91-0BFB-EAB4-95E5-15E7B23C58CB}"/>
              </a:ext>
            </a:extLst>
          </p:cNvPr>
          <p:cNvSpPr>
            <a:spLocks noGrp="1"/>
          </p:cNvSpPr>
          <p:nvPr>
            <p:ph type="title"/>
          </p:nvPr>
        </p:nvSpPr>
        <p:spPr/>
        <p:txBody>
          <a:bodyPr/>
          <a:lstStyle/>
          <a:p>
            <a:r>
              <a:rPr lang="en-US" dirty="0"/>
              <a:t>Cont.</a:t>
            </a:r>
            <a:endParaRPr lang="en-PK" dirty="0"/>
          </a:p>
        </p:txBody>
      </p:sp>
      <p:graphicFrame>
        <p:nvGraphicFramePr>
          <p:cNvPr id="4" name="Table 4">
            <a:extLst>
              <a:ext uri="{FF2B5EF4-FFF2-40B4-BE49-F238E27FC236}">
                <a16:creationId xmlns:a16="http://schemas.microsoft.com/office/drawing/2014/main" id="{73B4B126-02A0-A084-2B35-7BA8AC07E0FA}"/>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6A3D7260-9452-0734-7789-15ADDDC801B5}"/>
              </a:ext>
            </a:extLst>
          </p:cNvPr>
          <p:cNvGraphicFramePr>
            <a:graphicFrameLocks noGrp="1"/>
          </p:cNvGraphicFramePr>
          <p:nvPr>
            <p:extLst>
              <p:ext uri="{D42A27DB-BD31-4B8C-83A1-F6EECF244321}">
                <p14:modId xmlns:p14="http://schemas.microsoft.com/office/powerpoint/2010/main" val="344347686"/>
              </p:ext>
            </p:extLst>
          </p:nvPr>
        </p:nvGraphicFramePr>
        <p:xfrm>
          <a:off x="936625" y="1795991"/>
          <a:ext cx="8128002" cy="3657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3949326045"/>
                    </a:ext>
                  </a:extLst>
                </a:gridCol>
                <a:gridCol w="1354667">
                  <a:extLst>
                    <a:ext uri="{9D8B030D-6E8A-4147-A177-3AD203B41FA5}">
                      <a16:colId xmlns:a16="http://schemas.microsoft.com/office/drawing/2014/main" val="3776711810"/>
                    </a:ext>
                  </a:extLst>
                </a:gridCol>
                <a:gridCol w="1354667">
                  <a:extLst>
                    <a:ext uri="{9D8B030D-6E8A-4147-A177-3AD203B41FA5}">
                      <a16:colId xmlns:a16="http://schemas.microsoft.com/office/drawing/2014/main" val="1157567781"/>
                    </a:ext>
                  </a:extLst>
                </a:gridCol>
                <a:gridCol w="1354667">
                  <a:extLst>
                    <a:ext uri="{9D8B030D-6E8A-4147-A177-3AD203B41FA5}">
                      <a16:colId xmlns:a16="http://schemas.microsoft.com/office/drawing/2014/main" val="593865478"/>
                    </a:ext>
                  </a:extLst>
                </a:gridCol>
                <a:gridCol w="1354667">
                  <a:extLst>
                    <a:ext uri="{9D8B030D-6E8A-4147-A177-3AD203B41FA5}">
                      <a16:colId xmlns:a16="http://schemas.microsoft.com/office/drawing/2014/main" val="3115041786"/>
                    </a:ext>
                  </a:extLst>
                </a:gridCol>
                <a:gridCol w="1354667">
                  <a:extLst>
                    <a:ext uri="{9D8B030D-6E8A-4147-A177-3AD203B41FA5}">
                      <a16:colId xmlns:a16="http://schemas.microsoft.com/office/drawing/2014/main" val="3161739169"/>
                    </a:ext>
                  </a:extLst>
                </a:gridCol>
              </a:tblGrid>
              <a:tr h="337609">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356535374"/>
                  </a:ext>
                </a:extLst>
              </a:tr>
            </a:tbl>
          </a:graphicData>
        </a:graphic>
      </p:graphicFrame>
      <p:graphicFrame>
        <p:nvGraphicFramePr>
          <p:cNvPr id="6" name="Table 7">
            <a:extLst>
              <a:ext uri="{FF2B5EF4-FFF2-40B4-BE49-F238E27FC236}">
                <a16:creationId xmlns:a16="http://schemas.microsoft.com/office/drawing/2014/main" id="{21113AB7-A25B-E568-E191-49CB780E9C4D}"/>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1248812557"/>
                  </a:ext>
                </a:extLst>
              </a:tr>
            </a:tbl>
          </a:graphicData>
        </a:graphic>
      </p:graphicFrame>
      <p:sp>
        <p:nvSpPr>
          <p:cNvPr id="8" name="TextBox 7">
            <a:extLst>
              <a:ext uri="{FF2B5EF4-FFF2-40B4-BE49-F238E27FC236}">
                <a16:creationId xmlns:a16="http://schemas.microsoft.com/office/drawing/2014/main" id="{B07147AA-524E-B810-F080-BF3595D26899}"/>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10" name="TextBox 9">
            <a:extLst>
              <a:ext uri="{FF2B5EF4-FFF2-40B4-BE49-F238E27FC236}">
                <a16:creationId xmlns:a16="http://schemas.microsoft.com/office/drawing/2014/main" id="{72BC8BEC-F16A-15B5-6725-EC96AEAFE070}"/>
              </a:ext>
            </a:extLst>
          </p:cNvPr>
          <p:cNvSpPr txBox="1"/>
          <p:nvPr/>
        </p:nvSpPr>
        <p:spPr>
          <a:xfrm>
            <a:off x="1281110" y="4424680"/>
            <a:ext cx="3995739" cy="369332"/>
          </a:xfrm>
          <a:prstGeom prst="rect">
            <a:avLst/>
          </a:prstGeom>
          <a:noFill/>
        </p:spPr>
        <p:txBody>
          <a:bodyPr wrap="square" rtlCol="0">
            <a:spAutoFit/>
          </a:bodyPr>
          <a:lstStyle/>
          <a:p>
            <a:r>
              <a:rPr lang="en-US" dirty="0" err="1"/>
              <a:t>Hash_Function</a:t>
            </a:r>
            <a:r>
              <a:rPr lang="en-US" dirty="0"/>
              <a:t>(</a:t>
            </a:r>
            <a:r>
              <a:rPr lang="en-US" dirty="0" err="1"/>
              <a:t>a,a,b</a:t>
            </a:r>
            <a:r>
              <a:rPr lang="en-US" dirty="0"/>
              <a:t>) = 1 + 1 +2 =&gt; 4</a:t>
            </a:r>
            <a:endParaRPr lang="en-PK" dirty="0"/>
          </a:p>
        </p:txBody>
      </p:sp>
      <p:sp>
        <p:nvSpPr>
          <p:cNvPr id="3" name="TextBox 2">
            <a:extLst>
              <a:ext uri="{FF2B5EF4-FFF2-40B4-BE49-F238E27FC236}">
                <a16:creationId xmlns:a16="http://schemas.microsoft.com/office/drawing/2014/main" id="{D7952063-D51A-0241-423E-84CF6EC71CF9}"/>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1 + 1 +1 =&gt; 3</a:t>
            </a:r>
          </a:p>
          <a:p>
            <a:r>
              <a:rPr lang="en-US" dirty="0"/>
              <a:t>3 &lt;&gt; 4 -&gt; move next</a:t>
            </a:r>
            <a:endParaRPr lang="en-PK" dirty="0"/>
          </a:p>
        </p:txBody>
      </p:sp>
    </p:spTree>
    <p:extLst>
      <p:ext uri="{BB962C8B-B14F-4D97-AF65-F5344CB8AC3E}">
        <p14:creationId xmlns:p14="http://schemas.microsoft.com/office/powerpoint/2010/main" val="268861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BE91-0BFB-EAB4-95E5-15E7B23C58CB}"/>
              </a:ext>
            </a:extLst>
          </p:cNvPr>
          <p:cNvSpPr>
            <a:spLocks noGrp="1"/>
          </p:cNvSpPr>
          <p:nvPr>
            <p:ph type="title"/>
          </p:nvPr>
        </p:nvSpPr>
        <p:spPr/>
        <p:txBody>
          <a:bodyPr/>
          <a:lstStyle/>
          <a:p>
            <a:r>
              <a:rPr lang="en-US" dirty="0"/>
              <a:t>Cont.</a:t>
            </a:r>
            <a:endParaRPr lang="en-PK" dirty="0"/>
          </a:p>
        </p:txBody>
      </p:sp>
      <p:graphicFrame>
        <p:nvGraphicFramePr>
          <p:cNvPr id="4" name="Table 4">
            <a:extLst>
              <a:ext uri="{FF2B5EF4-FFF2-40B4-BE49-F238E27FC236}">
                <a16:creationId xmlns:a16="http://schemas.microsoft.com/office/drawing/2014/main" id="{73B4B126-02A0-A084-2B35-7BA8AC07E0FA}"/>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6A3D7260-9452-0734-7789-15ADDDC801B5}"/>
              </a:ext>
            </a:extLst>
          </p:cNvPr>
          <p:cNvGraphicFramePr>
            <a:graphicFrameLocks noGrp="1"/>
          </p:cNvGraphicFramePr>
          <p:nvPr>
            <p:extLst>
              <p:ext uri="{D42A27DB-BD31-4B8C-83A1-F6EECF244321}">
                <p14:modId xmlns:p14="http://schemas.microsoft.com/office/powerpoint/2010/main" val="2644785390"/>
              </p:ext>
            </p:extLst>
          </p:nvPr>
        </p:nvGraphicFramePr>
        <p:xfrm>
          <a:off x="936625" y="1795991"/>
          <a:ext cx="8128002" cy="3657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3949326045"/>
                    </a:ext>
                  </a:extLst>
                </a:gridCol>
                <a:gridCol w="1354667">
                  <a:extLst>
                    <a:ext uri="{9D8B030D-6E8A-4147-A177-3AD203B41FA5}">
                      <a16:colId xmlns:a16="http://schemas.microsoft.com/office/drawing/2014/main" val="3776711810"/>
                    </a:ext>
                  </a:extLst>
                </a:gridCol>
                <a:gridCol w="1354667">
                  <a:extLst>
                    <a:ext uri="{9D8B030D-6E8A-4147-A177-3AD203B41FA5}">
                      <a16:colId xmlns:a16="http://schemas.microsoft.com/office/drawing/2014/main" val="1157567781"/>
                    </a:ext>
                  </a:extLst>
                </a:gridCol>
                <a:gridCol w="1354667">
                  <a:extLst>
                    <a:ext uri="{9D8B030D-6E8A-4147-A177-3AD203B41FA5}">
                      <a16:colId xmlns:a16="http://schemas.microsoft.com/office/drawing/2014/main" val="593865478"/>
                    </a:ext>
                  </a:extLst>
                </a:gridCol>
                <a:gridCol w="1354667">
                  <a:extLst>
                    <a:ext uri="{9D8B030D-6E8A-4147-A177-3AD203B41FA5}">
                      <a16:colId xmlns:a16="http://schemas.microsoft.com/office/drawing/2014/main" val="3115041786"/>
                    </a:ext>
                  </a:extLst>
                </a:gridCol>
                <a:gridCol w="1354667">
                  <a:extLst>
                    <a:ext uri="{9D8B030D-6E8A-4147-A177-3AD203B41FA5}">
                      <a16:colId xmlns:a16="http://schemas.microsoft.com/office/drawing/2014/main" val="3161739169"/>
                    </a:ext>
                  </a:extLst>
                </a:gridCol>
              </a:tblGrid>
              <a:tr h="337609">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b</a:t>
                      </a:r>
                      <a:endParaRPr lang="en-PK" dirty="0"/>
                    </a:p>
                  </a:txBody>
                  <a:tcPr/>
                </a:tc>
                <a:extLst>
                  <a:ext uri="{0D108BD9-81ED-4DB2-BD59-A6C34878D82A}">
                    <a16:rowId xmlns:a16="http://schemas.microsoft.com/office/drawing/2014/main" val="356535374"/>
                  </a:ext>
                </a:extLst>
              </a:tr>
            </a:tbl>
          </a:graphicData>
        </a:graphic>
      </p:graphicFrame>
      <p:graphicFrame>
        <p:nvGraphicFramePr>
          <p:cNvPr id="6" name="Table 7">
            <a:extLst>
              <a:ext uri="{FF2B5EF4-FFF2-40B4-BE49-F238E27FC236}">
                <a16:creationId xmlns:a16="http://schemas.microsoft.com/office/drawing/2014/main" id="{21113AB7-A25B-E568-E191-49CB780E9C4D}"/>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1248812557"/>
                  </a:ext>
                </a:extLst>
              </a:tr>
            </a:tbl>
          </a:graphicData>
        </a:graphic>
      </p:graphicFrame>
      <p:sp>
        <p:nvSpPr>
          <p:cNvPr id="8" name="TextBox 7">
            <a:extLst>
              <a:ext uri="{FF2B5EF4-FFF2-40B4-BE49-F238E27FC236}">
                <a16:creationId xmlns:a16="http://schemas.microsoft.com/office/drawing/2014/main" id="{B07147AA-524E-B810-F080-BF3595D26899}"/>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10" name="TextBox 9">
            <a:extLst>
              <a:ext uri="{FF2B5EF4-FFF2-40B4-BE49-F238E27FC236}">
                <a16:creationId xmlns:a16="http://schemas.microsoft.com/office/drawing/2014/main" id="{72BC8BEC-F16A-15B5-6725-EC96AEAFE070}"/>
              </a:ext>
            </a:extLst>
          </p:cNvPr>
          <p:cNvSpPr txBox="1"/>
          <p:nvPr/>
        </p:nvSpPr>
        <p:spPr>
          <a:xfrm>
            <a:off x="1281110" y="4424680"/>
            <a:ext cx="3995739" cy="369332"/>
          </a:xfrm>
          <a:prstGeom prst="rect">
            <a:avLst/>
          </a:prstGeom>
          <a:noFill/>
        </p:spPr>
        <p:txBody>
          <a:bodyPr wrap="square" rtlCol="0">
            <a:spAutoFit/>
          </a:bodyPr>
          <a:lstStyle/>
          <a:p>
            <a:r>
              <a:rPr lang="en-US" dirty="0" err="1"/>
              <a:t>Hash_Function</a:t>
            </a:r>
            <a:r>
              <a:rPr lang="en-US" dirty="0"/>
              <a:t>(</a:t>
            </a:r>
            <a:r>
              <a:rPr lang="en-US" dirty="0" err="1"/>
              <a:t>a,a,b</a:t>
            </a:r>
            <a:r>
              <a:rPr lang="en-US" dirty="0"/>
              <a:t>) = 1 + 1 +2 =&gt; 4</a:t>
            </a:r>
            <a:endParaRPr lang="en-PK" dirty="0"/>
          </a:p>
        </p:txBody>
      </p:sp>
      <p:sp>
        <p:nvSpPr>
          <p:cNvPr id="3" name="TextBox 2">
            <a:extLst>
              <a:ext uri="{FF2B5EF4-FFF2-40B4-BE49-F238E27FC236}">
                <a16:creationId xmlns:a16="http://schemas.microsoft.com/office/drawing/2014/main" id="{D7952063-D51A-0241-423E-84CF6EC71CF9}"/>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1 + 1 +1 =&gt; 3</a:t>
            </a:r>
          </a:p>
          <a:p>
            <a:r>
              <a:rPr lang="en-US" dirty="0"/>
              <a:t>3 &lt;&gt; 4 -&gt; move next</a:t>
            </a:r>
            <a:endParaRPr lang="en-PK" dirty="0"/>
          </a:p>
        </p:txBody>
      </p:sp>
    </p:spTree>
    <p:extLst>
      <p:ext uri="{BB962C8B-B14F-4D97-AF65-F5344CB8AC3E}">
        <p14:creationId xmlns:p14="http://schemas.microsoft.com/office/powerpoint/2010/main" val="193138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BE91-0BFB-EAB4-95E5-15E7B23C58CB}"/>
              </a:ext>
            </a:extLst>
          </p:cNvPr>
          <p:cNvSpPr>
            <a:spLocks noGrp="1"/>
          </p:cNvSpPr>
          <p:nvPr>
            <p:ph type="title"/>
          </p:nvPr>
        </p:nvSpPr>
        <p:spPr/>
        <p:txBody>
          <a:bodyPr/>
          <a:lstStyle/>
          <a:p>
            <a:r>
              <a:rPr lang="en-US" dirty="0"/>
              <a:t>Cont.</a:t>
            </a:r>
            <a:endParaRPr lang="en-PK" dirty="0"/>
          </a:p>
        </p:txBody>
      </p:sp>
      <p:graphicFrame>
        <p:nvGraphicFramePr>
          <p:cNvPr id="4" name="Table 4">
            <a:extLst>
              <a:ext uri="{FF2B5EF4-FFF2-40B4-BE49-F238E27FC236}">
                <a16:creationId xmlns:a16="http://schemas.microsoft.com/office/drawing/2014/main" id="{73B4B126-02A0-A084-2B35-7BA8AC07E0FA}"/>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6A3D7260-9452-0734-7789-15ADDDC801B5}"/>
              </a:ext>
            </a:extLst>
          </p:cNvPr>
          <p:cNvGraphicFramePr>
            <a:graphicFrameLocks noGrp="1"/>
          </p:cNvGraphicFramePr>
          <p:nvPr>
            <p:extLst>
              <p:ext uri="{D42A27DB-BD31-4B8C-83A1-F6EECF244321}">
                <p14:modId xmlns:p14="http://schemas.microsoft.com/office/powerpoint/2010/main" val="965203842"/>
              </p:ext>
            </p:extLst>
          </p:nvPr>
        </p:nvGraphicFramePr>
        <p:xfrm>
          <a:off x="936625" y="1795991"/>
          <a:ext cx="8128002" cy="36576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3949326045"/>
                    </a:ext>
                  </a:extLst>
                </a:gridCol>
                <a:gridCol w="1354667">
                  <a:extLst>
                    <a:ext uri="{9D8B030D-6E8A-4147-A177-3AD203B41FA5}">
                      <a16:colId xmlns:a16="http://schemas.microsoft.com/office/drawing/2014/main" val="3776711810"/>
                    </a:ext>
                  </a:extLst>
                </a:gridCol>
                <a:gridCol w="1354667">
                  <a:extLst>
                    <a:ext uri="{9D8B030D-6E8A-4147-A177-3AD203B41FA5}">
                      <a16:colId xmlns:a16="http://schemas.microsoft.com/office/drawing/2014/main" val="1157567781"/>
                    </a:ext>
                  </a:extLst>
                </a:gridCol>
                <a:gridCol w="1354667">
                  <a:extLst>
                    <a:ext uri="{9D8B030D-6E8A-4147-A177-3AD203B41FA5}">
                      <a16:colId xmlns:a16="http://schemas.microsoft.com/office/drawing/2014/main" val="593865478"/>
                    </a:ext>
                  </a:extLst>
                </a:gridCol>
                <a:gridCol w="1354667">
                  <a:extLst>
                    <a:ext uri="{9D8B030D-6E8A-4147-A177-3AD203B41FA5}">
                      <a16:colId xmlns:a16="http://schemas.microsoft.com/office/drawing/2014/main" val="3115041786"/>
                    </a:ext>
                  </a:extLst>
                </a:gridCol>
                <a:gridCol w="1354667">
                  <a:extLst>
                    <a:ext uri="{9D8B030D-6E8A-4147-A177-3AD203B41FA5}">
                      <a16:colId xmlns:a16="http://schemas.microsoft.com/office/drawing/2014/main" val="3161739169"/>
                    </a:ext>
                  </a:extLst>
                </a:gridCol>
              </a:tblGrid>
              <a:tr h="337609">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chemeClr val="bg1"/>
                    </a:solidFill>
                  </a:tcPr>
                </a:tc>
                <a:tc>
                  <a:txBody>
                    <a:bodyPr/>
                    <a:lstStyle/>
                    <a:p>
                      <a:r>
                        <a:rPr lang="en-US" dirty="0"/>
                        <a:t>a</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b</a:t>
                      </a:r>
                      <a:endParaRPr lang="en-PK" dirty="0"/>
                    </a:p>
                  </a:txBody>
                  <a:tcPr>
                    <a:solidFill>
                      <a:srgbClr val="FFC000"/>
                    </a:solidFill>
                  </a:tcPr>
                </a:tc>
                <a:extLst>
                  <a:ext uri="{0D108BD9-81ED-4DB2-BD59-A6C34878D82A}">
                    <a16:rowId xmlns:a16="http://schemas.microsoft.com/office/drawing/2014/main" val="356535374"/>
                  </a:ext>
                </a:extLst>
              </a:tr>
            </a:tbl>
          </a:graphicData>
        </a:graphic>
      </p:graphicFrame>
      <p:graphicFrame>
        <p:nvGraphicFramePr>
          <p:cNvPr id="6" name="Table 7">
            <a:extLst>
              <a:ext uri="{FF2B5EF4-FFF2-40B4-BE49-F238E27FC236}">
                <a16:creationId xmlns:a16="http://schemas.microsoft.com/office/drawing/2014/main" id="{21113AB7-A25B-E568-E191-49CB780E9C4D}"/>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b</a:t>
                      </a:r>
                      <a:endParaRPr lang="en-PK" dirty="0"/>
                    </a:p>
                  </a:txBody>
                  <a:tcPr/>
                </a:tc>
                <a:extLst>
                  <a:ext uri="{0D108BD9-81ED-4DB2-BD59-A6C34878D82A}">
                    <a16:rowId xmlns:a16="http://schemas.microsoft.com/office/drawing/2014/main" val="1248812557"/>
                  </a:ext>
                </a:extLst>
              </a:tr>
            </a:tbl>
          </a:graphicData>
        </a:graphic>
      </p:graphicFrame>
      <p:sp>
        <p:nvSpPr>
          <p:cNvPr id="8" name="TextBox 7">
            <a:extLst>
              <a:ext uri="{FF2B5EF4-FFF2-40B4-BE49-F238E27FC236}">
                <a16:creationId xmlns:a16="http://schemas.microsoft.com/office/drawing/2014/main" id="{B07147AA-524E-B810-F080-BF3595D26899}"/>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sp>
        <p:nvSpPr>
          <p:cNvPr id="10" name="TextBox 9">
            <a:extLst>
              <a:ext uri="{FF2B5EF4-FFF2-40B4-BE49-F238E27FC236}">
                <a16:creationId xmlns:a16="http://schemas.microsoft.com/office/drawing/2014/main" id="{72BC8BEC-F16A-15B5-6725-EC96AEAFE070}"/>
              </a:ext>
            </a:extLst>
          </p:cNvPr>
          <p:cNvSpPr txBox="1"/>
          <p:nvPr/>
        </p:nvSpPr>
        <p:spPr>
          <a:xfrm>
            <a:off x="1281110" y="4424680"/>
            <a:ext cx="3995739" cy="369332"/>
          </a:xfrm>
          <a:prstGeom prst="rect">
            <a:avLst/>
          </a:prstGeom>
          <a:noFill/>
        </p:spPr>
        <p:txBody>
          <a:bodyPr wrap="square" rtlCol="0">
            <a:spAutoFit/>
          </a:bodyPr>
          <a:lstStyle/>
          <a:p>
            <a:r>
              <a:rPr lang="en-US" dirty="0" err="1"/>
              <a:t>Hash_Function</a:t>
            </a:r>
            <a:r>
              <a:rPr lang="en-US" dirty="0"/>
              <a:t>(</a:t>
            </a:r>
            <a:r>
              <a:rPr lang="en-US" dirty="0" err="1"/>
              <a:t>a,a,b</a:t>
            </a:r>
            <a:r>
              <a:rPr lang="en-US" dirty="0"/>
              <a:t>) = 1 + 1 +2 =&gt; 4</a:t>
            </a:r>
            <a:endParaRPr lang="en-PK" dirty="0"/>
          </a:p>
        </p:txBody>
      </p:sp>
      <p:sp>
        <p:nvSpPr>
          <p:cNvPr id="3" name="TextBox 2">
            <a:extLst>
              <a:ext uri="{FF2B5EF4-FFF2-40B4-BE49-F238E27FC236}">
                <a16:creationId xmlns:a16="http://schemas.microsoft.com/office/drawing/2014/main" id="{D7952063-D51A-0241-423E-84CF6EC71CF9}"/>
              </a:ext>
            </a:extLst>
          </p:cNvPr>
          <p:cNvSpPr txBox="1"/>
          <p:nvPr/>
        </p:nvSpPr>
        <p:spPr>
          <a:xfrm>
            <a:off x="838200" y="2386792"/>
            <a:ext cx="3995739" cy="646331"/>
          </a:xfrm>
          <a:prstGeom prst="rect">
            <a:avLst/>
          </a:prstGeom>
          <a:noFill/>
        </p:spPr>
        <p:txBody>
          <a:bodyPr wrap="square" rtlCol="0">
            <a:spAutoFit/>
          </a:bodyPr>
          <a:lstStyle/>
          <a:p>
            <a:r>
              <a:rPr lang="en-US" dirty="0" err="1"/>
              <a:t>Hash_Function</a:t>
            </a:r>
            <a:r>
              <a:rPr lang="en-US" dirty="0"/>
              <a:t>(</a:t>
            </a:r>
            <a:r>
              <a:rPr lang="en-US" dirty="0" err="1"/>
              <a:t>a,a,a</a:t>
            </a:r>
            <a:r>
              <a:rPr lang="en-US" dirty="0"/>
              <a:t>) = 1 + 1 +2 =&gt; 4</a:t>
            </a:r>
          </a:p>
          <a:p>
            <a:r>
              <a:rPr lang="en-US" dirty="0"/>
              <a:t> 4 == 4 -&gt; compare both strings</a:t>
            </a:r>
            <a:endParaRPr lang="en-PK" dirty="0"/>
          </a:p>
        </p:txBody>
      </p:sp>
      <p:sp>
        <p:nvSpPr>
          <p:cNvPr id="7" name="TextBox 6">
            <a:extLst>
              <a:ext uri="{FF2B5EF4-FFF2-40B4-BE49-F238E27FC236}">
                <a16:creationId xmlns:a16="http://schemas.microsoft.com/office/drawing/2014/main" id="{F841EA5C-6930-D21E-4DB6-1B2D384E56DC}"/>
              </a:ext>
            </a:extLst>
          </p:cNvPr>
          <p:cNvSpPr txBox="1"/>
          <p:nvPr/>
        </p:nvSpPr>
        <p:spPr>
          <a:xfrm>
            <a:off x="1281110" y="5483133"/>
            <a:ext cx="3995739" cy="646331"/>
          </a:xfrm>
          <a:prstGeom prst="rect">
            <a:avLst/>
          </a:prstGeom>
          <a:noFill/>
        </p:spPr>
        <p:txBody>
          <a:bodyPr wrap="square" rtlCol="0">
            <a:spAutoFit/>
          </a:bodyPr>
          <a:lstStyle/>
          <a:p>
            <a:r>
              <a:rPr lang="en-US" dirty="0"/>
              <a:t>So, String exist.</a:t>
            </a:r>
          </a:p>
          <a:p>
            <a:r>
              <a:rPr lang="en-US" b="1" dirty="0"/>
              <a:t>O( n – m +1)</a:t>
            </a:r>
            <a:endParaRPr lang="en-PK" b="1" dirty="0"/>
          </a:p>
        </p:txBody>
      </p:sp>
    </p:spTree>
    <p:extLst>
      <p:ext uri="{BB962C8B-B14F-4D97-AF65-F5344CB8AC3E}">
        <p14:creationId xmlns:p14="http://schemas.microsoft.com/office/powerpoint/2010/main" val="182708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Worst Case:</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3797028168"/>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tc>
                <a:tc>
                  <a:txBody>
                    <a:bodyPr/>
                    <a:lstStyle/>
                    <a:p>
                      <a:r>
                        <a:rPr lang="en-US" dirty="0"/>
                        <a:t>c</a:t>
                      </a:r>
                      <a:endParaRPr lang="en-PK" dirty="0"/>
                    </a:p>
                  </a:txBody>
                  <a:tcPr/>
                </a:tc>
                <a:tc>
                  <a:txBody>
                    <a:bodyPr/>
                    <a:lstStyle/>
                    <a:p>
                      <a:r>
                        <a:rPr lang="en-US" dirty="0"/>
                        <a:t>a</a:t>
                      </a:r>
                      <a:endParaRPr lang="en-PK" dirty="0"/>
                    </a:p>
                  </a:txBody>
                  <a:tcPr/>
                </a:tc>
                <a:tc>
                  <a:txBody>
                    <a:bodyPr/>
                    <a:lstStyle/>
                    <a:p>
                      <a:r>
                        <a:rPr lang="en-US" dirty="0"/>
                        <a:t>c</a:t>
                      </a:r>
                      <a:endParaRPr lang="en-PK" dirty="0"/>
                    </a:p>
                  </a:txBody>
                  <a:tcPr/>
                </a:tc>
                <a:tc>
                  <a:txBody>
                    <a:bodyPr/>
                    <a:lstStyle/>
                    <a:p>
                      <a:r>
                        <a:rPr lang="en-US" dirty="0"/>
                        <a:t>c</a:t>
                      </a:r>
                      <a:endParaRPr lang="en-PK" dirty="0"/>
                    </a:p>
                  </a:txBody>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e</a:t>
                      </a:r>
                      <a:endParaRPr lang="en-PK" dirty="0"/>
                    </a:p>
                  </a:txBody>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extLst>
              <p:ext uri="{D42A27DB-BD31-4B8C-83A1-F6EECF244321}">
                <p14:modId xmlns:p14="http://schemas.microsoft.com/office/powerpoint/2010/main" val="694247536"/>
              </p:ext>
            </p:extLst>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Tree>
    <p:extLst>
      <p:ext uri="{BB962C8B-B14F-4D97-AF65-F5344CB8AC3E}">
        <p14:creationId xmlns:p14="http://schemas.microsoft.com/office/powerpoint/2010/main" val="159961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B19-4FCB-9094-7A50-FBFADD5EEDB2}"/>
              </a:ext>
            </a:extLst>
          </p:cNvPr>
          <p:cNvSpPr>
            <a:spLocks noGrp="1"/>
          </p:cNvSpPr>
          <p:nvPr>
            <p:ph type="title"/>
          </p:nvPr>
        </p:nvSpPr>
        <p:spPr/>
        <p:txBody>
          <a:bodyPr/>
          <a:lstStyle/>
          <a:p>
            <a:r>
              <a:rPr lang="en-US" b="1" dirty="0"/>
              <a:t>Cont.</a:t>
            </a:r>
            <a:endParaRPr lang="en-PK" b="1" dirty="0"/>
          </a:p>
        </p:txBody>
      </p:sp>
      <p:graphicFrame>
        <p:nvGraphicFramePr>
          <p:cNvPr id="4" name="Table 4">
            <a:extLst>
              <a:ext uri="{FF2B5EF4-FFF2-40B4-BE49-F238E27FC236}">
                <a16:creationId xmlns:a16="http://schemas.microsoft.com/office/drawing/2014/main" id="{15410A27-4869-FE8E-7DA1-2D3928C2DF35}"/>
              </a:ext>
            </a:extLst>
          </p:cNvPr>
          <p:cNvGraphicFramePr>
            <a:graphicFrameLocks noGrp="1"/>
          </p:cNvGraphicFramePr>
          <p:nvPr/>
        </p:nvGraphicFramePr>
        <p:xfrm>
          <a:off x="8953500" y="2453215"/>
          <a:ext cx="2635250" cy="3757090"/>
        </p:xfrm>
        <a:graphic>
          <a:graphicData uri="http://schemas.openxmlformats.org/drawingml/2006/table">
            <a:tbl>
              <a:tblPr firstRow="1" bandRow="1">
                <a:tableStyleId>{616DA210-FB5B-4158-B5E0-FEB733F419BA}</a:tableStyleId>
              </a:tblPr>
              <a:tblGrid>
                <a:gridCol w="1317625">
                  <a:extLst>
                    <a:ext uri="{9D8B030D-6E8A-4147-A177-3AD203B41FA5}">
                      <a16:colId xmlns:a16="http://schemas.microsoft.com/office/drawing/2014/main" val="312839053"/>
                    </a:ext>
                  </a:extLst>
                </a:gridCol>
                <a:gridCol w="1317625">
                  <a:extLst>
                    <a:ext uri="{9D8B030D-6E8A-4147-A177-3AD203B41FA5}">
                      <a16:colId xmlns:a16="http://schemas.microsoft.com/office/drawing/2014/main" val="2979105937"/>
                    </a:ext>
                  </a:extLst>
                </a:gridCol>
              </a:tblGrid>
              <a:tr h="375709">
                <a:tc>
                  <a:txBody>
                    <a:bodyPr/>
                    <a:lstStyle/>
                    <a:p>
                      <a:r>
                        <a:rPr lang="en-US" dirty="0"/>
                        <a:t>a</a:t>
                      </a:r>
                      <a:endParaRPr lang="en-PK" dirty="0"/>
                    </a:p>
                  </a:txBody>
                  <a:tcPr/>
                </a:tc>
                <a:tc>
                  <a:txBody>
                    <a:bodyPr/>
                    <a:lstStyle/>
                    <a:p>
                      <a:r>
                        <a:rPr lang="en-US" dirty="0"/>
                        <a:t>1</a:t>
                      </a:r>
                      <a:endParaRPr lang="en-PK" dirty="0"/>
                    </a:p>
                  </a:txBody>
                  <a:tcPr/>
                </a:tc>
                <a:extLst>
                  <a:ext uri="{0D108BD9-81ED-4DB2-BD59-A6C34878D82A}">
                    <a16:rowId xmlns:a16="http://schemas.microsoft.com/office/drawing/2014/main" val="2039467712"/>
                  </a:ext>
                </a:extLst>
              </a:tr>
              <a:tr h="375709">
                <a:tc>
                  <a:txBody>
                    <a:bodyPr/>
                    <a:lstStyle/>
                    <a:p>
                      <a:r>
                        <a:rPr lang="en-US" dirty="0"/>
                        <a:t>b</a:t>
                      </a:r>
                      <a:endParaRPr lang="en-PK" dirty="0"/>
                    </a:p>
                  </a:txBody>
                  <a:tcPr/>
                </a:tc>
                <a:tc>
                  <a:txBody>
                    <a:bodyPr/>
                    <a:lstStyle/>
                    <a:p>
                      <a:r>
                        <a:rPr lang="en-US" dirty="0"/>
                        <a:t>2</a:t>
                      </a:r>
                      <a:endParaRPr lang="en-PK" dirty="0"/>
                    </a:p>
                  </a:txBody>
                  <a:tcPr/>
                </a:tc>
                <a:extLst>
                  <a:ext uri="{0D108BD9-81ED-4DB2-BD59-A6C34878D82A}">
                    <a16:rowId xmlns:a16="http://schemas.microsoft.com/office/drawing/2014/main" val="3451560884"/>
                  </a:ext>
                </a:extLst>
              </a:tr>
              <a:tr h="375709">
                <a:tc>
                  <a:txBody>
                    <a:bodyPr/>
                    <a:lstStyle/>
                    <a:p>
                      <a:r>
                        <a:rPr lang="en-US" dirty="0"/>
                        <a:t>c</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693061788"/>
                  </a:ext>
                </a:extLst>
              </a:tr>
              <a:tr h="375709">
                <a:tc>
                  <a:txBody>
                    <a:bodyPr/>
                    <a:lstStyle/>
                    <a:p>
                      <a:r>
                        <a:rPr lang="en-US" dirty="0"/>
                        <a:t>d</a:t>
                      </a:r>
                      <a:endParaRPr lang="en-PK" dirty="0"/>
                    </a:p>
                  </a:txBody>
                  <a:tcPr/>
                </a:tc>
                <a:tc>
                  <a:txBody>
                    <a:bodyPr/>
                    <a:lstStyle/>
                    <a:p>
                      <a:r>
                        <a:rPr lang="en-US" dirty="0"/>
                        <a:t>4</a:t>
                      </a:r>
                      <a:endParaRPr lang="en-PK" dirty="0"/>
                    </a:p>
                  </a:txBody>
                  <a:tcPr/>
                </a:tc>
                <a:extLst>
                  <a:ext uri="{0D108BD9-81ED-4DB2-BD59-A6C34878D82A}">
                    <a16:rowId xmlns:a16="http://schemas.microsoft.com/office/drawing/2014/main" val="1263937177"/>
                  </a:ext>
                </a:extLst>
              </a:tr>
              <a:tr h="375709">
                <a:tc>
                  <a:txBody>
                    <a:bodyPr/>
                    <a:lstStyle/>
                    <a:p>
                      <a:r>
                        <a:rPr lang="en-US" dirty="0"/>
                        <a:t>e</a:t>
                      </a:r>
                      <a:endParaRPr lang="en-PK" dirty="0"/>
                    </a:p>
                  </a:txBody>
                  <a:tcPr/>
                </a:tc>
                <a:tc>
                  <a:txBody>
                    <a:bodyPr/>
                    <a:lstStyle/>
                    <a:p>
                      <a:r>
                        <a:rPr lang="en-US" dirty="0"/>
                        <a:t>5</a:t>
                      </a:r>
                      <a:endParaRPr lang="en-PK" dirty="0"/>
                    </a:p>
                  </a:txBody>
                  <a:tcPr/>
                </a:tc>
                <a:extLst>
                  <a:ext uri="{0D108BD9-81ED-4DB2-BD59-A6C34878D82A}">
                    <a16:rowId xmlns:a16="http://schemas.microsoft.com/office/drawing/2014/main" val="348171193"/>
                  </a:ext>
                </a:extLst>
              </a:tr>
              <a:tr h="375709">
                <a:tc>
                  <a:txBody>
                    <a:bodyPr/>
                    <a:lstStyle/>
                    <a:p>
                      <a:r>
                        <a:rPr lang="en-US" dirty="0"/>
                        <a:t>f</a:t>
                      </a:r>
                      <a:endParaRPr lang="en-PK" dirty="0"/>
                    </a:p>
                  </a:txBody>
                  <a:tcPr/>
                </a:tc>
                <a:tc>
                  <a:txBody>
                    <a:bodyPr/>
                    <a:lstStyle/>
                    <a:p>
                      <a:r>
                        <a:rPr lang="en-US" dirty="0"/>
                        <a:t>6</a:t>
                      </a:r>
                      <a:endParaRPr lang="en-PK" dirty="0"/>
                    </a:p>
                  </a:txBody>
                  <a:tcPr/>
                </a:tc>
                <a:extLst>
                  <a:ext uri="{0D108BD9-81ED-4DB2-BD59-A6C34878D82A}">
                    <a16:rowId xmlns:a16="http://schemas.microsoft.com/office/drawing/2014/main" val="2125675950"/>
                  </a:ext>
                </a:extLst>
              </a:tr>
              <a:tr h="375709">
                <a:tc>
                  <a:txBody>
                    <a:bodyPr/>
                    <a:lstStyle/>
                    <a:p>
                      <a:r>
                        <a:rPr lang="en-US" dirty="0"/>
                        <a:t>g</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4039095228"/>
                  </a:ext>
                </a:extLst>
              </a:tr>
              <a:tr h="375709">
                <a:tc>
                  <a:txBody>
                    <a:bodyPr/>
                    <a:lstStyle/>
                    <a:p>
                      <a:r>
                        <a:rPr lang="en-US" dirty="0"/>
                        <a:t>h</a:t>
                      </a:r>
                      <a:endParaRPr lang="en-PK" dirty="0"/>
                    </a:p>
                  </a:txBody>
                  <a:tcPr/>
                </a:tc>
                <a:tc>
                  <a:txBody>
                    <a:bodyPr/>
                    <a:lstStyle/>
                    <a:p>
                      <a:r>
                        <a:rPr lang="en-US" dirty="0"/>
                        <a:t>8</a:t>
                      </a:r>
                      <a:endParaRPr lang="en-PK" dirty="0"/>
                    </a:p>
                  </a:txBody>
                  <a:tcPr/>
                </a:tc>
                <a:extLst>
                  <a:ext uri="{0D108BD9-81ED-4DB2-BD59-A6C34878D82A}">
                    <a16:rowId xmlns:a16="http://schemas.microsoft.com/office/drawing/2014/main" val="3645775583"/>
                  </a:ext>
                </a:extLst>
              </a:tr>
              <a:tr h="375709">
                <a:tc>
                  <a:txBody>
                    <a:bodyPr/>
                    <a:lstStyle/>
                    <a:p>
                      <a:r>
                        <a:rPr lang="en-US" dirty="0" err="1"/>
                        <a:t>i</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551360119"/>
                  </a:ext>
                </a:extLst>
              </a:tr>
              <a:tr h="375709">
                <a:tc>
                  <a:txBody>
                    <a:bodyPr/>
                    <a:lstStyle/>
                    <a:p>
                      <a:r>
                        <a:rPr lang="en-US" dirty="0"/>
                        <a:t>j</a:t>
                      </a:r>
                      <a:endParaRPr lang="en-PK" dirty="0"/>
                    </a:p>
                  </a:txBody>
                  <a:tcPr/>
                </a:tc>
                <a:tc>
                  <a:txBody>
                    <a:bodyPr/>
                    <a:lstStyle/>
                    <a:p>
                      <a:r>
                        <a:rPr lang="en-US" dirty="0"/>
                        <a:t>10</a:t>
                      </a:r>
                      <a:endParaRPr lang="en-PK" dirty="0"/>
                    </a:p>
                  </a:txBody>
                  <a:tcPr/>
                </a:tc>
                <a:extLst>
                  <a:ext uri="{0D108BD9-81ED-4DB2-BD59-A6C34878D82A}">
                    <a16:rowId xmlns:a16="http://schemas.microsoft.com/office/drawing/2014/main" val="3491147477"/>
                  </a:ext>
                </a:extLst>
              </a:tr>
            </a:tbl>
          </a:graphicData>
        </a:graphic>
      </p:graphicFrame>
      <p:graphicFrame>
        <p:nvGraphicFramePr>
          <p:cNvPr id="5" name="Table 5">
            <a:extLst>
              <a:ext uri="{FF2B5EF4-FFF2-40B4-BE49-F238E27FC236}">
                <a16:creationId xmlns:a16="http://schemas.microsoft.com/office/drawing/2014/main" id="{B364239C-0B73-350A-C701-ECDAF5CE6E58}"/>
              </a:ext>
            </a:extLst>
          </p:cNvPr>
          <p:cNvGraphicFramePr>
            <a:graphicFrameLocks noGrp="1"/>
          </p:cNvGraphicFramePr>
          <p:nvPr>
            <p:extLst>
              <p:ext uri="{D42A27DB-BD31-4B8C-83A1-F6EECF244321}">
                <p14:modId xmlns:p14="http://schemas.microsoft.com/office/powerpoint/2010/main" val="2796021216"/>
              </p:ext>
            </p:extLst>
          </p:nvPr>
        </p:nvGraphicFramePr>
        <p:xfrm>
          <a:off x="984250" y="1701111"/>
          <a:ext cx="8127999" cy="370840"/>
        </p:xfrm>
        <a:graphic>
          <a:graphicData uri="http://schemas.openxmlformats.org/drawingml/2006/table">
            <a:tbl>
              <a:tblPr firstRow="1" bandRow="1">
                <a:tableStyleId>{616DA210-FB5B-4158-B5E0-FEB733F419BA}</a:tableStyleId>
              </a:tblPr>
              <a:tblGrid>
                <a:gridCol w="738909">
                  <a:extLst>
                    <a:ext uri="{9D8B030D-6E8A-4147-A177-3AD203B41FA5}">
                      <a16:colId xmlns:a16="http://schemas.microsoft.com/office/drawing/2014/main" val="3148135040"/>
                    </a:ext>
                  </a:extLst>
                </a:gridCol>
                <a:gridCol w="738909">
                  <a:extLst>
                    <a:ext uri="{9D8B030D-6E8A-4147-A177-3AD203B41FA5}">
                      <a16:colId xmlns:a16="http://schemas.microsoft.com/office/drawing/2014/main" val="1877757469"/>
                    </a:ext>
                  </a:extLst>
                </a:gridCol>
                <a:gridCol w="738909">
                  <a:extLst>
                    <a:ext uri="{9D8B030D-6E8A-4147-A177-3AD203B41FA5}">
                      <a16:colId xmlns:a16="http://schemas.microsoft.com/office/drawing/2014/main" val="1579180593"/>
                    </a:ext>
                  </a:extLst>
                </a:gridCol>
                <a:gridCol w="738909">
                  <a:extLst>
                    <a:ext uri="{9D8B030D-6E8A-4147-A177-3AD203B41FA5}">
                      <a16:colId xmlns:a16="http://schemas.microsoft.com/office/drawing/2014/main" val="4140211866"/>
                    </a:ext>
                  </a:extLst>
                </a:gridCol>
                <a:gridCol w="738909">
                  <a:extLst>
                    <a:ext uri="{9D8B030D-6E8A-4147-A177-3AD203B41FA5}">
                      <a16:colId xmlns:a16="http://schemas.microsoft.com/office/drawing/2014/main" val="1602855739"/>
                    </a:ext>
                  </a:extLst>
                </a:gridCol>
                <a:gridCol w="738909">
                  <a:extLst>
                    <a:ext uri="{9D8B030D-6E8A-4147-A177-3AD203B41FA5}">
                      <a16:colId xmlns:a16="http://schemas.microsoft.com/office/drawing/2014/main" val="1273165694"/>
                    </a:ext>
                  </a:extLst>
                </a:gridCol>
                <a:gridCol w="738909">
                  <a:extLst>
                    <a:ext uri="{9D8B030D-6E8A-4147-A177-3AD203B41FA5}">
                      <a16:colId xmlns:a16="http://schemas.microsoft.com/office/drawing/2014/main" val="1887757924"/>
                    </a:ext>
                  </a:extLst>
                </a:gridCol>
                <a:gridCol w="738909">
                  <a:extLst>
                    <a:ext uri="{9D8B030D-6E8A-4147-A177-3AD203B41FA5}">
                      <a16:colId xmlns:a16="http://schemas.microsoft.com/office/drawing/2014/main" val="1579234125"/>
                    </a:ext>
                  </a:extLst>
                </a:gridCol>
                <a:gridCol w="738909">
                  <a:extLst>
                    <a:ext uri="{9D8B030D-6E8A-4147-A177-3AD203B41FA5}">
                      <a16:colId xmlns:a16="http://schemas.microsoft.com/office/drawing/2014/main" val="179942477"/>
                    </a:ext>
                  </a:extLst>
                </a:gridCol>
                <a:gridCol w="738909">
                  <a:extLst>
                    <a:ext uri="{9D8B030D-6E8A-4147-A177-3AD203B41FA5}">
                      <a16:colId xmlns:a16="http://schemas.microsoft.com/office/drawing/2014/main" val="376963750"/>
                    </a:ext>
                  </a:extLst>
                </a:gridCol>
                <a:gridCol w="738909">
                  <a:extLst>
                    <a:ext uri="{9D8B030D-6E8A-4147-A177-3AD203B41FA5}">
                      <a16:colId xmlns:a16="http://schemas.microsoft.com/office/drawing/2014/main" val="2084590020"/>
                    </a:ext>
                  </a:extLst>
                </a:gridCol>
              </a:tblGrid>
              <a:tr h="370840">
                <a:tc>
                  <a:txBody>
                    <a:bodyPr/>
                    <a:lstStyle/>
                    <a:p>
                      <a:r>
                        <a:rPr lang="en-US" dirty="0"/>
                        <a:t>c</a:t>
                      </a:r>
                      <a:endParaRPr lang="en-PK" dirty="0"/>
                    </a:p>
                  </a:txBody>
                  <a:tcPr>
                    <a:solidFill>
                      <a:srgbClr val="FFC000"/>
                    </a:solidFill>
                  </a:tcPr>
                </a:tc>
                <a:tc>
                  <a:txBody>
                    <a:bodyPr/>
                    <a:lstStyle/>
                    <a:p>
                      <a:r>
                        <a:rPr lang="en-US" dirty="0"/>
                        <a:t>c</a:t>
                      </a:r>
                      <a:endParaRPr lang="en-PK" dirty="0"/>
                    </a:p>
                  </a:txBody>
                  <a:tcPr>
                    <a:solidFill>
                      <a:srgbClr val="FFC000"/>
                    </a:solidFill>
                  </a:tcPr>
                </a:tc>
                <a:tc>
                  <a:txBody>
                    <a:bodyPr/>
                    <a:lstStyle/>
                    <a:p>
                      <a:r>
                        <a:rPr lang="en-US" dirty="0"/>
                        <a:t>a</a:t>
                      </a:r>
                      <a:endParaRPr lang="en-PK" dirty="0"/>
                    </a:p>
                  </a:txBody>
                  <a:tcPr>
                    <a:solidFill>
                      <a:srgbClr val="FFC000"/>
                    </a:solidFill>
                  </a:tcPr>
                </a:tc>
                <a:tc>
                  <a:txBody>
                    <a:bodyPr/>
                    <a:lstStyle/>
                    <a:p>
                      <a:r>
                        <a:rPr lang="en-US" dirty="0"/>
                        <a:t>c</a:t>
                      </a:r>
                      <a:endParaRPr lang="en-PK" dirty="0"/>
                    </a:p>
                  </a:txBody>
                  <a:tcPr/>
                </a:tc>
                <a:tc>
                  <a:txBody>
                    <a:bodyPr/>
                    <a:lstStyle/>
                    <a:p>
                      <a:r>
                        <a:rPr lang="en-US" dirty="0"/>
                        <a:t>c</a:t>
                      </a:r>
                      <a:endParaRPr lang="en-PK" dirty="0"/>
                    </a:p>
                  </a:txBody>
                  <a:tcPr/>
                </a:tc>
                <a:tc>
                  <a:txBody>
                    <a:bodyPr/>
                    <a:lstStyle/>
                    <a:p>
                      <a:r>
                        <a:rPr lang="en-US" dirty="0"/>
                        <a:t>a</a:t>
                      </a:r>
                      <a:endParaRPr lang="en-PK" dirty="0"/>
                    </a:p>
                  </a:txBody>
                  <a:tcPr/>
                </a:tc>
                <a:tc>
                  <a:txBody>
                    <a:bodyPr/>
                    <a:lstStyle/>
                    <a:p>
                      <a:r>
                        <a:rPr lang="en-US" dirty="0"/>
                        <a:t>a</a:t>
                      </a:r>
                      <a:endParaRPr lang="en-PK" dirty="0"/>
                    </a:p>
                  </a:txBody>
                  <a:tcPr/>
                </a:tc>
                <a:tc>
                  <a:txBody>
                    <a:bodyPr/>
                    <a:lstStyle/>
                    <a:p>
                      <a:r>
                        <a:rPr lang="en-US" dirty="0"/>
                        <a:t>e</a:t>
                      </a:r>
                      <a:endParaRPr lang="en-PK" dirty="0"/>
                    </a:p>
                  </a:txBody>
                  <a:tcPr/>
                </a:tc>
                <a:tc>
                  <a:txBody>
                    <a:bodyPr/>
                    <a:lstStyle/>
                    <a:p>
                      <a:r>
                        <a:rPr lang="en-US" dirty="0"/>
                        <a:t>d</a:t>
                      </a:r>
                      <a:endParaRPr lang="en-PK" dirty="0"/>
                    </a:p>
                  </a:txBody>
                  <a:tcPr/>
                </a:tc>
                <a:tc>
                  <a:txBody>
                    <a:bodyPr/>
                    <a:lstStyle/>
                    <a:p>
                      <a:r>
                        <a:rPr lang="en-US" dirty="0"/>
                        <a:t>b</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2397595008"/>
                  </a:ext>
                </a:extLst>
              </a:tr>
            </a:tbl>
          </a:graphicData>
        </a:graphic>
      </p:graphicFrame>
      <p:sp>
        <p:nvSpPr>
          <p:cNvPr id="6" name="TextBox 5">
            <a:extLst>
              <a:ext uri="{FF2B5EF4-FFF2-40B4-BE49-F238E27FC236}">
                <a16:creationId xmlns:a16="http://schemas.microsoft.com/office/drawing/2014/main" id="{84AE41BB-AE10-2A42-B701-59A893444AB6}"/>
              </a:ext>
            </a:extLst>
          </p:cNvPr>
          <p:cNvSpPr txBox="1"/>
          <p:nvPr/>
        </p:nvSpPr>
        <p:spPr>
          <a:xfrm>
            <a:off x="161925" y="3719830"/>
            <a:ext cx="1638300" cy="369332"/>
          </a:xfrm>
          <a:prstGeom prst="rect">
            <a:avLst/>
          </a:prstGeom>
          <a:noFill/>
        </p:spPr>
        <p:txBody>
          <a:bodyPr wrap="square" rtlCol="0">
            <a:spAutoFit/>
          </a:bodyPr>
          <a:lstStyle/>
          <a:p>
            <a:r>
              <a:rPr lang="en-US" dirty="0" err="1"/>
              <a:t>Input_str</a:t>
            </a:r>
            <a:r>
              <a:rPr lang="en-US" dirty="0"/>
              <a:t>:</a:t>
            </a:r>
            <a:endParaRPr lang="en-PK" dirty="0"/>
          </a:p>
        </p:txBody>
      </p:sp>
      <p:graphicFrame>
        <p:nvGraphicFramePr>
          <p:cNvPr id="7" name="Table 7">
            <a:extLst>
              <a:ext uri="{FF2B5EF4-FFF2-40B4-BE49-F238E27FC236}">
                <a16:creationId xmlns:a16="http://schemas.microsoft.com/office/drawing/2014/main" id="{1FAA5221-ED6E-818E-CB48-B9793C24FD71}"/>
              </a:ext>
            </a:extLst>
          </p:cNvPr>
          <p:cNvGraphicFramePr>
            <a:graphicFrameLocks noGrp="1"/>
          </p:cNvGraphicFramePr>
          <p:nvPr/>
        </p:nvGraphicFramePr>
        <p:xfrm>
          <a:off x="1335086" y="3740388"/>
          <a:ext cx="4073523" cy="365760"/>
        </p:xfrm>
        <a:graphic>
          <a:graphicData uri="http://schemas.openxmlformats.org/drawingml/2006/table">
            <a:tbl>
              <a:tblPr firstRow="1" bandRow="1">
                <a:tableStyleId>{616DA210-FB5B-4158-B5E0-FEB733F419BA}</a:tableStyleId>
              </a:tblPr>
              <a:tblGrid>
                <a:gridCol w="1357841">
                  <a:extLst>
                    <a:ext uri="{9D8B030D-6E8A-4147-A177-3AD203B41FA5}">
                      <a16:colId xmlns:a16="http://schemas.microsoft.com/office/drawing/2014/main" val="3827867729"/>
                    </a:ext>
                  </a:extLst>
                </a:gridCol>
                <a:gridCol w="1357841">
                  <a:extLst>
                    <a:ext uri="{9D8B030D-6E8A-4147-A177-3AD203B41FA5}">
                      <a16:colId xmlns:a16="http://schemas.microsoft.com/office/drawing/2014/main" val="1628441430"/>
                    </a:ext>
                  </a:extLst>
                </a:gridCol>
                <a:gridCol w="1357841">
                  <a:extLst>
                    <a:ext uri="{9D8B030D-6E8A-4147-A177-3AD203B41FA5}">
                      <a16:colId xmlns:a16="http://schemas.microsoft.com/office/drawing/2014/main" val="3040399572"/>
                    </a:ext>
                  </a:extLst>
                </a:gridCol>
              </a:tblGrid>
              <a:tr h="365760">
                <a:tc>
                  <a:txBody>
                    <a:bodyPr/>
                    <a:lstStyle/>
                    <a:p>
                      <a:r>
                        <a:rPr lang="en-US" dirty="0"/>
                        <a:t>b</a:t>
                      </a:r>
                      <a:endParaRPr lang="en-PK" dirty="0"/>
                    </a:p>
                  </a:txBody>
                  <a:tcPr/>
                </a:tc>
                <a:tc>
                  <a:txBody>
                    <a:bodyPr/>
                    <a:lstStyle/>
                    <a:p>
                      <a:r>
                        <a:rPr lang="en-US" dirty="0"/>
                        <a:t>d</a:t>
                      </a:r>
                      <a:endParaRPr lang="en-PK" dirty="0"/>
                    </a:p>
                  </a:txBody>
                  <a:tcPr/>
                </a:tc>
                <a:tc>
                  <a:txBody>
                    <a:bodyPr/>
                    <a:lstStyle/>
                    <a:p>
                      <a:r>
                        <a:rPr lang="en-US" dirty="0"/>
                        <a:t>a</a:t>
                      </a:r>
                      <a:endParaRPr lang="en-PK" dirty="0"/>
                    </a:p>
                  </a:txBody>
                  <a:tcPr/>
                </a:tc>
                <a:extLst>
                  <a:ext uri="{0D108BD9-81ED-4DB2-BD59-A6C34878D82A}">
                    <a16:rowId xmlns:a16="http://schemas.microsoft.com/office/drawing/2014/main" val="1248812557"/>
                  </a:ext>
                </a:extLst>
              </a:tr>
            </a:tbl>
          </a:graphicData>
        </a:graphic>
      </p:graphicFrame>
      <p:sp>
        <p:nvSpPr>
          <p:cNvPr id="9" name="TextBox 8">
            <a:extLst>
              <a:ext uri="{FF2B5EF4-FFF2-40B4-BE49-F238E27FC236}">
                <a16:creationId xmlns:a16="http://schemas.microsoft.com/office/drawing/2014/main" id="{33242844-D0A5-24A2-6029-3D20781BAD08}"/>
              </a:ext>
            </a:extLst>
          </p:cNvPr>
          <p:cNvSpPr txBox="1"/>
          <p:nvPr/>
        </p:nvSpPr>
        <p:spPr>
          <a:xfrm>
            <a:off x="1266825" y="4416718"/>
            <a:ext cx="6096000" cy="369332"/>
          </a:xfrm>
          <a:prstGeom prst="rect">
            <a:avLst/>
          </a:prstGeom>
          <a:noFill/>
        </p:spPr>
        <p:txBody>
          <a:bodyPr wrap="square">
            <a:spAutoFit/>
          </a:bodyPr>
          <a:lstStyle/>
          <a:p>
            <a:r>
              <a:rPr lang="en-US" dirty="0" err="1"/>
              <a:t>Hash_Function</a:t>
            </a:r>
            <a:r>
              <a:rPr lang="en-US" dirty="0"/>
              <a:t>(</a:t>
            </a:r>
            <a:r>
              <a:rPr lang="en-US" dirty="0" err="1"/>
              <a:t>b,d,a</a:t>
            </a:r>
            <a:r>
              <a:rPr lang="en-US" dirty="0"/>
              <a:t>) = 2 + 4 +1 =&gt; 7</a:t>
            </a:r>
            <a:endParaRPr lang="en-PK" dirty="0"/>
          </a:p>
        </p:txBody>
      </p:sp>
      <p:sp>
        <p:nvSpPr>
          <p:cNvPr id="3" name="TextBox 2">
            <a:extLst>
              <a:ext uri="{FF2B5EF4-FFF2-40B4-BE49-F238E27FC236}">
                <a16:creationId xmlns:a16="http://schemas.microsoft.com/office/drawing/2014/main" id="{990233AC-E507-7944-CFAD-69B423A4A2F5}"/>
              </a:ext>
            </a:extLst>
          </p:cNvPr>
          <p:cNvSpPr txBox="1"/>
          <p:nvPr/>
        </p:nvSpPr>
        <p:spPr>
          <a:xfrm>
            <a:off x="838200" y="2386792"/>
            <a:ext cx="3995739" cy="923330"/>
          </a:xfrm>
          <a:prstGeom prst="rect">
            <a:avLst/>
          </a:prstGeom>
          <a:noFill/>
        </p:spPr>
        <p:txBody>
          <a:bodyPr wrap="square" rtlCol="0">
            <a:spAutoFit/>
          </a:bodyPr>
          <a:lstStyle/>
          <a:p>
            <a:r>
              <a:rPr lang="en-US" dirty="0" err="1"/>
              <a:t>Hash_Function</a:t>
            </a:r>
            <a:r>
              <a:rPr lang="en-US" dirty="0"/>
              <a:t>(</a:t>
            </a:r>
            <a:r>
              <a:rPr lang="en-US" dirty="0" err="1"/>
              <a:t>a,a,a</a:t>
            </a:r>
            <a:r>
              <a:rPr lang="en-US" dirty="0"/>
              <a:t>) = 3 + 3 +1 =&gt; 7</a:t>
            </a:r>
          </a:p>
          <a:p>
            <a:r>
              <a:rPr lang="en-US" dirty="0"/>
              <a:t> 7 == 7 -&gt; compare both strings</a:t>
            </a:r>
          </a:p>
          <a:p>
            <a:r>
              <a:rPr lang="en-US" dirty="0"/>
              <a:t> Not Equal -&gt; move next</a:t>
            </a:r>
            <a:endParaRPr lang="en-PK" dirty="0"/>
          </a:p>
        </p:txBody>
      </p:sp>
    </p:spTree>
    <p:extLst>
      <p:ext uri="{BB962C8B-B14F-4D97-AF65-F5344CB8AC3E}">
        <p14:creationId xmlns:p14="http://schemas.microsoft.com/office/powerpoint/2010/main" val="163261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2809</Words>
  <Application>Microsoft Office PowerPoint</Application>
  <PresentationFormat>Widescreen</PresentationFormat>
  <Paragraphs>1001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Google Sans</vt:lpstr>
      <vt:lpstr>Office Theme</vt:lpstr>
      <vt:lpstr>Design and analysis of algorithms</vt:lpstr>
      <vt:lpstr>Rabin Karp String Matching Algorithm:</vt:lpstr>
      <vt:lpstr>Example: (Version#01)</vt:lpstr>
      <vt:lpstr>Cont.</vt:lpstr>
      <vt:lpstr>Cont.</vt:lpstr>
      <vt:lpstr>Cont.</vt:lpstr>
      <vt:lpstr>Cont.</vt:lpstr>
      <vt:lpstr>Worst Case:</vt:lpstr>
      <vt:lpstr>Cont.</vt:lpstr>
      <vt:lpstr>Cont.</vt:lpstr>
      <vt:lpstr>Cont.</vt:lpstr>
      <vt:lpstr>Cont.</vt:lpstr>
      <vt:lpstr>Cont.</vt:lpstr>
      <vt:lpstr>Cont.</vt:lpstr>
      <vt:lpstr>Cont.</vt:lpstr>
      <vt:lpstr>Cont.</vt:lpstr>
      <vt:lpstr>Cont.</vt:lpstr>
      <vt:lpstr>Version#02:</vt:lpstr>
      <vt:lpstr>Cont.</vt:lpstr>
      <vt:lpstr>Cont.</vt:lpstr>
      <vt:lpstr>Cont.</vt:lpstr>
      <vt:lpstr>Cont.</vt:lpstr>
      <vt:lpstr>Cont.</vt:lpstr>
      <vt:lpstr>Cont.</vt:lpstr>
      <vt:lpstr>Cont.</vt:lpstr>
      <vt:lpstr>Cont.</vt:lpstr>
      <vt:lpstr>Cont.</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FA21-BSE-133 (AOUN HAIDER)</dc:creator>
  <cp:lastModifiedBy>FA21-BSE-133 (AOUN HAIDER)</cp:lastModifiedBy>
  <cp:revision>3</cp:revision>
  <dcterms:created xsi:type="dcterms:W3CDTF">2023-06-14T10:26:14Z</dcterms:created>
  <dcterms:modified xsi:type="dcterms:W3CDTF">2023-06-14T11:58:19Z</dcterms:modified>
</cp:coreProperties>
</file>