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67" r:id="rId3"/>
    <p:sldId id="466" r:id="rId4"/>
    <p:sldId id="478" r:id="rId5"/>
    <p:sldId id="479" r:id="rId6"/>
    <p:sldId id="480" r:id="rId7"/>
    <p:sldId id="481" r:id="rId8"/>
    <p:sldId id="488" r:id="rId9"/>
    <p:sldId id="482" r:id="rId10"/>
    <p:sldId id="483" r:id="rId11"/>
    <p:sldId id="484" r:id="rId12"/>
    <p:sldId id="485" r:id="rId13"/>
    <p:sldId id="486" r:id="rId14"/>
    <p:sldId id="487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500" r:id="rId24"/>
    <p:sldId id="497" r:id="rId25"/>
    <p:sldId id="498" r:id="rId26"/>
    <p:sldId id="499" r:id="rId27"/>
    <p:sldId id="501" r:id="rId28"/>
    <p:sldId id="385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54" autoAdjust="0"/>
  </p:normalViewPr>
  <p:slideViewPr>
    <p:cSldViewPr snapToGrid="0">
      <p:cViewPr varScale="1">
        <p:scale>
          <a:sx n="43" d="100"/>
          <a:sy n="43" d="100"/>
        </p:scale>
        <p:origin x="77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AC5C130C-53B5-482D-9B06-5D08464C066E}"/>
    <pc:docChg chg="custSel modSld">
      <pc:chgData name="Hasan Jamal" userId="6724a5da2ffd1b8f" providerId="LiveId" clId="{AC5C130C-53B5-482D-9B06-5D08464C066E}" dt="2022-02-14T09:52:08.002" v="65" actId="404"/>
      <pc:docMkLst>
        <pc:docMk/>
      </pc:docMkLst>
      <pc:sldChg chg="modSp mod">
        <pc:chgData name="Hasan Jamal" userId="6724a5da2ffd1b8f" providerId="LiveId" clId="{AC5C130C-53B5-482D-9B06-5D08464C066E}" dt="2022-02-14T09:52:08.002" v="65" actId="404"/>
        <pc:sldMkLst>
          <pc:docMk/>
          <pc:sldMk cId="3235166586" sldId="478"/>
        </pc:sldMkLst>
        <pc:spChg chg="mod">
          <ac:chgData name="Hasan Jamal" userId="6724a5da2ffd1b8f" providerId="LiveId" clId="{AC5C130C-53B5-482D-9B06-5D08464C066E}" dt="2022-02-14T09:52:08.002" v="65" actId="404"/>
          <ac:spMkLst>
            <pc:docMk/>
            <pc:sldMk cId="3235166586" sldId="478"/>
            <ac:spMk id="3075" creationId="{00000000-0000-0000-0000-000000000000}"/>
          </ac:spMkLst>
        </pc:spChg>
      </pc:sldChg>
    </pc:docChg>
  </pc:docChgLst>
  <pc:docChgLst>
    <pc:chgData name="Hasan Jamal" userId="6724a5da2ffd1b8f" providerId="LiveId" clId="{96E91301-8390-499D-83BE-49190A5B0140}"/>
    <pc:docChg chg="modSld">
      <pc:chgData name="Hasan Jamal" userId="6724a5da2ffd1b8f" providerId="LiveId" clId="{96E91301-8390-499D-83BE-49190A5B0140}" dt="2020-06-20T13:15:35.684" v="1"/>
      <pc:docMkLst>
        <pc:docMk/>
      </pc:docMkLst>
      <pc:sldChg chg="modTransition">
        <pc:chgData name="Hasan Jamal" userId="6724a5da2ffd1b8f" providerId="LiveId" clId="{96E91301-8390-499D-83BE-49190A5B0140}" dt="2020-06-20T13:15:35.684" v="1"/>
        <pc:sldMkLst>
          <pc:docMk/>
          <pc:sldMk cId="1423990881" sldId="26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578419612" sldId="270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1495268929" sldId="274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742951823" sldId="34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076239252" sldId="45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748594262" sldId="458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616506392" sldId="459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854303941" sldId="461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095468980" sldId="46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501283379" sldId="46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088484385" sldId="468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487066325" sldId="469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1595765672" sldId="470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723844874" sldId="471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91945698" sldId="475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481662566" sldId="47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76348559" sldId="4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4546-FD7D-47BB-AA1E-00BBFD21EEC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3D20-B80A-47F2-90D8-E85AAC9E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The array is already sorted</a:t>
            </a:r>
          </a:p>
          <a:p>
            <a:pPr lvl="1"/>
            <a:r>
              <a:rPr lang="en-US" altLang="en-US" sz="2200" dirty="0"/>
              <a:t>Keep track of no. of swaps done in an iteration </a:t>
            </a:r>
          </a:p>
          <a:p>
            <a:pPr lvl="1"/>
            <a:r>
              <a:rPr lang="en-US" altLang="en-US" sz="2200" dirty="0"/>
              <a:t>Can finish early if </a:t>
            </a:r>
            <a:r>
              <a:rPr lang="en-US" altLang="en-US" sz="2200" dirty="0">
                <a:solidFill>
                  <a:srgbClr val="3333FF"/>
                </a:solidFill>
              </a:rPr>
              <a:t>no swapping</a:t>
            </a:r>
            <a:r>
              <a:rPr lang="en-US" altLang="en-US" sz="2200" dirty="0"/>
              <a:t> occurs</a:t>
            </a:r>
          </a:p>
          <a:p>
            <a:pPr lvl="1"/>
            <a:r>
              <a:rPr lang="en-US" altLang="en-US" sz="2200" dirty="0" err="1"/>
              <a:t>t</a:t>
            </a:r>
            <a:r>
              <a:rPr lang="en-US" altLang="en-US" sz="2200" baseline="-25000" dirty="0" err="1">
                <a:latin typeface="Comic Sans MS" pitchFamily="66" charset="0"/>
              </a:rPr>
              <a:t>j</a:t>
            </a:r>
            <a:r>
              <a:rPr lang="en-US" altLang="en-US" sz="2200" i="1" dirty="0"/>
              <a:t> </a:t>
            </a:r>
            <a:r>
              <a:rPr lang="en-US" altLang="en-US" sz="2200" dirty="0"/>
              <a:t>= 1 </a:t>
            </a:r>
            <a:r>
              <a:rPr lang="en-US" altLang="en-US" sz="2200" dirty="0">
                <a:sym typeface="Wingdings" panose="05000000000000000000" pitchFamily="2" charset="2"/>
              </a:rPr>
              <a:t> n – 1 comparisons in a single iteration</a:t>
            </a: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3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200" dirty="0"/>
              <a:t>The array is in reverse sorted order</a:t>
            </a:r>
          </a:p>
          <a:p>
            <a:r>
              <a:rPr lang="en-US" sz="1200" dirty="0"/>
              <a:t>No. of comparisons and exchanges are n</a:t>
            </a:r>
            <a:r>
              <a:rPr lang="en-US" sz="1200" baseline="30000" dirty="0"/>
              <a:t>2</a:t>
            </a:r>
            <a:r>
              <a:rPr lang="en-US" sz="1200" baseline="0" dirty="0"/>
              <a:t>/2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200" dirty="0"/>
              <a:t>The array is in sorted order</a:t>
            </a:r>
          </a:p>
          <a:p>
            <a:r>
              <a:rPr lang="en-US" sz="1200" dirty="0"/>
              <a:t>No. of comparisons are n</a:t>
            </a:r>
          </a:p>
          <a:p>
            <a:r>
              <a:rPr lang="en-US" sz="1200" dirty="0"/>
              <a:t>No. of exchanges are 0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200" dirty="0"/>
              <a:t>The array is in sorted order</a:t>
            </a:r>
          </a:p>
          <a:p>
            <a:r>
              <a:rPr lang="en-US" sz="1200" dirty="0"/>
              <a:t>No. of comparisons are n</a:t>
            </a:r>
          </a:p>
          <a:p>
            <a:r>
              <a:rPr lang="en-US" sz="1200" dirty="0"/>
              <a:t>No. of exchanges are 0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1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BAE1-3356-437E-8164-AD4AAA1F14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9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0CC6-EB59-4447-80BA-9D36C629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D14A-F511-49B0-A91B-978DAEFB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9A08-9A7A-49DA-A39B-B0EF1A4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8D3A-B881-4BC9-A537-ECB468F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4CF0-1776-4F65-BCA7-0F303DF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555-ABD7-4161-B06F-FCD3143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5C10-FF95-4025-B207-9881A164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42DD-D420-4BAE-A427-F815A4F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F7B7-D2EB-4517-9D60-26A66FF0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0148-FE35-475E-9068-7641710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54761-8A33-482D-B4B2-18B2A8F89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16EB-AB8E-47C2-9A3E-33DE4D4F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0179-C5D2-4148-BAA2-30F72348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BD9F-3BB0-4D0E-9EBA-8CC5FDF8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9872-32D9-46E9-AB85-0ABCDEE8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4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02DE-303C-4D87-8E77-879FBE11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C54D-48BB-467E-8103-DFE5F6DC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AA13-6920-4BB8-A1F1-3A13242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360B-5BAB-41D8-A02D-7C1BAB8C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317C-2498-4AED-8B51-357F03D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3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02086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143B-99B6-4B27-B043-E574855ABF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8971-3FDC-4323-BE22-69C0E5D57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7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AC09-0EE0-4829-9090-1F0BC639B9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5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3ADF-891D-4A12-83B5-454FF55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2D1F-5588-4349-97C5-EB30CD88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4B3D-6B89-4416-A6EB-152D8D49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9C78-BA9A-479E-A3FF-69528729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E37-7497-4B13-94F5-9E33310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959-A7A6-4D39-AA8B-57C72F6B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0084-43D6-45E5-B2FB-83FB50E5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317EC-AA9D-4624-8395-48D0AE97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D681-CD5B-4D0F-A2B0-BF8B8AD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E102-0CFC-4C99-8794-DDB1550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784B-2F5A-4BD4-9EBE-85512D86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3181-2412-4949-91A3-23CBDDDB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8FC4-D6CA-4D00-B86A-7336B6E1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6D8B-7024-4E37-B53E-01633139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1DB30-80A3-4DC3-9806-9202A7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97761-D7C3-42D3-803A-AAC22024F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1AC6-D32A-4EAD-B726-5AE67DFF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607F5-A7FB-40DA-A637-507CECE2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8571F-5213-44AD-9B39-829F8762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889-5B79-497C-9736-E9B7A36D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5B599-D225-4693-9E55-C140F796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B06CB-70EA-4710-B4B5-59BF2C62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1CA16-87D7-4A9A-93EE-A252B69E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41D3-43C6-40C7-A4DB-9BFB3972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73F51-C531-4416-9A10-50D5280B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32B0-273E-4169-9640-156E7D4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39EF-1141-43EF-9A25-60CEC369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0430-0CCC-4FD2-905C-27F04B93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8AE7-6F69-4589-A8AF-F2B8927E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577C-944C-412C-8F52-FFFC45A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FD3B-027E-4C74-964C-C3F64FBB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EB46-4620-4847-8F68-DB3BB84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19B-EBB5-4FBC-99F6-CD60929B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3050-1640-44D7-B8B2-7F5BC0F2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D1C82-DEC0-4624-8D52-79B7F25C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48C-F343-4D60-96F0-B2859B5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8895-9B51-4541-AAB2-BF16ED7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53C80-6CDB-486A-B8CF-AAD12732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B5029-5875-48B9-9C22-38D785FC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B3BA-C511-4FC7-AA99-072F757C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0382-92E4-4D10-875A-89C34EF3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8B72-9C19-4DBD-8F3B-D049130D496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864E-90F0-4014-8C2D-CE853EFC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2C12-0EAF-4F9E-BB1B-EED572C6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23899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</a:t>
            </a:fld>
            <a:endParaRPr lang="en-US"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03(a):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4239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501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3769BEA6-779C-4335-8E8E-F7161478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45" y="5137377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3C72695B-29E3-4C3D-9BC6-5CAFCD51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982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7B660019-22A3-4AC7-AF39-C39C9629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220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72575A2D-B0E9-44AC-ADD1-73789C40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395" y="512944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85" name="Rectangle 19">
            <a:extLst>
              <a:ext uri="{FF2B5EF4-FFF2-40B4-BE49-F238E27FC236}">
                <a16:creationId xmlns:a16="http://schemas.microsoft.com/office/drawing/2014/main" id="{83921E66-20AA-4F46-B2F2-25C5ADCF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95" y="5129439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81ED12A9-16C2-4773-A442-8CE0794D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395" y="512943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96" name="Line 31">
            <a:extLst>
              <a:ext uri="{FF2B5EF4-FFF2-40B4-BE49-F238E27FC236}">
                <a16:creationId xmlns:a16="http://schemas.microsoft.com/office/drawing/2014/main" id="{5FDEBB4D-70A7-4629-8EFE-FA32AC748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2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7" name="Line 32">
            <a:extLst>
              <a:ext uri="{FF2B5EF4-FFF2-40B4-BE49-F238E27FC236}">
                <a16:creationId xmlns:a16="http://schemas.microsoft.com/office/drawing/2014/main" id="{90688C13-5819-49FD-B8DC-327F0224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8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2DE93314-C683-40BF-AEEB-082CF2F2A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0CAE1E-C68B-4EF9-9187-ADA2E6DC5480}"/>
              </a:ext>
            </a:extLst>
          </p:cNvPr>
          <p:cNvGrpSpPr/>
          <p:nvPr/>
        </p:nvGrpSpPr>
        <p:grpSpPr>
          <a:xfrm>
            <a:off x="6940969" y="4427251"/>
            <a:ext cx="365760" cy="694024"/>
            <a:chOff x="8588924" y="208642"/>
            <a:chExt cx="365760" cy="694024"/>
          </a:xfrm>
        </p:grpSpPr>
        <p:sp>
          <p:nvSpPr>
            <p:cNvPr id="115" name="Text Box 24">
              <a:extLst>
                <a:ext uri="{FF2B5EF4-FFF2-40B4-BE49-F238E27FC236}">
                  <a16:creationId xmlns:a16="http://schemas.microsoft.com/office/drawing/2014/main" id="{DE3E5540-CEAF-4440-AD77-FA5D02FF1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 err="1"/>
                <a:t>i</a:t>
              </a:r>
              <a:endParaRPr lang="en-CA" altLang="en-US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851BEA-201F-449A-849C-76D6016BA1FD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31E423-209A-4506-A9EF-43EC5DE79A3D}"/>
              </a:ext>
            </a:extLst>
          </p:cNvPr>
          <p:cNvGrpSpPr/>
          <p:nvPr/>
        </p:nvGrpSpPr>
        <p:grpSpPr>
          <a:xfrm>
            <a:off x="7909797" y="4416365"/>
            <a:ext cx="365760" cy="694024"/>
            <a:chOff x="8588924" y="208642"/>
            <a:chExt cx="365760" cy="694024"/>
          </a:xfrm>
        </p:grpSpPr>
        <p:sp>
          <p:nvSpPr>
            <p:cNvPr id="118" name="Text Box 24">
              <a:extLst>
                <a:ext uri="{FF2B5EF4-FFF2-40B4-BE49-F238E27FC236}">
                  <a16:creationId xmlns:a16="http://schemas.microsoft.com/office/drawing/2014/main" id="{2A513FA4-CE6D-4BF2-ADBD-2F3C7814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13AA639-1982-4A1C-ACE7-F35C215F5B6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DF6D1F9-8B27-485D-95D2-E20FE55CAA22}"/>
              </a:ext>
            </a:extLst>
          </p:cNvPr>
          <p:cNvGrpSpPr/>
          <p:nvPr/>
        </p:nvGrpSpPr>
        <p:grpSpPr>
          <a:xfrm>
            <a:off x="6657472" y="6053806"/>
            <a:ext cx="991618" cy="630706"/>
            <a:chOff x="8151305" y="1983013"/>
            <a:chExt cx="991618" cy="630706"/>
          </a:xfrm>
        </p:grpSpPr>
        <p:sp>
          <p:nvSpPr>
            <p:cNvPr id="121" name="Text Box 24">
              <a:extLst>
                <a:ext uri="{FF2B5EF4-FFF2-40B4-BE49-F238E27FC236}">
                  <a16:creationId xmlns:a16="http://schemas.microsoft.com/office/drawing/2014/main" id="{CF4D70AE-BB5F-43FE-979A-E59CB5B08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96F9AB-31C9-4167-B226-1D123E6DA59E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C4B1DF-739D-4D43-ABA5-9EF0A3C5E8BF}"/>
              </a:ext>
            </a:extLst>
          </p:cNvPr>
          <p:cNvGrpSpPr/>
          <p:nvPr/>
        </p:nvGrpSpPr>
        <p:grpSpPr>
          <a:xfrm>
            <a:off x="8641931" y="6053806"/>
            <a:ext cx="991618" cy="630706"/>
            <a:chOff x="8151305" y="1983013"/>
            <a:chExt cx="991618" cy="630706"/>
          </a:xfrm>
        </p:grpSpPr>
        <p:sp>
          <p:nvSpPr>
            <p:cNvPr id="124" name="Text Box 24">
              <a:extLst>
                <a:ext uri="{FF2B5EF4-FFF2-40B4-BE49-F238E27FC236}">
                  <a16:creationId xmlns:a16="http://schemas.microsoft.com/office/drawing/2014/main" id="{1A12D16C-BA55-41DB-9A14-13B99E16D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60A0926-DBFC-4D1A-86A6-8FB7C2FCB41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734BBD-D782-485E-BE4E-DD65C72DC923}"/>
              </a:ext>
            </a:extLst>
          </p:cNvPr>
          <p:cNvGrpSpPr/>
          <p:nvPr/>
        </p:nvGrpSpPr>
        <p:grpSpPr>
          <a:xfrm>
            <a:off x="8976594" y="4405475"/>
            <a:ext cx="365760" cy="694024"/>
            <a:chOff x="8588924" y="208642"/>
            <a:chExt cx="365760" cy="694024"/>
          </a:xfrm>
        </p:grpSpPr>
        <p:sp>
          <p:nvSpPr>
            <p:cNvPr id="127" name="Text Box 24">
              <a:extLst>
                <a:ext uri="{FF2B5EF4-FFF2-40B4-BE49-F238E27FC236}">
                  <a16:creationId xmlns:a16="http://schemas.microsoft.com/office/drawing/2014/main" id="{0E8EF62D-11CE-4EF1-BF40-8A8E8155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33654E-4C70-4ABA-B431-8078687D8150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A232324-9A77-4AE3-825E-286DF592E4D2}"/>
              </a:ext>
            </a:extLst>
          </p:cNvPr>
          <p:cNvGrpSpPr/>
          <p:nvPr/>
        </p:nvGrpSpPr>
        <p:grpSpPr>
          <a:xfrm>
            <a:off x="9988965" y="4405475"/>
            <a:ext cx="365760" cy="694024"/>
            <a:chOff x="8588924" y="208642"/>
            <a:chExt cx="365760" cy="694024"/>
          </a:xfrm>
        </p:grpSpPr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EBCB0529-3599-4E46-88A0-0CEEC72F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E0E40BC-0FA5-4F8A-8BE5-60BFAD05843A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143" name="Rectangle 20">
            <a:extLst>
              <a:ext uri="{FF2B5EF4-FFF2-40B4-BE49-F238E27FC236}">
                <a16:creationId xmlns:a16="http://schemas.microsoft.com/office/drawing/2014/main" id="{618A7586-DA51-4FC5-AA6C-7B17F3F3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586" y="5137377"/>
            <a:ext cx="996696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39CD0327-851E-490A-95C0-860C01D1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220" y="5145766"/>
            <a:ext cx="978408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93" name="Line 28">
            <a:extLst>
              <a:ext uri="{FF2B5EF4-FFF2-40B4-BE49-F238E27FC236}">
                <a16:creationId xmlns:a16="http://schemas.microsoft.com/office/drawing/2014/main" id="{5921FA45-9314-4DB3-81A2-700AB346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0" name="Line 25">
            <a:extLst>
              <a:ext uri="{FF2B5EF4-FFF2-40B4-BE49-F238E27FC236}">
                <a16:creationId xmlns:a16="http://schemas.microsoft.com/office/drawing/2014/main" id="{6309F987-D0B3-4C29-B82E-22DEC1B1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564" y="5129439"/>
            <a:ext cx="6089904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2" name="Line 27">
            <a:extLst>
              <a:ext uri="{FF2B5EF4-FFF2-40B4-BE49-F238E27FC236}">
                <a16:creationId xmlns:a16="http://schemas.microsoft.com/office/drawing/2014/main" id="{45D23785-57DF-4697-9131-797DF65AD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4" name="Rectangle 20">
            <a:extLst>
              <a:ext uri="{FF2B5EF4-FFF2-40B4-BE49-F238E27FC236}">
                <a16:creationId xmlns:a16="http://schemas.microsoft.com/office/drawing/2014/main" id="{F3BDF473-17B0-4810-A4EE-73864E07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581" y="5146709"/>
            <a:ext cx="1060704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34D544D9-64EF-425F-B4CE-EA364F67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180" y="5167762"/>
            <a:ext cx="9144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91" name="Line 26">
            <a:extLst>
              <a:ext uri="{FF2B5EF4-FFF2-40B4-BE49-F238E27FC236}">
                <a16:creationId xmlns:a16="http://schemas.microsoft.com/office/drawing/2014/main" id="{0572C01F-BAEC-4C7E-AE44-31CFBECD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6018439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5" name="Line 30">
            <a:extLst>
              <a:ext uri="{FF2B5EF4-FFF2-40B4-BE49-F238E27FC236}">
                <a16:creationId xmlns:a16="http://schemas.microsoft.com/office/drawing/2014/main" id="{A04DD9FD-D590-4E75-9DDB-958E8EBA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6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1391BDA2-20F1-4751-9911-2A8AFCB29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95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6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501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3769BEA6-779C-4335-8E8E-F7161478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45" y="5137377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3C72695B-29E3-4C3D-9BC6-5CAFCD51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982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7B660019-22A3-4AC7-AF39-C39C9629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220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72575A2D-B0E9-44AC-ADD1-73789C40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395" y="512944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85" name="Rectangle 19">
            <a:extLst>
              <a:ext uri="{FF2B5EF4-FFF2-40B4-BE49-F238E27FC236}">
                <a16:creationId xmlns:a16="http://schemas.microsoft.com/office/drawing/2014/main" id="{83921E66-20AA-4F46-B2F2-25C5ADCF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95" y="5129439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81ED12A9-16C2-4773-A442-8CE0794D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395" y="512943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97" name="Line 32">
            <a:extLst>
              <a:ext uri="{FF2B5EF4-FFF2-40B4-BE49-F238E27FC236}">
                <a16:creationId xmlns:a16="http://schemas.microsoft.com/office/drawing/2014/main" id="{90688C13-5819-49FD-B8DC-327F0224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8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2DE93314-C683-40BF-AEEB-082CF2F2A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0CAE1E-C68B-4EF9-9187-ADA2E6DC5480}"/>
              </a:ext>
            </a:extLst>
          </p:cNvPr>
          <p:cNvGrpSpPr/>
          <p:nvPr/>
        </p:nvGrpSpPr>
        <p:grpSpPr>
          <a:xfrm>
            <a:off x="7988534" y="4418373"/>
            <a:ext cx="365760" cy="694024"/>
            <a:chOff x="8588924" y="208642"/>
            <a:chExt cx="365760" cy="694024"/>
          </a:xfrm>
        </p:grpSpPr>
        <p:sp>
          <p:nvSpPr>
            <p:cNvPr id="115" name="Text Box 24">
              <a:extLst>
                <a:ext uri="{FF2B5EF4-FFF2-40B4-BE49-F238E27FC236}">
                  <a16:creationId xmlns:a16="http://schemas.microsoft.com/office/drawing/2014/main" id="{DE3E5540-CEAF-4440-AD77-FA5D02FF1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 err="1"/>
                <a:t>i</a:t>
              </a:r>
              <a:endParaRPr lang="en-CA" altLang="en-US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851BEA-201F-449A-849C-76D6016BA1FD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31E423-209A-4506-A9EF-43EC5DE79A3D}"/>
              </a:ext>
            </a:extLst>
          </p:cNvPr>
          <p:cNvGrpSpPr/>
          <p:nvPr/>
        </p:nvGrpSpPr>
        <p:grpSpPr>
          <a:xfrm>
            <a:off x="8957362" y="4416365"/>
            <a:ext cx="365760" cy="694024"/>
            <a:chOff x="8588924" y="208642"/>
            <a:chExt cx="365760" cy="694024"/>
          </a:xfrm>
        </p:grpSpPr>
        <p:sp>
          <p:nvSpPr>
            <p:cNvPr id="118" name="Text Box 24">
              <a:extLst>
                <a:ext uri="{FF2B5EF4-FFF2-40B4-BE49-F238E27FC236}">
                  <a16:creationId xmlns:a16="http://schemas.microsoft.com/office/drawing/2014/main" id="{2A513FA4-CE6D-4BF2-ADBD-2F3C7814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13AA639-1982-4A1C-ACE7-F35C215F5B6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DF6D1F9-8B27-485D-95D2-E20FE55CAA22}"/>
              </a:ext>
            </a:extLst>
          </p:cNvPr>
          <p:cNvGrpSpPr/>
          <p:nvPr/>
        </p:nvGrpSpPr>
        <p:grpSpPr>
          <a:xfrm>
            <a:off x="7625144" y="6053806"/>
            <a:ext cx="991618" cy="630706"/>
            <a:chOff x="8151305" y="1983013"/>
            <a:chExt cx="991618" cy="630706"/>
          </a:xfrm>
        </p:grpSpPr>
        <p:sp>
          <p:nvSpPr>
            <p:cNvPr id="121" name="Text Box 24">
              <a:extLst>
                <a:ext uri="{FF2B5EF4-FFF2-40B4-BE49-F238E27FC236}">
                  <a16:creationId xmlns:a16="http://schemas.microsoft.com/office/drawing/2014/main" id="{CF4D70AE-BB5F-43FE-979A-E59CB5B08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96F9AB-31C9-4167-B226-1D123E6DA59E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C4B1DF-739D-4D43-ABA5-9EF0A3C5E8BF}"/>
              </a:ext>
            </a:extLst>
          </p:cNvPr>
          <p:cNvGrpSpPr/>
          <p:nvPr/>
        </p:nvGrpSpPr>
        <p:grpSpPr>
          <a:xfrm>
            <a:off x="8641931" y="6053806"/>
            <a:ext cx="991618" cy="630706"/>
            <a:chOff x="8151305" y="1983013"/>
            <a:chExt cx="991618" cy="630706"/>
          </a:xfrm>
        </p:grpSpPr>
        <p:sp>
          <p:nvSpPr>
            <p:cNvPr id="124" name="Text Box 24">
              <a:extLst>
                <a:ext uri="{FF2B5EF4-FFF2-40B4-BE49-F238E27FC236}">
                  <a16:creationId xmlns:a16="http://schemas.microsoft.com/office/drawing/2014/main" id="{1A12D16C-BA55-41DB-9A14-13B99E16D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60A0926-DBFC-4D1A-86A6-8FB7C2FCB41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734BBD-D782-485E-BE4E-DD65C72DC923}"/>
              </a:ext>
            </a:extLst>
          </p:cNvPr>
          <p:cNvGrpSpPr/>
          <p:nvPr/>
        </p:nvGrpSpPr>
        <p:grpSpPr>
          <a:xfrm>
            <a:off x="10024159" y="4405475"/>
            <a:ext cx="365760" cy="694024"/>
            <a:chOff x="8588924" y="208642"/>
            <a:chExt cx="365760" cy="694024"/>
          </a:xfrm>
        </p:grpSpPr>
        <p:sp>
          <p:nvSpPr>
            <p:cNvPr id="127" name="Text Box 24">
              <a:extLst>
                <a:ext uri="{FF2B5EF4-FFF2-40B4-BE49-F238E27FC236}">
                  <a16:creationId xmlns:a16="http://schemas.microsoft.com/office/drawing/2014/main" id="{0E8EF62D-11CE-4EF1-BF40-8A8E8155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33654E-4C70-4ABA-B431-8078687D8150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143" name="Rectangle 20">
            <a:extLst>
              <a:ext uri="{FF2B5EF4-FFF2-40B4-BE49-F238E27FC236}">
                <a16:creationId xmlns:a16="http://schemas.microsoft.com/office/drawing/2014/main" id="{618A7586-DA51-4FC5-AA6C-7B17F3F3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586" y="5137377"/>
            <a:ext cx="996696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39CD0327-851E-490A-95C0-860C01D1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220" y="5145766"/>
            <a:ext cx="978408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93" name="Line 28">
            <a:extLst>
              <a:ext uri="{FF2B5EF4-FFF2-40B4-BE49-F238E27FC236}">
                <a16:creationId xmlns:a16="http://schemas.microsoft.com/office/drawing/2014/main" id="{5921FA45-9314-4DB3-81A2-700AB346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0" name="Line 25">
            <a:extLst>
              <a:ext uri="{FF2B5EF4-FFF2-40B4-BE49-F238E27FC236}">
                <a16:creationId xmlns:a16="http://schemas.microsoft.com/office/drawing/2014/main" id="{6309F987-D0B3-4C29-B82E-22DEC1B1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564" y="5129439"/>
            <a:ext cx="6089904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2" name="Line 27">
            <a:extLst>
              <a:ext uri="{FF2B5EF4-FFF2-40B4-BE49-F238E27FC236}">
                <a16:creationId xmlns:a16="http://schemas.microsoft.com/office/drawing/2014/main" id="{45D23785-57DF-4697-9131-797DF65AD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4" name="Rectangle 20">
            <a:extLst>
              <a:ext uri="{FF2B5EF4-FFF2-40B4-BE49-F238E27FC236}">
                <a16:creationId xmlns:a16="http://schemas.microsoft.com/office/drawing/2014/main" id="{F3BDF473-17B0-4810-A4EE-73864E07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581" y="5146709"/>
            <a:ext cx="1060704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1391BDA2-20F1-4751-9911-2A8AFCB29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95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2577DAA8-D41F-46CA-BE2C-72D00E411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270" y="5149756"/>
            <a:ext cx="1005840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D57EF05C-C10E-443F-BDDB-9C15DF6B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483" y="5164697"/>
            <a:ext cx="9144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91" name="Line 26">
            <a:extLst>
              <a:ext uri="{FF2B5EF4-FFF2-40B4-BE49-F238E27FC236}">
                <a16:creationId xmlns:a16="http://schemas.microsoft.com/office/drawing/2014/main" id="{0572C01F-BAEC-4C7E-AE44-31CFBECD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6018439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5" name="Line 30">
            <a:extLst>
              <a:ext uri="{FF2B5EF4-FFF2-40B4-BE49-F238E27FC236}">
                <a16:creationId xmlns:a16="http://schemas.microsoft.com/office/drawing/2014/main" id="{A04DD9FD-D590-4E75-9DDB-958E8EBA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6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6" name="Line 31">
            <a:extLst>
              <a:ext uri="{FF2B5EF4-FFF2-40B4-BE49-F238E27FC236}">
                <a16:creationId xmlns:a16="http://schemas.microsoft.com/office/drawing/2014/main" id="{5FDEBB4D-70A7-4629-8EFE-FA32AC748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2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2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501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3769BEA6-779C-4335-8E8E-F7161478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45" y="5137377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3C72695B-29E3-4C3D-9BC6-5CAFCD51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982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7B660019-22A3-4AC7-AF39-C39C9629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220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72575A2D-B0E9-44AC-ADD1-73789C40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395" y="512944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85" name="Rectangle 19">
            <a:extLst>
              <a:ext uri="{FF2B5EF4-FFF2-40B4-BE49-F238E27FC236}">
                <a16:creationId xmlns:a16="http://schemas.microsoft.com/office/drawing/2014/main" id="{83921E66-20AA-4F46-B2F2-25C5ADCF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95" y="5129439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81ED12A9-16C2-4773-A442-8CE0794D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395" y="512943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0CAE1E-C68B-4EF9-9187-ADA2E6DC5480}"/>
              </a:ext>
            </a:extLst>
          </p:cNvPr>
          <p:cNvGrpSpPr/>
          <p:nvPr/>
        </p:nvGrpSpPr>
        <p:grpSpPr>
          <a:xfrm>
            <a:off x="8994374" y="4418373"/>
            <a:ext cx="365760" cy="694024"/>
            <a:chOff x="8588924" y="208642"/>
            <a:chExt cx="365760" cy="694024"/>
          </a:xfrm>
        </p:grpSpPr>
        <p:sp>
          <p:nvSpPr>
            <p:cNvPr id="115" name="Text Box 24">
              <a:extLst>
                <a:ext uri="{FF2B5EF4-FFF2-40B4-BE49-F238E27FC236}">
                  <a16:creationId xmlns:a16="http://schemas.microsoft.com/office/drawing/2014/main" id="{DE3E5540-CEAF-4440-AD77-FA5D02FF1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 err="1"/>
                <a:t>i</a:t>
              </a:r>
              <a:endParaRPr lang="en-CA" altLang="en-US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851BEA-201F-449A-849C-76D6016BA1FD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31E423-209A-4506-A9EF-43EC5DE79A3D}"/>
              </a:ext>
            </a:extLst>
          </p:cNvPr>
          <p:cNvGrpSpPr/>
          <p:nvPr/>
        </p:nvGrpSpPr>
        <p:grpSpPr>
          <a:xfrm>
            <a:off x="9963202" y="4416365"/>
            <a:ext cx="365760" cy="694024"/>
            <a:chOff x="8588924" y="208642"/>
            <a:chExt cx="365760" cy="694024"/>
          </a:xfrm>
        </p:grpSpPr>
        <p:sp>
          <p:nvSpPr>
            <p:cNvPr id="118" name="Text Box 24">
              <a:extLst>
                <a:ext uri="{FF2B5EF4-FFF2-40B4-BE49-F238E27FC236}">
                  <a16:creationId xmlns:a16="http://schemas.microsoft.com/office/drawing/2014/main" id="{2A513FA4-CE6D-4BF2-ADBD-2F3C7814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13AA639-1982-4A1C-ACE7-F35C215F5B6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DF6D1F9-8B27-485D-95D2-E20FE55CAA22}"/>
              </a:ext>
            </a:extLst>
          </p:cNvPr>
          <p:cNvGrpSpPr/>
          <p:nvPr/>
        </p:nvGrpSpPr>
        <p:grpSpPr>
          <a:xfrm>
            <a:off x="8661464" y="6053806"/>
            <a:ext cx="991618" cy="630706"/>
            <a:chOff x="8151305" y="1983013"/>
            <a:chExt cx="991618" cy="630706"/>
          </a:xfrm>
        </p:grpSpPr>
        <p:sp>
          <p:nvSpPr>
            <p:cNvPr id="121" name="Text Box 24">
              <a:extLst>
                <a:ext uri="{FF2B5EF4-FFF2-40B4-BE49-F238E27FC236}">
                  <a16:creationId xmlns:a16="http://schemas.microsoft.com/office/drawing/2014/main" id="{CF4D70AE-BB5F-43FE-979A-E59CB5B08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96F9AB-31C9-4167-B226-1D123E6DA59E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143" name="Rectangle 20">
            <a:extLst>
              <a:ext uri="{FF2B5EF4-FFF2-40B4-BE49-F238E27FC236}">
                <a16:creationId xmlns:a16="http://schemas.microsoft.com/office/drawing/2014/main" id="{618A7586-DA51-4FC5-AA6C-7B17F3F3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586" y="5137377"/>
            <a:ext cx="996696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39CD0327-851E-490A-95C0-860C01D1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220" y="5145766"/>
            <a:ext cx="978408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93" name="Line 28">
            <a:extLst>
              <a:ext uri="{FF2B5EF4-FFF2-40B4-BE49-F238E27FC236}">
                <a16:creationId xmlns:a16="http://schemas.microsoft.com/office/drawing/2014/main" id="{5921FA45-9314-4DB3-81A2-700AB346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2" name="Line 27">
            <a:extLst>
              <a:ext uri="{FF2B5EF4-FFF2-40B4-BE49-F238E27FC236}">
                <a16:creationId xmlns:a16="http://schemas.microsoft.com/office/drawing/2014/main" id="{45D23785-57DF-4697-9131-797DF65AD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4" name="Rectangle 20">
            <a:extLst>
              <a:ext uri="{FF2B5EF4-FFF2-40B4-BE49-F238E27FC236}">
                <a16:creationId xmlns:a16="http://schemas.microsoft.com/office/drawing/2014/main" id="{F3BDF473-17B0-4810-A4EE-73864E07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581" y="5146709"/>
            <a:ext cx="1060704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1391BDA2-20F1-4751-9911-2A8AFCB29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95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2577DAA8-D41F-46CA-BE2C-72D00E411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270" y="5149756"/>
            <a:ext cx="1005840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95" name="Line 30">
            <a:extLst>
              <a:ext uri="{FF2B5EF4-FFF2-40B4-BE49-F238E27FC236}">
                <a16:creationId xmlns:a16="http://schemas.microsoft.com/office/drawing/2014/main" id="{A04DD9FD-D590-4E75-9DDB-958E8EBA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6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6" name="Line 31">
            <a:extLst>
              <a:ext uri="{FF2B5EF4-FFF2-40B4-BE49-F238E27FC236}">
                <a16:creationId xmlns:a16="http://schemas.microsoft.com/office/drawing/2014/main" id="{5FDEBB4D-70A7-4629-8EFE-FA32AC748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2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58193FF0-49D1-4C35-8C55-70EF7EB4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793" y="5146709"/>
            <a:ext cx="1005840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E40A93CD-A52F-4B6D-81DD-7F4AC091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983" y="5137374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90" name="Line 25">
            <a:extLst>
              <a:ext uri="{FF2B5EF4-FFF2-40B4-BE49-F238E27FC236}">
                <a16:creationId xmlns:a16="http://schemas.microsoft.com/office/drawing/2014/main" id="{6309F987-D0B3-4C29-B82E-22DEC1B1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564" y="5129439"/>
            <a:ext cx="6089904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1" name="Line 26">
            <a:extLst>
              <a:ext uri="{FF2B5EF4-FFF2-40B4-BE49-F238E27FC236}">
                <a16:creationId xmlns:a16="http://schemas.microsoft.com/office/drawing/2014/main" id="{0572C01F-BAEC-4C7E-AE44-31CFBECD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6018439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2DE93314-C683-40BF-AEEB-082CF2F2A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7" name="Line 32">
            <a:extLst>
              <a:ext uri="{FF2B5EF4-FFF2-40B4-BE49-F238E27FC236}">
                <a16:creationId xmlns:a16="http://schemas.microsoft.com/office/drawing/2014/main" id="{90688C13-5819-49FD-B8DC-327F0224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8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89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501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244A5201-D097-491D-B85A-A53C2BDA5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797" y="1288949"/>
            <a:ext cx="15850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 i="1" u="sng" dirty="0">
                <a:solidFill>
                  <a:srgbClr val="00B050"/>
                </a:solidFill>
              </a:rPr>
              <a:t>No. of Steps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953054F-3097-4256-A7DB-2CA3AC93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084" y="1693202"/>
            <a:ext cx="316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</a:rPr>
              <a:t>1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D785C34-3DFD-4A01-87F1-16A563C97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02" y="2021620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3136A54-20C1-4FF2-BC59-2CCACE57A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201" y="2412928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52">
                <a:extLst>
                  <a:ext uri="{FF2B5EF4-FFF2-40B4-BE49-F238E27FC236}">
                    <a16:creationId xmlns:a16="http://schemas.microsoft.com/office/drawing/2014/main" id="{7FED9423-60A8-4FD8-8697-C2FB99323DF1}"/>
                  </a:ext>
                </a:extLst>
              </p:cNvPr>
              <p:cNvSpPr txBox="1"/>
              <p:nvPr/>
            </p:nvSpPr>
            <p:spPr bwMode="auto">
              <a:xfrm>
                <a:off x="6779847" y="3078870"/>
                <a:ext cx="620940" cy="615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Object 52">
                <a:extLst>
                  <a:ext uri="{FF2B5EF4-FFF2-40B4-BE49-F238E27FC236}">
                    <a16:creationId xmlns:a16="http://schemas.microsoft.com/office/drawing/2014/main" id="{7FED9423-60A8-4FD8-8697-C2FB99323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847" y="3078870"/>
                <a:ext cx="620940" cy="615950"/>
              </a:xfrm>
              <a:prstGeom prst="rect">
                <a:avLst/>
              </a:prstGeom>
              <a:blipFill>
                <a:blip r:embed="rId3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2CFE9DF-140D-4091-BF98-C317186F6D0F}"/>
              </a:ext>
            </a:extLst>
          </p:cNvPr>
          <p:cNvSpPr/>
          <p:nvPr/>
        </p:nvSpPr>
        <p:spPr>
          <a:xfrm>
            <a:off x="6072323" y="2911877"/>
            <a:ext cx="372862" cy="99429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0A2A0681-C2BE-44C6-9781-5C0EC884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68" y="3985755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77AB9144-AA21-4CDA-840D-A4B598A3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919" y="6287239"/>
            <a:ext cx="9368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i="1" dirty="0" err="1">
                <a:solidFill>
                  <a:srgbClr val="00B050"/>
                </a:solidFill>
              </a:rPr>
              <a:t>t</a:t>
            </a:r>
            <a:r>
              <a:rPr lang="en-US" altLang="en-US" sz="20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en-US" sz="2000" b="1" i="1" dirty="0">
                <a:solidFill>
                  <a:srgbClr val="00B050"/>
                </a:solidFill>
              </a:rPr>
              <a:t> : # of times the inner for loop executes at iteration </a:t>
            </a:r>
            <a:r>
              <a:rPr lang="en-US" altLang="en-US" sz="2000" b="1" i="1" dirty="0" err="1">
                <a:solidFill>
                  <a:srgbClr val="00B050"/>
                </a:solidFill>
              </a:rPr>
              <a:t>i</a:t>
            </a:r>
            <a:endParaRPr lang="en-US" altLang="en-US" sz="2000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2">
                <a:extLst>
                  <a:ext uri="{FF2B5EF4-FFF2-40B4-BE49-F238E27FC236}">
                    <a16:creationId xmlns:a16="http://schemas.microsoft.com/office/drawing/2014/main" id="{DB5166AB-7AF3-4CCF-B825-2A9313083113}"/>
                  </a:ext>
                </a:extLst>
              </p:cNvPr>
              <p:cNvSpPr txBox="1"/>
              <p:nvPr/>
            </p:nvSpPr>
            <p:spPr bwMode="auto">
              <a:xfrm>
                <a:off x="7353599" y="3162877"/>
                <a:ext cx="1133453" cy="615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Object 52">
                <a:extLst>
                  <a:ext uri="{FF2B5EF4-FFF2-40B4-BE49-F238E27FC236}">
                    <a16:creationId xmlns:a16="http://schemas.microsoft.com/office/drawing/2014/main" id="{DB5166AB-7AF3-4CCF-B825-2A9313083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3599" y="3162877"/>
                <a:ext cx="1133453" cy="615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2">
                <a:extLst>
                  <a:ext uri="{FF2B5EF4-FFF2-40B4-BE49-F238E27FC236}">
                    <a16:creationId xmlns:a16="http://schemas.microsoft.com/office/drawing/2014/main" id="{BBF09929-8426-430C-B9DE-AB0D994D0705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52">
                <a:extLst>
                  <a:ext uri="{FF2B5EF4-FFF2-40B4-BE49-F238E27FC236}">
                    <a16:creationId xmlns:a16="http://schemas.microsoft.com/office/drawing/2014/main" id="{BBF09929-8426-430C-B9DE-AB0D994D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40209C2-050B-48C9-8FD8-A65E7E740CD4}"/>
              </a:ext>
            </a:extLst>
          </p:cNvPr>
          <p:cNvGrpSpPr>
            <a:grpSpLocks/>
          </p:cNvGrpSpPr>
          <p:nvPr/>
        </p:nvGrpSpPr>
        <p:grpSpPr bwMode="auto">
          <a:xfrm>
            <a:off x="8328196" y="2524764"/>
            <a:ext cx="4013276" cy="554644"/>
            <a:chOff x="2727" y="1114"/>
            <a:chExt cx="1736" cy="301"/>
          </a:xfrm>
        </p:grpSpPr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983C683D-E536-4AF0-8C8F-745E5C970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4"/>
              <a:ext cx="157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No. of comparisons</a:t>
              </a: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05DC9F91-5087-46C0-9A10-63197C1CA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" y="1231"/>
              <a:ext cx="161" cy="18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504DA3-3174-433D-9538-C11EB6757B1B}"/>
              </a:ext>
            </a:extLst>
          </p:cNvPr>
          <p:cNvGrpSpPr>
            <a:grpSpLocks/>
          </p:cNvGrpSpPr>
          <p:nvPr/>
        </p:nvGrpSpPr>
        <p:grpSpPr bwMode="auto">
          <a:xfrm>
            <a:off x="7942921" y="3965491"/>
            <a:ext cx="4249079" cy="431185"/>
            <a:chOff x="2625" y="1114"/>
            <a:chExt cx="1838" cy="234"/>
          </a:xfrm>
        </p:grpSpPr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A764E7E0-7143-423D-9CD1-BFDC55021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4"/>
              <a:ext cx="157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No. of Exchanges</a:t>
              </a:r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B6E774C0-286B-4975-963D-D8EDFA026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5" y="1231"/>
              <a:ext cx="237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15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53" grpId="0"/>
      <p:bldP spid="8" grpId="0" animBg="1"/>
      <p:bldP spid="10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14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501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2">
                <a:extLst>
                  <a:ext uri="{FF2B5EF4-FFF2-40B4-BE49-F238E27FC236}">
                    <a16:creationId xmlns:a16="http://schemas.microsoft.com/office/drawing/2014/main" id="{BBF09929-8426-430C-B9DE-AB0D994D0705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52">
                <a:extLst>
                  <a:ext uri="{FF2B5EF4-FFF2-40B4-BE49-F238E27FC236}">
                    <a16:creationId xmlns:a16="http://schemas.microsoft.com/office/drawing/2014/main" id="{BBF09929-8426-430C-B9DE-AB0D994D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">
            <a:extLst>
              <a:ext uri="{FF2B5EF4-FFF2-40B4-BE49-F238E27FC236}">
                <a16:creationId xmlns:a16="http://schemas.microsoft.com/office/drawing/2014/main" id="{F24F70F6-A64A-4CAB-8C84-FBAFD8A2E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1188097"/>
            <a:ext cx="3935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Worst Case Time Complexity?</a:t>
            </a: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DD8583DD-1C39-49DC-AE21-34A50713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1649762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8E7D83ED-9E56-4D96-B019-84DD83CC1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2542026"/>
            <a:ext cx="375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Best Case Time Complexity?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701EE68-651F-4410-9870-6F4A76F54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3003691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9AA4CB9E-8FC2-4F4E-A8BE-2814D8A0E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198" y="3889298"/>
            <a:ext cx="422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Average Case Time Complexity?</a:t>
            </a: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2436D6D8-174B-4AF3-9E11-24A363EC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4339650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10983-C023-4DE0-9243-865CD09248A7}"/>
              </a:ext>
            </a:extLst>
          </p:cNvPr>
          <p:cNvSpPr txBox="1"/>
          <p:nvPr/>
        </p:nvSpPr>
        <p:spPr>
          <a:xfrm>
            <a:off x="776527" y="5996492"/>
            <a:ext cx="101731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efficiency of Selection Sort does not depend on the initial arrangement of the data.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8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5" grpId="0" autoUpdateAnimBg="0"/>
      <p:bldP spid="27" grpId="0" autoUpdateAnimBg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583" y="1273627"/>
            <a:ext cx="9312730" cy="5252357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Idea:</a:t>
            </a:r>
            <a:r>
              <a:rPr lang="en-US" sz="2400" dirty="0"/>
              <a:t> Given a list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elements, repeat the following steps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/>
              <a:t>-1 times:</a:t>
            </a:r>
          </a:p>
          <a:p>
            <a:pPr lvl="1" algn="just"/>
            <a:r>
              <a:rPr lang="en-US" sz="2200" dirty="0"/>
              <a:t>For each </a:t>
            </a:r>
            <a:r>
              <a:rPr lang="en-US" sz="2200" b="1" dirty="0">
                <a:solidFill>
                  <a:srgbClr val="00B050"/>
                </a:solidFill>
              </a:rPr>
              <a:t>pair</a:t>
            </a:r>
            <a:r>
              <a:rPr lang="en-US" sz="2200" dirty="0"/>
              <a:t> of adjacent numbers, if number on the left is greater than the number on the right, swap them.</a:t>
            </a:r>
          </a:p>
          <a:p>
            <a:pPr lvl="1" algn="just"/>
            <a:r>
              <a:rPr lang="en-US" sz="2200" b="1" dirty="0"/>
              <a:t>“Bubble”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largest</a:t>
            </a:r>
            <a:r>
              <a:rPr lang="en-US" sz="2200" dirty="0"/>
              <a:t> element to the end of the array using </a:t>
            </a:r>
            <a:r>
              <a:rPr lang="en-US" sz="2200" b="1" dirty="0">
                <a:solidFill>
                  <a:srgbClr val="00B050"/>
                </a:solidFill>
              </a:rPr>
              <a:t>pair-wise comparisons and swapping.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15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77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16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6BA87-A9AD-4060-8E22-78DDEA3308EE}"/>
              </a:ext>
            </a:extLst>
          </p:cNvPr>
          <p:cNvGrpSpPr>
            <a:grpSpLocks/>
          </p:cNvGrpSpPr>
          <p:nvPr/>
        </p:nvGrpSpPr>
        <p:grpSpPr bwMode="auto">
          <a:xfrm>
            <a:off x="5995035" y="2739395"/>
            <a:ext cx="4859393" cy="431185"/>
            <a:chOff x="2496" y="1177"/>
            <a:chExt cx="2102" cy="234"/>
          </a:xfrm>
        </p:grpSpPr>
        <p:sp>
          <p:nvSpPr>
            <p:cNvPr id="39" name="Text Box 6">
              <a:extLst>
                <a:ext uri="{FF2B5EF4-FFF2-40B4-BE49-F238E27FC236}">
                  <a16:creationId xmlns:a16="http://schemas.microsoft.com/office/drawing/2014/main" id="{A5EFB31E-AC38-4301-935E-224FE55E3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77"/>
              <a:ext cx="17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Compare two adjacent elements</a:t>
              </a:r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D5BAC25C-0A3C-42D1-A298-8475DC203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39DCFC-FF18-4A78-96B1-7B8E87E85546}"/>
              </a:ext>
            </a:extLst>
          </p:cNvPr>
          <p:cNvGrpSpPr>
            <a:grpSpLocks/>
          </p:cNvGrpSpPr>
          <p:nvPr/>
        </p:nvGrpSpPr>
        <p:grpSpPr bwMode="auto">
          <a:xfrm>
            <a:off x="5601793" y="3805105"/>
            <a:ext cx="5550619" cy="770236"/>
            <a:chOff x="2589" y="1113"/>
            <a:chExt cx="2401" cy="418"/>
          </a:xfrm>
        </p:grpSpPr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A05EC335-7DAA-4784-9EC1-C801FF15B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3"/>
              <a:ext cx="2102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Exchange if the element on the left is greater than the element on the right</a:t>
              </a:r>
            </a:p>
          </p:txBody>
        </p:sp>
        <p:sp>
          <p:nvSpPr>
            <p:cNvPr id="46" name="Line 7">
              <a:extLst>
                <a:ext uri="{FF2B5EF4-FFF2-40B4-BE49-F238E27FC236}">
                  <a16:creationId xmlns:a16="http://schemas.microsoft.com/office/drawing/2014/main" id="{E2367C64-CE9D-4EDD-9A75-E4A2CFFB3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9" y="1113"/>
              <a:ext cx="253" cy="206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94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17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A9169521-C8AF-4AE0-8619-B2918F6B7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371" y="439383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395DEA9B-1E91-4DF9-9729-7BFFDB23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46" y="439383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FD391018-C0A8-4C46-ABB7-268E6EAF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033" y="439383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40E0EC00-34AD-484E-95EE-2BDDEAF9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971" y="438589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ACE1678C-A620-48B4-820A-12234E248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483" y="439383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DA743987-D916-4132-88F5-A518B52D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896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17</a:t>
            </a: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CCD9C229-C32B-4DD6-B4B8-DB8E255B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721" y="439383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18" name="Rectangle 47">
            <a:extLst>
              <a:ext uri="{FF2B5EF4-FFF2-40B4-BE49-F238E27FC236}">
                <a16:creationId xmlns:a16="http://schemas.microsoft.com/office/drawing/2014/main" id="{A9D5A756-B09E-456E-9715-4BE804B1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21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19" name="Rectangle 53">
            <a:extLst>
              <a:ext uri="{FF2B5EF4-FFF2-40B4-BE49-F238E27FC236}">
                <a16:creationId xmlns:a16="http://schemas.microsoft.com/office/drawing/2014/main" id="{6E56C418-475B-429C-865F-6C3603D4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58" y="4390655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D38EE4CE-13E8-46C5-B670-42C28E80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96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53F02AB6-C75D-4E19-B042-2D4ECC8CD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721" y="439383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22" name="Rectangle 44">
            <a:extLst>
              <a:ext uri="{FF2B5EF4-FFF2-40B4-BE49-F238E27FC236}">
                <a16:creationId xmlns:a16="http://schemas.microsoft.com/office/drawing/2014/main" id="{4E83254F-15B4-45FE-929B-DB3D5BA4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721" y="439383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3" name="Rectangle 46">
            <a:extLst>
              <a:ext uri="{FF2B5EF4-FFF2-40B4-BE49-F238E27FC236}">
                <a16:creationId xmlns:a16="http://schemas.microsoft.com/office/drawing/2014/main" id="{91FDFB81-70C5-4CC6-8AF2-216C776F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658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AD40EE02-5BCE-4544-AEC6-B6ECCCA6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483" y="439383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27A6996-5F8A-4AD4-9825-FD9D5F30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896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6DA88127-B97C-4BB0-B048-61A20C77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21" y="439383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9A4903F-8D5D-4770-ABC2-5329A8F7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096" y="438589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22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EDC0DD-2926-43F6-B667-311B8E97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21" y="438589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C23A620-7FE7-40BF-9275-D975118E8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896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7FB97A11-8906-4BB5-BEF3-1AA4FB23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546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5CDCA771-441E-4663-8B61-6F92424F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896" y="438589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F5072D1A-D7D4-4C93-B99F-4262210E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21" y="438589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411D3BCE-6E41-44B2-9822-A5C7A7D0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833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5E1DA01-7A45-4531-B3AA-DBBDE0B8A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4896" y="438589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5" name="Line 26">
            <a:extLst>
              <a:ext uri="{FF2B5EF4-FFF2-40B4-BE49-F238E27FC236}">
                <a16:creationId xmlns:a16="http://schemas.microsoft.com/office/drawing/2014/main" id="{A48AF0A0-06F8-43BE-88E5-EF256CD44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4896" y="527489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9DE1CBC9-8013-4E5B-A475-4EB66630B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4896" y="438589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37" name="Line 28">
            <a:extLst>
              <a:ext uri="{FF2B5EF4-FFF2-40B4-BE49-F238E27FC236}">
                <a16:creationId xmlns:a16="http://schemas.microsoft.com/office/drawing/2014/main" id="{E05C7255-E4C4-4FA7-8840-F178EB9C1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0896" y="438589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6F304B99-A49C-4F99-934F-D9513AB9E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096" y="438589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2" name="Line 30">
            <a:extLst>
              <a:ext uri="{FF2B5EF4-FFF2-40B4-BE49-F238E27FC236}">
                <a16:creationId xmlns:a16="http://schemas.microsoft.com/office/drawing/2014/main" id="{0F6DE9C1-8A6A-4131-BC80-6F9E0C4DF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2896" y="438589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4" name="Line 31">
            <a:extLst>
              <a:ext uri="{FF2B5EF4-FFF2-40B4-BE49-F238E27FC236}">
                <a16:creationId xmlns:a16="http://schemas.microsoft.com/office/drawing/2014/main" id="{AAB1D560-FD08-4209-9922-7471396D9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8896" y="438589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7" name="Line 32">
            <a:extLst>
              <a:ext uri="{FF2B5EF4-FFF2-40B4-BE49-F238E27FC236}">
                <a16:creationId xmlns:a16="http://schemas.microsoft.com/office/drawing/2014/main" id="{ED37FC41-CA38-42C1-B651-B71E699A6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4896" y="438589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4613A43B-44F6-415F-93B2-611A76E36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896" y="438589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506AAE57-0437-4094-890F-44C32379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833" y="438589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43454129-0DA4-4C54-935C-304CDEED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21" y="438589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C2162810-B6CE-4DA7-BFFA-81E84CA5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546" y="439224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2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4" grpId="1"/>
      <p:bldP spid="15" grpId="0"/>
      <p:bldP spid="16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  <p:bldP spid="31" grpId="0"/>
      <p:bldP spid="32" grpId="0"/>
      <p:bldP spid="33" grpId="0"/>
      <p:bldP spid="49" grpId="0"/>
      <p:bldP spid="50" grpId="0"/>
      <p:bldP spid="51" grpId="0"/>
      <p:bldP spid="5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18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6" name="Rectangle 72">
            <a:extLst>
              <a:ext uri="{FF2B5EF4-FFF2-40B4-BE49-F238E27FC236}">
                <a16:creationId xmlns:a16="http://schemas.microsoft.com/office/drawing/2014/main" id="{800E85FB-F3FB-4428-8251-0A77B92C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191" y="43847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18285933-171F-4A3D-979E-F218E898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316" y="4384763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C70F3C89-2E0B-4095-A8EF-D444B0AE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703" y="4392700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70" name="Rectangle 90">
            <a:extLst>
              <a:ext uri="{FF2B5EF4-FFF2-40B4-BE49-F238E27FC236}">
                <a16:creationId xmlns:a16="http://schemas.microsoft.com/office/drawing/2014/main" id="{1010A5B8-20E8-4B8E-9534-B9B7B19A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766" y="439111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71" name="Rectangle 91">
            <a:extLst>
              <a:ext uri="{FF2B5EF4-FFF2-40B4-BE49-F238E27FC236}">
                <a16:creationId xmlns:a16="http://schemas.microsoft.com/office/drawing/2014/main" id="{CB508D1B-837E-4BA6-851F-4EB75F39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591" y="43927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F544A70F-A82F-47FC-9BE1-ADED4DDF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878" y="43847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73" name="Rectangle 66">
            <a:extLst>
              <a:ext uri="{FF2B5EF4-FFF2-40B4-BE49-F238E27FC236}">
                <a16:creationId xmlns:a16="http://schemas.microsoft.com/office/drawing/2014/main" id="{D254409E-F7DF-4BD9-9054-BAC3EE13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703" y="43927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F893542B-3197-4A9A-B518-B3400D93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116" y="43847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14</a:t>
            </a:r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AD977992-0731-4680-9AA0-8E67D292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941" y="4392700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1ED2475A-301D-4AE0-B605-80E34AA7E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413" y="4391748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0A89C495-786B-4B9E-A4F2-451764C9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093" y="4382540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78" name="Rectangle 89">
            <a:extLst>
              <a:ext uri="{FF2B5EF4-FFF2-40B4-BE49-F238E27FC236}">
                <a16:creationId xmlns:a16="http://schemas.microsoft.com/office/drawing/2014/main" id="{3F3FADED-CE38-4DF7-BE2F-4A918A04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941" y="4384763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AC29632C-BEAF-4D5B-85B3-73B108E0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116" y="43847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02D52B92-DE51-409E-BFE5-D5EB52D1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053" y="438476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7CD2E832-2820-4BEC-AFA7-33AE36A7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941" y="4384763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83" name="Line 79">
            <a:extLst>
              <a:ext uri="{FF2B5EF4-FFF2-40B4-BE49-F238E27FC236}">
                <a16:creationId xmlns:a16="http://schemas.microsoft.com/office/drawing/2014/main" id="{4523E3D8-1CD9-43BF-BBD2-62383E31F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116" y="43847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84" name="Line 81">
            <a:extLst>
              <a:ext uri="{FF2B5EF4-FFF2-40B4-BE49-F238E27FC236}">
                <a16:creationId xmlns:a16="http://schemas.microsoft.com/office/drawing/2014/main" id="{0EE5298F-DFB5-451D-9473-550C9663E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116" y="43847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85" name="Line 82">
            <a:extLst>
              <a:ext uri="{FF2B5EF4-FFF2-40B4-BE49-F238E27FC236}">
                <a16:creationId xmlns:a16="http://schemas.microsoft.com/office/drawing/2014/main" id="{BDC361BE-B56C-463B-9285-8200DC263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116" y="43847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86" name="Line 83">
            <a:extLst>
              <a:ext uri="{FF2B5EF4-FFF2-40B4-BE49-F238E27FC236}">
                <a16:creationId xmlns:a16="http://schemas.microsoft.com/office/drawing/2014/main" id="{CC59EB2D-1BBA-466D-B899-4354178E7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316" y="43847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87" name="Line 84">
            <a:extLst>
              <a:ext uri="{FF2B5EF4-FFF2-40B4-BE49-F238E27FC236}">
                <a16:creationId xmlns:a16="http://schemas.microsoft.com/office/drawing/2014/main" id="{34118A09-06D9-41E4-80E8-E26A46FB3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8116" y="43847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88" name="Line 85">
            <a:extLst>
              <a:ext uri="{FF2B5EF4-FFF2-40B4-BE49-F238E27FC236}">
                <a16:creationId xmlns:a16="http://schemas.microsoft.com/office/drawing/2014/main" id="{F6AF0D9B-E548-44A9-9AFF-5E5C78122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116" y="43847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89" name="Line 86">
            <a:extLst>
              <a:ext uri="{FF2B5EF4-FFF2-40B4-BE49-F238E27FC236}">
                <a16:creationId xmlns:a16="http://schemas.microsoft.com/office/drawing/2014/main" id="{CB212108-3326-4DEC-B6B1-34DBA345B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0116" y="43847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368711CE-D901-4E73-A288-EA33F2A56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6116" y="43847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1" name="Line 80">
            <a:extLst>
              <a:ext uri="{FF2B5EF4-FFF2-40B4-BE49-F238E27FC236}">
                <a16:creationId xmlns:a16="http://schemas.microsoft.com/office/drawing/2014/main" id="{51503072-B250-40E4-B73A-9038F35D5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116" y="52737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4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  <p:bldP spid="67" grpId="0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5" grpId="0"/>
      <p:bldP spid="76" grpId="0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19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40"/>
            <a:ext cx="8039097" cy="26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A743ABF8-4DD3-4CEB-9747-E6F99861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416" y="437954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EEC0E0F2-4D79-456C-BACB-6ECA9E5F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354" y="439224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" name="Rectangle 65">
            <a:extLst>
              <a:ext uri="{FF2B5EF4-FFF2-40B4-BE49-F238E27FC236}">
                <a16:creationId xmlns:a16="http://schemas.microsoft.com/office/drawing/2014/main" id="{2EA0FDB5-E1B6-41C5-BA4B-CA96718B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979" y="439224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E0021FC-CB00-4D27-BF31-8FC3D0A4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41" y="439224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3C9BA3D7-E698-489D-905F-4A03A5AB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416" y="439224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7B1D4A7-DC14-4551-A90A-B148185EF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866" y="4384939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194FA230-3F8C-46E3-90C7-F1BEA001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279" y="43801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1F86E0FF-715F-451E-B002-0F91F6B1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866" y="4392242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71EF663-0970-492D-8492-40415763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021" y="4387381"/>
            <a:ext cx="1024128" cy="88696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A4E0CE0B-971F-40AA-A6CC-62FB0C5B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641" y="439224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CB92B285-55B1-4F86-97C9-E11EE57EF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119" y="43871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626F246E-FCF1-4A8D-8DA1-9E39908F4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881" y="438716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BE6DE58F-F643-4F1E-8D68-BEE36DC7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641" y="439224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12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E1EC3A3-AB27-4B88-A6E3-F78779C06D9B}"/>
              </a:ext>
            </a:extLst>
          </p:cNvPr>
          <p:cNvGrpSpPr/>
          <p:nvPr/>
        </p:nvGrpSpPr>
        <p:grpSpPr>
          <a:xfrm>
            <a:off x="2706279" y="4393830"/>
            <a:ext cx="6096000" cy="889000"/>
            <a:chOff x="604838" y="1627188"/>
            <a:chExt cx="6096000" cy="889000"/>
          </a:xfrm>
        </p:grpSpPr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DE569CEA-E518-452B-A549-42F9DDF66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38" y="1627188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14156147-7F34-4E44-9667-BD4144E93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38" y="1627188"/>
              <a:ext cx="0" cy="889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C9F275FB-02AC-4D87-ABBA-DEC23A21D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49" name="Line 58">
              <a:extLst>
                <a:ext uri="{FF2B5EF4-FFF2-40B4-BE49-F238E27FC236}">
                  <a16:creationId xmlns:a16="http://schemas.microsoft.com/office/drawing/2014/main" id="{84112AD1-D696-4328-A858-8035C17D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0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50" name="Line 59">
              <a:extLst>
                <a:ext uri="{FF2B5EF4-FFF2-40B4-BE49-F238E27FC236}">
                  <a16:creationId xmlns:a16="http://schemas.microsoft.com/office/drawing/2014/main" id="{A3AFCFCB-26EC-4029-9349-1DDE6D79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51" name="Line 60">
              <a:extLst>
                <a:ext uri="{FF2B5EF4-FFF2-40B4-BE49-F238E27FC236}">
                  <a16:creationId xmlns:a16="http://schemas.microsoft.com/office/drawing/2014/main" id="{03279E7B-3B66-4F81-9F36-0AD637ADE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53" name="Line 62">
              <a:extLst>
                <a:ext uri="{FF2B5EF4-FFF2-40B4-BE49-F238E27FC236}">
                  <a16:creationId xmlns:a16="http://schemas.microsoft.com/office/drawing/2014/main" id="{F169C207-C05D-408A-A617-BEDE1D3F9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0838" y="1627188"/>
              <a:ext cx="0" cy="889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52" name="Line 61">
              <a:extLst>
                <a:ext uri="{FF2B5EF4-FFF2-40B4-BE49-F238E27FC236}">
                  <a16:creationId xmlns:a16="http://schemas.microsoft.com/office/drawing/2014/main" id="{F6DEFF03-DE4D-424E-81D1-195F13EC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4838" y="1627188"/>
              <a:ext cx="0" cy="88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54" name="Line 63">
              <a:extLst>
                <a:ext uri="{FF2B5EF4-FFF2-40B4-BE49-F238E27FC236}">
                  <a16:creationId xmlns:a16="http://schemas.microsoft.com/office/drawing/2014/main" id="{41EC145A-3264-4EF7-8B0B-93E3124E2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38" y="2516188"/>
              <a:ext cx="6096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endParaRPr lang="en-US"/>
            </a:p>
          </p:txBody>
        </p:sp>
      </p:grpSp>
      <p:sp>
        <p:nvSpPr>
          <p:cNvPr id="55" name="Rectangle 64">
            <a:extLst>
              <a:ext uri="{FF2B5EF4-FFF2-40B4-BE49-F238E27FC236}">
                <a16:creationId xmlns:a16="http://schemas.microsoft.com/office/drawing/2014/main" id="{D28820A7-BC24-4F89-A508-8C7CD880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201" y="4392242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81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3" grpId="0"/>
      <p:bldP spid="34" grpId="0"/>
      <p:bldP spid="35" grpId="0"/>
      <p:bldP spid="36" grpId="0"/>
      <p:bldP spid="36" grpId="1"/>
      <p:bldP spid="41" grpId="0"/>
      <p:bldP spid="42" grpId="0"/>
      <p:bldP spid="42" grpId="1"/>
      <p:bldP spid="43" grpId="0"/>
      <p:bldP spid="43" grpId="1"/>
      <p:bldP spid="44" grpId="0"/>
      <p:bldP spid="44" grpId="1"/>
      <p:bldP spid="55" grpId="0"/>
      <p:bldP spid="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911" y="1453242"/>
                <a:ext cx="9312730" cy="5252357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FF0000"/>
                    </a:solidFill>
                  </a:rPr>
                  <a:t>Input:</a:t>
                </a:r>
                <a:r>
                  <a:rPr lang="en-US" sz="2400" dirty="0"/>
                  <a:t> A sequence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b="1" dirty="0"/>
              </a:p>
              <a:p>
                <a:pPr algn="just"/>
                <a:r>
                  <a:rPr lang="en-US" sz="2400" b="1" dirty="0">
                    <a:solidFill>
                      <a:srgbClr val="FF0000"/>
                    </a:solidFill>
                  </a:rPr>
                  <a:t>Output:</a:t>
                </a:r>
                <a:r>
                  <a:rPr lang="en-US" sz="2400" dirty="0"/>
                  <a:t> Reordering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input sequence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2F2B20"/>
                  </a:solidFill>
                </a:endParaRP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b="1" dirty="0">
                    <a:solidFill>
                      <a:srgbClr val="FF0000"/>
                    </a:solidFill>
                  </a:rPr>
                  <a:t>Examples: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Sort a list of values, starting from lowest to highest.</a:t>
                </a:r>
              </a:p>
              <a:p>
                <a:pPr lvl="1" algn="just"/>
                <a:r>
                  <a:rPr lang="en-US" dirty="0"/>
                  <a:t>Names of employees listed alphabetically</a:t>
                </a:r>
              </a:p>
              <a:p>
                <a:pPr lvl="1" algn="just"/>
                <a:r>
                  <a:rPr lang="en-US" dirty="0"/>
                  <a:t>List of exam scores</a:t>
                </a:r>
              </a:p>
              <a:p>
                <a:pPr lvl="1" algn="just"/>
                <a:r>
                  <a:rPr lang="en-US" dirty="0"/>
                  <a:t>Words of dictionary in alphabetical order</a:t>
                </a:r>
              </a:p>
              <a:p>
                <a:pPr lvl="1" algn="just"/>
                <a:r>
                  <a:rPr lang="en-US" dirty="0"/>
                  <a:t>Student records sorted by ID#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911" y="1453242"/>
                <a:ext cx="9312730" cy="5252357"/>
              </a:xfrm>
              <a:blipFill>
                <a:blip r:embed="rId3"/>
                <a:stretch>
                  <a:fillRect t="-928" r="-1047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46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20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6" name="Rectangle 76">
            <a:extLst>
              <a:ext uri="{FF2B5EF4-FFF2-40B4-BE49-F238E27FC236}">
                <a16:creationId xmlns:a16="http://schemas.microsoft.com/office/drawing/2014/main" id="{17705DFF-BA5C-4873-9D1E-8D1CADBD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97" y="4387976"/>
            <a:ext cx="1024128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57" name="Rectangle 68">
            <a:extLst>
              <a:ext uri="{FF2B5EF4-FFF2-40B4-BE49-F238E27FC236}">
                <a16:creationId xmlns:a16="http://schemas.microsoft.com/office/drawing/2014/main" id="{887EAA54-5956-4E59-9604-1E7F4A3D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55" y="438616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0FD42D-3F96-4D2F-A27E-6FA8EBC1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330" y="4390932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59" name="Rectangle 70">
            <a:extLst>
              <a:ext uri="{FF2B5EF4-FFF2-40B4-BE49-F238E27FC236}">
                <a16:creationId xmlns:a16="http://schemas.microsoft.com/office/drawing/2014/main" id="{E5503151-92CD-4E4F-8BE2-9519E220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392" y="4387757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12</a:t>
            </a:r>
          </a:p>
        </p:txBody>
      </p:sp>
      <p:sp>
        <p:nvSpPr>
          <p:cNvPr id="60" name="Rectangle 90">
            <a:extLst>
              <a:ext uri="{FF2B5EF4-FFF2-40B4-BE49-F238E27FC236}">
                <a16:creationId xmlns:a16="http://schemas.microsoft.com/office/drawing/2014/main" id="{B4EE67A3-58E1-4672-8F14-EBD2D2A2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177" y="438616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62" name="Rectangle 72">
            <a:extLst>
              <a:ext uri="{FF2B5EF4-FFF2-40B4-BE49-F238E27FC236}">
                <a16:creationId xmlns:a16="http://schemas.microsoft.com/office/drawing/2014/main" id="{A003C278-9913-46A4-B6D8-F33818DE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095" y="4380772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63" name="Rectangle 73">
            <a:extLst>
              <a:ext uri="{FF2B5EF4-FFF2-40B4-BE49-F238E27FC236}">
                <a16:creationId xmlns:a16="http://schemas.microsoft.com/office/drawing/2014/main" id="{66BD4692-C7FB-44C0-990C-0499ECA0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842" y="4388709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66" name="Rectangle 78">
            <a:extLst>
              <a:ext uri="{FF2B5EF4-FFF2-40B4-BE49-F238E27FC236}">
                <a16:creationId xmlns:a16="http://schemas.microsoft.com/office/drawing/2014/main" id="{FAA3561B-E410-4461-A92E-EDC1894E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95" y="439093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67" name="Rectangle 79">
            <a:extLst>
              <a:ext uri="{FF2B5EF4-FFF2-40B4-BE49-F238E27FC236}">
                <a16:creationId xmlns:a16="http://schemas.microsoft.com/office/drawing/2014/main" id="{04B7DC27-CECA-4E5B-8878-90497253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032" y="439093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68" name="Line 81">
            <a:extLst>
              <a:ext uri="{FF2B5EF4-FFF2-40B4-BE49-F238E27FC236}">
                <a16:creationId xmlns:a16="http://schemas.microsoft.com/office/drawing/2014/main" id="{B983F2CA-D658-4C7E-A891-678C30BA0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255" y="439093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69" name="Line 82">
            <a:extLst>
              <a:ext uri="{FF2B5EF4-FFF2-40B4-BE49-F238E27FC236}">
                <a16:creationId xmlns:a16="http://schemas.microsoft.com/office/drawing/2014/main" id="{FCCF8E77-C99A-44C5-828F-E806B7641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7095" y="439093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0" name="Line 83">
            <a:extLst>
              <a:ext uri="{FF2B5EF4-FFF2-40B4-BE49-F238E27FC236}">
                <a16:creationId xmlns:a16="http://schemas.microsoft.com/office/drawing/2014/main" id="{1DDD687E-6CA4-4B85-9225-BDF368A6F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25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1" name="Line 84">
            <a:extLst>
              <a:ext uri="{FF2B5EF4-FFF2-40B4-BE49-F238E27FC236}">
                <a16:creationId xmlns:a16="http://schemas.microsoft.com/office/drawing/2014/main" id="{3203BBA4-6B52-43A1-B199-DB1875DF4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845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2" name="Line 85">
            <a:extLst>
              <a:ext uri="{FF2B5EF4-FFF2-40B4-BE49-F238E27FC236}">
                <a16:creationId xmlns:a16="http://schemas.microsoft.com/office/drawing/2014/main" id="{ED8F4776-23A7-4C3D-8510-77413331A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509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73" name="Line 86">
            <a:extLst>
              <a:ext uri="{FF2B5EF4-FFF2-40B4-BE49-F238E27FC236}">
                <a16:creationId xmlns:a16="http://schemas.microsoft.com/office/drawing/2014/main" id="{A5D064E6-A237-4C9F-B602-94B1358BB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0935" y="43800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5" name="Line 88">
            <a:extLst>
              <a:ext uri="{FF2B5EF4-FFF2-40B4-BE49-F238E27FC236}">
                <a16:creationId xmlns:a16="http://schemas.microsoft.com/office/drawing/2014/main" id="{0B6B775E-0545-4BF5-B0B7-0DB7813D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3255" y="439093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4" name="Line 87">
            <a:extLst>
              <a:ext uri="{FF2B5EF4-FFF2-40B4-BE49-F238E27FC236}">
                <a16:creationId xmlns:a16="http://schemas.microsoft.com/office/drawing/2014/main" id="{8A442B5E-197A-47C6-81AE-AF5A06C2E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255" y="438077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6" name="Line 89">
            <a:extLst>
              <a:ext uri="{FF2B5EF4-FFF2-40B4-BE49-F238E27FC236}">
                <a16:creationId xmlns:a16="http://schemas.microsoft.com/office/drawing/2014/main" id="{677E380A-6C52-40DC-A6B7-F59D96299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255" y="527993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7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6" grpId="0"/>
      <p:bldP spid="66" grpId="1"/>
      <p:bldP spid="67" grpId="0"/>
      <p:bldP spid="6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21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6" name="Rectangle 76">
            <a:extLst>
              <a:ext uri="{FF2B5EF4-FFF2-40B4-BE49-F238E27FC236}">
                <a16:creationId xmlns:a16="http://schemas.microsoft.com/office/drawing/2014/main" id="{17705DFF-BA5C-4873-9D1E-8D1CADBD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97" y="4387976"/>
            <a:ext cx="1024128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57" name="Rectangle 68">
            <a:extLst>
              <a:ext uri="{FF2B5EF4-FFF2-40B4-BE49-F238E27FC236}">
                <a16:creationId xmlns:a16="http://schemas.microsoft.com/office/drawing/2014/main" id="{887EAA54-5956-4E59-9604-1E7F4A3D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55" y="438616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8</a:t>
            </a:r>
          </a:p>
        </p:txBody>
      </p:sp>
      <p:sp>
        <p:nvSpPr>
          <p:cNvPr id="59" name="Rectangle 70">
            <a:extLst>
              <a:ext uri="{FF2B5EF4-FFF2-40B4-BE49-F238E27FC236}">
                <a16:creationId xmlns:a16="http://schemas.microsoft.com/office/drawing/2014/main" id="{E5503151-92CD-4E4F-8BE2-9519E220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392" y="4387757"/>
            <a:ext cx="10668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60" name="Rectangle 90">
            <a:extLst>
              <a:ext uri="{FF2B5EF4-FFF2-40B4-BE49-F238E27FC236}">
                <a16:creationId xmlns:a16="http://schemas.microsoft.com/office/drawing/2014/main" id="{B4EE67A3-58E1-4672-8F14-EBD2D2A2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177" y="438616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62" name="Rectangle 72">
            <a:extLst>
              <a:ext uri="{FF2B5EF4-FFF2-40B4-BE49-F238E27FC236}">
                <a16:creationId xmlns:a16="http://schemas.microsoft.com/office/drawing/2014/main" id="{A003C278-9913-46A4-B6D8-F33818DE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095" y="4380772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63" name="Rectangle 73">
            <a:extLst>
              <a:ext uri="{FF2B5EF4-FFF2-40B4-BE49-F238E27FC236}">
                <a16:creationId xmlns:a16="http://schemas.microsoft.com/office/drawing/2014/main" id="{66BD4692-C7FB-44C0-990C-0499ECA0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842" y="4388709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66" name="Rectangle 78">
            <a:extLst>
              <a:ext uri="{FF2B5EF4-FFF2-40B4-BE49-F238E27FC236}">
                <a16:creationId xmlns:a16="http://schemas.microsoft.com/office/drawing/2014/main" id="{FAA3561B-E410-4461-A92E-EDC1894E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95" y="439093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67" name="Rectangle 79">
            <a:extLst>
              <a:ext uri="{FF2B5EF4-FFF2-40B4-BE49-F238E27FC236}">
                <a16:creationId xmlns:a16="http://schemas.microsoft.com/office/drawing/2014/main" id="{04B7DC27-CECA-4E5B-8878-90497253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032" y="439093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68" name="Line 81">
            <a:extLst>
              <a:ext uri="{FF2B5EF4-FFF2-40B4-BE49-F238E27FC236}">
                <a16:creationId xmlns:a16="http://schemas.microsoft.com/office/drawing/2014/main" id="{B983F2CA-D658-4C7E-A891-678C30BA0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255" y="439093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69" name="Line 82">
            <a:extLst>
              <a:ext uri="{FF2B5EF4-FFF2-40B4-BE49-F238E27FC236}">
                <a16:creationId xmlns:a16="http://schemas.microsoft.com/office/drawing/2014/main" id="{FCCF8E77-C99A-44C5-828F-E806B7641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7095" y="439093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0" name="Line 83">
            <a:extLst>
              <a:ext uri="{FF2B5EF4-FFF2-40B4-BE49-F238E27FC236}">
                <a16:creationId xmlns:a16="http://schemas.microsoft.com/office/drawing/2014/main" id="{1DDD687E-6CA4-4B85-9225-BDF368A6F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25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1" name="Line 84">
            <a:extLst>
              <a:ext uri="{FF2B5EF4-FFF2-40B4-BE49-F238E27FC236}">
                <a16:creationId xmlns:a16="http://schemas.microsoft.com/office/drawing/2014/main" id="{3203BBA4-6B52-43A1-B199-DB1875DF4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845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2" name="Line 85">
            <a:extLst>
              <a:ext uri="{FF2B5EF4-FFF2-40B4-BE49-F238E27FC236}">
                <a16:creationId xmlns:a16="http://schemas.microsoft.com/office/drawing/2014/main" id="{ED8F4776-23A7-4C3D-8510-77413331A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509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73" name="Line 86">
            <a:extLst>
              <a:ext uri="{FF2B5EF4-FFF2-40B4-BE49-F238E27FC236}">
                <a16:creationId xmlns:a16="http://schemas.microsoft.com/office/drawing/2014/main" id="{A5D064E6-A237-4C9F-B602-94B1358BB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0935" y="437061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4" name="Line 87">
            <a:extLst>
              <a:ext uri="{FF2B5EF4-FFF2-40B4-BE49-F238E27FC236}">
                <a16:creationId xmlns:a16="http://schemas.microsoft.com/office/drawing/2014/main" id="{8A442B5E-197A-47C6-81AE-AF5A06C2E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255" y="438077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5" name="Line 88">
            <a:extLst>
              <a:ext uri="{FF2B5EF4-FFF2-40B4-BE49-F238E27FC236}">
                <a16:creationId xmlns:a16="http://schemas.microsoft.com/office/drawing/2014/main" id="{0B6B775E-0545-4BF5-B0B7-0DB7813D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3255" y="439093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6" name="Line 89">
            <a:extLst>
              <a:ext uri="{FF2B5EF4-FFF2-40B4-BE49-F238E27FC236}">
                <a16:creationId xmlns:a16="http://schemas.microsoft.com/office/drawing/2014/main" id="{677E380A-6C52-40DC-A6B7-F59D96299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255" y="527993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0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60" grpId="0"/>
      <p:bldP spid="60" grpId="1"/>
      <p:bldP spid="66" grpId="0"/>
      <p:bldP spid="66" grpId="1"/>
      <p:bldP spid="67" grpId="0"/>
      <p:bldP spid="6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22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6" name="Rectangle 76">
            <a:extLst>
              <a:ext uri="{FF2B5EF4-FFF2-40B4-BE49-F238E27FC236}">
                <a16:creationId xmlns:a16="http://schemas.microsoft.com/office/drawing/2014/main" id="{17705DFF-BA5C-4873-9D1E-8D1CADBD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97" y="4387976"/>
            <a:ext cx="1024128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57" name="Rectangle 68">
            <a:extLst>
              <a:ext uri="{FF2B5EF4-FFF2-40B4-BE49-F238E27FC236}">
                <a16:creationId xmlns:a16="http://schemas.microsoft.com/office/drawing/2014/main" id="{887EAA54-5956-4E59-9604-1E7F4A3D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795" y="4386169"/>
            <a:ext cx="9652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59" name="Rectangle 70">
            <a:extLst>
              <a:ext uri="{FF2B5EF4-FFF2-40B4-BE49-F238E27FC236}">
                <a16:creationId xmlns:a16="http://schemas.microsoft.com/office/drawing/2014/main" id="{E5503151-92CD-4E4F-8BE2-9519E220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392" y="4387757"/>
            <a:ext cx="10668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62" name="Rectangle 72">
            <a:extLst>
              <a:ext uri="{FF2B5EF4-FFF2-40B4-BE49-F238E27FC236}">
                <a16:creationId xmlns:a16="http://schemas.microsoft.com/office/drawing/2014/main" id="{A003C278-9913-46A4-B6D8-F33818DE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095" y="4380772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63" name="Rectangle 73">
            <a:extLst>
              <a:ext uri="{FF2B5EF4-FFF2-40B4-BE49-F238E27FC236}">
                <a16:creationId xmlns:a16="http://schemas.microsoft.com/office/drawing/2014/main" id="{66BD4692-C7FB-44C0-990C-0499ECA0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842" y="4388709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66" name="Rectangle 78">
            <a:extLst>
              <a:ext uri="{FF2B5EF4-FFF2-40B4-BE49-F238E27FC236}">
                <a16:creationId xmlns:a16="http://schemas.microsoft.com/office/drawing/2014/main" id="{FAA3561B-E410-4461-A92E-EDC1894E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95" y="4390932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/>
              <a:t>6</a:t>
            </a:r>
          </a:p>
        </p:txBody>
      </p:sp>
      <p:sp>
        <p:nvSpPr>
          <p:cNvPr id="67" name="Rectangle 79">
            <a:extLst>
              <a:ext uri="{FF2B5EF4-FFF2-40B4-BE49-F238E27FC236}">
                <a16:creationId xmlns:a16="http://schemas.microsoft.com/office/drawing/2014/main" id="{04B7DC27-CECA-4E5B-8878-90497253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032" y="4390932"/>
            <a:ext cx="1016000" cy="889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68" name="Line 81">
            <a:extLst>
              <a:ext uri="{FF2B5EF4-FFF2-40B4-BE49-F238E27FC236}">
                <a16:creationId xmlns:a16="http://schemas.microsoft.com/office/drawing/2014/main" id="{B983F2CA-D658-4C7E-A891-678C30BA0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255" y="439093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69" name="Line 82">
            <a:extLst>
              <a:ext uri="{FF2B5EF4-FFF2-40B4-BE49-F238E27FC236}">
                <a16:creationId xmlns:a16="http://schemas.microsoft.com/office/drawing/2014/main" id="{FCCF8E77-C99A-44C5-828F-E806B7641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7095" y="439093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0" name="Line 83">
            <a:extLst>
              <a:ext uri="{FF2B5EF4-FFF2-40B4-BE49-F238E27FC236}">
                <a16:creationId xmlns:a16="http://schemas.microsoft.com/office/drawing/2014/main" id="{1DDD687E-6CA4-4B85-9225-BDF368A6F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25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1" name="Line 84">
            <a:extLst>
              <a:ext uri="{FF2B5EF4-FFF2-40B4-BE49-F238E27FC236}">
                <a16:creationId xmlns:a16="http://schemas.microsoft.com/office/drawing/2014/main" id="{3203BBA4-6B52-43A1-B199-DB1875DF4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845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2" name="Line 85">
            <a:extLst>
              <a:ext uri="{FF2B5EF4-FFF2-40B4-BE49-F238E27FC236}">
                <a16:creationId xmlns:a16="http://schemas.microsoft.com/office/drawing/2014/main" id="{ED8F4776-23A7-4C3D-8510-77413331A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5095" y="439093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73" name="Line 86">
            <a:extLst>
              <a:ext uri="{FF2B5EF4-FFF2-40B4-BE49-F238E27FC236}">
                <a16:creationId xmlns:a16="http://schemas.microsoft.com/office/drawing/2014/main" id="{A5D064E6-A237-4C9F-B602-94B1358BB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0935" y="437061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4" name="Line 87">
            <a:extLst>
              <a:ext uri="{FF2B5EF4-FFF2-40B4-BE49-F238E27FC236}">
                <a16:creationId xmlns:a16="http://schemas.microsoft.com/office/drawing/2014/main" id="{8A442B5E-197A-47C6-81AE-AF5A06C2E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255" y="4380772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5" name="Line 88">
            <a:extLst>
              <a:ext uri="{FF2B5EF4-FFF2-40B4-BE49-F238E27FC236}">
                <a16:creationId xmlns:a16="http://schemas.microsoft.com/office/drawing/2014/main" id="{0B6B775E-0545-4BF5-B0B7-0DB7813DD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3255" y="4390932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76" name="Line 89">
            <a:extLst>
              <a:ext uri="{FF2B5EF4-FFF2-40B4-BE49-F238E27FC236}">
                <a16:creationId xmlns:a16="http://schemas.microsoft.com/office/drawing/2014/main" id="{677E380A-6C52-40DC-A6B7-F59D96299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255" y="5279932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2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23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E6BB83D4-4712-4681-84F7-933D5C5A5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797" y="1288949"/>
            <a:ext cx="15850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 i="1" u="sng" dirty="0">
                <a:solidFill>
                  <a:srgbClr val="00B050"/>
                </a:solidFill>
              </a:rPr>
              <a:t>No. of Steps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7F911E00-963A-4353-A9B7-6C36DE34D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084" y="1693202"/>
            <a:ext cx="316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</a:rPr>
              <a:t>1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5D0BEA48-E106-492E-98EE-E816D143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02" y="2021620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52">
                <a:extLst>
                  <a:ext uri="{FF2B5EF4-FFF2-40B4-BE49-F238E27FC236}">
                    <a16:creationId xmlns:a16="http://schemas.microsoft.com/office/drawing/2014/main" id="{918E2921-D9DB-4FE3-8832-51366A9A1B9D}"/>
                  </a:ext>
                </a:extLst>
              </p:cNvPr>
              <p:cNvSpPr txBox="1"/>
              <p:nvPr/>
            </p:nvSpPr>
            <p:spPr bwMode="auto">
              <a:xfrm>
                <a:off x="6620047" y="2785898"/>
                <a:ext cx="620940" cy="615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Object 52">
                <a:extLst>
                  <a:ext uri="{FF2B5EF4-FFF2-40B4-BE49-F238E27FC236}">
                    <a16:creationId xmlns:a16="http://schemas.microsoft.com/office/drawing/2014/main" id="{918E2921-D9DB-4FE3-8832-51366A9A1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0047" y="2785898"/>
                <a:ext cx="620940" cy="615950"/>
              </a:xfrm>
              <a:prstGeom prst="rect">
                <a:avLst/>
              </a:prstGeom>
              <a:blipFill>
                <a:blip r:embed="rId3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1EE88089-CECE-446F-B8FD-33B6EFF56AD8}"/>
              </a:ext>
            </a:extLst>
          </p:cNvPr>
          <p:cNvSpPr/>
          <p:nvPr/>
        </p:nvSpPr>
        <p:spPr>
          <a:xfrm>
            <a:off x="6072323" y="2645539"/>
            <a:ext cx="372862" cy="99429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3F5F32AC-55DF-4BDE-B841-DC176E32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919" y="6287239"/>
            <a:ext cx="9368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i="1" dirty="0" err="1">
                <a:solidFill>
                  <a:srgbClr val="00B050"/>
                </a:solidFill>
              </a:rPr>
              <a:t>t</a:t>
            </a:r>
            <a:r>
              <a:rPr lang="en-US" altLang="en-US" sz="20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en-US" sz="2000" b="1" i="1" dirty="0">
                <a:solidFill>
                  <a:srgbClr val="00B050"/>
                </a:solidFill>
              </a:rPr>
              <a:t> : # of times the inner for loop executes at iteration </a:t>
            </a:r>
            <a:r>
              <a:rPr lang="en-US" altLang="en-US" sz="2000" b="1" i="1" dirty="0" err="1">
                <a:solidFill>
                  <a:srgbClr val="00B050"/>
                </a:solidFill>
              </a:rPr>
              <a:t>i</a:t>
            </a:r>
            <a:endParaRPr lang="en-US" altLang="en-US" sz="2000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52">
                <a:extLst>
                  <a:ext uri="{FF2B5EF4-FFF2-40B4-BE49-F238E27FC236}">
                    <a16:creationId xmlns:a16="http://schemas.microsoft.com/office/drawing/2014/main" id="{26DC4C1D-33D4-4F38-BA0C-809F9DFECB27}"/>
                  </a:ext>
                </a:extLst>
              </p:cNvPr>
              <p:cNvSpPr txBox="1"/>
              <p:nvPr/>
            </p:nvSpPr>
            <p:spPr bwMode="auto">
              <a:xfrm>
                <a:off x="7193799" y="2869905"/>
                <a:ext cx="1133453" cy="615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Object 52">
                <a:extLst>
                  <a:ext uri="{FF2B5EF4-FFF2-40B4-BE49-F238E27FC236}">
                    <a16:creationId xmlns:a16="http://schemas.microsoft.com/office/drawing/2014/main" id="{26DC4C1D-33D4-4F38-BA0C-809F9DFEC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3799" y="2869905"/>
                <a:ext cx="1133453" cy="615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52">
                <a:extLst>
                  <a:ext uri="{FF2B5EF4-FFF2-40B4-BE49-F238E27FC236}">
                    <a16:creationId xmlns:a16="http://schemas.microsoft.com/office/drawing/2014/main" id="{4FE885B4-5975-47D9-8CCE-5D6CCAE170AE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52">
                <a:extLst>
                  <a:ext uri="{FF2B5EF4-FFF2-40B4-BE49-F238E27FC236}">
                    <a16:creationId xmlns:a16="http://schemas.microsoft.com/office/drawing/2014/main" id="{4FE885B4-5975-47D9-8CCE-5D6CCAE1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3556273-05E0-44B0-BC09-DB3C9A486492}"/>
              </a:ext>
            </a:extLst>
          </p:cNvPr>
          <p:cNvGrpSpPr>
            <a:grpSpLocks/>
          </p:cNvGrpSpPr>
          <p:nvPr/>
        </p:nvGrpSpPr>
        <p:grpSpPr bwMode="auto">
          <a:xfrm>
            <a:off x="8456404" y="2801460"/>
            <a:ext cx="2901304" cy="431185"/>
            <a:chOff x="2642" y="1114"/>
            <a:chExt cx="1255" cy="234"/>
          </a:xfrm>
        </p:grpSpPr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EB7DA9D1-2DD3-4FEE-88CF-6701CDF26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" y="1114"/>
              <a:ext cx="10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No. of comparisons</a:t>
              </a:r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1F2FC6D5-DFCC-48AA-B72F-9DDF99EF6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2" y="1251"/>
              <a:ext cx="17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D8BFA2-FD37-4EC5-AC2E-1699DD6562FE}"/>
              </a:ext>
            </a:extLst>
          </p:cNvPr>
          <p:cNvGrpSpPr>
            <a:grpSpLocks/>
          </p:cNvGrpSpPr>
          <p:nvPr/>
        </p:nvGrpSpPr>
        <p:grpSpPr bwMode="auto">
          <a:xfrm>
            <a:off x="8456404" y="3239266"/>
            <a:ext cx="2679373" cy="431185"/>
            <a:chOff x="2625" y="1114"/>
            <a:chExt cx="1159" cy="234"/>
          </a:xfrm>
        </p:grpSpPr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10706686-363B-4F5E-B9FB-793B98FD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1114"/>
              <a:ext cx="96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No. of Exchanges</a:t>
              </a:r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39E874AC-759B-45B0-98F0-DA14A6AEF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5" y="1231"/>
              <a:ext cx="17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 animBg="1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24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52">
                <a:extLst>
                  <a:ext uri="{FF2B5EF4-FFF2-40B4-BE49-F238E27FC236}">
                    <a16:creationId xmlns:a16="http://schemas.microsoft.com/office/drawing/2014/main" id="{4FE885B4-5975-47D9-8CCE-5D6CCAE170AE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52">
                <a:extLst>
                  <a:ext uri="{FF2B5EF4-FFF2-40B4-BE49-F238E27FC236}">
                    <a16:creationId xmlns:a16="http://schemas.microsoft.com/office/drawing/2014/main" id="{4FE885B4-5975-47D9-8CCE-5D6CCAE1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4">
            <a:extLst>
              <a:ext uri="{FF2B5EF4-FFF2-40B4-BE49-F238E27FC236}">
                <a16:creationId xmlns:a16="http://schemas.microsoft.com/office/drawing/2014/main" id="{67BD5660-62AC-45C2-A222-02B36293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1188097"/>
            <a:ext cx="3935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Worst Case Time Complexity?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BE6EFD78-5594-4260-87BC-DFB627727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1649762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470C5646-99B5-48D3-A40C-1FDC23F5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2542026"/>
            <a:ext cx="375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Best Case Time Complexity?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8D48B58C-6B44-45BC-9B6F-C0591D0FD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3003691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B7C4BB89-5E25-44A4-9B5A-EDF3C1D0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198" y="3889298"/>
            <a:ext cx="422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Average Case Time Complexity?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B4C5E7B6-8329-4822-9F68-8B08438BF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4339650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9B8C9-0FB9-4563-B469-F6C9EE3F3D47}"/>
              </a:ext>
            </a:extLst>
          </p:cNvPr>
          <p:cNvSpPr txBox="1"/>
          <p:nvPr/>
        </p:nvSpPr>
        <p:spPr>
          <a:xfrm>
            <a:off x="776527" y="5996492"/>
            <a:ext cx="101731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The efficiency of Bubble Sort does not depend on the initial arrangement of the data.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51AA1F3-9437-4DF8-83EA-855DB36C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55" y="4120130"/>
            <a:ext cx="45442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rgbClr val="7030A0"/>
                </a:solidFill>
              </a:rPr>
              <a:t>Can we optimize this code???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46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5" grpId="0" autoUpdateAnimBg="0"/>
      <p:bldP spid="38" grpId="0" autoUpdateAnimBg="0"/>
      <p:bldP spid="39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Bubble Sort (Optimized)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25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8039097" cy="391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swap ← 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j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+1 ];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swap++;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= = 0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2">
                <a:extLst>
                  <a:ext uri="{FF2B5EF4-FFF2-40B4-BE49-F238E27FC236}">
                    <a16:creationId xmlns:a16="http://schemas.microsoft.com/office/drawing/2014/main" id="{520E915B-5B64-4E6F-8E0C-861992091C0C}"/>
                  </a:ext>
                </a:extLst>
              </p:cNvPr>
              <p:cNvSpPr txBox="1"/>
              <p:nvPr/>
            </p:nvSpPr>
            <p:spPr bwMode="auto">
              <a:xfrm>
                <a:off x="1647554" y="5171803"/>
                <a:ext cx="9601199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Object 52">
                <a:extLst>
                  <a:ext uri="{FF2B5EF4-FFF2-40B4-BE49-F238E27FC236}">
                    <a16:creationId xmlns:a16="http://schemas.microsoft.com/office/drawing/2014/main" id="{520E915B-5B64-4E6F-8E0C-86199209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7554" y="5171803"/>
                <a:ext cx="9601199" cy="592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C504DACB-8286-4815-ABC6-3AE5125C992D}"/>
              </a:ext>
            </a:extLst>
          </p:cNvPr>
          <p:cNvSpPr/>
          <p:nvPr/>
        </p:nvSpPr>
        <p:spPr>
          <a:xfrm>
            <a:off x="5759776" y="5754782"/>
            <a:ext cx="311085" cy="396240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2">
                <a:extLst>
                  <a:ext uri="{FF2B5EF4-FFF2-40B4-BE49-F238E27FC236}">
                    <a16:creationId xmlns:a16="http://schemas.microsoft.com/office/drawing/2014/main" id="{8D512BD4-9751-4E6B-8A47-909269F26241}"/>
                  </a:ext>
                </a:extLst>
              </p:cNvPr>
              <p:cNvSpPr txBox="1"/>
              <p:nvPr/>
            </p:nvSpPr>
            <p:spPr bwMode="auto">
              <a:xfrm>
                <a:off x="1270261" y="6262345"/>
                <a:ext cx="9601199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+0+0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Object 52">
                <a:extLst>
                  <a:ext uri="{FF2B5EF4-FFF2-40B4-BE49-F238E27FC236}">
                    <a16:creationId xmlns:a16="http://schemas.microsoft.com/office/drawing/2014/main" id="{8D512BD4-9751-4E6B-8A47-909269F2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61" y="6262345"/>
                <a:ext cx="9601199" cy="592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4">
            <a:extLst>
              <a:ext uri="{FF2B5EF4-FFF2-40B4-BE49-F238E27FC236}">
                <a16:creationId xmlns:a16="http://schemas.microsoft.com/office/drawing/2014/main" id="{37F7EE59-53F6-4379-8CC6-FA2229A1F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245" y="1698928"/>
            <a:ext cx="375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Best Case Time Complexity?</a:t>
            </a: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0806300A-CDA9-4BBB-B89C-48C7C25A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84" y="2160593"/>
            <a:ext cx="744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001704E-A180-4835-9FE2-458DE6D93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942" y="3035961"/>
            <a:ext cx="31831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solidFill>
                  <a:srgbClr val="FF0000"/>
                </a:solidFill>
              </a:rPr>
              <a:t>Average and Worst Case Time Complexity?</a:t>
            </a: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AF4A7709-D6E6-4784-998B-C9FA6695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63" y="3981521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83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/>
      <p:bldP spid="22" grpId="0" autoUpdateAnimBg="0"/>
      <p:bldP spid="23" grpId="0"/>
      <p:bldP spid="2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583" y="1273627"/>
            <a:ext cx="9312730" cy="5252357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Idea:</a:t>
            </a:r>
            <a:r>
              <a:rPr lang="en-US" sz="2400" dirty="0"/>
              <a:t> like sorting a hand of playing cards</a:t>
            </a:r>
          </a:p>
          <a:p>
            <a:pPr lvl="1" algn="just"/>
            <a:r>
              <a:rPr lang="en-US" sz="2200" dirty="0"/>
              <a:t>Start with empty left hand and cards face down on the table.</a:t>
            </a:r>
          </a:p>
          <a:p>
            <a:pPr lvl="1" algn="just"/>
            <a:r>
              <a:rPr lang="en-US" sz="2200" dirty="0"/>
              <a:t>Remove one card at a time from the table, and insert it into the correct position in the left hand.</a:t>
            </a:r>
          </a:p>
          <a:p>
            <a:pPr lvl="2" algn="just"/>
            <a:r>
              <a:rPr lang="en-US" altLang="en-US" sz="2000" dirty="0"/>
              <a:t>compare it with each card already in the hand, from right to left</a:t>
            </a:r>
          </a:p>
          <a:p>
            <a:pPr lvl="1" algn="just"/>
            <a:r>
              <a:rPr lang="en-US" altLang="en-US" sz="2200" dirty="0"/>
              <a:t>The cards held in the left hand are sorted</a:t>
            </a:r>
          </a:p>
          <a:p>
            <a:pPr lvl="2" algn="just"/>
            <a:r>
              <a:rPr lang="en-US" altLang="en-US" sz="2000" dirty="0"/>
              <a:t>these cards were originally the top cards of the pile on the table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26</a:t>
            </a:fld>
            <a:endParaRPr lang="en-US">
              <a:latin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6AFA0F-BE3D-4856-8A55-63741FA7FA72}"/>
              </a:ext>
            </a:extLst>
          </p:cNvPr>
          <p:cNvGrpSpPr/>
          <p:nvPr/>
        </p:nvGrpSpPr>
        <p:grpSpPr>
          <a:xfrm>
            <a:off x="4206082" y="4579254"/>
            <a:ext cx="1425575" cy="1235076"/>
            <a:chOff x="4206082" y="4579254"/>
            <a:chExt cx="1425575" cy="123507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0B790D6-B9C3-460B-B06F-C09181C72B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4206082" y="4726892"/>
              <a:ext cx="728662" cy="1087438"/>
            </a:xfrm>
            <a:prstGeom prst="roundRect">
              <a:avLst>
                <a:gd name="adj" fmla="val 1249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FC5BCC33-E628-4FB4-9452-79D520A28A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4904582" y="4579254"/>
              <a:ext cx="727075" cy="1085850"/>
            </a:xfrm>
            <a:prstGeom prst="roundRect">
              <a:avLst>
                <a:gd name="adj" fmla="val 1249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029D93-5BC1-4B15-BB9C-764A1E7CDF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60000">
              <a:off x="4307269" y="4867786"/>
              <a:ext cx="413575" cy="5854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460860-7DE3-4B4A-945A-9C31505BF4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5027200" y="4712789"/>
              <a:ext cx="413575" cy="585418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dirty="0"/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0241B-F081-49FA-B0C1-0B18265169FA}"/>
              </a:ext>
            </a:extLst>
          </p:cNvPr>
          <p:cNvGrpSpPr/>
          <p:nvPr/>
        </p:nvGrpSpPr>
        <p:grpSpPr>
          <a:xfrm rot="20274970">
            <a:off x="2779598" y="5509950"/>
            <a:ext cx="730250" cy="1085850"/>
            <a:chOff x="4456339" y="5971442"/>
            <a:chExt cx="730250" cy="1085850"/>
          </a:xfrm>
        </p:grpSpPr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ED8B108B-5866-4CF4-8170-333209C00D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0000" flipH="1">
              <a:off x="4456339" y="5971442"/>
              <a:ext cx="730250" cy="1085850"/>
            </a:xfrm>
            <a:prstGeom prst="roundRect">
              <a:avLst>
                <a:gd name="adj" fmla="val 1249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F6DDFC-D227-40FC-A26A-27277DD4B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4642981" y="6175836"/>
              <a:ext cx="413575" cy="5854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dirty="0"/>
                <a:t>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9B634A-0B1E-49BA-932E-5A4921C7B56A}"/>
              </a:ext>
            </a:extLst>
          </p:cNvPr>
          <p:cNvGrpSpPr/>
          <p:nvPr/>
        </p:nvGrpSpPr>
        <p:grpSpPr>
          <a:xfrm>
            <a:off x="5555457" y="4580842"/>
            <a:ext cx="728662" cy="1085850"/>
            <a:chOff x="5555457" y="4580842"/>
            <a:chExt cx="728662" cy="1085850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82718F18-6E98-4611-AB27-7F07EC67A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5555457" y="4580842"/>
              <a:ext cx="728662" cy="1085850"/>
            </a:xfrm>
            <a:prstGeom prst="roundRect">
              <a:avLst>
                <a:gd name="adj" fmla="val 1249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DAB0CB-2580-4A36-9EBE-D2E50CFF07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5768563" y="4692152"/>
              <a:ext cx="413575" cy="585418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dirty="0"/>
                <a:t>8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ED9B31-2236-4900-9730-DB93CC072367}"/>
              </a:ext>
            </a:extLst>
          </p:cNvPr>
          <p:cNvGrpSpPr/>
          <p:nvPr/>
        </p:nvGrpSpPr>
        <p:grpSpPr>
          <a:xfrm>
            <a:off x="6211094" y="4795154"/>
            <a:ext cx="767482" cy="1085850"/>
            <a:chOff x="6211094" y="4795154"/>
            <a:chExt cx="767482" cy="1085850"/>
          </a:xfrm>
        </p:grpSpPr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E0107C4E-4588-4FDD-B4B9-098C40E54F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0000" flipH="1">
              <a:off x="6211094" y="4795154"/>
              <a:ext cx="730250" cy="1085850"/>
            </a:xfrm>
            <a:prstGeom prst="roundRect">
              <a:avLst>
                <a:gd name="adj" fmla="val 1249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0A6346-4DB4-4922-A31F-6F58F3D530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0000">
              <a:off x="6337375" y="4960439"/>
              <a:ext cx="641201" cy="5854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dirty="0"/>
                <a:t>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5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5911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05885 0.008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228 -0.135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B972D3-FE4C-4F67-BC94-74C9251EDF7C}"/>
              </a:ext>
            </a:extLst>
          </p:cNvPr>
          <p:cNvGrpSpPr>
            <a:grpSpLocks/>
          </p:cNvGrpSpPr>
          <p:nvPr/>
        </p:nvGrpSpPr>
        <p:grpSpPr bwMode="auto">
          <a:xfrm>
            <a:off x="6218340" y="3147609"/>
            <a:ext cx="4859393" cy="431185"/>
            <a:chOff x="2496" y="1177"/>
            <a:chExt cx="2102" cy="234"/>
          </a:xfrm>
        </p:grpSpPr>
        <p:sp>
          <p:nvSpPr>
            <p:cNvPr id="58" name="Text Box 6">
              <a:extLst>
                <a:ext uri="{FF2B5EF4-FFF2-40B4-BE49-F238E27FC236}">
                  <a16:creationId xmlns:a16="http://schemas.microsoft.com/office/drawing/2014/main" id="{9984C09C-5551-415B-B1A7-97A4E9DC6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77"/>
              <a:ext cx="17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Compare elements with the key</a:t>
              </a:r>
            </a:p>
          </p:txBody>
        </p:sp>
        <p:sp>
          <p:nvSpPr>
            <p:cNvPr id="59" name="Line 7">
              <a:extLst>
                <a:ext uri="{FF2B5EF4-FFF2-40B4-BE49-F238E27FC236}">
                  <a16:creationId xmlns:a16="http://schemas.microsoft.com/office/drawing/2014/main" id="{2D36039A-E048-40A4-B065-8E2E543C7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EBB76D-EA5F-4BEC-A1D4-FFF0C51AD05C}"/>
              </a:ext>
            </a:extLst>
          </p:cNvPr>
          <p:cNvGrpSpPr>
            <a:grpSpLocks/>
          </p:cNvGrpSpPr>
          <p:nvPr/>
        </p:nvGrpSpPr>
        <p:grpSpPr bwMode="auto">
          <a:xfrm>
            <a:off x="5831890" y="3610767"/>
            <a:ext cx="5363602" cy="431185"/>
            <a:chOff x="2496" y="1195"/>
            <a:chExt cx="2102" cy="234"/>
          </a:xfrm>
        </p:grpSpPr>
        <p:sp>
          <p:nvSpPr>
            <p:cNvPr id="64" name="Text Box 6">
              <a:extLst>
                <a:ext uri="{FF2B5EF4-FFF2-40B4-BE49-F238E27FC236}">
                  <a16:creationId xmlns:a16="http://schemas.microsoft.com/office/drawing/2014/main" id="{AA687FA5-3AE9-40D6-B819-134D09AC7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1195"/>
              <a:ext cx="183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Move all elements larger than the key</a:t>
              </a:r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87D0E5A1-DF34-488A-92BE-50A3B76FD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8"/>
              <a:ext cx="229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4F61D5-35EA-46C9-AE8C-8DEE580062FD}"/>
              </a:ext>
            </a:extLst>
          </p:cNvPr>
          <p:cNvGrpSpPr>
            <a:grpSpLocks/>
          </p:cNvGrpSpPr>
          <p:nvPr/>
        </p:nvGrpSpPr>
        <p:grpSpPr bwMode="auto">
          <a:xfrm>
            <a:off x="5342039" y="4279722"/>
            <a:ext cx="4859393" cy="431185"/>
            <a:chOff x="2496" y="1177"/>
            <a:chExt cx="2102" cy="234"/>
          </a:xfrm>
        </p:grpSpPr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F6A2353C-E42F-45D0-87AA-B1CE546B8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77"/>
              <a:ext cx="17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Place key in its actual location</a:t>
              </a:r>
            </a:p>
          </p:txBody>
        </p:sp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5151A786-5261-4455-932C-2C7C333E0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23498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FFF70-0757-410C-9EC4-059D1A5A684E}"/>
              </a:ext>
            </a:extLst>
          </p:cNvPr>
          <p:cNvGrpSpPr/>
          <p:nvPr/>
        </p:nvGrpSpPr>
        <p:grpSpPr>
          <a:xfrm>
            <a:off x="2955084" y="5283200"/>
            <a:ext cx="5869073" cy="762000"/>
            <a:chOff x="1970346" y="5334012"/>
            <a:chExt cx="5869073" cy="762000"/>
          </a:xfrm>
        </p:grpSpPr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id="{A5C96638-450E-411F-8D65-4C538CF5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0.56</a:t>
              </a: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F1BA61B-E903-49BE-B50D-2DD4C72B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1.12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7AE9568-B1DB-49FB-9E9E-2136D30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0.32</a:t>
              </a: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CC0ECAC-9760-4FDD-8EA6-184AAC2C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2.78</a:t>
              </a: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29FDE2DF-E2A4-47E7-BE91-29DB8465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EBF74891-F757-4FCD-8D9F-AF94E964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7.71</a:t>
              </a:r>
            </a:p>
          </p:txBody>
        </p:sp>
        <p:sp>
          <p:nvSpPr>
            <p:cNvPr id="46" name="Rectangle 74">
              <a:extLst>
                <a:ext uri="{FF2B5EF4-FFF2-40B4-BE49-F238E27FC236}">
                  <a16:creationId xmlns:a16="http://schemas.microsoft.com/office/drawing/2014/main" id="{3FA43E13-189F-459C-AA6D-B200F5D8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715012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latin typeface="+mj-lt"/>
                </a:rPr>
                <a:t>Value</a:t>
              </a:r>
            </a:p>
          </p:txBody>
        </p:sp>
        <p:sp>
          <p:nvSpPr>
            <p:cNvPr id="47" name="Rectangle 76">
              <a:extLst>
                <a:ext uri="{FF2B5EF4-FFF2-40B4-BE49-F238E27FC236}">
                  <a16:creationId xmlns:a16="http://schemas.microsoft.com/office/drawing/2014/main" id="{4D493EF4-96DE-4EB4-A46E-91E38358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6.21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0484102F-FCD8-4B1E-9B2E-72DBF3EF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4.42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07DFFFB2-38F4-4F73-8E42-94424FC2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814EC14C-A09D-450A-A012-37FDF054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A56E188D-35EB-4E26-840C-F032477A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130DE378-C99A-435B-9C77-C9505A6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60" name="Rectangle 93">
              <a:extLst>
                <a:ext uri="{FF2B5EF4-FFF2-40B4-BE49-F238E27FC236}">
                  <a16:creationId xmlns:a16="http://schemas.microsoft.com/office/drawing/2014/main" id="{450804CC-B9E0-4AC2-8FE6-FADF0BAE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62" name="Rectangle 95">
              <a:extLst>
                <a:ext uri="{FF2B5EF4-FFF2-40B4-BE49-F238E27FC236}">
                  <a16:creationId xmlns:a16="http://schemas.microsoft.com/office/drawing/2014/main" id="{66BD2E0D-BF55-4A61-8418-75E939B2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7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3CB0527C-492F-47B4-A982-5DD2132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334012"/>
              <a:ext cx="16002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0" name="Rectangle 97">
              <a:extLst>
                <a:ext uri="{FF2B5EF4-FFF2-40B4-BE49-F238E27FC236}">
                  <a16:creationId xmlns:a16="http://schemas.microsoft.com/office/drawing/2014/main" id="{BB95A202-55BE-446A-9CCF-99A472E2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98">
              <a:extLst>
                <a:ext uri="{FF2B5EF4-FFF2-40B4-BE49-F238E27FC236}">
                  <a16:creationId xmlns:a16="http://schemas.microsoft.com/office/drawing/2014/main" id="{6D558B3E-CCBE-4B81-9D6A-2E0A38D7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6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BAEDBF-2B05-4608-998E-3877B350ECAC}"/>
              </a:ext>
            </a:extLst>
          </p:cNvPr>
          <p:cNvGrpSpPr/>
          <p:nvPr/>
        </p:nvGrpSpPr>
        <p:grpSpPr>
          <a:xfrm>
            <a:off x="5161460" y="4555188"/>
            <a:ext cx="365760" cy="694024"/>
            <a:chOff x="8588924" y="208642"/>
            <a:chExt cx="365760" cy="694024"/>
          </a:xfrm>
        </p:grpSpPr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CCC256AF-E975-4A41-BBA9-CE95D745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 err="1"/>
                <a:t>i</a:t>
              </a:r>
              <a:endParaRPr lang="en-CA" altLang="en-US" b="1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AC8359-BCFF-403A-BD1B-F2F24577FF8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05BE50-48E7-4D57-92D6-4693A6EFCD63}"/>
              </a:ext>
            </a:extLst>
          </p:cNvPr>
          <p:cNvGrpSpPr/>
          <p:nvPr/>
        </p:nvGrpSpPr>
        <p:grpSpPr>
          <a:xfrm>
            <a:off x="4622446" y="6110847"/>
            <a:ext cx="365760" cy="630706"/>
            <a:chOff x="8436524" y="1983013"/>
            <a:chExt cx="365760" cy="630706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9636047E-978B-44DB-BC16-E6B55C6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A27287-9770-4F57-B658-E48944E39B9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3" name="Rectangle 68">
            <a:extLst>
              <a:ext uri="{FF2B5EF4-FFF2-40B4-BE49-F238E27FC236}">
                <a16:creationId xmlns:a16="http://schemas.microsoft.com/office/drawing/2014/main" id="{76493D9C-C52E-48D7-AD8E-7575A770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684" y="566420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7.42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EF1E4C86-394A-49C4-B2E6-93F8879C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69" y="5648960"/>
            <a:ext cx="132156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key = 7.42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8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FFF70-0757-410C-9EC4-059D1A5A684E}"/>
              </a:ext>
            </a:extLst>
          </p:cNvPr>
          <p:cNvGrpSpPr/>
          <p:nvPr/>
        </p:nvGrpSpPr>
        <p:grpSpPr>
          <a:xfrm>
            <a:off x="2955084" y="5283200"/>
            <a:ext cx="5869073" cy="762000"/>
            <a:chOff x="1970346" y="5334012"/>
            <a:chExt cx="5869073" cy="762000"/>
          </a:xfrm>
        </p:grpSpPr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id="{A5C96638-450E-411F-8D65-4C538CF5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+mj-lt"/>
                </a:rPr>
                <a:t>0.56</a:t>
              </a: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F1BA61B-E903-49BE-B50D-2DD4C72B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1.12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7AE9568-B1DB-49FB-9E9E-2136D30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0.32</a:t>
              </a: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CC0ECAC-9760-4FDD-8EA6-184AAC2C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2.78</a:t>
              </a: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29FDE2DF-E2A4-47E7-BE91-29DB8465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EBF74891-F757-4FCD-8D9F-AF94E964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7.71</a:t>
              </a:r>
            </a:p>
          </p:txBody>
        </p:sp>
        <p:sp>
          <p:nvSpPr>
            <p:cNvPr id="46" name="Rectangle 74">
              <a:extLst>
                <a:ext uri="{FF2B5EF4-FFF2-40B4-BE49-F238E27FC236}">
                  <a16:creationId xmlns:a16="http://schemas.microsoft.com/office/drawing/2014/main" id="{3FA43E13-189F-459C-AA6D-B200F5D8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715012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latin typeface="+mj-lt"/>
                </a:rPr>
                <a:t>Value</a:t>
              </a:r>
            </a:p>
          </p:txBody>
        </p:sp>
        <p:sp>
          <p:nvSpPr>
            <p:cNvPr id="47" name="Rectangle 76">
              <a:extLst>
                <a:ext uri="{FF2B5EF4-FFF2-40B4-BE49-F238E27FC236}">
                  <a16:creationId xmlns:a16="http://schemas.microsoft.com/office/drawing/2014/main" id="{4D493EF4-96DE-4EB4-A46E-91E38358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6.21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0484102F-FCD8-4B1E-9B2E-72DBF3EF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4.42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07DFFFB2-38F4-4F73-8E42-94424FC2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814EC14C-A09D-450A-A012-37FDF054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A56E188D-35EB-4E26-840C-F032477A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130DE378-C99A-435B-9C77-C9505A6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60" name="Rectangle 93">
              <a:extLst>
                <a:ext uri="{FF2B5EF4-FFF2-40B4-BE49-F238E27FC236}">
                  <a16:creationId xmlns:a16="http://schemas.microsoft.com/office/drawing/2014/main" id="{450804CC-B9E0-4AC2-8FE6-FADF0BAE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62" name="Rectangle 95">
              <a:extLst>
                <a:ext uri="{FF2B5EF4-FFF2-40B4-BE49-F238E27FC236}">
                  <a16:creationId xmlns:a16="http://schemas.microsoft.com/office/drawing/2014/main" id="{66BD2E0D-BF55-4A61-8418-75E939B2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7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3CB0527C-492F-47B4-A982-5DD2132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334012"/>
              <a:ext cx="16002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0" name="Rectangle 97">
              <a:extLst>
                <a:ext uri="{FF2B5EF4-FFF2-40B4-BE49-F238E27FC236}">
                  <a16:creationId xmlns:a16="http://schemas.microsoft.com/office/drawing/2014/main" id="{BB95A202-55BE-446A-9CCF-99A472E2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98">
              <a:extLst>
                <a:ext uri="{FF2B5EF4-FFF2-40B4-BE49-F238E27FC236}">
                  <a16:creationId xmlns:a16="http://schemas.microsoft.com/office/drawing/2014/main" id="{6D558B3E-CCBE-4B81-9D6A-2E0A38D7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6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BAEDBF-2B05-4608-998E-3877B350ECAC}"/>
              </a:ext>
            </a:extLst>
          </p:cNvPr>
          <p:cNvGrpSpPr/>
          <p:nvPr/>
        </p:nvGrpSpPr>
        <p:grpSpPr>
          <a:xfrm>
            <a:off x="5720260" y="4555188"/>
            <a:ext cx="365760" cy="694024"/>
            <a:chOff x="8588924" y="208642"/>
            <a:chExt cx="365760" cy="694024"/>
          </a:xfrm>
        </p:grpSpPr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CCC256AF-E975-4A41-BBA9-CE95D745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 err="1"/>
                <a:t>i</a:t>
              </a:r>
              <a:endParaRPr lang="en-CA" altLang="en-US" b="1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AC8359-BCFF-403A-BD1B-F2F24577FF8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05BE50-48E7-4D57-92D6-4693A6EFCD63}"/>
              </a:ext>
            </a:extLst>
          </p:cNvPr>
          <p:cNvGrpSpPr/>
          <p:nvPr/>
        </p:nvGrpSpPr>
        <p:grpSpPr>
          <a:xfrm>
            <a:off x="5191406" y="6110847"/>
            <a:ext cx="365760" cy="630706"/>
            <a:chOff x="8436524" y="1983013"/>
            <a:chExt cx="365760" cy="630706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9636047E-978B-44DB-BC16-E6B55C6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A27287-9770-4F57-B658-E48944E39B9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34" name="Text Box 11">
            <a:extLst>
              <a:ext uri="{FF2B5EF4-FFF2-40B4-BE49-F238E27FC236}">
                <a16:creationId xmlns:a16="http://schemas.microsoft.com/office/drawing/2014/main" id="{9723929F-30B8-42A8-9419-DB7F7D4C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69" y="5648960"/>
            <a:ext cx="132156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key = 0.56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sp>
        <p:nvSpPr>
          <p:cNvPr id="5" name="Rectangle 58">
            <a:extLst>
              <a:ext uri="{FF2B5EF4-FFF2-40B4-BE49-F238E27FC236}">
                <a16:creationId xmlns:a16="http://schemas.microsoft.com/office/drawing/2014/main" id="{DA21D666-E95C-454A-ADF9-316EA0C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83" y="566259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0.56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1D746E6-F98B-4847-AC3C-C438818F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385" y="566352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7.42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756EE7-B806-4E82-87CD-68427B438BBE}"/>
              </a:ext>
            </a:extLst>
          </p:cNvPr>
          <p:cNvGrpSpPr/>
          <p:nvPr/>
        </p:nvGrpSpPr>
        <p:grpSpPr>
          <a:xfrm>
            <a:off x="4639104" y="6110847"/>
            <a:ext cx="365760" cy="630706"/>
            <a:chOff x="8436524" y="1983013"/>
            <a:chExt cx="365760" cy="630706"/>
          </a:xfrm>
        </p:grpSpPr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B491B563-AD34-424E-8EC1-3C968801F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F15F9B-A90E-4F15-BB43-A1F792819D2B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7" name="Rectangle 66">
            <a:extLst>
              <a:ext uri="{FF2B5EF4-FFF2-40B4-BE49-F238E27FC236}">
                <a16:creationId xmlns:a16="http://schemas.microsoft.com/office/drawing/2014/main" id="{6E805F40-0D35-4229-9947-6316DE4E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215" y="566352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2.78</a:t>
            </a: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36ED7C56-1E37-4DDD-B4BC-331EBDB1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435" y="566352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0.56</a:t>
            </a:r>
          </a:p>
        </p:txBody>
      </p:sp>
      <p:sp>
        <p:nvSpPr>
          <p:cNvPr id="57" name="Rectangle 58">
            <a:extLst>
              <a:ext uri="{FF2B5EF4-FFF2-40B4-BE49-F238E27FC236}">
                <a16:creationId xmlns:a16="http://schemas.microsoft.com/office/drawing/2014/main" id="{F0703EEA-4880-4F92-802D-DAC79E4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119" y="566352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0.56</a:t>
            </a:r>
          </a:p>
        </p:txBody>
      </p:sp>
    </p:spTree>
    <p:extLst>
      <p:ext uri="{BB962C8B-B14F-4D97-AF65-F5344CB8AC3E}">
        <p14:creationId xmlns:p14="http://schemas.microsoft.com/office/powerpoint/2010/main" val="3941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6" grpId="0" animBg="1"/>
      <p:bldP spid="7" grpId="0" animBg="1"/>
      <p:bldP spid="53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Why Study Sorting Algorithms?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911" y="1453242"/>
            <a:ext cx="9312730" cy="5404758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One of the fundamental problems in computer science that can be solved in many ways:</a:t>
            </a:r>
            <a:endParaRPr lang="en-US" sz="2400" b="1" dirty="0"/>
          </a:p>
          <a:p>
            <a:pPr lvl="1" algn="just"/>
            <a:r>
              <a:rPr lang="en-US" dirty="0"/>
              <a:t>there are many sorting algorithms</a:t>
            </a:r>
          </a:p>
          <a:p>
            <a:pPr lvl="1" algn="just"/>
            <a:r>
              <a:rPr lang="en-US" dirty="0"/>
              <a:t>some are faster/slower than others</a:t>
            </a:r>
          </a:p>
          <a:p>
            <a:pPr lvl="1" algn="just"/>
            <a:r>
              <a:rPr lang="en-US" dirty="0"/>
              <a:t>some use more/less memory than others</a:t>
            </a:r>
          </a:p>
          <a:p>
            <a:pPr lvl="1" algn="just"/>
            <a:r>
              <a:rPr lang="en-US" dirty="0"/>
              <a:t>some work better with specific kinds of data ...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There are a variety of situations that we can encounter</a:t>
            </a:r>
            <a:endParaRPr lang="en-US" sz="2400" b="1" dirty="0"/>
          </a:p>
          <a:p>
            <a:pPr lvl="1"/>
            <a:r>
              <a:rPr lang="en-US" altLang="en-US" dirty="0"/>
              <a:t>Is the data randomly ordered?</a:t>
            </a:r>
          </a:p>
          <a:p>
            <a:pPr lvl="1"/>
            <a:r>
              <a:rPr lang="en-US" altLang="en-US" dirty="0"/>
              <a:t>Are all data values unique?</a:t>
            </a:r>
          </a:p>
          <a:p>
            <a:pPr lvl="1"/>
            <a:r>
              <a:rPr lang="en-US" altLang="en-US" dirty="0"/>
              <a:t>What is the range of data?</a:t>
            </a:r>
          </a:p>
          <a:p>
            <a:pPr lvl="1"/>
            <a:r>
              <a:rPr lang="en-US" altLang="en-US" dirty="0"/>
              <a:t>What is the total size of data to be sorted?</a:t>
            </a:r>
          </a:p>
          <a:p>
            <a:pPr lvl="1"/>
            <a:r>
              <a:rPr lang="en-US" altLang="en-US" dirty="0"/>
              <a:t>Need guaranteed performance?</a:t>
            </a:r>
          </a:p>
          <a:p>
            <a:pPr lvl="1"/>
            <a:r>
              <a:rPr lang="en-US" dirty="0"/>
              <a:t>To what extent is the data already sorted?</a:t>
            </a:r>
          </a:p>
          <a:p>
            <a:pPr lvl="1"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D95D481-852F-49B7-AAE1-A782C825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352" y="4910436"/>
            <a:ext cx="4648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00B050"/>
                </a:solidFill>
                <a:latin typeface="Calibri"/>
              </a:rPr>
              <a:t>Various algorithms are better suited to some of these situations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1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FFF70-0757-410C-9EC4-059D1A5A684E}"/>
              </a:ext>
            </a:extLst>
          </p:cNvPr>
          <p:cNvGrpSpPr/>
          <p:nvPr/>
        </p:nvGrpSpPr>
        <p:grpSpPr>
          <a:xfrm>
            <a:off x="2955084" y="5283200"/>
            <a:ext cx="5869073" cy="762000"/>
            <a:chOff x="1970346" y="5334012"/>
            <a:chExt cx="5869073" cy="762000"/>
          </a:xfrm>
        </p:grpSpPr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id="{A5C96638-450E-411F-8D65-4C538CF5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F1BA61B-E903-49BE-B50D-2DD4C72B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1.12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7AE9568-B1DB-49FB-9E9E-2136D30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0.32</a:t>
              </a: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CC0ECAC-9760-4FDD-8EA6-184AAC2C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29FDE2DF-E2A4-47E7-BE91-29DB8465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2.78</a:t>
              </a: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EBF74891-F757-4FCD-8D9F-AF94E964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7.71</a:t>
              </a:r>
            </a:p>
          </p:txBody>
        </p:sp>
        <p:sp>
          <p:nvSpPr>
            <p:cNvPr id="46" name="Rectangle 74">
              <a:extLst>
                <a:ext uri="{FF2B5EF4-FFF2-40B4-BE49-F238E27FC236}">
                  <a16:creationId xmlns:a16="http://schemas.microsoft.com/office/drawing/2014/main" id="{3FA43E13-189F-459C-AA6D-B200F5D8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715012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latin typeface="+mj-lt"/>
                </a:rPr>
                <a:t>Value</a:t>
              </a:r>
            </a:p>
          </p:txBody>
        </p:sp>
        <p:sp>
          <p:nvSpPr>
            <p:cNvPr id="47" name="Rectangle 76">
              <a:extLst>
                <a:ext uri="{FF2B5EF4-FFF2-40B4-BE49-F238E27FC236}">
                  <a16:creationId xmlns:a16="http://schemas.microsoft.com/office/drawing/2014/main" id="{4D493EF4-96DE-4EB4-A46E-91E38358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6.21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0484102F-FCD8-4B1E-9B2E-72DBF3EF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4.42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07DFFFB2-38F4-4F73-8E42-94424FC2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814EC14C-A09D-450A-A012-37FDF054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A56E188D-35EB-4E26-840C-F032477A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130DE378-C99A-435B-9C77-C9505A6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60" name="Rectangle 93">
              <a:extLst>
                <a:ext uri="{FF2B5EF4-FFF2-40B4-BE49-F238E27FC236}">
                  <a16:creationId xmlns:a16="http://schemas.microsoft.com/office/drawing/2014/main" id="{450804CC-B9E0-4AC2-8FE6-FADF0BAE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62" name="Rectangle 95">
              <a:extLst>
                <a:ext uri="{FF2B5EF4-FFF2-40B4-BE49-F238E27FC236}">
                  <a16:creationId xmlns:a16="http://schemas.microsoft.com/office/drawing/2014/main" id="{66BD2E0D-BF55-4A61-8418-75E939B2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7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3CB0527C-492F-47B4-A982-5DD2132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334012"/>
              <a:ext cx="16002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0" name="Rectangle 97">
              <a:extLst>
                <a:ext uri="{FF2B5EF4-FFF2-40B4-BE49-F238E27FC236}">
                  <a16:creationId xmlns:a16="http://schemas.microsoft.com/office/drawing/2014/main" id="{BB95A202-55BE-446A-9CCF-99A472E2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98">
              <a:extLst>
                <a:ext uri="{FF2B5EF4-FFF2-40B4-BE49-F238E27FC236}">
                  <a16:creationId xmlns:a16="http://schemas.microsoft.com/office/drawing/2014/main" id="{6D558B3E-CCBE-4B81-9D6A-2E0A38D7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6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BAEDBF-2B05-4608-998E-3877B350ECAC}"/>
              </a:ext>
            </a:extLst>
          </p:cNvPr>
          <p:cNvGrpSpPr/>
          <p:nvPr/>
        </p:nvGrpSpPr>
        <p:grpSpPr>
          <a:xfrm>
            <a:off x="6234610" y="4555188"/>
            <a:ext cx="365760" cy="694024"/>
            <a:chOff x="8588924" y="208642"/>
            <a:chExt cx="365760" cy="694024"/>
          </a:xfrm>
        </p:grpSpPr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CCC256AF-E975-4A41-BBA9-CE95D745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 err="1"/>
                <a:t>i</a:t>
              </a:r>
              <a:endParaRPr lang="en-CA" altLang="en-US" b="1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AC8359-BCFF-403A-BD1B-F2F24577FF8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05BE50-48E7-4D57-92D6-4693A6EFCD63}"/>
              </a:ext>
            </a:extLst>
          </p:cNvPr>
          <p:cNvGrpSpPr/>
          <p:nvPr/>
        </p:nvGrpSpPr>
        <p:grpSpPr>
          <a:xfrm>
            <a:off x="5724806" y="6110847"/>
            <a:ext cx="365760" cy="630706"/>
            <a:chOff x="8436524" y="1983013"/>
            <a:chExt cx="365760" cy="630706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9636047E-978B-44DB-BC16-E6B55C6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A27287-9770-4F57-B658-E48944E39B9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34" name="Text Box 11">
            <a:extLst>
              <a:ext uri="{FF2B5EF4-FFF2-40B4-BE49-F238E27FC236}">
                <a16:creationId xmlns:a16="http://schemas.microsoft.com/office/drawing/2014/main" id="{9723929F-30B8-42A8-9419-DB7F7D4C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69" y="5648960"/>
            <a:ext cx="132156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key = 1.12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sp>
        <p:nvSpPr>
          <p:cNvPr id="5" name="Rectangle 58">
            <a:extLst>
              <a:ext uri="{FF2B5EF4-FFF2-40B4-BE49-F238E27FC236}">
                <a16:creationId xmlns:a16="http://schemas.microsoft.com/office/drawing/2014/main" id="{DA21D666-E95C-454A-ADF9-316EA0C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243" y="5665742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1.12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1D746E6-F98B-4847-AC3C-C438818F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484" y="566420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7.42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756EE7-B806-4E82-87CD-68427B438BBE}"/>
              </a:ext>
            </a:extLst>
          </p:cNvPr>
          <p:cNvGrpSpPr/>
          <p:nvPr/>
        </p:nvGrpSpPr>
        <p:grpSpPr>
          <a:xfrm>
            <a:off x="5191554" y="6110847"/>
            <a:ext cx="365760" cy="630706"/>
            <a:chOff x="8436524" y="1983013"/>
            <a:chExt cx="365760" cy="630706"/>
          </a:xfrm>
        </p:grpSpPr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B491B563-AD34-424E-8EC1-3C968801F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F15F9B-A90E-4F15-BB43-A1F792819D2B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7" name="Rectangle 66">
            <a:extLst>
              <a:ext uri="{FF2B5EF4-FFF2-40B4-BE49-F238E27FC236}">
                <a16:creationId xmlns:a16="http://schemas.microsoft.com/office/drawing/2014/main" id="{6E805F40-0D35-4229-9947-6316DE4E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038" y="5665742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2.78</a:t>
            </a: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36ED7C56-1E37-4DDD-B4BC-331EBDB1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161" y="5665863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1.12</a:t>
            </a:r>
          </a:p>
        </p:txBody>
      </p:sp>
      <p:sp>
        <p:nvSpPr>
          <p:cNvPr id="57" name="Rectangle 58">
            <a:extLst>
              <a:ext uri="{FF2B5EF4-FFF2-40B4-BE49-F238E27FC236}">
                <a16:creationId xmlns:a16="http://schemas.microsoft.com/office/drawing/2014/main" id="{F0703EEA-4880-4F92-802D-DAC79E4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06" y="566420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1.12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32DD5-965A-4CAB-A4C9-68D384C1F0A3}"/>
              </a:ext>
            </a:extLst>
          </p:cNvPr>
          <p:cNvGrpSpPr/>
          <p:nvPr/>
        </p:nvGrpSpPr>
        <p:grpSpPr>
          <a:xfrm>
            <a:off x="4658154" y="6110847"/>
            <a:ext cx="365760" cy="630706"/>
            <a:chOff x="8436524" y="1983013"/>
            <a:chExt cx="365760" cy="630706"/>
          </a:xfrm>
        </p:grpSpPr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BA670F0F-09BA-489F-9ED9-15DAD2FBC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1D8A9-9BC6-48A8-9C8B-F43D12C48EB8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1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6" grpId="0" animBg="1"/>
      <p:bldP spid="7" grpId="0" animBg="1"/>
      <p:bldP spid="53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FFF70-0757-410C-9EC4-059D1A5A684E}"/>
              </a:ext>
            </a:extLst>
          </p:cNvPr>
          <p:cNvGrpSpPr/>
          <p:nvPr/>
        </p:nvGrpSpPr>
        <p:grpSpPr>
          <a:xfrm>
            <a:off x="2955084" y="5283200"/>
            <a:ext cx="5869073" cy="762000"/>
            <a:chOff x="1970346" y="5334012"/>
            <a:chExt cx="5869073" cy="762000"/>
          </a:xfrm>
        </p:grpSpPr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id="{A5C96638-450E-411F-8D65-4C538CF5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2.78</a:t>
              </a: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F1BA61B-E903-49BE-B50D-2DD4C72B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7AE9568-B1DB-49FB-9E9E-2136D30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0.32</a:t>
              </a: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CC0ECAC-9760-4FDD-8EA6-184AAC2C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29FDE2DF-E2A4-47E7-BE91-29DB8465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1.12</a:t>
              </a: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EBF74891-F757-4FCD-8D9F-AF94E964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7.71</a:t>
              </a:r>
            </a:p>
          </p:txBody>
        </p:sp>
        <p:sp>
          <p:nvSpPr>
            <p:cNvPr id="46" name="Rectangle 74">
              <a:extLst>
                <a:ext uri="{FF2B5EF4-FFF2-40B4-BE49-F238E27FC236}">
                  <a16:creationId xmlns:a16="http://schemas.microsoft.com/office/drawing/2014/main" id="{3FA43E13-189F-459C-AA6D-B200F5D8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715012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latin typeface="+mj-lt"/>
                </a:rPr>
                <a:t>Value</a:t>
              </a:r>
            </a:p>
          </p:txBody>
        </p:sp>
        <p:sp>
          <p:nvSpPr>
            <p:cNvPr id="47" name="Rectangle 76">
              <a:extLst>
                <a:ext uri="{FF2B5EF4-FFF2-40B4-BE49-F238E27FC236}">
                  <a16:creationId xmlns:a16="http://schemas.microsoft.com/office/drawing/2014/main" id="{4D493EF4-96DE-4EB4-A46E-91E38358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6.21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0484102F-FCD8-4B1E-9B2E-72DBF3EF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4.42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07DFFFB2-38F4-4F73-8E42-94424FC2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814EC14C-A09D-450A-A012-37FDF054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A56E188D-35EB-4E26-840C-F032477A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130DE378-C99A-435B-9C77-C9505A6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60" name="Rectangle 93">
              <a:extLst>
                <a:ext uri="{FF2B5EF4-FFF2-40B4-BE49-F238E27FC236}">
                  <a16:creationId xmlns:a16="http://schemas.microsoft.com/office/drawing/2014/main" id="{450804CC-B9E0-4AC2-8FE6-FADF0BAE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62" name="Rectangle 95">
              <a:extLst>
                <a:ext uri="{FF2B5EF4-FFF2-40B4-BE49-F238E27FC236}">
                  <a16:creationId xmlns:a16="http://schemas.microsoft.com/office/drawing/2014/main" id="{66BD2E0D-BF55-4A61-8418-75E939B2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7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3CB0527C-492F-47B4-A982-5DD2132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334012"/>
              <a:ext cx="16002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0" name="Rectangle 97">
              <a:extLst>
                <a:ext uri="{FF2B5EF4-FFF2-40B4-BE49-F238E27FC236}">
                  <a16:creationId xmlns:a16="http://schemas.microsoft.com/office/drawing/2014/main" id="{BB95A202-55BE-446A-9CCF-99A472E2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98">
              <a:extLst>
                <a:ext uri="{FF2B5EF4-FFF2-40B4-BE49-F238E27FC236}">
                  <a16:creationId xmlns:a16="http://schemas.microsoft.com/office/drawing/2014/main" id="{6D558B3E-CCBE-4B81-9D6A-2E0A38D7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6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BAEDBF-2B05-4608-998E-3877B350ECAC}"/>
              </a:ext>
            </a:extLst>
          </p:cNvPr>
          <p:cNvGrpSpPr/>
          <p:nvPr/>
        </p:nvGrpSpPr>
        <p:grpSpPr>
          <a:xfrm>
            <a:off x="6787060" y="4555188"/>
            <a:ext cx="365760" cy="694024"/>
            <a:chOff x="8588924" y="208642"/>
            <a:chExt cx="365760" cy="694024"/>
          </a:xfrm>
        </p:grpSpPr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CCC256AF-E975-4A41-BBA9-CE95D745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 err="1"/>
                <a:t>i</a:t>
              </a:r>
              <a:endParaRPr lang="en-CA" altLang="en-US" b="1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AC8359-BCFF-403A-BD1B-F2F24577FF8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05BE50-48E7-4D57-92D6-4693A6EFCD63}"/>
              </a:ext>
            </a:extLst>
          </p:cNvPr>
          <p:cNvGrpSpPr/>
          <p:nvPr/>
        </p:nvGrpSpPr>
        <p:grpSpPr>
          <a:xfrm>
            <a:off x="6229631" y="6110847"/>
            <a:ext cx="365760" cy="630706"/>
            <a:chOff x="8436524" y="1983013"/>
            <a:chExt cx="365760" cy="630706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9636047E-978B-44DB-BC16-E6B55C6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A27287-9770-4F57-B658-E48944E39B9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34" name="Text Box 11">
            <a:extLst>
              <a:ext uri="{FF2B5EF4-FFF2-40B4-BE49-F238E27FC236}">
                <a16:creationId xmlns:a16="http://schemas.microsoft.com/office/drawing/2014/main" id="{9723929F-30B8-42A8-9419-DB7F7D4C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69" y="5648960"/>
            <a:ext cx="132156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key = 0.32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sp>
        <p:nvSpPr>
          <p:cNvPr id="5" name="Rectangle 58">
            <a:extLst>
              <a:ext uri="{FF2B5EF4-FFF2-40B4-BE49-F238E27FC236}">
                <a16:creationId xmlns:a16="http://schemas.microsoft.com/office/drawing/2014/main" id="{DA21D666-E95C-454A-ADF9-316EA0C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949" y="5663684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1D746E6-F98B-4847-AC3C-C438818F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910" y="5663202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7.42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756EE7-B806-4E82-87CD-68427B438BBE}"/>
              </a:ext>
            </a:extLst>
          </p:cNvPr>
          <p:cNvGrpSpPr/>
          <p:nvPr/>
        </p:nvGrpSpPr>
        <p:grpSpPr>
          <a:xfrm>
            <a:off x="5696379" y="6110847"/>
            <a:ext cx="365760" cy="630706"/>
            <a:chOff x="8436524" y="1983013"/>
            <a:chExt cx="365760" cy="630706"/>
          </a:xfrm>
        </p:grpSpPr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B491B563-AD34-424E-8EC1-3C968801F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F15F9B-A90E-4F15-BB43-A1F792819D2B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7" name="Rectangle 66">
            <a:extLst>
              <a:ext uri="{FF2B5EF4-FFF2-40B4-BE49-F238E27FC236}">
                <a16:creationId xmlns:a16="http://schemas.microsoft.com/office/drawing/2014/main" id="{6E805F40-0D35-4229-9947-6316DE4E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090" y="5663684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2.78</a:t>
            </a: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36ED7C56-1E37-4DDD-B4BC-331EBDB1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909" y="5663202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57" name="Rectangle 58">
            <a:extLst>
              <a:ext uri="{FF2B5EF4-FFF2-40B4-BE49-F238E27FC236}">
                <a16:creationId xmlns:a16="http://schemas.microsoft.com/office/drawing/2014/main" id="{F0703EEA-4880-4F92-802D-DAC79E4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875" y="5666893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1.12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32DD5-965A-4CAB-A4C9-68D384C1F0A3}"/>
              </a:ext>
            </a:extLst>
          </p:cNvPr>
          <p:cNvGrpSpPr/>
          <p:nvPr/>
        </p:nvGrpSpPr>
        <p:grpSpPr>
          <a:xfrm>
            <a:off x="5162979" y="6110847"/>
            <a:ext cx="365760" cy="630706"/>
            <a:chOff x="8436524" y="1983013"/>
            <a:chExt cx="365760" cy="630706"/>
          </a:xfrm>
        </p:grpSpPr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BA670F0F-09BA-489F-9ED9-15DAD2FBC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1D8A9-9BC6-48A8-9C8B-F43D12C48EB8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61" name="Rectangle 58">
            <a:extLst>
              <a:ext uri="{FF2B5EF4-FFF2-40B4-BE49-F238E27FC236}">
                <a16:creationId xmlns:a16="http://schemas.microsoft.com/office/drawing/2014/main" id="{B24B4495-7C1E-487B-80FB-400E9436A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088" y="5665861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D6FA3712-CA9D-4349-8E5F-3A156385B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532" y="5663202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0.32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D1070D9D-067F-4614-AA75-22DD6564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527" y="5663236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0.56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C3A5E7-2980-4130-9382-6D7DBC6486FB}"/>
              </a:ext>
            </a:extLst>
          </p:cNvPr>
          <p:cNvGrpSpPr/>
          <p:nvPr/>
        </p:nvGrpSpPr>
        <p:grpSpPr>
          <a:xfrm>
            <a:off x="4620054" y="6110847"/>
            <a:ext cx="365760" cy="630706"/>
            <a:chOff x="8436524" y="1983013"/>
            <a:chExt cx="365760" cy="630706"/>
          </a:xfrm>
        </p:grpSpPr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D9EE9D07-8C2E-4A9C-A759-24EDEC10B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1FDC95-5116-41E7-830A-274C8AF9264F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68" name="Rectangle 58">
            <a:extLst>
              <a:ext uri="{FF2B5EF4-FFF2-40B4-BE49-F238E27FC236}">
                <a16:creationId xmlns:a16="http://schemas.microsoft.com/office/drawing/2014/main" id="{DFA9DCEC-D88B-420E-B8D4-D3FF3AA7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07" y="5663236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0.32</a:t>
            </a:r>
          </a:p>
        </p:txBody>
      </p:sp>
    </p:spTree>
    <p:extLst>
      <p:ext uri="{BB962C8B-B14F-4D97-AF65-F5344CB8AC3E}">
        <p14:creationId xmlns:p14="http://schemas.microsoft.com/office/powerpoint/2010/main" val="24261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6" grpId="0" animBg="1"/>
      <p:bldP spid="7" grpId="0" animBg="1"/>
      <p:bldP spid="53" grpId="0" animBg="1"/>
      <p:bldP spid="57" grpId="0" animBg="1"/>
      <p:bldP spid="61" grpId="0" animBg="1"/>
      <p:bldP spid="63" grpId="0" animBg="1"/>
      <p:bldP spid="64" grpId="0" animBg="1"/>
      <p:bldP spid="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FFF70-0757-410C-9EC4-059D1A5A684E}"/>
              </a:ext>
            </a:extLst>
          </p:cNvPr>
          <p:cNvGrpSpPr/>
          <p:nvPr/>
        </p:nvGrpSpPr>
        <p:grpSpPr>
          <a:xfrm>
            <a:off x="2955084" y="5283200"/>
            <a:ext cx="5869073" cy="762000"/>
            <a:chOff x="1970346" y="5334012"/>
            <a:chExt cx="5869073" cy="762000"/>
          </a:xfrm>
        </p:grpSpPr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id="{A5C96638-450E-411F-8D65-4C538CF5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1.12</a:t>
              </a: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F1BA61B-E903-49BE-B50D-2DD4C72B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2.78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7AE9568-B1DB-49FB-9E9E-2136D30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CC0ECAC-9760-4FDD-8EA6-184AAC2C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29FDE2DF-E2A4-47E7-BE91-29DB8465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EBF74891-F757-4FCD-8D9F-AF94E964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7.71</a:t>
              </a:r>
            </a:p>
          </p:txBody>
        </p:sp>
        <p:sp>
          <p:nvSpPr>
            <p:cNvPr id="46" name="Rectangle 74">
              <a:extLst>
                <a:ext uri="{FF2B5EF4-FFF2-40B4-BE49-F238E27FC236}">
                  <a16:creationId xmlns:a16="http://schemas.microsoft.com/office/drawing/2014/main" id="{3FA43E13-189F-459C-AA6D-B200F5D8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715012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latin typeface="+mj-lt"/>
                </a:rPr>
                <a:t>Value</a:t>
              </a:r>
            </a:p>
          </p:txBody>
        </p:sp>
        <p:sp>
          <p:nvSpPr>
            <p:cNvPr id="47" name="Rectangle 76">
              <a:extLst>
                <a:ext uri="{FF2B5EF4-FFF2-40B4-BE49-F238E27FC236}">
                  <a16:creationId xmlns:a16="http://schemas.microsoft.com/office/drawing/2014/main" id="{4D493EF4-96DE-4EB4-A46E-91E38358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6.21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0484102F-FCD8-4B1E-9B2E-72DBF3EF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4.42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07DFFFB2-38F4-4F73-8E42-94424FC2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814EC14C-A09D-450A-A012-37FDF054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A56E188D-35EB-4E26-840C-F032477A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130DE378-C99A-435B-9C77-C9505A6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60" name="Rectangle 93">
              <a:extLst>
                <a:ext uri="{FF2B5EF4-FFF2-40B4-BE49-F238E27FC236}">
                  <a16:creationId xmlns:a16="http://schemas.microsoft.com/office/drawing/2014/main" id="{450804CC-B9E0-4AC2-8FE6-FADF0BAE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62" name="Rectangle 95">
              <a:extLst>
                <a:ext uri="{FF2B5EF4-FFF2-40B4-BE49-F238E27FC236}">
                  <a16:creationId xmlns:a16="http://schemas.microsoft.com/office/drawing/2014/main" id="{66BD2E0D-BF55-4A61-8418-75E939B2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7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3CB0527C-492F-47B4-A982-5DD2132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334012"/>
              <a:ext cx="16002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0" name="Rectangle 97">
              <a:extLst>
                <a:ext uri="{FF2B5EF4-FFF2-40B4-BE49-F238E27FC236}">
                  <a16:creationId xmlns:a16="http://schemas.microsoft.com/office/drawing/2014/main" id="{BB95A202-55BE-446A-9CCF-99A472E2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98">
              <a:extLst>
                <a:ext uri="{FF2B5EF4-FFF2-40B4-BE49-F238E27FC236}">
                  <a16:creationId xmlns:a16="http://schemas.microsoft.com/office/drawing/2014/main" id="{6D558B3E-CCBE-4B81-9D6A-2E0A38D7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6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BAEDBF-2B05-4608-998E-3877B350ECAC}"/>
              </a:ext>
            </a:extLst>
          </p:cNvPr>
          <p:cNvGrpSpPr/>
          <p:nvPr/>
        </p:nvGrpSpPr>
        <p:grpSpPr>
          <a:xfrm>
            <a:off x="7314110" y="4555188"/>
            <a:ext cx="365760" cy="694024"/>
            <a:chOff x="8588924" y="208642"/>
            <a:chExt cx="365760" cy="694024"/>
          </a:xfrm>
        </p:grpSpPr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CCC256AF-E975-4A41-BBA9-CE95D745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 err="1"/>
                <a:t>i</a:t>
              </a:r>
              <a:endParaRPr lang="en-CA" altLang="en-US" b="1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AC8359-BCFF-403A-BD1B-F2F24577FF8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05BE50-48E7-4D57-92D6-4693A6EFCD63}"/>
              </a:ext>
            </a:extLst>
          </p:cNvPr>
          <p:cNvGrpSpPr/>
          <p:nvPr/>
        </p:nvGrpSpPr>
        <p:grpSpPr>
          <a:xfrm>
            <a:off x="6756681" y="6110847"/>
            <a:ext cx="365760" cy="630706"/>
            <a:chOff x="8436524" y="1983013"/>
            <a:chExt cx="365760" cy="630706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9636047E-978B-44DB-BC16-E6B55C6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A27287-9770-4F57-B658-E48944E39B9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34" name="Text Box 11">
            <a:extLst>
              <a:ext uri="{FF2B5EF4-FFF2-40B4-BE49-F238E27FC236}">
                <a16:creationId xmlns:a16="http://schemas.microsoft.com/office/drawing/2014/main" id="{9723929F-30B8-42A8-9419-DB7F7D4C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69" y="5648960"/>
            <a:ext cx="132156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key = 6.21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sp>
        <p:nvSpPr>
          <p:cNvPr id="5" name="Rectangle 58">
            <a:extLst>
              <a:ext uri="{FF2B5EF4-FFF2-40B4-BE49-F238E27FC236}">
                <a16:creationId xmlns:a16="http://schemas.microsoft.com/office/drawing/2014/main" id="{DA21D666-E95C-454A-ADF9-316EA0C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321" y="56642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6.21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1D746E6-F98B-4847-AC3C-C438818F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634" y="566420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7.42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756EE7-B806-4E82-87CD-68427B438BBE}"/>
              </a:ext>
            </a:extLst>
          </p:cNvPr>
          <p:cNvGrpSpPr/>
          <p:nvPr/>
        </p:nvGrpSpPr>
        <p:grpSpPr>
          <a:xfrm>
            <a:off x="6223429" y="6110847"/>
            <a:ext cx="365760" cy="630706"/>
            <a:chOff x="8436524" y="1983013"/>
            <a:chExt cx="365760" cy="630706"/>
          </a:xfrm>
        </p:grpSpPr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B491B563-AD34-424E-8EC1-3C968801F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F15F9B-A90E-4F15-BB43-A1F792819D2B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7" name="Rectangle 66">
            <a:extLst>
              <a:ext uri="{FF2B5EF4-FFF2-40B4-BE49-F238E27FC236}">
                <a16:creationId xmlns:a16="http://schemas.microsoft.com/office/drawing/2014/main" id="{6E805F40-0D35-4229-9947-6316DE4E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5664200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6.21</a:t>
            </a:r>
          </a:p>
        </p:txBody>
      </p:sp>
    </p:spTree>
    <p:extLst>
      <p:ext uri="{BB962C8B-B14F-4D97-AF65-F5344CB8AC3E}">
        <p14:creationId xmlns:p14="http://schemas.microsoft.com/office/powerpoint/2010/main" val="25861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FFF70-0757-410C-9EC4-059D1A5A684E}"/>
              </a:ext>
            </a:extLst>
          </p:cNvPr>
          <p:cNvGrpSpPr/>
          <p:nvPr/>
        </p:nvGrpSpPr>
        <p:grpSpPr>
          <a:xfrm>
            <a:off x="2955084" y="5283200"/>
            <a:ext cx="5869073" cy="762000"/>
            <a:chOff x="1970346" y="5334012"/>
            <a:chExt cx="5869073" cy="762000"/>
          </a:xfrm>
        </p:grpSpPr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id="{A5C96638-450E-411F-8D65-4C538CF5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1.12</a:t>
              </a: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F1BA61B-E903-49BE-B50D-2DD4C72B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2.78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7AE9568-B1DB-49FB-9E9E-2136D30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6.21</a:t>
              </a: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CC0ECAC-9760-4FDD-8EA6-184AAC2C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29FDE2DF-E2A4-47E7-BE91-29DB8465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EBF74891-F757-4FCD-8D9F-AF94E964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7.71</a:t>
              </a:r>
            </a:p>
          </p:txBody>
        </p:sp>
        <p:sp>
          <p:nvSpPr>
            <p:cNvPr id="46" name="Rectangle 74">
              <a:extLst>
                <a:ext uri="{FF2B5EF4-FFF2-40B4-BE49-F238E27FC236}">
                  <a16:creationId xmlns:a16="http://schemas.microsoft.com/office/drawing/2014/main" id="{3FA43E13-189F-459C-AA6D-B200F5D8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715012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latin typeface="+mj-lt"/>
                </a:rPr>
                <a:t>Value</a:t>
              </a:r>
            </a:p>
          </p:txBody>
        </p:sp>
        <p:sp>
          <p:nvSpPr>
            <p:cNvPr id="47" name="Rectangle 76">
              <a:extLst>
                <a:ext uri="{FF2B5EF4-FFF2-40B4-BE49-F238E27FC236}">
                  <a16:creationId xmlns:a16="http://schemas.microsoft.com/office/drawing/2014/main" id="{4D493EF4-96DE-4EB4-A46E-91E38358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0484102F-FCD8-4B1E-9B2E-72DBF3EF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4.42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07DFFFB2-38F4-4F73-8E42-94424FC2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814EC14C-A09D-450A-A012-37FDF054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A56E188D-35EB-4E26-840C-F032477A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130DE378-C99A-435B-9C77-C9505A6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60" name="Rectangle 93">
              <a:extLst>
                <a:ext uri="{FF2B5EF4-FFF2-40B4-BE49-F238E27FC236}">
                  <a16:creationId xmlns:a16="http://schemas.microsoft.com/office/drawing/2014/main" id="{450804CC-B9E0-4AC2-8FE6-FADF0BAE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62" name="Rectangle 95">
              <a:extLst>
                <a:ext uri="{FF2B5EF4-FFF2-40B4-BE49-F238E27FC236}">
                  <a16:creationId xmlns:a16="http://schemas.microsoft.com/office/drawing/2014/main" id="{66BD2E0D-BF55-4A61-8418-75E939B2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7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3CB0527C-492F-47B4-A982-5DD2132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334012"/>
              <a:ext cx="16002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0" name="Rectangle 97">
              <a:extLst>
                <a:ext uri="{FF2B5EF4-FFF2-40B4-BE49-F238E27FC236}">
                  <a16:creationId xmlns:a16="http://schemas.microsoft.com/office/drawing/2014/main" id="{BB95A202-55BE-446A-9CCF-99A472E2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98">
              <a:extLst>
                <a:ext uri="{FF2B5EF4-FFF2-40B4-BE49-F238E27FC236}">
                  <a16:creationId xmlns:a16="http://schemas.microsoft.com/office/drawing/2014/main" id="{6D558B3E-CCBE-4B81-9D6A-2E0A38D7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6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BAEDBF-2B05-4608-998E-3877B350ECAC}"/>
              </a:ext>
            </a:extLst>
          </p:cNvPr>
          <p:cNvGrpSpPr/>
          <p:nvPr/>
        </p:nvGrpSpPr>
        <p:grpSpPr>
          <a:xfrm>
            <a:off x="7847510" y="4555188"/>
            <a:ext cx="365760" cy="694024"/>
            <a:chOff x="8588924" y="208642"/>
            <a:chExt cx="365760" cy="694024"/>
          </a:xfrm>
        </p:grpSpPr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CCC256AF-E975-4A41-BBA9-CE95D745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 err="1"/>
                <a:t>i</a:t>
              </a:r>
              <a:endParaRPr lang="en-CA" altLang="en-US" b="1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AC8359-BCFF-403A-BD1B-F2F24577FF8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05BE50-48E7-4D57-92D6-4693A6EFCD63}"/>
              </a:ext>
            </a:extLst>
          </p:cNvPr>
          <p:cNvGrpSpPr/>
          <p:nvPr/>
        </p:nvGrpSpPr>
        <p:grpSpPr>
          <a:xfrm>
            <a:off x="7321831" y="6110847"/>
            <a:ext cx="365760" cy="630706"/>
            <a:chOff x="8436524" y="1983013"/>
            <a:chExt cx="365760" cy="630706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9636047E-978B-44DB-BC16-E6B55C6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A27287-9770-4F57-B658-E48944E39B9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34" name="Text Box 11">
            <a:extLst>
              <a:ext uri="{FF2B5EF4-FFF2-40B4-BE49-F238E27FC236}">
                <a16:creationId xmlns:a16="http://schemas.microsoft.com/office/drawing/2014/main" id="{9723929F-30B8-42A8-9419-DB7F7D4C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69" y="5648960"/>
            <a:ext cx="132156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key = 4.42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sp>
        <p:nvSpPr>
          <p:cNvPr id="5" name="Rectangle 58">
            <a:extLst>
              <a:ext uri="{FF2B5EF4-FFF2-40B4-BE49-F238E27FC236}">
                <a16:creationId xmlns:a16="http://schemas.microsoft.com/office/drawing/2014/main" id="{DA21D666-E95C-454A-ADF9-316EA0C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957" y="5663779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1D746E6-F98B-4847-AC3C-C438818F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043" y="5663779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7.42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756EE7-B806-4E82-87CD-68427B438BBE}"/>
              </a:ext>
            </a:extLst>
          </p:cNvPr>
          <p:cNvGrpSpPr/>
          <p:nvPr/>
        </p:nvGrpSpPr>
        <p:grpSpPr>
          <a:xfrm>
            <a:off x="6788579" y="6110847"/>
            <a:ext cx="365760" cy="630706"/>
            <a:chOff x="8436524" y="1983013"/>
            <a:chExt cx="365760" cy="630706"/>
          </a:xfrm>
        </p:grpSpPr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B491B563-AD34-424E-8EC1-3C968801F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F15F9B-A90E-4F15-BB43-A1F792819D2B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7" name="Rectangle 66">
            <a:extLst>
              <a:ext uri="{FF2B5EF4-FFF2-40B4-BE49-F238E27FC236}">
                <a16:creationId xmlns:a16="http://schemas.microsoft.com/office/drawing/2014/main" id="{6E805F40-0D35-4229-9947-6316DE4E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344" y="5663779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6.21</a:t>
            </a: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36ED7C56-1E37-4DDD-B4BC-331EBDB1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926" y="5663779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57" name="Rectangle 58">
            <a:extLst>
              <a:ext uri="{FF2B5EF4-FFF2-40B4-BE49-F238E27FC236}">
                <a16:creationId xmlns:a16="http://schemas.microsoft.com/office/drawing/2014/main" id="{F0703EEA-4880-4F92-802D-DAC79E4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557" y="5663779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4.42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32DD5-965A-4CAB-A4C9-68D384C1F0A3}"/>
              </a:ext>
            </a:extLst>
          </p:cNvPr>
          <p:cNvGrpSpPr/>
          <p:nvPr/>
        </p:nvGrpSpPr>
        <p:grpSpPr>
          <a:xfrm>
            <a:off x="6255179" y="6110847"/>
            <a:ext cx="365760" cy="630706"/>
            <a:chOff x="8436524" y="1983013"/>
            <a:chExt cx="365760" cy="630706"/>
          </a:xfrm>
        </p:grpSpPr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BA670F0F-09BA-489F-9ED9-15DAD2FBC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1D8A9-9BC6-48A8-9C8B-F43D12C48EB8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2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6" grpId="0" animBg="1"/>
      <p:bldP spid="7" grpId="0" animBg="1"/>
      <p:bldP spid="53" grpId="0" animBg="1"/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FFF70-0757-410C-9EC4-059D1A5A684E}"/>
              </a:ext>
            </a:extLst>
          </p:cNvPr>
          <p:cNvGrpSpPr/>
          <p:nvPr/>
        </p:nvGrpSpPr>
        <p:grpSpPr>
          <a:xfrm>
            <a:off x="2955084" y="5283200"/>
            <a:ext cx="5869073" cy="762000"/>
            <a:chOff x="1970346" y="5334012"/>
            <a:chExt cx="5869073" cy="762000"/>
          </a:xfrm>
        </p:grpSpPr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id="{A5C96638-450E-411F-8D65-4C538CF5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1.12</a:t>
              </a: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BF1BA61B-E903-49BE-B50D-2DD4C72B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2.78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D7AE9568-B1DB-49FB-9E9E-2136D30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6.21</a:t>
              </a: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CC0ECAC-9760-4FDD-8EA6-184AAC2C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0.32</a:t>
              </a:r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29FDE2DF-E2A4-47E7-BE91-29DB8465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0.56</a:t>
              </a:r>
            </a:p>
          </p:txBody>
        </p:sp>
        <p:sp>
          <p:nvSpPr>
            <p:cNvPr id="45" name="Rectangle 72">
              <a:extLst>
                <a:ext uri="{FF2B5EF4-FFF2-40B4-BE49-F238E27FC236}">
                  <a16:creationId xmlns:a16="http://schemas.microsoft.com/office/drawing/2014/main" id="{EBF74891-F757-4FCD-8D9F-AF94E964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715012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  <a:latin typeface="+mj-lt"/>
                </a:rPr>
                <a:t>7.71</a:t>
              </a:r>
            </a:p>
          </p:txBody>
        </p:sp>
        <p:sp>
          <p:nvSpPr>
            <p:cNvPr id="46" name="Rectangle 74">
              <a:extLst>
                <a:ext uri="{FF2B5EF4-FFF2-40B4-BE49-F238E27FC236}">
                  <a16:creationId xmlns:a16="http://schemas.microsoft.com/office/drawing/2014/main" id="{3FA43E13-189F-459C-AA6D-B200F5D8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715012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latin typeface="+mj-lt"/>
                </a:rPr>
                <a:t>Value</a:t>
              </a:r>
            </a:p>
          </p:txBody>
        </p:sp>
        <p:sp>
          <p:nvSpPr>
            <p:cNvPr id="47" name="Rectangle 76">
              <a:extLst>
                <a:ext uri="{FF2B5EF4-FFF2-40B4-BE49-F238E27FC236}">
                  <a16:creationId xmlns:a16="http://schemas.microsoft.com/office/drawing/2014/main" id="{4D493EF4-96DE-4EB4-A46E-91E38358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0484102F-FCD8-4B1E-9B2E-72DBF3EF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715012"/>
              <a:ext cx="533400" cy="3810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+mj-lt"/>
                </a:rPr>
                <a:t>7.42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07DFFFB2-38F4-4F73-8E42-94424FC2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3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814EC14C-A09D-450A-A012-37FDF054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54" name="Rectangle 91">
              <a:extLst>
                <a:ext uri="{FF2B5EF4-FFF2-40B4-BE49-F238E27FC236}">
                  <a16:creationId xmlns:a16="http://schemas.microsoft.com/office/drawing/2014/main" id="{A56E188D-35EB-4E26-840C-F032477A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56" name="Rectangle 92">
              <a:extLst>
                <a:ext uri="{FF2B5EF4-FFF2-40B4-BE49-F238E27FC236}">
                  <a16:creationId xmlns:a16="http://schemas.microsoft.com/office/drawing/2014/main" id="{130DE378-C99A-435B-9C77-C9505A6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60" name="Rectangle 93">
              <a:extLst>
                <a:ext uri="{FF2B5EF4-FFF2-40B4-BE49-F238E27FC236}">
                  <a16:creationId xmlns:a16="http://schemas.microsoft.com/office/drawing/2014/main" id="{450804CC-B9E0-4AC2-8FE6-FADF0BAE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6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62" name="Rectangle 95">
              <a:extLst>
                <a:ext uri="{FF2B5EF4-FFF2-40B4-BE49-F238E27FC236}">
                  <a16:creationId xmlns:a16="http://schemas.microsoft.com/office/drawing/2014/main" id="{66BD2E0D-BF55-4A61-8418-75E939B2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6019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7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Rectangle 96">
              <a:extLst>
                <a:ext uri="{FF2B5EF4-FFF2-40B4-BE49-F238E27FC236}">
                  <a16:creationId xmlns:a16="http://schemas.microsoft.com/office/drawing/2014/main" id="{3CB0527C-492F-47B4-A982-5DD21320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346" y="5334012"/>
              <a:ext cx="16002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  <a:latin typeface="+mj-lt"/>
                </a:rPr>
                <a:t>Array index</a:t>
              </a:r>
            </a:p>
          </p:txBody>
        </p:sp>
        <p:sp>
          <p:nvSpPr>
            <p:cNvPr id="70" name="Rectangle 97">
              <a:extLst>
                <a:ext uri="{FF2B5EF4-FFF2-40B4-BE49-F238E27FC236}">
                  <a16:creationId xmlns:a16="http://schemas.microsoft.com/office/drawing/2014/main" id="{BB95A202-55BE-446A-9CCF-99A472E2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3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98">
              <a:extLst>
                <a:ext uri="{FF2B5EF4-FFF2-40B4-BE49-F238E27FC236}">
                  <a16:creationId xmlns:a16="http://schemas.microsoft.com/office/drawing/2014/main" id="{6D558B3E-CCBE-4B81-9D6A-2E0A38D7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787" y="5334012"/>
              <a:ext cx="533400" cy="381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6</a:t>
              </a:r>
              <a:endParaRPr kumimoji="0"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BAEDBF-2B05-4608-998E-3877B350ECAC}"/>
              </a:ext>
            </a:extLst>
          </p:cNvPr>
          <p:cNvGrpSpPr/>
          <p:nvPr/>
        </p:nvGrpSpPr>
        <p:grpSpPr>
          <a:xfrm>
            <a:off x="8387260" y="4555188"/>
            <a:ext cx="365760" cy="694024"/>
            <a:chOff x="8588924" y="208642"/>
            <a:chExt cx="365760" cy="694024"/>
          </a:xfrm>
        </p:grpSpPr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CCC256AF-E975-4A41-BBA9-CE95D745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 err="1"/>
                <a:t>i</a:t>
              </a:r>
              <a:endParaRPr lang="en-CA" altLang="en-US" b="1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AC8359-BCFF-403A-BD1B-F2F24577FF8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105BE50-48E7-4D57-92D6-4693A6EFCD63}"/>
              </a:ext>
            </a:extLst>
          </p:cNvPr>
          <p:cNvGrpSpPr/>
          <p:nvPr/>
        </p:nvGrpSpPr>
        <p:grpSpPr>
          <a:xfrm>
            <a:off x="7848881" y="6110847"/>
            <a:ext cx="365760" cy="630706"/>
            <a:chOff x="8436524" y="1983013"/>
            <a:chExt cx="365760" cy="630706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9636047E-978B-44DB-BC16-E6B55C6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5125" y="2244387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i="1" dirty="0"/>
                <a:t>j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A27287-9770-4F57-B658-E48944E39B9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34" name="Text Box 11">
            <a:extLst>
              <a:ext uri="{FF2B5EF4-FFF2-40B4-BE49-F238E27FC236}">
                <a16:creationId xmlns:a16="http://schemas.microsoft.com/office/drawing/2014/main" id="{9723929F-30B8-42A8-9419-DB7F7D4C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69" y="5648960"/>
            <a:ext cx="132156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latin typeface="+mj-lt"/>
              </a:rPr>
              <a:t>key = 7.71</a:t>
            </a:r>
            <a:r>
              <a:rPr kumimoji="0" lang="en-US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sp>
        <p:nvSpPr>
          <p:cNvPr id="5" name="Rectangle 58">
            <a:extLst>
              <a:ext uri="{FF2B5EF4-FFF2-40B4-BE49-F238E27FC236}">
                <a16:creationId xmlns:a16="http://schemas.microsoft.com/office/drawing/2014/main" id="{DA21D666-E95C-454A-ADF9-316EA0C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957" y="5663779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1D746E6-F98B-4847-AC3C-C438818F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460" y="5663779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7.71</a:t>
            </a:r>
          </a:p>
        </p:txBody>
      </p:sp>
      <p:sp>
        <p:nvSpPr>
          <p:cNvPr id="7" name="Rectangle 66">
            <a:extLst>
              <a:ext uri="{FF2B5EF4-FFF2-40B4-BE49-F238E27FC236}">
                <a16:creationId xmlns:a16="http://schemas.microsoft.com/office/drawing/2014/main" id="{6E805F40-0D35-4229-9947-6316DE4E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344" y="5663779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6.21</a:t>
            </a: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36ED7C56-1E37-4DDD-B4BC-331EBDB1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926" y="5663779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+mj-lt"/>
              </a:rPr>
              <a:t>4.42</a:t>
            </a:r>
          </a:p>
        </p:txBody>
      </p:sp>
      <p:sp>
        <p:nvSpPr>
          <p:cNvPr id="57" name="Rectangle 58">
            <a:extLst>
              <a:ext uri="{FF2B5EF4-FFF2-40B4-BE49-F238E27FC236}">
                <a16:creationId xmlns:a16="http://schemas.microsoft.com/office/drawing/2014/main" id="{F0703EEA-4880-4F92-802D-DAC79E4C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557" y="5663779"/>
            <a:ext cx="5334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+mj-lt"/>
              </a:rPr>
              <a:t>4.42</a:t>
            </a:r>
          </a:p>
        </p:txBody>
      </p:sp>
    </p:spTree>
    <p:extLst>
      <p:ext uri="{BB962C8B-B14F-4D97-AF65-F5344CB8AC3E}">
        <p14:creationId xmlns:p14="http://schemas.microsoft.com/office/powerpoint/2010/main" val="33381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DC093BA2-5451-4DFF-8217-2B931E82C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797" y="1288949"/>
            <a:ext cx="15850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 i="1" u="sng" dirty="0">
                <a:solidFill>
                  <a:srgbClr val="00B050"/>
                </a:solidFill>
              </a:rPr>
              <a:t>No. of Steps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F8A7BB7A-88C6-46D6-AF0C-4CB90117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084" y="1693202"/>
            <a:ext cx="316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</a:rPr>
              <a:t>1</a:t>
            </a: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E1D003D1-25DD-443D-88E1-3280767BF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02" y="2021620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9F42F14C-DF5B-438E-AB02-42317EFC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201" y="2412928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52">
                <a:extLst>
                  <a:ext uri="{FF2B5EF4-FFF2-40B4-BE49-F238E27FC236}">
                    <a16:creationId xmlns:a16="http://schemas.microsoft.com/office/drawing/2014/main" id="{24CE319E-AB59-4CA9-A1CD-7C8996DB26BC}"/>
                  </a:ext>
                </a:extLst>
              </p:cNvPr>
              <p:cNvSpPr txBox="1"/>
              <p:nvPr/>
            </p:nvSpPr>
            <p:spPr bwMode="auto">
              <a:xfrm>
                <a:off x="6779847" y="3383670"/>
                <a:ext cx="620940" cy="615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Object 52">
                <a:extLst>
                  <a:ext uri="{FF2B5EF4-FFF2-40B4-BE49-F238E27FC236}">
                    <a16:creationId xmlns:a16="http://schemas.microsoft.com/office/drawing/2014/main" id="{24CE319E-AB59-4CA9-A1CD-7C8996DB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847" y="3383670"/>
                <a:ext cx="620940" cy="615950"/>
              </a:xfrm>
              <a:prstGeom prst="rect">
                <a:avLst/>
              </a:prstGeom>
              <a:blipFill>
                <a:blip r:embed="rId3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Brace 49">
            <a:extLst>
              <a:ext uri="{FF2B5EF4-FFF2-40B4-BE49-F238E27FC236}">
                <a16:creationId xmlns:a16="http://schemas.microsoft.com/office/drawing/2014/main" id="{E04674EC-F516-4562-BBE9-10911D20A9FB}"/>
              </a:ext>
            </a:extLst>
          </p:cNvPr>
          <p:cNvSpPr/>
          <p:nvPr/>
        </p:nvSpPr>
        <p:spPr>
          <a:xfrm>
            <a:off x="6072323" y="3216677"/>
            <a:ext cx="372862" cy="99429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C01645F8-51FE-4815-B4ED-8A39BB7D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68" y="4290555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  <p:sp>
        <p:nvSpPr>
          <p:cNvPr id="59" name="Text Box 6">
            <a:extLst>
              <a:ext uri="{FF2B5EF4-FFF2-40B4-BE49-F238E27FC236}">
                <a16:creationId xmlns:a16="http://schemas.microsoft.com/office/drawing/2014/main" id="{CA0D2DCA-3EC5-43C5-AFAC-EDBBFF4D2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919" y="6287239"/>
            <a:ext cx="9368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i="1" dirty="0" err="1">
                <a:solidFill>
                  <a:srgbClr val="00B050"/>
                </a:solidFill>
              </a:rPr>
              <a:t>t</a:t>
            </a:r>
            <a:r>
              <a:rPr lang="en-US" altLang="en-US" sz="2000" b="1" i="1" baseline="-25000" dirty="0" err="1">
                <a:solidFill>
                  <a:srgbClr val="00B050"/>
                </a:solidFill>
              </a:rPr>
              <a:t>i</a:t>
            </a:r>
            <a:r>
              <a:rPr lang="en-US" altLang="en-US" sz="2000" b="1" i="1" dirty="0">
                <a:solidFill>
                  <a:srgbClr val="00B050"/>
                </a:solidFill>
              </a:rPr>
              <a:t> : # of times the inner for loop executes at iteration </a:t>
            </a:r>
            <a:r>
              <a:rPr lang="en-US" altLang="en-US" sz="2000" b="1" i="1" dirty="0" err="1">
                <a:solidFill>
                  <a:srgbClr val="00B050"/>
                </a:solidFill>
              </a:rPr>
              <a:t>i</a:t>
            </a:r>
            <a:endParaRPr lang="en-US" altLang="en-US" sz="2000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7A9FD8B4-3D6D-40E9-97F3-41F1ED86828A}"/>
                  </a:ext>
                </a:extLst>
              </p:cNvPr>
              <p:cNvSpPr txBox="1"/>
              <p:nvPr/>
            </p:nvSpPr>
            <p:spPr bwMode="auto">
              <a:xfrm>
                <a:off x="7353599" y="3467677"/>
                <a:ext cx="1133453" cy="615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Object 52">
                <a:extLst>
                  <a:ext uri="{FF2B5EF4-FFF2-40B4-BE49-F238E27FC236}">
                    <a16:creationId xmlns:a16="http://schemas.microsoft.com/office/drawing/2014/main" id="{7A9FD8B4-3D6D-40E9-97F3-41F1ED86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3599" y="3467677"/>
                <a:ext cx="1133453" cy="615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8E3B6DD-88A8-4C89-8C82-1749CEE93A19}"/>
              </a:ext>
            </a:extLst>
          </p:cNvPr>
          <p:cNvGrpSpPr>
            <a:grpSpLocks/>
          </p:cNvGrpSpPr>
          <p:nvPr/>
        </p:nvGrpSpPr>
        <p:grpSpPr bwMode="auto">
          <a:xfrm>
            <a:off x="8472134" y="3162667"/>
            <a:ext cx="3159872" cy="442005"/>
            <a:chOff x="2663" y="1114"/>
            <a:chExt cx="1800" cy="234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2129CC90-6FC6-4B90-A01F-BE6A0B597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4"/>
              <a:ext cx="157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No. of comparisons</a:t>
              </a:r>
            </a:p>
          </p:txBody>
        </p:sp>
        <p:sp>
          <p:nvSpPr>
            <p:cNvPr id="66" name="Line 7">
              <a:extLst>
                <a:ext uri="{FF2B5EF4-FFF2-40B4-BE49-F238E27FC236}">
                  <a16:creationId xmlns:a16="http://schemas.microsoft.com/office/drawing/2014/main" id="{F6924D21-9B76-40DE-9256-D88D403B7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3" y="1241"/>
              <a:ext cx="225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57FC0EF-749B-4169-BD1E-2BEDC58ADBB1}"/>
              </a:ext>
            </a:extLst>
          </p:cNvPr>
          <p:cNvGrpSpPr>
            <a:grpSpLocks/>
          </p:cNvGrpSpPr>
          <p:nvPr/>
        </p:nvGrpSpPr>
        <p:grpSpPr bwMode="auto">
          <a:xfrm>
            <a:off x="8487052" y="3571837"/>
            <a:ext cx="3209491" cy="519179"/>
            <a:chOff x="2625" y="1114"/>
            <a:chExt cx="1838" cy="234"/>
          </a:xfrm>
        </p:grpSpPr>
        <p:sp>
          <p:nvSpPr>
            <p:cNvPr id="68" name="Text Box 6">
              <a:extLst>
                <a:ext uri="{FF2B5EF4-FFF2-40B4-BE49-F238E27FC236}">
                  <a16:creationId xmlns:a16="http://schemas.microsoft.com/office/drawing/2014/main" id="{EE97DB13-449C-432A-A438-F3B6A3DDA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4"/>
              <a:ext cx="157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No. of Exchanges</a:t>
              </a:r>
            </a:p>
          </p:txBody>
        </p: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781F17FB-E340-449E-97D9-311F32BA3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5" y="1231"/>
              <a:ext cx="237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76" name="Text Box 6">
            <a:extLst>
              <a:ext uri="{FF2B5EF4-FFF2-40B4-BE49-F238E27FC236}">
                <a16:creationId xmlns:a16="http://schemas.microsoft.com/office/drawing/2014/main" id="{81FBA8FF-C460-440D-AA61-0565F358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201" y="2796121"/>
            <a:ext cx="668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+mj-lt"/>
                <a:cs typeface="Times New Roman" panose="02020603050405020304" pitchFamily="18" charset="0"/>
              </a:rPr>
              <a:t>n – 1</a:t>
            </a:r>
            <a:endParaRPr lang="en-US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3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4" grpId="0"/>
      <p:bldP spid="49" grpId="0"/>
      <p:bldP spid="50" grpId="0" animBg="1"/>
      <p:bldP spid="58" grpId="0"/>
      <p:bldP spid="59" grpId="0"/>
      <p:bldP spid="61" grpId="0"/>
      <p:bldP spid="63" grpId="0"/>
      <p:bldP spid="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 &gt; key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">
            <a:extLst>
              <a:ext uri="{FF2B5EF4-FFF2-40B4-BE49-F238E27FC236}">
                <a16:creationId xmlns:a16="http://schemas.microsoft.com/office/drawing/2014/main" id="{8D66FB9B-84D8-4498-81E7-8D2F33678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1188097"/>
            <a:ext cx="3935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Worst Case Time Complexity?</a:t>
            </a: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3C92BF19-3879-487E-A88C-BC7DA905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1649762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8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 &gt; key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">
            <a:extLst>
              <a:ext uri="{FF2B5EF4-FFF2-40B4-BE49-F238E27FC236}">
                <a16:creationId xmlns:a16="http://schemas.microsoft.com/office/drawing/2014/main" id="{8D66FB9B-84D8-4498-81E7-8D2F33678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1188097"/>
            <a:ext cx="3935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Worst Case Time Complexity?</a:t>
            </a: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3C92BF19-3879-487E-A88C-BC7DA905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1649762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7E965F6-37C8-4FEA-BC98-E16D76A5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2342259"/>
            <a:ext cx="375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Best Case Time Complexity?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4085E9B-1131-496F-A0FC-F9E20A1E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2803924"/>
            <a:ext cx="744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4768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F77D-7387-41DE-9A50-734994563C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7557B65-79DB-4098-B813-8E85BB4C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Insertion Sort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014C85E-6691-494B-AFAB-0C17D9BDBCF5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8" y="1341439"/>
            <a:ext cx="6340925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key ← 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≥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 &gt; key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1 ] ←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/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Object 52">
                <a:extLst>
                  <a:ext uri="{FF2B5EF4-FFF2-40B4-BE49-F238E27FC236}">
                    <a16:creationId xmlns:a16="http://schemas.microsoft.com/office/drawing/2014/main" id="{A2FFBFD0-8808-457E-826C-F83E5CFC0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888" y="5006377"/>
                <a:ext cx="7767554" cy="592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">
            <a:extLst>
              <a:ext uri="{FF2B5EF4-FFF2-40B4-BE49-F238E27FC236}">
                <a16:creationId xmlns:a16="http://schemas.microsoft.com/office/drawing/2014/main" id="{8D66FB9B-84D8-4498-81E7-8D2F33678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1188097"/>
            <a:ext cx="3935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Worst Case Time Complexity?</a:t>
            </a: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3C92BF19-3879-487E-A88C-BC7DA905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1649762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7E965F6-37C8-4FEA-BC98-E16D76A5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2342259"/>
            <a:ext cx="375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Best Case Time Complexity?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4085E9B-1131-496F-A0FC-F9E20A1E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2803924"/>
            <a:ext cx="744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DB4E0A3-FC9E-4C6E-9B8D-7D2887F33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965" y="3537359"/>
            <a:ext cx="422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Average Case Time Complexity?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FEECAE5C-8C6D-49D5-BB7E-795553719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04" y="3999024"/>
            <a:ext cx="848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O(n</a:t>
            </a:r>
            <a:r>
              <a:rPr lang="en-US" altLang="en-US" sz="2400" b="1" i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i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20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Properties of  Sorting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911" y="1453242"/>
            <a:ext cx="9312730" cy="5252357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In Place Sort:</a:t>
            </a:r>
            <a:r>
              <a:rPr lang="en-US" sz="2400" dirty="0"/>
              <a:t> The amount of extra space required to sort the data is constant with the input size; i.e. no additional space is required.</a:t>
            </a:r>
            <a:endParaRPr lang="en-US" sz="2400" b="1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Stable Sort:</a:t>
            </a:r>
            <a:r>
              <a:rPr lang="en-US" sz="2400" dirty="0"/>
              <a:t> two equal (or repeating) elements appear in the same order in sorted output as they appear in the input unsorted array.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47E91F1-44B1-4D81-9898-7B4576E69458}"/>
              </a:ext>
            </a:extLst>
          </p:cNvPr>
          <p:cNvGrpSpPr>
            <a:grpSpLocks/>
          </p:cNvGrpSpPr>
          <p:nvPr/>
        </p:nvGrpSpPr>
        <p:grpSpPr bwMode="auto">
          <a:xfrm>
            <a:off x="3616552" y="4079422"/>
            <a:ext cx="3154363" cy="423863"/>
            <a:chOff x="221" y="912"/>
            <a:chExt cx="1987" cy="267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132A15B-67FF-4AD8-B114-8115741B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0A321B9E-1D55-473B-BE0F-43E8832A3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67F998CF-1078-4783-B8EE-473C468FB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4</a:t>
              </a:r>
              <a:r>
                <a:rPr lang="en-US" altLang="en-US" sz="18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23B5FE03-7386-4BA8-9427-122705B47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673CDACE-9585-4FE9-AF8D-207EB675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2C11E48-C71C-4A8E-9F78-73833468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4</a:t>
              </a:r>
              <a:r>
                <a:rPr lang="en-US" altLang="en-US" sz="18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23951FD4-04BB-4EB1-9423-699AA879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A184F33-04CC-4452-B663-788CB0519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1B1FC705-3749-444B-9F07-1493E637E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D3513F83-7CDA-4748-BEFA-A980695C3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412738A1-2FE3-4706-8ACA-CCF465E7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659B86C-BF88-4BA3-9653-EBAEA1093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A019B15-D6CD-4D3F-AF18-FEFC4DA0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74260B6B-C45E-4A49-A1F2-287E1FACC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C52EFAF-8A46-40F5-BF46-3ABCD7A2A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E693ECE8-1727-45C0-AA83-D9EC899B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8AD825A9-9F58-43E8-8055-D69260963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grpSp>
        <p:nvGrpSpPr>
          <p:cNvPr id="30" name="Group 261">
            <a:extLst>
              <a:ext uri="{FF2B5EF4-FFF2-40B4-BE49-F238E27FC236}">
                <a16:creationId xmlns:a16="http://schemas.microsoft.com/office/drawing/2014/main" id="{919B7FA1-ADD8-490B-A700-6A688262A083}"/>
              </a:ext>
            </a:extLst>
          </p:cNvPr>
          <p:cNvGrpSpPr>
            <a:grpSpLocks/>
          </p:cNvGrpSpPr>
          <p:nvPr/>
        </p:nvGrpSpPr>
        <p:grpSpPr bwMode="auto">
          <a:xfrm>
            <a:off x="3616552" y="5137791"/>
            <a:ext cx="3154362" cy="423863"/>
            <a:chOff x="221" y="912"/>
            <a:chExt cx="1987" cy="267"/>
          </a:xfrm>
        </p:grpSpPr>
        <p:sp>
          <p:nvSpPr>
            <p:cNvPr id="33" name="Rectangle 262">
              <a:extLst>
                <a:ext uri="{FF2B5EF4-FFF2-40B4-BE49-F238E27FC236}">
                  <a16:creationId xmlns:a16="http://schemas.microsoft.com/office/drawing/2014/main" id="{5B4A07DE-64F6-4418-80C5-19B5E5AAE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263">
              <a:extLst>
                <a:ext uri="{FF2B5EF4-FFF2-40B4-BE49-F238E27FC236}">
                  <a16:creationId xmlns:a16="http://schemas.microsoft.com/office/drawing/2014/main" id="{A173139F-6F79-43BE-A4FA-60EC547A6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264">
              <a:extLst>
                <a:ext uri="{FF2B5EF4-FFF2-40B4-BE49-F238E27FC236}">
                  <a16:creationId xmlns:a16="http://schemas.microsoft.com/office/drawing/2014/main" id="{CA8DA427-AE7A-4E6C-B754-BA1A8DFB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" name="Rectangle 265">
              <a:extLst>
                <a:ext uri="{FF2B5EF4-FFF2-40B4-BE49-F238E27FC236}">
                  <a16:creationId xmlns:a16="http://schemas.microsoft.com/office/drawing/2014/main" id="{54406AC0-A6B3-4C0B-889E-A4B7320E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4</a:t>
              </a:r>
              <a:r>
                <a:rPr lang="en-US" altLang="en-US" sz="18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266">
              <a:extLst>
                <a:ext uri="{FF2B5EF4-FFF2-40B4-BE49-F238E27FC236}">
                  <a16:creationId xmlns:a16="http://schemas.microsoft.com/office/drawing/2014/main" id="{8231E0DA-1526-4002-A387-C2DD3526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4</a:t>
              </a:r>
              <a:r>
                <a:rPr lang="en-US" altLang="en-US" sz="18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Rectangle 267">
              <a:extLst>
                <a:ext uri="{FF2B5EF4-FFF2-40B4-BE49-F238E27FC236}">
                  <a16:creationId xmlns:a16="http://schemas.microsoft.com/office/drawing/2014/main" id="{F5971A55-DA4A-4D13-A6AD-9BCEDF6B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Rectangle 268">
              <a:extLst>
                <a:ext uri="{FF2B5EF4-FFF2-40B4-BE49-F238E27FC236}">
                  <a16:creationId xmlns:a16="http://schemas.microsoft.com/office/drawing/2014/main" id="{461FF933-C87C-4DBB-8AF8-FAEBF4DC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Line 269">
              <a:extLst>
                <a:ext uri="{FF2B5EF4-FFF2-40B4-BE49-F238E27FC236}">
                  <a16:creationId xmlns:a16="http://schemas.microsoft.com/office/drawing/2014/main" id="{1CF3C5F9-92A4-438C-8133-7E314E58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1" name="Line 270">
              <a:extLst>
                <a:ext uri="{FF2B5EF4-FFF2-40B4-BE49-F238E27FC236}">
                  <a16:creationId xmlns:a16="http://schemas.microsoft.com/office/drawing/2014/main" id="{CF1349E1-FD39-4E37-93F3-994A06EFF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2" name="Line 271">
              <a:extLst>
                <a:ext uri="{FF2B5EF4-FFF2-40B4-BE49-F238E27FC236}">
                  <a16:creationId xmlns:a16="http://schemas.microsoft.com/office/drawing/2014/main" id="{44A46ACE-A857-40C7-B3A7-70BC3C53F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3" name="Line 272">
              <a:extLst>
                <a:ext uri="{FF2B5EF4-FFF2-40B4-BE49-F238E27FC236}">
                  <a16:creationId xmlns:a16="http://schemas.microsoft.com/office/drawing/2014/main" id="{05EDCFC1-95F2-48B0-8644-E72EEA179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4" name="Line 273">
              <a:extLst>
                <a:ext uri="{FF2B5EF4-FFF2-40B4-BE49-F238E27FC236}">
                  <a16:creationId xmlns:a16="http://schemas.microsoft.com/office/drawing/2014/main" id="{DBC83BAA-B34F-44E9-8C9E-47D1F9563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5" name="Line 274">
              <a:extLst>
                <a:ext uri="{FF2B5EF4-FFF2-40B4-BE49-F238E27FC236}">
                  <a16:creationId xmlns:a16="http://schemas.microsoft.com/office/drawing/2014/main" id="{9A0C0277-9A16-4A12-98C3-72B7EA1DA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6" name="Line 275">
              <a:extLst>
                <a:ext uri="{FF2B5EF4-FFF2-40B4-BE49-F238E27FC236}">
                  <a16:creationId xmlns:a16="http://schemas.microsoft.com/office/drawing/2014/main" id="{6DF114DB-A5C9-43A9-BE6C-D26987D17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7" name="Line 276">
              <a:extLst>
                <a:ext uri="{FF2B5EF4-FFF2-40B4-BE49-F238E27FC236}">
                  <a16:creationId xmlns:a16="http://schemas.microsoft.com/office/drawing/2014/main" id="{759F80AD-9D93-44A5-A4B5-1F15A8110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8" name="Line 277">
              <a:extLst>
                <a:ext uri="{FF2B5EF4-FFF2-40B4-BE49-F238E27FC236}">
                  <a16:creationId xmlns:a16="http://schemas.microsoft.com/office/drawing/2014/main" id="{827C8591-F52A-4C80-A881-F1EB3BC00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49" name="Line 278">
              <a:extLst>
                <a:ext uri="{FF2B5EF4-FFF2-40B4-BE49-F238E27FC236}">
                  <a16:creationId xmlns:a16="http://schemas.microsoft.com/office/drawing/2014/main" id="{254E9CBB-E020-4A8D-9D4A-37C5E5629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183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Types of  Sorting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910" y="1273623"/>
            <a:ext cx="10031189" cy="5252357"/>
          </a:xfrm>
          <a:ln w="15875">
            <a:noFill/>
          </a:ln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Incremental comparison-based sorting:</a:t>
            </a:r>
            <a:r>
              <a:rPr lang="en-US" dirty="0"/>
              <a:t> compares pairs of elements incrementally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Selection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Bubble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Insertion sort</a:t>
            </a:r>
            <a:endParaRPr lang="en-US" b="1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Recursive comparison-based sorting:</a:t>
            </a:r>
            <a:r>
              <a:rPr lang="en-US" dirty="0"/>
              <a:t> compares pairs of elements by using divide-and-conquer approach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Merge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Quick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Heap sort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Non-comparison based linear sorting:</a:t>
            </a:r>
            <a:r>
              <a:rPr lang="en-US" dirty="0"/>
              <a:t> sorts data with comparing pair of elements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Count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Radix sort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Bucket sort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1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583" y="1273627"/>
            <a:ext cx="9312730" cy="5252357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Idea:</a:t>
            </a:r>
            <a:r>
              <a:rPr lang="en-US" sz="2400" dirty="0"/>
              <a:t> </a:t>
            </a:r>
          </a:p>
          <a:p>
            <a:pPr lvl="1" algn="just"/>
            <a:r>
              <a:rPr lang="en-US" sz="2200" dirty="0"/>
              <a:t>Find the </a:t>
            </a:r>
            <a:r>
              <a:rPr lang="en-US" sz="2200" b="1" dirty="0">
                <a:solidFill>
                  <a:srgbClr val="00B050"/>
                </a:solidFill>
              </a:rPr>
              <a:t>smallest/largest</a:t>
            </a:r>
            <a:r>
              <a:rPr lang="en-US" sz="2200" dirty="0"/>
              <a:t> element in the array and exchange it with the element in the </a:t>
            </a:r>
            <a:r>
              <a:rPr lang="en-US" sz="2200" b="1" dirty="0">
                <a:solidFill>
                  <a:srgbClr val="00B050"/>
                </a:solidFill>
              </a:rPr>
              <a:t>first/last</a:t>
            </a:r>
            <a:r>
              <a:rPr lang="en-US" sz="2200" dirty="0"/>
              <a:t> index of the array</a:t>
            </a:r>
          </a:p>
          <a:p>
            <a:pPr lvl="1" algn="just"/>
            <a:r>
              <a:rPr lang="en-US" sz="2200" dirty="0"/>
              <a:t>Find the second </a:t>
            </a:r>
            <a:r>
              <a:rPr lang="en-US" sz="2200" b="1" dirty="0">
                <a:solidFill>
                  <a:srgbClr val="00B050"/>
                </a:solidFill>
              </a:rPr>
              <a:t>smallest/largest</a:t>
            </a:r>
            <a:r>
              <a:rPr lang="en-US" sz="2200" dirty="0"/>
              <a:t> element in the array and exchange it with the element in the second </a:t>
            </a:r>
            <a:r>
              <a:rPr lang="en-US" sz="2200" b="1" dirty="0">
                <a:solidFill>
                  <a:srgbClr val="00B050"/>
                </a:solidFill>
              </a:rPr>
              <a:t>first/last</a:t>
            </a:r>
            <a:r>
              <a:rPr lang="en-US" sz="2200" dirty="0"/>
              <a:t> index of the array</a:t>
            </a:r>
            <a:endParaRPr lang="en-US" sz="2200" b="1" dirty="0"/>
          </a:p>
          <a:p>
            <a:pPr lvl="1" algn="just"/>
            <a:r>
              <a:rPr lang="en-US" sz="2200" dirty="0"/>
              <a:t>Continue until the array is sorted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57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349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DF6C7B-B7FA-4D50-9674-FBEDB3A2B61D}"/>
              </a:ext>
            </a:extLst>
          </p:cNvPr>
          <p:cNvGrpSpPr>
            <a:grpSpLocks/>
          </p:cNvGrpSpPr>
          <p:nvPr/>
        </p:nvGrpSpPr>
        <p:grpSpPr bwMode="auto">
          <a:xfrm>
            <a:off x="4793205" y="2293932"/>
            <a:ext cx="6547000" cy="770236"/>
            <a:chOff x="2496" y="1104"/>
            <a:chExt cx="2832" cy="418"/>
          </a:xfrm>
        </p:grpSpPr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99CFDD77-5644-42EB-9B4A-68F464820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2440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Mark the first index to be storing the smallest element of the unsorted part of the array</a:t>
              </a:r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541AFD49-096B-4480-838A-721B4F99F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3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6BA87-A9AD-4060-8E22-78DDEA3308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46425"/>
            <a:ext cx="4547301" cy="770236"/>
            <a:chOff x="2496" y="1114"/>
            <a:chExt cx="1967" cy="418"/>
          </a:xfrm>
        </p:grpSpPr>
        <p:sp>
          <p:nvSpPr>
            <p:cNvPr id="39" name="Text Box 6">
              <a:extLst>
                <a:ext uri="{FF2B5EF4-FFF2-40B4-BE49-F238E27FC236}">
                  <a16:creationId xmlns:a16="http://schemas.microsoft.com/office/drawing/2014/main" id="{A5EFB31E-AC38-4301-935E-224FE55E3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4"/>
              <a:ext cx="1575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Update the index storing the smallest element</a:t>
              </a:r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D5BAC25C-0A3C-42D1-A298-8475DC203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39DCFC-FF18-4A78-96B1-7B8E87E85546}"/>
              </a:ext>
            </a:extLst>
          </p:cNvPr>
          <p:cNvGrpSpPr>
            <a:grpSpLocks/>
          </p:cNvGrpSpPr>
          <p:nvPr/>
        </p:nvGrpSpPr>
        <p:grpSpPr bwMode="auto">
          <a:xfrm>
            <a:off x="4998651" y="4132075"/>
            <a:ext cx="4912564" cy="770236"/>
            <a:chOff x="2457" y="1113"/>
            <a:chExt cx="2125" cy="418"/>
          </a:xfrm>
        </p:grpSpPr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A05EC335-7DAA-4784-9EC1-C801FF15B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13"/>
              <a:ext cx="169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Place the smallest element to its actual location</a:t>
              </a:r>
            </a:p>
          </p:txBody>
        </p:sp>
        <p:sp>
          <p:nvSpPr>
            <p:cNvPr id="46" name="Line 7">
              <a:extLst>
                <a:ext uri="{FF2B5EF4-FFF2-40B4-BE49-F238E27FC236}">
                  <a16:creationId xmlns:a16="http://schemas.microsoft.com/office/drawing/2014/main" id="{E2367C64-CE9D-4EDD-9A75-E4A2CFFB3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57" y="1138"/>
              <a:ext cx="385" cy="181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725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501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3769BEA6-779C-4335-8E8E-F7161478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45" y="5137377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3C72695B-29E3-4C3D-9BC6-5CAFCD51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982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7B660019-22A3-4AC7-AF39-C39C9629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220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72575A2D-B0E9-44AC-ADD1-73789C40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395" y="512944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85" name="Rectangle 19">
            <a:extLst>
              <a:ext uri="{FF2B5EF4-FFF2-40B4-BE49-F238E27FC236}">
                <a16:creationId xmlns:a16="http://schemas.microsoft.com/office/drawing/2014/main" id="{83921E66-20AA-4F46-B2F2-25C5ADCF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95" y="5129439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81ED12A9-16C2-4773-A442-8CE0794D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395" y="5145768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93" name="Line 28">
            <a:extLst>
              <a:ext uri="{FF2B5EF4-FFF2-40B4-BE49-F238E27FC236}">
                <a16:creationId xmlns:a16="http://schemas.microsoft.com/office/drawing/2014/main" id="{5921FA45-9314-4DB3-81A2-700AB346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1391BDA2-20F1-4751-9911-2A8AFCB29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95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5" name="Line 30">
            <a:extLst>
              <a:ext uri="{FF2B5EF4-FFF2-40B4-BE49-F238E27FC236}">
                <a16:creationId xmlns:a16="http://schemas.microsoft.com/office/drawing/2014/main" id="{A04DD9FD-D590-4E75-9DDB-958E8EBA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6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6" name="Line 31">
            <a:extLst>
              <a:ext uri="{FF2B5EF4-FFF2-40B4-BE49-F238E27FC236}">
                <a16:creationId xmlns:a16="http://schemas.microsoft.com/office/drawing/2014/main" id="{5FDEBB4D-70A7-4629-8EFE-FA32AC748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2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7" name="Line 32">
            <a:extLst>
              <a:ext uri="{FF2B5EF4-FFF2-40B4-BE49-F238E27FC236}">
                <a16:creationId xmlns:a16="http://schemas.microsoft.com/office/drawing/2014/main" id="{90688C13-5819-49FD-B8DC-327F0224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8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2DE93314-C683-40BF-AEEB-082CF2F2A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0CAE1E-C68B-4EF9-9187-ADA2E6DC5480}"/>
              </a:ext>
            </a:extLst>
          </p:cNvPr>
          <p:cNvGrpSpPr/>
          <p:nvPr/>
        </p:nvGrpSpPr>
        <p:grpSpPr>
          <a:xfrm>
            <a:off x="4899844" y="4427251"/>
            <a:ext cx="365760" cy="694024"/>
            <a:chOff x="8588924" y="208642"/>
            <a:chExt cx="365760" cy="694024"/>
          </a:xfrm>
        </p:grpSpPr>
        <p:sp>
          <p:nvSpPr>
            <p:cNvPr id="115" name="Text Box 24">
              <a:extLst>
                <a:ext uri="{FF2B5EF4-FFF2-40B4-BE49-F238E27FC236}">
                  <a16:creationId xmlns:a16="http://schemas.microsoft.com/office/drawing/2014/main" id="{DE3E5540-CEAF-4440-AD77-FA5D02FF1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 err="1"/>
                <a:t>i</a:t>
              </a:r>
              <a:endParaRPr lang="en-CA" altLang="en-US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851BEA-201F-449A-849C-76D6016BA1FD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31E423-209A-4506-A9EF-43EC5DE79A3D}"/>
              </a:ext>
            </a:extLst>
          </p:cNvPr>
          <p:cNvGrpSpPr/>
          <p:nvPr/>
        </p:nvGrpSpPr>
        <p:grpSpPr>
          <a:xfrm>
            <a:off x="5868672" y="4416365"/>
            <a:ext cx="365760" cy="694024"/>
            <a:chOff x="8588924" y="208642"/>
            <a:chExt cx="365760" cy="694024"/>
          </a:xfrm>
        </p:grpSpPr>
        <p:sp>
          <p:nvSpPr>
            <p:cNvPr id="118" name="Text Box 24">
              <a:extLst>
                <a:ext uri="{FF2B5EF4-FFF2-40B4-BE49-F238E27FC236}">
                  <a16:creationId xmlns:a16="http://schemas.microsoft.com/office/drawing/2014/main" id="{2A513FA4-CE6D-4BF2-ADBD-2F3C7814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13AA639-1982-4A1C-ACE7-F35C215F5B6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DF6D1F9-8B27-485D-95D2-E20FE55CAA22}"/>
              </a:ext>
            </a:extLst>
          </p:cNvPr>
          <p:cNvGrpSpPr/>
          <p:nvPr/>
        </p:nvGrpSpPr>
        <p:grpSpPr>
          <a:xfrm>
            <a:off x="4570587" y="6064696"/>
            <a:ext cx="991618" cy="630706"/>
            <a:chOff x="8151305" y="1983013"/>
            <a:chExt cx="991618" cy="630706"/>
          </a:xfrm>
        </p:grpSpPr>
        <p:sp>
          <p:nvSpPr>
            <p:cNvPr id="121" name="Text Box 24">
              <a:extLst>
                <a:ext uri="{FF2B5EF4-FFF2-40B4-BE49-F238E27FC236}">
                  <a16:creationId xmlns:a16="http://schemas.microsoft.com/office/drawing/2014/main" id="{CF4D70AE-BB5F-43FE-979A-E59CB5B08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96F9AB-31C9-4167-B226-1D123E6DA59E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C4B1DF-739D-4D43-ABA5-9EF0A3C5E8BF}"/>
              </a:ext>
            </a:extLst>
          </p:cNvPr>
          <p:cNvGrpSpPr/>
          <p:nvPr/>
        </p:nvGrpSpPr>
        <p:grpSpPr>
          <a:xfrm>
            <a:off x="5572079" y="6053806"/>
            <a:ext cx="991618" cy="630706"/>
            <a:chOff x="8151305" y="1983013"/>
            <a:chExt cx="991618" cy="630706"/>
          </a:xfrm>
        </p:grpSpPr>
        <p:sp>
          <p:nvSpPr>
            <p:cNvPr id="124" name="Text Box 24">
              <a:extLst>
                <a:ext uri="{FF2B5EF4-FFF2-40B4-BE49-F238E27FC236}">
                  <a16:creationId xmlns:a16="http://schemas.microsoft.com/office/drawing/2014/main" id="{1A12D16C-BA55-41DB-9A14-13B99E16D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60A0926-DBFC-4D1A-86A6-8FB7C2FCB41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734BBD-D782-485E-BE4E-DD65C72DC923}"/>
              </a:ext>
            </a:extLst>
          </p:cNvPr>
          <p:cNvGrpSpPr/>
          <p:nvPr/>
        </p:nvGrpSpPr>
        <p:grpSpPr>
          <a:xfrm>
            <a:off x="6935469" y="4405475"/>
            <a:ext cx="365760" cy="694024"/>
            <a:chOff x="8588924" y="208642"/>
            <a:chExt cx="365760" cy="694024"/>
          </a:xfrm>
        </p:grpSpPr>
        <p:sp>
          <p:nvSpPr>
            <p:cNvPr id="127" name="Text Box 24">
              <a:extLst>
                <a:ext uri="{FF2B5EF4-FFF2-40B4-BE49-F238E27FC236}">
                  <a16:creationId xmlns:a16="http://schemas.microsoft.com/office/drawing/2014/main" id="{0E8EF62D-11CE-4EF1-BF40-8A8E8155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33654E-4C70-4ABA-B431-8078687D8150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A232324-9A77-4AE3-825E-286DF592E4D2}"/>
              </a:ext>
            </a:extLst>
          </p:cNvPr>
          <p:cNvGrpSpPr/>
          <p:nvPr/>
        </p:nvGrpSpPr>
        <p:grpSpPr>
          <a:xfrm>
            <a:off x="7947840" y="4405475"/>
            <a:ext cx="365760" cy="694024"/>
            <a:chOff x="8588924" y="208642"/>
            <a:chExt cx="365760" cy="694024"/>
          </a:xfrm>
        </p:grpSpPr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EBCB0529-3599-4E46-88A0-0CEEC72F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E0E40BC-0FA5-4F8A-8BE5-60BFAD05843A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4643E1-2A5C-4A7D-AF94-0C80F55C4E3E}"/>
              </a:ext>
            </a:extLst>
          </p:cNvPr>
          <p:cNvGrpSpPr/>
          <p:nvPr/>
        </p:nvGrpSpPr>
        <p:grpSpPr>
          <a:xfrm>
            <a:off x="8960219" y="4405475"/>
            <a:ext cx="365760" cy="694024"/>
            <a:chOff x="8588924" y="208642"/>
            <a:chExt cx="365760" cy="694024"/>
          </a:xfrm>
        </p:grpSpPr>
        <p:sp>
          <p:nvSpPr>
            <p:cNvPr id="133" name="Text Box 24">
              <a:extLst>
                <a:ext uri="{FF2B5EF4-FFF2-40B4-BE49-F238E27FC236}">
                  <a16:creationId xmlns:a16="http://schemas.microsoft.com/office/drawing/2014/main" id="{90A2DFEF-365D-4E37-A23B-54131B060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245AA5F-40CF-4E06-9DC0-080604A8FD62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96B2D27-A841-4EB1-9538-E8D33B8AF6EC}"/>
              </a:ext>
            </a:extLst>
          </p:cNvPr>
          <p:cNvGrpSpPr/>
          <p:nvPr/>
        </p:nvGrpSpPr>
        <p:grpSpPr>
          <a:xfrm>
            <a:off x="9972593" y="4405475"/>
            <a:ext cx="365760" cy="694024"/>
            <a:chOff x="8588924" y="208642"/>
            <a:chExt cx="365760" cy="694024"/>
          </a:xfrm>
        </p:grpSpPr>
        <p:sp>
          <p:nvSpPr>
            <p:cNvPr id="136" name="Text Box 24">
              <a:extLst>
                <a:ext uri="{FF2B5EF4-FFF2-40B4-BE49-F238E27FC236}">
                  <a16:creationId xmlns:a16="http://schemas.microsoft.com/office/drawing/2014/main" id="{2A9D8C4A-C6AC-4DAA-ACA5-5F9EB5087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7D4CCB4-BA2D-4CB6-975C-5F858D213003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143" name="Rectangle 20">
            <a:extLst>
              <a:ext uri="{FF2B5EF4-FFF2-40B4-BE49-F238E27FC236}">
                <a16:creationId xmlns:a16="http://schemas.microsoft.com/office/drawing/2014/main" id="{618A7586-DA51-4FC5-AA6C-7B17F3F3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586" y="5137377"/>
            <a:ext cx="996696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145" name="Rectangle 19">
            <a:extLst>
              <a:ext uri="{FF2B5EF4-FFF2-40B4-BE49-F238E27FC236}">
                <a16:creationId xmlns:a16="http://schemas.microsoft.com/office/drawing/2014/main" id="{6AB75E6D-8796-4C3B-9542-CD4DD464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546" y="5162019"/>
            <a:ext cx="9144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90" name="Line 25">
            <a:extLst>
              <a:ext uri="{FF2B5EF4-FFF2-40B4-BE49-F238E27FC236}">
                <a16:creationId xmlns:a16="http://schemas.microsoft.com/office/drawing/2014/main" id="{6309F987-D0B3-4C29-B82E-22DEC1B1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5129439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1" name="Line 26">
            <a:extLst>
              <a:ext uri="{FF2B5EF4-FFF2-40B4-BE49-F238E27FC236}">
                <a16:creationId xmlns:a16="http://schemas.microsoft.com/office/drawing/2014/main" id="{0572C01F-BAEC-4C7E-AE44-31CFBECD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6018439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2" name="Line 27">
            <a:extLst>
              <a:ext uri="{FF2B5EF4-FFF2-40B4-BE49-F238E27FC236}">
                <a16:creationId xmlns:a16="http://schemas.microsoft.com/office/drawing/2014/main" id="{45D23785-57DF-4697-9131-797DF65AD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554038"/>
            <a:ext cx="8768443" cy="442005"/>
          </a:xfrm>
        </p:spPr>
        <p:txBody>
          <a:bodyPr/>
          <a:lstStyle/>
          <a:p>
            <a:r>
              <a:rPr lang="en-US" sz="4000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4F059-4C13-483C-8455-DAB435DE2590}"/>
              </a:ext>
            </a:extLst>
          </p:cNvPr>
          <p:cNvSpPr txBox="1">
            <a:spLocks noChangeArrowheads="1"/>
          </p:cNvSpPr>
          <p:nvPr/>
        </p:nvSpPr>
        <p:spPr>
          <a:xfrm>
            <a:off x="1039589" y="1341439"/>
            <a:ext cx="4823502" cy="501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SELECTION-SORT(A)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length[A]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smallest ] &gt; A[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 A[ smallest ]</a:t>
            </a: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3769BEA6-779C-4335-8E8E-F7161478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45" y="5137377"/>
            <a:ext cx="1066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14</a:t>
            </a:r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3C72695B-29E3-4C3D-9BC6-5CAFCD51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982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22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7B660019-22A3-4AC7-AF39-C39C9629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220" y="5137377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17</a:t>
            </a: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72575A2D-B0E9-44AC-ADD1-73789C40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395" y="5129443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85" name="Rectangle 19">
            <a:extLst>
              <a:ext uri="{FF2B5EF4-FFF2-40B4-BE49-F238E27FC236}">
                <a16:creationId xmlns:a16="http://schemas.microsoft.com/office/drawing/2014/main" id="{83921E66-20AA-4F46-B2F2-25C5ADCF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95" y="5129439"/>
            <a:ext cx="1016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81ED12A9-16C2-4773-A442-8CE0794D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395" y="5129439"/>
            <a:ext cx="96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95" name="Line 30">
            <a:extLst>
              <a:ext uri="{FF2B5EF4-FFF2-40B4-BE49-F238E27FC236}">
                <a16:creationId xmlns:a16="http://schemas.microsoft.com/office/drawing/2014/main" id="{A04DD9FD-D590-4E75-9DDB-958E8EBA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6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6" name="Line 31">
            <a:extLst>
              <a:ext uri="{FF2B5EF4-FFF2-40B4-BE49-F238E27FC236}">
                <a16:creationId xmlns:a16="http://schemas.microsoft.com/office/drawing/2014/main" id="{5FDEBB4D-70A7-4629-8EFE-FA32AC748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2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7" name="Line 32">
            <a:extLst>
              <a:ext uri="{FF2B5EF4-FFF2-40B4-BE49-F238E27FC236}">
                <a16:creationId xmlns:a16="http://schemas.microsoft.com/office/drawing/2014/main" id="{90688C13-5819-49FD-B8DC-327F0224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8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 dirty="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2DE93314-C683-40BF-AEEB-082CF2F2A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0CAE1E-C68B-4EF9-9187-ADA2E6DC5480}"/>
              </a:ext>
            </a:extLst>
          </p:cNvPr>
          <p:cNvGrpSpPr/>
          <p:nvPr/>
        </p:nvGrpSpPr>
        <p:grpSpPr>
          <a:xfrm>
            <a:off x="5895913" y="4427251"/>
            <a:ext cx="365760" cy="694024"/>
            <a:chOff x="8588924" y="208642"/>
            <a:chExt cx="365760" cy="694024"/>
          </a:xfrm>
        </p:grpSpPr>
        <p:sp>
          <p:nvSpPr>
            <p:cNvPr id="115" name="Text Box 24">
              <a:extLst>
                <a:ext uri="{FF2B5EF4-FFF2-40B4-BE49-F238E27FC236}">
                  <a16:creationId xmlns:a16="http://schemas.microsoft.com/office/drawing/2014/main" id="{DE3E5540-CEAF-4440-AD77-FA5D02FF1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9" y="208642"/>
              <a:ext cx="2407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 err="1"/>
                <a:t>i</a:t>
              </a:r>
              <a:endParaRPr lang="en-CA" altLang="en-US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851BEA-201F-449A-849C-76D6016BA1FD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31E423-209A-4506-A9EF-43EC5DE79A3D}"/>
              </a:ext>
            </a:extLst>
          </p:cNvPr>
          <p:cNvGrpSpPr/>
          <p:nvPr/>
        </p:nvGrpSpPr>
        <p:grpSpPr>
          <a:xfrm>
            <a:off x="6864741" y="4416365"/>
            <a:ext cx="365760" cy="694024"/>
            <a:chOff x="8588924" y="208642"/>
            <a:chExt cx="365760" cy="694024"/>
          </a:xfrm>
        </p:grpSpPr>
        <p:sp>
          <p:nvSpPr>
            <p:cNvPr id="118" name="Text Box 24">
              <a:extLst>
                <a:ext uri="{FF2B5EF4-FFF2-40B4-BE49-F238E27FC236}">
                  <a16:creationId xmlns:a16="http://schemas.microsoft.com/office/drawing/2014/main" id="{2A513FA4-CE6D-4BF2-ADBD-2F3C7814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13AA639-1982-4A1C-ACE7-F35C215F5B68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DF6D1F9-8B27-485D-95D2-E20FE55CAA22}"/>
              </a:ext>
            </a:extLst>
          </p:cNvPr>
          <p:cNvGrpSpPr/>
          <p:nvPr/>
        </p:nvGrpSpPr>
        <p:grpSpPr>
          <a:xfrm>
            <a:off x="5599314" y="6064696"/>
            <a:ext cx="991618" cy="630706"/>
            <a:chOff x="8151305" y="1983013"/>
            <a:chExt cx="991618" cy="630706"/>
          </a:xfrm>
        </p:grpSpPr>
        <p:sp>
          <p:nvSpPr>
            <p:cNvPr id="121" name="Text Box 24">
              <a:extLst>
                <a:ext uri="{FF2B5EF4-FFF2-40B4-BE49-F238E27FC236}">
                  <a16:creationId xmlns:a16="http://schemas.microsoft.com/office/drawing/2014/main" id="{CF4D70AE-BB5F-43FE-979A-E59CB5B08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96F9AB-31C9-4167-B226-1D123E6DA59E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AC4B1DF-739D-4D43-ABA5-9EF0A3C5E8BF}"/>
              </a:ext>
            </a:extLst>
          </p:cNvPr>
          <p:cNvGrpSpPr/>
          <p:nvPr/>
        </p:nvGrpSpPr>
        <p:grpSpPr>
          <a:xfrm>
            <a:off x="8641931" y="6053806"/>
            <a:ext cx="991618" cy="630706"/>
            <a:chOff x="8151305" y="1983013"/>
            <a:chExt cx="991618" cy="630706"/>
          </a:xfrm>
        </p:grpSpPr>
        <p:sp>
          <p:nvSpPr>
            <p:cNvPr id="124" name="Text Box 24">
              <a:extLst>
                <a:ext uri="{FF2B5EF4-FFF2-40B4-BE49-F238E27FC236}">
                  <a16:creationId xmlns:a16="http://schemas.microsoft.com/office/drawing/2014/main" id="{1A12D16C-BA55-41DB-9A14-13B99E16D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305" y="2244387"/>
              <a:ext cx="991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Smallest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60A0926-DBFC-4D1A-86A6-8FB7C2FCB41A}"/>
                </a:ext>
              </a:extLst>
            </p:cNvPr>
            <p:cNvSpPr txBox="1"/>
            <p:nvPr/>
          </p:nvSpPr>
          <p:spPr>
            <a:xfrm>
              <a:off x="8436524" y="1983013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734BBD-D782-485E-BE4E-DD65C72DC923}"/>
              </a:ext>
            </a:extLst>
          </p:cNvPr>
          <p:cNvGrpSpPr/>
          <p:nvPr/>
        </p:nvGrpSpPr>
        <p:grpSpPr>
          <a:xfrm>
            <a:off x="7931538" y="4405475"/>
            <a:ext cx="365760" cy="694024"/>
            <a:chOff x="8588924" y="208642"/>
            <a:chExt cx="365760" cy="694024"/>
          </a:xfrm>
        </p:grpSpPr>
        <p:sp>
          <p:nvSpPr>
            <p:cNvPr id="127" name="Text Box 24">
              <a:extLst>
                <a:ext uri="{FF2B5EF4-FFF2-40B4-BE49-F238E27FC236}">
                  <a16:creationId xmlns:a16="http://schemas.microsoft.com/office/drawing/2014/main" id="{0E8EF62D-11CE-4EF1-BF40-8A8E8155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33654E-4C70-4ABA-B431-8078687D8150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A232324-9A77-4AE3-825E-286DF592E4D2}"/>
              </a:ext>
            </a:extLst>
          </p:cNvPr>
          <p:cNvGrpSpPr/>
          <p:nvPr/>
        </p:nvGrpSpPr>
        <p:grpSpPr>
          <a:xfrm>
            <a:off x="8943909" y="4405475"/>
            <a:ext cx="365760" cy="694024"/>
            <a:chOff x="8588924" y="208642"/>
            <a:chExt cx="365760" cy="694024"/>
          </a:xfrm>
        </p:grpSpPr>
        <p:sp>
          <p:nvSpPr>
            <p:cNvPr id="130" name="Text Box 24">
              <a:extLst>
                <a:ext uri="{FF2B5EF4-FFF2-40B4-BE49-F238E27FC236}">
                  <a16:creationId xmlns:a16="http://schemas.microsoft.com/office/drawing/2014/main" id="{EBCB0529-3599-4E46-88A0-0CEEC72F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E0E40BC-0FA5-4F8A-8BE5-60BFAD05843A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4643E1-2A5C-4A7D-AF94-0C80F55C4E3E}"/>
              </a:ext>
            </a:extLst>
          </p:cNvPr>
          <p:cNvGrpSpPr/>
          <p:nvPr/>
        </p:nvGrpSpPr>
        <p:grpSpPr>
          <a:xfrm>
            <a:off x="9956288" y="4405475"/>
            <a:ext cx="365760" cy="694024"/>
            <a:chOff x="8588924" y="208642"/>
            <a:chExt cx="365760" cy="694024"/>
          </a:xfrm>
        </p:grpSpPr>
        <p:sp>
          <p:nvSpPr>
            <p:cNvPr id="133" name="Text Box 24">
              <a:extLst>
                <a:ext uri="{FF2B5EF4-FFF2-40B4-BE49-F238E27FC236}">
                  <a16:creationId xmlns:a16="http://schemas.microsoft.com/office/drawing/2014/main" id="{90A2DFEF-365D-4E37-A23B-54131B060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486" y="208642"/>
              <a:ext cx="2439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CA" altLang="en-US" b="1" dirty="0"/>
                <a:t>j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245AA5F-40CF-4E06-9DC0-080604A8FD62}"/>
                </a:ext>
              </a:extLst>
            </p:cNvPr>
            <p:cNvSpPr txBox="1"/>
            <p:nvPr/>
          </p:nvSpPr>
          <p:spPr>
            <a:xfrm rot="10800000">
              <a:off x="8588924" y="502556"/>
              <a:ext cx="3657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altLang="en-US" sz="2000" b="1" dirty="0">
                  <a:sym typeface="Wingdings 3" panose="05040102010807070707" pitchFamily="18" charset="2"/>
                </a:rPr>
                <a:t></a:t>
              </a:r>
              <a:endParaRPr lang="en-CA" altLang="en-US" b="1" dirty="0">
                <a:sym typeface="Wingdings 3" panose="05040102010807070707" pitchFamily="18" charset="2"/>
              </a:endParaRPr>
            </a:p>
          </p:txBody>
        </p:sp>
      </p:grpSp>
      <p:sp>
        <p:nvSpPr>
          <p:cNvPr id="143" name="Rectangle 20">
            <a:extLst>
              <a:ext uri="{FF2B5EF4-FFF2-40B4-BE49-F238E27FC236}">
                <a16:creationId xmlns:a16="http://schemas.microsoft.com/office/drawing/2014/main" id="{618A7586-DA51-4FC5-AA6C-7B17F3F3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586" y="5137377"/>
            <a:ext cx="996696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6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39CD0327-851E-490A-95C0-860C01D1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220" y="5145766"/>
            <a:ext cx="978408" cy="86868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239868CB-1001-4F74-9613-37428CDB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549" y="5157602"/>
            <a:ext cx="9144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/>
              <a:t>12</a:t>
            </a:r>
          </a:p>
        </p:txBody>
      </p:sp>
      <p:sp>
        <p:nvSpPr>
          <p:cNvPr id="93" name="Line 28">
            <a:extLst>
              <a:ext uri="{FF2B5EF4-FFF2-40B4-BE49-F238E27FC236}">
                <a16:creationId xmlns:a16="http://schemas.microsoft.com/office/drawing/2014/main" id="{5921FA45-9314-4DB3-81A2-700AB346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3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0" name="Line 25">
            <a:extLst>
              <a:ext uri="{FF2B5EF4-FFF2-40B4-BE49-F238E27FC236}">
                <a16:creationId xmlns:a16="http://schemas.microsoft.com/office/drawing/2014/main" id="{6309F987-D0B3-4C29-B82E-22DEC1B1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564" y="5129439"/>
            <a:ext cx="6089904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2" name="Line 27">
            <a:extLst>
              <a:ext uri="{FF2B5EF4-FFF2-40B4-BE49-F238E27FC236}">
                <a16:creationId xmlns:a16="http://schemas.microsoft.com/office/drawing/2014/main" id="{45D23785-57DF-4697-9131-797DF65AD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5129439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1" name="Line 26">
            <a:extLst>
              <a:ext uri="{FF2B5EF4-FFF2-40B4-BE49-F238E27FC236}">
                <a16:creationId xmlns:a16="http://schemas.microsoft.com/office/drawing/2014/main" id="{0572C01F-BAEC-4C7E-AE44-31CFBECD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8395" y="6018439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1391BDA2-20F1-4751-9911-2A8AFCB29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9595" y="5129439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3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3888</Words>
  <Application>Microsoft Office PowerPoint</Application>
  <PresentationFormat>Widescreen</PresentationFormat>
  <Paragraphs>894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Cambria Math</vt:lpstr>
      <vt:lpstr>Comic Sans MS</vt:lpstr>
      <vt:lpstr>Times New Roman</vt:lpstr>
      <vt:lpstr>Wingdings</vt:lpstr>
      <vt:lpstr>Office Theme</vt:lpstr>
      <vt:lpstr>Adjacency</vt:lpstr>
      <vt:lpstr>CSC 301 – Design and Analysis of Algorithms</vt:lpstr>
      <vt:lpstr>The Sorting Problem</vt:lpstr>
      <vt:lpstr>Why Study Sorting Algorithms?</vt:lpstr>
      <vt:lpstr>Properties of  Sorting Algorithms</vt:lpstr>
      <vt:lpstr>Types of  Sorting Algorithms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(Optimized)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83</cp:revision>
  <dcterms:created xsi:type="dcterms:W3CDTF">2020-06-08T03:46:58Z</dcterms:created>
  <dcterms:modified xsi:type="dcterms:W3CDTF">2022-02-14T09:52:14Z</dcterms:modified>
</cp:coreProperties>
</file>