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67" r:id="rId3"/>
    <p:sldId id="466" r:id="rId4"/>
    <p:sldId id="467" r:id="rId5"/>
    <p:sldId id="270" r:id="rId6"/>
    <p:sldId id="468" r:id="rId7"/>
    <p:sldId id="469" r:id="rId8"/>
    <p:sldId id="470" r:id="rId9"/>
    <p:sldId id="471" r:id="rId10"/>
    <p:sldId id="346" r:id="rId11"/>
    <p:sldId id="457" r:id="rId12"/>
    <p:sldId id="458" r:id="rId13"/>
    <p:sldId id="475" r:id="rId14"/>
    <p:sldId id="459" r:id="rId15"/>
    <p:sldId id="476" r:id="rId16"/>
    <p:sldId id="477" r:id="rId17"/>
    <p:sldId id="46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E91301-8390-499D-83BE-49190A5B0140}" v="3" dt="2020-06-20T13:15:38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Jamal" userId="6724a5da2ffd1b8f" providerId="LiveId" clId="{96E91301-8390-499D-83BE-49190A5B0140}"/>
    <pc:docChg chg="modSld">
      <pc:chgData name="Hasan Jamal" userId="6724a5da2ffd1b8f" providerId="LiveId" clId="{96E91301-8390-499D-83BE-49190A5B0140}" dt="2020-06-20T13:15:35.684" v="1"/>
      <pc:docMkLst>
        <pc:docMk/>
      </pc:docMkLst>
      <pc:sldChg chg="modTransition">
        <pc:chgData name="Hasan Jamal" userId="6724a5da2ffd1b8f" providerId="LiveId" clId="{96E91301-8390-499D-83BE-49190A5B0140}" dt="2020-06-20T13:15:35.684" v="1"/>
        <pc:sldMkLst>
          <pc:docMk/>
          <pc:sldMk cId="1423990881" sldId="267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578419612" sldId="270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1495268929" sldId="274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2742951823" sldId="346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3076239252" sldId="457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3748594262" sldId="458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616506392" sldId="459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2854303941" sldId="461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3095468980" sldId="466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2501283379" sldId="467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2088484385" sldId="468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2487066325" sldId="469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1595765672" sldId="470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2723844874" sldId="471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391945698" sldId="475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481662566" sldId="476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376348559" sldId="4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34546-FD7D-47BB-AA1E-00BBFD21EE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D3D20-B80A-47F2-90D8-E85AAC9E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3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23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D59A9-26BF-4D09-A867-F8F14F259C9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39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173AD6-A58B-476A-86CF-1D366384E0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7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0CC6-EB59-4447-80BA-9D36C629B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DD14A-F511-49B0-A91B-978DAEFBB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39A08-9A7A-49DA-A39B-B0EF1A48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D8D3A-B881-4BC9-A537-ECB468F7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F4CF0-1776-4F65-BCA7-0F303DF3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7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D555-ABD7-4161-B06F-FCD3143D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95C10-FF95-4025-B207-9881A1646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C42DD-D420-4BAE-A427-F815A4F3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1F7B7-D2EB-4517-9D60-26A66FF0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20148-FE35-475E-9068-7641710E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54761-8A33-482D-B4B2-18B2A8F89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816EB-AB8E-47C2-9A3E-33DE4D4F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40179-C5D2-4148-BAA2-30F72348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BD9F-3BB0-4D0E-9EBA-8CC5FDF8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69872-32D9-46E9-AB85-0ABCDEE8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65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3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2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60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6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20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33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78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544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02DE-303C-4D87-8E77-879FBE11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C54D-48BB-467E-8103-DFE5F6DCE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AA13-6920-4BB8-A1F1-3A132427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3360B-5BAB-41D8-A02D-7C1BAB8C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317C-2498-4AED-8B51-357F03DC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34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802086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37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93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and Anaysis of Algorihms, Spring 2008 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Design &amp; Analysis of 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AA143B-99B6-4B27-B043-E574855ABF9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7592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and Anaysis of Algorihms, Spring 2008 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Design &amp; Analysis of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18971-3FDC-4323-BE22-69C0E5D579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8714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and Anaysis of Algorihms, Spring 2008 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Design &amp; Analysis of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BCAC09-0EE0-4829-9090-1F0BC639B9B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95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3ADF-891D-4A12-83B5-454FF55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92D1F-5588-4349-97C5-EB30CD88E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4B3D-6B89-4416-A6EB-152D8D49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9C78-BA9A-479E-A3FF-69528729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EE37-7497-4B13-94F5-9E33310D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5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8959-A7A6-4D39-AA8B-57C72F6B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0084-43D6-45E5-B2FB-83FB50E50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317EC-AA9D-4624-8395-48D0AE97E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8D681-CD5B-4D0F-A2B0-BF8B8AD7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1E102-0CFC-4C99-8794-DDB15502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0784B-2F5A-4BD4-9EBE-85512D86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3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3181-2412-4949-91A3-23CBDDDB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C8FC4-D6CA-4D00-B86A-7336B6E1C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D6D8B-7024-4E37-B53E-016331394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1DB30-80A3-4DC3-9806-9202A7614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97761-D7C3-42D3-803A-AAC22024F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11AC6-D32A-4EAD-B726-5AE67DFF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607F5-A7FB-40DA-A637-507CECE2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8571F-5213-44AD-9B39-829F8762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6889-5B79-497C-9736-E9B7A36D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5B599-D225-4693-9E55-C140F796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B06CB-70EA-4710-B4B5-59BF2C62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1CA16-87D7-4A9A-93EE-A252B69E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1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141D3-43C6-40C7-A4DB-9BFB3972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73F51-C531-4416-9A10-50D5280B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032B0-273E-4169-9640-156E7D4E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6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39EF-1141-43EF-9A25-60CEC369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0430-0CCC-4FD2-905C-27F04B934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68AE7-6F69-4589-A8AF-F2B8927E8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1577C-944C-412C-8F52-FFFC45A3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FD3B-027E-4C74-964C-C3F64FBB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FEB46-4620-4847-8F68-DB3BB84C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019B-EBB5-4FBC-99F6-CD60929B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A3050-1640-44D7-B8B2-7F5BC0F2C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D1C82-DEC0-4624-8D52-79B7F25CF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A048C-F343-4D60-96F0-B2859B51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88895-9B51-4541-AAB2-BF16ED7D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53C80-6CDB-486A-B8CF-AAD12732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5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B5029-5875-48B9-9C22-38D785FC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0B3BA-C511-4FC7-AA99-072F757CF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0382-92E4-4D10-875A-89C34EF30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F8B72-9C19-4DBD-8F3B-D049130D496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D864E-90F0-4014-8C2D-CE853EFCB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62C12-0EAF-4F9E-BB1B-EED572C6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Design &amp; Analysis of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Design and Anaysis of Algorihms, Spring 2008 </a:t>
            </a:r>
          </a:p>
        </p:txBody>
      </p:sp>
    </p:spTree>
    <p:extLst>
      <p:ext uri="{BB962C8B-B14F-4D97-AF65-F5344CB8AC3E}">
        <p14:creationId xmlns:p14="http://schemas.microsoft.com/office/powerpoint/2010/main" val="23899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5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5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5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</a:t>
            </a:fld>
            <a:endParaRPr lang="en-US">
              <a:latin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1654176"/>
            <a:ext cx="8458200" cy="1470025"/>
          </a:xfrm>
        </p:spPr>
        <p:txBody>
          <a:bodyPr/>
          <a:lstStyle/>
          <a:p>
            <a:pPr algn="ctr"/>
            <a:r>
              <a:rPr lang="en-US" sz="3200" b="1" dirty="0"/>
              <a:t>CSC 301 – Design and Analysis of Algorithms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505200"/>
            <a:ext cx="84582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A9A57C"/>
              </a:buClr>
            </a:pP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Instructor: Dr. M. Hasan Jamal</a:t>
            </a:r>
          </a:p>
          <a:p>
            <a:pPr algn="ctr">
              <a:buClr>
                <a:srgbClr val="A9A57C"/>
              </a:buClr>
            </a:pP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Lecture# 04: Recurrences</a:t>
            </a:r>
          </a:p>
        </p:txBody>
      </p:sp>
    </p:spTree>
    <p:extLst>
      <p:ext uri="{BB962C8B-B14F-4D97-AF65-F5344CB8AC3E}">
        <p14:creationId xmlns:p14="http://schemas.microsoft.com/office/powerpoint/2010/main" val="142399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620000" cy="1143000"/>
          </a:xfrm>
          <a:noFill/>
        </p:spPr>
        <p:txBody>
          <a:bodyPr/>
          <a:lstStyle/>
          <a:p>
            <a:pPr>
              <a:defRPr/>
            </a:pPr>
            <a:r>
              <a:rPr lang="en-US" sz="4000" dirty="0"/>
              <a:t>Towers of Hanoi Puzzle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19200"/>
            <a:ext cx="8077200" cy="5638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en-US" b="1" dirty="0"/>
              <a:t>Given: </a:t>
            </a:r>
            <a:r>
              <a:rPr lang="en-US" altLang="en-US" dirty="0"/>
              <a:t>Three posts labeled “Left”, “Middle”, “Right” and N disks placed in order on the “Left” post.</a:t>
            </a:r>
          </a:p>
          <a:p>
            <a:pPr marL="114300" indent="0">
              <a:buNone/>
            </a:pPr>
            <a:endParaRPr lang="en-US" altLang="en-US" dirty="0"/>
          </a:p>
          <a:p>
            <a:pPr marL="114300" indent="0">
              <a:buNone/>
            </a:pPr>
            <a:endParaRPr lang="en-US" altLang="en-US" b="1" dirty="0"/>
          </a:p>
          <a:p>
            <a:pPr marL="114300" indent="0">
              <a:buNone/>
            </a:pPr>
            <a:endParaRPr lang="en-US" altLang="en-US" b="1" dirty="0"/>
          </a:p>
          <a:p>
            <a:pPr marL="114300" indent="0">
              <a:buNone/>
            </a:pPr>
            <a:endParaRPr lang="en-US" altLang="en-US" b="1" dirty="0"/>
          </a:p>
          <a:p>
            <a:pPr marL="114300" indent="0">
              <a:buNone/>
            </a:pPr>
            <a:r>
              <a:rPr lang="en-US" altLang="en-US" b="1" dirty="0"/>
              <a:t>Goal: </a:t>
            </a:r>
            <a:r>
              <a:rPr lang="en-US" altLang="en-US" dirty="0"/>
              <a:t>Move all the disks on the “Left” post to the “Right” post, while preserving the original ordering.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114300" indent="0">
              <a:buNone/>
            </a:pPr>
            <a:r>
              <a:rPr lang="en-US" altLang="en-US" b="1" dirty="0"/>
              <a:t>Rules:</a:t>
            </a:r>
          </a:p>
          <a:p>
            <a:pPr indent="-342900"/>
            <a:r>
              <a:rPr lang="en-US" altLang="en-US" dirty="0"/>
              <a:t>Only move one disk at a time.</a:t>
            </a:r>
          </a:p>
          <a:p>
            <a:pPr indent="-342900"/>
            <a:r>
              <a:rPr lang="en-US" altLang="en-US" dirty="0"/>
              <a:t>A move is taking one disk from the post and putting it on another post (on top of any other disk). </a:t>
            </a:r>
          </a:p>
          <a:p>
            <a:pPr indent="-342900"/>
            <a:r>
              <a:rPr lang="en-US" altLang="en-US" dirty="0"/>
              <a:t>Cannot put a larger disk on top of a smaller disk.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55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>
                <a:latin typeface="Calibri"/>
              </a:rPr>
              <a:pPr/>
              <a:t>10</a:t>
            </a:fld>
            <a:endParaRPr lang="en-US">
              <a:latin typeface="Calibri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2080874"/>
            <a:ext cx="3962400" cy="134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7D0FFFE7-9E53-48D1-92BC-5F81CE57F75A}"/>
              </a:ext>
            </a:extLst>
          </p:cNvPr>
          <p:cNvSpPr txBox="1">
            <a:spLocks/>
          </p:cNvSpPr>
          <p:nvPr/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85D9CA-6DAA-4C3C-A3E2-EDEA918D5F89}" type="slidenum">
              <a:rPr lang="en-US" smtClean="0">
                <a:latin typeface="Calibri"/>
              </a:rPr>
              <a:pPr/>
              <a:t>10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623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1027"/>
          <p:cNvSpPr txBox="1">
            <a:spLocks noChangeArrowheads="1"/>
          </p:cNvSpPr>
          <p:nvPr/>
        </p:nvSpPr>
        <p:spPr bwMode="auto">
          <a:xfrm>
            <a:off x="2044701" y="1905001"/>
            <a:ext cx="5389617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For n = 3, the fastest solution is:</a:t>
            </a:r>
          </a:p>
          <a:p>
            <a:pPr>
              <a:buFontTx/>
              <a:buChar char="•"/>
            </a:pPr>
            <a:endParaRPr lang="en-US" altLang="en-US" sz="2200" dirty="0">
              <a:solidFill>
                <a:srgbClr val="2F2B20"/>
              </a:solidFill>
              <a:latin typeface="Calibri"/>
            </a:endParaRPr>
          </a:p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       Move from Left Post to Right Post</a:t>
            </a:r>
          </a:p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       Move from Left Post to Middle Post</a:t>
            </a:r>
          </a:p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       Move from Right Post to Middle Post</a:t>
            </a:r>
          </a:p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       Move from Left Post to Right Post</a:t>
            </a:r>
          </a:p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       Move from Middle Post to Left Post</a:t>
            </a:r>
          </a:p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       Move from Middle Post to Right Post</a:t>
            </a:r>
          </a:p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       Move From Left Post to Right Post</a:t>
            </a:r>
          </a:p>
          <a:p>
            <a:endParaRPr lang="en-US" altLang="en-US" sz="2200" dirty="0">
              <a:solidFill>
                <a:srgbClr val="2F2B20"/>
              </a:solidFill>
              <a:latin typeface="Calibri"/>
            </a:endParaRPr>
          </a:p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The minimum required number of moves is 7.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55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>
                <a:latin typeface="Calibri"/>
              </a:rPr>
              <a:pPr/>
              <a:t>11</a:t>
            </a:fld>
            <a:endParaRPr lang="en-US">
              <a:latin typeface="Calibri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077200" cy="1143000"/>
          </a:xfrm>
          <a:noFill/>
        </p:spPr>
        <p:txBody>
          <a:bodyPr/>
          <a:lstStyle/>
          <a:p>
            <a:pPr>
              <a:defRPr/>
            </a:pPr>
            <a:r>
              <a:rPr lang="en-US" sz="4000" dirty="0"/>
              <a:t>Towers of Hanoi Puzzle:</a:t>
            </a:r>
            <a:br>
              <a:rPr lang="en-US" sz="4000" dirty="0"/>
            </a:br>
            <a:r>
              <a:rPr lang="en-US" sz="3600" dirty="0"/>
              <a:t>A three disk Solution</a:t>
            </a:r>
            <a:endParaRPr lang="en-US" sz="4000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E13F562-A3A1-4947-91EC-725C52FFD3C0}"/>
              </a:ext>
            </a:extLst>
          </p:cNvPr>
          <p:cNvSpPr txBox="1">
            <a:spLocks/>
          </p:cNvSpPr>
          <p:nvPr/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85D9CA-6DAA-4C3C-A3E2-EDEA918D5F89}" type="slidenum">
              <a:rPr lang="en-US" smtClean="0">
                <a:latin typeface="Calibri"/>
              </a:rPr>
              <a:pPr/>
              <a:t>11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859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55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>
                <a:latin typeface="Calibri"/>
              </a:rPr>
              <a:pPr/>
              <a:t>12</a:t>
            </a:fld>
            <a:endParaRPr lang="en-US">
              <a:latin typeface="Calibri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077200" cy="1143000"/>
          </a:xfrm>
          <a:noFill/>
        </p:spPr>
        <p:txBody>
          <a:bodyPr/>
          <a:lstStyle/>
          <a:p>
            <a:pPr>
              <a:defRPr/>
            </a:pPr>
            <a:r>
              <a:rPr lang="en-US" sz="4000" dirty="0"/>
              <a:t>Towers of Hanoi Puzzle:</a:t>
            </a:r>
            <a:br>
              <a:rPr lang="en-US" sz="4000" dirty="0"/>
            </a:br>
            <a:r>
              <a:rPr lang="en-US" sz="3600" dirty="0"/>
              <a:t>A four disk Solution???</a:t>
            </a:r>
            <a:endParaRPr lang="en-US" sz="4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904" y="2538074"/>
            <a:ext cx="5978096" cy="203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A5944D3-1DC7-4B98-82B0-C5C728C3B766}"/>
              </a:ext>
            </a:extLst>
          </p:cNvPr>
          <p:cNvSpPr txBox="1">
            <a:spLocks/>
          </p:cNvSpPr>
          <p:nvPr/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85D9CA-6DAA-4C3C-A3E2-EDEA918D5F89}" type="slidenum">
              <a:rPr lang="en-US" smtClean="0">
                <a:latin typeface="Calibri"/>
              </a:rPr>
              <a:pPr/>
              <a:t>12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94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Recursive Algorithm Idea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55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>
                <a:latin typeface="Calibri"/>
              </a:rPr>
              <a:pPr/>
              <a:t>13</a:t>
            </a:fld>
            <a:endParaRPr lang="en-US">
              <a:latin typeface="Calibri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05000" y="1219200"/>
            <a:ext cx="8077200" cy="2514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9A57C"/>
              </a:buClr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Final step is to move the largest disk at the bottom from post 1 to post 3.</a:t>
            </a:r>
          </a:p>
          <a:p>
            <a:pPr>
              <a:buClr>
                <a:srgbClr val="A9A57C"/>
              </a:buClr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To do this, the other n-1 disks must be on post 2.</a:t>
            </a:r>
          </a:p>
          <a:p>
            <a:pPr>
              <a:buClr>
                <a:srgbClr val="A9A57C"/>
              </a:buClr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So we need a way to move n-1 disks from post 1 to post 2.</a:t>
            </a:r>
          </a:p>
          <a:p>
            <a:pPr>
              <a:buClr>
                <a:srgbClr val="A9A57C"/>
              </a:buClr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Base Case: moving the smallest disk is easy (you can always move it to any post in one step).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905000" y="3810000"/>
            <a:ext cx="4038600" cy="2514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9A57C"/>
              </a:buClr>
            </a:pPr>
            <a:r>
              <a:rPr lang="en-US" altLang="en-US" b="1" dirty="0">
                <a:solidFill>
                  <a:srgbClr val="FF0000"/>
                </a:solidFill>
                <a:latin typeface="Calibri"/>
              </a:rPr>
              <a:t>Step 1</a:t>
            </a:r>
            <a:r>
              <a:rPr lang="en-US" altLang="en-US" dirty="0">
                <a:solidFill>
                  <a:srgbClr val="2F2B20"/>
                </a:solidFill>
                <a:latin typeface="Calibri"/>
              </a:rPr>
              <a:t>: Move top n-1 disks to post 2</a:t>
            </a:r>
          </a:p>
          <a:p>
            <a:pPr>
              <a:buClr>
                <a:srgbClr val="A9A57C"/>
              </a:buClr>
            </a:pPr>
            <a:r>
              <a:rPr lang="en-US" altLang="en-US" b="1" dirty="0">
                <a:solidFill>
                  <a:srgbClr val="FF0000"/>
                </a:solidFill>
                <a:latin typeface="Calibri"/>
              </a:rPr>
              <a:t>Step 2</a:t>
            </a:r>
            <a:r>
              <a:rPr lang="en-US" altLang="en-US" dirty="0">
                <a:solidFill>
                  <a:srgbClr val="2F2B20"/>
                </a:solidFill>
                <a:latin typeface="Calibri"/>
              </a:rPr>
              <a:t>: Move the largest disk to post 3</a:t>
            </a:r>
          </a:p>
          <a:p>
            <a:pPr>
              <a:buClr>
                <a:srgbClr val="A9A57C"/>
              </a:buClr>
            </a:pPr>
            <a:r>
              <a:rPr lang="en-US" altLang="en-US" b="1" dirty="0">
                <a:solidFill>
                  <a:srgbClr val="FF0000"/>
                </a:solidFill>
                <a:latin typeface="Calibri"/>
              </a:rPr>
              <a:t>Step 3</a:t>
            </a:r>
            <a:r>
              <a:rPr lang="en-US" altLang="en-US" dirty="0">
                <a:solidFill>
                  <a:srgbClr val="2F2B20"/>
                </a:solidFill>
                <a:latin typeface="Calibri"/>
              </a:rPr>
              <a:t>: Move n-1 disks from post 2 to post 3</a:t>
            </a: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81400"/>
            <a:ext cx="3048000" cy="324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026DB97D-1510-4FE8-9506-90B862790D21}"/>
              </a:ext>
            </a:extLst>
          </p:cNvPr>
          <p:cNvSpPr txBox="1">
            <a:spLocks/>
          </p:cNvSpPr>
          <p:nvPr/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85D9CA-6DAA-4C3C-A3E2-EDEA918D5F89}" type="slidenum">
              <a:rPr lang="en-US" smtClean="0">
                <a:latin typeface="Calibri"/>
              </a:rPr>
              <a:pPr/>
              <a:t>13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650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Recursive Algorithm Idea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55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>
                <a:latin typeface="Calibri"/>
              </a:rPr>
              <a:pPr/>
              <a:t>14</a:t>
            </a:fld>
            <a:endParaRPr lang="en-US">
              <a:latin typeface="Calibri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05000" y="1219200"/>
            <a:ext cx="8077200" cy="2514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9A57C"/>
              </a:buClr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Step 1 is really the same problem, with fewer disks and a different target post.</a:t>
            </a:r>
          </a:p>
          <a:p>
            <a:pPr lvl="1">
              <a:buClr>
                <a:srgbClr val="9CBEBD"/>
              </a:buClr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“Move n-1 disks from post 1 to post 2”</a:t>
            </a:r>
          </a:p>
          <a:p>
            <a:pPr>
              <a:buClr>
                <a:srgbClr val="A9A57C"/>
              </a:buClr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And Step 3 is also the same problem, with fewer disks and different starting and target post.</a:t>
            </a:r>
          </a:p>
          <a:p>
            <a:pPr lvl="1">
              <a:buClr>
                <a:srgbClr val="9CBEBD"/>
              </a:buClr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“Move n-1 disks from post 2 to post 3”</a:t>
            </a: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81400"/>
            <a:ext cx="3048000" cy="324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05000" y="3810000"/>
            <a:ext cx="4191000" cy="2514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9A57C"/>
              </a:buClr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So this is a recursive algorithm.</a:t>
            </a:r>
          </a:p>
          <a:p>
            <a:pPr lvl="1">
              <a:buClr>
                <a:srgbClr val="9CBEBD"/>
              </a:buClr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The terminal case is moving the smallest disk – can move directly without using third post.</a:t>
            </a:r>
          </a:p>
          <a:p>
            <a:pPr lvl="1">
              <a:buClr>
                <a:srgbClr val="9CBEBD"/>
              </a:buClr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Number disks from 1 (smallest) to n (largest).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14418C52-AE70-47F3-9C14-B4EACFCB4C74}"/>
              </a:ext>
            </a:extLst>
          </p:cNvPr>
          <p:cNvSpPr txBox="1">
            <a:spLocks/>
          </p:cNvSpPr>
          <p:nvPr/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85D9CA-6DAA-4C3C-A3E2-EDEA918D5F89}" type="slidenum">
              <a:rPr lang="en-US" smtClean="0">
                <a:latin typeface="Calibri"/>
              </a:rPr>
              <a:pPr/>
              <a:t>14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66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001000" cy="1143000"/>
          </a:xfrm>
          <a:noFill/>
        </p:spPr>
        <p:txBody>
          <a:bodyPr/>
          <a:lstStyle/>
          <a:p>
            <a:pPr>
              <a:defRPr/>
            </a:pPr>
            <a:r>
              <a:rPr lang="en-US" sz="4000" dirty="0"/>
              <a:t>Towers of Hanoi Puzzle: Pseudocode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295400"/>
            <a:ext cx="8382000" cy="5410200"/>
          </a:xfrm>
        </p:spPr>
        <p:txBody>
          <a:bodyPr>
            <a:normAutofit/>
          </a:bodyPr>
          <a:lstStyle/>
          <a:p>
            <a:pPr marL="114300" indent="0">
              <a:spcBef>
                <a:spcPts val="3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MoveDisk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(count,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pPr marL="114300" indent="0">
              <a:spcBef>
                <a:spcPts val="3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(count == 1){</a:t>
            </a:r>
          </a:p>
          <a:p>
            <a:pPr marL="114300" indent="0">
              <a:spcBef>
                <a:spcPts val="3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move directly;</a:t>
            </a:r>
          </a:p>
          <a:p>
            <a:pPr marL="114300" indent="0">
              <a:spcBef>
                <a:spcPts val="3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114300" indent="0">
              <a:spcBef>
                <a:spcPts val="3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 {</a:t>
            </a:r>
          </a:p>
          <a:p>
            <a:pPr marL="114300" indent="0">
              <a:spcBef>
                <a:spcPts val="3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Move top n-1 disks to mid post</a:t>
            </a:r>
          </a:p>
          <a:p>
            <a:pPr marL="114300" indent="0">
              <a:spcBef>
                <a:spcPts val="3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MoveDisk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(count-1,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4300" indent="0"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Move the largest disk to end post</a:t>
            </a:r>
          </a:p>
          <a:p>
            <a:pPr marL="114300" indent="0">
              <a:spcBef>
                <a:spcPts val="3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MoveDisk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4300" indent="0"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Move top n-1 disks from mid post to end post</a:t>
            </a:r>
          </a:p>
          <a:p>
            <a:pPr marL="114300" indent="0">
              <a:spcBef>
                <a:spcPts val="3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MoveDisk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(count-1,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4300" indent="0">
              <a:spcBef>
                <a:spcPts val="3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14300" indent="0">
              <a:spcBef>
                <a:spcPts val="3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11430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i="1" dirty="0">
                <a:solidFill>
                  <a:srgbClr val="FF3300"/>
                </a:solidFill>
              </a:rPr>
              <a:t>Recurrence </a:t>
            </a:r>
            <a:r>
              <a:rPr lang="en-US" dirty="0"/>
              <a:t>equation: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55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>
                <a:latin typeface="Calibri"/>
              </a:rPr>
              <a:pPr/>
              <a:t>15</a:t>
            </a:fld>
            <a:endParaRPr lang="en-US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14800" y="5867400"/>
                <a:ext cx="5257800" cy="847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sz="22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           1                           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  <a:ea typeface="Cambria Math"/>
                                </a:rPr>
                                <m:t> 2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sz="22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200" i="1">
                                      <a:solidFill>
                                        <a:srgbClr val="2F2B2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en-US" sz="2200" i="1">
                                      <a:solidFill>
                                        <a:srgbClr val="2F2B2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+1             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2F2B2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867400"/>
                <a:ext cx="5257800" cy="847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D1C016D-57AF-41B0-948B-00A5DAC5EC62}"/>
              </a:ext>
            </a:extLst>
          </p:cNvPr>
          <p:cNvSpPr txBox="1">
            <a:spLocks/>
          </p:cNvSpPr>
          <p:nvPr/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85D9CA-6DAA-4C3C-A3E2-EDEA918D5F89}" type="slidenum">
              <a:rPr lang="en-US" smtClean="0">
                <a:latin typeface="Calibri"/>
              </a:rPr>
              <a:pPr/>
              <a:t>15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4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447800"/>
            <a:ext cx="7772400" cy="3352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+mj-lt"/>
              </a:rPr>
              <a:t>                      Disks       Required Moves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+mj-lt"/>
              </a:rPr>
              <a:t>		            1                             1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+mj-lt"/>
              </a:rPr>
              <a:t>		            2                             3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+mj-lt"/>
              </a:rPr>
              <a:t>                         3                             7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+mj-lt"/>
              </a:rPr>
              <a:t>                         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+mj-lt"/>
              </a:rPr>
              <a:t>                         5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+mj-lt"/>
              </a:rPr>
              <a:t>                          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+mj-lt"/>
              </a:rPr>
              <a:t>                         </a:t>
            </a:r>
            <a:r>
              <a:rPr lang="en-US" altLang="en-US" b="1" dirty="0">
                <a:solidFill>
                  <a:srgbClr val="0070C0"/>
                </a:solidFill>
                <a:latin typeface="+mj-lt"/>
              </a:rPr>
              <a:t>n</a:t>
            </a:r>
          </a:p>
        </p:txBody>
      </p:sp>
      <p:sp>
        <p:nvSpPr>
          <p:cNvPr id="26631" name="TextBox 6"/>
          <p:cNvSpPr txBox="1">
            <a:spLocks noChangeArrowheads="1"/>
          </p:cNvSpPr>
          <p:nvPr/>
        </p:nvSpPr>
        <p:spPr bwMode="auto">
          <a:xfrm>
            <a:off x="6520010" y="2990196"/>
            <a:ext cx="31954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FF0000"/>
                </a:solidFill>
                <a:latin typeface="Calibri"/>
              </a:rPr>
              <a:t>Time Complexity: O(2</a:t>
            </a:r>
            <a:r>
              <a:rPr lang="en-US" altLang="en-US" baseline="30000" dirty="0">
                <a:solidFill>
                  <a:srgbClr val="FF0000"/>
                </a:solidFill>
                <a:latin typeface="Calibri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Calibri"/>
              </a:rPr>
              <a:t>)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181600" y="4008121"/>
            <a:ext cx="1066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r>
              <a:rPr lang="en-US" altLang="en-US" sz="2200" b="1" dirty="0">
                <a:solidFill>
                  <a:srgbClr val="0070C0"/>
                </a:solidFill>
                <a:latin typeface="Cambria"/>
              </a:rPr>
              <a:t>2</a:t>
            </a:r>
            <a:r>
              <a:rPr lang="en-US" altLang="en-US" sz="2200" b="1" baseline="30000" dirty="0">
                <a:solidFill>
                  <a:srgbClr val="0070C0"/>
                </a:solidFill>
                <a:latin typeface="Cambria"/>
              </a:rPr>
              <a:t>n</a:t>
            </a:r>
            <a:r>
              <a:rPr lang="en-US" altLang="en-US" sz="2200" b="1" dirty="0">
                <a:solidFill>
                  <a:srgbClr val="0070C0"/>
                </a:solidFill>
                <a:latin typeface="Cambria"/>
              </a:rPr>
              <a:t> – 1</a:t>
            </a:r>
            <a:r>
              <a:rPr lang="en-US" altLang="en-US" sz="2000" b="1" dirty="0">
                <a:solidFill>
                  <a:srgbClr val="0070C0"/>
                </a:solidFill>
              </a:rPr>
              <a:t> 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55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>
                <a:latin typeface="Calibri"/>
              </a:rPr>
              <a:pPr/>
              <a:t>16</a:t>
            </a:fld>
            <a:endParaRPr lang="en-US">
              <a:latin typeface="Calibri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866900" y="5118100"/>
            <a:ext cx="7962900" cy="1587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Clr>
                <a:srgbClr val="A9A57C"/>
              </a:buClr>
              <a:buNone/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Some problems are computationally too difficult to solve in reasonable amount of time. </a:t>
            </a:r>
          </a:p>
          <a:p>
            <a:pPr marL="114300" indent="0" algn="just">
              <a:buClr>
                <a:srgbClr val="A9A57C"/>
              </a:buClr>
              <a:buNone/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While an effective algorithm exists, we still don’t have the time to wait for its completion.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001000" cy="1143000"/>
          </a:xfrm>
          <a:noFill/>
        </p:spPr>
        <p:txBody>
          <a:bodyPr/>
          <a:lstStyle/>
          <a:p>
            <a:pPr>
              <a:defRPr/>
            </a:pPr>
            <a:r>
              <a:rPr lang="en-US" sz="4000" dirty="0"/>
              <a:t>Towers of Hanoi Puzzle: Analysis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34000" y="2895601"/>
            <a:ext cx="609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r>
              <a:rPr lang="en-US" altLang="en-US" sz="2200" b="1" dirty="0">
                <a:solidFill>
                  <a:srgbClr val="2F2B20"/>
                </a:solidFill>
                <a:latin typeface="Cambria"/>
              </a:rPr>
              <a:t>15</a:t>
            </a:r>
            <a:r>
              <a:rPr lang="en-US" altLang="en-US" sz="2000" b="1" dirty="0">
                <a:solidFill>
                  <a:srgbClr val="2F2B20"/>
                </a:solidFill>
              </a:rPr>
              <a:t> </a:t>
            </a:r>
            <a:endParaRPr lang="en-US" altLang="en-US" sz="2000" dirty="0">
              <a:solidFill>
                <a:srgbClr val="2F2B2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34000" y="3246121"/>
            <a:ext cx="609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r>
              <a:rPr lang="en-US" altLang="en-US" sz="2200" b="1" dirty="0">
                <a:solidFill>
                  <a:srgbClr val="2F2B20"/>
                </a:solidFill>
                <a:latin typeface="Cambria"/>
              </a:rPr>
              <a:t>31</a:t>
            </a:r>
            <a:r>
              <a:rPr lang="en-US" altLang="en-US" sz="2000" b="1" dirty="0">
                <a:solidFill>
                  <a:srgbClr val="2F2B20"/>
                </a:solidFill>
              </a:rPr>
              <a:t> </a:t>
            </a:r>
            <a:endParaRPr lang="en-US" altLang="en-US" sz="2000" dirty="0">
              <a:solidFill>
                <a:srgbClr val="2F2B2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486400" y="3627121"/>
            <a:ext cx="609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r>
              <a:rPr lang="en-US" altLang="en-US" sz="2200" b="1" dirty="0">
                <a:solidFill>
                  <a:srgbClr val="2F2B20"/>
                </a:solidFill>
                <a:latin typeface="Cambria"/>
              </a:rPr>
              <a:t>:</a:t>
            </a:r>
            <a:r>
              <a:rPr lang="en-US" altLang="en-US" sz="2000" b="1" dirty="0">
                <a:solidFill>
                  <a:srgbClr val="2F2B20"/>
                </a:solidFill>
              </a:rPr>
              <a:t> </a:t>
            </a:r>
            <a:endParaRPr lang="en-US" altLang="en-US" sz="2000" dirty="0">
              <a:solidFill>
                <a:srgbClr val="2F2B20"/>
              </a:solidFill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B7D2BB13-DE16-4A3C-9CC2-E87194BE94B5}"/>
              </a:ext>
            </a:extLst>
          </p:cNvPr>
          <p:cNvSpPr txBox="1">
            <a:spLocks/>
          </p:cNvSpPr>
          <p:nvPr/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85D9CA-6DAA-4C3C-A3E2-EDEA918D5F89}" type="slidenum">
              <a:rPr lang="en-US" smtClean="0">
                <a:latin typeface="Calibri"/>
              </a:rPr>
              <a:pPr/>
              <a:t>16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430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/>
      <p:bldP spid="2" grpId="0"/>
      <p:bldP spid="7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17</a:t>
            </a:fld>
            <a:endParaRPr lang="en-US">
              <a:latin typeface="Calibri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941388"/>
          </a:xfrm>
        </p:spPr>
        <p:txBody>
          <a:bodyPr/>
          <a:lstStyle/>
          <a:p>
            <a:r>
              <a:rPr lang="en-GB" sz="4000" dirty="0"/>
              <a:t>Methods for Solving  Recurrences</a:t>
            </a:r>
            <a:endParaRPr lang="en-US" sz="40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866900" y="1447800"/>
            <a:ext cx="79629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A9A57C"/>
              </a:buClr>
            </a:pPr>
            <a:r>
              <a:rPr lang="en-US" altLang="en-US" sz="2400" dirty="0">
                <a:solidFill>
                  <a:srgbClr val="2F2B20"/>
                </a:solidFill>
                <a:latin typeface="Calibri"/>
              </a:rPr>
              <a:t>Substitution Method</a:t>
            </a:r>
          </a:p>
          <a:p>
            <a:pPr algn="just">
              <a:buClr>
                <a:srgbClr val="A9A57C"/>
              </a:buClr>
            </a:pPr>
            <a:endParaRPr lang="en-US" altLang="en-US" sz="2400" dirty="0">
              <a:solidFill>
                <a:srgbClr val="2F2B20"/>
              </a:solidFill>
              <a:latin typeface="Calibri"/>
            </a:endParaRPr>
          </a:p>
          <a:p>
            <a:pPr algn="just">
              <a:buClr>
                <a:srgbClr val="A9A57C"/>
              </a:buClr>
            </a:pPr>
            <a:r>
              <a:rPr lang="en-US" altLang="en-US" sz="2400" dirty="0">
                <a:solidFill>
                  <a:srgbClr val="2F2B20"/>
                </a:solidFill>
                <a:latin typeface="Calibri"/>
              </a:rPr>
              <a:t>Recursion Tree Method</a:t>
            </a:r>
          </a:p>
          <a:p>
            <a:pPr algn="just">
              <a:buClr>
                <a:srgbClr val="A9A57C"/>
              </a:buClr>
            </a:pPr>
            <a:endParaRPr lang="en-US" altLang="en-US" sz="2400" dirty="0">
              <a:solidFill>
                <a:srgbClr val="2F2B20"/>
              </a:solidFill>
              <a:latin typeface="Calibri"/>
            </a:endParaRPr>
          </a:p>
          <a:p>
            <a:pPr algn="just">
              <a:buClr>
                <a:srgbClr val="A9A57C"/>
              </a:buClr>
            </a:pPr>
            <a:r>
              <a:rPr lang="en-US" altLang="en-US" sz="2400" dirty="0">
                <a:solidFill>
                  <a:srgbClr val="2F2B20"/>
                </a:solidFill>
                <a:latin typeface="Calibri"/>
              </a:rPr>
              <a:t>Master Method</a:t>
            </a:r>
          </a:p>
        </p:txBody>
      </p:sp>
    </p:spTree>
    <p:extLst>
      <p:ext uri="{BB962C8B-B14F-4D97-AF65-F5344CB8AC3E}">
        <p14:creationId xmlns:p14="http://schemas.microsoft.com/office/powerpoint/2010/main" val="149526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54038"/>
            <a:ext cx="7086600" cy="436563"/>
          </a:xfrm>
        </p:spPr>
        <p:txBody>
          <a:bodyPr/>
          <a:lstStyle/>
          <a:p>
            <a:r>
              <a:rPr lang="en-US" sz="4000" dirty="0"/>
              <a:t>Recurrences and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676400" y="1219200"/>
                <a:ext cx="8077200" cy="5486400"/>
              </a:xfrm>
              <a:ln w="15875">
                <a:noFill/>
              </a:ln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recurrence</a:t>
                </a:r>
                <a:r>
                  <a:rPr lang="en-US" sz="2400" dirty="0"/>
                  <a:t> is an equation that is used to represent the running time of a recursive algorithm – recurrences themselves are recursive  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en-US" b="1" dirty="0"/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en-US" b="1" dirty="0"/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en-US" b="1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𝑇</m:t>
                    </m:r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𝑛</m:t>
                    </m:r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= Time required to solve a problem of size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algn="just"/>
                <a:endParaRPr lang="en-US" altLang="en-US" sz="2400" dirty="0"/>
              </a:p>
              <a:p>
                <a:pPr algn="just"/>
                <a:r>
                  <a:rPr lang="en-US" altLang="en-US" sz="2400" dirty="0"/>
                  <a:t>What is the actual running time of the algorithm?</a:t>
                </a:r>
              </a:p>
              <a:p>
                <a:pPr lvl="1" algn="just"/>
                <a:r>
                  <a:rPr lang="en-US" altLang="en-US" dirty="0"/>
                  <a:t>Need to solve the recurrence to find an explicit formula that b</a:t>
                </a:r>
                <a:r>
                  <a:rPr lang="en-US" dirty="0"/>
                  <a:t>ounds the recurrence by an expression that involves “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”</a:t>
                </a:r>
                <a:endParaRPr lang="en-US" b="1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76400" y="1219200"/>
                <a:ext cx="8077200" cy="5486400"/>
              </a:xfrm>
              <a:blipFill>
                <a:blip r:embed="rId5"/>
                <a:stretch>
                  <a:fillRect t="-889" r="-1132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</a:t>
            </a:fld>
            <a:endParaRPr lang="en-US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267200" y="2507727"/>
                <a:ext cx="2514600" cy="645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𝑇</m:t>
                    </m:r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𝑛</m:t>
                    </m:r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altLang="en-US" sz="2400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i="1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z="2400" i="1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+</m:t>
                    </m:r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𝑛</m:t>
                    </m:r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2F2B2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507727"/>
                <a:ext cx="2514600" cy="645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954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54038"/>
            <a:ext cx="7086600" cy="436563"/>
          </a:xfrm>
        </p:spPr>
        <p:txBody>
          <a:bodyPr/>
          <a:lstStyle/>
          <a:p>
            <a:r>
              <a:rPr lang="en-US" sz="4000" dirty="0"/>
              <a:t>Recurrences and Running Time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19200"/>
            <a:ext cx="8305800" cy="5562600"/>
          </a:xfrm>
          <a:ln w="15875">
            <a:noFill/>
          </a:ln>
        </p:spPr>
        <p:txBody>
          <a:bodyPr>
            <a:normAutofit/>
          </a:bodyPr>
          <a:lstStyle/>
          <a:p>
            <a:pPr algn="just"/>
            <a:r>
              <a:rPr lang="en-US" sz="2400" dirty="0"/>
              <a:t>A recursive method that calls itself recursively has two cases: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Recursive Case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Base Case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dirty="0"/>
          </a:p>
          <a:p>
            <a:r>
              <a:rPr lang="en-US" altLang="en-US" sz="1800" dirty="0"/>
              <a:t>a is the number of times a function calls itself</a:t>
            </a:r>
          </a:p>
          <a:p>
            <a:r>
              <a:rPr lang="en-US" altLang="en-US" sz="1800" dirty="0"/>
              <a:t>b is the factor by which the input size is reduced</a:t>
            </a:r>
          </a:p>
          <a:p>
            <a:r>
              <a:rPr lang="en-US" altLang="en-US" sz="1800" dirty="0"/>
              <a:t>f(n) is the runtime of each function usually expressed in terms of </a:t>
            </a:r>
            <a:r>
              <a:rPr lang="en-US" altLang="en-US" sz="1800" b="1" dirty="0">
                <a:sym typeface="Symbol" pitchFamily="18" charset="2"/>
              </a:rPr>
              <a:t></a:t>
            </a:r>
            <a:r>
              <a:rPr lang="en-US" altLang="en-US" sz="1800" dirty="0"/>
              <a:t>.</a:t>
            </a:r>
          </a:p>
          <a:p>
            <a:endParaRPr lang="en-US" sz="1800" b="1" dirty="0"/>
          </a:p>
          <a:p>
            <a:r>
              <a:rPr lang="en-US" sz="1800" dirty="0"/>
              <a:t>The base case is usually dropped from the definition.</a:t>
            </a:r>
            <a:r>
              <a:rPr lang="en-US" altLang="en-US" sz="1800" dirty="0"/>
              <a:t> i.e.</a:t>
            </a:r>
            <a:endParaRPr lang="en-US" sz="1800" b="1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3</a:t>
            </a:fld>
            <a:endParaRPr lang="en-US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8000" y="2514600"/>
                <a:ext cx="5257800" cy="11732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sz="22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           1                               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  <a:ea typeface="Cambria Math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sz="22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22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sz="2200" i="1">
                                          <a:solidFill>
                                            <a:srgbClr val="2F2B2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en-US" sz="2200" i="1">
                                          <a:solidFill>
                                            <a:srgbClr val="2F2B20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en-US" sz="22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200" i="1">
                                      <a:solidFill>
                                        <a:srgbClr val="2F2B2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                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2F2B2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514600"/>
                <a:ext cx="5257800" cy="11732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391400" y="4979530"/>
                <a:ext cx="25146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</a:rPr>
                      <m:t>𝑇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</a:rPr>
                      <m:t>(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</a:rPr>
                      <m:t>𝑛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</a:rPr>
                      <m:t>+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979530"/>
                <a:ext cx="2514600" cy="506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0128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133600"/>
            <a:ext cx="7924800" cy="4648200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0)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1;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(n * factorial (n-1));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lnSpc>
                <a:spcPct val="90000"/>
              </a:lnSpc>
              <a:buNone/>
            </a:pPr>
            <a:endParaRPr lang="en-US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3300"/>
                </a:solidFill>
              </a:rPr>
              <a:t>recurrence </a:t>
            </a:r>
            <a:r>
              <a:rPr lang="en-US" dirty="0"/>
              <a:t>for this problem is:</a:t>
            </a:r>
          </a:p>
          <a:p>
            <a:pPr marL="114300" indent="0">
              <a:lnSpc>
                <a:spcPct val="90000"/>
              </a:lnSpc>
              <a:buNone/>
            </a:pPr>
            <a:endParaRPr lang="en-US" dirty="0"/>
          </a:p>
          <a:p>
            <a:pPr marL="114300" indent="0">
              <a:lnSpc>
                <a:spcPct val="90000"/>
              </a:lnSpc>
              <a:buNone/>
            </a:pPr>
            <a:endParaRPr lang="en-US" dirty="0"/>
          </a:p>
          <a:p>
            <a:pPr marL="114300" indent="0">
              <a:lnSpc>
                <a:spcPct val="90000"/>
              </a:lnSpc>
              <a:buNone/>
            </a:pPr>
            <a:endParaRPr lang="en-US" sz="2800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dirty="0"/>
              <a:t>or simply: 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4</a:t>
            </a:fld>
            <a:endParaRPr lang="en-US">
              <a:latin typeface="Calibri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54038"/>
            <a:ext cx="7086600" cy="436563"/>
          </a:xfrm>
        </p:spPr>
        <p:txBody>
          <a:bodyPr/>
          <a:lstStyle/>
          <a:p>
            <a:r>
              <a:rPr lang="en-US" sz="4000" dirty="0"/>
              <a:t>Recurrences Example: Factorial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1219201"/>
            <a:ext cx="8001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rgbClr val="2F2B20"/>
                </a:solidFill>
                <a:latin typeface="Cambria"/>
              </a:rPr>
              <a:t>n!</a:t>
            </a:r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, for any positive integer </a:t>
            </a:r>
            <a:r>
              <a:rPr lang="en-US" altLang="en-US" sz="2200" dirty="0">
                <a:solidFill>
                  <a:srgbClr val="2F2B20"/>
                </a:solidFill>
                <a:latin typeface="Cambria"/>
              </a:rPr>
              <a:t>n</a:t>
            </a:r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, is defined to be the product of all integers between 1 and </a:t>
            </a:r>
            <a:r>
              <a:rPr lang="en-US" altLang="en-US" sz="2200" dirty="0">
                <a:solidFill>
                  <a:srgbClr val="2F2B20"/>
                </a:solidFill>
                <a:latin typeface="Cambria"/>
              </a:rPr>
              <a:t>n</a:t>
            </a:r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 inclusive. </a:t>
            </a:r>
            <a:endParaRPr lang="en-US" sz="2200" dirty="0">
              <a:solidFill>
                <a:srgbClr val="2F2B2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60700" y="4953000"/>
                <a:ext cx="5257800" cy="847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sz="22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           1                               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sz="22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200" i="1">
                                      <a:solidFill>
                                        <a:srgbClr val="2F2B2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en-US" sz="2200" i="1">
                                      <a:solidFill>
                                        <a:srgbClr val="2F2B2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+1                  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2F2B2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700" y="4953000"/>
                <a:ext cx="5257800" cy="847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51200" y="6019801"/>
                <a:ext cx="33020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</a:rPr>
                      <m:t>𝑇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</a:rPr>
                      <m:t>𝑛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altLang="en-US" sz="2200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en-US" sz="22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i="1">
                            <a:solidFill>
                              <a:srgbClr val="2F2B2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en-US" sz="2200" i="1">
                            <a:solidFill>
                              <a:srgbClr val="2F2B2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sz="2200" dirty="0">
                  <a:solidFill>
                    <a:srgbClr val="2F2B2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0" y="6019801"/>
                <a:ext cx="3302000" cy="430887"/>
              </a:xfrm>
              <a:prstGeom prst="rect">
                <a:avLst/>
              </a:prstGeom>
              <a:blipFill>
                <a:blip r:embed="rId6"/>
                <a:stretch>
                  <a:fillRect l="-185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7841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133600"/>
            <a:ext cx="7924800" cy="4648200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n){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0)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1;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(x *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n-1));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lnSpc>
                <a:spcPct val="90000"/>
              </a:lnSpc>
              <a:buNone/>
            </a:pPr>
            <a:endParaRPr lang="en-US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3300"/>
                </a:solidFill>
              </a:rPr>
              <a:t>recurrence </a:t>
            </a:r>
            <a:r>
              <a:rPr lang="en-US" dirty="0"/>
              <a:t>for this problem is:</a:t>
            </a:r>
          </a:p>
          <a:p>
            <a:pPr marL="114300" indent="0">
              <a:lnSpc>
                <a:spcPct val="90000"/>
              </a:lnSpc>
              <a:buNone/>
            </a:pPr>
            <a:endParaRPr lang="en-US" dirty="0"/>
          </a:p>
          <a:p>
            <a:pPr marL="114300" indent="0">
              <a:lnSpc>
                <a:spcPct val="90000"/>
              </a:lnSpc>
              <a:buNone/>
            </a:pPr>
            <a:endParaRPr lang="en-US" dirty="0"/>
          </a:p>
          <a:p>
            <a:pPr marL="114300" indent="0">
              <a:lnSpc>
                <a:spcPct val="90000"/>
              </a:lnSpc>
              <a:buNone/>
            </a:pPr>
            <a:endParaRPr lang="en-US" sz="2800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dirty="0"/>
              <a:t>or simply: 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5</a:t>
            </a:fld>
            <a:endParaRPr lang="en-US">
              <a:latin typeface="Calibri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54038"/>
            <a:ext cx="8077200" cy="436563"/>
          </a:xfrm>
        </p:spPr>
        <p:txBody>
          <a:bodyPr/>
          <a:lstStyle/>
          <a:p>
            <a:r>
              <a:rPr lang="en-US" sz="4000" dirty="0"/>
              <a:t>Recurrences Example: Exponentiation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1219201"/>
            <a:ext cx="777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Exponentiation is an operation involving two numbers, the base x and the exponent or power n, written as </a:t>
            </a:r>
            <a:r>
              <a:rPr lang="en-US" altLang="en-US" sz="2200" dirty="0" err="1">
                <a:solidFill>
                  <a:srgbClr val="2F2B20"/>
                </a:solidFill>
                <a:latin typeface="Calibri"/>
              </a:rPr>
              <a:t>x</a:t>
            </a:r>
            <a:r>
              <a:rPr lang="en-US" altLang="en-US" sz="2200" baseline="30000" dirty="0" err="1">
                <a:solidFill>
                  <a:srgbClr val="2F2B20"/>
                </a:solidFill>
                <a:latin typeface="Calibri"/>
              </a:rPr>
              <a:t>n</a:t>
            </a:r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, assuming n </a:t>
            </a:r>
            <a:r>
              <a:rPr lang="en-US" altLang="en-US" sz="2200" dirty="0">
                <a:solidFill>
                  <a:srgbClr val="2F2B20"/>
                </a:solidFill>
                <a:latin typeface="Calibri"/>
                <a:cs typeface="Calibri"/>
              </a:rPr>
              <a:t>≥ 0</a:t>
            </a:r>
            <a:endParaRPr lang="en-US" sz="2200" dirty="0">
              <a:solidFill>
                <a:srgbClr val="2F2B2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60700" y="4953000"/>
                <a:ext cx="5257800" cy="847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sz="22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           1                               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sz="22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200" i="1">
                                      <a:solidFill>
                                        <a:srgbClr val="2F2B2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en-US" sz="2200" i="1">
                                      <a:solidFill>
                                        <a:srgbClr val="2F2B2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+1                  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2F2B2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700" y="4953000"/>
                <a:ext cx="5257800" cy="847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51200" y="6019801"/>
                <a:ext cx="33020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</a:rPr>
                      <m:t>𝑇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</a:rPr>
                      <m:t>𝑛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altLang="en-US" sz="2200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en-US" sz="22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i="1">
                            <a:solidFill>
                              <a:srgbClr val="2F2B2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en-US" sz="2200" i="1">
                            <a:solidFill>
                              <a:srgbClr val="2F2B2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sz="2200" dirty="0">
                  <a:solidFill>
                    <a:srgbClr val="2F2B2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0" y="6019801"/>
                <a:ext cx="3302000" cy="430887"/>
              </a:xfrm>
              <a:prstGeom prst="rect">
                <a:avLst/>
              </a:prstGeom>
              <a:blipFill>
                <a:blip r:embed="rId6"/>
                <a:stretch>
                  <a:fillRect l="-185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8848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828800"/>
            <a:ext cx="8153400" cy="5029200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FindMinRec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(A[], n){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1.	if (n == 1)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2. 	   return A[0];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3.	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4.     return min(A[n-1],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FindMinRec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(A[], n-1));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1400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dirty="0"/>
              <a:t>Now, let’s count the number of comparisons.</a:t>
            </a:r>
          </a:p>
          <a:p>
            <a:r>
              <a:rPr lang="en-US" dirty="0"/>
              <a:t>Steps 1 and 2 will run in constant time </a:t>
            </a:r>
            <a:r>
              <a:rPr lang="en-US" altLang="en-US" b="1" dirty="0">
                <a:sym typeface="Symbol" pitchFamily="18" charset="2"/>
              </a:rPr>
              <a:t></a:t>
            </a:r>
            <a:r>
              <a:rPr lang="en-US" dirty="0"/>
              <a:t>(c). </a:t>
            </a:r>
          </a:p>
          <a:p>
            <a:r>
              <a:rPr lang="en-US" dirty="0"/>
              <a:t>In Step 4, the recursive call will run on an input of size n-1 with runtime of T(n-1). The min operation will run in constant time </a:t>
            </a:r>
            <a:r>
              <a:rPr lang="en-US" altLang="en-US" b="1" dirty="0">
                <a:sym typeface="Symbol" pitchFamily="18" charset="2"/>
              </a:rPr>
              <a:t></a:t>
            </a:r>
            <a:r>
              <a:rPr lang="en-US" dirty="0"/>
              <a:t>(c) 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2000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3300"/>
                </a:solidFill>
              </a:rPr>
              <a:t>recurrence </a:t>
            </a:r>
            <a:r>
              <a:rPr lang="en-US" dirty="0"/>
              <a:t>for this problem will be: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6</a:t>
            </a:fld>
            <a:endParaRPr lang="en-US">
              <a:latin typeface="Calibri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54038"/>
            <a:ext cx="8077200" cy="436563"/>
          </a:xfrm>
        </p:spPr>
        <p:txBody>
          <a:bodyPr/>
          <a:lstStyle/>
          <a:p>
            <a:r>
              <a:rPr lang="en-US" sz="4000" dirty="0"/>
              <a:t>Running Time of a Recurrence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1219201"/>
            <a:ext cx="777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Recursive algorithm to find the minimum number in the array:</a:t>
            </a:r>
            <a:endParaRPr lang="en-US" sz="2200" dirty="0">
              <a:solidFill>
                <a:srgbClr val="2F2B2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553200" y="6088560"/>
                <a:ext cx="33020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en-US" sz="2200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2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2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en-US" sz="2200" b="1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</m:t>
                    </m:r>
                  </m:oMath>
                </a14:m>
                <a:r>
                  <a:rPr lang="en-US" sz="2200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(c)</a:t>
                </a:r>
              </a:p>
              <a:p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en-US" sz="2200" dirty="0">
                    <a:solidFill>
                      <a:srgbClr val="2F2B20"/>
                    </a:solidFill>
                    <a:latin typeface="Calibri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200" i="1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6088560"/>
                <a:ext cx="3302000" cy="769441"/>
              </a:xfrm>
              <a:prstGeom prst="rect">
                <a:avLst/>
              </a:prstGeom>
              <a:blipFill>
                <a:blip r:embed="rId5"/>
                <a:stretch>
                  <a:fillRect l="-185" t="-5556" b="-8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8706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828800"/>
            <a:ext cx="7924800" cy="4953000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lo, hi, x){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(lo &gt;hi)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-1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mid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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(lo + hi)/2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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if (x == A[mid])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	return mid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if ( x &lt; A[mid])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BinarySearch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(A, lo, mid-1, x)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if ( x &gt; A[mid])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BinarySearch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(A, mid+1, hi, x)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lnSpc>
                <a:spcPct val="90000"/>
              </a:lnSpc>
              <a:buNone/>
            </a:pPr>
            <a:endParaRPr lang="en-US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3300"/>
                </a:solidFill>
              </a:rPr>
              <a:t>recurrence </a:t>
            </a:r>
            <a:r>
              <a:rPr lang="en-US" dirty="0"/>
              <a:t>for this problem is: 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7</a:t>
            </a:fld>
            <a:endParaRPr lang="en-US">
              <a:latin typeface="Calibri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54038"/>
            <a:ext cx="8077200" cy="436563"/>
          </a:xfrm>
        </p:spPr>
        <p:txBody>
          <a:bodyPr/>
          <a:lstStyle/>
          <a:p>
            <a:r>
              <a:rPr lang="en-US" sz="4000" dirty="0"/>
              <a:t>Recurrences Example: Binary Search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1219201"/>
            <a:ext cx="777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Given a sorted array A, determine if x is in the array.</a:t>
            </a:r>
            <a:endParaRPr lang="en-US" sz="2200" dirty="0">
              <a:solidFill>
                <a:srgbClr val="2F2B20"/>
              </a:solidFill>
              <a:latin typeface="Calibri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5829300" y="2362199"/>
            <a:ext cx="4000500" cy="1386530"/>
            <a:chOff x="2736" y="1838"/>
            <a:chExt cx="2688" cy="993"/>
          </a:xfrm>
        </p:grpSpPr>
        <p:grpSp>
          <p:nvGrpSpPr>
            <p:cNvPr id="11" name="Group 5"/>
            <p:cNvGrpSpPr>
              <a:grpSpLocks/>
            </p:cNvGrpSpPr>
            <p:nvPr/>
          </p:nvGrpSpPr>
          <p:grpSpPr bwMode="auto">
            <a:xfrm>
              <a:off x="2736" y="1838"/>
              <a:ext cx="2688" cy="514"/>
              <a:chOff x="528" y="1358"/>
              <a:chExt cx="2688" cy="514"/>
            </a:xfrm>
          </p:grpSpPr>
          <p:grpSp>
            <p:nvGrpSpPr>
              <p:cNvPr id="20" name="Group 6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None/>
                  </a:pPr>
                  <a:r>
                    <a:rPr lang="en-US" altLang="en-US" sz="1800" dirty="0">
                      <a:solidFill>
                        <a:srgbClr val="FF0000"/>
                      </a:solidFill>
                    </a:rPr>
                    <a:t>12</a:t>
                  </a:r>
                  <a:endParaRPr lang="en-US" altLang="en-US" sz="18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" name="Rectangle 8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None/>
                  </a:pPr>
                  <a:r>
                    <a:rPr lang="en-US" altLang="en-US" sz="1800" dirty="0">
                      <a:solidFill>
                        <a:srgbClr val="FF0000"/>
                      </a:solidFill>
                    </a:rPr>
                    <a:t>11</a:t>
                  </a:r>
                  <a:endParaRPr lang="en-US" altLang="en-US" sz="18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" name="Rectangle 9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None/>
                  </a:pPr>
                  <a:r>
                    <a:rPr lang="en-US" altLang="en-US" sz="1800" dirty="0">
                      <a:solidFill>
                        <a:srgbClr val="FF0000"/>
                      </a:solidFill>
                    </a:rPr>
                    <a:t>10</a:t>
                  </a:r>
                  <a:endParaRPr lang="en-US" altLang="en-US" sz="18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" name="Rectangle 10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None/>
                  </a:pPr>
                  <a:r>
                    <a:rPr lang="en-US" altLang="en-US" sz="1800" dirty="0">
                      <a:solidFill>
                        <a:srgbClr val="FF0000"/>
                      </a:solidFill>
                    </a:rPr>
                    <a:t>9</a:t>
                  </a:r>
                  <a:endParaRPr lang="en-US" altLang="en-US" sz="18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Rectangle 11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None/>
                  </a:pPr>
                  <a:r>
                    <a:rPr lang="en-US" altLang="en-US" sz="1800" dirty="0">
                      <a:solidFill>
                        <a:srgbClr val="FF0000"/>
                      </a:solidFill>
                    </a:rPr>
                    <a:t>7</a:t>
                  </a:r>
                  <a:endParaRPr lang="en-US" altLang="en-US" sz="18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" name="Rectangle 12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None/>
                  </a:pPr>
                  <a:r>
                    <a:rPr lang="en-US" altLang="en-US" sz="1800" dirty="0">
                      <a:solidFill>
                        <a:srgbClr val="FF0000"/>
                      </a:solidFill>
                    </a:rPr>
                    <a:t>5</a:t>
                  </a:r>
                  <a:endParaRPr lang="en-US" altLang="en-US" sz="18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" name="Rectangle 13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None/>
                  </a:pPr>
                  <a:r>
                    <a:rPr lang="en-US" altLang="en-US" sz="1800" dirty="0">
                      <a:solidFill>
                        <a:srgbClr val="FF0000"/>
                      </a:solidFill>
                    </a:rPr>
                    <a:t>3</a:t>
                  </a:r>
                  <a:endParaRPr lang="en-US" altLang="en-US" sz="18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6" name="Rectangle 14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None/>
                  </a:pPr>
                  <a:r>
                    <a:rPr lang="en-US" altLang="en-US" sz="1800" dirty="0">
                      <a:solidFill>
                        <a:srgbClr val="FF0000"/>
                      </a:solidFill>
                    </a:rPr>
                    <a:t>2</a:t>
                  </a:r>
                  <a:endParaRPr lang="en-US" altLang="en-US" sz="18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7" name="Line 15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2F2B20"/>
                    </a:solidFill>
                    <a:latin typeface="Calibri"/>
                  </a:endParaRPr>
                </a:p>
              </p:txBody>
            </p:sp>
            <p:sp>
              <p:nvSpPr>
                <p:cNvPr id="38" name="Line 16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2F2B20"/>
                    </a:solidFill>
                    <a:latin typeface="Calibri"/>
                  </a:endParaRPr>
                </a:p>
              </p:txBody>
            </p:sp>
            <p:sp>
              <p:nvSpPr>
                <p:cNvPr id="39" name="Line 17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2F2B20"/>
                    </a:solidFill>
                    <a:latin typeface="Calibri"/>
                  </a:endParaRPr>
                </a:p>
              </p:txBody>
            </p:sp>
            <p:sp>
              <p:nvSpPr>
                <p:cNvPr id="40" name="Line 18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2F2B20"/>
                    </a:solidFill>
                    <a:latin typeface="Calibri"/>
                  </a:endParaRPr>
                </a:p>
              </p:txBody>
            </p:sp>
            <p:sp>
              <p:nvSpPr>
                <p:cNvPr id="41" name="Line 19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2F2B20"/>
                    </a:solidFill>
                    <a:latin typeface="Calibri"/>
                  </a:endParaRPr>
                </a:p>
              </p:txBody>
            </p:sp>
            <p:sp>
              <p:nvSpPr>
                <p:cNvPr id="42" name="Line 20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2F2B20"/>
                    </a:solidFill>
                    <a:latin typeface="Calibri"/>
                  </a:endParaRPr>
                </a:p>
              </p:txBody>
            </p:sp>
            <p:sp>
              <p:nvSpPr>
                <p:cNvPr id="43" name="Line 21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2F2B20"/>
                    </a:solidFill>
                    <a:latin typeface="Calibri"/>
                  </a:endParaRPr>
                </a:p>
              </p:txBody>
            </p:sp>
            <p:sp>
              <p:nvSpPr>
                <p:cNvPr id="44" name="Line 22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2F2B20"/>
                    </a:solidFill>
                    <a:latin typeface="Calibri"/>
                  </a:endParaRPr>
                </a:p>
              </p:txBody>
            </p:sp>
            <p:sp>
              <p:nvSpPr>
                <p:cNvPr id="45" name="Line 23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2F2B20"/>
                    </a:solidFill>
                    <a:latin typeface="Calibri"/>
                  </a:endParaRPr>
                </a:p>
              </p:txBody>
            </p:sp>
            <p:sp>
              <p:nvSpPr>
                <p:cNvPr id="46" name="Line 24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2F2B20"/>
                    </a:solidFill>
                    <a:latin typeface="Calibri"/>
                  </a:endParaRPr>
                </a:p>
              </p:txBody>
            </p:sp>
            <p:sp>
              <p:nvSpPr>
                <p:cNvPr id="47" name="Line 25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2F2B20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21" name="Text Box 26"/>
              <p:cNvSpPr txBox="1">
                <a:spLocks noChangeArrowheads="1"/>
              </p:cNvSpPr>
              <p:nvPr/>
            </p:nvSpPr>
            <p:spPr bwMode="auto">
              <a:xfrm>
                <a:off x="615" y="1358"/>
                <a:ext cx="144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 dirty="0">
                    <a:solidFill>
                      <a:srgbClr val="2F2B20"/>
                    </a:solidFill>
                    <a:latin typeface="Calibri"/>
                  </a:rPr>
                  <a:t>1</a:t>
                </a:r>
              </a:p>
            </p:txBody>
          </p:sp>
          <p:sp>
            <p:nvSpPr>
              <p:cNvPr id="22" name="Text Box 27"/>
              <p:cNvSpPr txBox="1">
                <a:spLocks noChangeArrowheads="1"/>
              </p:cNvSpPr>
              <p:nvPr/>
            </p:nvSpPr>
            <p:spPr bwMode="auto">
              <a:xfrm>
                <a:off x="951" y="1358"/>
                <a:ext cx="144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 dirty="0">
                    <a:solidFill>
                      <a:srgbClr val="2F2B20"/>
                    </a:solidFill>
                    <a:latin typeface="Calibri"/>
                  </a:rPr>
                  <a:t>2</a:t>
                </a:r>
              </a:p>
            </p:txBody>
          </p:sp>
          <p:sp>
            <p:nvSpPr>
              <p:cNvPr id="23" name="Text Box 28"/>
              <p:cNvSpPr txBox="1">
                <a:spLocks noChangeArrowheads="1"/>
              </p:cNvSpPr>
              <p:nvPr/>
            </p:nvSpPr>
            <p:spPr bwMode="auto">
              <a:xfrm>
                <a:off x="1287" y="1358"/>
                <a:ext cx="144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>
                    <a:solidFill>
                      <a:srgbClr val="2F2B20"/>
                    </a:solidFill>
                    <a:latin typeface="Calibri"/>
                  </a:rPr>
                  <a:t>3</a:t>
                </a:r>
              </a:p>
            </p:txBody>
          </p:sp>
          <p:sp>
            <p:nvSpPr>
              <p:cNvPr id="24" name="Text Box 29"/>
              <p:cNvSpPr txBox="1">
                <a:spLocks noChangeArrowheads="1"/>
              </p:cNvSpPr>
              <p:nvPr/>
            </p:nvSpPr>
            <p:spPr bwMode="auto">
              <a:xfrm>
                <a:off x="1623" y="1358"/>
                <a:ext cx="144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>
                    <a:solidFill>
                      <a:srgbClr val="2F2B20"/>
                    </a:solidFill>
                    <a:latin typeface="Calibri"/>
                  </a:rPr>
                  <a:t>4</a:t>
                </a:r>
              </a:p>
            </p:txBody>
          </p:sp>
          <p:sp>
            <p:nvSpPr>
              <p:cNvPr id="25" name="Text Box 30"/>
              <p:cNvSpPr txBox="1">
                <a:spLocks noChangeArrowheads="1"/>
              </p:cNvSpPr>
              <p:nvPr/>
            </p:nvSpPr>
            <p:spPr bwMode="auto">
              <a:xfrm>
                <a:off x="1959" y="1358"/>
                <a:ext cx="144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>
                    <a:solidFill>
                      <a:srgbClr val="2F2B20"/>
                    </a:solidFill>
                    <a:latin typeface="Calibri"/>
                  </a:rPr>
                  <a:t>5</a:t>
                </a:r>
              </a:p>
            </p:txBody>
          </p:sp>
          <p:sp>
            <p:nvSpPr>
              <p:cNvPr id="26" name="Text Box 31"/>
              <p:cNvSpPr txBox="1">
                <a:spLocks noChangeArrowheads="1"/>
              </p:cNvSpPr>
              <p:nvPr/>
            </p:nvSpPr>
            <p:spPr bwMode="auto">
              <a:xfrm>
                <a:off x="2295" y="1358"/>
                <a:ext cx="144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>
                    <a:solidFill>
                      <a:srgbClr val="2F2B20"/>
                    </a:solidFill>
                    <a:latin typeface="Calibri"/>
                  </a:rPr>
                  <a:t>6</a:t>
                </a:r>
              </a:p>
            </p:txBody>
          </p:sp>
          <p:sp>
            <p:nvSpPr>
              <p:cNvPr id="27" name="Text Box 32"/>
              <p:cNvSpPr txBox="1">
                <a:spLocks noChangeArrowheads="1"/>
              </p:cNvSpPr>
              <p:nvPr/>
            </p:nvSpPr>
            <p:spPr bwMode="auto">
              <a:xfrm>
                <a:off x="2631" y="1358"/>
                <a:ext cx="144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>
                    <a:solidFill>
                      <a:srgbClr val="2F2B20"/>
                    </a:solidFill>
                    <a:latin typeface="Calibri"/>
                  </a:rPr>
                  <a:t>7</a:t>
                </a:r>
              </a:p>
            </p:txBody>
          </p:sp>
          <p:sp>
            <p:nvSpPr>
              <p:cNvPr id="28" name="Text Box 33"/>
              <p:cNvSpPr txBox="1">
                <a:spLocks noChangeArrowheads="1"/>
              </p:cNvSpPr>
              <p:nvPr/>
            </p:nvSpPr>
            <p:spPr bwMode="auto">
              <a:xfrm>
                <a:off x="2967" y="1358"/>
                <a:ext cx="144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>
                    <a:solidFill>
                      <a:srgbClr val="2F2B20"/>
                    </a:solidFill>
                    <a:latin typeface="Calibri"/>
                  </a:rPr>
                  <a:t>8</a:t>
                </a:r>
              </a:p>
            </p:txBody>
          </p:sp>
        </p:grpSp>
        <p:grpSp>
          <p:nvGrpSpPr>
            <p:cNvPr id="12" name="Group 34"/>
            <p:cNvGrpSpPr>
              <a:grpSpLocks/>
            </p:cNvGrpSpPr>
            <p:nvPr/>
          </p:nvGrpSpPr>
          <p:grpSpPr bwMode="auto">
            <a:xfrm>
              <a:off x="3789" y="2414"/>
              <a:ext cx="371" cy="417"/>
              <a:chOff x="3789" y="2414"/>
              <a:chExt cx="371" cy="417"/>
            </a:xfrm>
          </p:grpSpPr>
          <p:sp>
            <p:nvSpPr>
              <p:cNvPr id="17" name="Text Box 35"/>
              <p:cNvSpPr txBox="1">
                <a:spLocks noChangeArrowheads="1"/>
              </p:cNvSpPr>
              <p:nvPr/>
            </p:nvSpPr>
            <p:spPr bwMode="auto">
              <a:xfrm>
                <a:off x="3789" y="2566"/>
                <a:ext cx="371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solidFill>
                      <a:srgbClr val="2F2B20"/>
                    </a:solidFill>
                    <a:latin typeface="Calibri"/>
                  </a:rPr>
                  <a:t>mid</a:t>
                </a:r>
              </a:p>
            </p:txBody>
          </p:sp>
          <p:sp>
            <p:nvSpPr>
              <p:cNvPr id="19" name="Line 37"/>
              <p:cNvSpPr>
                <a:spLocks noChangeShapeType="1"/>
              </p:cNvSpPr>
              <p:nvPr/>
            </p:nvSpPr>
            <p:spPr bwMode="auto">
              <a:xfrm flipV="1">
                <a:off x="3936" y="2414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2F2B20"/>
                  </a:solidFill>
                  <a:latin typeface="Calibri"/>
                </a:endParaRPr>
              </a:p>
            </p:txBody>
          </p:sp>
        </p:grp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2784" y="2566"/>
              <a:ext cx="245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>
                  <a:solidFill>
                    <a:srgbClr val="2F2B20"/>
                  </a:solidFill>
                  <a:latin typeface="Calibri"/>
                </a:rPr>
                <a:t>lo</a:t>
              </a: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5088" y="2566"/>
              <a:ext cx="245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2F2B20"/>
                  </a:solidFill>
                  <a:latin typeface="Calibri"/>
                </a:rPr>
                <a:t>hi</a:t>
              </a:r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 flipV="1">
              <a:off x="2880" y="2400"/>
              <a:ext cx="0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 flipV="1">
              <a:off x="5232" y="2400"/>
              <a:ext cx="0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2F2B20"/>
                </a:solidFill>
                <a:latin typeface="Calibri"/>
              </a:endParaRPr>
            </a:p>
          </p:txBody>
        </p:sp>
      </p:grp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7543800" y="4133850"/>
            <a:ext cx="27670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solidFill>
                  <a:srgbClr val="2F2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problem of size n/2</a:t>
            </a: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543800" y="4762500"/>
            <a:ext cx="27860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solidFill>
                  <a:srgbClr val="2F2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problem of size n/2</a:t>
            </a: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>
            <a:off x="7315200" y="4341813"/>
            <a:ext cx="2743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H="1">
            <a:off x="7315200" y="4965700"/>
            <a:ext cx="2743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2F2B2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994400" y="5649390"/>
                <a:ext cx="3302000" cy="599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en-US" sz="2200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2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200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200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z="2200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en-US" sz="2200" b="1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</m:t>
                    </m:r>
                  </m:oMath>
                </a14:m>
                <a:r>
                  <a:rPr lang="en-US" sz="2200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(c)</a:t>
                </a: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0" y="5649390"/>
                <a:ext cx="3302000" cy="599010"/>
              </a:xfrm>
              <a:prstGeom prst="rect">
                <a:avLst/>
              </a:prstGeom>
              <a:blipFill>
                <a:blip r:embed="rId5"/>
                <a:stretch>
                  <a:fillRect b="-5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9576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8" grpId="0"/>
      <p:bldP spid="49" grpId="0"/>
      <p:bldP spid="50" grpId="0" animBg="1"/>
      <p:bldP spid="51" grpId="0" animBg="1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828800"/>
            <a:ext cx="8153400" cy="4191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Tx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p, r){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(p &lt; r){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q = floor((p + r) / 2);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p, q);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q + 1, r);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Merge(A, p, q, r);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buNone/>
            </a:pPr>
            <a:endParaRPr lang="en-US" sz="2000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3300"/>
                </a:solidFill>
              </a:rPr>
              <a:t>recurrence </a:t>
            </a:r>
            <a:r>
              <a:rPr lang="en-US" dirty="0"/>
              <a:t>for this problem will be:</a:t>
            </a:r>
          </a:p>
          <a:p>
            <a:pPr marL="114300" indent="0">
              <a:lnSpc>
                <a:spcPct val="90000"/>
              </a:lnSpc>
              <a:buNone/>
            </a:pPr>
            <a:endParaRPr lang="en-US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altLang="en-US" dirty="0">
                <a:sym typeface="Symbol" pitchFamily="18" charset="2"/>
              </a:rPr>
              <a:t>Similarly we have same recurrence equation for Quick Sort.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8</a:t>
            </a:fld>
            <a:endParaRPr lang="en-US">
              <a:latin typeface="Calibri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54038"/>
            <a:ext cx="8077200" cy="436563"/>
          </a:xfrm>
        </p:spPr>
        <p:txBody>
          <a:bodyPr/>
          <a:lstStyle/>
          <a:p>
            <a:r>
              <a:rPr lang="en-US" sz="4000" dirty="0"/>
              <a:t>Recurrences Example: Merge Sort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1219201"/>
            <a:ext cx="777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Sorting an array A using Merge Sort</a:t>
            </a:r>
            <a:endParaRPr lang="en-US" sz="2200" dirty="0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70700" y="2757488"/>
            <a:ext cx="2767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2F2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problem of size n/2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891338" y="3062288"/>
            <a:ext cx="2786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2F2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problem of size n/2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6477001" y="2965450"/>
            <a:ext cx="363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>
            <a:off x="6477001" y="3265488"/>
            <a:ext cx="363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2F2B2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53200" y="4582590"/>
                <a:ext cx="3302000" cy="599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en-US" sz="2200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2 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2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200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200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z="2200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en-US" sz="2200" b="1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</m:t>
                    </m:r>
                  </m:oMath>
                </a14:m>
                <a:r>
                  <a:rPr lang="en-US" sz="2200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582590"/>
                <a:ext cx="3302000" cy="599010"/>
              </a:xfrm>
              <a:prstGeom prst="rect">
                <a:avLst/>
              </a:prstGeom>
              <a:blipFill>
                <a:blip r:embed="rId5"/>
                <a:stretch>
                  <a:fillRect b="-5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891338" y="3367088"/>
            <a:ext cx="2786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2F2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operations per iteration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6477001" y="3570288"/>
            <a:ext cx="363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2F2B20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384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  <p:bldP spid="8" grpId="0"/>
      <p:bldP spid="9" grpId="0"/>
      <p:bldP spid="11" grpId="0" animBg="1"/>
      <p:bldP spid="12" grpId="0" animBg="1"/>
      <p:bldP spid="13" grpId="0" uiExpand="1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81200" y="2100948"/>
                <a:ext cx="7620000" cy="4140200"/>
              </a:xfrm>
            </p:spPr>
            <p:txBody>
              <a:bodyPr/>
              <a:lstStyle/>
              <a:p>
                <a:pPr>
                  <a:buFont typeface="Monotype Sorts" pitchFamily="2" charset="2"/>
                  <a:buNone/>
                </a:pPr>
                <a:r>
                  <a:rPr lang="en-US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Fib(n)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( n &lt;= 1)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return n;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 ( Fib(n-1) + Fib(n-2));</a:t>
                </a:r>
              </a:p>
              <a:p>
                <a:pPr>
                  <a:buFont typeface="Monotype Sorts" pitchFamily="2" charset="2"/>
                  <a:buNone/>
                </a:pPr>
                <a:endParaRPr lang="en-US" altLang="en-US" dirty="0"/>
              </a:p>
              <a:p>
                <a:pPr>
                  <a:buFont typeface="Monotype Sorts" pitchFamily="2" charset="2"/>
                  <a:buNone/>
                </a:pPr>
                <a:r>
                  <a:rPr lang="en-US" dirty="0"/>
                  <a:t>The </a:t>
                </a:r>
                <a:r>
                  <a:rPr lang="en-US" i="1" dirty="0">
                    <a:solidFill>
                      <a:srgbClr val="FF3300"/>
                    </a:solidFill>
                  </a:rPr>
                  <a:t>recurrence </a:t>
                </a:r>
                <a:r>
                  <a:rPr lang="en-US" dirty="0"/>
                  <a:t>for this problem will be:</a:t>
                </a:r>
              </a:p>
              <a:p>
                <a:pPr>
                  <a:buFont typeface="Monotype Sorts" pitchFamily="2" charset="2"/>
                  <a:buNone/>
                </a:pPr>
                <a:endParaRPr lang="en-US" altLang="en-US" dirty="0"/>
              </a:p>
              <a:p>
                <a:pPr>
                  <a:buFont typeface="Monotype Sort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/>
                        </a:rPr>
                        <m:t>𝑇</m:t>
                      </m:r>
                      <m:r>
                        <a:rPr lang="en-US" altLang="en-US" b="0" i="1" smtClean="0">
                          <a:latin typeface="Cambria Math"/>
                        </a:rPr>
                        <m:t>(</m:t>
                      </m:r>
                      <m:r>
                        <a:rPr lang="en-US" altLang="en-US" b="0" i="1" smtClean="0">
                          <a:latin typeface="Cambria Math"/>
                        </a:rPr>
                        <m:t>𝑛</m:t>
                      </m:r>
                      <m:r>
                        <a:rPr lang="en-US" altLang="en-US" b="0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b="0" i="1" smtClean="0">
                                  <a:latin typeface="Cambria Math"/>
                                </a:rPr>
                                <m:t>                             1                                     </m:t>
                              </m:r>
                              <m:r>
                                <a:rPr lang="en-US" alt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en-US" b="0" i="1" smtClean="0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en-US" b="0" i="1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altLang="en-US" b="0" i="1" smtClean="0">
                                  <a:latin typeface="Cambria Math"/>
                                </a:rPr>
                                <m:t>+1                     </m:t>
                              </m:r>
                              <m:r>
                                <a:rPr lang="en-US" alt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126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81200" y="2100948"/>
                <a:ext cx="7620000" cy="4140200"/>
              </a:xfrm>
              <a:blipFill>
                <a:blip r:embed="rId6"/>
                <a:stretch>
                  <a:fillRect t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055788" y="5648960"/>
            <a:ext cx="54864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9</a:t>
            </a:fld>
            <a:endParaRPr lang="en-US">
              <a:latin typeface="Calibri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3B55BF6-B618-4167-959D-EE629F8C370F}"/>
              </a:ext>
            </a:extLst>
          </p:cNvPr>
          <p:cNvSpPr txBox="1">
            <a:spLocks/>
          </p:cNvSpPr>
          <p:nvPr/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85D9CA-6DAA-4C3C-A3E2-EDEA918D5F89}" type="slidenum">
              <a:rPr lang="en-US" smtClean="0">
                <a:latin typeface="Calibri"/>
              </a:rPr>
              <a:pPr/>
              <a:t>9</a:t>
            </a:fld>
            <a:endParaRPr lang="en-US">
              <a:latin typeface="Calibri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6780315-FBB8-427E-AAA3-B7E4EA94C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799" y="554038"/>
            <a:ext cx="9252857" cy="436563"/>
          </a:xfrm>
        </p:spPr>
        <p:txBody>
          <a:bodyPr/>
          <a:lstStyle/>
          <a:p>
            <a:r>
              <a:rPr lang="en-US" sz="4000" dirty="0"/>
              <a:t>Recurrences Example: Fibonacci Sequence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AF56D8-675D-4DBC-8ED0-B03C4ECE7786}"/>
              </a:ext>
            </a:extLst>
          </p:cNvPr>
          <p:cNvSpPr/>
          <p:nvPr/>
        </p:nvSpPr>
        <p:spPr>
          <a:xfrm>
            <a:off x="1904999" y="1219201"/>
            <a:ext cx="7935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rgbClr val="2F2B20"/>
                </a:solidFill>
              </a:rPr>
              <a:t>Each number equals the sum of the two numbers before it, starting from 0 and 1</a:t>
            </a:r>
            <a:endParaRPr lang="en-US" sz="2200" dirty="0">
              <a:solidFill>
                <a:srgbClr val="2F2B20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295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1|7.5|10.3|6.3|25.3|3.4|11.2|9.5|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7.6|8.8|11.3|9.3|9.1|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9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4|30.8|17.5|0.4|8.4|3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27.9|98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|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5|0.5|4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3|22.4|27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9|3.2|19.6|24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3.4|5.9|15.3|20.9|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3|1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4.6|11.2|1.6|6.9|15.8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1465</Words>
  <Application>Microsoft Office PowerPoint</Application>
  <PresentationFormat>Widescreen</PresentationFormat>
  <Paragraphs>248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Cambria Math</vt:lpstr>
      <vt:lpstr>Courier New</vt:lpstr>
      <vt:lpstr>Monotype Sorts</vt:lpstr>
      <vt:lpstr>Times New Roman</vt:lpstr>
      <vt:lpstr>Office Theme</vt:lpstr>
      <vt:lpstr>Adjacency</vt:lpstr>
      <vt:lpstr>CSC 301 – Design and Analysis of Algorithms</vt:lpstr>
      <vt:lpstr>Recurrences and Running Time</vt:lpstr>
      <vt:lpstr>Recurrences and Running Time</vt:lpstr>
      <vt:lpstr>Recurrences Example: Factorial</vt:lpstr>
      <vt:lpstr>Recurrences Example: Exponentiation</vt:lpstr>
      <vt:lpstr>Running Time of a Recurrence</vt:lpstr>
      <vt:lpstr>Recurrences Example: Binary Search</vt:lpstr>
      <vt:lpstr>Recurrences Example: Merge Sort</vt:lpstr>
      <vt:lpstr>Recurrences Example: Fibonacci Sequence</vt:lpstr>
      <vt:lpstr>Towers of Hanoi Puzzle</vt:lpstr>
      <vt:lpstr>Towers of Hanoi Puzzle: A three disk Solution</vt:lpstr>
      <vt:lpstr>Towers of Hanoi Puzzle: A four disk Solution???</vt:lpstr>
      <vt:lpstr>Recursive Algorithm Idea</vt:lpstr>
      <vt:lpstr>Recursive Algorithm Idea</vt:lpstr>
      <vt:lpstr>Towers of Hanoi Puzzle: Pseudocode</vt:lpstr>
      <vt:lpstr>Towers of Hanoi Puzzle: Analysis</vt:lpstr>
      <vt:lpstr>Methods for Solving  Recurrences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301 – Design and Analysis of Algorithms</dc:title>
  <dc:creator>Hasan Jamal</dc:creator>
  <cp:lastModifiedBy>Hasan Jamal</cp:lastModifiedBy>
  <cp:revision>20</cp:revision>
  <dcterms:created xsi:type="dcterms:W3CDTF">2020-06-08T03:46:58Z</dcterms:created>
  <dcterms:modified xsi:type="dcterms:W3CDTF">2020-06-20T13:15:43Z</dcterms:modified>
</cp:coreProperties>
</file>