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441" r:id="rId4"/>
    <p:sldId id="440" r:id="rId5"/>
    <p:sldId id="457" r:id="rId6"/>
    <p:sldId id="458" r:id="rId7"/>
    <p:sldId id="442" r:id="rId8"/>
    <p:sldId id="460" r:id="rId9"/>
    <p:sldId id="461" r:id="rId10"/>
    <p:sldId id="463" r:id="rId11"/>
    <p:sldId id="462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3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48"/>
    <a:srgbClr val="FFFFFF"/>
    <a:srgbClr val="F8A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0" autoAdjust="0"/>
    <p:restoredTop sz="81784" autoAdjust="0"/>
  </p:normalViewPr>
  <p:slideViewPr>
    <p:cSldViewPr snapToGrid="0">
      <p:cViewPr varScale="1">
        <p:scale>
          <a:sx n="70" d="100"/>
          <a:sy n="70" d="100"/>
        </p:scale>
        <p:origin x="12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4BD9770B-8172-4864-85AA-017AEB9D9834}"/>
    <pc:docChg chg="custSel modSld">
      <pc:chgData name="Hasan Jamal" userId="6724a5da2ffd1b8f" providerId="LiveId" clId="{4BD9770B-8172-4864-85AA-017AEB9D9834}" dt="2020-08-05T05:00:55.232" v="200"/>
      <pc:docMkLst>
        <pc:docMk/>
      </pc:docMkLst>
      <pc:sldChg chg="addSp delSp modSp modTransition modAnim modNotesTx">
        <pc:chgData name="Hasan Jamal" userId="6724a5da2ffd1b8f" providerId="LiveId" clId="{4BD9770B-8172-4864-85AA-017AEB9D9834}" dt="2020-08-05T05:00:55.232" v="200"/>
        <pc:sldMkLst>
          <pc:docMk/>
          <pc:sldMk cId="4172234395" sldId="441"/>
        </pc:sldMkLst>
        <pc:spChg chg="mod">
          <ac:chgData name="Hasan Jamal" userId="6724a5da2ffd1b8f" providerId="LiveId" clId="{4BD9770B-8172-4864-85AA-017AEB9D9834}" dt="2020-08-05T04:53:07.602" v="0" actId="14100"/>
          <ac:spMkLst>
            <pc:docMk/>
            <pc:sldMk cId="4172234395" sldId="441"/>
            <ac:spMk id="3075" creationId="{BDC86524-D040-4E2C-8289-F6365D095536}"/>
          </ac:spMkLst>
        </pc:spChg>
        <pc:picChg chg="add del mod">
          <ac:chgData name="Hasan Jamal" userId="6724a5da2ffd1b8f" providerId="LiveId" clId="{4BD9770B-8172-4864-85AA-017AEB9D9834}" dt="2020-08-05T04:58:23.331" v="6"/>
          <ac:picMkLst>
            <pc:docMk/>
            <pc:sldMk cId="4172234395" sldId="441"/>
            <ac:picMk id="2" creationId="{A6199B9B-CC3E-4AC9-ADD8-77E7E53C4276}"/>
          </ac:picMkLst>
        </pc:picChg>
      </pc:sldChg>
    </pc:docChg>
  </pc:docChgLst>
  <pc:docChgLst>
    <pc:chgData name="Hasan Jamal" userId="6724a5da2ffd1b8f" providerId="LiveId" clId="{D5ABC659-F53C-40B9-85F5-BB31187D9EA3}"/>
    <pc:docChg chg="undo custSel modSld">
      <pc:chgData name="Hasan Jamal" userId="6724a5da2ffd1b8f" providerId="LiveId" clId="{D5ABC659-F53C-40B9-85F5-BB31187D9EA3}" dt="2023-06-05T08:56:20.965" v="22" actId="20577"/>
      <pc:docMkLst>
        <pc:docMk/>
      </pc:docMkLst>
      <pc:sldChg chg="modSp mod">
        <pc:chgData name="Hasan Jamal" userId="6724a5da2ffd1b8f" providerId="LiveId" clId="{D5ABC659-F53C-40B9-85F5-BB31187D9EA3}" dt="2023-06-05T08:55:42.016" v="1" actId="20577"/>
        <pc:sldMkLst>
          <pc:docMk/>
          <pc:sldMk cId="3665146562" sldId="468"/>
        </pc:sldMkLst>
        <pc:spChg chg="mod">
          <ac:chgData name="Hasan Jamal" userId="6724a5da2ffd1b8f" providerId="LiveId" clId="{D5ABC659-F53C-40B9-85F5-BB31187D9EA3}" dt="2023-06-05T08:55:42.016" v="1" actId="20577"/>
          <ac:spMkLst>
            <pc:docMk/>
            <pc:sldMk cId="3665146562" sldId="468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5:49.434" v="5" actId="20577"/>
        <pc:sldMkLst>
          <pc:docMk/>
          <pc:sldMk cId="1722906962" sldId="469"/>
        </pc:sldMkLst>
        <pc:spChg chg="mod">
          <ac:chgData name="Hasan Jamal" userId="6724a5da2ffd1b8f" providerId="LiveId" clId="{D5ABC659-F53C-40B9-85F5-BB31187D9EA3}" dt="2023-06-05T08:55:49.434" v="5" actId="20577"/>
          <ac:spMkLst>
            <pc:docMk/>
            <pc:sldMk cId="1722906962" sldId="469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5:57.545" v="7" actId="20577"/>
        <pc:sldMkLst>
          <pc:docMk/>
          <pc:sldMk cId="2909711872" sldId="470"/>
        </pc:sldMkLst>
        <pc:spChg chg="mod">
          <ac:chgData name="Hasan Jamal" userId="6724a5da2ffd1b8f" providerId="LiveId" clId="{D5ABC659-F53C-40B9-85F5-BB31187D9EA3}" dt="2023-06-05T08:55:57.545" v="7" actId="20577"/>
          <ac:spMkLst>
            <pc:docMk/>
            <pc:sldMk cId="2909711872" sldId="470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6:02.284" v="9" actId="20577"/>
        <pc:sldMkLst>
          <pc:docMk/>
          <pc:sldMk cId="3562196731" sldId="471"/>
        </pc:sldMkLst>
        <pc:spChg chg="mod">
          <ac:chgData name="Hasan Jamal" userId="6724a5da2ffd1b8f" providerId="LiveId" clId="{D5ABC659-F53C-40B9-85F5-BB31187D9EA3}" dt="2023-06-05T08:56:02.284" v="9" actId="20577"/>
          <ac:spMkLst>
            <pc:docMk/>
            <pc:sldMk cId="3562196731" sldId="471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6:11.884" v="16" actId="20577"/>
        <pc:sldMkLst>
          <pc:docMk/>
          <pc:sldMk cId="1726183544" sldId="472"/>
        </pc:sldMkLst>
        <pc:spChg chg="mod">
          <ac:chgData name="Hasan Jamal" userId="6724a5da2ffd1b8f" providerId="LiveId" clId="{D5ABC659-F53C-40B9-85F5-BB31187D9EA3}" dt="2023-06-05T08:56:11.884" v="16" actId="20577"/>
          <ac:spMkLst>
            <pc:docMk/>
            <pc:sldMk cId="1726183544" sldId="472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6:20.965" v="22" actId="20577"/>
        <pc:sldMkLst>
          <pc:docMk/>
          <pc:sldMk cId="4097324374" sldId="473"/>
        </pc:sldMkLst>
        <pc:spChg chg="mod">
          <ac:chgData name="Hasan Jamal" userId="6724a5da2ffd1b8f" providerId="LiveId" clId="{D5ABC659-F53C-40B9-85F5-BB31187D9EA3}" dt="2023-06-05T08:56:20.965" v="22" actId="20577"/>
          <ac:spMkLst>
            <pc:docMk/>
            <pc:sldMk cId="4097324374" sldId="473"/>
            <ac:spMk id="28" creationId="{2FF3EB7C-154B-4804-BF6F-AD53B4A5C9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2162-C03B-4EED-A758-1005E973673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DFF9-65BB-4D0B-BB1B-FFDBF8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0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5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3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5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A41-295D-4CAC-B1D3-2A6966BA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4177-02C8-4C00-BAF6-B0E882B3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79E7-8486-4AFB-B6B8-4618342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9D70-165A-4892-B45B-163B7DD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8962-6BEC-4095-8D87-5B37DD6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85-2F41-4823-9437-3679E8E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BBE8-9F55-4843-BBD1-590C39C5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2BDF-8250-4895-B7FD-C5D41EA6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589A-7A5D-48E2-84AF-F81E3875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E3D-9C55-4079-BBCF-2C9CD9A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D7EE-1C63-4EFD-AD1B-007673A2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CE5E6-19BF-48E8-82BF-E1A46BDB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F82D-7A38-4599-843B-4D0B466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CB7B-DDA5-4712-8D17-4801D2C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E152-8E2C-4A8A-9FB8-9AF6636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30A6B0-EC8D-4E0D-B5FC-0EB19EECD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7692B-792B-4ED0-91B7-8F23FBA22C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D4A-B497-43CF-B19D-F700152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60107B-22EA-4779-B6F5-AE259CADC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117ABB-F4D8-4CBD-A628-5C35A501B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92445-8E8E-49C4-97E1-DD00FC7389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C75C-6ED8-4B8D-B9AD-EE48CF69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75408-CF77-4ABB-ADBC-CCEDFCB48E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79EA27-C8B4-44ED-9D29-819D3DE76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62FED-7465-4F8B-87BB-3BEFF31AF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2678-C7C9-48D2-91D3-4A15D8F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9B51A7-AC12-4DC0-B626-1154BAB576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A8A76E-9450-43C5-BBE9-7EAE981B9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4B806-6F53-4E06-8FEE-4C046C3104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45CEE-50EE-4F1D-B90C-670F3633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479A46-4A43-4DB0-A154-AB14C85C5E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D6392-5947-44FC-9F67-CEA73B7E9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89271-66F8-46E6-93A4-3AB4D931F2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D681D2-F5B1-482D-8E1B-740DC2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7E7F57D-2391-4688-A169-3752946097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4221634-305B-412A-BC73-FC0665D4A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859AB-645F-44FB-8868-36BAEE6E20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43B89-A164-4BAB-B3B4-0622DD52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E81E25-71F5-41A0-AE63-5D25D2D674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49CA5A8-4AFE-428D-A7A5-43A6D7D69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BDF7B-976F-4945-A26B-4255B9028E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447589-285C-4815-B3F6-9E5C1DA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19A3-656B-4380-B553-CC873F34D5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BC4D54-ABF1-493E-9834-B0561A6860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AECA2-2101-4850-9DB2-405B2FD11D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AFC0E1-32D0-4629-A8EE-5ABFF4AB58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63A21A-4F81-4D58-A512-4BBEAEF0DA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7ED9-824B-443C-A225-B0C7D11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547-7AA2-4417-B3A6-8473861E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719-14E9-428A-8B38-109801E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AEE6-8C60-46F2-82BB-E80ACCF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F11-177F-4CF0-A664-31330C9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7E6CF7-4CB3-49E1-B50E-5247F4EF6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AFF0F-C6BA-4CF6-B7D9-BB2C2DCC89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7B2A25-E43E-4D48-986A-08514404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7C62FF-1AA6-4E80-94CA-071BB4868F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D98834-7413-4366-94AD-2510024BE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013D1-F76B-43FB-B619-9C9C84BF9F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1D38-06B9-452E-AC61-01D641C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841C18-D858-4094-AAA6-FFDA3FD06C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5393AD-7E5C-4838-BB7F-E098C65A3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DDA5F-AECA-4A84-9F98-2A9F6DC3A1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8307-6E8E-449B-A278-1915FB0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F01B1-98A9-43C5-AEE0-F59BF8BBDF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C57-4846-4391-81F4-B95BCBC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AC0-4764-47E2-8223-A5C34935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386B-9B00-47C3-9C4D-0CCF7E63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80C6-8AF2-4D64-8D71-522AA97F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EAD7-9D37-487A-A005-42DD0F9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A789-4226-4C8B-BC33-58EFB280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F2EA-58FF-40CD-B2F5-D9B09305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8921-D1E8-402E-9C2A-E583770E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C883-D372-4AEF-BC0D-8B22FD3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5CAE-5226-4C8A-9D3D-8013113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CFCA-E712-4F2E-B7EE-836646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BEBB-A7A2-4D05-BEA5-31601A15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1E13-0E16-4A52-800A-AA6FA32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3EDF-C65C-4204-9768-4DCDEBC4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C5C6-642A-40FE-8B29-F4C882BC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9901-D4AE-4AAD-A70B-CBB84102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4CEF8-EFBA-47CE-A413-942AEA1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888D-1E01-4409-9DAC-C413D88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1687-6AB5-4ED3-8FA4-23DA1016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342-6F4A-4EEE-B821-1A53547F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8AA9A-FC65-4F99-9BAC-07AA890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AFA8-6DE2-4F91-BFB6-32AEC16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584AB-D8D9-478D-8B15-662898E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BF37C-4323-4F9D-87D4-0959792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8A59-8BE4-4643-B039-C64C51C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1B5C-7C0F-4C63-A192-2F20181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C12-8525-4E10-85DF-848C2936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2CB-6654-4117-AF5E-3CC600E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EC1D-FB41-4211-AB37-C3C672E5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FF57-58DD-4EEF-AE5D-6F02F49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0259-499C-47EE-804D-913A7912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FCE6-70D3-4D2F-8B04-6EB69E2A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48E-515F-46B7-8544-0A8A9A0F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BB0D9-8AB6-48C5-A847-20099CBE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DDE3-1854-4109-95A6-02C0C9AD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0052-D6C7-4B42-8893-1617AB4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A4A9-E6CA-4B98-8BE0-EDFBF6C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2382-1324-4D66-9B37-B20F421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F6F5-A26C-49B3-8F5C-AF1268C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28BA-373B-4364-A4EB-C98AE596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5D08-1747-42FB-8459-9BDF47783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1A57-13F3-408D-9023-999A8F0B480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6F01-FCD7-428B-B7AF-1F8EE64A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F23B-4569-4B37-B9BB-C51E4CFE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92853-E641-4759-A844-D5BF3A5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BCCBBA-09B6-4640-A937-3DB8A77569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94A11-D8C5-4E7D-B939-F2D81611AB07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EA06-5535-401E-9DBE-0A136E1F604D}"/>
              </a:ext>
            </a:extLst>
          </p:cNvPr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0B9-ADB2-457F-97C7-3435F88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291ED5-3708-4946-B3C4-EA36CA6866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26E7-5367-4309-95DD-6A1B9FE2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25A-C5DD-4F06-96B0-90FEBC46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A9A7F44C-A524-4480-B4E2-D9FCCF69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792DD-518F-48EE-B3D0-B68D6677922C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8F2947-A159-4539-B1EF-19247FDB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CSC 301 – Design and Analysis of Algorithms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8F0813-6F2D-4C7B-85EC-4A2C800AD321}"/>
              </a:ext>
            </a:extLst>
          </p:cNvPr>
          <p:cNvSpPr txBox="1">
            <a:spLocks/>
          </p:cNvSpPr>
          <p:nvPr/>
        </p:nvSpPr>
        <p:spPr>
          <a:xfrm>
            <a:off x="642257" y="3505200"/>
            <a:ext cx="10515599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09(c): Dynamic Programming – Floyd-</a:t>
            </a:r>
            <a:r>
              <a:rPr lang="en-US" sz="2800" b="1" spc="-100" dirty="0" err="1">
                <a:solidFill>
                  <a:srgbClr val="675E47"/>
                </a:solidFill>
                <a:latin typeface="Cambria"/>
              </a:rPr>
              <a:t>Warshall</a:t>
            </a: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 Algorithm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-5    0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-2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16562" cy="1631950"/>
            <a:chOff x="6574971" y="3777008"/>
            <a:chExt cx="3816562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550573" cy="1631950"/>
              <a:chOff x="3168" y="2736"/>
              <a:chExt cx="1660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64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     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77942" y="1224020"/>
            <a:ext cx="2334522" cy="383107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076544" y="1845827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1496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-5    0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16562" cy="1631950"/>
            <a:chOff x="6574971" y="3777008"/>
            <a:chExt cx="3816562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550573" cy="1631950"/>
              <a:chOff x="3168" y="2736"/>
              <a:chExt cx="1660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64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     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1584238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492870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6822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11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-5    0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61119" cy="1631950"/>
            <a:chOff x="6574971" y="3777008"/>
            <a:chExt cx="3861119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95131" cy="1631950"/>
              <a:chOff x="3168" y="2736"/>
              <a:chExt cx="1689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93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1584238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492870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6725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 5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1875191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963930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3721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-1</a:t>
                </a:r>
                <a:r>
                  <a:rPr lang="en-US" altLang="en-US" sz="2000" dirty="0"/>
                  <a:t>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1875191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963930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5217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2221560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9407284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1465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-1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</a:t>
                </a:r>
                <a:r>
                  <a:rPr lang="en-US" altLang="en-US" sz="2000" dirty="0"/>
                  <a:t>0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-4</a:t>
                </a:r>
                <a:r>
                  <a:rPr lang="en-US" altLang="en-US" sz="2000" dirty="0"/>
                  <a:t>     1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7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61123" cy="1631950"/>
            <a:chOff x="6574971" y="3777008"/>
            <a:chExt cx="3861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2" y="3777008"/>
              <a:ext cx="2595132" cy="1631950"/>
              <a:chOff x="3168" y="2736"/>
              <a:chExt cx="1689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93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 dirty="0"/>
                  <a:t>      2 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4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2221560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9407284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9069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-1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3    </a:t>
                </a:r>
                <a:r>
                  <a:rPr lang="en-US" altLang="en-US" sz="2000" dirty="0"/>
                  <a:t>0     -4     1     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7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</a:t>
                </a:r>
                <a:r>
                  <a:rPr lang="en-US" altLang="en-US" sz="2000" dirty="0"/>
                  <a:t>     4      2      4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2506721"/>
            <a:ext cx="2300744" cy="33497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9933764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7118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][k]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 dirty="0"/>
                  <a:t>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-3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3    </a:t>
                </a:r>
                <a:r>
                  <a:rPr lang="en-US" altLang="en-US" sz="2000" dirty="0"/>
                  <a:t>0     -4     1     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7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5     5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</a:t>
                </a:r>
                <a:r>
                  <a:rPr lang="en-US" altLang="en-US" sz="2000" dirty="0"/>
                  <a:t>     4      2      4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2506721"/>
            <a:ext cx="2300744" cy="33497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9933764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1967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][k]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1    -3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3    </a:t>
                </a:r>
                <a:r>
                  <a:rPr lang="en-US" altLang="en-US" sz="2000" dirty="0"/>
                  <a:t>0     -4     1     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7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5     5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</a:t>
                </a:r>
                <a:r>
                  <a:rPr lang="en-US" altLang="en-US" sz="2000" dirty="0"/>
                  <a:t>     4      2      4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7261835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285506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All-Pairs Shortest Paths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1"/>
                <a:ext cx="10207632" cy="3894485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sym typeface="Symbol" pitchFamily="18" charset="2"/>
                  </a:rPr>
                  <a:t>Problem:</a:t>
                </a:r>
                <a:r>
                  <a:rPr lang="en-US" altLang="en-US" dirty="0">
                    <a:sym typeface="Symbol" pitchFamily="18" charset="2"/>
                  </a:rPr>
                  <a:t> Given a connected, weighted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, find for </a:t>
                </a:r>
                <a:r>
                  <a:rPr lang="en-US" altLang="en-US" b="1" dirty="0">
                    <a:solidFill>
                      <a:srgbClr val="00B050"/>
                    </a:solidFill>
                    <a:sym typeface="Symbol" pitchFamily="18" charset="2"/>
                  </a:rPr>
                  <a:t>every pair</a:t>
                </a:r>
                <a:r>
                  <a:rPr lang="en-US" altLang="en-US" dirty="0">
                    <a:sym typeface="Symbol" pitchFamily="18" charset="2"/>
                  </a:rPr>
                  <a:t> of vertices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a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.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sym typeface="Symbol" pitchFamily="18" charset="2"/>
                  </a:rPr>
                  <a:t>Input:</a:t>
                </a:r>
                <a:r>
                  <a:rPr lang="en-US" altLang="en-US" dirty="0">
                    <a:sym typeface="Symbol" pitchFamily="18" charset="2"/>
                  </a:rPr>
                  <a:t> An </a:t>
                </a:r>
                <a:r>
                  <a:rPr lang="en-US" altLang="en-US" b="1" i="1" dirty="0">
                    <a:solidFill>
                      <a:srgbClr val="00B050"/>
                    </a:solidFill>
                    <a:sym typeface="Symbol" pitchFamily="18" charset="2"/>
                  </a:rPr>
                  <a:t>adjacency matrix.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b="1" i="1" dirty="0">
                  <a:solidFill>
                    <a:srgbClr val="00B050"/>
                  </a:solidFill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sym typeface="Symbol" pitchFamily="18" charset="2"/>
                  </a:rPr>
                  <a:t>Output:</a:t>
                </a:r>
                <a:r>
                  <a:rPr lang="en-US" altLang="en-US" dirty="0">
                    <a:sym typeface="Symbol" pitchFamily="18" charset="2"/>
                  </a:rPr>
                  <a:t> A </a:t>
                </a:r>
                <a:r>
                  <a:rPr lang="en-US" altLang="en-US" b="1" i="1" dirty="0">
                    <a:solidFill>
                      <a:srgbClr val="00B050"/>
                    </a:solidFill>
                    <a:sym typeface="Symbol" pitchFamily="18" charset="2"/>
                  </a:rPr>
                  <a:t>table </a:t>
                </a:r>
                <a:r>
                  <a:rPr lang="en-US" altLang="en-US" dirty="0">
                    <a:sym typeface="Symbol" pitchFamily="18" charset="2"/>
                  </a:rPr>
                  <a:t>in which the entry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row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column is the length of the shortest path from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.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Negative weights are allowed (</a:t>
                </a:r>
                <a:r>
                  <a:rPr lang="en-US" altLang="en-US" b="1" dirty="0">
                    <a:solidFill>
                      <a:srgbClr val="FF0000"/>
                    </a:solidFill>
                    <a:sym typeface="Symbol" pitchFamily="18" charset="2"/>
                  </a:rPr>
                  <a:t>Dijkstra’s Algorithm</a:t>
                </a:r>
                <a:r>
                  <a:rPr lang="en-US" altLang="en-US" dirty="0">
                    <a:sym typeface="Symbol" pitchFamily="18" charset="2"/>
                  </a:rPr>
                  <a:t> no longer applicable).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i="1" dirty="0">
                    <a:solidFill>
                      <a:srgbClr val="00B050"/>
                    </a:solidFill>
                    <a:sym typeface="Symbol" pitchFamily="18" charset="2"/>
                  </a:rPr>
                  <a:t>No</a:t>
                </a:r>
                <a:r>
                  <a:rPr lang="en-US" altLang="en-US" dirty="0">
                    <a:sym typeface="Symbol" pitchFamily="18" charset="2"/>
                  </a:rPr>
                  <a:t> negative-weight cycles.</a:t>
                </a: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1"/>
                <a:ext cx="10207632" cy="3894485"/>
              </a:xfrm>
              <a:blipFill>
                <a:blip r:embed="rId4"/>
                <a:stretch>
                  <a:fillRect t="-1095" r="-716" b="-5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22343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</a:t>
            </a:r>
            <a:r>
              <a:rPr lang="en-US" altLang="en-US" sz="1600" b="1">
                <a:latin typeface="Courier New" pitchFamily="49" charset="0"/>
              </a:rPr>
              <a:t>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][k]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A1FDE104-DAC5-ADA7-0546-0E787598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371" y="2551322"/>
            <a:ext cx="4144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What will be the running time?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7CBB07-F10A-8B31-17B5-20DFED455811}"/>
              </a:ext>
            </a:extLst>
          </p:cNvPr>
          <p:cNvGrpSpPr/>
          <p:nvPr/>
        </p:nvGrpSpPr>
        <p:grpSpPr>
          <a:xfrm>
            <a:off x="4637213" y="1707768"/>
            <a:ext cx="1771801" cy="430887"/>
            <a:chOff x="8588092" y="2229898"/>
            <a:chExt cx="1771801" cy="430887"/>
          </a:xfrm>
        </p:grpSpPr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9D40BFA3-CF11-919A-E2F8-F1A7BD6A7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452" y="2229898"/>
              <a:ext cx="81144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O(V</a:t>
              </a:r>
              <a:r>
                <a:rPr lang="en-US" altLang="en-US" sz="2200" b="1" i="1" baseline="30000" dirty="0">
                  <a:solidFill>
                    <a:srgbClr val="00B050"/>
                  </a:solidFill>
                </a:rPr>
                <a:t>2</a:t>
              </a:r>
              <a:r>
                <a:rPr lang="en-US" altLang="en-US" sz="2200" b="1" i="1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695EC85A-CBA6-9B28-6C90-664309347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092" y="2439593"/>
              <a:ext cx="79988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1A8D89-714C-B2BB-4338-AE104B61127B}"/>
              </a:ext>
            </a:extLst>
          </p:cNvPr>
          <p:cNvGrpSpPr/>
          <p:nvPr/>
        </p:nvGrpSpPr>
        <p:grpSpPr>
          <a:xfrm>
            <a:off x="4551193" y="2815823"/>
            <a:ext cx="1677223" cy="430887"/>
            <a:chOff x="8588092" y="2229898"/>
            <a:chExt cx="1677223" cy="430887"/>
          </a:xfrm>
        </p:grpSpPr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9E4D9AFF-83B1-02D8-E3F9-1C5B5006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452" y="2229898"/>
              <a:ext cx="716863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O(V)</a:t>
              </a: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638A79CA-7BC3-8C05-C829-734479167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092" y="2439593"/>
              <a:ext cx="79988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5F7999-1F26-CC58-6959-034585457ED4}"/>
              </a:ext>
            </a:extLst>
          </p:cNvPr>
          <p:cNvGrpSpPr/>
          <p:nvPr/>
        </p:nvGrpSpPr>
        <p:grpSpPr>
          <a:xfrm>
            <a:off x="4609504" y="3636404"/>
            <a:ext cx="1648369" cy="430887"/>
            <a:chOff x="8588092" y="2229898"/>
            <a:chExt cx="1648369" cy="430887"/>
          </a:xfrm>
        </p:grpSpPr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875806D6-5CF8-2E9E-4F8A-C1B2FF95B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452" y="2229898"/>
              <a:ext cx="68800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O(E)</a:t>
              </a:r>
            </a:p>
          </p:txBody>
        </p:sp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B5047D01-DD36-49FC-3A3C-8469C2240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092" y="2439593"/>
              <a:ext cx="79988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F7518A-23DB-943A-E28A-75234EAB0037}"/>
              </a:ext>
            </a:extLst>
          </p:cNvPr>
          <p:cNvGrpSpPr/>
          <p:nvPr/>
        </p:nvGrpSpPr>
        <p:grpSpPr>
          <a:xfrm>
            <a:off x="5351074" y="4855054"/>
            <a:ext cx="1771801" cy="430887"/>
            <a:chOff x="8588092" y="2229898"/>
            <a:chExt cx="1771801" cy="430887"/>
          </a:xfrm>
        </p:grpSpPr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E1184A05-0675-5E47-C310-E697CC1BF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452" y="2229898"/>
              <a:ext cx="81144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O(V</a:t>
              </a:r>
              <a:r>
                <a:rPr lang="en-US" altLang="en-US" sz="2200" b="1" i="1" baseline="30000" dirty="0">
                  <a:solidFill>
                    <a:srgbClr val="00B050"/>
                  </a:solidFill>
                </a:rPr>
                <a:t>3</a:t>
              </a:r>
              <a:r>
                <a:rPr lang="en-US" altLang="en-US" sz="2200" b="1" i="1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51" name="Line 7">
              <a:extLst>
                <a:ext uri="{FF2B5EF4-FFF2-40B4-BE49-F238E27FC236}">
                  <a16:creationId xmlns:a16="http://schemas.microsoft.com/office/drawing/2014/main" id="{1E7F2FD0-AD58-32E8-B30B-EBFF9193F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092" y="2439593"/>
              <a:ext cx="79988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sp>
        <p:nvSpPr>
          <p:cNvPr id="53" name="Text Box 6">
            <a:extLst>
              <a:ext uri="{FF2B5EF4-FFF2-40B4-BE49-F238E27FC236}">
                <a16:creationId xmlns:a16="http://schemas.microsoft.com/office/drawing/2014/main" id="{2AE7D9CE-8753-1503-8AD0-98E3BD6E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401" y="3025518"/>
            <a:ext cx="9829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rgbClr val="00B050"/>
                </a:solidFill>
              </a:rPr>
              <a:t>O(V</a:t>
            </a:r>
            <a:r>
              <a:rPr lang="en-US" altLang="en-US" sz="2800" b="1" i="1" baseline="30000" dirty="0">
                <a:solidFill>
                  <a:srgbClr val="00B050"/>
                </a:solidFill>
              </a:rPr>
              <a:t>3</a:t>
            </a:r>
            <a:r>
              <a:rPr lang="en-US" altLang="en-US" sz="2800" b="1" i="1" dirty="0">
                <a:solidFill>
                  <a:srgbClr val="00B05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324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112" y="152400"/>
            <a:ext cx="105691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Algorithm:</a:t>
            </a:r>
            <a:r>
              <a:rPr lang="en-US" altLang="en-US" sz="4000" dirty="0"/>
              <a:t> </a:t>
            </a:r>
            <a:r>
              <a:rPr lang="en-US" altLang="en-US" sz="3200" dirty="0"/>
              <a:t>Reconstructing Shortest Path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ReconstructPath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, start, end</a:t>
            </a:r>
            <a:r>
              <a:rPr lang="en-US" altLang="en-US" sz="1600" b="1" dirty="0">
                <a:latin typeface="Courier New" pitchFamily="49" charset="0"/>
              </a:rPr>
              <a:t>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path = [start];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while start != end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start =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[start][end];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b="1" dirty="0" err="1">
                <a:latin typeface="Courier New" pitchFamily="49" charset="0"/>
              </a:rPr>
              <a:t>path.append</a:t>
            </a:r>
            <a:r>
              <a:rPr lang="en-US" altLang="en-US" sz="1600" b="1" dirty="0">
                <a:latin typeface="Courier New" pitchFamily="49" charset="0"/>
              </a:rPr>
              <a:t>(start);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path;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2607125" y="3324106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6314072" y="1417578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1    -3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3    </a:t>
                </a:r>
                <a:r>
                  <a:rPr lang="en-US" altLang="en-US" sz="2000" dirty="0"/>
                  <a:t>0     -4     1     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7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6277197" y="3362670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5     5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</a:t>
                </a:r>
                <a:r>
                  <a:rPr lang="en-US" altLang="en-US" sz="2000" dirty="0"/>
                  <a:t>     4      2      4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    </a:t>
                </a:r>
                <a:r>
                  <a:rPr lang="en-US" altLang="en-US" sz="2000" dirty="0"/>
                  <a:t> 3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 Box 14">
            <a:extLst>
              <a:ext uri="{FF2B5EF4-FFF2-40B4-BE49-F238E27FC236}">
                <a16:creationId xmlns:a16="http://schemas.microsoft.com/office/drawing/2014/main" id="{40D3ECF2-A9A1-6825-CF7C-5CF4C1F4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72" y="3362670"/>
            <a:ext cx="2328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Path from 1 to 2: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03C81-409B-6C07-7C2D-0AFEA2D94973}"/>
              </a:ext>
            </a:extLst>
          </p:cNvPr>
          <p:cNvSpPr/>
          <p:nvPr/>
        </p:nvSpPr>
        <p:spPr>
          <a:xfrm>
            <a:off x="8118764" y="3415145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92A7ED-DFCB-3F73-EFA2-D5CBF4D9D0DF}"/>
              </a:ext>
            </a:extLst>
          </p:cNvPr>
          <p:cNvSpPr/>
          <p:nvPr/>
        </p:nvSpPr>
        <p:spPr>
          <a:xfrm>
            <a:off x="8132619" y="4647755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0B0491-BEDD-7C0B-00AB-4C0B8F6E142F}"/>
              </a:ext>
            </a:extLst>
          </p:cNvPr>
          <p:cNvSpPr/>
          <p:nvPr/>
        </p:nvSpPr>
        <p:spPr>
          <a:xfrm>
            <a:off x="8131213" y="4330718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B7F7E8-E33D-4A5C-CF6E-9592761FBB83}"/>
              </a:ext>
            </a:extLst>
          </p:cNvPr>
          <p:cNvSpPr/>
          <p:nvPr/>
        </p:nvSpPr>
        <p:spPr>
          <a:xfrm>
            <a:off x="8117358" y="4026428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23038385-B54B-AE02-8511-E704EEF53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984" y="4703764"/>
            <a:ext cx="353554" cy="977934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 dirty="0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D793933F-0540-30E2-6661-280318F1B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975" y="5726008"/>
            <a:ext cx="835402" cy="2700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 dirty="0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39BB47C6-5430-2E25-8F67-0D868648F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0120" y="4675461"/>
            <a:ext cx="352369" cy="894751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 dirty="0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4F8C33D9-B452-E0BC-6AA1-B690FDAD6D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50457" y="3594210"/>
            <a:ext cx="845708" cy="733809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 dirty="0"/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9B06525D-7649-185B-D667-5A1FCC0F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962" y="5596440"/>
            <a:ext cx="39335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200" b="1" i="1" dirty="0">
                <a:solidFill>
                  <a:srgbClr val="00B050"/>
                </a:solidFill>
              </a:rPr>
              <a:t>Path Length </a:t>
            </a:r>
            <a:r>
              <a:rPr lang="en-US" altLang="en-US" sz="2200" b="1" i="1" dirty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r>
              <a:rPr lang="en-US" altLang="en-US" sz="2200" b="1" i="1" dirty="0">
                <a:solidFill>
                  <a:srgbClr val="00B050"/>
                </a:solidFill>
              </a:rPr>
              <a:t>  -4 + 6 - 5 + 4 = 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E0486C-7250-B134-58D2-A7ED106675D6}"/>
              </a:ext>
            </a:extLst>
          </p:cNvPr>
          <p:cNvSpPr/>
          <p:nvPr/>
        </p:nvSpPr>
        <p:spPr>
          <a:xfrm>
            <a:off x="8155182" y="1471727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512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88A03C-EB64-4F20-BC2C-92149CAE3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1374967" y="5648326"/>
            <a:ext cx="732367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8813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402770" cy="4801629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dirty="0"/>
                  <a:t>Developed in the early 60’s for transportation problem using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dynamic programming</a:t>
                </a:r>
                <a:r>
                  <a:rPr lang="en-US" dirty="0"/>
                  <a:t>. </a:t>
                </a:r>
              </a:p>
              <a:p>
                <a:pPr marL="415735" lvl="1" indent="0" algn="just">
                  <a:spcBef>
                    <a:spcPts val="240"/>
                  </a:spcBef>
                  <a:buNone/>
                </a:pPr>
                <a:endParaRPr lang="en-US" altLang="en-US" sz="1600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Idea:</a:t>
                </a:r>
                <a:r>
                  <a:rPr lang="en-US" altLang="en-US" dirty="0"/>
                  <a:t> </a:t>
                </a:r>
              </a:p>
              <a:p>
                <a:pPr marL="644335" lvl="1" algn="just">
                  <a:spcBef>
                    <a:spcPts val="24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dirty="0"/>
                  <a:t> </a:t>
                </a:r>
                <a:r>
                  <a:rPr lang="en-US" altLang="en-US" dirty="0"/>
                  <a:t>weight of a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with intermediate vertices in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{1, 2,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⋯,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sz="1800" dirty="0">
                    <a:sym typeface="Symbol" pitchFamily="18" charset="2"/>
                  </a:rPr>
                  <a:t>. </a:t>
                </a: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800" dirty="0">
                  <a:sym typeface="Symbol" pitchFamily="18" charset="2"/>
                </a:endParaRP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800" dirty="0">
                  <a:sym typeface="Symbol" pitchFamily="18" charset="2"/>
                </a:endParaRP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800" dirty="0">
                  <a:sym typeface="Symbol" pitchFamily="18" charset="2"/>
                </a:endParaRP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800" dirty="0">
                  <a:sym typeface="Symbol" pitchFamily="18" charset="2"/>
                </a:endParaRP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sz="1800" dirty="0"/>
                  <a:t>Then  the length of the shortest path from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1800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z="1800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sz="1800" dirty="0"/>
                  <a:t> such that any intermediate vertices are chosen from the set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{1, 2,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⋯,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sz="1800" dirty="0">
                    <a:sym typeface="Symbol" pitchFamily="18" charset="2"/>
                  </a:rPr>
                  <a:t>. </a:t>
                </a:r>
                <a:endParaRPr lang="en-US" altLang="en-US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402770" cy="4801629"/>
              </a:xfrm>
              <a:blipFill>
                <a:blip r:embed="rId4"/>
                <a:stretch>
                  <a:fillRect t="-888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8C12D1AA-5E5D-4B92-3512-1C6D3C468BD9}"/>
              </a:ext>
            </a:extLst>
          </p:cNvPr>
          <p:cNvGrpSpPr>
            <a:grpSpLocks/>
          </p:cNvGrpSpPr>
          <p:nvPr/>
        </p:nvGrpSpPr>
        <p:grpSpPr bwMode="auto">
          <a:xfrm>
            <a:off x="2519496" y="3066820"/>
            <a:ext cx="6019800" cy="457200"/>
            <a:chOff x="576" y="2256"/>
            <a:chExt cx="3792" cy="288"/>
          </a:xfrm>
        </p:grpSpPr>
        <p:grpSp>
          <p:nvGrpSpPr>
            <p:cNvPr id="3" name="Group 31">
              <a:extLst>
                <a:ext uri="{FF2B5EF4-FFF2-40B4-BE49-F238E27FC236}">
                  <a16:creationId xmlns:a16="http://schemas.microsoft.com/office/drawing/2014/main" id="{12882ACD-0DB8-A3A8-D890-A15F70BC0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256"/>
              <a:ext cx="3792" cy="288"/>
              <a:chOff x="576" y="2256"/>
              <a:chExt cx="3792" cy="288"/>
            </a:xfrm>
          </p:grpSpPr>
          <p:sp>
            <p:nvSpPr>
              <p:cNvPr id="5" name="Oval 11">
                <a:extLst>
                  <a:ext uri="{FF2B5EF4-FFF2-40B4-BE49-F238E27FC236}">
                    <a16:creationId xmlns:a16="http://schemas.microsoft.com/office/drawing/2014/main" id="{7010A837-0B54-642F-3D91-2D5A56EE3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" name="Oval 12">
                <a:extLst>
                  <a:ext uri="{FF2B5EF4-FFF2-40B4-BE49-F238E27FC236}">
                    <a16:creationId xmlns:a16="http://schemas.microsoft.com/office/drawing/2014/main" id="{DD3DDF12-964F-8D65-C4FE-058D8BD11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7" name="Oval 13">
                <a:extLst>
                  <a:ext uri="{FF2B5EF4-FFF2-40B4-BE49-F238E27FC236}">
                    <a16:creationId xmlns:a16="http://schemas.microsoft.com/office/drawing/2014/main" id="{6E2E43EC-BED8-9495-76D7-A3D97A542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8" name="Line 16">
                <a:extLst>
                  <a:ext uri="{FF2B5EF4-FFF2-40B4-BE49-F238E27FC236}">
                    <a16:creationId xmlns:a16="http://schemas.microsoft.com/office/drawing/2014/main" id="{A42C7C00-3367-3B4F-9D32-91916ED99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4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7">
                <a:extLst>
                  <a:ext uri="{FF2B5EF4-FFF2-40B4-BE49-F238E27FC236}">
                    <a16:creationId xmlns:a16="http://schemas.microsoft.com/office/drawing/2014/main" id="{228E0134-1BF8-1C60-99C6-E9A7DB697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id="{DBF33D3F-5415-EC01-2580-2189976D7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20">
                <a:extLst>
                  <a:ext uri="{FF2B5EF4-FFF2-40B4-BE49-F238E27FC236}">
                    <a16:creationId xmlns:a16="http://schemas.microsoft.com/office/drawing/2014/main" id="{37D51668-174C-F5E2-3D02-50B6038C5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25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/>
                  <a:t>...</a:t>
                </a:r>
              </a:p>
            </p:txBody>
          </p:sp>
          <p:sp>
            <p:nvSpPr>
              <p:cNvPr id="12" name="Oval 8">
                <a:extLst>
                  <a:ext uri="{FF2B5EF4-FFF2-40B4-BE49-F238E27FC236}">
                    <a16:creationId xmlns:a16="http://schemas.microsoft.com/office/drawing/2014/main" id="{E7FD8800-6102-B186-4BFD-B5175B617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/>
                  <a:t>i</a:t>
                </a:r>
              </a:p>
            </p:txBody>
          </p:sp>
          <p:sp>
            <p:nvSpPr>
              <p:cNvPr id="13" name="Oval 14">
                <a:extLst>
                  <a:ext uri="{FF2B5EF4-FFF2-40B4-BE49-F238E27FC236}">
                    <a16:creationId xmlns:a16="http://schemas.microsoft.com/office/drawing/2014/main" id="{FE17D494-FA2A-DD07-9073-23CB4DC9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/>
                  <a:t>j</a:t>
                </a:r>
                <a:endParaRPr lang="en-US" altLang="en-US" sz="2000"/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76391C44-70F6-6DAB-685A-5E9151053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65D720A0-C2D9-13E3-4D5B-F73A00651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" name="Text Box 21">
              <a:extLst>
                <a:ext uri="{FF2B5EF4-FFF2-40B4-BE49-F238E27FC236}">
                  <a16:creationId xmlns:a16="http://schemas.microsoft.com/office/drawing/2014/main" id="{92237C57-ABF5-294F-AC6F-18A19A7D7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56"/>
              <a:ext cx="25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ym typeface="Symbol" panose="05050102010706020507" pitchFamily="18" charset="2"/>
                </a:rPr>
                <a:t>  </a:t>
              </a:r>
              <a:r>
                <a:rPr lang="en-US" altLang="en-US" sz="2000" i="1" dirty="0"/>
                <a:t>m</a:t>
              </a:r>
              <a:r>
                <a:rPr lang="en-US" altLang="en-US" sz="2000" dirty="0"/>
                <a:t>           </a:t>
              </a:r>
              <a:r>
                <a:rPr lang="en-US" altLang="en-US" sz="2000" dirty="0">
                  <a:sym typeface="Symbol" panose="05050102010706020507" pitchFamily="18" charset="2"/>
                </a:rPr>
                <a:t></a:t>
              </a:r>
              <a:r>
                <a:rPr lang="en-US" altLang="en-US" sz="2000" dirty="0"/>
                <a:t> </a:t>
              </a:r>
              <a:r>
                <a:rPr lang="en-US" altLang="en-US" sz="2000" i="1" dirty="0"/>
                <a:t>m</a:t>
              </a:r>
              <a:r>
                <a:rPr lang="en-US" altLang="en-US" sz="2000" dirty="0"/>
                <a:t>             </a:t>
              </a:r>
              <a:r>
                <a:rPr lang="en-US" altLang="en-US" sz="2000" dirty="0">
                  <a:latin typeface="+mj-lt"/>
                </a:rPr>
                <a:t>   </a:t>
              </a:r>
              <a:r>
                <a:rPr lang="en-US" altLang="en-US" sz="2000" dirty="0"/>
                <a:t>               </a:t>
              </a:r>
              <a:r>
                <a:rPr lang="en-US" altLang="en-US" sz="2000" dirty="0">
                  <a:sym typeface="Symbol" panose="05050102010706020507" pitchFamily="18" charset="2"/>
                </a:rPr>
                <a:t></a:t>
              </a:r>
              <a:r>
                <a:rPr lang="en-US" altLang="en-US" sz="2000" i="1" dirty="0"/>
                <a:t> m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601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8813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Algorithm: </a:t>
            </a:r>
            <a:r>
              <a:rPr lang="en-US" altLang="en-US" sz="3600" dirty="0"/>
              <a:t>Recursive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093000" cy="4801629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/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 to be 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such that any intermediate vertices on the path are chosen from the set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{1, 2,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⋯,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sz="1800" dirty="0">
                    <a:sym typeface="Symbol" pitchFamily="18" charset="2"/>
                  </a:rPr>
                  <a:t>.</a:t>
                </a:r>
                <a:r>
                  <a:rPr lang="en-US" dirty="0"/>
                  <a:t> 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sz="1600" dirty="0"/>
              </a:p>
              <a:p>
                <a:pPr marL="347472" algn="just">
                  <a:spcBef>
                    <a:spcPts val="240"/>
                  </a:spcBef>
                </a:pPr>
                <a:r>
                  <a:rPr lang="en-US" dirty="0"/>
                  <a:t>The path is free to visit any subset of these vertices and in any order.</a:t>
                </a: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600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/>
                  <a:t>How 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 assuming we already have the previous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>
                    <a:sym typeface="Symbol" pitchFamily="18" charset="2"/>
                  </a:rPr>
                  <a:t>?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We have two options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dirty="0"/>
                  <a:t>Don’t go through vertex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en-US" dirty="0"/>
                  <a:t> at all.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dirty="0"/>
                  <a:t>Do go through vertex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en-US" dirty="0"/>
                  <a:t>. </a:t>
                </a:r>
                <a:endParaRPr lang="en-US" altLang="en-US" sz="1800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093000" cy="4801629"/>
              </a:xfrm>
              <a:blipFill>
                <a:blip r:embed="rId4"/>
                <a:stretch>
                  <a:fillRect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2884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8813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Algorithm: </a:t>
            </a:r>
            <a:r>
              <a:rPr lang="en-US" altLang="en-US" sz="3600" dirty="0"/>
              <a:t>Recursive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093000" cy="2727927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We have two options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Don’t go through vertex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at all.</a:t>
                </a:r>
                <a:endParaRPr lang="en-US" altLang="en-US" dirty="0">
                  <a:solidFill>
                    <a:srgbClr val="FF0000"/>
                  </a:solidFill>
                </a:endParaRP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dirty="0"/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dirty="0"/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dirty="0"/>
                  <a:t>Do go through vertex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en-US" dirty="0"/>
                  <a:t>. </a:t>
                </a:r>
                <a:endParaRPr lang="en-US" altLang="en-US" sz="1800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093000" cy="2727927"/>
              </a:xfrm>
              <a:blipFill>
                <a:blip r:embed="rId4"/>
                <a:stretch>
                  <a:fillRect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ACC28CA2-435E-279F-2152-FF5E1002B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343" y="1295400"/>
                <a:ext cx="5477716" cy="11960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200" b="1" i="1" dirty="0">
                    <a:solidFill>
                      <a:srgbClr val="00B050"/>
                    </a:solidFill>
                  </a:rPr>
                  <a:t>Then the shortest path from </a:t>
                </a:r>
                <a:r>
                  <a:rPr lang="en-US" altLang="en-US" sz="2200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 to j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 uses only intermediate vertices {1,2, …, k-1}. Hence the length of the shortest path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sz="2000" b="1" i="1" dirty="0">
                    <a:solidFill>
                      <a:srgbClr val="00B05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ACC28CA2-435E-279F-2152-FF5E1002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343" y="1295400"/>
                <a:ext cx="5477716" cy="1196033"/>
              </a:xfrm>
              <a:prstGeom prst="rect">
                <a:avLst/>
              </a:prstGeom>
              <a:blipFill>
                <a:blip r:embed="rId5"/>
                <a:stretch>
                  <a:fillRect l="-1448" t="-3571" r="-668" b="-5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D39721-ABCA-0138-3AAF-85FBE957DCDA}"/>
              </a:ext>
            </a:extLst>
          </p:cNvPr>
          <p:cNvGrpSpPr/>
          <p:nvPr/>
        </p:nvGrpSpPr>
        <p:grpSpPr>
          <a:xfrm>
            <a:off x="6714699" y="2578283"/>
            <a:ext cx="4168777" cy="850717"/>
            <a:chOff x="6489700" y="5352188"/>
            <a:chExt cx="4168777" cy="850717"/>
          </a:xfrm>
        </p:grpSpPr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3A753B5E-DB00-A804-1DB0-421489055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9700" y="5401425"/>
              <a:ext cx="4168777" cy="457200"/>
              <a:chOff x="1688" y="1296"/>
              <a:chExt cx="2626" cy="288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77383C53-8C41-5538-8B56-D452BA0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29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/>
                  <a:t>i</a:t>
                </a:r>
                <a:endParaRPr lang="en-US" altLang="en-US" sz="2000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8951F32D-43CA-7E2C-74FC-297825489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6" y="129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 dirty="0"/>
                  <a:t>j</a:t>
                </a:r>
                <a:endParaRPr lang="en-US" altLang="en-US" sz="2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1C7A0-6014-CED8-1EDA-6EE7A0A3AA8C}"/>
                    </a:ext>
                  </a:extLst>
                </p:cNvPr>
                <p:cNvSpPr txBox="1"/>
                <p:nvPr/>
              </p:nvSpPr>
              <p:spPr>
                <a:xfrm>
                  <a:off x="7342819" y="5352188"/>
                  <a:ext cx="2106185" cy="52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1C7A0-6014-CED8-1EDA-6EE7A0A3A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819" y="5352188"/>
                  <a:ext cx="2106185" cy="522322"/>
                </a:xfrm>
                <a:prstGeom prst="rect">
                  <a:avLst/>
                </a:prstGeom>
                <a:blipFill>
                  <a:blip r:embed="rId6"/>
                  <a:stretch>
                    <a:fillRect b="-81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B7C67F7-A89A-4BE3-D892-7E716AC32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5619" y="5594601"/>
              <a:ext cx="3280012" cy="608304"/>
            </a:xfrm>
            <a:custGeom>
              <a:avLst/>
              <a:gdLst>
                <a:gd name="T0" fmla="*/ 0 w 3120"/>
                <a:gd name="T1" fmla="*/ 144 h 488"/>
                <a:gd name="T2" fmla="*/ 384 w 3120"/>
                <a:gd name="T3" fmla="*/ 480 h 488"/>
                <a:gd name="T4" fmla="*/ 816 w 3120"/>
                <a:gd name="T5" fmla="*/ 96 h 488"/>
                <a:gd name="T6" fmla="*/ 1344 w 3120"/>
                <a:gd name="T7" fmla="*/ 336 h 488"/>
                <a:gd name="T8" fmla="*/ 2016 w 3120"/>
                <a:gd name="T9" fmla="*/ 0 h 488"/>
                <a:gd name="T10" fmla="*/ 2256 w 3120"/>
                <a:gd name="T11" fmla="*/ 336 h 488"/>
                <a:gd name="T12" fmla="*/ 2832 w 3120"/>
                <a:gd name="T13" fmla="*/ 96 h 488"/>
                <a:gd name="T14" fmla="*/ 3120 w 3120"/>
                <a:gd name="T15" fmla="*/ 48 h 4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20"/>
                <a:gd name="T25" fmla="*/ 0 h 488"/>
                <a:gd name="T26" fmla="*/ 3120 w 3120"/>
                <a:gd name="T27" fmla="*/ 488 h 4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20" h="488">
                  <a:moveTo>
                    <a:pt x="0" y="144"/>
                  </a:moveTo>
                  <a:cubicBezTo>
                    <a:pt x="124" y="316"/>
                    <a:pt x="248" y="488"/>
                    <a:pt x="384" y="480"/>
                  </a:cubicBezTo>
                  <a:cubicBezTo>
                    <a:pt x="520" y="472"/>
                    <a:pt x="656" y="120"/>
                    <a:pt x="816" y="96"/>
                  </a:cubicBezTo>
                  <a:cubicBezTo>
                    <a:pt x="976" y="72"/>
                    <a:pt x="1144" y="352"/>
                    <a:pt x="1344" y="336"/>
                  </a:cubicBezTo>
                  <a:cubicBezTo>
                    <a:pt x="1544" y="320"/>
                    <a:pt x="1864" y="0"/>
                    <a:pt x="2016" y="0"/>
                  </a:cubicBezTo>
                  <a:cubicBezTo>
                    <a:pt x="2168" y="0"/>
                    <a:pt x="2120" y="320"/>
                    <a:pt x="2256" y="336"/>
                  </a:cubicBezTo>
                  <a:cubicBezTo>
                    <a:pt x="2392" y="352"/>
                    <a:pt x="2688" y="144"/>
                    <a:pt x="2832" y="96"/>
                  </a:cubicBezTo>
                  <a:cubicBezTo>
                    <a:pt x="2976" y="48"/>
                    <a:pt x="3048" y="48"/>
                    <a:pt x="312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DE0C2C57-A8E3-D4B8-D66B-0DC867A3F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776" y="3045584"/>
                <a:ext cx="6134739" cy="3527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200" b="1" i="1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 We assume that we pass through k exactly once as the shortest path does not visit a vertex twice. Hence, we first go from </a:t>
                </a:r>
                <a:r>
                  <a:rPr lang="en-US" altLang="en-US" sz="2200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 to k 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and then from 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k to j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.</a:t>
                </a:r>
              </a:p>
              <a:p>
                <a:endParaRPr lang="en-US" altLang="en-US" sz="1100" b="1" i="1" dirty="0">
                  <a:solidFill>
                    <a:srgbClr val="00B050"/>
                  </a:solidFill>
                </a:endParaRPr>
              </a:p>
              <a:p>
                <a:r>
                  <a:rPr lang="en-US" altLang="en-US" sz="2200" b="1" i="1" dirty="0">
                    <a:solidFill>
                      <a:srgbClr val="00B050"/>
                    </a:solidFill>
                  </a:rPr>
                  <a:t>For overall path to be short as possible, we should take the shortest path from </a:t>
                </a:r>
                <a:r>
                  <a:rPr lang="en-US" altLang="en-US" sz="2200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 to k 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and the shortest path from 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k to j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.</a:t>
                </a:r>
              </a:p>
              <a:p>
                <a:endParaRPr lang="en-US" altLang="en-US" sz="1100" b="1" i="1" dirty="0">
                  <a:solidFill>
                    <a:srgbClr val="00B050"/>
                  </a:solidFill>
                </a:endParaRPr>
              </a:p>
              <a:p>
                <a:r>
                  <a:rPr lang="en-US" altLang="en-US" sz="2200" b="1" i="1" dirty="0">
                    <a:solidFill>
                      <a:srgbClr val="00B050"/>
                    </a:solidFill>
                  </a:rPr>
                  <a:t>Since each of these path use intermediate vertices {1,2, …, k-1}, the length of the path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  <m:sup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b="1" i="1" dirty="0">
                    <a:solidFill>
                      <a:srgbClr val="00B05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DE0C2C57-A8E3-D4B8-D66B-0DC867A3F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76" y="3045584"/>
                <a:ext cx="6134739" cy="3527953"/>
              </a:xfrm>
              <a:prstGeom prst="rect">
                <a:avLst/>
              </a:prstGeom>
              <a:blipFill>
                <a:blip r:embed="rId7"/>
                <a:stretch>
                  <a:fillRect l="-1292" t="-1211" r="-497" b="-15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48" name="Group 6147">
            <a:extLst>
              <a:ext uri="{FF2B5EF4-FFF2-40B4-BE49-F238E27FC236}">
                <a16:creationId xmlns:a16="http://schemas.microsoft.com/office/drawing/2014/main" id="{F16020FA-AC1F-25B3-E7CF-A66355601C4D}"/>
              </a:ext>
            </a:extLst>
          </p:cNvPr>
          <p:cNvGrpSpPr/>
          <p:nvPr/>
        </p:nvGrpSpPr>
        <p:grpSpPr>
          <a:xfrm>
            <a:off x="6618097" y="3835019"/>
            <a:ext cx="4267200" cy="2000966"/>
            <a:chOff x="6795520" y="3971499"/>
            <a:chExt cx="4267200" cy="2000966"/>
          </a:xfrm>
        </p:grpSpPr>
        <p:grpSp>
          <p:nvGrpSpPr>
            <p:cNvPr id="21" name="Group 54">
              <a:extLst>
                <a:ext uri="{FF2B5EF4-FFF2-40B4-BE49-F238E27FC236}">
                  <a16:creationId xmlns:a16="http://schemas.microsoft.com/office/drawing/2014/main" id="{31D8D58E-6550-5629-2967-70D1B55E6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5520" y="4165890"/>
              <a:ext cx="4267200" cy="1806575"/>
              <a:chOff x="1872" y="2562"/>
              <a:chExt cx="2688" cy="1138"/>
            </a:xfrm>
          </p:grpSpPr>
          <p:sp>
            <p:nvSpPr>
              <p:cNvPr id="26" name="Oval 19">
                <a:extLst>
                  <a:ext uri="{FF2B5EF4-FFF2-40B4-BE49-F238E27FC236}">
                    <a16:creationId xmlns:a16="http://schemas.microsoft.com/office/drawing/2014/main" id="{71452E71-ADB5-5469-C60F-1265E2B78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187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/>
                  <a:t>i</a:t>
                </a:r>
                <a:endParaRPr lang="en-US" altLang="en-US" sz="2000"/>
              </a:p>
            </p:txBody>
          </p:sp>
          <p:sp>
            <p:nvSpPr>
              <p:cNvPr id="27" name="Oval 20">
                <a:extLst>
                  <a:ext uri="{FF2B5EF4-FFF2-40B4-BE49-F238E27FC236}">
                    <a16:creationId xmlns:a16="http://schemas.microsoft.com/office/drawing/2014/main" id="{214B203A-63A0-76CF-ABF0-8810729C2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 dirty="0"/>
                  <a:t>j</a:t>
                </a:r>
                <a:endParaRPr lang="en-US" altLang="en-US" sz="2000" dirty="0"/>
              </a:p>
            </p:txBody>
          </p:sp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id="{4FA5D683-3E47-B63B-4C04-8DC0E5DA3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2599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 dirty="0"/>
                  <a:t>k</a:t>
                </a:r>
              </a:p>
            </p:txBody>
          </p:sp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C08C06A4-A853-30F1-5E2B-30F270758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6" y="3212"/>
                <a:ext cx="2164" cy="488"/>
              </a:xfrm>
              <a:custGeom>
                <a:avLst/>
                <a:gdLst>
                  <a:gd name="T0" fmla="*/ 0 w 3120"/>
                  <a:gd name="T1" fmla="*/ 144 h 488"/>
                  <a:gd name="T2" fmla="*/ 384 w 3120"/>
                  <a:gd name="T3" fmla="*/ 480 h 488"/>
                  <a:gd name="T4" fmla="*/ 816 w 3120"/>
                  <a:gd name="T5" fmla="*/ 96 h 488"/>
                  <a:gd name="T6" fmla="*/ 1344 w 3120"/>
                  <a:gd name="T7" fmla="*/ 336 h 488"/>
                  <a:gd name="T8" fmla="*/ 2016 w 3120"/>
                  <a:gd name="T9" fmla="*/ 0 h 488"/>
                  <a:gd name="T10" fmla="*/ 2256 w 3120"/>
                  <a:gd name="T11" fmla="*/ 336 h 488"/>
                  <a:gd name="T12" fmla="*/ 2832 w 3120"/>
                  <a:gd name="T13" fmla="*/ 96 h 488"/>
                  <a:gd name="T14" fmla="*/ 3120 w 3120"/>
                  <a:gd name="T15" fmla="*/ 48 h 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0"/>
                  <a:gd name="T25" fmla="*/ 0 h 488"/>
                  <a:gd name="T26" fmla="*/ 3120 w 3120"/>
                  <a:gd name="T27" fmla="*/ 488 h 4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0" h="488">
                    <a:moveTo>
                      <a:pt x="0" y="144"/>
                    </a:moveTo>
                    <a:cubicBezTo>
                      <a:pt x="124" y="316"/>
                      <a:pt x="248" y="488"/>
                      <a:pt x="384" y="480"/>
                    </a:cubicBezTo>
                    <a:cubicBezTo>
                      <a:pt x="520" y="472"/>
                      <a:pt x="656" y="120"/>
                      <a:pt x="816" y="96"/>
                    </a:cubicBezTo>
                    <a:cubicBezTo>
                      <a:pt x="976" y="72"/>
                      <a:pt x="1144" y="352"/>
                      <a:pt x="1344" y="336"/>
                    </a:cubicBezTo>
                    <a:cubicBezTo>
                      <a:pt x="1544" y="320"/>
                      <a:pt x="1864" y="0"/>
                      <a:pt x="2016" y="0"/>
                    </a:cubicBezTo>
                    <a:cubicBezTo>
                      <a:pt x="2168" y="0"/>
                      <a:pt x="2120" y="320"/>
                      <a:pt x="2256" y="336"/>
                    </a:cubicBezTo>
                    <a:cubicBezTo>
                      <a:pt x="2392" y="352"/>
                      <a:pt x="2688" y="144"/>
                      <a:pt x="2832" y="96"/>
                    </a:cubicBezTo>
                    <a:cubicBezTo>
                      <a:pt x="2976" y="48"/>
                      <a:pt x="3048" y="48"/>
                      <a:pt x="3120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dirty="0"/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FBBF5FEF-2E58-E69E-E2DC-169868238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734"/>
                <a:ext cx="969" cy="445"/>
              </a:xfrm>
              <a:custGeom>
                <a:avLst/>
                <a:gdLst>
                  <a:gd name="T0" fmla="*/ 32 w 1280"/>
                  <a:gd name="T1" fmla="*/ 616 h 616"/>
                  <a:gd name="T2" fmla="*/ 80 w 1280"/>
                  <a:gd name="T3" fmla="*/ 232 h 616"/>
                  <a:gd name="T4" fmla="*/ 512 w 1280"/>
                  <a:gd name="T5" fmla="*/ 472 h 616"/>
                  <a:gd name="T6" fmla="*/ 560 w 1280"/>
                  <a:gd name="T7" fmla="*/ 40 h 616"/>
                  <a:gd name="T8" fmla="*/ 848 w 1280"/>
                  <a:gd name="T9" fmla="*/ 232 h 616"/>
                  <a:gd name="T10" fmla="*/ 944 w 1280"/>
                  <a:gd name="T11" fmla="*/ 40 h 616"/>
                  <a:gd name="T12" fmla="*/ 1280 w 1280"/>
                  <a:gd name="T13" fmla="*/ 40 h 6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0"/>
                  <a:gd name="T22" fmla="*/ 0 h 616"/>
                  <a:gd name="T23" fmla="*/ 1280 w 1280"/>
                  <a:gd name="T24" fmla="*/ 616 h 6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0" h="616">
                    <a:moveTo>
                      <a:pt x="32" y="616"/>
                    </a:moveTo>
                    <a:cubicBezTo>
                      <a:pt x="16" y="436"/>
                      <a:pt x="0" y="256"/>
                      <a:pt x="80" y="232"/>
                    </a:cubicBezTo>
                    <a:cubicBezTo>
                      <a:pt x="160" y="208"/>
                      <a:pt x="432" y="504"/>
                      <a:pt x="512" y="472"/>
                    </a:cubicBezTo>
                    <a:cubicBezTo>
                      <a:pt x="592" y="440"/>
                      <a:pt x="504" y="80"/>
                      <a:pt x="560" y="40"/>
                    </a:cubicBezTo>
                    <a:cubicBezTo>
                      <a:pt x="616" y="0"/>
                      <a:pt x="784" y="232"/>
                      <a:pt x="848" y="232"/>
                    </a:cubicBezTo>
                    <a:cubicBezTo>
                      <a:pt x="912" y="232"/>
                      <a:pt x="872" y="72"/>
                      <a:pt x="944" y="40"/>
                    </a:cubicBezTo>
                    <a:cubicBezTo>
                      <a:pt x="1016" y="8"/>
                      <a:pt x="1148" y="24"/>
                      <a:pt x="1280" y="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0047344C-5A6B-3333-3FD8-D3197EBDA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2562"/>
                <a:ext cx="1182" cy="656"/>
              </a:xfrm>
              <a:custGeom>
                <a:avLst/>
                <a:gdLst>
                  <a:gd name="T0" fmla="*/ 0 w 1680"/>
                  <a:gd name="T1" fmla="*/ 176 h 656"/>
                  <a:gd name="T2" fmla="*/ 240 w 1680"/>
                  <a:gd name="T3" fmla="*/ 32 h 656"/>
                  <a:gd name="T4" fmla="*/ 480 w 1680"/>
                  <a:gd name="T5" fmla="*/ 368 h 656"/>
                  <a:gd name="T6" fmla="*/ 768 w 1680"/>
                  <a:gd name="T7" fmla="*/ 128 h 656"/>
                  <a:gd name="T8" fmla="*/ 1008 w 1680"/>
                  <a:gd name="T9" fmla="*/ 464 h 656"/>
                  <a:gd name="T10" fmla="*/ 1344 w 1680"/>
                  <a:gd name="T11" fmla="*/ 272 h 656"/>
                  <a:gd name="T12" fmla="*/ 1680 w 1680"/>
                  <a:gd name="T13" fmla="*/ 656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80"/>
                  <a:gd name="T22" fmla="*/ 0 h 656"/>
                  <a:gd name="T23" fmla="*/ 1680 w 1680"/>
                  <a:gd name="T24" fmla="*/ 656 h 6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80" h="656">
                    <a:moveTo>
                      <a:pt x="0" y="176"/>
                    </a:moveTo>
                    <a:cubicBezTo>
                      <a:pt x="80" y="88"/>
                      <a:pt x="160" y="0"/>
                      <a:pt x="240" y="32"/>
                    </a:cubicBezTo>
                    <a:cubicBezTo>
                      <a:pt x="320" y="64"/>
                      <a:pt x="392" y="352"/>
                      <a:pt x="480" y="368"/>
                    </a:cubicBezTo>
                    <a:cubicBezTo>
                      <a:pt x="568" y="384"/>
                      <a:pt x="680" y="112"/>
                      <a:pt x="768" y="128"/>
                    </a:cubicBezTo>
                    <a:cubicBezTo>
                      <a:pt x="856" y="144"/>
                      <a:pt x="912" y="440"/>
                      <a:pt x="1008" y="464"/>
                    </a:cubicBezTo>
                    <a:cubicBezTo>
                      <a:pt x="1104" y="488"/>
                      <a:pt x="1232" y="240"/>
                      <a:pt x="1344" y="272"/>
                    </a:cubicBezTo>
                    <a:cubicBezTo>
                      <a:pt x="1456" y="304"/>
                      <a:pt x="1568" y="480"/>
                      <a:pt x="1680" y="6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4" name="TextBox 6143">
                  <a:extLst>
                    <a:ext uri="{FF2B5EF4-FFF2-40B4-BE49-F238E27FC236}">
                      <a16:creationId xmlns:a16="http://schemas.microsoft.com/office/drawing/2014/main" id="{BCA48600-413E-0C17-E2A4-036E488527A1}"/>
                    </a:ext>
                  </a:extLst>
                </p:cNvPr>
                <p:cNvSpPr txBox="1"/>
                <p:nvPr/>
              </p:nvSpPr>
              <p:spPr>
                <a:xfrm>
                  <a:off x="6987954" y="4007271"/>
                  <a:ext cx="1126365" cy="484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4" name="TextBox 6143">
                  <a:extLst>
                    <a:ext uri="{FF2B5EF4-FFF2-40B4-BE49-F238E27FC236}">
                      <a16:creationId xmlns:a16="http://schemas.microsoft.com/office/drawing/2014/main" id="{BCA48600-413E-0C17-E2A4-036E48852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954" y="4007271"/>
                  <a:ext cx="1126365" cy="484748"/>
                </a:xfrm>
                <a:prstGeom prst="rect">
                  <a:avLst/>
                </a:prstGeom>
                <a:blipFill>
                  <a:blip r:embed="rId8"/>
                  <a:stretch>
                    <a:fillRect b="-5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5" name="TextBox 6144">
                  <a:extLst>
                    <a:ext uri="{FF2B5EF4-FFF2-40B4-BE49-F238E27FC236}">
                      <a16:creationId xmlns:a16="http://schemas.microsoft.com/office/drawing/2014/main" id="{CA30C2D2-C662-886C-1680-62BDD6176576}"/>
                    </a:ext>
                  </a:extLst>
                </p:cNvPr>
                <p:cNvSpPr txBox="1"/>
                <p:nvPr/>
              </p:nvSpPr>
              <p:spPr>
                <a:xfrm>
                  <a:off x="9707755" y="3971499"/>
                  <a:ext cx="1126365" cy="52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𝒌𝒋</m:t>
                            </m:r>
                          </m:sub>
                          <m:sup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5" name="TextBox 6144">
                  <a:extLst>
                    <a:ext uri="{FF2B5EF4-FFF2-40B4-BE49-F238E27FC236}">
                      <a16:creationId xmlns:a16="http://schemas.microsoft.com/office/drawing/2014/main" id="{CA30C2D2-C662-886C-1680-62BDD6176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755" y="3971499"/>
                  <a:ext cx="1126365" cy="5241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677B0CF-CB45-2E20-CF6D-D63C8B968CCC}"/>
                    </a:ext>
                  </a:extLst>
                </p:cNvPr>
                <p:cNvSpPr txBox="1"/>
                <p:nvPr/>
              </p:nvSpPr>
              <p:spPr>
                <a:xfrm>
                  <a:off x="8270688" y="5003374"/>
                  <a:ext cx="1126365" cy="52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677B0CF-CB45-2E20-CF6D-D63C8B968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688" y="5003374"/>
                  <a:ext cx="1126365" cy="522322"/>
                </a:xfrm>
                <a:prstGeom prst="rect">
                  <a:avLst/>
                </a:prstGeom>
                <a:blipFill>
                  <a:blip r:embed="rId10"/>
                  <a:stretch>
                    <a:fillRect b="-81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TextBox 6148">
                <a:extLst>
                  <a:ext uri="{FF2B5EF4-FFF2-40B4-BE49-F238E27FC236}">
                    <a16:creationId xmlns:a16="http://schemas.microsoft.com/office/drawing/2014/main" id="{4E9D7262-CFE2-F2CE-3232-1ED64491A87E}"/>
                  </a:ext>
                </a:extLst>
              </p:cNvPr>
              <p:cNvSpPr txBox="1"/>
              <p:nvPr/>
            </p:nvSpPr>
            <p:spPr>
              <a:xfrm>
                <a:off x="6198702" y="5988351"/>
                <a:ext cx="4623390" cy="52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en-US" sz="20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d>
                            <m:dPr>
                              <m:ctrlPr>
                                <a:rPr lang="en-US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alt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𝒊𝒌</m:t>
                          </m:r>
                        </m:sub>
                        <m:sup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49" name="TextBox 6148">
                <a:extLst>
                  <a:ext uri="{FF2B5EF4-FFF2-40B4-BE49-F238E27FC236}">
                    <a16:creationId xmlns:a16="http://schemas.microsoft.com/office/drawing/2014/main" id="{4E9D7262-CFE2-F2CE-3232-1ED64491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02" y="5988351"/>
                <a:ext cx="4623390" cy="5223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1" name="TextBox 6150">
                <a:extLst>
                  <a:ext uri="{FF2B5EF4-FFF2-40B4-BE49-F238E27FC236}">
                    <a16:creationId xmlns:a16="http://schemas.microsoft.com/office/drawing/2014/main" id="{AD9151B9-2864-7C67-6C83-B92590784F51}"/>
                  </a:ext>
                </a:extLst>
              </p:cNvPr>
              <p:cNvSpPr txBox="1"/>
              <p:nvPr/>
            </p:nvSpPr>
            <p:spPr>
              <a:xfrm>
                <a:off x="9897886" y="6445027"/>
                <a:ext cx="1453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51" name="TextBox 6150">
                <a:extLst>
                  <a:ext uri="{FF2B5EF4-FFF2-40B4-BE49-F238E27FC236}">
                    <a16:creationId xmlns:a16="http://schemas.microsoft.com/office/drawing/2014/main" id="{AD9151B9-2864-7C67-6C83-B9259078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86" y="6445027"/>
                <a:ext cx="1453913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8299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6149" grpId="0"/>
      <p:bldP spid="6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59ABE5-26CB-442B-ACC7-7DC79A16142B}"/>
              </a:ext>
            </a:extLst>
          </p:cNvPr>
          <p:cNvGrpSpPr>
            <a:grpSpLocks/>
          </p:cNvGrpSpPr>
          <p:nvPr/>
        </p:nvGrpSpPr>
        <p:grpSpPr bwMode="auto">
          <a:xfrm>
            <a:off x="4161766" y="3083177"/>
            <a:ext cx="7213201" cy="430564"/>
            <a:chOff x="2496" y="1104"/>
            <a:chExt cx="2091" cy="372"/>
          </a:xfrm>
        </p:grpSpPr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525C1D8C-7D12-4188-B351-9F8F01EB8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1104"/>
              <a:ext cx="1799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Initialize diagonal elements to zero</a:t>
              </a: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AD7DF91B-9027-4628-A18F-B2FF6EC8C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02"/>
              <a:ext cx="2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E62299-EA7E-4A7F-91B1-3E9B724ECC05}"/>
              </a:ext>
            </a:extLst>
          </p:cNvPr>
          <p:cNvGrpSpPr>
            <a:grpSpLocks/>
          </p:cNvGrpSpPr>
          <p:nvPr/>
        </p:nvGrpSpPr>
        <p:grpSpPr bwMode="auto">
          <a:xfrm>
            <a:off x="4586072" y="3917535"/>
            <a:ext cx="6449906" cy="431185"/>
            <a:chOff x="2496" y="1104"/>
            <a:chExt cx="2790" cy="234"/>
          </a:xfrm>
        </p:grpSpPr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193A185B-6567-4529-9157-4B41008FE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1104"/>
              <a:ext cx="241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Update shortest distances with edge weights</a:t>
              </a: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72CAAF21-C2D9-4985-A22E-D2643AD4E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25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][k]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84F2AA-2788-4EDB-B63E-CEDF60435008}"/>
              </a:ext>
            </a:extLst>
          </p:cNvPr>
          <p:cNvGrpSpPr>
            <a:grpSpLocks/>
          </p:cNvGrpSpPr>
          <p:nvPr/>
        </p:nvGrpSpPr>
        <p:grpSpPr bwMode="auto">
          <a:xfrm>
            <a:off x="4572882" y="1216169"/>
            <a:ext cx="5780023" cy="1023748"/>
            <a:chOff x="2211" y="1104"/>
            <a:chExt cx="2352" cy="1096"/>
          </a:xfrm>
        </p:grpSpPr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8DFE70C6-041A-41BF-AC27-A43DC395C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1104"/>
              <a:ext cx="1775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Initialize shortest distances between vertices as infinity</a:t>
              </a: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4C2ABD5-8623-42A0-9FFB-123DB56F9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1" y="1526"/>
              <a:ext cx="547" cy="67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C51E9E-AE07-41D5-9756-F027300E5DAF}"/>
              </a:ext>
            </a:extLst>
          </p:cNvPr>
          <p:cNvGrpSpPr>
            <a:grpSpLocks/>
          </p:cNvGrpSpPr>
          <p:nvPr/>
        </p:nvGrpSpPr>
        <p:grpSpPr bwMode="auto">
          <a:xfrm>
            <a:off x="3992756" y="4313035"/>
            <a:ext cx="7407756" cy="430609"/>
            <a:chOff x="2496" y="1104"/>
            <a:chExt cx="2496" cy="461"/>
          </a:xfrm>
        </p:grpSpPr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0462E5C2-FAF5-484C-BF1B-EFF17DC6E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1104"/>
              <a:ext cx="220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Add neighboring vertex “u” as next vertex in the path</a:t>
              </a:r>
            </a:p>
          </p:txBody>
        </p:sp>
        <p:sp>
          <p:nvSpPr>
            <p:cNvPr id="34" name="Line 7">
              <a:extLst>
                <a:ext uri="{FF2B5EF4-FFF2-40B4-BE49-F238E27FC236}">
                  <a16:creationId xmlns:a16="http://schemas.microsoft.com/office/drawing/2014/main" id="{97EF6537-D9D4-4E52-9A64-E54D0DB9A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19"/>
              <a:ext cx="2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747733-4863-40DA-AFC7-459AF0A855BC}"/>
              </a:ext>
            </a:extLst>
          </p:cNvPr>
          <p:cNvGrpSpPr>
            <a:grpSpLocks/>
          </p:cNvGrpSpPr>
          <p:nvPr/>
        </p:nvGrpSpPr>
        <p:grpSpPr bwMode="auto">
          <a:xfrm>
            <a:off x="4945510" y="2356493"/>
            <a:ext cx="6336628" cy="431185"/>
            <a:chOff x="2508" y="1104"/>
            <a:chExt cx="2741" cy="234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BDCB7319-965D-4460-BA92-EB3C00E1F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23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Initialize next vertex in shortest path to zero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16F3E9D6-A012-4213-A97B-BCE9B1FEE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1236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16FF7-8CFC-42F3-92BE-74F95E059EFE}"/>
              </a:ext>
            </a:extLst>
          </p:cNvPr>
          <p:cNvGrpSpPr>
            <a:grpSpLocks/>
          </p:cNvGrpSpPr>
          <p:nvPr/>
        </p:nvGrpSpPr>
        <p:grpSpPr bwMode="auto">
          <a:xfrm>
            <a:off x="4801331" y="4827307"/>
            <a:ext cx="6490363" cy="799721"/>
            <a:chOff x="2739" y="956"/>
            <a:chExt cx="1593" cy="434"/>
          </a:xfrm>
        </p:grpSpPr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6B794BA7-1BB5-4D80-90A0-37AC5E93E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956"/>
              <a:ext cx="1448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Update, if the shortest distance between </a:t>
              </a:r>
              <a:r>
                <a:rPr lang="en-US" altLang="en-US" sz="2200" b="1" i="1" dirty="0" err="1">
                  <a:solidFill>
                    <a:srgbClr val="00B050"/>
                  </a:solidFill>
                </a:rPr>
                <a:t>i</a:t>
              </a:r>
              <a:r>
                <a:rPr lang="en-US" altLang="en-US" sz="2200" b="1" i="1" dirty="0">
                  <a:solidFill>
                    <a:srgbClr val="00B050"/>
                  </a:solidFill>
                </a:rPr>
                <a:t> and j is found through k and update </a:t>
              </a:r>
              <a:r>
                <a:rPr lang="en-US" altLang="en-US" sz="2200" b="1" i="1" dirty="0">
                  <a:solidFill>
                    <a:srgbClr val="FF0000"/>
                  </a:solidFill>
                </a:rPr>
                <a:t>‘</a:t>
              </a:r>
              <a:r>
                <a:rPr lang="en-US" alt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</a:t>
              </a:r>
              <a:r>
                <a:rPr lang="en-US" altLang="en-US" sz="2200" b="1" i="1" dirty="0">
                  <a:solidFill>
                    <a:srgbClr val="FF0000"/>
                  </a:solidFill>
                </a:rPr>
                <a:t>’</a:t>
              </a:r>
              <a:r>
                <a:rPr lang="en-US" altLang="en-US" sz="2200" b="1" i="1" dirty="0">
                  <a:solidFill>
                    <a:srgbClr val="00B050"/>
                  </a:solidFill>
                </a:rPr>
                <a:t> accordingly.</a:t>
              </a: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275EDA40-36D7-460A-9ECF-153CC3BA9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9" y="1163"/>
              <a:ext cx="148" cy="211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3" name="Text Box 6">
            <a:extLst>
              <a:ext uri="{FF2B5EF4-FFF2-40B4-BE49-F238E27FC236}">
                <a16:creationId xmlns:a16="http://schemas.microsoft.com/office/drawing/2014/main" id="{1022C1ED-C498-156E-EF03-3702408D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874" y="2492763"/>
            <a:ext cx="43620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200" b="1" i="1" dirty="0">
                <a:solidFill>
                  <a:srgbClr val="00B050"/>
                </a:solidFill>
              </a:rPr>
              <a:t>Finally, </a:t>
            </a:r>
            <a:r>
              <a:rPr lang="en-US" altLang="en-US" sz="2200" b="1" i="1" dirty="0">
                <a:solidFill>
                  <a:srgbClr val="FF0000"/>
                </a:solidFill>
              </a:rPr>
              <a:t>‘d’</a:t>
            </a:r>
            <a:r>
              <a:rPr lang="en-US" altLang="en-US" sz="2200" b="1" i="1" dirty="0">
                <a:solidFill>
                  <a:srgbClr val="00B050"/>
                </a:solidFill>
              </a:rPr>
              <a:t> will contain shortest distances between all pairs of vertices and </a:t>
            </a:r>
            <a:r>
              <a:rPr lang="en-US" altLang="en-US" sz="2200" b="1" i="1" dirty="0">
                <a:solidFill>
                  <a:srgbClr val="FF0000"/>
                </a:solidFill>
              </a:rPr>
              <a:t>‘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2200" b="1" i="1" dirty="0">
                <a:solidFill>
                  <a:srgbClr val="FF0000"/>
                </a:solidFill>
              </a:rPr>
              <a:t>’ </a:t>
            </a:r>
            <a:r>
              <a:rPr lang="en-US" altLang="en-US" sz="2200" b="1" i="1" dirty="0">
                <a:solidFill>
                  <a:srgbClr val="00B050"/>
                </a:solidFill>
              </a:rPr>
              <a:t>can be used to reconstruct the shortest path if needed.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38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][k]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39703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u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v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v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e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][k]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4039353" cy="1917700"/>
            <a:chOff x="6574971" y="3777008"/>
            <a:chExt cx="4039353" cy="191770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773364" cy="1917700"/>
              <a:chOff x="3168" y="2736"/>
              <a:chExt cx="1805" cy="120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709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16562" cy="1631950"/>
            <a:chOff x="6574971" y="3777008"/>
            <a:chExt cx="3816562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550573" cy="1631950"/>
              <a:chOff x="3168" y="2736"/>
              <a:chExt cx="1660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64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1516460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u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v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v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e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][k]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4039353" cy="1917700"/>
            <a:chOff x="6574971" y="3777008"/>
            <a:chExt cx="4039353" cy="191770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773364" cy="1917700"/>
              <a:chOff x="3168" y="2736"/>
              <a:chExt cx="1805" cy="120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709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16562" cy="1631950"/>
            <a:chOff x="6574971" y="3777008"/>
            <a:chExt cx="3816562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550573" cy="1631950"/>
              <a:chOff x="3168" y="2736"/>
              <a:chExt cx="1660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64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     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F0EDEC-F7DB-841D-7F94-87EEA869EFE0}"/>
              </a:ext>
            </a:extLst>
          </p:cNvPr>
          <p:cNvSpPr/>
          <p:nvPr/>
        </p:nvSpPr>
        <p:spPr>
          <a:xfrm>
            <a:off x="8677942" y="1224020"/>
            <a:ext cx="2334522" cy="383107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A7B8CA-2C1D-A59D-8255-0F0201C9C343}"/>
              </a:ext>
            </a:extLst>
          </p:cNvPr>
          <p:cNvSpPr/>
          <p:nvPr/>
        </p:nvSpPr>
        <p:spPr>
          <a:xfrm rot="5400000">
            <a:off x="8076544" y="1845827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51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2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4506</Words>
  <Application>Microsoft Office PowerPoint</Application>
  <PresentationFormat>Widescreen</PresentationFormat>
  <Paragraphs>792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Cambria Math</vt:lpstr>
      <vt:lpstr>Courier New</vt:lpstr>
      <vt:lpstr>Times New Roman</vt:lpstr>
      <vt:lpstr>Office Theme</vt:lpstr>
      <vt:lpstr>Adjacency</vt:lpstr>
      <vt:lpstr>CSC 301 – Design and Analysis of Algorithms</vt:lpstr>
      <vt:lpstr>All-Pairs Shortest Paths Problem</vt:lpstr>
      <vt:lpstr>Dynamic Programming: Floyd-Warshall Algorithm</vt:lpstr>
      <vt:lpstr>Floyd-Warshall Algorithm: Recursive Formulation</vt:lpstr>
      <vt:lpstr>Floyd-Warshall Algorithm: Recursive Formulation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Algorithm: Reconstructing Shortest 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234</cp:revision>
  <dcterms:created xsi:type="dcterms:W3CDTF">2020-06-30T06:24:28Z</dcterms:created>
  <dcterms:modified xsi:type="dcterms:W3CDTF">2023-06-05T08:56:24Z</dcterms:modified>
</cp:coreProperties>
</file>