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4" r:id="rId18"/>
    <p:sldId id="272" r:id="rId19"/>
    <p:sldId id="275" r:id="rId2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22AB-3581-33CD-C8F7-3A08F2574E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CF66497C-D22D-87A4-F43B-BFA6BB62EB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46EFC00C-A312-E982-1FB6-B49E4B2F38BA}"/>
              </a:ext>
            </a:extLst>
          </p:cNvPr>
          <p:cNvSpPr>
            <a:spLocks noGrp="1"/>
          </p:cNvSpPr>
          <p:nvPr>
            <p:ph type="dt" sz="half" idx="10"/>
          </p:nvPr>
        </p:nvSpPr>
        <p:spPr/>
        <p:txBody>
          <a:bodyPr/>
          <a:lstStyle/>
          <a:p>
            <a:fld id="{73E562DB-2D5E-41AA-8918-06841CADF975}" type="datetimeFigureOut">
              <a:rPr lang="en-PK" smtClean="0"/>
              <a:t>01/05/2023</a:t>
            </a:fld>
            <a:endParaRPr lang="en-PK"/>
          </a:p>
        </p:txBody>
      </p:sp>
      <p:sp>
        <p:nvSpPr>
          <p:cNvPr id="5" name="Footer Placeholder 4">
            <a:extLst>
              <a:ext uri="{FF2B5EF4-FFF2-40B4-BE49-F238E27FC236}">
                <a16:creationId xmlns:a16="http://schemas.microsoft.com/office/drawing/2014/main" id="{865ED7C7-F215-334C-41EC-2E4176ECE73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6F0D9F5-7AC3-AD14-268F-1DE0767D67F9}"/>
              </a:ext>
            </a:extLst>
          </p:cNvPr>
          <p:cNvSpPr>
            <a:spLocks noGrp="1"/>
          </p:cNvSpPr>
          <p:nvPr>
            <p:ph type="sldNum" sz="quarter" idx="12"/>
          </p:nvPr>
        </p:nvSpPr>
        <p:spPr/>
        <p:txBody>
          <a:bodyPr/>
          <a:lstStyle/>
          <a:p>
            <a:fld id="{F1B3155C-A90F-48A0-9012-7B6193A2D721}" type="slidenum">
              <a:rPr lang="en-PK" smtClean="0"/>
              <a:t>‹#›</a:t>
            </a:fld>
            <a:endParaRPr lang="en-PK"/>
          </a:p>
        </p:txBody>
      </p:sp>
    </p:spTree>
    <p:extLst>
      <p:ext uri="{BB962C8B-B14F-4D97-AF65-F5344CB8AC3E}">
        <p14:creationId xmlns:p14="http://schemas.microsoft.com/office/powerpoint/2010/main" val="37883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86FE-6662-A8AD-F2A4-A52B8E99D6B2}"/>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80F2427-8504-9F4A-C0AA-1EA1A6D42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FF291A3-CFA7-2944-00DA-3D4B4E69298D}"/>
              </a:ext>
            </a:extLst>
          </p:cNvPr>
          <p:cNvSpPr>
            <a:spLocks noGrp="1"/>
          </p:cNvSpPr>
          <p:nvPr>
            <p:ph type="dt" sz="half" idx="10"/>
          </p:nvPr>
        </p:nvSpPr>
        <p:spPr/>
        <p:txBody>
          <a:bodyPr/>
          <a:lstStyle/>
          <a:p>
            <a:fld id="{73E562DB-2D5E-41AA-8918-06841CADF975}" type="datetimeFigureOut">
              <a:rPr lang="en-PK" smtClean="0"/>
              <a:t>01/05/2023</a:t>
            </a:fld>
            <a:endParaRPr lang="en-PK"/>
          </a:p>
        </p:txBody>
      </p:sp>
      <p:sp>
        <p:nvSpPr>
          <p:cNvPr id="5" name="Footer Placeholder 4">
            <a:extLst>
              <a:ext uri="{FF2B5EF4-FFF2-40B4-BE49-F238E27FC236}">
                <a16:creationId xmlns:a16="http://schemas.microsoft.com/office/drawing/2014/main" id="{815A77BE-8CFA-1124-ECEC-398CCC32EF2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D50C338-EBE4-56C4-DBA2-E5847BD04D81}"/>
              </a:ext>
            </a:extLst>
          </p:cNvPr>
          <p:cNvSpPr>
            <a:spLocks noGrp="1"/>
          </p:cNvSpPr>
          <p:nvPr>
            <p:ph type="sldNum" sz="quarter" idx="12"/>
          </p:nvPr>
        </p:nvSpPr>
        <p:spPr/>
        <p:txBody>
          <a:bodyPr/>
          <a:lstStyle/>
          <a:p>
            <a:fld id="{F1B3155C-A90F-48A0-9012-7B6193A2D721}" type="slidenum">
              <a:rPr lang="en-PK" smtClean="0"/>
              <a:t>‹#›</a:t>
            </a:fld>
            <a:endParaRPr lang="en-PK"/>
          </a:p>
        </p:txBody>
      </p:sp>
    </p:spTree>
    <p:extLst>
      <p:ext uri="{BB962C8B-B14F-4D97-AF65-F5344CB8AC3E}">
        <p14:creationId xmlns:p14="http://schemas.microsoft.com/office/powerpoint/2010/main" val="377408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DC558B-B4AE-5134-4C0B-D46235DCB9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AD719FF-B30C-3C1D-2747-4D1816B700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B2728D3-ABF6-D61C-67FC-E3897BFDB55E}"/>
              </a:ext>
            </a:extLst>
          </p:cNvPr>
          <p:cNvSpPr>
            <a:spLocks noGrp="1"/>
          </p:cNvSpPr>
          <p:nvPr>
            <p:ph type="dt" sz="half" idx="10"/>
          </p:nvPr>
        </p:nvSpPr>
        <p:spPr/>
        <p:txBody>
          <a:bodyPr/>
          <a:lstStyle/>
          <a:p>
            <a:fld id="{73E562DB-2D5E-41AA-8918-06841CADF975}" type="datetimeFigureOut">
              <a:rPr lang="en-PK" smtClean="0"/>
              <a:t>01/05/2023</a:t>
            </a:fld>
            <a:endParaRPr lang="en-PK"/>
          </a:p>
        </p:txBody>
      </p:sp>
      <p:sp>
        <p:nvSpPr>
          <p:cNvPr id="5" name="Footer Placeholder 4">
            <a:extLst>
              <a:ext uri="{FF2B5EF4-FFF2-40B4-BE49-F238E27FC236}">
                <a16:creationId xmlns:a16="http://schemas.microsoft.com/office/drawing/2014/main" id="{F7D83A26-C4AD-B22B-244F-3EF881E3CA1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18E77A4-78FB-FFA9-58EC-BA0F4FC6867C}"/>
              </a:ext>
            </a:extLst>
          </p:cNvPr>
          <p:cNvSpPr>
            <a:spLocks noGrp="1"/>
          </p:cNvSpPr>
          <p:nvPr>
            <p:ph type="sldNum" sz="quarter" idx="12"/>
          </p:nvPr>
        </p:nvSpPr>
        <p:spPr/>
        <p:txBody>
          <a:bodyPr/>
          <a:lstStyle/>
          <a:p>
            <a:fld id="{F1B3155C-A90F-48A0-9012-7B6193A2D721}" type="slidenum">
              <a:rPr lang="en-PK" smtClean="0"/>
              <a:t>‹#›</a:t>
            </a:fld>
            <a:endParaRPr lang="en-PK"/>
          </a:p>
        </p:txBody>
      </p:sp>
    </p:spTree>
    <p:extLst>
      <p:ext uri="{BB962C8B-B14F-4D97-AF65-F5344CB8AC3E}">
        <p14:creationId xmlns:p14="http://schemas.microsoft.com/office/powerpoint/2010/main" val="22950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74DD-66F6-BF86-C06B-F660256A4D7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B7BB413-6652-3F4C-F70E-62474995C0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E0D5EC0-ED59-43F1-B869-7C4DE367B43B}"/>
              </a:ext>
            </a:extLst>
          </p:cNvPr>
          <p:cNvSpPr>
            <a:spLocks noGrp="1"/>
          </p:cNvSpPr>
          <p:nvPr>
            <p:ph type="dt" sz="half" idx="10"/>
          </p:nvPr>
        </p:nvSpPr>
        <p:spPr/>
        <p:txBody>
          <a:bodyPr/>
          <a:lstStyle/>
          <a:p>
            <a:fld id="{73E562DB-2D5E-41AA-8918-06841CADF975}" type="datetimeFigureOut">
              <a:rPr lang="en-PK" smtClean="0"/>
              <a:t>01/05/2023</a:t>
            </a:fld>
            <a:endParaRPr lang="en-PK"/>
          </a:p>
        </p:txBody>
      </p:sp>
      <p:sp>
        <p:nvSpPr>
          <p:cNvPr id="5" name="Footer Placeholder 4">
            <a:extLst>
              <a:ext uri="{FF2B5EF4-FFF2-40B4-BE49-F238E27FC236}">
                <a16:creationId xmlns:a16="http://schemas.microsoft.com/office/drawing/2014/main" id="{3935B299-0971-A305-400F-FC7FA55B494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3CAA603-26DC-3B6F-F9E4-4856F14BACEC}"/>
              </a:ext>
            </a:extLst>
          </p:cNvPr>
          <p:cNvSpPr>
            <a:spLocks noGrp="1"/>
          </p:cNvSpPr>
          <p:nvPr>
            <p:ph type="sldNum" sz="quarter" idx="12"/>
          </p:nvPr>
        </p:nvSpPr>
        <p:spPr/>
        <p:txBody>
          <a:bodyPr/>
          <a:lstStyle/>
          <a:p>
            <a:fld id="{F1B3155C-A90F-48A0-9012-7B6193A2D721}" type="slidenum">
              <a:rPr lang="en-PK" smtClean="0"/>
              <a:t>‹#›</a:t>
            </a:fld>
            <a:endParaRPr lang="en-PK"/>
          </a:p>
        </p:txBody>
      </p:sp>
    </p:spTree>
    <p:extLst>
      <p:ext uri="{BB962C8B-B14F-4D97-AF65-F5344CB8AC3E}">
        <p14:creationId xmlns:p14="http://schemas.microsoft.com/office/powerpoint/2010/main" val="85873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15A2-5019-821B-3253-D3C18A7765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B777B3D1-4ADF-4830-54BF-6EAB0DFB4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92DD13-CC68-35DC-F25A-68F7E22CA072}"/>
              </a:ext>
            </a:extLst>
          </p:cNvPr>
          <p:cNvSpPr>
            <a:spLocks noGrp="1"/>
          </p:cNvSpPr>
          <p:nvPr>
            <p:ph type="dt" sz="half" idx="10"/>
          </p:nvPr>
        </p:nvSpPr>
        <p:spPr/>
        <p:txBody>
          <a:bodyPr/>
          <a:lstStyle/>
          <a:p>
            <a:fld id="{73E562DB-2D5E-41AA-8918-06841CADF975}" type="datetimeFigureOut">
              <a:rPr lang="en-PK" smtClean="0"/>
              <a:t>01/05/2023</a:t>
            </a:fld>
            <a:endParaRPr lang="en-PK"/>
          </a:p>
        </p:txBody>
      </p:sp>
      <p:sp>
        <p:nvSpPr>
          <p:cNvPr id="5" name="Footer Placeholder 4">
            <a:extLst>
              <a:ext uri="{FF2B5EF4-FFF2-40B4-BE49-F238E27FC236}">
                <a16:creationId xmlns:a16="http://schemas.microsoft.com/office/drawing/2014/main" id="{8EFBAC24-84A0-E5F3-08FC-50393C21CE0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84EBFD6-8B14-801D-ADE5-7F9F7200A195}"/>
              </a:ext>
            </a:extLst>
          </p:cNvPr>
          <p:cNvSpPr>
            <a:spLocks noGrp="1"/>
          </p:cNvSpPr>
          <p:nvPr>
            <p:ph type="sldNum" sz="quarter" idx="12"/>
          </p:nvPr>
        </p:nvSpPr>
        <p:spPr/>
        <p:txBody>
          <a:bodyPr/>
          <a:lstStyle/>
          <a:p>
            <a:fld id="{F1B3155C-A90F-48A0-9012-7B6193A2D721}" type="slidenum">
              <a:rPr lang="en-PK" smtClean="0"/>
              <a:t>‹#›</a:t>
            </a:fld>
            <a:endParaRPr lang="en-PK"/>
          </a:p>
        </p:txBody>
      </p:sp>
    </p:spTree>
    <p:extLst>
      <p:ext uri="{BB962C8B-B14F-4D97-AF65-F5344CB8AC3E}">
        <p14:creationId xmlns:p14="http://schemas.microsoft.com/office/powerpoint/2010/main" val="302238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E5CF-099F-2A13-39CB-5C4834B703AB}"/>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FB938C3-F1C9-7BA8-2920-073AD606D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7AFACCCD-C196-708B-EFC5-B382AB6CB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3AD18A16-2581-972A-B637-AEB3CEB93735}"/>
              </a:ext>
            </a:extLst>
          </p:cNvPr>
          <p:cNvSpPr>
            <a:spLocks noGrp="1"/>
          </p:cNvSpPr>
          <p:nvPr>
            <p:ph type="dt" sz="half" idx="10"/>
          </p:nvPr>
        </p:nvSpPr>
        <p:spPr/>
        <p:txBody>
          <a:bodyPr/>
          <a:lstStyle/>
          <a:p>
            <a:fld id="{73E562DB-2D5E-41AA-8918-06841CADF975}" type="datetimeFigureOut">
              <a:rPr lang="en-PK" smtClean="0"/>
              <a:t>01/05/2023</a:t>
            </a:fld>
            <a:endParaRPr lang="en-PK"/>
          </a:p>
        </p:txBody>
      </p:sp>
      <p:sp>
        <p:nvSpPr>
          <p:cNvPr id="6" name="Footer Placeholder 5">
            <a:extLst>
              <a:ext uri="{FF2B5EF4-FFF2-40B4-BE49-F238E27FC236}">
                <a16:creationId xmlns:a16="http://schemas.microsoft.com/office/drawing/2014/main" id="{7E42BB1C-5D55-16CF-BAE9-25C6A430F0E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E51818F-0F43-1062-3D6A-FC92CDAFAB84}"/>
              </a:ext>
            </a:extLst>
          </p:cNvPr>
          <p:cNvSpPr>
            <a:spLocks noGrp="1"/>
          </p:cNvSpPr>
          <p:nvPr>
            <p:ph type="sldNum" sz="quarter" idx="12"/>
          </p:nvPr>
        </p:nvSpPr>
        <p:spPr/>
        <p:txBody>
          <a:bodyPr/>
          <a:lstStyle/>
          <a:p>
            <a:fld id="{F1B3155C-A90F-48A0-9012-7B6193A2D721}" type="slidenum">
              <a:rPr lang="en-PK" smtClean="0"/>
              <a:t>‹#›</a:t>
            </a:fld>
            <a:endParaRPr lang="en-PK"/>
          </a:p>
        </p:txBody>
      </p:sp>
    </p:spTree>
    <p:extLst>
      <p:ext uri="{BB962C8B-B14F-4D97-AF65-F5344CB8AC3E}">
        <p14:creationId xmlns:p14="http://schemas.microsoft.com/office/powerpoint/2010/main" val="3778821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6671-6709-D24A-01ED-FEDE5A9D2542}"/>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FCAB966-2650-A028-60B9-89CD75230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E42625-CE87-E39E-E857-D6725F56D7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9FB98149-5024-941C-D9B4-6724D74E5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05D105-46E7-1DF5-C7BF-987628E9B4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85E85441-6BEE-C219-AD57-5A708AB97062}"/>
              </a:ext>
            </a:extLst>
          </p:cNvPr>
          <p:cNvSpPr>
            <a:spLocks noGrp="1"/>
          </p:cNvSpPr>
          <p:nvPr>
            <p:ph type="dt" sz="half" idx="10"/>
          </p:nvPr>
        </p:nvSpPr>
        <p:spPr/>
        <p:txBody>
          <a:bodyPr/>
          <a:lstStyle/>
          <a:p>
            <a:fld id="{73E562DB-2D5E-41AA-8918-06841CADF975}" type="datetimeFigureOut">
              <a:rPr lang="en-PK" smtClean="0"/>
              <a:t>01/05/2023</a:t>
            </a:fld>
            <a:endParaRPr lang="en-PK"/>
          </a:p>
        </p:txBody>
      </p:sp>
      <p:sp>
        <p:nvSpPr>
          <p:cNvPr id="8" name="Footer Placeholder 7">
            <a:extLst>
              <a:ext uri="{FF2B5EF4-FFF2-40B4-BE49-F238E27FC236}">
                <a16:creationId xmlns:a16="http://schemas.microsoft.com/office/drawing/2014/main" id="{DC4A5685-F4AE-DA29-AC45-0615717970A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A3D04AF-E3A4-71B2-177A-0E492348A22C}"/>
              </a:ext>
            </a:extLst>
          </p:cNvPr>
          <p:cNvSpPr>
            <a:spLocks noGrp="1"/>
          </p:cNvSpPr>
          <p:nvPr>
            <p:ph type="sldNum" sz="quarter" idx="12"/>
          </p:nvPr>
        </p:nvSpPr>
        <p:spPr/>
        <p:txBody>
          <a:bodyPr/>
          <a:lstStyle/>
          <a:p>
            <a:fld id="{F1B3155C-A90F-48A0-9012-7B6193A2D721}" type="slidenum">
              <a:rPr lang="en-PK" smtClean="0"/>
              <a:t>‹#›</a:t>
            </a:fld>
            <a:endParaRPr lang="en-PK"/>
          </a:p>
        </p:txBody>
      </p:sp>
    </p:spTree>
    <p:extLst>
      <p:ext uri="{BB962C8B-B14F-4D97-AF65-F5344CB8AC3E}">
        <p14:creationId xmlns:p14="http://schemas.microsoft.com/office/powerpoint/2010/main" val="140813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1E97-2ADA-342E-7437-8A6F0D6C14E6}"/>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050484EA-57F7-933C-2BF4-C262F42AB823}"/>
              </a:ext>
            </a:extLst>
          </p:cNvPr>
          <p:cNvSpPr>
            <a:spLocks noGrp="1"/>
          </p:cNvSpPr>
          <p:nvPr>
            <p:ph type="dt" sz="half" idx="10"/>
          </p:nvPr>
        </p:nvSpPr>
        <p:spPr/>
        <p:txBody>
          <a:bodyPr/>
          <a:lstStyle/>
          <a:p>
            <a:fld id="{73E562DB-2D5E-41AA-8918-06841CADF975}" type="datetimeFigureOut">
              <a:rPr lang="en-PK" smtClean="0"/>
              <a:t>01/05/2023</a:t>
            </a:fld>
            <a:endParaRPr lang="en-PK"/>
          </a:p>
        </p:txBody>
      </p:sp>
      <p:sp>
        <p:nvSpPr>
          <p:cNvPr id="4" name="Footer Placeholder 3">
            <a:extLst>
              <a:ext uri="{FF2B5EF4-FFF2-40B4-BE49-F238E27FC236}">
                <a16:creationId xmlns:a16="http://schemas.microsoft.com/office/drawing/2014/main" id="{27F389A6-1E9E-16BE-B0A8-196EBFCCE640}"/>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C38FD0BB-CFE8-3FA8-AE75-D757E4693A7B}"/>
              </a:ext>
            </a:extLst>
          </p:cNvPr>
          <p:cNvSpPr>
            <a:spLocks noGrp="1"/>
          </p:cNvSpPr>
          <p:nvPr>
            <p:ph type="sldNum" sz="quarter" idx="12"/>
          </p:nvPr>
        </p:nvSpPr>
        <p:spPr/>
        <p:txBody>
          <a:bodyPr/>
          <a:lstStyle/>
          <a:p>
            <a:fld id="{F1B3155C-A90F-48A0-9012-7B6193A2D721}" type="slidenum">
              <a:rPr lang="en-PK" smtClean="0"/>
              <a:t>‹#›</a:t>
            </a:fld>
            <a:endParaRPr lang="en-PK"/>
          </a:p>
        </p:txBody>
      </p:sp>
    </p:spTree>
    <p:extLst>
      <p:ext uri="{BB962C8B-B14F-4D97-AF65-F5344CB8AC3E}">
        <p14:creationId xmlns:p14="http://schemas.microsoft.com/office/powerpoint/2010/main" val="1622198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CBB095-CC6B-EBFC-2333-5C596ECC7907}"/>
              </a:ext>
            </a:extLst>
          </p:cNvPr>
          <p:cNvSpPr>
            <a:spLocks noGrp="1"/>
          </p:cNvSpPr>
          <p:nvPr>
            <p:ph type="dt" sz="half" idx="10"/>
          </p:nvPr>
        </p:nvSpPr>
        <p:spPr/>
        <p:txBody>
          <a:bodyPr/>
          <a:lstStyle/>
          <a:p>
            <a:fld id="{73E562DB-2D5E-41AA-8918-06841CADF975}" type="datetimeFigureOut">
              <a:rPr lang="en-PK" smtClean="0"/>
              <a:t>01/05/2023</a:t>
            </a:fld>
            <a:endParaRPr lang="en-PK"/>
          </a:p>
        </p:txBody>
      </p:sp>
      <p:sp>
        <p:nvSpPr>
          <p:cNvPr id="3" name="Footer Placeholder 2">
            <a:extLst>
              <a:ext uri="{FF2B5EF4-FFF2-40B4-BE49-F238E27FC236}">
                <a16:creationId xmlns:a16="http://schemas.microsoft.com/office/drawing/2014/main" id="{E98A14C4-0DB4-FF5D-F91E-5036D7BDCFAE}"/>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A32B59B1-62D6-D83E-801F-A0754B83CEA0}"/>
              </a:ext>
            </a:extLst>
          </p:cNvPr>
          <p:cNvSpPr>
            <a:spLocks noGrp="1"/>
          </p:cNvSpPr>
          <p:nvPr>
            <p:ph type="sldNum" sz="quarter" idx="12"/>
          </p:nvPr>
        </p:nvSpPr>
        <p:spPr/>
        <p:txBody>
          <a:bodyPr/>
          <a:lstStyle/>
          <a:p>
            <a:fld id="{F1B3155C-A90F-48A0-9012-7B6193A2D721}" type="slidenum">
              <a:rPr lang="en-PK" smtClean="0"/>
              <a:t>‹#›</a:t>
            </a:fld>
            <a:endParaRPr lang="en-PK"/>
          </a:p>
        </p:txBody>
      </p:sp>
    </p:spTree>
    <p:extLst>
      <p:ext uri="{BB962C8B-B14F-4D97-AF65-F5344CB8AC3E}">
        <p14:creationId xmlns:p14="http://schemas.microsoft.com/office/powerpoint/2010/main" val="224317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562E-0471-8648-CC6D-C720CDA81C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5B1E1D1A-B47D-1641-12E7-C21AAD9B3E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3A3618A-AC8D-7783-E5D0-ED94BB6741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71F62-F14B-17AF-341A-E0D9A613A5E3}"/>
              </a:ext>
            </a:extLst>
          </p:cNvPr>
          <p:cNvSpPr>
            <a:spLocks noGrp="1"/>
          </p:cNvSpPr>
          <p:nvPr>
            <p:ph type="dt" sz="half" idx="10"/>
          </p:nvPr>
        </p:nvSpPr>
        <p:spPr/>
        <p:txBody>
          <a:bodyPr/>
          <a:lstStyle/>
          <a:p>
            <a:fld id="{73E562DB-2D5E-41AA-8918-06841CADF975}" type="datetimeFigureOut">
              <a:rPr lang="en-PK" smtClean="0"/>
              <a:t>01/05/2023</a:t>
            </a:fld>
            <a:endParaRPr lang="en-PK"/>
          </a:p>
        </p:txBody>
      </p:sp>
      <p:sp>
        <p:nvSpPr>
          <p:cNvPr id="6" name="Footer Placeholder 5">
            <a:extLst>
              <a:ext uri="{FF2B5EF4-FFF2-40B4-BE49-F238E27FC236}">
                <a16:creationId xmlns:a16="http://schemas.microsoft.com/office/drawing/2014/main" id="{BD7F755C-DFF6-19B7-5F68-64E8A9EFC9C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FAE6D8A-6A86-1669-471E-80C9DA3E88CA}"/>
              </a:ext>
            </a:extLst>
          </p:cNvPr>
          <p:cNvSpPr>
            <a:spLocks noGrp="1"/>
          </p:cNvSpPr>
          <p:nvPr>
            <p:ph type="sldNum" sz="quarter" idx="12"/>
          </p:nvPr>
        </p:nvSpPr>
        <p:spPr/>
        <p:txBody>
          <a:bodyPr/>
          <a:lstStyle/>
          <a:p>
            <a:fld id="{F1B3155C-A90F-48A0-9012-7B6193A2D721}" type="slidenum">
              <a:rPr lang="en-PK" smtClean="0"/>
              <a:t>‹#›</a:t>
            </a:fld>
            <a:endParaRPr lang="en-PK"/>
          </a:p>
        </p:txBody>
      </p:sp>
    </p:spTree>
    <p:extLst>
      <p:ext uri="{BB962C8B-B14F-4D97-AF65-F5344CB8AC3E}">
        <p14:creationId xmlns:p14="http://schemas.microsoft.com/office/powerpoint/2010/main" val="935901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CBF1-E840-DA93-1511-0C26F95B15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AAC8F70-117D-7E10-9867-F89A2647CB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C3A4E8DB-951C-AD29-751C-63012259C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4F5E87-C7BC-597D-096F-F5EB53B20ABA}"/>
              </a:ext>
            </a:extLst>
          </p:cNvPr>
          <p:cNvSpPr>
            <a:spLocks noGrp="1"/>
          </p:cNvSpPr>
          <p:nvPr>
            <p:ph type="dt" sz="half" idx="10"/>
          </p:nvPr>
        </p:nvSpPr>
        <p:spPr/>
        <p:txBody>
          <a:bodyPr/>
          <a:lstStyle/>
          <a:p>
            <a:fld id="{73E562DB-2D5E-41AA-8918-06841CADF975}" type="datetimeFigureOut">
              <a:rPr lang="en-PK" smtClean="0"/>
              <a:t>01/05/2023</a:t>
            </a:fld>
            <a:endParaRPr lang="en-PK"/>
          </a:p>
        </p:txBody>
      </p:sp>
      <p:sp>
        <p:nvSpPr>
          <p:cNvPr id="6" name="Footer Placeholder 5">
            <a:extLst>
              <a:ext uri="{FF2B5EF4-FFF2-40B4-BE49-F238E27FC236}">
                <a16:creationId xmlns:a16="http://schemas.microsoft.com/office/drawing/2014/main" id="{5E3D547A-CB36-16F3-D3BA-DD530C0F688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0410E4E-6640-1822-25A2-7212C75971D2}"/>
              </a:ext>
            </a:extLst>
          </p:cNvPr>
          <p:cNvSpPr>
            <a:spLocks noGrp="1"/>
          </p:cNvSpPr>
          <p:nvPr>
            <p:ph type="sldNum" sz="quarter" idx="12"/>
          </p:nvPr>
        </p:nvSpPr>
        <p:spPr/>
        <p:txBody>
          <a:bodyPr/>
          <a:lstStyle/>
          <a:p>
            <a:fld id="{F1B3155C-A90F-48A0-9012-7B6193A2D721}" type="slidenum">
              <a:rPr lang="en-PK" smtClean="0"/>
              <a:t>‹#›</a:t>
            </a:fld>
            <a:endParaRPr lang="en-PK"/>
          </a:p>
        </p:txBody>
      </p:sp>
    </p:spTree>
    <p:extLst>
      <p:ext uri="{BB962C8B-B14F-4D97-AF65-F5344CB8AC3E}">
        <p14:creationId xmlns:p14="http://schemas.microsoft.com/office/powerpoint/2010/main" val="27635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0666A3-77FD-14F7-9E7D-9AB1034A6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44930268-DF50-339F-7052-BEE5C434B0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CC42DC4-5CFE-08FA-B242-40DAE6A2F2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E562DB-2D5E-41AA-8918-06841CADF975}" type="datetimeFigureOut">
              <a:rPr lang="en-PK" smtClean="0"/>
              <a:t>01/05/2023</a:t>
            </a:fld>
            <a:endParaRPr lang="en-PK"/>
          </a:p>
        </p:txBody>
      </p:sp>
      <p:sp>
        <p:nvSpPr>
          <p:cNvPr id="5" name="Footer Placeholder 4">
            <a:extLst>
              <a:ext uri="{FF2B5EF4-FFF2-40B4-BE49-F238E27FC236}">
                <a16:creationId xmlns:a16="http://schemas.microsoft.com/office/drawing/2014/main" id="{C567C797-06C8-7750-A624-357BC3FBF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24F3692E-9FDD-D0D9-1A24-EF9ECB5E3D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3155C-A90F-48A0-9012-7B6193A2D721}" type="slidenum">
              <a:rPr lang="en-PK" smtClean="0"/>
              <a:t>‹#›</a:t>
            </a:fld>
            <a:endParaRPr lang="en-PK"/>
          </a:p>
        </p:txBody>
      </p:sp>
    </p:spTree>
    <p:extLst>
      <p:ext uri="{BB962C8B-B14F-4D97-AF65-F5344CB8AC3E}">
        <p14:creationId xmlns:p14="http://schemas.microsoft.com/office/powerpoint/2010/main" val="2067501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7.tmp"/><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0C11-8878-4EE1-D98F-00D206E01F09}"/>
              </a:ext>
            </a:extLst>
          </p:cNvPr>
          <p:cNvSpPr>
            <a:spLocks noGrp="1"/>
          </p:cNvSpPr>
          <p:nvPr>
            <p:ph type="ctrTitle"/>
          </p:nvPr>
        </p:nvSpPr>
        <p:spPr/>
        <p:txBody>
          <a:bodyPr/>
          <a:lstStyle/>
          <a:p>
            <a:r>
              <a:rPr lang="en-US" b="1"/>
              <a:t>Joins</a:t>
            </a:r>
            <a:endParaRPr lang="en-PK" b="1" dirty="0"/>
          </a:p>
        </p:txBody>
      </p:sp>
      <p:sp>
        <p:nvSpPr>
          <p:cNvPr id="3" name="Subtitle 2">
            <a:extLst>
              <a:ext uri="{FF2B5EF4-FFF2-40B4-BE49-F238E27FC236}">
                <a16:creationId xmlns:a16="http://schemas.microsoft.com/office/drawing/2014/main" id="{D7F8878E-F59E-28CB-B62E-C68F651E4186}"/>
              </a:ext>
            </a:extLst>
          </p:cNvPr>
          <p:cNvSpPr>
            <a:spLocks noGrp="1"/>
          </p:cNvSpPr>
          <p:nvPr>
            <p:ph type="subTitle" idx="1"/>
          </p:nvPr>
        </p:nvSpPr>
        <p:spPr/>
        <p:txBody>
          <a:bodyPr/>
          <a:lstStyle/>
          <a:p>
            <a:r>
              <a:rPr lang="en-US"/>
              <a:t>Aoun-Haider</a:t>
            </a:r>
          </a:p>
          <a:p>
            <a:r>
              <a:rPr lang="en-US"/>
              <a:t>FA21-BSE-133@cuilahore.edu.pk</a:t>
            </a:r>
            <a:endParaRPr lang="en-PK" dirty="0"/>
          </a:p>
        </p:txBody>
      </p:sp>
    </p:spTree>
    <p:extLst>
      <p:ext uri="{BB962C8B-B14F-4D97-AF65-F5344CB8AC3E}">
        <p14:creationId xmlns:p14="http://schemas.microsoft.com/office/powerpoint/2010/main" val="3588714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0DBA-7602-031B-6309-1981B2DCAFF9}"/>
              </a:ext>
            </a:extLst>
          </p:cNvPr>
          <p:cNvSpPr>
            <a:spLocks noGrp="1"/>
          </p:cNvSpPr>
          <p:nvPr>
            <p:ph type="title"/>
          </p:nvPr>
        </p:nvSpPr>
        <p:spPr/>
        <p:txBody>
          <a:bodyPr/>
          <a:lstStyle/>
          <a:p>
            <a:r>
              <a:rPr lang="en-US" b="1" dirty="0"/>
              <a:t>Semi Join:</a:t>
            </a:r>
            <a:endParaRPr lang="en-PK" b="1" dirty="0"/>
          </a:p>
        </p:txBody>
      </p:sp>
      <p:sp>
        <p:nvSpPr>
          <p:cNvPr id="3" name="Content Placeholder 2">
            <a:extLst>
              <a:ext uri="{FF2B5EF4-FFF2-40B4-BE49-F238E27FC236}">
                <a16:creationId xmlns:a16="http://schemas.microsoft.com/office/drawing/2014/main" id="{C135D803-1052-C62A-6FBA-CE97BD5FE188}"/>
              </a:ext>
            </a:extLst>
          </p:cNvPr>
          <p:cNvSpPr>
            <a:spLocks noGrp="1"/>
          </p:cNvSpPr>
          <p:nvPr>
            <p:ph idx="1"/>
          </p:nvPr>
        </p:nvSpPr>
        <p:spPr/>
        <p:txBody>
          <a:bodyPr>
            <a:normAutofit lnSpcReduction="10000"/>
          </a:bodyPr>
          <a:lstStyle/>
          <a:p>
            <a:pPr marL="0" indent="0">
              <a:buNone/>
            </a:pPr>
            <a:r>
              <a:rPr lang="en-US" dirty="0">
                <a:solidFill>
                  <a:srgbClr val="00B050"/>
                </a:solidFill>
              </a:rPr>
              <a:t>SELECT DISTINCT s.id</a:t>
            </a:r>
          </a:p>
          <a:p>
            <a:pPr marL="0" indent="0">
              <a:buNone/>
            </a:pPr>
            <a:r>
              <a:rPr lang="en-US" dirty="0">
                <a:solidFill>
                  <a:srgbClr val="00B050"/>
                </a:solidFill>
              </a:rPr>
              <a:t>FROM  students s</a:t>
            </a:r>
          </a:p>
          <a:p>
            <a:pPr marL="0" indent="0">
              <a:buNone/>
            </a:pPr>
            <a:r>
              <a:rPr lang="en-US" dirty="0">
                <a:solidFill>
                  <a:srgbClr val="00B050"/>
                </a:solidFill>
              </a:rPr>
              <a:t>      LEFT JOIN grades g ON </a:t>
            </a:r>
            <a:r>
              <a:rPr lang="en-US" dirty="0" err="1">
                <a:solidFill>
                  <a:srgbClr val="00B050"/>
                </a:solidFill>
              </a:rPr>
              <a:t>g.student_id</a:t>
            </a:r>
            <a:r>
              <a:rPr lang="en-US" dirty="0">
                <a:solidFill>
                  <a:srgbClr val="00B050"/>
                </a:solidFill>
              </a:rPr>
              <a:t> = s.id</a:t>
            </a:r>
          </a:p>
          <a:p>
            <a:pPr marL="0" indent="0">
              <a:buNone/>
            </a:pPr>
            <a:r>
              <a:rPr lang="en-US" dirty="0">
                <a:solidFill>
                  <a:srgbClr val="00B050"/>
                </a:solidFill>
              </a:rPr>
              <a:t>WHERE </a:t>
            </a:r>
            <a:r>
              <a:rPr lang="en-US" dirty="0" err="1">
                <a:solidFill>
                  <a:srgbClr val="00B050"/>
                </a:solidFill>
              </a:rPr>
              <a:t>g.student_id</a:t>
            </a:r>
            <a:r>
              <a:rPr lang="en-US" dirty="0">
                <a:solidFill>
                  <a:srgbClr val="00B050"/>
                </a:solidFill>
              </a:rPr>
              <a:t> IS NOT NULL</a:t>
            </a:r>
          </a:p>
          <a:p>
            <a:pPr marL="0" indent="0">
              <a:buNone/>
            </a:pPr>
            <a:r>
              <a:rPr lang="en-US" dirty="0"/>
              <a:t>Now the same with left semi-join:</a:t>
            </a:r>
          </a:p>
          <a:p>
            <a:pPr marL="0" indent="0">
              <a:buNone/>
            </a:pPr>
            <a:r>
              <a:rPr lang="en-US" dirty="0">
                <a:solidFill>
                  <a:srgbClr val="C00000"/>
                </a:solidFill>
              </a:rPr>
              <a:t>SELECT s.id</a:t>
            </a:r>
          </a:p>
          <a:p>
            <a:pPr marL="0" indent="0">
              <a:buNone/>
            </a:pPr>
            <a:r>
              <a:rPr lang="en-US" dirty="0">
                <a:solidFill>
                  <a:srgbClr val="C00000"/>
                </a:solidFill>
              </a:rPr>
              <a:t>FROM  students s</a:t>
            </a:r>
          </a:p>
          <a:p>
            <a:pPr marL="0" indent="0">
              <a:buNone/>
            </a:pPr>
            <a:r>
              <a:rPr lang="en-US" dirty="0">
                <a:solidFill>
                  <a:srgbClr val="C00000"/>
                </a:solidFill>
              </a:rPr>
              <a:t>WHERE EXISTS (SELECT 1 FROM grades g</a:t>
            </a:r>
          </a:p>
          <a:p>
            <a:pPr marL="0" indent="0">
              <a:buNone/>
            </a:pPr>
            <a:r>
              <a:rPr lang="en-US" dirty="0">
                <a:solidFill>
                  <a:srgbClr val="C00000"/>
                </a:solidFill>
              </a:rPr>
              <a:t>              WHERE </a:t>
            </a:r>
            <a:r>
              <a:rPr lang="en-US" dirty="0" err="1">
                <a:solidFill>
                  <a:srgbClr val="C00000"/>
                </a:solidFill>
              </a:rPr>
              <a:t>g.student_id</a:t>
            </a:r>
            <a:r>
              <a:rPr lang="en-US" dirty="0">
                <a:solidFill>
                  <a:srgbClr val="C00000"/>
                </a:solidFill>
              </a:rPr>
              <a:t> = s.id)</a:t>
            </a:r>
            <a:endParaRPr lang="en-PK" dirty="0">
              <a:solidFill>
                <a:srgbClr val="C00000"/>
              </a:solidFill>
            </a:endParaRPr>
          </a:p>
        </p:txBody>
      </p:sp>
    </p:spTree>
    <p:extLst>
      <p:ext uri="{BB962C8B-B14F-4D97-AF65-F5344CB8AC3E}">
        <p14:creationId xmlns:p14="http://schemas.microsoft.com/office/powerpoint/2010/main" val="3128278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9D85-B89E-004E-BCD6-D8221D55453B}"/>
              </a:ext>
            </a:extLst>
          </p:cNvPr>
          <p:cNvSpPr>
            <a:spLocks noGrp="1"/>
          </p:cNvSpPr>
          <p:nvPr>
            <p:ph type="title"/>
          </p:nvPr>
        </p:nvSpPr>
        <p:spPr/>
        <p:txBody>
          <a:bodyPr/>
          <a:lstStyle/>
          <a:p>
            <a:r>
              <a:rPr lang="en-US" b="1" dirty="0"/>
              <a:t>Cont.</a:t>
            </a:r>
            <a:endParaRPr lang="en-PK" b="1" dirty="0"/>
          </a:p>
        </p:txBody>
      </p:sp>
      <p:sp>
        <p:nvSpPr>
          <p:cNvPr id="3" name="Content Placeholder 2">
            <a:extLst>
              <a:ext uri="{FF2B5EF4-FFF2-40B4-BE49-F238E27FC236}">
                <a16:creationId xmlns:a16="http://schemas.microsoft.com/office/drawing/2014/main" id="{BC282E04-9FF1-97CE-E605-80ED4991B408}"/>
              </a:ext>
            </a:extLst>
          </p:cNvPr>
          <p:cNvSpPr>
            <a:spLocks noGrp="1"/>
          </p:cNvSpPr>
          <p:nvPr>
            <p:ph idx="1"/>
          </p:nvPr>
        </p:nvSpPr>
        <p:spPr/>
        <p:txBody>
          <a:bodyPr/>
          <a:lstStyle/>
          <a:p>
            <a:r>
              <a:rPr lang="en-US" dirty="0"/>
              <a:t>Difference between regular join and semi-join is that it eliminates duplicate tuples and returns only 1</a:t>
            </a:r>
            <a:r>
              <a:rPr lang="en-US" baseline="30000" dirty="0"/>
              <a:t>st</a:t>
            </a:r>
            <a:r>
              <a:rPr lang="en-US" dirty="0"/>
              <a:t> matching values. While regular join returns all the rows without taking care of duplicates. </a:t>
            </a:r>
          </a:p>
          <a:p>
            <a:r>
              <a:rPr lang="en-US" dirty="0"/>
              <a:t>In most cases, semi-join uses EXISTS, IN, NOT IN, DISTINCT clause to perform required operation.</a:t>
            </a:r>
            <a:endParaRPr lang="en-PK" dirty="0"/>
          </a:p>
        </p:txBody>
      </p:sp>
    </p:spTree>
    <p:extLst>
      <p:ext uri="{BB962C8B-B14F-4D97-AF65-F5344CB8AC3E}">
        <p14:creationId xmlns:p14="http://schemas.microsoft.com/office/powerpoint/2010/main" val="1328599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20D2-4702-7868-72A3-C8FA6A772C8A}"/>
              </a:ext>
            </a:extLst>
          </p:cNvPr>
          <p:cNvSpPr>
            <a:spLocks noGrp="1"/>
          </p:cNvSpPr>
          <p:nvPr>
            <p:ph type="title"/>
          </p:nvPr>
        </p:nvSpPr>
        <p:spPr/>
        <p:txBody>
          <a:bodyPr/>
          <a:lstStyle/>
          <a:p>
            <a:r>
              <a:rPr lang="en-US" b="1" dirty="0" err="1"/>
              <a:t>Equi</a:t>
            </a:r>
            <a:r>
              <a:rPr lang="en-US" b="1" dirty="0"/>
              <a:t> join:</a:t>
            </a:r>
            <a:endParaRPr lang="en-PK" b="1" dirty="0"/>
          </a:p>
        </p:txBody>
      </p:sp>
      <p:pic>
        <p:nvPicPr>
          <p:cNvPr id="5" name="Picture 4" descr="Diagram, schematic&#10;&#10;Description automatically generated">
            <a:extLst>
              <a:ext uri="{FF2B5EF4-FFF2-40B4-BE49-F238E27FC236}">
                <a16:creationId xmlns:a16="http://schemas.microsoft.com/office/drawing/2014/main" id="{80F1895C-AA97-2E78-0D91-A8DB25F1C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073" y="258800"/>
            <a:ext cx="6675760" cy="6234075"/>
          </a:xfrm>
          <a:prstGeom prst="rect">
            <a:avLst/>
          </a:prstGeom>
        </p:spPr>
      </p:pic>
      <p:sp>
        <p:nvSpPr>
          <p:cNvPr id="8" name="TextBox 7">
            <a:extLst>
              <a:ext uri="{FF2B5EF4-FFF2-40B4-BE49-F238E27FC236}">
                <a16:creationId xmlns:a16="http://schemas.microsoft.com/office/drawing/2014/main" id="{0AFC20B9-DD3E-F470-E367-C39F8888CFBF}"/>
              </a:ext>
            </a:extLst>
          </p:cNvPr>
          <p:cNvSpPr txBox="1"/>
          <p:nvPr/>
        </p:nvSpPr>
        <p:spPr>
          <a:xfrm>
            <a:off x="424207" y="1605515"/>
            <a:ext cx="5250155" cy="1477328"/>
          </a:xfrm>
          <a:prstGeom prst="rect">
            <a:avLst/>
          </a:prstGeom>
          <a:noFill/>
        </p:spPr>
        <p:txBody>
          <a:bodyPr wrap="none" rtlCol="0">
            <a:spAutoFit/>
          </a:bodyPr>
          <a:lstStyle/>
          <a:p>
            <a:r>
              <a:rPr lang="en-US" sz="1800" b="0" i="0" dirty="0">
                <a:effectLst/>
                <a:latin typeface="Nunito" pitchFamily="2" charset="0"/>
              </a:rPr>
              <a:t>SQL EQUI JOIN performs a JOIN against equality </a:t>
            </a:r>
          </a:p>
          <a:p>
            <a:r>
              <a:rPr lang="en-US" sz="1800" b="0" i="0" dirty="0">
                <a:effectLst/>
                <a:latin typeface="Nunito" pitchFamily="2" charset="0"/>
              </a:rPr>
              <a:t>or matching column(s) values of the associated </a:t>
            </a:r>
          </a:p>
          <a:p>
            <a:r>
              <a:rPr lang="en-US" sz="1800" b="0" i="0" dirty="0">
                <a:effectLst/>
                <a:latin typeface="Nunito" pitchFamily="2" charset="0"/>
              </a:rPr>
              <a:t>tables. An equal sign (=) is used as comparison</a:t>
            </a:r>
          </a:p>
          <a:p>
            <a:r>
              <a:rPr lang="en-US" sz="1800" b="0" i="0" dirty="0">
                <a:effectLst/>
                <a:latin typeface="Nunito" pitchFamily="2" charset="0"/>
              </a:rPr>
              <a:t> operator in the where clause to refer equality.</a:t>
            </a:r>
            <a:endParaRPr lang="en-PK" sz="1800" dirty="0">
              <a:latin typeface="Nunito" pitchFamily="2" charset="0"/>
            </a:endParaRPr>
          </a:p>
          <a:p>
            <a:endParaRPr lang="en-PK" dirty="0"/>
          </a:p>
        </p:txBody>
      </p:sp>
    </p:spTree>
    <p:extLst>
      <p:ext uri="{BB962C8B-B14F-4D97-AF65-F5344CB8AC3E}">
        <p14:creationId xmlns:p14="http://schemas.microsoft.com/office/powerpoint/2010/main" val="284139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11E2-3ACB-C6CD-8DC1-61E05900A83A}"/>
              </a:ext>
            </a:extLst>
          </p:cNvPr>
          <p:cNvSpPr>
            <a:spLocks noGrp="1"/>
          </p:cNvSpPr>
          <p:nvPr>
            <p:ph type="title"/>
          </p:nvPr>
        </p:nvSpPr>
        <p:spPr/>
        <p:txBody>
          <a:bodyPr/>
          <a:lstStyle/>
          <a:p>
            <a:r>
              <a:rPr lang="en-US" b="1" dirty="0"/>
              <a:t>Self Join:</a:t>
            </a:r>
            <a:endParaRPr lang="en-PK" b="1" dirty="0"/>
          </a:p>
        </p:txBody>
      </p:sp>
      <p:sp>
        <p:nvSpPr>
          <p:cNvPr id="3" name="Content Placeholder 2">
            <a:extLst>
              <a:ext uri="{FF2B5EF4-FFF2-40B4-BE49-F238E27FC236}">
                <a16:creationId xmlns:a16="http://schemas.microsoft.com/office/drawing/2014/main" id="{6641146A-7F9E-0A2C-388B-146F00345EA4}"/>
              </a:ext>
            </a:extLst>
          </p:cNvPr>
          <p:cNvSpPr>
            <a:spLocks noGrp="1"/>
          </p:cNvSpPr>
          <p:nvPr>
            <p:ph idx="1"/>
          </p:nvPr>
        </p:nvSpPr>
        <p:spPr/>
        <p:txBody>
          <a:bodyPr/>
          <a:lstStyle/>
          <a:p>
            <a:pPr algn="l"/>
            <a:r>
              <a:rPr lang="en-US" b="0" i="0" dirty="0">
                <a:effectLst/>
                <a:latin typeface="Nunito" pitchFamily="2" charset="0"/>
              </a:rPr>
              <a:t>A self join is a join in which a table is joined with itself (which is also called Unary relationships), especially when the table has a FOREIGN KEY which references its own PRIMARY KEY. To join a table itself means that each row of the table is combined with itself and with every other row of the table.</a:t>
            </a:r>
          </a:p>
          <a:p>
            <a:pPr algn="l"/>
            <a:r>
              <a:rPr lang="en-US" b="0" i="0" dirty="0">
                <a:effectLst/>
                <a:latin typeface="Nunito" pitchFamily="2" charset="0"/>
              </a:rPr>
              <a:t>The self join can be viewed as a join of two copies of the same table. The table is not actually copied, but SQL performs the command as though it were.</a:t>
            </a:r>
          </a:p>
          <a:p>
            <a:endParaRPr lang="en-PK" dirty="0">
              <a:latin typeface="Nunito" pitchFamily="2" charset="0"/>
            </a:endParaRPr>
          </a:p>
        </p:txBody>
      </p:sp>
    </p:spTree>
    <p:extLst>
      <p:ext uri="{BB962C8B-B14F-4D97-AF65-F5344CB8AC3E}">
        <p14:creationId xmlns:p14="http://schemas.microsoft.com/office/powerpoint/2010/main" val="3285850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C1B5-3228-DC2C-06C6-E61ECA740E03}"/>
              </a:ext>
            </a:extLst>
          </p:cNvPr>
          <p:cNvSpPr>
            <a:spLocks noGrp="1"/>
          </p:cNvSpPr>
          <p:nvPr>
            <p:ph type="title"/>
          </p:nvPr>
        </p:nvSpPr>
        <p:spPr/>
        <p:txBody>
          <a:bodyPr/>
          <a:lstStyle/>
          <a:p>
            <a:r>
              <a:rPr lang="en-US" b="1" dirty="0"/>
              <a:t>Theta Join:</a:t>
            </a:r>
            <a:endParaRPr lang="en-PK" b="1" dirty="0"/>
          </a:p>
        </p:txBody>
      </p:sp>
      <p:sp>
        <p:nvSpPr>
          <p:cNvPr id="3" name="Content Placeholder 2">
            <a:extLst>
              <a:ext uri="{FF2B5EF4-FFF2-40B4-BE49-F238E27FC236}">
                <a16:creationId xmlns:a16="http://schemas.microsoft.com/office/drawing/2014/main" id="{007D50F4-4989-6806-6893-7AEEF6A8BBE5}"/>
              </a:ext>
            </a:extLst>
          </p:cNvPr>
          <p:cNvSpPr>
            <a:spLocks noGrp="1"/>
          </p:cNvSpPr>
          <p:nvPr>
            <p:ph idx="1"/>
          </p:nvPr>
        </p:nvSpPr>
        <p:spPr/>
        <p:txBody>
          <a:bodyPr/>
          <a:lstStyle/>
          <a:p>
            <a:r>
              <a:rPr lang="en-US" dirty="0"/>
              <a:t>This type of join is commonly used in complex queries. If a join uses comparison operator other than equality operator, it is performing theta join operation.</a:t>
            </a:r>
            <a:endParaRPr lang="en-PK" dirty="0"/>
          </a:p>
        </p:txBody>
      </p:sp>
    </p:spTree>
    <p:extLst>
      <p:ext uri="{BB962C8B-B14F-4D97-AF65-F5344CB8AC3E}">
        <p14:creationId xmlns:p14="http://schemas.microsoft.com/office/powerpoint/2010/main" val="4098967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546323A-A69E-BDA5-CE05-38362DE50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526" y="521012"/>
            <a:ext cx="8506948" cy="5815975"/>
          </a:xfrm>
          <a:prstGeom prst="rect">
            <a:avLst/>
          </a:prstGeom>
        </p:spPr>
      </p:pic>
      <p:pic>
        <p:nvPicPr>
          <p:cNvPr id="6" name="Picture 5" descr="Background pattern&#10;&#10;Description automatically generated with low confidence">
            <a:extLst>
              <a:ext uri="{FF2B5EF4-FFF2-40B4-BE49-F238E27FC236}">
                <a16:creationId xmlns:a16="http://schemas.microsoft.com/office/drawing/2014/main" id="{48BE157A-F251-E967-F205-92E5D72BB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6189" y="267356"/>
            <a:ext cx="2035750" cy="952633"/>
          </a:xfrm>
          <a:prstGeom prst="rect">
            <a:avLst/>
          </a:prstGeom>
        </p:spPr>
      </p:pic>
    </p:spTree>
    <p:extLst>
      <p:ext uri="{BB962C8B-B14F-4D97-AF65-F5344CB8AC3E}">
        <p14:creationId xmlns:p14="http://schemas.microsoft.com/office/powerpoint/2010/main" val="249641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B113B5-2A3A-6BD1-31B4-897905813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868" y="177752"/>
            <a:ext cx="8428691" cy="6294152"/>
          </a:xfrm>
          <a:prstGeom prst="rect">
            <a:avLst/>
          </a:prstGeom>
        </p:spPr>
      </p:pic>
      <p:pic>
        <p:nvPicPr>
          <p:cNvPr id="5" name="Picture 4" descr="Background pattern&#10;&#10;Description automatically generated with low confidence">
            <a:extLst>
              <a:ext uri="{FF2B5EF4-FFF2-40B4-BE49-F238E27FC236}">
                <a16:creationId xmlns:a16="http://schemas.microsoft.com/office/drawing/2014/main" id="{81384E65-F52D-59BC-F2CD-4F6BD69EB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9729" y="177752"/>
            <a:ext cx="2035750" cy="952633"/>
          </a:xfrm>
          <a:prstGeom prst="rect">
            <a:avLst/>
          </a:prstGeom>
        </p:spPr>
      </p:pic>
    </p:spTree>
    <p:extLst>
      <p:ext uri="{BB962C8B-B14F-4D97-AF65-F5344CB8AC3E}">
        <p14:creationId xmlns:p14="http://schemas.microsoft.com/office/powerpoint/2010/main" val="1513625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Table&#10;&#10;Description automatically generated">
            <a:extLst>
              <a:ext uri="{FF2B5EF4-FFF2-40B4-BE49-F238E27FC236}">
                <a16:creationId xmlns:a16="http://schemas.microsoft.com/office/drawing/2014/main" id="{84FECEE0-D013-3074-52C2-EBA7FED5B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233" y="286192"/>
            <a:ext cx="8931579" cy="5822984"/>
          </a:xfrm>
          <a:prstGeom prst="rect">
            <a:avLst/>
          </a:prstGeom>
        </p:spPr>
      </p:pic>
      <p:pic>
        <p:nvPicPr>
          <p:cNvPr id="5" name="Picture 4" descr="Background pattern&#10;&#10;Description automatically generated with low confidence">
            <a:extLst>
              <a:ext uri="{FF2B5EF4-FFF2-40B4-BE49-F238E27FC236}">
                <a16:creationId xmlns:a16="http://schemas.microsoft.com/office/drawing/2014/main" id="{CA5773B0-490E-1167-9DF7-B92EC68B6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689" y="261716"/>
            <a:ext cx="1956123" cy="487108"/>
          </a:xfrm>
          <a:prstGeom prst="rect">
            <a:avLst/>
          </a:prstGeom>
        </p:spPr>
      </p:pic>
    </p:spTree>
    <p:extLst>
      <p:ext uri="{BB962C8B-B14F-4D97-AF65-F5344CB8AC3E}">
        <p14:creationId xmlns:p14="http://schemas.microsoft.com/office/powerpoint/2010/main" val="2196099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9F927A82-DE9E-BB6C-F10F-250C1E766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84" y="0"/>
            <a:ext cx="9876509" cy="6846360"/>
          </a:xfrm>
          <a:prstGeom prst="rect">
            <a:avLst/>
          </a:prstGeom>
        </p:spPr>
      </p:pic>
      <p:pic>
        <p:nvPicPr>
          <p:cNvPr id="5" name="Picture 4" descr="Background pattern&#10;&#10;Description automatically generated with low confidence">
            <a:extLst>
              <a:ext uri="{FF2B5EF4-FFF2-40B4-BE49-F238E27FC236}">
                <a16:creationId xmlns:a16="http://schemas.microsoft.com/office/drawing/2014/main" id="{C523C822-7A77-5582-F209-2890CD768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049" y="11640"/>
            <a:ext cx="2179344" cy="952633"/>
          </a:xfrm>
          <a:prstGeom prst="rect">
            <a:avLst/>
          </a:prstGeom>
        </p:spPr>
      </p:pic>
      <p:pic>
        <p:nvPicPr>
          <p:cNvPr id="7" name="Picture 6" descr="Background pattern&#10;&#10;Description automatically generated with medium confidence">
            <a:extLst>
              <a:ext uri="{FF2B5EF4-FFF2-40B4-BE49-F238E27FC236}">
                <a16:creationId xmlns:a16="http://schemas.microsoft.com/office/drawing/2014/main" id="{38AA4C35-A3D3-1631-C8E1-5570812681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6661" y="679597"/>
            <a:ext cx="543001" cy="6010570"/>
          </a:xfrm>
          <a:prstGeom prst="rect">
            <a:avLst/>
          </a:prstGeom>
        </p:spPr>
      </p:pic>
    </p:spTree>
    <p:extLst>
      <p:ext uri="{BB962C8B-B14F-4D97-AF65-F5344CB8AC3E}">
        <p14:creationId xmlns:p14="http://schemas.microsoft.com/office/powerpoint/2010/main" val="2648257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6E9E-8549-267F-8CBF-77628FF40372}"/>
              </a:ext>
            </a:extLst>
          </p:cNvPr>
          <p:cNvSpPr>
            <a:spLocks noGrp="1"/>
          </p:cNvSpPr>
          <p:nvPr>
            <p:ph type="title"/>
          </p:nvPr>
        </p:nvSpPr>
        <p:spPr/>
        <p:txBody>
          <a:bodyPr/>
          <a:lstStyle/>
          <a:p>
            <a:r>
              <a:rPr lang="en-US" b="1" dirty="0"/>
              <a:t>Anti-Join:</a:t>
            </a:r>
            <a:endParaRPr lang="en-PK" b="1" dirty="0"/>
          </a:p>
        </p:txBody>
      </p:sp>
      <p:sp>
        <p:nvSpPr>
          <p:cNvPr id="3" name="Content Placeholder 2">
            <a:extLst>
              <a:ext uri="{FF2B5EF4-FFF2-40B4-BE49-F238E27FC236}">
                <a16:creationId xmlns:a16="http://schemas.microsoft.com/office/drawing/2014/main" id="{5E287C8E-C71D-A4B2-AED8-C5F725A5AD5C}"/>
              </a:ext>
            </a:extLst>
          </p:cNvPr>
          <p:cNvSpPr>
            <a:spLocks noGrp="1"/>
          </p:cNvSpPr>
          <p:nvPr>
            <p:ph idx="1"/>
          </p:nvPr>
        </p:nvSpPr>
        <p:spPr/>
        <p:txBody>
          <a:bodyPr/>
          <a:lstStyle/>
          <a:p>
            <a:r>
              <a:rPr lang="en-US" dirty="0">
                <a:latin typeface="Nunito" pitchFamily="2" charset="0"/>
              </a:rPr>
              <a:t>It is inverse of join. W</a:t>
            </a:r>
            <a:r>
              <a:rPr lang="en-US" b="0" i="0" dirty="0">
                <a:solidFill>
                  <a:srgbClr val="040C28"/>
                </a:solidFill>
                <a:effectLst/>
                <a:latin typeface="Nunito" pitchFamily="2" charset="0"/>
              </a:rPr>
              <a:t>hen you would like to keep all the records in the original table except those records that match the other table</a:t>
            </a:r>
            <a:r>
              <a:rPr lang="en-US" b="0" i="0" dirty="0">
                <a:solidFill>
                  <a:srgbClr val="202124"/>
                </a:solidFill>
                <a:effectLst/>
                <a:latin typeface="Nunito" pitchFamily="2" charset="0"/>
              </a:rPr>
              <a:t>. </a:t>
            </a:r>
          </a:p>
          <a:p>
            <a:r>
              <a:rPr lang="en-US" dirty="0">
                <a:solidFill>
                  <a:srgbClr val="202124"/>
                </a:solidFill>
                <a:latin typeface="Nunito" pitchFamily="2" charset="0"/>
              </a:rPr>
              <a:t>In the same way, </a:t>
            </a:r>
            <a:r>
              <a:rPr lang="en-US" dirty="0">
                <a:solidFill>
                  <a:srgbClr val="FF0000"/>
                </a:solidFill>
                <a:latin typeface="Nunito" pitchFamily="2" charset="0"/>
              </a:rPr>
              <a:t>left anti join</a:t>
            </a:r>
            <a:r>
              <a:rPr lang="en-US" dirty="0">
                <a:solidFill>
                  <a:srgbClr val="202124"/>
                </a:solidFill>
                <a:latin typeface="Nunito" pitchFamily="2" charset="0"/>
              </a:rPr>
              <a:t> will be inverse of </a:t>
            </a:r>
            <a:r>
              <a:rPr lang="en-US" dirty="0">
                <a:solidFill>
                  <a:srgbClr val="C00000"/>
                </a:solidFill>
                <a:latin typeface="Nunito" pitchFamily="2" charset="0"/>
              </a:rPr>
              <a:t>left outer join</a:t>
            </a:r>
            <a:r>
              <a:rPr lang="en-US" dirty="0">
                <a:solidFill>
                  <a:srgbClr val="202124"/>
                </a:solidFill>
                <a:latin typeface="Nunito" pitchFamily="2" charset="0"/>
              </a:rPr>
              <a:t>.</a:t>
            </a:r>
            <a:endParaRPr lang="en-PK" dirty="0">
              <a:latin typeface="Nunito" pitchFamily="2" charset="0"/>
            </a:endParaRPr>
          </a:p>
        </p:txBody>
      </p:sp>
    </p:spTree>
    <p:extLst>
      <p:ext uri="{BB962C8B-B14F-4D97-AF65-F5344CB8AC3E}">
        <p14:creationId xmlns:p14="http://schemas.microsoft.com/office/powerpoint/2010/main" val="56365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0EA6-1781-08B1-1E27-6AB1B2D7272A}"/>
              </a:ext>
            </a:extLst>
          </p:cNvPr>
          <p:cNvSpPr>
            <a:spLocks noGrp="1"/>
          </p:cNvSpPr>
          <p:nvPr>
            <p:ph type="title"/>
          </p:nvPr>
        </p:nvSpPr>
        <p:spPr/>
        <p:txBody>
          <a:bodyPr/>
          <a:lstStyle/>
          <a:p>
            <a:r>
              <a:rPr lang="en-US" b="1" dirty="0"/>
              <a:t>Types:</a:t>
            </a:r>
            <a:endParaRPr lang="en-PK" b="1" dirty="0"/>
          </a:p>
        </p:txBody>
      </p:sp>
      <p:sp>
        <p:nvSpPr>
          <p:cNvPr id="3" name="Content Placeholder 2">
            <a:extLst>
              <a:ext uri="{FF2B5EF4-FFF2-40B4-BE49-F238E27FC236}">
                <a16:creationId xmlns:a16="http://schemas.microsoft.com/office/drawing/2014/main" id="{53C725F1-4C1E-D56C-D4AA-C95085EBA765}"/>
              </a:ext>
            </a:extLst>
          </p:cNvPr>
          <p:cNvSpPr>
            <a:spLocks noGrp="1"/>
          </p:cNvSpPr>
          <p:nvPr>
            <p:ph idx="1"/>
          </p:nvPr>
        </p:nvSpPr>
        <p:spPr/>
        <p:txBody>
          <a:bodyPr>
            <a:normAutofit fontScale="85000" lnSpcReduction="20000"/>
          </a:bodyPr>
          <a:lstStyle/>
          <a:p>
            <a:r>
              <a:rPr lang="en-US" dirty="0"/>
              <a:t>Left join/ left outer join</a:t>
            </a:r>
          </a:p>
          <a:p>
            <a:r>
              <a:rPr lang="en-US" dirty="0"/>
              <a:t>Right join/ right outer join</a:t>
            </a:r>
          </a:p>
          <a:p>
            <a:r>
              <a:rPr lang="en-US" dirty="0"/>
              <a:t>Full join/ full outer join</a:t>
            </a:r>
          </a:p>
          <a:p>
            <a:r>
              <a:rPr lang="en-US" dirty="0"/>
              <a:t>Inner join</a:t>
            </a:r>
          </a:p>
          <a:p>
            <a:r>
              <a:rPr lang="en-US" dirty="0"/>
              <a:t>Natural join</a:t>
            </a:r>
          </a:p>
          <a:p>
            <a:r>
              <a:rPr lang="en-US" dirty="0"/>
              <a:t>Semi-join</a:t>
            </a:r>
          </a:p>
          <a:p>
            <a:r>
              <a:rPr lang="en-US" dirty="0" err="1"/>
              <a:t>Equi</a:t>
            </a:r>
            <a:r>
              <a:rPr lang="en-US" dirty="0"/>
              <a:t>-join</a:t>
            </a:r>
          </a:p>
          <a:p>
            <a:r>
              <a:rPr lang="en-US" dirty="0"/>
              <a:t>Theta join</a:t>
            </a:r>
          </a:p>
          <a:p>
            <a:r>
              <a:rPr lang="en-US" dirty="0"/>
              <a:t>Anti-join</a:t>
            </a:r>
          </a:p>
          <a:p>
            <a:r>
              <a:rPr lang="en-US" dirty="0"/>
              <a:t>Cross join</a:t>
            </a:r>
          </a:p>
          <a:p>
            <a:r>
              <a:rPr lang="en-US" dirty="0"/>
              <a:t>Self join</a:t>
            </a:r>
            <a:endParaRPr lang="en-PK" dirty="0"/>
          </a:p>
        </p:txBody>
      </p:sp>
    </p:spTree>
    <p:extLst>
      <p:ext uri="{BB962C8B-B14F-4D97-AF65-F5344CB8AC3E}">
        <p14:creationId xmlns:p14="http://schemas.microsoft.com/office/powerpoint/2010/main" val="48047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9C8D7-0CF3-D1B9-F8ED-7BD1207D4C40}"/>
              </a:ext>
            </a:extLst>
          </p:cNvPr>
          <p:cNvSpPr>
            <a:spLocks noGrp="1"/>
          </p:cNvSpPr>
          <p:nvPr>
            <p:ph type="title"/>
          </p:nvPr>
        </p:nvSpPr>
        <p:spPr/>
        <p:txBody>
          <a:bodyPr/>
          <a:lstStyle/>
          <a:p>
            <a:r>
              <a:rPr lang="en-US" b="1" dirty="0"/>
              <a:t>Inner Join:</a:t>
            </a:r>
            <a:endParaRPr lang="en-PK" b="1" dirty="0"/>
          </a:p>
        </p:txBody>
      </p:sp>
      <p:pic>
        <p:nvPicPr>
          <p:cNvPr id="5" name="Content Placeholder 4" descr="Diagram, venn diagram&#10;&#10;Description automatically generated">
            <a:extLst>
              <a:ext uri="{FF2B5EF4-FFF2-40B4-BE49-F238E27FC236}">
                <a16:creationId xmlns:a16="http://schemas.microsoft.com/office/drawing/2014/main" id="{5EAA21DB-CF5C-31A9-6952-020019AED4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46857" y="365125"/>
            <a:ext cx="3155148" cy="2388070"/>
          </a:xfrm>
        </p:spPr>
      </p:pic>
      <p:sp>
        <p:nvSpPr>
          <p:cNvPr id="6" name="TextBox 5">
            <a:extLst>
              <a:ext uri="{FF2B5EF4-FFF2-40B4-BE49-F238E27FC236}">
                <a16:creationId xmlns:a16="http://schemas.microsoft.com/office/drawing/2014/main" id="{0B2EB722-6989-6138-6D6D-13DC88F22BD1}"/>
              </a:ext>
            </a:extLst>
          </p:cNvPr>
          <p:cNvSpPr txBox="1"/>
          <p:nvPr/>
        </p:nvSpPr>
        <p:spPr>
          <a:xfrm>
            <a:off x="838200" y="1690688"/>
            <a:ext cx="6848798" cy="369332"/>
          </a:xfrm>
          <a:prstGeom prst="rect">
            <a:avLst/>
          </a:prstGeom>
          <a:noFill/>
        </p:spPr>
        <p:txBody>
          <a:bodyPr wrap="square" rtlCol="0">
            <a:spAutoFit/>
          </a:bodyPr>
          <a:lstStyle/>
          <a:p>
            <a:r>
              <a:rPr lang="en-US" b="0" i="0" dirty="0">
                <a:solidFill>
                  <a:srgbClr val="000000"/>
                </a:solidFill>
                <a:effectLst/>
                <a:latin typeface="Nunito" pitchFamily="2" charset="0"/>
              </a:rPr>
              <a:t>Returns</a:t>
            </a:r>
            <a:r>
              <a:rPr lang="en-US" b="0" i="0" dirty="0">
                <a:solidFill>
                  <a:srgbClr val="000000"/>
                </a:solidFill>
                <a:effectLst/>
                <a:latin typeface="Verdana" panose="020B0604030504040204" pitchFamily="34" charset="0"/>
              </a:rPr>
              <a:t> records that have matching values in both tables</a:t>
            </a:r>
            <a:endParaRPr lang="en-PK" dirty="0"/>
          </a:p>
        </p:txBody>
      </p:sp>
      <p:pic>
        <p:nvPicPr>
          <p:cNvPr id="8" name="Picture 7" descr="Table&#10;&#10;Description automatically generated">
            <a:extLst>
              <a:ext uri="{FF2B5EF4-FFF2-40B4-BE49-F238E27FC236}">
                <a16:creationId xmlns:a16="http://schemas.microsoft.com/office/drawing/2014/main" id="{8351DE95-8398-D0EF-7DA6-0FEE456CA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689" y="2225079"/>
            <a:ext cx="7116168" cy="4267796"/>
          </a:xfrm>
          <a:prstGeom prst="rect">
            <a:avLst/>
          </a:prstGeom>
        </p:spPr>
      </p:pic>
    </p:spTree>
    <p:extLst>
      <p:ext uri="{BB962C8B-B14F-4D97-AF65-F5344CB8AC3E}">
        <p14:creationId xmlns:p14="http://schemas.microsoft.com/office/powerpoint/2010/main" val="139078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F35A1-0996-5735-5092-C1E8D6284730}"/>
              </a:ext>
            </a:extLst>
          </p:cNvPr>
          <p:cNvSpPr>
            <a:spLocks noGrp="1"/>
          </p:cNvSpPr>
          <p:nvPr>
            <p:ph type="title"/>
          </p:nvPr>
        </p:nvSpPr>
        <p:spPr/>
        <p:txBody>
          <a:bodyPr/>
          <a:lstStyle/>
          <a:p>
            <a:r>
              <a:rPr lang="en-US" b="1" dirty="0"/>
              <a:t>Outer Join:</a:t>
            </a:r>
            <a:endParaRPr lang="en-PK" b="1" dirty="0"/>
          </a:p>
        </p:txBody>
      </p:sp>
      <p:sp>
        <p:nvSpPr>
          <p:cNvPr id="3" name="Content Placeholder 2">
            <a:extLst>
              <a:ext uri="{FF2B5EF4-FFF2-40B4-BE49-F238E27FC236}">
                <a16:creationId xmlns:a16="http://schemas.microsoft.com/office/drawing/2014/main" id="{5E4E1581-A3CD-7302-40F8-7A7E83D3F8A7}"/>
              </a:ext>
            </a:extLst>
          </p:cNvPr>
          <p:cNvSpPr>
            <a:spLocks noGrp="1"/>
          </p:cNvSpPr>
          <p:nvPr>
            <p:ph idx="1"/>
          </p:nvPr>
        </p:nvSpPr>
        <p:spPr/>
        <p:txBody>
          <a:bodyPr/>
          <a:lstStyle/>
          <a:p>
            <a:pPr algn="just"/>
            <a:r>
              <a:rPr lang="en-US" b="0" i="0" dirty="0">
                <a:solidFill>
                  <a:srgbClr val="000000"/>
                </a:solidFill>
                <a:effectLst/>
                <a:latin typeface="Nunito" pitchFamily="2" charset="0"/>
              </a:rPr>
              <a:t>Unlike inner join the outer join may contain the records that doesn’t satisfy the join condition along with the records that satisfy it. There are three types of outer join namely −</a:t>
            </a:r>
          </a:p>
          <a:p>
            <a:pPr algn="l">
              <a:buFont typeface="Arial" panose="020B0604020202020204" pitchFamily="34" charset="0"/>
              <a:buChar char="•"/>
            </a:pPr>
            <a:r>
              <a:rPr lang="en-US" b="0" i="0" dirty="0">
                <a:solidFill>
                  <a:srgbClr val="000000"/>
                </a:solidFill>
                <a:effectLst/>
                <a:latin typeface="Nunito" pitchFamily="2" charset="0"/>
              </a:rPr>
              <a:t>Left Outer Join</a:t>
            </a:r>
          </a:p>
          <a:p>
            <a:pPr algn="l">
              <a:buFont typeface="Arial" panose="020B0604020202020204" pitchFamily="34" charset="0"/>
              <a:buChar char="•"/>
            </a:pPr>
            <a:r>
              <a:rPr lang="en-US" b="0" i="0" dirty="0">
                <a:solidFill>
                  <a:srgbClr val="000000"/>
                </a:solidFill>
                <a:effectLst/>
                <a:latin typeface="Nunito" pitchFamily="2" charset="0"/>
              </a:rPr>
              <a:t>Right Outer Join</a:t>
            </a:r>
          </a:p>
          <a:p>
            <a:pPr algn="l">
              <a:buFont typeface="Arial" panose="020B0604020202020204" pitchFamily="34" charset="0"/>
              <a:buChar char="•"/>
            </a:pPr>
            <a:r>
              <a:rPr lang="en-US" b="0" i="0" dirty="0">
                <a:solidFill>
                  <a:srgbClr val="000000"/>
                </a:solidFill>
                <a:effectLst/>
                <a:latin typeface="Nunito" pitchFamily="2" charset="0"/>
              </a:rPr>
              <a:t>Full Outer Join</a:t>
            </a:r>
          </a:p>
          <a:p>
            <a:endParaRPr lang="en-PK" dirty="0"/>
          </a:p>
        </p:txBody>
      </p:sp>
    </p:spTree>
    <p:extLst>
      <p:ext uri="{BB962C8B-B14F-4D97-AF65-F5344CB8AC3E}">
        <p14:creationId xmlns:p14="http://schemas.microsoft.com/office/powerpoint/2010/main" val="3609168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9DE3-5C0E-D6F9-2D4D-AB6E3F90FE64}"/>
              </a:ext>
            </a:extLst>
          </p:cNvPr>
          <p:cNvSpPr>
            <a:spLocks noGrp="1"/>
          </p:cNvSpPr>
          <p:nvPr>
            <p:ph type="title"/>
          </p:nvPr>
        </p:nvSpPr>
        <p:spPr/>
        <p:txBody>
          <a:bodyPr/>
          <a:lstStyle/>
          <a:p>
            <a:r>
              <a:rPr lang="en-US" b="1" dirty="0"/>
              <a:t>Left Join:</a:t>
            </a:r>
            <a:endParaRPr lang="en-PK" b="1" dirty="0"/>
          </a:p>
        </p:txBody>
      </p:sp>
      <p:pic>
        <p:nvPicPr>
          <p:cNvPr id="5" name="Content Placeholder 4" descr="Diagram, venn diagram&#10;&#10;Description automatically generated">
            <a:extLst>
              <a:ext uri="{FF2B5EF4-FFF2-40B4-BE49-F238E27FC236}">
                <a16:creationId xmlns:a16="http://schemas.microsoft.com/office/drawing/2014/main" id="{92E49B3D-ECF2-D781-FBB3-0F4FBD0214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36407" y="201859"/>
            <a:ext cx="2965333" cy="2251974"/>
          </a:xfrm>
        </p:spPr>
      </p:pic>
      <p:pic>
        <p:nvPicPr>
          <p:cNvPr id="7" name="Picture 6" descr="Diagram, table&#10;&#10;Description automatically generated">
            <a:extLst>
              <a:ext uri="{FF2B5EF4-FFF2-40B4-BE49-F238E27FC236}">
                <a16:creationId xmlns:a16="http://schemas.microsoft.com/office/drawing/2014/main" id="{14DD8EC4-2A89-2A95-6D90-8148D320DF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617" y="1690688"/>
            <a:ext cx="5578102" cy="4612661"/>
          </a:xfrm>
          <a:prstGeom prst="rect">
            <a:avLst/>
          </a:prstGeom>
        </p:spPr>
      </p:pic>
      <p:sp>
        <p:nvSpPr>
          <p:cNvPr id="8" name="TextBox 7">
            <a:extLst>
              <a:ext uri="{FF2B5EF4-FFF2-40B4-BE49-F238E27FC236}">
                <a16:creationId xmlns:a16="http://schemas.microsoft.com/office/drawing/2014/main" id="{8F43F2F7-7102-4B85-32A0-1DE37FDE83AF}"/>
              </a:ext>
            </a:extLst>
          </p:cNvPr>
          <p:cNvSpPr txBox="1"/>
          <p:nvPr/>
        </p:nvSpPr>
        <p:spPr>
          <a:xfrm>
            <a:off x="3923818" y="404516"/>
            <a:ext cx="3626314" cy="923330"/>
          </a:xfrm>
          <a:prstGeom prst="rect">
            <a:avLst/>
          </a:prstGeom>
          <a:noFill/>
        </p:spPr>
        <p:txBody>
          <a:bodyPr wrap="none" rtlCol="0">
            <a:spAutoFit/>
          </a:bodyPr>
          <a:lstStyle/>
          <a:p>
            <a:r>
              <a:rPr lang="en-US" dirty="0">
                <a:latin typeface="Nunito" pitchFamily="2" charset="0"/>
              </a:rPr>
              <a:t>Fetches all the matched entries</a:t>
            </a:r>
          </a:p>
          <a:p>
            <a:r>
              <a:rPr lang="en-US" dirty="0">
                <a:latin typeface="Nunito" pitchFamily="2" charset="0"/>
              </a:rPr>
              <a:t>And all left table entries whether</a:t>
            </a:r>
          </a:p>
          <a:p>
            <a:r>
              <a:rPr lang="en-US" dirty="0">
                <a:latin typeface="Nunito" pitchFamily="2" charset="0"/>
              </a:rPr>
              <a:t>They match or not.</a:t>
            </a:r>
            <a:endParaRPr lang="en-PK" dirty="0">
              <a:latin typeface="Nunito" pitchFamily="2" charset="0"/>
            </a:endParaRPr>
          </a:p>
        </p:txBody>
      </p:sp>
    </p:spTree>
    <p:extLst>
      <p:ext uri="{BB962C8B-B14F-4D97-AF65-F5344CB8AC3E}">
        <p14:creationId xmlns:p14="http://schemas.microsoft.com/office/powerpoint/2010/main" val="2218620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4A4A-73FA-5310-5876-3614CAF529A1}"/>
              </a:ext>
            </a:extLst>
          </p:cNvPr>
          <p:cNvSpPr>
            <a:spLocks noGrp="1"/>
          </p:cNvSpPr>
          <p:nvPr>
            <p:ph type="title"/>
          </p:nvPr>
        </p:nvSpPr>
        <p:spPr/>
        <p:txBody>
          <a:bodyPr/>
          <a:lstStyle/>
          <a:p>
            <a:r>
              <a:rPr lang="en-US" b="1" dirty="0"/>
              <a:t>Right Join:</a:t>
            </a:r>
            <a:endParaRPr lang="en-PK" b="1" dirty="0"/>
          </a:p>
        </p:txBody>
      </p:sp>
      <p:pic>
        <p:nvPicPr>
          <p:cNvPr id="5" name="Content Placeholder 4" descr="Diagram, venn diagram&#10;&#10;Description automatically generated">
            <a:extLst>
              <a:ext uri="{FF2B5EF4-FFF2-40B4-BE49-F238E27FC236}">
                <a16:creationId xmlns:a16="http://schemas.microsoft.com/office/drawing/2014/main" id="{51B724C2-B4B3-5575-6249-9B639982F5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62037" y="97020"/>
            <a:ext cx="2931288" cy="2328200"/>
          </a:xfrm>
        </p:spPr>
      </p:pic>
      <p:pic>
        <p:nvPicPr>
          <p:cNvPr id="7" name="Picture 6" descr="Diagram&#10;&#10;Description automatically generated">
            <a:extLst>
              <a:ext uri="{FF2B5EF4-FFF2-40B4-BE49-F238E27FC236}">
                <a16:creationId xmlns:a16="http://schemas.microsoft.com/office/drawing/2014/main" id="{A995FA1F-0DEE-26EA-8BB1-FBF5AD9E6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787" y="1958793"/>
            <a:ext cx="6238754" cy="4181435"/>
          </a:xfrm>
          <a:prstGeom prst="rect">
            <a:avLst/>
          </a:prstGeom>
        </p:spPr>
      </p:pic>
      <p:sp>
        <p:nvSpPr>
          <p:cNvPr id="8" name="TextBox 7">
            <a:extLst>
              <a:ext uri="{FF2B5EF4-FFF2-40B4-BE49-F238E27FC236}">
                <a16:creationId xmlns:a16="http://schemas.microsoft.com/office/drawing/2014/main" id="{7EF0FE3F-2C1F-5E73-FA9B-BC52BD20D362}"/>
              </a:ext>
            </a:extLst>
          </p:cNvPr>
          <p:cNvSpPr txBox="1"/>
          <p:nvPr/>
        </p:nvSpPr>
        <p:spPr>
          <a:xfrm>
            <a:off x="3923818" y="404516"/>
            <a:ext cx="3759362" cy="923330"/>
          </a:xfrm>
          <a:prstGeom prst="rect">
            <a:avLst/>
          </a:prstGeom>
          <a:noFill/>
        </p:spPr>
        <p:txBody>
          <a:bodyPr wrap="none" rtlCol="0">
            <a:spAutoFit/>
          </a:bodyPr>
          <a:lstStyle/>
          <a:p>
            <a:r>
              <a:rPr lang="en-US" dirty="0">
                <a:latin typeface="Nunito" pitchFamily="2" charset="0"/>
              </a:rPr>
              <a:t>Fetches all the matched entries</a:t>
            </a:r>
          </a:p>
          <a:p>
            <a:r>
              <a:rPr lang="en-US" dirty="0">
                <a:latin typeface="Nunito" pitchFamily="2" charset="0"/>
              </a:rPr>
              <a:t>And all right table entries whether</a:t>
            </a:r>
          </a:p>
          <a:p>
            <a:r>
              <a:rPr lang="en-US" dirty="0">
                <a:latin typeface="Nunito" pitchFamily="2" charset="0"/>
              </a:rPr>
              <a:t>They match or not.</a:t>
            </a:r>
            <a:endParaRPr lang="en-PK" dirty="0">
              <a:latin typeface="Nunito" pitchFamily="2" charset="0"/>
            </a:endParaRPr>
          </a:p>
        </p:txBody>
      </p:sp>
    </p:spTree>
    <p:extLst>
      <p:ext uri="{BB962C8B-B14F-4D97-AF65-F5344CB8AC3E}">
        <p14:creationId xmlns:p14="http://schemas.microsoft.com/office/powerpoint/2010/main" val="1466789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A6A4-1C5F-2D0B-2A19-94397A815847}"/>
              </a:ext>
            </a:extLst>
          </p:cNvPr>
          <p:cNvSpPr>
            <a:spLocks noGrp="1"/>
          </p:cNvSpPr>
          <p:nvPr>
            <p:ph type="title"/>
          </p:nvPr>
        </p:nvSpPr>
        <p:spPr/>
        <p:txBody>
          <a:bodyPr/>
          <a:lstStyle/>
          <a:p>
            <a:r>
              <a:rPr lang="en-US" b="1" dirty="0"/>
              <a:t>Full outer join:</a:t>
            </a:r>
            <a:endParaRPr lang="en-PK" b="1" dirty="0"/>
          </a:p>
        </p:txBody>
      </p:sp>
      <p:pic>
        <p:nvPicPr>
          <p:cNvPr id="4" name="Picture 3" descr="Diagram, table&#10;&#10;Description automatically generated">
            <a:extLst>
              <a:ext uri="{FF2B5EF4-FFF2-40B4-BE49-F238E27FC236}">
                <a16:creationId xmlns:a16="http://schemas.microsoft.com/office/drawing/2014/main" id="{BB9873AD-AA13-DEAE-4091-D9B7C7222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323" y="1587647"/>
            <a:ext cx="5612827" cy="4905228"/>
          </a:xfrm>
          <a:prstGeom prst="rect">
            <a:avLst/>
          </a:prstGeom>
        </p:spPr>
      </p:pic>
      <p:pic>
        <p:nvPicPr>
          <p:cNvPr id="8" name="Picture 7" descr="Diagram, venn diagram&#10;&#10;Description automatically generated">
            <a:extLst>
              <a:ext uri="{FF2B5EF4-FFF2-40B4-BE49-F238E27FC236}">
                <a16:creationId xmlns:a16="http://schemas.microsoft.com/office/drawing/2014/main" id="{D70801D1-CE58-4CEC-1D35-F9F731C25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5926" y="0"/>
            <a:ext cx="2899969" cy="2282383"/>
          </a:xfrm>
          <a:prstGeom prst="rect">
            <a:avLst/>
          </a:prstGeom>
        </p:spPr>
      </p:pic>
      <p:sp>
        <p:nvSpPr>
          <p:cNvPr id="10" name="TextBox 9">
            <a:extLst>
              <a:ext uri="{FF2B5EF4-FFF2-40B4-BE49-F238E27FC236}">
                <a16:creationId xmlns:a16="http://schemas.microsoft.com/office/drawing/2014/main" id="{7C52FAAD-38CB-8A00-0DE6-680539451ECE}"/>
              </a:ext>
            </a:extLst>
          </p:cNvPr>
          <p:cNvSpPr txBox="1"/>
          <p:nvPr/>
        </p:nvSpPr>
        <p:spPr>
          <a:xfrm>
            <a:off x="4317223" y="217861"/>
            <a:ext cx="3874779" cy="923330"/>
          </a:xfrm>
          <a:prstGeom prst="rect">
            <a:avLst/>
          </a:prstGeom>
          <a:noFill/>
        </p:spPr>
        <p:txBody>
          <a:bodyPr wrap="none" rtlCol="0">
            <a:spAutoFit/>
          </a:bodyPr>
          <a:lstStyle/>
          <a:p>
            <a:r>
              <a:rPr lang="en-US" dirty="0">
                <a:latin typeface="Nunito" pitchFamily="2" charset="0"/>
              </a:rPr>
              <a:t>Fetches all the matched entries</a:t>
            </a:r>
          </a:p>
          <a:p>
            <a:r>
              <a:rPr lang="en-US" dirty="0">
                <a:latin typeface="Nunito" pitchFamily="2" charset="0"/>
              </a:rPr>
              <a:t>of both table. Non-matching entries</a:t>
            </a:r>
          </a:p>
          <a:p>
            <a:r>
              <a:rPr lang="en-US" dirty="0">
                <a:latin typeface="Nunito" pitchFamily="2" charset="0"/>
              </a:rPr>
              <a:t>will be assigned null.</a:t>
            </a:r>
          </a:p>
        </p:txBody>
      </p:sp>
    </p:spTree>
    <p:extLst>
      <p:ext uri="{BB962C8B-B14F-4D97-AF65-F5344CB8AC3E}">
        <p14:creationId xmlns:p14="http://schemas.microsoft.com/office/powerpoint/2010/main" val="370326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155A-EF69-A1BF-1CB5-43F5E001E0BF}"/>
              </a:ext>
            </a:extLst>
          </p:cNvPr>
          <p:cNvSpPr>
            <a:spLocks noGrp="1"/>
          </p:cNvSpPr>
          <p:nvPr>
            <p:ph type="title"/>
          </p:nvPr>
        </p:nvSpPr>
        <p:spPr/>
        <p:txBody>
          <a:bodyPr/>
          <a:lstStyle/>
          <a:p>
            <a:r>
              <a:rPr lang="en-US" b="1" dirty="0"/>
              <a:t>Cross Join:</a:t>
            </a:r>
            <a:endParaRPr lang="en-PK" b="1" dirty="0"/>
          </a:p>
        </p:txBody>
      </p:sp>
      <p:pic>
        <p:nvPicPr>
          <p:cNvPr id="9" name="Content Placeholder 8" descr="Chart&#10;&#10;Description automatically generated">
            <a:extLst>
              <a:ext uri="{FF2B5EF4-FFF2-40B4-BE49-F238E27FC236}">
                <a16:creationId xmlns:a16="http://schemas.microsoft.com/office/drawing/2014/main" id="{445E67F2-40F6-2FF2-C4D5-5C11123255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1772" y="2109795"/>
            <a:ext cx="6402740" cy="3802310"/>
          </a:xfrm>
        </p:spPr>
      </p:pic>
      <p:sp>
        <p:nvSpPr>
          <p:cNvPr id="10" name="TextBox 9">
            <a:extLst>
              <a:ext uri="{FF2B5EF4-FFF2-40B4-BE49-F238E27FC236}">
                <a16:creationId xmlns:a16="http://schemas.microsoft.com/office/drawing/2014/main" id="{73375E5D-7354-D44D-8285-44E805C62C76}"/>
              </a:ext>
            </a:extLst>
          </p:cNvPr>
          <p:cNvSpPr txBox="1"/>
          <p:nvPr/>
        </p:nvSpPr>
        <p:spPr>
          <a:xfrm>
            <a:off x="4285326" y="576563"/>
            <a:ext cx="4389343" cy="369332"/>
          </a:xfrm>
          <a:prstGeom prst="rect">
            <a:avLst/>
          </a:prstGeom>
          <a:noFill/>
        </p:spPr>
        <p:txBody>
          <a:bodyPr wrap="none" rtlCol="0">
            <a:spAutoFit/>
          </a:bodyPr>
          <a:lstStyle/>
          <a:p>
            <a:r>
              <a:rPr lang="en-US" dirty="0">
                <a:latin typeface="Nunito" pitchFamily="2" charset="0"/>
              </a:rPr>
              <a:t>Same as cartesian product of two tables.</a:t>
            </a:r>
          </a:p>
        </p:txBody>
      </p:sp>
      <p:pic>
        <p:nvPicPr>
          <p:cNvPr id="12" name="Picture 11" descr="Diagram&#10;&#10;Description automatically generated">
            <a:extLst>
              <a:ext uri="{FF2B5EF4-FFF2-40B4-BE49-F238E27FC236}">
                <a16:creationId xmlns:a16="http://schemas.microsoft.com/office/drawing/2014/main" id="{61AF9622-783B-8F81-CB47-E307DD51B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011" y="365125"/>
            <a:ext cx="2922404" cy="1681029"/>
          </a:xfrm>
          <a:prstGeom prst="rect">
            <a:avLst/>
          </a:prstGeom>
        </p:spPr>
      </p:pic>
    </p:spTree>
    <p:extLst>
      <p:ext uri="{BB962C8B-B14F-4D97-AF65-F5344CB8AC3E}">
        <p14:creationId xmlns:p14="http://schemas.microsoft.com/office/powerpoint/2010/main" val="211329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C7BF-D421-1C2E-56B9-4E9F14D0F32E}"/>
              </a:ext>
            </a:extLst>
          </p:cNvPr>
          <p:cNvSpPr>
            <a:spLocks noGrp="1"/>
          </p:cNvSpPr>
          <p:nvPr>
            <p:ph type="title"/>
          </p:nvPr>
        </p:nvSpPr>
        <p:spPr/>
        <p:txBody>
          <a:bodyPr/>
          <a:lstStyle/>
          <a:p>
            <a:r>
              <a:rPr lang="en-US" b="1" dirty="0"/>
              <a:t>Natural Join:</a:t>
            </a:r>
            <a:endParaRPr lang="en-PK" b="1" dirty="0"/>
          </a:p>
        </p:txBody>
      </p:sp>
      <p:pic>
        <p:nvPicPr>
          <p:cNvPr id="9" name="Content Placeholder 8" descr="Diagram&#10;&#10;Description automatically generated">
            <a:extLst>
              <a:ext uri="{FF2B5EF4-FFF2-40B4-BE49-F238E27FC236}">
                <a16:creationId xmlns:a16="http://schemas.microsoft.com/office/drawing/2014/main" id="{84763558-85F9-6D05-940D-5DFC2905EF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7367" y="702699"/>
            <a:ext cx="5434633" cy="5637798"/>
          </a:xfrm>
        </p:spPr>
      </p:pic>
      <p:sp>
        <p:nvSpPr>
          <p:cNvPr id="10" name="TextBox 9">
            <a:extLst>
              <a:ext uri="{FF2B5EF4-FFF2-40B4-BE49-F238E27FC236}">
                <a16:creationId xmlns:a16="http://schemas.microsoft.com/office/drawing/2014/main" id="{841E9E79-1416-ADF0-D3C7-B5FD66C7F03C}"/>
              </a:ext>
            </a:extLst>
          </p:cNvPr>
          <p:cNvSpPr txBox="1"/>
          <p:nvPr/>
        </p:nvSpPr>
        <p:spPr>
          <a:xfrm>
            <a:off x="838200" y="2025569"/>
            <a:ext cx="4645824" cy="369332"/>
          </a:xfrm>
          <a:prstGeom prst="rect">
            <a:avLst/>
          </a:prstGeom>
          <a:noFill/>
        </p:spPr>
        <p:txBody>
          <a:bodyPr wrap="none" rtlCol="0">
            <a:spAutoFit/>
          </a:bodyPr>
          <a:lstStyle/>
          <a:p>
            <a:r>
              <a:rPr lang="en-US" dirty="0">
                <a:latin typeface="Nunito" pitchFamily="2" charset="0"/>
              </a:rPr>
              <a:t>Returns only matching rows of both tables.</a:t>
            </a:r>
            <a:endParaRPr lang="en-PK" dirty="0">
              <a:latin typeface="Nunito" pitchFamily="2" charset="0"/>
            </a:endParaRPr>
          </a:p>
        </p:txBody>
      </p:sp>
    </p:spTree>
    <p:extLst>
      <p:ext uri="{BB962C8B-B14F-4D97-AF65-F5344CB8AC3E}">
        <p14:creationId xmlns:p14="http://schemas.microsoft.com/office/powerpoint/2010/main" val="3395851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520</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Nunito</vt:lpstr>
      <vt:lpstr>Verdana</vt:lpstr>
      <vt:lpstr>Office Theme</vt:lpstr>
      <vt:lpstr>Joins</vt:lpstr>
      <vt:lpstr>Types:</vt:lpstr>
      <vt:lpstr>Inner Join:</vt:lpstr>
      <vt:lpstr>Outer Join:</vt:lpstr>
      <vt:lpstr>Left Join:</vt:lpstr>
      <vt:lpstr>Right Join:</vt:lpstr>
      <vt:lpstr>Full outer join:</vt:lpstr>
      <vt:lpstr>Cross Join:</vt:lpstr>
      <vt:lpstr>Natural Join:</vt:lpstr>
      <vt:lpstr>Semi Join:</vt:lpstr>
      <vt:lpstr>Cont.</vt:lpstr>
      <vt:lpstr>Equi join:</vt:lpstr>
      <vt:lpstr>Self Join:</vt:lpstr>
      <vt:lpstr>Theta Join:</vt:lpstr>
      <vt:lpstr>PowerPoint Presentation</vt:lpstr>
      <vt:lpstr>PowerPoint Presentation</vt:lpstr>
      <vt:lpstr>PowerPoint Presentation</vt:lpstr>
      <vt:lpstr>PowerPoint Presentation</vt:lpstr>
      <vt:lpstr>Anti-Join: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dc:title>
  <dc:creator>FA21-BSE-133 (AOUN HAIDER)</dc:creator>
  <cp:lastModifiedBy>FA21-BSE-133 (AOUN HAIDER)</cp:lastModifiedBy>
  <cp:revision>1</cp:revision>
  <dcterms:created xsi:type="dcterms:W3CDTF">2023-05-01T10:03:15Z</dcterms:created>
  <dcterms:modified xsi:type="dcterms:W3CDTF">2023-05-01T11:28:59Z</dcterms:modified>
</cp:coreProperties>
</file>