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7" r:id="rId2"/>
    <p:sldId id="377" r:id="rId3"/>
    <p:sldId id="378" r:id="rId4"/>
    <p:sldId id="258" r:id="rId5"/>
    <p:sldId id="380" r:id="rId6"/>
    <p:sldId id="381" r:id="rId7"/>
    <p:sldId id="259" r:id="rId8"/>
    <p:sldId id="409" r:id="rId9"/>
    <p:sldId id="410" r:id="rId10"/>
    <p:sldId id="411" r:id="rId11"/>
    <p:sldId id="379" r:id="rId12"/>
    <p:sldId id="383" r:id="rId13"/>
    <p:sldId id="382" r:id="rId14"/>
    <p:sldId id="384" r:id="rId15"/>
    <p:sldId id="385" r:id="rId16"/>
    <p:sldId id="386" r:id="rId17"/>
    <p:sldId id="387" r:id="rId18"/>
    <p:sldId id="388" r:id="rId19"/>
    <p:sldId id="428" r:id="rId20"/>
    <p:sldId id="389" r:id="rId21"/>
    <p:sldId id="390" r:id="rId22"/>
    <p:sldId id="391" r:id="rId23"/>
    <p:sldId id="392" r:id="rId24"/>
    <p:sldId id="283" r:id="rId25"/>
    <p:sldId id="284" r:id="rId26"/>
    <p:sldId id="393" r:id="rId27"/>
    <p:sldId id="394" r:id="rId28"/>
    <p:sldId id="395" r:id="rId29"/>
    <p:sldId id="396" r:id="rId30"/>
    <p:sldId id="397" r:id="rId31"/>
    <p:sldId id="412" r:id="rId32"/>
    <p:sldId id="415" r:id="rId33"/>
    <p:sldId id="413" r:id="rId34"/>
    <p:sldId id="414" r:id="rId35"/>
    <p:sldId id="416" r:id="rId36"/>
    <p:sldId id="417" r:id="rId37"/>
    <p:sldId id="418" r:id="rId38"/>
    <p:sldId id="419" r:id="rId39"/>
    <p:sldId id="420" r:id="rId40"/>
    <p:sldId id="421" r:id="rId41"/>
    <p:sldId id="285" r:id="rId42"/>
    <p:sldId id="286" r:id="rId43"/>
    <p:sldId id="287" r:id="rId44"/>
    <p:sldId id="294" r:id="rId45"/>
    <p:sldId id="289" r:id="rId46"/>
    <p:sldId id="365" r:id="rId47"/>
    <p:sldId id="366" r:id="rId48"/>
    <p:sldId id="367" r:id="rId49"/>
    <p:sldId id="368" r:id="rId50"/>
    <p:sldId id="369" r:id="rId51"/>
    <p:sldId id="370" r:id="rId52"/>
    <p:sldId id="371" r:id="rId53"/>
    <p:sldId id="373" r:id="rId54"/>
    <p:sldId id="374" r:id="rId55"/>
    <p:sldId id="422" r:id="rId56"/>
    <p:sldId id="423" r:id="rId57"/>
    <p:sldId id="42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EDFF"/>
    <a:srgbClr val="9B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1A3DF-A708-4D3F-BC21-DFB551745E84}" v="49" dt="2020-10-05T06:03:19.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9758" autoAdjust="0"/>
  </p:normalViewPr>
  <p:slideViewPr>
    <p:cSldViewPr>
      <p:cViewPr varScale="1">
        <p:scale>
          <a:sx n="61" d="100"/>
          <a:sy n="61" d="100"/>
        </p:scale>
        <p:origin x="62" y="36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A2A1A3DF-A708-4D3F-BC21-DFB551745E84}"/>
    <pc:docChg chg="undo custSel addSld modSld">
      <pc:chgData name="Hasan Jamal" userId="6724a5da2ffd1b8f" providerId="LiveId" clId="{A2A1A3DF-A708-4D3F-BC21-DFB551745E84}" dt="2020-10-05T06:03:19.438" v="137"/>
      <pc:docMkLst>
        <pc:docMk/>
      </pc:docMkLst>
      <pc:sldChg chg="modSp mod">
        <pc:chgData name="Hasan Jamal" userId="6724a5da2ffd1b8f" providerId="LiveId" clId="{A2A1A3DF-A708-4D3F-BC21-DFB551745E84}" dt="2020-09-29T04:40:52.908" v="5" actId="20577"/>
        <pc:sldMkLst>
          <pc:docMk/>
          <pc:sldMk cId="3816818350" sldId="257"/>
        </pc:sldMkLst>
        <pc:spChg chg="mod">
          <ac:chgData name="Hasan Jamal" userId="6724a5da2ffd1b8f" providerId="LiveId" clId="{A2A1A3DF-A708-4D3F-BC21-DFB551745E84}" dt="2020-09-29T04:40:52.908" v="5" actId="20577"/>
          <ac:spMkLst>
            <pc:docMk/>
            <pc:sldMk cId="3816818350" sldId="257"/>
            <ac:spMk id="2051" creationId="{00000000-0000-0000-0000-000000000000}"/>
          </ac:spMkLst>
        </pc:spChg>
      </pc:sldChg>
      <pc:sldChg chg="modSp add mod modTransition">
        <pc:chgData name="Hasan Jamal" userId="6724a5da2ffd1b8f" providerId="LiveId" clId="{A2A1A3DF-A708-4D3F-BC21-DFB551745E84}" dt="2020-09-29T04:57:58.406" v="37"/>
        <pc:sldMkLst>
          <pc:docMk/>
          <pc:sldMk cId="2421038285" sldId="259"/>
        </pc:sldMkLst>
        <pc:spChg chg="mod">
          <ac:chgData name="Hasan Jamal" userId="6724a5da2ffd1b8f" providerId="LiveId" clId="{A2A1A3DF-A708-4D3F-BC21-DFB551745E84}" dt="2020-09-29T04:51:17.068" v="27" actId="403"/>
          <ac:spMkLst>
            <pc:docMk/>
            <pc:sldMk cId="2421038285" sldId="259"/>
            <ac:spMk id="4099" creationId="{00000000-0000-0000-0000-000000000000}"/>
          </ac:spMkLst>
        </pc:spChg>
      </pc:sldChg>
      <pc:sldChg chg="modSp add mod">
        <pc:chgData name="Hasan Jamal" userId="6724a5da2ffd1b8f" providerId="LiveId" clId="{A2A1A3DF-A708-4D3F-BC21-DFB551745E84}" dt="2020-10-05T05:48:16.360" v="135" actId="113"/>
        <pc:sldMkLst>
          <pc:docMk/>
          <pc:sldMk cId="2967970559" sldId="283"/>
        </pc:sldMkLst>
        <pc:spChg chg="mod">
          <ac:chgData name="Hasan Jamal" userId="6724a5da2ffd1b8f" providerId="LiveId" clId="{A2A1A3DF-A708-4D3F-BC21-DFB551745E84}" dt="2020-10-05T05:48:16.360" v="135" actId="113"/>
          <ac:spMkLst>
            <pc:docMk/>
            <pc:sldMk cId="2967970559" sldId="283"/>
            <ac:spMk id="2" creationId="{00000000-0000-0000-0000-000000000000}"/>
          </ac:spMkLst>
        </pc:spChg>
      </pc:sldChg>
      <pc:sldChg chg="modSp add mod">
        <pc:chgData name="Hasan Jamal" userId="6724a5da2ffd1b8f" providerId="LiveId" clId="{A2A1A3DF-A708-4D3F-BC21-DFB551745E84}" dt="2020-10-05T05:48:38.500" v="136"/>
        <pc:sldMkLst>
          <pc:docMk/>
          <pc:sldMk cId="2992413731" sldId="284"/>
        </pc:sldMkLst>
        <pc:spChg chg="mod">
          <ac:chgData name="Hasan Jamal" userId="6724a5da2ffd1b8f" providerId="LiveId" clId="{A2A1A3DF-A708-4D3F-BC21-DFB551745E84}" dt="2020-10-05T05:48:38.500" v="136"/>
          <ac:spMkLst>
            <pc:docMk/>
            <pc:sldMk cId="2992413731" sldId="284"/>
            <ac:spMk id="2" creationId="{00000000-0000-0000-0000-000000000000}"/>
          </ac:spMkLst>
        </pc:spChg>
        <pc:spChg chg="mod">
          <ac:chgData name="Hasan Jamal" userId="6724a5da2ffd1b8f" providerId="LiveId" clId="{A2A1A3DF-A708-4D3F-BC21-DFB551745E84}" dt="2020-09-29T04:54:57.246" v="36" actId="1035"/>
          <ac:spMkLst>
            <pc:docMk/>
            <pc:sldMk cId="2992413731" sldId="284"/>
            <ac:spMk id="3" creationId="{00000000-0000-0000-0000-000000000000}"/>
          </ac:spMkLst>
        </pc:spChg>
        <pc:picChg chg="mod">
          <ac:chgData name="Hasan Jamal" userId="6724a5da2ffd1b8f" providerId="LiveId" clId="{A2A1A3DF-A708-4D3F-BC21-DFB551745E84}" dt="2020-09-29T04:54:53.139" v="29" actId="1076"/>
          <ac:picMkLst>
            <pc:docMk/>
            <pc:sldMk cId="2992413731" sldId="284"/>
            <ac:picMk id="3074" creationId="{00000000-0000-0000-0000-000000000000}"/>
          </ac:picMkLst>
        </pc:picChg>
      </pc:sldChg>
      <pc:sldChg chg="modSp mod">
        <pc:chgData name="Hasan Jamal" userId="6724a5da2ffd1b8f" providerId="LiveId" clId="{A2A1A3DF-A708-4D3F-BC21-DFB551745E84}" dt="2020-10-01T09:19:49.815" v="40" actId="20577"/>
        <pc:sldMkLst>
          <pc:docMk/>
          <pc:sldMk cId="1406371393" sldId="285"/>
        </pc:sldMkLst>
        <pc:spChg chg="mod">
          <ac:chgData name="Hasan Jamal" userId="6724a5da2ffd1b8f" providerId="LiveId" clId="{A2A1A3DF-A708-4D3F-BC21-DFB551745E84}" dt="2020-10-01T09:19:49.815" v="40" actId="20577"/>
          <ac:spMkLst>
            <pc:docMk/>
            <pc:sldMk cId="1406371393" sldId="285"/>
            <ac:spMk id="24579" creationId="{00000000-0000-0000-0000-000000000000}"/>
          </ac:spMkLst>
        </pc:spChg>
      </pc:sldChg>
      <pc:sldChg chg="add">
        <pc:chgData name="Hasan Jamal" userId="6724a5da2ffd1b8f" providerId="LiveId" clId="{A2A1A3DF-A708-4D3F-BC21-DFB551745E84}" dt="2020-10-05T06:03:19.438" v="137"/>
        <pc:sldMkLst>
          <pc:docMk/>
          <pc:sldMk cId="1580103933" sldId="294"/>
        </pc:sldMkLst>
      </pc:sldChg>
      <pc:sldChg chg="modSp mod">
        <pc:chgData name="Hasan Jamal" userId="6724a5da2ffd1b8f" providerId="LiveId" clId="{A2A1A3DF-A708-4D3F-BC21-DFB551745E84}" dt="2020-10-01T09:22:09.422" v="41" actId="33524"/>
        <pc:sldMkLst>
          <pc:docMk/>
          <pc:sldMk cId="4204376322" sldId="365"/>
        </pc:sldMkLst>
        <pc:spChg chg="mod">
          <ac:chgData name="Hasan Jamal" userId="6724a5da2ffd1b8f" providerId="LiveId" clId="{A2A1A3DF-A708-4D3F-BC21-DFB551745E84}" dt="2020-10-01T09:22:09.422" v="41" actId="33524"/>
          <ac:spMkLst>
            <pc:docMk/>
            <pc:sldMk cId="4204376322" sldId="365"/>
            <ac:spMk id="23555" creationId="{00000000-0000-0000-0000-000000000000}"/>
          </ac:spMkLst>
        </pc:spChg>
      </pc:sldChg>
      <pc:sldChg chg="modSp mod">
        <pc:chgData name="Hasan Jamal" userId="6724a5da2ffd1b8f" providerId="LiveId" clId="{A2A1A3DF-A708-4D3F-BC21-DFB551745E84}" dt="2020-10-01T09:26:55.569" v="42" actId="33524"/>
        <pc:sldMkLst>
          <pc:docMk/>
          <pc:sldMk cId="3038587041" sldId="371"/>
        </pc:sldMkLst>
        <pc:spChg chg="mod">
          <ac:chgData name="Hasan Jamal" userId="6724a5da2ffd1b8f" providerId="LiveId" clId="{A2A1A3DF-A708-4D3F-BC21-DFB551745E84}" dt="2020-10-01T09:26:55.569" v="42" actId="33524"/>
          <ac:spMkLst>
            <pc:docMk/>
            <pc:sldMk cId="3038587041" sldId="371"/>
            <ac:spMk id="29699" creationId="{00000000-0000-0000-0000-000000000000}"/>
          </ac:spMkLst>
        </pc:spChg>
      </pc:sldChg>
      <pc:sldChg chg="modSp mod">
        <pc:chgData name="Hasan Jamal" userId="6724a5da2ffd1b8f" providerId="LiveId" clId="{A2A1A3DF-A708-4D3F-BC21-DFB551745E84}" dt="2020-10-01T09:27:11.758" v="43" actId="33524"/>
        <pc:sldMkLst>
          <pc:docMk/>
          <pc:sldMk cId="1349991128" sldId="373"/>
        </pc:sldMkLst>
        <pc:spChg chg="mod">
          <ac:chgData name="Hasan Jamal" userId="6724a5da2ffd1b8f" providerId="LiveId" clId="{A2A1A3DF-A708-4D3F-BC21-DFB551745E84}" dt="2020-10-01T09:27:11.758" v="43" actId="33524"/>
          <ac:spMkLst>
            <pc:docMk/>
            <pc:sldMk cId="1349991128" sldId="373"/>
            <ac:spMk id="31747" creationId="{00000000-0000-0000-0000-000000000000}"/>
          </ac:spMkLst>
        </pc:spChg>
      </pc:sldChg>
      <pc:sldChg chg="addSp modSp mod">
        <pc:chgData name="Hasan Jamal" userId="6724a5da2ffd1b8f" providerId="LiveId" clId="{A2A1A3DF-A708-4D3F-BC21-DFB551745E84}" dt="2020-10-05T05:05:36.322" v="89" actId="1038"/>
        <pc:sldMkLst>
          <pc:docMk/>
          <pc:sldMk cId="3018983652" sldId="380"/>
        </pc:sldMkLst>
        <pc:spChg chg="add mod">
          <ac:chgData name="Hasan Jamal" userId="6724a5da2ffd1b8f" providerId="LiveId" clId="{A2A1A3DF-A708-4D3F-BC21-DFB551745E84}" dt="2020-10-05T05:05:36.322" v="89" actId="1038"/>
          <ac:spMkLst>
            <pc:docMk/>
            <pc:sldMk cId="3018983652" sldId="380"/>
            <ac:spMk id="5" creationId="{7E9167AE-554D-43D9-8938-91994AC7E17C}"/>
          </ac:spMkLst>
        </pc:spChg>
        <pc:picChg chg="add mod">
          <ac:chgData name="Hasan Jamal" userId="6724a5da2ffd1b8f" providerId="LiveId" clId="{A2A1A3DF-A708-4D3F-BC21-DFB551745E84}" dt="2020-10-05T05:05:28.755" v="84" actId="1076"/>
          <ac:picMkLst>
            <pc:docMk/>
            <pc:sldMk cId="3018983652" sldId="380"/>
            <ac:picMk id="3" creationId="{0143B14F-BE60-4F20-B64C-78BEE34601B2}"/>
          </ac:picMkLst>
        </pc:picChg>
        <pc:picChg chg="mod">
          <ac:chgData name="Hasan Jamal" userId="6724a5da2ffd1b8f" providerId="LiveId" clId="{A2A1A3DF-A708-4D3F-BC21-DFB551745E84}" dt="2020-10-05T05:05:23.322" v="83" actId="1076"/>
          <ac:picMkLst>
            <pc:docMk/>
            <pc:sldMk cId="3018983652" sldId="380"/>
            <ac:picMk id="9219" creationId="{00000000-0000-0000-0000-000000000000}"/>
          </ac:picMkLst>
        </pc:picChg>
      </pc:sldChg>
      <pc:sldChg chg="modSp mod">
        <pc:chgData name="Hasan Jamal" userId="6724a5da2ffd1b8f" providerId="LiveId" clId="{A2A1A3DF-A708-4D3F-BC21-DFB551745E84}" dt="2020-09-29T04:48:23.308" v="20" actId="403"/>
        <pc:sldMkLst>
          <pc:docMk/>
          <pc:sldMk cId="557349029" sldId="382"/>
        </pc:sldMkLst>
        <pc:spChg chg="mod">
          <ac:chgData name="Hasan Jamal" userId="6724a5da2ffd1b8f" providerId="LiveId" clId="{A2A1A3DF-A708-4D3F-BC21-DFB551745E84}" dt="2020-09-29T04:48:23.308" v="20" actId="403"/>
          <ac:spMkLst>
            <pc:docMk/>
            <pc:sldMk cId="557349029" sldId="382"/>
            <ac:spMk id="3075" creationId="{00000000-0000-0000-0000-000000000000}"/>
          </ac:spMkLst>
        </pc:spChg>
      </pc:sldChg>
      <pc:sldChg chg="delSp modSp add mod">
        <pc:chgData name="Hasan Jamal" userId="6724a5da2ffd1b8f" providerId="LiveId" clId="{A2A1A3DF-A708-4D3F-BC21-DFB551745E84}" dt="2020-10-05T05:45:51.499" v="130" actId="15"/>
        <pc:sldMkLst>
          <pc:docMk/>
          <pc:sldMk cId="2306829079" sldId="428"/>
        </pc:sldMkLst>
        <pc:spChg chg="del">
          <ac:chgData name="Hasan Jamal" userId="6724a5da2ffd1b8f" providerId="LiveId" clId="{A2A1A3DF-A708-4D3F-BC21-DFB551745E84}" dt="2020-10-05T05:44:27.654" v="110" actId="478"/>
          <ac:spMkLst>
            <pc:docMk/>
            <pc:sldMk cId="2306829079" sldId="428"/>
            <ac:spMk id="4" creationId="{00000000-0000-0000-0000-000000000000}"/>
          </ac:spMkLst>
        </pc:spChg>
        <pc:spChg chg="mod">
          <ac:chgData name="Hasan Jamal" userId="6724a5da2ffd1b8f" providerId="LiveId" clId="{A2A1A3DF-A708-4D3F-BC21-DFB551745E84}" dt="2020-10-05T05:45:51.499" v="130" actId="15"/>
          <ac:spMkLst>
            <pc:docMk/>
            <pc:sldMk cId="2306829079" sldId="428"/>
            <ac:spMk id="30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74952-A585-49C4-8153-FAC69A7270B1}" type="datetimeFigureOut">
              <a:rPr lang="en-US" smtClean="0"/>
              <a:pPr/>
              <a:t>10/5/2020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1A1AF-0C0B-4543-8230-EDD8E8D577EA}" type="slidenum">
              <a:rPr lang="en-US" smtClean="0"/>
              <a:pPr/>
              <a:t>‹#›</a:t>
            </a:fld>
            <a:endParaRPr lang="en-US"/>
          </a:p>
        </p:txBody>
      </p:sp>
    </p:spTree>
    <p:extLst>
      <p:ext uri="{BB962C8B-B14F-4D97-AF65-F5344CB8AC3E}">
        <p14:creationId xmlns:p14="http://schemas.microsoft.com/office/powerpoint/2010/main" val="344160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en.wikipedia.org/wiki/Mobile_operating_system"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s://en.wikipedia.org/wiki/Smartphone" TargetMode="External"/><Relationship Id="rId4" Type="http://schemas.openxmlformats.org/officeDocument/2006/relationships/hyperlink" Target="https://en.wikipedia.org/wiki/Computing_platfor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b="1" dirty="0"/>
              <a:t>device controller</a:t>
            </a:r>
            <a:r>
              <a:rPr lang="en-US" dirty="0"/>
              <a:t> is a part of a computer system that makes sense of the signals going to, and coming from the CPU. There are many </a:t>
            </a:r>
            <a:r>
              <a:rPr lang="en-US" b="1" dirty="0"/>
              <a:t>device controllers</a:t>
            </a:r>
            <a:r>
              <a:rPr lang="en-US" dirty="0"/>
              <a:t> in a computer system. Any </a:t>
            </a:r>
            <a:r>
              <a:rPr lang="en-US" b="1" dirty="0"/>
              <a:t>device</a:t>
            </a:r>
            <a:r>
              <a:rPr lang="en-US" dirty="0"/>
              <a:t> connected to the computer is connected by a plug and socket, and the socket is connected to a </a:t>
            </a:r>
            <a:r>
              <a:rPr lang="en-US" b="1" dirty="0"/>
              <a:t>device controller</a:t>
            </a:r>
            <a:r>
              <a:rPr lang="en-US" dirty="0"/>
              <a:t>.</a:t>
            </a:r>
          </a:p>
        </p:txBody>
      </p:sp>
      <p:sp>
        <p:nvSpPr>
          <p:cNvPr id="4" name="Slide Number Placeholder 3"/>
          <p:cNvSpPr>
            <a:spLocks noGrp="1"/>
          </p:cNvSpPr>
          <p:nvPr>
            <p:ph type="sldNum" sz="quarter" idx="10"/>
          </p:nvPr>
        </p:nvSpPr>
        <p:spPr/>
        <p:txBody>
          <a:bodyPr/>
          <a:lstStyle/>
          <a:p>
            <a:fld id="{F401A1AF-0C0B-4543-8230-EDD8E8D577E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extLst>
      <p:ext uri="{BB962C8B-B14F-4D97-AF65-F5344CB8AC3E}">
        <p14:creationId xmlns:p14="http://schemas.microsoft.com/office/powerpoint/2010/main" val="58332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44588" y="685800"/>
            <a:ext cx="4570412" cy="3429000"/>
          </a:xfrm>
          <a:ln/>
        </p:spPr>
      </p:sp>
      <p:sp>
        <p:nvSpPr>
          <p:cNvPr id="55299"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3000" y="685800"/>
            <a:ext cx="4573588" cy="3429000"/>
          </a:xfrm>
          <a:ln/>
        </p:spPr>
      </p:sp>
      <p:sp>
        <p:nvSpPr>
          <p:cNvPr id="35843"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43000" y="685800"/>
            <a:ext cx="4573588" cy="3429000"/>
          </a:xfrm>
          <a:ln/>
        </p:spPr>
      </p:sp>
      <p:sp>
        <p:nvSpPr>
          <p:cNvPr id="34819"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43000" y="685800"/>
            <a:ext cx="4573588" cy="3429000"/>
          </a:xfrm>
          <a:ln/>
        </p:spPr>
      </p:sp>
      <p:sp>
        <p:nvSpPr>
          <p:cNvPr id="3789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3000" y="685800"/>
            <a:ext cx="4573588" cy="3429000"/>
          </a:xfrm>
          <a:ln/>
        </p:spPr>
      </p:sp>
      <p:sp>
        <p:nvSpPr>
          <p:cNvPr id="4710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43000" y="685800"/>
            <a:ext cx="4573588" cy="3429000"/>
          </a:xfrm>
          <a:ln/>
        </p:spPr>
      </p:sp>
      <p:sp>
        <p:nvSpPr>
          <p:cNvPr id="4813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43000" y="685800"/>
            <a:ext cx="4573588" cy="3429000"/>
          </a:xfrm>
          <a:ln/>
        </p:spPr>
      </p:sp>
      <p:sp>
        <p:nvSpPr>
          <p:cNvPr id="49155"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43000" y="685800"/>
            <a:ext cx="4573588" cy="3429000"/>
          </a:xfrm>
          <a:ln/>
        </p:spPr>
      </p:sp>
      <p:sp>
        <p:nvSpPr>
          <p:cNvPr id="50179"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43000" y="685800"/>
            <a:ext cx="4573588" cy="3429000"/>
          </a:xfrm>
          <a:ln/>
        </p:spPr>
      </p:sp>
      <p:sp>
        <p:nvSpPr>
          <p:cNvPr id="38915"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43000" y="685800"/>
            <a:ext cx="4573588" cy="3429000"/>
          </a:xfrm>
          <a:ln/>
        </p:spPr>
      </p:sp>
      <p:sp>
        <p:nvSpPr>
          <p:cNvPr id="39939"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4588" y="685800"/>
            <a:ext cx="4570412" cy="3429000"/>
          </a:xfrm>
          <a:ln/>
        </p:spPr>
      </p:sp>
      <p:sp>
        <p:nvSpPr>
          <p:cNvPr id="57347"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endParaRPr 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4588" y="685800"/>
            <a:ext cx="4570412" cy="3429000"/>
          </a:xfrm>
          <a:ln/>
        </p:spPr>
      </p:sp>
      <p:sp>
        <p:nvSpPr>
          <p:cNvPr id="57347"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endParaRPr 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4588" y="685800"/>
            <a:ext cx="4570412" cy="3429000"/>
          </a:xfrm>
          <a:ln/>
        </p:spPr>
      </p:sp>
      <p:sp>
        <p:nvSpPr>
          <p:cNvPr id="57347"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endParaRPr lang="en-US">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4588" y="685800"/>
            <a:ext cx="4570412" cy="3429000"/>
          </a:xfrm>
          <a:ln/>
        </p:spPr>
      </p:sp>
      <p:sp>
        <p:nvSpPr>
          <p:cNvPr id="60419"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endParaRPr lang="en-US" dirty="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43000" y="685800"/>
            <a:ext cx="4573588" cy="3429000"/>
          </a:xfrm>
          <a:ln/>
        </p:spPr>
      </p:sp>
      <p:sp>
        <p:nvSpPr>
          <p:cNvPr id="51203"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43000" y="685800"/>
            <a:ext cx="4573588" cy="3429000"/>
          </a:xfrm>
          <a:ln/>
        </p:spPr>
      </p:sp>
      <p:sp>
        <p:nvSpPr>
          <p:cNvPr id="5222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44588" y="685800"/>
            <a:ext cx="4570412" cy="3429000"/>
          </a:xfrm>
          <a:ln/>
        </p:spPr>
      </p:sp>
      <p:sp>
        <p:nvSpPr>
          <p:cNvPr id="55299"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endParaRPr lang="en-US">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3000" y="685800"/>
            <a:ext cx="4573588" cy="3429000"/>
          </a:xfrm>
          <a:ln/>
        </p:spPr>
      </p:sp>
      <p:sp>
        <p:nvSpPr>
          <p:cNvPr id="5325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43000" y="685800"/>
            <a:ext cx="4573588" cy="3429000"/>
          </a:xfrm>
          <a:ln/>
        </p:spPr>
      </p:sp>
      <p:sp>
        <p:nvSpPr>
          <p:cNvPr id="54275"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43000" y="685800"/>
            <a:ext cx="4573588" cy="3429000"/>
          </a:xfrm>
          <a:ln/>
        </p:spPr>
      </p:sp>
      <p:sp>
        <p:nvSpPr>
          <p:cNvPr id="56323"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3000" y="685800"/>
            <a:ext cx="4573588" cy="3429000"/>
          </a:xfrm>
          <a:ln/>
        </p:spPr>
      </p:sp>
      <p:sp>
        <p:nvSpPr>
          <p:cNvPr id="5734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3588" cy="3429000"/>
          </a:xfrm>
          <a:ln/>
        </p:spPr>
      </p:sp>
      <p:sp>
        <p:nvSpPr>
          <p:cNvPr id="110595"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Berkeley Software Distribution</a:t>
            </a:r>
            <a:r>
              <a:rPr lang="en-US" dirty="0"/>
              <a:t> (</a:t>
            </a:r>
            <a:r>
              <a:rPr lang="en-US" b="1" dirty="0"/>
              <a:t>BSD</a:t>
            </a:r>
            <a:r>
              <a:rPr lang="en-US" dirty="0"/>
              <a:t>) is a Unix </a:t>
            </a:r>
            <a:r>
              <a:rPr lang="en-US" b="1" dirty="0"/>
              <a:t>operating system</a:t>
            </a:r>
            <a:r>
              <a:rPr lang="en-US" dirty="0"/>
              <a:t> derivative developed and distributed by the Computer </a:t>
            </a:r>
            <a:r>
              <a:rPr lang="en-US" b="1" dirty="0"/>
              <a:t>Systems</a:t>
            </a:r>
            <a:r>
              <a:rPr lang="en-US" dirty="0"/>
              <a:t> Research Group (CSRG) of the University of California, Berkeley, from 1977 to 1995.</a:t>
            </a:r>
          </a:p>
          <a:p>
            <a:r>
              <a:rPr lang="en-US" b="1" dirty="0" err="1"/>
              <a:t>Symbian</a:t>
            </a:r>
            <a:r>
              <a:rPr lang="en-US" dirty="0"/>
              <a:t> was a </a:t>
            </a:r>
            <a:r>
              <a:rPr lang="en-US" dirty="0">
                <a:hlinkClick r:id="rId3" tooltip="Mobile operating system"/>
              </a:rPr>
              <a:t>mobile operating system</a:t>
            </a:r>
            <a:r>
              <a:rPr lang="en-US" dirty="0"/>
              <a:t> (OS) and </a:t>
            </a:r>
            <a:r>
              <a:rPr lang="en-US" dirty="0">
                <a:hlinkClick r:id="rId4" tooltip="Computing platform"/>
              </a:rPr>
              <a:t>computing platform</a:t>
            </a:r>
            <a:r>
              <a:rPr lang="en-US" dirty="0"/>
              <a:t> designed for </a:t>
            </a:r>
            <a:r>
              <a:rPr lang="en-US" dirty="0" err="1">
                <a:hlinkClick r:id="rId5" tooltip="Smartphone"/>
              </a:rPr>
              <a:t>smartphones</a:t>
            </a:r>
            <a:r>
              <a:rPr lang="en-US" dirty="0"/>
              <a:t>.</a:t>
            </a:r>
          </a:p>
          <a:p>
            <a:r>
              <a:rPr lang="en-US" b="1" dirty="0"/>
              <a:t>z/OS</a:t>
            </a:r>
            <a:r>
              <a:rPr lang="en-US" dirty="0"/>
              <a:t> is a 64-bit operating system for </a:t>
            </a:r>
            <a:r>
              <a:rPr lang="en-US" b="1" dirty="0"/>
              <a:t>IBM</a:t>
            </a:r>
            <a:r>
              <a:rPr lang="en-US" dirty="0"/>
              <a:t> mainframes, produced by </a:t>
            </a:r>
            <a:r>
              <a:rPr lang="en-US" b="1" dirty="0"/>
              <a:t>IBM</a:t>
            </a:r>
            <a:r>
              <a:rPr lang="en-US" dirty="0"/>
              <a:t>. It derives from and is the successor to OS/390, which in turn followed a string of </a:t>
            </a:r>
            <a:r>
              <a:rPr lang="en-US" b="1" dirty="0"/>
              <a:t>MVS</a:t>
            </a:r>
            <a:r>
              <a:rPr lang="en-US" dirty="0"/>
              <a:t> versions.</a:t>
            </a:r>
          </a:p>
          <a:p>
            <a:endParaRPr lang="en-US" dirty="0"/>
          </a:p>
        </p:txBody>
      </p:sp>
      <p:sp>
        <p:nvSpPr>
          <p:cNvPr id="4" name="Slide Number Placeholder 3"/>
          <p:cNvSpPr>
            <a:spLocks noGrp="1"/>
          </p:cNvSpPr>
          <p:nvPr>
            <p:ph type="sldNum" sz="quarter" idx="10"/>
          </p:nvPr>
        </p:nvSpPr>
        <p:spPr/>
        <p:txBody>
          <a:bodyPr/>
          <a:lstStyle/>
          <a:p>
            <a:fld id="{F401A1AF-0C0B-4543-8230-EDD8E8D577EA}" type="slidenum">
              <a:rPr lang="en-US" smtClean="0"/>
              <a:pPr/>
              <a:t>57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44588" y="685800"/>
            <a:ext cx="4570412" cy="3429000"/>
          </a:xfrm>
          <a:ln/>
        </p:spPr>
      </p:sp>
      <p:sp>
        <p:nvSpPr>
          <p:cNvPr id="54275"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xfrm>
            <a:off x="686421" y="4344025"/>
            <a:ext cx="5486711"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09" tIns="45355" rIns="90709" bIns="45355" anchor="t"/>
          <a:lstStyle/>
          <a:p>
            <a:r>
              <a:rPr lang="en-US" sz="1200" kern="1200" baseline="0" dirty="0">
                <a:solidFill>
                  <a:schemeClr val="tx1"/>
                </a:solidFill>
                <a:latin typeface="+mn-lt"/>
                <a:ea typeface="+mn-ea"/>
                <a:cs typeface="+mn-cs"/>
              </a:rPr>
              <a:t>An operating system is a program that manages the computer hardware. It also provides a basis for application programs and acts as an intermediary</a:t>
            </a:r>
          </a:p>
          <a:p>
            <a:r>
              <a:rPr lang="en-US" sz="1200" kern="1200" baseline="0" dirty="0">
                <a:solidFill>
                  <a:schemeClr val="tx1"/>
                </a:solidFill>
                <a:latin typeface="+mn-lt"/>
                <a:ea typeface="+mn-ea"/>
                <a:cs typeface="+mn-cs"/>
              </a:rPr>
              <a:t>between a user of a computer and the computer hardware.</a:t>
            </a:r>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5299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9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59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788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2736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916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442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206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93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499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5301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Verdana" pitchFamily="34" charset="0"/>
            </a:endParaRPr>
          </a:p>
        </p:txBody>
      </p:sp>
    </p:spTree>
    <p:extLst>
      <p:ext uri="{BB962C8B-B14F-4D97-AF65-F5344CB8AC3E}">
        <p14:creationId xmlns:p14="http://schemas.microsoft.com/office/powerpoint/2010/main" val="3861174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1pPr>
      <a:lvl2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2pPr>
      <a:lvl3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3pPr>
      <a:lvl4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4pPr>
      <a:lvl5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Garamond" pitchFamily="18" charset="0"/>
          <a:ea typeface="ＭＳ Ｐゴシック" pitchFamily="-84" charset="-128"/>
          <a:cs typeface="Garamond" pitchFamily="18"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Garamond" pitchFamily="18" charset="0"/>
          <a:ea typeface="ＭＳ Ｐゴシック" pitchFamily="-8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Garamond" pitchFamily="18" charset="0"/>
          <a:ea typeface="ＭＳ Ｐゴシック" pitchFamily="-8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Garamond" pitchFamily="18" charset="0"/>
          <a:ea typeface="ＭＳ Ｐゴシック" pitchFamily="-8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Garamond" pitchFamily="18" charset="0"/>
          <a:ea typeface="ＭＳ Ｐゴシック" pitchFamily="-8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6625" y="3733800"/>
            <a:ext cx="7140575" cy="676275"/>
          </a:xfrm>
        </p:spPr>
        <p:txBody>
          <a:bodyPr/>
          <a:lstStyle/>
          <a:p>
            <a:pPr algn="ctr">
              <a:defRPr/>
            </a:pPr>
            <a:r>
              <a:rPr lang="en-US" sz="3200" dirty="0">
                <a:ea typeface="MS PGothic" pitchFamily="34" charset="-128"/>
              </a:rPr>
              <a:t>Introduction</a:t>
            </a:r>
            <a:endParaRPr lang="en-US" dirty="0">
              <a:ea typeface="MS PGothic" pitchFamily="34" charset="-128"/>
            </a:endParaRPr>
          </a:p>
        </p:txBody>
      </p:sp>
      <p:sp>
        <p:nvSpPr>
          <p:cNvPr id="2051" name="Text Placeholder 4"/>
          <p:cNvSpPr>
            <a:spLocks noGrp="1"/>
          </p:cNvSpPr>
          <p:nvPr>
            <p:ph type="body" idx="1"/>
          </p:nvPr>
        </p:nvSpPr>
        <p:spPr>
          <a:xfrm>
            <a:off x="609600" y="1828800"/>
            <a:ext cx="7772400" cy="846138"/>
          </a:xfrm>
        </p:spPr>
        <p:txBody>
          <a:bodyPr/>
          <a:lstStyle/>
          <a:p>
            <a:pPr algn="ctr"/>
            <a:r>
              <a:rPr lang="en-US" sz="3600" b="1" dirty="0"/>
              <a:t>CSC 322: Operating Systems Concept</a:t>
            </a:r>
          </a:p>
        </p:txBody>
      </p:sp>
    </p:spTree>
    <p:extLst>
      <p:ext uri="{BB962C8B-B14F-4D97-AF65-F5344CB8AC3E}">
        <p14:creationId xmlns:p14="http://schemas.microsoft.com/office/powerpoint/2010/main" val="381681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Computer Startup</a:t>
            </a:r>
          </a:p>
        </p:txBody>
      </p:sp>
      <p:sp>
        <p:nvSpPr>
          <p:cNvPr id="12291" name="Content Placeholder 2"/>
          <p:cNvSpPr>
            <a:spLocks noGrp="1"/>
          </p:cNvSpPr>
          <p:nvPr>
            <p:ph idx="1"/>
          </p:nvPr>
        </p:nvSpPr>
        <p:spPr>
          <a:xfrm>
            <a:off x="533400" y="1233488"/>
            <a:ext cx="8229600" cy="4530725"/>
          </a:xfrm>
        </p:spPr>
        <p:txBody>
          <a:bodyPr/>
          <a:lstStyle/>
          <a:p>
            <a:r>
              <a:rPr lang="en-US" sz="2200" dirty="0"/>
              <a:t>If storage device present then</a:t>
            </a:r>
          </a:p>
          <a:p>
            <a:pPr lvl="1"/>
            <a:r>
              <a:rPr lang="en-US" dirty="0"/>
              <a:t>IPL executes the boot strap routines (stored on the boot sector of HDD)</a:t>
            </a:r>
          </a:p>
          <a:p>
            <a:pPr lvl="1"/>
            <a:r>
              <a:rPr lang="en-US" dirty="0"/>
              <a:t>BOOT Sector is the first sector of the first track</a:t>
            </a:r>
          </a:p>
          <a:p>
            <a:pPr lvl="1"/>
            <a:r>
              <a:rPr lang="en-US" dirty="0"/>
              <a:t>Boot Strap Routines</a:t>
            </a:r>
          </a:p>
          <a:p>
            <a:pPr lvl="2"/>
            <a:r>
              <a:rPr lang="en-US" dirty="0"/>
              <a:t>Load the OS into the computer memory.</a:t>
            </a:r>
          </a:p>
          <a:p>
            <a:pPr lvl="2"/>
            <a:r>
              <a:rPr lang="en-US" dirty="0"/>
              <a:t>Finds the OS kernel on the HDD, </a:t>
            </a:r>
          </a:p>
          <a:p>
            <a:pPr lvl="2"/>
            <a:r>
              <a:rPr lang="en-US" dirty="0"/>
              <a:t>Load into memory and </a:t>
            </a:r>
          </a:p>
          <a:p>
            <a:pPr lvl="2"/>
            <a:r>
              <a:rPr lang="en-US" dirty="0"/>
              <a:t>Jumps to the initial address to begin the OS’s execution.</a:t>
            </a:r>
          </a:p>
          <a:p>
            <a:endParaRPr lang="en-US" dirty="0"/>
          </a:p>
        </p:txBody>
      </p:sp>
    </p:spTree>
    <p:extLst>
      <p:ext uri="{BB962C8B-B14F-4D97-AF65-F5344CB8AC3E}">
        <p14:creationId xmlns:p14="http://schemas.microsoft.com/office/powerpoint/2010/main" val="398832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09600" y="277813"/>
            <a:ext cx="7723187" cy="576262"/>
          </a:xfrm>
        </p:spPr>
        <p:txBody>
          <a:bodyPr/>
          <a:lstStyle/>
          <a:p>
            <a:pPr eaLnBrk="1" hangingPunct="1"/>
            <a:r>
              <a:rPr lang="en-US" dirty="0"/>
              <a:t>Brief History of Computer Systems</a:t>
            </a:r>
          </a:p>
        </p:txBody>
      </p:sp>
      <p:sp>
        <p:nvSpPr>
          <p:cNvPr id="3075" name="Rectangle 3"/>
          <p:cNvSpPr>
            <a:spLocks noGrp="1" noChangeArrowheads="1"/>
          </p:cNvSpPr>
          <p:nvPr>
            <p:ph type="body" idx="4294967295"/>
          </p:nvPr>
        </p:nvSpPr>
        <p:spPr>
          <a:xfrm>
            <a:off x="457200" y="1219200"/>
            <a:ext cx="8458200" cy="5334000"/>
          </a:xfrm>
        </p:spPr>
        <p:txBody>
          <a:bodyPr/>
          <a:lstStyle/>
          <a:p>
            <a:r>
              <a:rPr lang="en-US" sz="2200" dirty="0"/>
              <a:t>In the beginning 1 user/program at a time</a:t>
            </a:r>
          </a:p>
          <a:p>
            <a:r>
              <a:rPr lang="en-US" sz="2200" dirty="0"/>
              <a:t>Simple </a:t>
            </a:r>
            <a:r>
              <a:rPr lang="en-US" sz="2200" b="1" dirty="0">
                <a:solidFill>
                  <a:srgbClr val="FF0000"/>
                </a:solidFill>
              </a:rPr>
              <a:t>batch</a:t>
            </a:r>
            <a:r>
              <a:rPr lang="en-US" sz="2200" dirty="0"/>
              <a:t> systems were 1</a:t>
            </a:r>
            <a:r>
              <a:rPr lang="en-US" sz="2200" baseline="30000" dirty="0"/>
              <a:t>st</a:t>
            </a:r>
            <a:r>
              <a:rPr lang="en-US" sz="2200" dirty="0"/>
              <a:t> real OS</a:t>
            </a:r>
          </a:p>
          <a:p>
            <a:pPr lvl="1"/>
            <a:r>
              <a:rPr lang="en-US" sz="2000" b="1" dirty="0">
                <a:solidFill>
                  <a:srgbClr val="FF0000"/>
                </a:solidFill>
              </a:rPr>
              <a:t>Spooling and buffering</a:t>
            </a:r>
            <a:r>
              <a:rPr lang="en-US" sz="2000" dirty="0"/>
              <a:t> allowed jobs to be read ahead of time</a:t>
            </a:r>
          </a:p>
          <a:p>
            <a:endParaRPr lang="en-US" sz="2200" dirty="0"/>
          </a:p>
          <a:p>
            <a:r>
              <a:rPr lang="en-US" sz="2200" b="1" dirty="0">
                <a:solidFill>
                  <a:srgbClr val="FF0000"/>
                </a:solidFill>
              </a:rPr>
              <a:t>Multiprogramming</a:t>
            </a:r>
            <a:r>
              <a:rPr lang="en-US" sz="2200" dirty="0"/>
              <a:t> systems provided increased utilization (throughput)</a:t>
            </a:r>
          </a:p>
          <a:p>
            <a:pPr lvl="1"/>
            <a:r>
              <a:rPr lang="en-US" sz="2200" dirty="0"/>
              <a:t>Multiple runnable jobs loaded in memory</a:t>
            </a:r>
          </a:p>
          <a:p>
            <a:pPr lvl="1"/>
            <a:r>
              <a:rPr lang="en-US" sz="2200" dirty="0"/>
              <a:t>Overlap I/O with computation</a:t>
            </a:r>
          </a:p>
          <a:p>
            <a:pPr lvl="1"/>
            <a:r>
              <a:rPr lang="en-US" sz="2200" dirty="0"/>
              <a:t>Benefit from asynchronous I/O devices </a:t>
            </a:r>
          </a:p>
          <a:p>
            <a:pPr lvl="1"/>
            <a:r>
              <a:rPr lang="en-US" sz="2200" dirty="0"/>
              <a:t>1</a:t>
            </a:r>
            <a:r>
              <a:rPr lang="en-US" sz="2200" baseline="30000" dirty="0"/>
              <a:t>st</a:t>
            </a:r>
            <a:r>
              <a:rPr lang="en-US" sz="2200" dirty="0"/>
              <a:t> instance where the OS must schedule resources</a:t>
            </a:r>
          </a:p>
          <a:p>
            <a:pPr lvl="2"/>
            <a:r>
              <a:rPr lang="en-US" sz="2000" dirty="0"/>
              <a:t>CPU scheduling</a:t>
            </a:r>
          </a:p>
          <a:p>
            <a:pPr lvl="2"/>
            <a:r>
              <a:rPr lang="en-US" sz="2000" dirty="0"/>
              <a:t>Memory management</a:t>
            </a:r>
          </a:p>
          <a:p>
            <a:pPr lvl="2"/>
            <a:r>
              <a:rPr lang="en-US" sz="2000" dirty="0"/>
              <a:t>Protection</a:t>
            </a:r>
          </a:p>
        </p:txBody>
      </p:sp>
    </p:spTree>
    <p:extLst>
      <p:ext uri="{BB962C8B-B14F-4D97-AF65-F5344CB8AC3E}">
        <p14:creationId xmlns:p14="http://schemas.microsoft.com/office/powerpoint/2010/main" val="2797085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09600" y="277813"/>
            <a:ext cx="7723187" cy="576262"/>
          </a:xfrm>
        </p:spPr>
        <p:txBody>
          <a:bodyPr/>
          <a:lstStyle/>
          <a:p>
            <a:pPr eaLnBrk="1" hangingPunct="1"/>
            <a:r>
              <a:rPr lang="en-US" dirty="0"/>
              <a:t>Brief History of Computer Systems</a:t>
            </a:r>
          </a:p>
        </p:txBody>
      </p:sp>
      <p:sp>
        <p:nvSpPr>
          <p:cNvPr id="3075" name="Rectangle 3"/>
          <p:cNvSpPr>
            <a:spLocks noGrp="1" noChangeArrowheads="1"/>
          </p:cNvSpPr>
          <p:nvPr>
            <p:ph type="body" idx="4294967295"/>
          </p:nvPr>
        </p:nvSpPr>
        <p:spPr>
          <a:xfrm>
            <a:off x="457200" y="1219200"/>
            <a:ext cx="8229599" cy="5334000"/>
          </a:xfrm>
        </p:spPr>
        <p:txBody>
          <a:bodyPr/>
          <a:lstStyle/>
          <a:p>
            <a:r>
              <a:rPr lang="en-US" sz="2000" b="1" dirty="0">
                <a:solidFill>
                  <a:srgbClr val="FF0000"/>
                </a:solidFill>
              </a:rPr>
              <a:t>Timesharing (Multitasking)</a:t>
            </a:r>
            <a:r>
              <a:rPr lang="en-US" sz="2000" dirty="0"/>
              <a:t> is a logical extension of multiprogramming</a:t>
            </a:r>
          </a:p>
          <a:p>
            <a:pPr lvl="1"/>
            <a:r>
              <a:rPr lang="en-US" sz="2000" dirty="0"/>
              <a:t>Optimize response time by frequent time-slicing multiple jobs</a:t>
            </a:r>
          </a:p>
          <a:p>
            <a:pPr lvl="1"/>
            <a:r>
              <a:rPr lang="en-US" sz="2000" dirty="0"/>
              <a:t>Each user feels he/she has the entire machine</a:t>
            </a:r>
          </a:p>
          <a:p>
            <a:pPr lvl="1"/>
            <a:r>
              <a:rPr lang="en-US" sz="2000" dirty="0"/>
              <a:t>Permits interactive work</a:t>
            </a:r>
          </a:p>
          <a:p>
            <a:pPr lvl="1"/>
            <a:r>
              <a:rPr lang="en-US" sz="2000" dirty="0"/>
              <a:t>More complex than the multiprogramming OS</a:t>
            </a:r>
          </a:p>
          <a:p>
            <a:pPr lvl="2"/>
            <a:r>
              <a:rPr lang="en-US" sz="2000" dirty="0"/>
              <a:t>In addition to CPU scheduling, memory management, protection</a:t>
            </a:r>
          </a:p>
          <a:p>
            <a:pPr lvl="2"/>
            <a:r>
              <a:rPr lang="en-US" sz="2000" dirty="0"/>
              <a:t>Virtual memory to allow part of the job to be in memory</a:t>
            </a:r>
          </a:p>
          <a:p>
            <a:pPr lvl="2"/>
            <a:r>
              <a:rPr lang="en-US" sz="2000" dirty="0"/>
              <a:t>File system (needed by interactive use)</a:t>
            </a:r>
          </a:p>
          <a:p>
            <a:pPr lvl="2"/>
            <a:r>
              <a:rPr lang="en-US" sz="2000" dirty="0"/>
              <a:t>Job communication, synchronization</a:t>
            </a:r>
          </a:p>
          <a:p>
            <a:pPr lvl="2"/>
            <a:r>
              <a:rPr lang="en-US" sz="2000" dirty="0"/>
              <a:t>Handling deadlock</a:t>
            </a:r>
            <a:endParaRPr lang="en-US" sz="2200" dirty="0"/>
          </a:p>
          <a:p>
            <a:pPr lvl="1"/>
            <a:r>
              <a:rPr lang="en-US" sz="2000" dirty="0"/>
              <a:t>Most systems today are timesharing (focus of this course)</a:t>
            </a:r>
          </a:p>
        </p:txBody>
      </p:sp>
    </p:spTree>
    <p:extLst>
      <p:ext uri="{BB962C8B-B14F-4D97-AF65-F5344CB8AC3E}">
        <p14:creationId xmlns:p14="http://schemas.microsoft.com/office/powerpoint/2010/main" val="357716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What is an Operating System?</a:t>
            </a:r>
          </a:p>
        </p:txBody>
      </p:sp>
      <p:sp>
        <p:nvSpPr>
          <p:cNvPr id="3075" name="Rectangle 3"/>
          <p:cNvSpPr>
            <a:spLocks noGrp="1" noChangeArrowheads="1"/>
          </p:cNvSpPr>
          <p:nvPr>
            <p:ph type="body" idx="4294967295"/>
          </p:nvPr>
        </p:nvSpPr>
        <p:spPr>
          <a:xfrm>
            <a:off x="457200" y="1219200"/>
            <a:ext cx="8153400" cy="4159250"/>
          </a:xfrm>
        </p:spPr>
        <p:txBody>
          <a:bodyPr/>
          <a:lstStyle/>
          <a:p>
            <a:r>
              <a:rPr lang="en-US" sz="2200" dirty="0"/>
              <a:t>“Code” that sits between:</a:t>
            </a:r>
          </a:p>
          <a:p>
            <a:pPr lvl="1"/>
            <a:r>
              <a:rPr lang="en-US" sz="2000" dirty="0"/>
              <a:t>Programs &amp; hardware</a:t>
            </a:r>
          </a:p>
          <a:p>
            <a:pPr lvl="1"/>
            <a:r>
              <a:rPr lang="en-US" sz="2000" dirty="0"/>
              <a:t>Different programs</a:t>
            </a:r>
          </a:p>
          <a:p>
            <a:pPr lvl="1"/>
            <a:r>
              <a:rPr lang="en-US" sz="2000" dirty="0"/>
              <a:t>Different users</a:t>
            </a:r>
          </a:p>
          <a:p>
            <a:endParaRPr lang="en-US" sz="1100" dirty="0"/>
          </a:p>
          <a:p>
            <a:r>
              <a:rPr lang="en-US" sz="2200" dirty="0"/>
              <a:t>A program that acts as an intermediary between a computer user and the computer hardware</a:t>
            </a:r>
          </a:p>
          <a:p>
            <a:pPr lvl="1"/>
            <a:r>
              <a:rPr lang="en-US" sz="2000" dirty="0"/>
              <a:t>High level interface between user and machine</a:t>
            </a:r>
          </a:p>
          <a:p>
            <a:pPr marL="0" indent="0">
              <a:buNone/>
            </a:pPr>
            <a:endParaRPr lang="en-US" sz="1100" dirty="0"/>
          </a:p>
          <a:p>
            <a:pPr marL="0" indent="0">
              <a:buNone/>
            </a:pPr>
            <a:r>
              <a:rPr lang="en-US" sz="2400" b="1" dirty="0">
                <a:solidFill>
                  <a:srgbClr val="FF0000"/>
                </a:solidFill>
              </a:rPr>
              <a:t>But what does it do/achieve?</a:t>
            </a:r>
          </a:p>
          <a:p>
            <a:pPr lvl="1"/>
            <a:r>
              <a:rPr lang="en-US" sz="2000" dirty="0"/>
              <a:t>Execute user programs and make solving user problems easier</a:t>
            </a:r>
          </a:p>
          <a:p>
            <a:pPr lvl="1"/>
            <a:r>
              <a:rPr lang="en-US" sz="2000" dirty="0"/>
              <a:t>Make the computer system convenient to use</a:t>
            </a:r>
          </a:p>
          <a:p>
            <a:pPr lvl="1"/>
            <a:r>
              <a:rPr lang="en-US" sz="2000" dirty="0"/>
              <a:t>Use the computer hardware in an efficient manner</a:t>
            </a:r>
            <a:endParaRPr lang="en-US" sz="2000" b="1" dirty="0">
              <a:solidFill>
                <a:srgbClr val="FF0000"/>
              </a:solidFill>
            </a:endParaRPr>
          </a:p>
        </p:txBody>
      </p:sp>
    </p:spTree>
    <p:extLst>
      <p:ext uri="{BB962C8B-B14F-4D97-AF65-F5344CB8AC3E}">
        <p14:creationId xmlns:p14="http://schemas.microsoft.com/office/powerpoint/2010/main" val="55734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What is an Operating System?</a:t>
            </a:r>
          </a:p>
        </p:txBody>
      </p:sp>
      <p:sp>
        <p:nvSpPr>
          <p:cNvPr id="3075" name="Rectangle 3"/>
          <p:cNvSpPr>
            <a:spLocks noGrp="1" noChangeArrowheads="1"/>
          </p:cNvSpPr>
          <p:nvPr>
            <p:ph type="body" idx="4294967295"/>
          </p:nvPr>
        </p:nvSpPr>
        <p:spPr>
          <a:xfrm>
            <a:off x="457200" y="1219200"/>
            <a:ext cx="7867650" cy="4159250"/>
          </a:xfrm>
        </p:spPr>
        <p:txBody>
          <a:bodyPr/>
          <a:lstStyle/>
          <a:p>
            <a:r>
              <a:rPr lang="en-US" sz="2200" dirty="0"/>
              <a:t>Resource Manager</a:t>
            </a:r>
          </a:p>
          <a:p>
            <a:endParaRPr lang="en-US" sz="2200" dirty="0"/>
          </a:p>
          <a:p>
            <a:r>
              <a:rPr lang="en-US" sz="2200" dirty="0"/>
              <a:t>Extended (abstract) machine</a:t>
            </a:r>
          </a:p>
          <a:p>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b="1" dirty="0">
                <a:solidFill>
                  <a:srgbClr val="FF0000"/>
                </a:solidFill>
              </a:rPr>
              <a:t>	Makes computers efficient and simple to use</a:t>
            </a:r>
          </a:p>
        </p:txBody>
      </p:sp>
    </p:spTree>
    <p:extLst>
      <p:ext uri="{BB962C8B-B14F-4D97-AF65-F5344CB8AC3E}">
        <p14:creationId xmlns:p14="http://schemas.microsoft.com/office/powerpoint/2010/main" val="292463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What is an Operating System?</a:t>
            </a:r>
          </a:p>
        </p:txBody>
      </p:sp>
      <p:sp>
        <p:nvSpPr>
          <p:cNvPr id="3075" name="Rectangle 3"/>
          <p:cNvSpPr>
            <a:spLocks noGrp="1" noChangeArrowheads="1"/>
          </p:cNvSpPr>
          <p:nvPr>
            <p:ph type="body" idx="4294967295"/>
          </p:nvPr>
        </p:nvSpPr>
        <p:spPr>
          <a:xfrm>
            <a:off x="457200" y="1219200"/>
            <a:ext cx="7867650" cy="4159250"/>
          </a:xfrm>
        </p:spPr>
        <p:txBody>
          <a:bodyPr/>
          <a:lstStyle/>
          <a:p>
            <a:r>
              <a:rPr lang="en-US" sz="2200" dirty="0"/>
              <a:t>Resource Manager</a:t>
            </a:r>
          </a:p>
          <a:p>
            <a:pPr lvl="1"/>
            <a:r>
              <a:rPr lang="en-US" sz="2200" dirty="0"/>
              <a:t>Allocation</a:t>
            </a:r>
          </a:p>
          <a:p>
            <a:pPr lvl="1"/>
            <a:r>
              <a:rPr lang="en-US" sz="2200" dirty="0"/>
              <a:t>Reclamation</a:t>
            </a:r>
          </a:p>
          <a:p>
            <a:pPr lvl="1"/>
            <a:r>
              <a:rPr lang="en-US" sz="2200" dirty="0"/>
              <a:t>Protection</a:t>
            </a:r>
          </a:p>
        </p:txBody>
      </p:sp>
    </p:spTree>
    <p:extLst>
      <p:ext uri="{BB962C8B-B14F-4D97-AF65-F5344CB8AC3E}">
        <p14:creationId xmlns:p14="http://schemas.microsoft.com/office/powerpoint/2010/main" val="50505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What is an Operating System?</a:t>
            </a:r>
          </a:p>
        </p:txBody>
      </p:sp>
      <p:sp>
        <p:nvSpPr>
          <p:cNvPr id="3075" name="Rectangle 3"/>
          <p:cNvSpPr>
            <a:spLocks noGrp="1" noChangeArrowheads="1"/>
          </p:cNvSpPr>
          <p:nvPr>
            <p:ph type="body" idx="4294967295"/>
          </p:nvPr>
        </p:nvSpPr>
        <p:spPr>
          <a:xfrm>
            <a:off x="457200" y="1219200"/>
            <a:ext cx="3733800" cy="4419600"/>
          </a:xfrm>
        </p:spPr>
        <p:txBody>
          <a:bodyPr/>
          <a:lstStyle/>
          <a:p>
            <a:r>
              <a:rPr lang="en-US" sz="2200" dirty="0"/>
              <a:t>Resource Manager</a:t>
            </a:r>
          </a:p>
          <a:p>
            <a:pPr lvl="1"/>
            <a:r>
              <a:rPr lang="en-US" sz="2200" b="1" dirty="0">
                <a:solidFill>
                  <a:srgbClr val="FF0000"/>
                </a:solidFill>
              </a:rPr>
              <a:t>Allocation</a:t>
            </a:r>
          </a:p>
          <a:p>
            <a:pPr lvl="1"/>
            <a:r>
              <a:rPr lang="en-US" sz="2200" dirty="0"/>
              <a:t>Reclamation</a:t>
            </a:r>
          </a:p>
          <a:p>
            <a:pPr lvl="1"/>
            <a:r>
              <a:rPr lang="en-US" sz="2200" dirty="0"/>
              <a:t>Protection</a:t>
            </a:r>
          </a:p>
        </p:txBody>
      </p:sp>
      <p:sp>
        <p:nvSpPr>
          <p:cNvPr id="4" name="Rectangle 3"/>
          <p:cNvSpPr txBox="1">
            <a:spLocks noChangeArrowheads="1"/>
          </p:cNvSpPr>
          <p:nvPr/>
        </p:nvSpPr>
        <p:spPr bwMode="auto">
          <a:xfrm>
            <a:off x="3962400" y="1676400"/>
            <a:ext cx="449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Garamond" pitchFamily="18" charset="0"/>
                <a:ea typeface="ＭＳ Ｐゴシック" pitchFamily="-84" charset="-128"/>
                <a:cs typeface="Garamond" pitchFamily="18"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Garamond" pitchFamily="18" charset="0"/>
                <a:ea typeface="ＭＳ Ｐゴシック" pitchFamily="-8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Garamond" pitchFamily="18" charset="0"/>
                <a:ea typeface="ＭＳ Ｐゴシック" pitchFamily="-8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Garamond" pitchFamily="18" charset="0"/>
                <a:ea typeface="ＭＳ Ｐゴシック" pitchFamily="-8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Garamond" pitchFamily="18" charset="0"/>
                <a:ea typeface="ＭＳ Ｐゴシック" pitchFamily="-8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sz="2200" kern="0" dirty="0"/>
              <a:t>Finite resources</a:t>
            </a:r>
          </a:p>
          <a:p>
            <a:pPr marL="0" indent="0">
              <a:buNone/>
            </a:pPr>
            <a:r>
              <a:rPr lang="en-US" sz="2200" kern="0" dirty="0"/>
              <a:t>Competing demands</a:t>
            </a:r>
          </a:p>
          <a:p>
            <a:pPr marL="0" indent="0">
              <a:buNone/>
            </a:pPr>
            <a:endParaRPr lang="en-US" sz="2200" kern="0" dirty="0"/>
          </a:p>
          <a:p>
            <a:pPr marL="0" indent="0">
              <a:buNone/>
            </a:pPr>
            <a:r>
              <a:rPr lang="en-US" sz="2200" kern="0" dirty="0"/>
              <a:t>Examples:</a:t>
            </a:r>
          </a:p>
          <a:p>
            <a:r>
              <a:rPr lang="en-US" sz="2000" kern="0" dirty="0"/>
              <a:t>CPU</a:t>
            </a:r>
          </a:p>
          <a:p>
            <a:r>
              <a:rPr lang="en-US" sz="2000" kern="0" dirty="0"/>
              <a:t>Memory</a:t>
            </a:r>
          </a:p>
          <a:p>
            <a:r>
              <a:rPr lang="en-US" sz="2000" kern="0" dirty="0"/>
              <a:t>Disk</a:t>
            </a:r>
          </a:p>
          <a:p>
            <a:r>
              <a:rPr lang="en-US" sz="2000" kern="0" dirty="0"/>
              <a:t>Network</a:t>
            </a:r>
          </a:p>
        </p:txBody>
      </p:sp>
    </p:spTree>
    <p:extLst>
      <p:ext uri="{BB962C8B-B14F-4D97-AF65-F5344CB8AC3E}">
        <p14:creationId xmlns:p14="http://schemas.microsoft.com/office/powerpoint/2010/main" val="258703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What is an Operating System?</a:t>
            </a:r>
          </a:p>
        </p:txBody>
      </p:sp>
      <p:sp>
        <p:nvSpPr>
          <p:cNvPr id="3075" name="Rectangle 3"/>
          <p:cNvSpPr>
            <a:spLocks noGrp="1" noChangeArrowheads="1"/>
          </p:cNvSpPr>
          <p:nvPr>
            <p:ph type="body" idx="4294967295"/>
          </p:nvPr>
        </p:nvSpPr>
        <p:spPr>
          <a:xfrm>
            <a:off x="457200" y="1219200"/>
            <a:ext cx="3733800" cy="4419600"/>
          </a:xfrm>
        </p:spPr>
        <p:txBody>
          <a:bodyPr/>
          <a:lstStyle/>
          <a:p>
            <a:r>
              <a:rPr lang="en-US" sz="2200" dirty="0"/>
              <a:t>Resource Manager</a:t>
            </a:r>
          </a:p>
          <a:p>
            <a:pPr lvl="1"/>
            <a:r>
              <a:rPr lang="en-US" sz="2200" dirty="0"/>
              <a:t>Allocation</a:t>
            </a:r>
          </a:p>
          <a:p>
            <a:pPr lvl="1"/>
            <a:r>
              <a:rPr lang="en-US" sz="2200" b="1" dirty="0">
                <a:solidFill>
                  <a:srgbClr val="FF0000"/>
                </a:solidFill>
              </a:rPr>
              <a:t>Reclamation</a:t>
            </a:r>
          </a:p>
          <a:p>
            <a:pPr lvl="1"/>
            <a:r>
              <a:rPr lang="en-US" sz="2200" dirty="0"/>
              <a:t>Protection</a:t>
            </a:r>
          </a:p>
        </p:txBody>
      </p:sp>
      <p:sp>
        <p:nvSpPr>
          <p:cNvPr id="4" name="Rectangle 3"/>
          <p:cNvSpPr txBox="1">
            <a:spLocks noChangeArrowheads="1"/>
          </p:cNvSpPr>
          <p:nvPr/>
        </p:nvSpPr>
        <p:spPr bwMode="auto">
          <a:xfrm>
            <a:off x="3962400" y="1676400"/>
            <a:ext cx="449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Garamond" pitchFamily="18" charset="0"/>
                <a:ea typeface="ＭＳ Ｐゴシック" pitchFamily="-84" charset="-128"/>
                <a:cs typeface="Garamond" pitchFamily="18"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Garamond" pitchFamily="18" charset="0"/>
                <a:ea typeface="ＭＳ Ｐゴシック" pitchFamily="-8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Garamond" pitchFamily="18" charset="0"/>
                <a:ea typeface="ＭＳ Ｐゴシック" pitchFamily="-8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Garamond" pitchFamily="18" charset="0"/>
                <a:ea typeface="ＭＳ Ｐゴシック" pitchFamily="-8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Garamond" pitchFamily="18" charset="0"/>
                <a:ea typeface="ＭＳ Ｐゴシック" pitchFamily="-8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sz="2200" kern="0" dirty="0"/>
              <a:t>“The OS giveth</a:t>
            </a:r>
          </a:p>
          <a:p>
            <a:pPr marL="0" indent="0">
              <a:buNone/>
            </a:pPr>
            <a:r>
              <a:rPr lang="en-US" sz="2200" kern="0" dirty="0"/>
              <a:t>The OS taketh away”</a:t>
            </a:r>
          </a:p>
          <a:p>
            <a:pPr marL="0" indent="0">
              <a:buNone/>
            </a:pPr>
            <a:endParaRPr lang="en-US" sz="2200" kern="0" dirty="0"/>
          </a:p>
          <a:p>
            <a:pPr marL="0" indent="0">
              <a:buNone/>
            </a:pPr>
            <a:r>
              <a:rPr lang="en-US" sz="2200" kern="0" dirty="0"/>
              <a:t>Implied at termination</a:t>
            </a:r>
          </a:p>
          <a:p>
            <a:pPr marL="0" indent="0">
              <a:buNone/>
            </a:pPr>
            <a:r>
              <a:rPr lang="en-US" sz="2200" kern="0" dirty="0"/>
              <a:t>Involuntary at run time</a:t>
            </a:r>
          </a:p>
          <a:p>
            <a:pPr marL="0" indent="0">
              <a:buNone/>
            </a:pPr>
            <a:r>
              <a:rPr lang="en-US" sz="2200" kern="0" dirty="0"/>
              <a:t>Cooperative (yield CPU)</a:t>
            </a:r>
          </a:p>
        </p:txBody>
      </p:sp>
    </p:spTree>
    <p:extLst>
      <p:ext uri="{BB962C8B-B14F-4D97-AF65-F5344CB8AC3E}">
        <p14:creationId xmlns:p14="http://schemas.microsoft.com/office/powerpoint/2010/main" val="350765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What is an Operating System?</a:t>
            </a:r>
          </a:p>
        </p:txBody>
      </p:sp>
      <p:sp>
        <p:nvSpPr>
          <p:cNvPr id="3075" name="Rectangle 3"/>
          <p:cNvSpPr>
            <a:spLocks noGrp="1" noChangeArrowheads="1"/>
          </p:cNvSpPr>
          <p:nvPr>
            <p:ph type="body" idx="4294967295"/>
          </p:nvPr>
        </p:nvSpPr>
        <p:spPr>
          <a:xfrm>
            <a:off x="457200" y="1219200"/>
            <a:ext cx="3733800" cy="4419600"/>
          </a:xfrm>
        </p:spPr>
        <p:txBody>
          <a:bodyPr/>
          <a:lstStyle/>
          <a:p>
            <a:r>
              <a:rPr lang="en-US" sz="2200" dirty="0"/>
              <a:t>Resource Manager</a:t>
            </a:r>
          </a:p>
          <a:p>
            <a:pPr lvl="1"/>
            <a:r>
              <a:rPr lang="en-US" sz="2200" dirty="0"/>
              <a:t>Allocation</a:t>
            </a:r>
          </a:p>
          <a:p>
            <a:pPr lvl="1"/>
            <a:r>
              <a:rPr lang="en-US" sz="2200" dirty="0"/>
              <a:t>Reclamation</a:t>
            </a:r>
          </a:p>
          <a:p>
            <a:pPr lvl="1"/>
            <a:r>
              <a:rPr lang="en-US" sz="2200" b="1" dirty="0">
                <a:solidFill>
                  <a:srgbClr val="FF0000"/>
                </a:solidFill>
              </a:rPr>
              <a:t>Protection</a:t>
            </a:r>
          </a:p>
        </p:txBody>
      </p:sp>
      <p:sp>
        <p:nvSpPr>
          <p:cNvPr id="4" name="Rectangle 3"/>
          <p:cNvSpPr txBox="1">
            <a:spLocks noChangeArrowheads="1"/>
          </p:cNvSpPr>
          <p:nvPr/>
        </p:nvSpPr>
        <p:spPr bwMode="auto">
          <a:xfrm>
            <a:off x="3962400" y="1676400"/>
            <a:ext cx="4800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Garamond" pitchFamily="18" charset="0"/>
                <a:ea typeface="ＭＳ Ｐゴシック" pitchFamily="-84" charset="-128"/>
                <a:cs typeface="Garamond" pitchFamily="18"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Garamond" pitchFamily="18" charset="0"/>
                <a:ea typeface="ＭＳ Ｐゴシック" pitchFamily="-8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Garamond" pitchFamily="18" charset="0"/>
                <a:ea typeface="ＭＳ Ｐゴシック" pitchFamily="-8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Garamond" pitchFamily="18" charset="0"/>
                <a:ea typeface="ＭＳ Ｐゴシック" pitchFamily="-8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Garamond" pitchFamily="18" charset="0"/>
                <a:ea typeface="ＭＳ Ｐゴシック" pitchFamily="-8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sz="2200" kern="0" dirty="0"/>
              <a:t>“You can’t hurt me</a:t>
            </a:r>
          </a:p>
          <a:p>
            <a:pPr marL="0" indent="0">
              <a:buNone/>
            </a:pPr>
            <a:r>
              <a:rPr lang="en-US" sz="2200" kern="0" dirty="0"/>
              <a:t>I can’t hurt you”</a:t>
            </a:r>
          </a:p>
          <a:p>
            <a:pPr marL="0" indent="0">
              <a:buNone/>
            </a:pPr>
            <a:endParaRPr lang="en-US" sz="2200" kern="0" dirty="0"/>
          </a:p>
          <a:p>
            <a:pPr marL="0" indent="0">
              <a:buNone/>
            </a:pPr>
            <a:r>
              <a:rPr lang="en-US" sz="2200" kern="0" dirty="0"/>
              <a:t>Implies some degree of safety &amp; security</a:t>
            </a:r>
          </a:p>
        </p:txBody>
      </p:sp>
    </p:spTree>
    <p:extLst>
      <p:ext uri="{BB962C8B-B14F-4D97-AF65-F5344CB8AC3E}">
        <p14:creationId xmlns:p14="http://schemas.microsoft.com/office/powerpoint/2010/main" val="67317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What is an Operating System?</a:t>
            </a:r>
          </a:p>
        </p:txBody>
      </p:sp>
      <p:sp>
        <p:nvSpPr>
          <p:cNvPr id="3075" name="Rectangle 3"/>
          <p:cNvSpPr>
            <a:spLocks noGrp="1" noChangeArrowheads="1"/>
          </p:cNvSpPr>
          <p:nvPr>
            <p:ph type="body" idx="4294967295"/>
          </p:nvPr>
        </p:nvSpPr>
        <p:spPr>
          <a:xfrm>
            <a:off x="457200" y="1219200"/>
            <a:ext cx="8153400" cy="4419600"/>
          </a:xfrm>
        </p:spPr>
        <p:txBody>
          <a:bodyPr/>
          <a:lstStyle/>
          <a:p>
            <a:r>
              <a:rPr lang="en-US" sz="2200" dirty="0"/>
              <a:t>Operating System as a resource manager</a:t>
            </a:r>
          </a:p>
          <a:p>
            <a:pPr lvl="1"/>
            <a:r>
              <a:rPr lang="en-US" sz="2000" dirty="0"/>
              <a:t>Allow multiple programs to run at the same time</a:t>
            </a:r>
          </a:p>
          <a:p>
            <a:pPr lvl="1"/>
            <a:r>
              <a:rPr lang="en-US" sz="2000" dirty="0"/>
              <a:t>Manage and protect memory, I/O devices, and other resources</a:t>
            </a:r>
            <a:endParaRPr lang="en-US" sz="2200" dirty="0"/>
          </a:p>
          <a:p>
            <a:pPr lvl="1"/>
            <a:r>
              <a:rPr lang="en-US" sz="2000" dirty="0"/>
              <a:t>Includes multiplexing (sharing) resources in two different ways:</a:t>
            </a:r>
          </a:p>
          <a:p>
            <a:pPr lvl="2"/>
            <a:r>
              <a:rPr lang="en-US" sz="2000" dirty="0"/>
              <a:t>In time</a:t>
            </a:r>
          </a:p>
          <a:p>
            <a:pPr lvl="2"/>
            <a:r>
              <a:rPr lang="en-US" sz="2000" dirty="0"/>
              <a:t>In space</a:t>
            </a:r>
          </a:p>
        </p:txBody>
      </p:sp>
    </p:spTree>
    <p:extLst>
      <p:ext uri="{BB962C8B-B14F-4D97-AF65-F5344CB8AC3E}">
        <p14:creationId xmlns:p14="http://schemas.microsoft.com/office/powerpoint/2010/main" val="230682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228600"/>
            <a:ext cx="8534400" cy="576262"/>
          </a:xfrm>
        </p:spPr>
        <p:txBody>
          <a:bodyPr/>
          <a:lstStyle/>
          <a:p>
            <a:r>
              <a:rPr lang="en-US" sz="3000" dirty="0"/>
              <a:t>A Typical Computer from Hardware Point of View</a:t>
            </a:r>
          </a:p>
        </p:txBody>
      </p:sp>
      <p:sp>
        <p:nvSpPr>
          <p:cNvPr id="9219" name="Content Placeholder 2"/>
          <p:cNvSpPr>
            <a:spLocks noGrp="1"/>
          </p:cNvSpPr>
          <p:nvPr>
            <p:ph idx="1"/>
          </p:nvPr>
        </p:nvSpPr>
        <p:spPr>
          <a:xfrm>
            <a:off x="381000" y="1233488"/>
            <a:ext cx="8458200" cy="5014912"/>
          </a:xfrm>
        </p:spPr>
        <p:txBody>
          <a:bodyPr/>
          <a:lstStyle/>
          <a:p>
            <a:r>
              <a:rPr lang="en-US" sz="2000" dirty="0"/>
              <a:t>One or more CPUs and device controllers connected through common bus</a:t>
            </a:r>
          </a:p>
          <a:p>
            <a:pPr lvl="1">
              <a:buNone/>
            </a:pP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1" y="2209800"/>
            <a:ext cx="9144000" cy="41910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712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What is an Operating System?</a:t>
            </a:r>
          </a:p>
        </p:txBody>
      </p:sp>
      <p:sp>
        <p:nvSpPr>
          <p:cNvPr id="3075" name="Rectangle 3"/>
          <p:cNvSpPr>
            <a:spLocks noGrp="1" noChangeArrowheads="1"/>
          </p:cNvSpPr>
          <p:nvPr>
            <p:ph type="body" idx="4294967295"/>
          </p:nvPr>
        </p:nvSpPr>
        <p:spPr>
          <a:xfrm>
            <a:off x="457200" y="1219200"/>
            <a:ext cx="8001000" cy="4876800"/>
          </a:xfrm>
        </p:spPr>
        <p:txBody>
          <a:bodyPr/>
          <a:lstStyle/>
          <a:p>
            <a:r>
              <a:rPr lang="en-US" sz="2200" dirty="0"/>
              <a:t>Extended (abstract) machine</a:t>
            </a:r>
          </a:p>
          <a:p>
            <a:pPr lvl="1"/>
            <a:r>
              <a:rPr lang="en-US" sz="2200" dirty="0"/>
              <a:t>Much more ideal environment than the hardware</a:t>
            </a:r>
          </a:p>
          <a:p>
            <a:pPr lvl="2"/>
            <a:r>
              <a:rPr lang="en-US" sz="2200" dirty="0"/>
              <a:t>Ease of use</a:t>
            </a:r>
          </a:p>
          <a:p>
            <a:pPr lvl="2"/>
            <a:r>
              <a:rPr lang="en-US" sz="2200" dirty="0"/>
              <a:t>Fair (well-behaved)</a:t>
            </a:r>
          </a:p>
          <a:p>
            <a:pPr lvl="2"/>
            <a:r>
              <a:rPr lang="en-US" sz="2200" dirty="0"/>
              <a:t>Portable (back-compatible)</a:t>
            </a:r>
          </a:p>
          <a:p>
            <a:pPr lvl="2"/>
            <a:r>
              <a:rPr lang="en-US" sz="2200" dirty="0"/>
              <a:t>Reliable</a:t>
            </a:r>
          </a:p>
          <a:p>
            <a:pPr lvl="2"/>
            <a:r>
              <a:rPr lang="en-US" sz="2200" dirty="0"/>
              <a:t>Safe</a:t>
            </a:r>
          </a:p>
          <a:p>
            <a:pPr lvl="1"/>
            <a:endParaRPr lang="en-US" sz="2200" dirty="0"/>
          </a:p>
          <a:p>
            <a:pPr lvl="1"/>
            <a:r>
              <a:rPr lang="en-US" sz="2200" dirty="0"/>
              <a:t>Illusion of infinite, private resources</a:t>
            </a:r>
          </a:p>
          <a:p>
            <a:pPr lvl="2"/>
            <a:r>
              <a:rPr lang="en-US" sz="2200" dirty="0"/>
              <a:t>Single processor </a:t>
            </a:r>
            <a:r>
              <a:rPr lang="en-US" sz="2200" dirty="0">
                <a:sym typeface="Wingdings" panose="05000000000000000000" pitchFamily="2" charset="2"/>
              </a:rPr>
              <a:t> many separate processors</a:t>
            </a:r>
          </a:p>
          <a:p>
            <a:pPr lvl="2"/>
            <a:r>
              <a:rPr lang="en-US" sz="2200" dirty="0"/>
              <a:t>Single memory </a:t>
            </a:r>
            <a:r>
              <a:rPr lang="en-US" sz="2200" dirty="0">
                <a:sym typeface="Wingdings" panose="05000000000000000000" pitchFamily="2" charset="2"/>
              </a:rPr>
              <a:t> many separate, larger memories</a:t>
            </a:r>
            <a:endParaRPr lang="en-US" sz="2200" dirty="0"/>
          </a:p>
        </p:txBody>
      </p:sp>
    </p:spTree>
    <p:extLst>
      <p:ext uri="{BB962C8B-B14F-4D97-AF65-F5344CB8AC3E}">
        <p14:creationId xmlns:p14="http://schemas.microsoft.com/office/powerpoint/2010/main" val="1237640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Separating Policy from Mechanism</a:t>
            </a:r>
          </a:p>
        </p:txBody>
      </p:sp>
      <p:sp>
        <p:nvSpPr>
          <p:cNvPr id="3075" name="Rectangle 3"/>
          <p:cNvSpPr>
            <a:spLocks noGrp="1" noChangeArrowheads="1"/>
          </p:cNvSpPr>
          <p:nvPr>
            <p:ph type="body" idx="4294967295"/>
          </p:nvPr>
        </p:nvSpPr>
        <p:spPr>
          <a:xfrm>
            <a:off x="457200" y="1219200"/>
            <a:ext cx="8001000" cy="4876800"/>
          </a:xfrm>
        </p:spPr>
        <p:txBody>
          <a:bodyPr/>
          <a:lstStyle/>
          <a:p>
            <a:pPr marL="0" indent="0">
              <a:buNone/>
            </a:pPr>
            <a:r>
              <a:rPr lang="en-US" sz="2200" dirty="0"/>
              <a:t>A fundamental design principle in Computer Science</a:t>
            </a:r>
          </a:p>
          <a:p>
            <a:pPr marL="0" indent="0">
              <a:buNone/>
            </a:pPr>
            <a:endParaRPr lang="en-US" sz="2200" dirty="0"/>
          </a:p>
          <a:p>
            <a:r>
              <a:rPr lang="en-US" sz="2200" dirty="0"/>
              <a:t>Mechanism – tool/implementation to achieve some effect</a:t>
            </a:r>
          </a:p>
          <a:p>
            <a:r>
              <a:rPr lang="en-US" sz="2200" dirty="0"/>
              <a:t>Policy – decisions on what effect should be achieved</a:t>
            </a:r>
          </a:p>
          <a:p>
            <a:pPr lvl="1"/>
            <a:r>
              <a:rPr lang="en-US" sz="2200" dirty="0"/>
              <a:t>Examples:</a:t>
            </a:r>
            <a:endParaRPr lang="en-US" sz="2200" dirty="0">
              <a:sym typeface="Wingdings" panose="05000000000000000000" pitchFamily="2" charset="2"/>
            </a:endParaRPr>
          </a:p>
          <a:p>
            <a:pPr lvl="2"/>
            <a:r>
              <a:rPr lang="en-US" sz="2200" dirty="0"/>
              <a:t>All users treated equally</a:t>
            </a:r>
          </a:p>
          <a:p>
            <a:pPr lvl="2"/>
            <a:r>
              <a:rPr lang="en-US" sz="2200" dirty="0"/>
              <a:t>All programs instances treated equally</a:t>
            </a:r>
          </a:p>
          <a:p>
            <a:pPr lvl="2"/>
            <a:r>
              <a:rPr lang="en-US" sz="2200" dirty="0"/>
              <a:t>Preferred users treated better</a:t>
            </a:r>
          </a:p>
          <a:p>
            <a:endParaRPr lang="en-US" sz="2200" dirty="0"/>
          </a:p>
          <a:p>
            <a:pPr marL="0" indent="0">
              <a:buNone/>
            </a:pPr>
            <a:r>
              <a:rPr lang="en-US" sz="2200" dirty="0"/>
              <a:t>Separation leads to flexibility</a:t>
            </a:r>
          </a:p>
        </p:txBody>
      </p:sp>
    </p:spTree>
    <p:extLst>
      <p:ext uri="{BB962C8B-B14F-4D97-AF65-F5344CB8AC3E}">
        <p14:creationId xmlns:p14="http://schemas.microsoft.com/office/powerpoint/2010/main" val="3809244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Is there a perfect OS?</a:t>
            </a:r>
          </a:p>
        </p:txBody>
      </p:sp>
      <p:sp>
        <p:nvSpPr>
          <p:cNvPr id="3075" name="Rectangle 3"/>
          <p:cNvSpPr>
            <a:spLocks noGrp="1" noChangeArrowheads="1"/>
          </p:cNvSpPr>
          <p:nvPr>
            <p:ph type="body" idx="4294967295"/>
          </p:nvPr>
        </p:nvSpPr>
        <p:spPr>
          <a:xfrm>
            <a:off x="457200" y="1219200"/>
            <a:ext cx="2362200" cy="4876800"/>
          </a:xfrm>
        </p:spPr>
        <p:txBody>
          <a:bodyPr/>
          <a:lstStyle/>
          <a:p>
            <a:r>
              <a:rPr lang="en-US" sz="2200" dirty="0"/>
              <a:t>Fairness</a:t>
            </a:r>
          </a:p>
          <a:p>
            <a:r>
              <a:rPr lang="en-US" sz="2200" dirty="0"/>
              <a:t>Efficiency</a:t>
            </a:r>
          </a:p>
          <a:p>
            <a:endParaRPr lang="en-US" sz="2200" dirty="0"/>
          </a:p>
          <a:p>
            <a:r>
              <a:rPr lang="en-US" sz="2200" dirty="0"/>
              <a:t>Portability</a:t>
            </a:r>
          </a:p>
          <a:p>
            <a:r>
              <a:rPr lang="en-US" sz="2200" dirty="0"/>
              <a:t>Interfaces</a:t>
            </a:r>
          </a:p>
          <a:p>
            <a:endParaRPr lang="en-US" sz="2200" dirty="0"/>
          </a:p>
          <a:p>
            <a:r>
              <a:rPr lang="en-US" sz="2200" dirty="0"/>
              <a:t>Security</a:t>
            </a:r>
          </a:p>
          <a:p>
            <a:r>
              <a:rPr lang="en-US" sz="2200" dirty="0"/>
              <a:t>Robustness</a:t>
            </a:r>
          </a:p>
        </p:txBody>
      </p:sp>
      <p:sp>
        <p:nvSpPr>
          <p:cNvPr id="4" name="Rectangle 3"/>
          <p:cNvSpPr txBox="1">
            <a:spLocks noChangeArrowheads="1"/>
          </p:cNvSpPr>
          <p:nvPr/>
        </p:nvSpPr>
        <p:spPr bwMode="auto">
          <a:xfrm>
            <a:off x="4800600" y="1447800"/>
            <a:ext cx="3429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Garamond" pitchFamily="18" charset="0"/>
                <a:ea typeface="ＭＳ Ｐゴシック" pitchFamily="-84" charset="-128"/>
                <a:cs typeface="Garamond" pitchFamily="18"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Garamond" pitchFamily="18" charset="0"/>
                <a:ea typeface="ＭＳ Ｐゴシック" pitchFamily="-8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Garamond" pitchFamily="18" charset="0"/>
                <a:ea typeface="ＭＳ Ｐゴシック" pitchFamily="-8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Garamond" pitchFamily="18" charset="0"/>
                <a:ea typeface="ＭＳ Ｐゴシック" pitchFamily="-8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Garamond" pitchFamily="18" charset="0"/>
                <a:ea typeface="ＭＳ Ｐゴシック" pitchFamily="-8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sz="2200" kern="0" dirty="0"/>
              <a:t>Conflicting goals</a:t>
            </a:r>
          </a:p>
          <a:p>
            <a:pPr lvl="1"/>
            <a:r>
              <a:rPr lang="en-US" sz="2000" kern="0" dirty="0"/>
              <a:t>Fairness vs efficiency</a:t>
            </a:r>
          </a:p>
          <a:p>
            <a:pPr lvl="1"/>
            <a:r>
              <a:rPr lang="en-US" sz="2000" kern="0" dirty="0"/>
              <a:t>Efficiency vs portability</a:t>
            </a:r>
          </a:p>
          <a:p>
            <a:pPr lvl="1"/>
            <a:r>
              <a:rPr lang="en-US" sz="2000" kern="0" dirty="0"/>
              <a:t>…</a:t>
            </a:r>
          </a:p>
          <a:p>
            <a:endParaRPr lang="en-US" sz="2200" kern="0" dirty="0"/>
          </a:p>
          <a:p>
            <a:r>
              <a:rPr lang="en-US" sz="2200" kern="0" dirty="0"/>
              <a:t>Furthermore, …</a:t>
            </a:r>
          </a:p>
        </p:txBody>
      </p:sp>
    </p:spTree>
    <p:extLst>
      <p:ext uri="{BB962C8B-B14F-4D97-AF65-F5344CB8AC3E}">
        <p14:creationId xmlns:p14="http://schemas.microsoft.com/office/powerpoint/2010/main" val="184437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Hardware is evolving …</a:t>
            </a:r>
          </a:p>
        </p:txBody>
      </p:sp>
      <p:sp>
        <p:nvSpPr>
          <p:cNvPr id="3075" name="Rectangle 3"/>
          <p:cNvSpPr>
            <a:spLocks noGrp="1" noChangeArrowheads="1"/>
          </p:cNvSpPr>
          <p:nvPr>
            <p:ph type="body" idx="4294967295"/>
          </p:nvPr>
        </p:nvSpPr>
        <p:spPr>
          <a:xfrm>
            <a:off x="457200" y="1219200"/>
            <a:ext cx="8001000" cy="4876800"/>
          </a:xfrm>
        </p:spPr>
        <p:txBody>
          <a:bodyPr/>
          <a:lstStyle/>
          <a:p>
            <a:r>
              <a:rPr lang="en-US" sz="2200" dirty="0"/>
              <a:t>60’s – 70’s  </a:t>
            </a:r>
            <a:r>
              <a:rPr lang="en-US" sz="2200" dirty="0">
                <a:sym typeface="Wingdings" panose="05000000000000000000" pitchFamily="2" charset="2"/>
              </a:rPr>
              <a:t> Mainframes</a:t>
            </a:r>
            <a:endParaRPr lang="en-US" sz="2200" dirty="0"/>
          </a:p>
          <a:p>
            <a:pPr lvl="1"/>
            <a:r>
              <a:rPr lang="en-US" sz="2200" dirty="0"/>
              <a:t>Rise of IBM</a:t>
            </a:r>
          </a:p>
          <a:p>
            <a:endParaRPr lang="en-US" sz="2200" dirty="0"/>
          </a:p>
          <a:p>
            <a:r>
              <a:rPr lang="en-US" sz="2200" dirty="0"/>
              <a:t>70’s – 80’s  </a:t>
            </a:r>
            <a:r>
              <a:rPr lang="en-US" sz="2200" dirty="0">
                <a:sym typeface="Wingdings" panose="05000000000000000000" pitchFamily="2" charset="2"/>
              </a:rPr>
              <a:t> Minicomputers</a:t>
            </a:r>
            <a:endParaRPr lang="en-US" sz="2200" dirty="0"/>
          </a:p>
          <a:p>
            <a:pPr lvl="1"/>
            <a:r>
              <a:rPr lang="en-US" sz="2200" dirty="0"/>
              <a:t>Rise of Digital Equipment</a:t>
            </a:r>
          </a:p>
          <a:p>
            <a:endParaRPr lang="en-US" sz="2200" dirty="0"/>
          </a:p>
          <a:p>
            <a:r>
              <a:rPr lang="en-US" sz="2200" dirty="0"/>
              <a:t>80’s – 90’s  </a:t>
            </a:r>
            <a:r>
              <a:rPr lang="en-US" sz="2200" dirty="0">
                <a:sym typeface="Wingdings" panose="05000000000000000000" pitchFamily="2" charset="2"/>
              </a:rPr>
              <a:t> PCs</a:t>
            </a:r>
            <a:endParaRPr lang="en-US" sz="2200" dirty="0"/>
          </a:p>
          <a:p>
            <a:pPr lvl="1"/>
            <a:r>
              <a:rPr lang="en-US" sz="2200" dirty="0"/>
              <a:t>Rise of Intel, Microsoft</a:t>
            </a:r>
          </a:p>
          <a:p>
            <a:pPr lvl="1"/>
            <a:endParaRPr lang="en-US" sz="2200" dirty="0"/>
          </a:p>
          <a:p>
            <a:r>
              <a:rPr lang="en-US" sz="2200" dirty="0"/>
              <a:t>90’s – today  </a:t>
            </a:r>
            <a:r>
              <a:rPr lang="en-US" sz="2200" dirty="0">
                <a:sym typeface="Wingdings" panose="05000000000000000000" pitchFamily="2" charset="2"/>
              </a:rPr>
              <a:t> Handheld systems (smartphones)</a:t>
            </a:r>
            <a:endParaRPr lang="en-US" sz="2200" dirty="0"/>
          </a:p>
        </p:txBody>
      </p:sp>
    </p:spTree>
    <p:extLst>
      <p:ext uri="{BB962C8B-B14F-4D97-AF65-F5344CB8AC3E}">
        <p14:creationId xmlns:p14="http://schemas.microsoft.com/office/powerpoint/2010/main" val="62886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Computer Hardware Review: Processors</a:t>
            </a:r>
          </a:p>
        </p:txBody>
      </p:sp>
      <p:sp>
        <p:nvSpPr>
          <p:cNvPr id="3" name="Content Placeholder 2"/>
          <p:cNvSpPr>
            <a:spLocks noGrp="1"/>
          </p:cNvSpPr>
          <p:nvPr>
            <p:ph idx="1"/>
          </p:nvPr>
        </p:nvSpPr>
        <p:spPr/>
        <p:txBody>
          <a:bodyPr/>
          <a:lstStyle/>
          <a:p>
            <a:r>
              <a:rPr lang="en-US" dirty="0"/>
              <a:t>Instruction Set</a:t>
            </a:r>
          </a:p>
          <a:p>
            <a:pPr lvl="1"/>
            <a:r>
              <a:rPr lang="en-US" dirty="0"/>
              <a:t>Pentium cannot execute SPARC programs</a:t>
            </a:r>
          </a:p>
          <a:p>
            <a:r>
              <a:rPr lang="en-US" dirty="0"/>
              <a:t>ALU </a:t>
            </a:r>
            <a:r>
              <a:rPr lang="en-US" i="1" dirty="0"/>
              <a:t>Arithmetic/Logic Unit</a:t>
            </a:r>
          </a:p>
          <a:p>
            <a:r>
              <a:rPr lang="en-US" dirty="0"/>
              <a:t>Instruction Register</a:t>
            </a:r>
          </a:p>
          <a:p>
            <a:pPr lvl="1"/>
            <a:r>
              <a:rPr lang="en-US" dirty="0"/>
              <a:t>address of the next instruction to be fetched</a:t>
            </a:r>
          </a:p>
          <a:p>
            <a:r>
              <a:rPr lang="en-US" dirty="0"/>
              <a:t>Stack Pointer</a:t>
            </a:r>
          </a:p>
          <a:p>
            <a:pPr lvl="1"/>
            <a:r>
              <a:rPr lang="en-US" dirty="0"/>
              <a:t>points to the top of the current stack in memory</a:t>
            </a:r>
          </a:p>
          <a:p>
            <a:r>
              <a:rPr lang="en-US" dirty="0"/>
              <a:t>General Registers</a:t>
            </a:r>
          </a:p>
          <a:p>
            <a:r>
              <a:rPr lang="en-US" dirty="0"/>
              <a:t>PSW Program Status Word</a:t>
            </a:r>
          </a:p>
          <a:p>
            <a:pPr lvl="1"/>
            <a:r>
              <a:rPr lang="en-US" dirty="0"/>
              <a:t>condition code bits, which are set by comparison instructions</a:t>
            </a:r>
          </a:p>
          <a:p>
            <a:r>
              <a:rPr lang="en-US" dirty="0"/>
              <a:t>Pipeline</a:t>
            </a:r>
          </a:p>
          <a:p>
            <a:endParaRPr lang="en-US" dirty="0"/>
          </a:p>
          <a:p>
            <a:r>
              <a:rPr lang="en-US" u="sng" dirty="0"/>
              <a:t>Note: CPUs contain some registers inside to hold key variables and temporary results</a:t>
            </a:r>
          </a:p>
        </p:txBody>
      </p:sp>
    </p:spTree>
    <p:extLst>
      <p:ext uri="{BB962C8B-B14F-4D97-AF65-F5344CB8AC3E}">
        <p14:creationId xmlns:p14="http://schemas.microsoft.com/office/powerpoint/2010/main" val="296797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Computer Hardware Review: Processors</a:t>
            </a:r>
            <a:endParaRPr lang="en-US" dirty="0"/>
          </a:p>
        </p:txBody>
      </p:sp>
      <p:sp>
        <p:nvSpPr>
          <p:cNvPr id="3" name="Content Placeholder 2"/>
          <p:cNvSpPr>
            <a:spLocks noGrp="1"/>
          </p:cNvSpPr>
          <p:nvPr>
            <p:ph idx="1"/>
          </p:nvPr>
        </p:nvSpPr>
        <p:spPr>
          <a:xfrm>
            <a:off x="609600" y="5638800"/>
            <a:ext cx="8229600" cy="533400"/>
          </a:xfrm>
        </p:spPr>
        <p:txBody>
          <a:bodyPr/>
          <a:lstStyle/>
          <a:p>
            <a:r>
              <a:rPr lang="en-US" dirty="0"/>
              <a:t>(a) A three-stage pipeline. 			(b) A superscalar CPU.</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1" y="2286000"/>
            <a:ext cx="9116291" cy="2959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241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Historical Comparison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8013879"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3285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Hardware is evolving …</a:t>
            </a:r>
          </a:p>
        </p:txBody>
      </p:sp>
      <p:sp>
        <p:nvSpPr>
          <p:cNvPr id="3075" name="Rectangle 3"/>
          <p:cNvSpPr>
            <a:spLocks noGrp="1" noChangeArrowheads="1"/>
          </p:cNvSpPr>
          <p:nvPr>
            <p:ph type="body" idx="4294967295"/>
          </p:nvPr>
        </p:nvSpPr>
        <p:spPr>
          <a:xfrm>
            <a:off x="457200" y="1219200"/>
            <a:ext cx="8001000" cy="4876800"/>
          </a:xfrm>
        </p:spPr>
        <p:txBody>
          <a:bodyPr/>
          <a:lstStyle/>
          <a:p>
            <a:r>
              <a:rPr lang="en-US" sz="2200" dirty="0"/>
              <a:t>New architectures</a:t>
            </a:r>
          </a:p>
          <a:p>
            <a:pPr lvl="1"/>
            <a:r>
              <a:rPr lang="en-US" sz="2200" dirty="0"/>
              <a:t>32-bit vs 64 bit</a:t>
            </a:r>
          </a:p>
          <a:p>
            <a:pPr lvl="1"/>
            <a:r>
              <a:rPr lang="en-US" sz="2200" dirty="0"/>
              <a:t>Multiprocessors</a:t>
            </a:r>
          </a:p>
          <a:p>
            <a:pPr lvl="1"/>
            <a:r>
              <a:rPr lang="en-US" sz="2200" dirty="0"/>
              <a:t>Multi-core</a:t>
            </a:r>
          </a:p>
        </p:txBody>
      </p:sp>
    </p:spTree>
    <p:extLst>
      <p:ext uri="{BB962C8B-B14F-4D97-AF65-F5344CB8AC3E}">
        <p14:creationId xmlns:p14="http://schemas.microsoft.com/office/powerpoint/2010/main" val="912018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May You Live in Interesting Times …</a:t>
            </a:r>
          </a:p>
        </p:txBody>
      </p:sp>
      <p:sp>
        <p:nvSpPr>
          <p:cNvPr id="3075" name="Rectangle 3"/>
          <p:cNvSpPr>
            <a:spLocks noGrp="1" noChangeArrowheads="1"/>
          </p:cNvSpPr>
          <p:nvPr>
            <p:ph type="body" idx="4294967295"/>
          </p:nvPr>
        </p:nvSpPr>
        <p:spPr>
          <a:xfrm>
            <a:off x="457200" y="1219200"/>
            <a:ext cx="8001000" cy="4876800"/>
          </a:xfrm>
        </p:spPr>
        <p:txBody>
          <a:bodyPr/>
          <a:lstStyle/>
          <a:p>
            <a:r>
              <a:rPr lang="en-US" sz="2200" dirty="0"/>
              <a:t>Processor speed doubles in 18 months</a:t>
            </a:r>
          </a:p>
          <a:p>
            <a:pPr lvl="1"/>
            <a:r>
              <a:rPr lang="en-US" sz="2200" dirty="0"/>
              <a:t>Number of cores per chip doubles in 24 months</a:t>
            </a:r>
          </a:p>
          <a:p>
            <a:pPr lvl="1"/>
            <a:endParaRPr lang="en-US" sz="2200" dirty="0"/>
          </a:p>
          <a:p>
            <a:r>
              <a:rPr lang="en-US" sz="2200" dirty="0"/>
              <a:t>Disks capacity doubles every 12 months</a:t>
            </a:r>
          </a:p>
          <a:p>
            <a:endParaRPr lang="en-US" sz="2200" dirty="0"/>
          </a:p>
          <a:p>
            <a:r>
              <a:rPr lang="en-US" sz="2200" dirty="0"/>
              <a:t>Performance/cost “sweet spot” constantly decaying</a:t>
            </a:r>
          </a:p>
        </p:txBody>
      </p:sp>
    </p:spTree>
    <p:extLst>
      <p:ext uri="{BB962C8B-B14F-4D97-AF65-F5344CB8AC3E}">
        <p14:creationId xmlns:p14="http://schemas.microsoft.com/office/powerpoint/2010/main" val="1701925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Applications are also evolving</a:t>
            </a:r>
          </a:p>
        </p:txBody>
      </p:sp>
      <p:sp>
        <p:nvSpPr>
          <p:cNvPr id="3075" name="Rectangle 3"/>
          <p:cNvSpPr>
            <a:spLocks noGrp="1" noChangeArrowheads="1"/>
          </p:cNvSpPr>
          <p:nvPr>
            <p:ph type="body" idx="4294967295"/>
          </p:nvPr>
        </p:nvSpPr>
        <p:spPr>
          <a:xfrm>
            <a:off x="457200" y="1219200"/>
            <a:ext cx="8001000" cy="4876800"/>
          </a:xfrm>
        </p:spPr>
        <p:txBody>
          <a:bodyPr/>
          <a:lstStyle/>
          <a:p>
            <a:r>
              <a:rPr lang="en-US" sz="2200" dirty="0"/>
              <a:t>New applications</a:t>
            </a:r>
          </a:p>
          <a:p>
            <a:pPr lvl="1"/>
            <a:r>
              <a:rPr lang="en-US" sz="2200" dirty="0"/>
              <a:t>Computer games</a:t>
            </a:r>
          </a:p>
          <a:p>
            <a:pPr lvl="1"/>
            <a:r>
              <a:rPr lang="en-US" sz="2200" dirty="0"/>
              <a:t>Java</a:t>
            </a:r>
          </a:p>
          <a:p>
            <a:pPr lvl="1"/>
            <a:r>
              <a:rPr lang="en-US" sz="2200" dirty="0"/>
              <a:t>WWW (web servers)</a:t>
            </a:r>
          </a:p>
          <a:p>
            <a:pPr lvl="1"/>
            <a:r>
              <a:rPr lang="en-US" sz="2200" dirty="0"/>
              <a:t>Networked games</a:t>
            </a:r>
          </a:p>
          <a:p>
            <a:pPr lvl="1"/>
            <a:r>
              <a:rPr lang="en-US" sz="2200" dirty="0"/>
              <a:t>Peer-to-peer</a:t>
            </a:r>
          </a:p>
          <a:p>
            <a:pPr lvl="1"/>
            <a:r>
              <a:rPr lang="en-US" sz="2200" dirty="0"/>
              <a:t>Web 2.0 (</a:t>
            </a:r>
            <a:r>
              <a:rPr lang="en-US" sz="2200" dirty="0" err="1"/>
              <a:t>Youtube</a:t>
            </a:r>
            <a:r>
              <a:rPr lang="en-US" sz="2200" dirty="0"/>
              <a:t>, social network)</a:t>
            </a:r>
          </a:p>
          <a:p>
            <a:pPr lvl="1"/>
            <a:r>
              <a:rPr lang="en-US" sz="2200" dirty="0"/>
              <a:t>Mobile device applications</a:t>
            </a:r>
          </a:p>
          <a:p>
            <a:pPr lvl="1"/>
            <a:r>
              <a:rPr lang="en-US" sz="2200" dirty="0"/>
              <a:t>…</a:t>
            </a:r>
          </a:p>
        </p:txBody>
      </p:sp>
    </p:spTree>
    <p:extLst>
      <p:ext uri="{BB962C8B-B14F-4D97-AF65-F5344CB8AC3E}">
        <p14:creationId xmlns:p14="http://schemas.microsoft.com/office/powerpoint/2010/main" val="211667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228600"/>
            <a:ext cx="8229600" cy="576262"/>
          </a:xfrm>
        </p:spPr>
        <p:txBody>
          <a:bodyPr/>
          <a:lstStyle/>
          <a:p>
            <a:pPr eaLnBrk="1" hangingPunct="1"/>
            <a:r>
              <a:rPr lang="en-US" dirty="0"/>
              <a:t>Computer System Components</a:t>
            </a:r>
          </a:p>
        </p:txBody>
      </p:sp>
      <p:grpSp>
        <p:nvGrpSpPr>
          <p:cNvPr id="3" name="Group 2"/>
          <p:cNvGrpSpPr/>
          <p:nvPr/>
        </p:nvGrpSpPr>
        <p:grpSpPr>
          <a:xfrm>
            <a:off x="914400" y="1066800"/>
            <a:ext cx="7162800" cy="5706030"/>
            <a:chOff x="914400" y="1151971"/>
            <a:chExt cx="7162800" cy="5706030"/>
          </a:xfrm>
        </p:grpSpPr>
        <p:pic>
          <p:nvPicPr>
            <p:cNvPr id="921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151971"/>
              <a:ext cx="7162800" cy="570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2286000" y="4480560"/>
              <a:ext cx="4419600" cy="1463040"/>
            </a:xfrm>
            <a:prstGeom prst="rect">
              <a:avLst/>
            </a:prstGeom>
            <a:solidFill>
              <a:srgbClr val="B9ED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grpSp>
    </p:spTree>
    <p:extLst>
      <p:ext uri="{BB962C8B-B14F-4D97-AF65-F5344CB8AC3E}">
        <p14:creationId xmlns:p14="http://schemas.microsoft.com/office/powerpoint/2010/main" val="1673825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533400" y="277813"/>
            <a:ext cx="7723187" cy="576262"/>
          </a:xfrm>
        </p:spPr>
        <p:txBody>
          <a:bodyPr/>
          <a:lstStyle/>
          <a:p>
            <a:pPr eaLnBrk="1" hangingPunct="1"/>
            <a:r>
              <a:rPr lang="en-US" dirty="0"/>
              <a:t>There is no magic in OS design</a:t>
            </a:r>
          </a:p>
        </p:txBody>
      </p:sp>
      <p:sp>
        <p:nvSpPr>
          <p:cNvPr id="3075" name="Rectangle 3"/>
          <p:cNvSpPr>
            <a:spLocks noGrp="1" noChangeArrowheads="1"/>
          </p:cNvSpPr>
          <p:nvPr>
            <p:ph type="body" idx="4294967295"/>
          </p:nvPr>
        </p:nvSpPr>
        <p:spPr>
          <a:xfrm>
            <a:off x="457200" y="1219200"/>
            <a:ext cx="4343400" cy="4876800"/>
          </a:xfrm>
        </p:spPr>
        <p:txBody>
          <a:bodyPr/>
          <a:lstStyle/>
          <a:p>
            <a:r>
              <a:rPr lang="en-US" sz="2200" dirty="0"/>
              <a:t>This is Engineering</a:t>
            </a:r>
          </a:p>
          <a:p>
            <a:pPr lvl="1"/>
            <a:r>
              <a:rPr lang="en-US" sz="2000" dirty="0"/>
              <a:t>Imperfection</a:t>
            </a:r>
          </a:p>
          <a:p>
            <a:pPr lvl="1"/>
            <a:r>
              <a:rPr lang="en-US" sz="2000" dirty="0"/>
              <a:t>Tradeoffs (perf/</a:t>
            </a:r>
            <a:r>
              <a:rPr lang="en-US" sz="2000" dirty="0" err="1"/>
              <a:t>func</a:t>
            </a:r>
            <a:r>
              <a:rPr lang="en-US" sz="2000" dirty="0"/>
              <a:t>)</a:t>
            </a:r>
          </a:p>
          <a:p>
            <a:pPr lvl="1"/>
            <a:r>
              <a:rPr lang="en-US" sz="2000" dirty="0"/>
              <a:t>Constraints</a:t>
            </a:r>
          </a:p>
          <a:p>
            <a:pPr lvl="2"/>
            <a:r>
              <a:rPr lang="en-US" dirty="0"/>
              <a:t>Hardware, cost, time, power</a:t>
            </a:r>
          </a:p>
          <a:p>
            <a:r>
              <a:rPr lang="en-US" sz="2200" dirty="0"/>
              <a:t>Optimizations</a:t>
            </a:r>
          </a:p>
        </p:txBody>
      </p:sp>
      <p:sp>
        <p:nvSpPr>
          <p:cNvPr id="4" name="Rectangle 3"/>
          <p:cNvSpPr txBox="1">
            <a:spLocks noChangeArrowheads="1"/>
          </p:cNvSpPr>
          <p:nvPr/>
        </p:nvSpPr>
        <p:spPr bwMode="auto">
          <a:xfrm>
            <a:off x="4724400" y="1219200"/>
            <a:ext cx="434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Garamond" pitchFamily="18" charset="0"/>
                <a:ea typeface="ＭＳ Ｐゴシック" pitchFamily="-84" charset="-128"/>
                <a:cs typeface="Garamond" pitchFamily="18"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Garamond" pitchFamily="18" charset="0"/>
                <a:ea typeface="ＭＳ Ｐゴシック" pitchFamily="-8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Garamond" pitchFamily="18" charset="0"/>
                <a:ea typeface="ＭＳ Ｐゴシック" pitchFamily="-8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Garamond" pitchFamily="18" charset="0"/>
                <a:ea typeface="ＭＳ Ｐゴシック" pitchFamily="-8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Garamond" pitchFamily="18" charset="0"/>
                <a:ea typeface="ＭＳ Ｐゴシック" pitchFamily="-8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sz="2200" kern="0" dirty="0"/>
              <a:t>Nothing is permanent</a:t>
            </a:r>
          </a:p>
          <a:p>
            <a:endParaRPr lang="en-US" sz="1100" kern="0" dirty="0"/>
          </a:p>
          <a:p>
            <a:r>
              <a:rPr lang="en-US" sz="2200" kern="0" dirty="0"/>
              <a:t>High rate of change</a:t>
            </a:r>
          </a:p>
          <a:p>
            <a:pPr lvl="1"/>
            <a:r>
              <a:rPr lang="en-US" sz="2000" kern="0" dirty="0"/>
              <a:t>Hardware</a:t>
            </a:r>
          </a:p>
          <a:p>
            <a:pPr lvl="1"/>
            <a:r>
              <a:rPr lang="en-US" sz="2000" kern="0" dirty="0"/>
              <a:t>Applications</a:t>
            </a:r>
          </a:p>
          <a:p>
            <a:endParaRPr lang="en-US" sz="1200" kern="0" dirty="0"/>
          </a:p>
          <a:p>
            <a:r>
              <a:rPr lang="en-US" sz="2200" kern="0" dirty="0"/>
              <a:t>Cost/benefit analyses</a:t>
            </a:r>
          </a:p>
          <a:p>
            <a:endParaRPr lang="en-US" sz="1100" kern="0" dirty="0"/>
          </a:p>
          <a:p>
            <a:r>
              <a:rPr lang="en-US" sz="2200" kern="0" dirty="0"/>
              <a:t>One good news:</a:t>
            </a:r>
          </a:p>
          <a:p>
            <a:pPr lvl="1"/>
            <a:r>
              <a:rPr lang="en-US" sz="2000" kern="0" dirty="0"/>
              <a:t>Inertia of a few design principles</a:t>
            </a:r>
          </a:p>
        </p:txBody>
      </p:sp>
      <p:pic>
        <p:nvPicPr>
          <p:cNvPr id="5" name="Picture 2"/>
          <p:cNvPicPr>
            <a:picLocks noChangeAspect="1" noChangeArrowheads="1"/>
          </p:cNvPicPr>
          <p:nvPr/>
        </p:nvPicPr>
        <p:blipFill>
          <a:blip r:embed="rId3" cstate="print"/>
          <a:srcRect/>
          <a:stretch>
            <a:fillRect/>
          </a:stretch>
        </p:blipFill>
        <p:spPr bwMode="auto">
          <a:xfrm>
            <a:off x="990600" y="3733800"/>
            <a:ext cx="3193312" cy="3051387"/>
          </a:xfrm>
          <a:prstGeom prst="rect">
            <a:avLst/>
          </a:prstGeom>
          <a:noFill/>
          <a:ln w="9525">
            <a:noFill/>
            <a:miter lim="800000"/>
            <a:headEnd/>
            <a:tailEnd/>
          </a:ln>
          <a:effectLst/>
        </p:spPr>
      </p:pic>
    </p:spTree>
    <p:extLst>
      <p:ext uri="{BB962C8B-B14F-4D97-AF65-F5344CB8AC3E}">
        <p14:creationId xmlns:p14="http://schemas.microsoft.com/office/powerpoint/2010/main" val="182681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457200" y="277813"/>
            <a:ext cx="8000999" cy="576262"/>
          </a:xfrm>
        </p:spPr>
        <p:txBody>
          <a:bodyPr/>
          <a:lstStyle/>
          <a:p>
            <a:r>
              <a:rPr lang="en-US" altLang="en-US" dirty="0"/>
              <a:t>Storage Definitions and Notation Review</a:t>
            </a:r>
          </a:p>
        </p:txBody>
      </p:sp>
      <p:sp>
        <p:nvSpPr>
          <p:cNvPr id="3075" name="Rectangle 5"/>
          <p:cNvSpPr>
            <a:spLocks noChangeArrowheads="1"/>
          </p:cNvSpPr>
          <p:nvPr/>
        </p:nvSpPr>
        <p:spPr bwMode="auto">
          <a:xfrm>
            <a:off x="747712" y="1177925"/>
            <a:ext cx="7710487" cy="51911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sz="1400" dirty="0">
                <a:latin typeface="Verdana" pitchFamily="34" charset="0"/>
              </a:rPr>
              <a:t>The basic unit of computer storage is the </a:t>
            </a:r>
            <a:r>
              <a:rPr kumimoji="0" lang="en-US" altLang="en-US" sz="1400" b="1" dirty="0">
                <a:latin typeface="Verdana" pitchFamily="34" charset="0"/>
              </a:rPr>
              <a:t>bit</a:t>
            </a:r>
            <a:r>
              <a:rPr kumimoji="0" lang="en-US" altLang="en-US" sz="1400" dirty="0">
                <a:latin typeface="Verdana" pitchFamily="34" charset="0"/>
              </a:rPr>
              <a:t>. A bit can contain one of two values, 0 and 1. All other storage in a computer is based on collections of bits. Given enough bits, it is amazing how many things a computer can represent: numbers, letters, images, movies, sounds, documents, and programs, to name a few. A </a:t>
            </a:r>
            <a:r>
              <a:rPr kumimoji="0" lang="en-US" altLang="en-US" sz="1400" b="1" dirty="0">
                <a:latin typeface="Verdana" pitchFamily="34" charset="0"/>
              </a:rPr>
              <a:t>byte </a:t>
            </a:r>
            <a:r>
              <a:rPr kumimoji="0" lang="en-US" altLang="en-US" sz="1400" dirty="0">
                <a:latin typeface="Verdana" pitchFamily="34" charset="0"/>
              </a:rPr>
              <a:t>is 8 bits, and on most computers it is the smallest convenient chunk of storage. For example, most computers don’t have an instruction to move a bit but do have one to move a byte. A less common term is </a:t>
            </a:r>
            <a:r>
              <a:rPr kumimoji="0" lang="en-US" altLang="en-US" sz="1400" b="1" dirty="0">
                <a:latin typeface="Verdana" pitchFamily="34" charset="0"/>
              </a:rPr>
              <a:t>word</a:t>
            </a:r>
            <a:r>
              <a:rPr kumimoji="0" lang="en-US" altLang="en-US" sz="1400" dirty="0">
                <a:latin typeface="Verdana" pitchFamily="34" charset="0"/>
              </a:rPr>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pPr>
              <a:spcBef>
                <a:spcPct val="0"/>
              </a:spcBef>
              <a:buClrTx/>
              <a:buSzTx/>
              <a:buFontTx/>
              <a:buNone/>
            </a:pPr>
            <a:endParaRPr kumimoji="0" lang="en-US" altLang="en-US" sz="1400" baseline="-25000" dirty="0">
              <a:latin typeface="Verdana" pitchFamily="34" charset="0"/>
            </a:endParaRPr>
          </a:p>
          <a:p>
            <a:pPr>
              <a:spcBef>
                <a:spcPct val="0"/>
              </a:spcBef>
              <a:buClrTx/>
              <a:buSzTx/>
              <a:buFontTx/>
              <a:buNone/>
            </a:pPr>
            <a:r>
              <a:rPr kumimoji="0" lang="en-US" altLang="en-US" sz="1400" dirty="0">
                <a:latin typeface="Verdana" pitchFamily="34" charset="0"/>
              </a:rPr>
              <a:t>Computer storage, along with most computer throughput, is generally measured and manipulated in bytes and collections of bytes. </a:t>
            </a:r>
          </a:p>
          <a:p>
            <a:pPr>
              <a:spcBef>
                <a:spcPct val="0"/>
              </a:spcBef>
              <a:buClrTx/>
              <a:buSzTx/>
              <a:buFontTx/>
              <a:buNone/>
            </a:pPr>
            <a:r>
              <a:rPr kumimoji="0" lang="en-US" altLang="en-US" sz="1400" dirty="0">
                <a:latin typeface="Verdana" pitchFamily="34" charset="0"/>
              </a:rPr>
              <a:t>A </a:t>
            </a:r>
            <a:r>
              <a:rPr kumimoji="0" lang="en-US" altLang="en-US" sz="1400" b="1" dirty="0">
                <a:latin typeface="Verdana" pitchFamily="34" charset="0"/>
              </a:rPr>
              <a:t>kilobyte</a:t>
            </a:r>
            <a:r>
              <a:rPr kumimoji="0" lang="en-US" altLang="en-US" sz="1400" dirty="0">
                <a:latin typeface="Verdana" pitchFamily="34" charset="0"/>
              </a:rPr>
              <a:t>, or </a:t>
            </a:r>
            <a:r>
              <a:rPr kumimoji="0" lang="en-US" altLang="en-US" sz="1400" b="1" dirty="0">
                <a:latin typeface="Verdana" pitchFamily="34" charset="0"/>
              </a:rPr>
              <a:t>KB</a:t>
            </a:r>
            <a:r>
              <a:rPr kumimoji="0" lang="en-US" altLang="en-US" sz="1400" dirty="0">
                <a:latin typeface="Verdana" pitchFamily="34" charset="0"/>
              </a:rPr>
              <a:t>, is 1,024 bytes</a:t>
            </a:r>
          </a:p>
          <a:p>
            <a:pPr>
              <a:spcBef>
                <a:spcPct val="0"/>
              </a:spcBef>
              <a:buClrTx/>
              <a:buSzTx/>
              <a:buFontTx/>
              <a:buNone/>
            </a:pPr>
            <a:r>
              <a:rPr kumimoji="0" lang="en-US" altLang="en-US" sz="1400" dirty="0">
                <a:latin typeface="Verdana" pitchFamily="34" charset="0"/>
              </a:rPr>
              <a:t>a </a:t>
            </a:r>
            <a:r>
              <a:rPr kumimoji="0" lang="en-US" altLang="en-US" sz="1400" b="1" dirty="0">
                <a:latin typeface="Verdana" pitchFamily="34" charset="0"/>
              </a:rPr>
              <a:t>megabyte</a:t>
            </a:r>
            <a:r>
              <a:rPr kumimoji="0" lang="en-US" altLang="en-US" sz="1400" dirty="0">
                <a:latin typeface="Verdana" pitchFamily="34" charset="0"/>
              </a:rPr>
              <a:t>, or </a:t>
            </a:r>
            <a:r>
              <a:rPr kumimoji="0" lang="en-US" altLang="en-US" sz="1400" b="1" dirty="0">
                <a:latin typeface="Verdana" pitchFamily="34" charset="0"/>
              </a:rPr>
              <a:t>MB</a:t>
            </a:r>
            <a:r>
              <a:rPr kumimoji="0" lang="en-US" altLang="en-US" sz="1400" dirty="0">
                <a:latin typeface="Verdana" pitchFamily="34" charset="0"/>
              </a:rPr>
              <a:t>, is 1,024</a:t>
            </a:r>
            <a:r>
              <a:rPr kumimoji="0" lang="en-US" altLang="en-US" sz="1400" baseline="30000" dirty="0">
                <a:latin typeface="Verdana" pitchFamily="34" charset="0"/>
              </a:rPr>
              <a:t>2</a:t>
            </a:r>
            <a:r>
              <a:rPr kumimoji="0" lang="en-US" altLang="en-US" sz="1400" dirty="0">
                <a:latin typeface="Verdana" pitchFamily="34" charset="0"/>
              </a:rPr>
              <a:t> bytes</a:t>
            </a:r>
          </a:p>
          <a:p>
            <a:pPr>
              <a:spcBef>
                <a:spcPct val="0"/>
              </a:spcBef>
              <a:buClrTx/>
              <a:buSzTx/>
              <a:buFontTx/>
              <a:buNone/>
            </a:pPr>
            <a:r>
              <a:rPr kumimoji="0" lang="en-US" altLang="en-US" sz="1400" dirty="0">
                <a:latin typeface="Verdana" pitchFamily="34" charset="0"/>
              </a:rPr>
              <a:t>a </a:t>
            </a:r>
            <a:r>
              <a:rPr kumimoji="0" lang="en-US" altLang="en-US" sz="1400" b="1" dirty="0">
                <a:latin typeface="Verdana" pitchFamily="34" charset="0"/>
              </a:rPr>
              <a:t>gigabyte</a:t>
            </a:r>
            <a:r>
              <a:rPr kumimoji="0" lang="en-US" altLang="en-US" sz="1400" dirty="0">
                <a:latin typeface="Verdana" pitchFamily="34" charset="0"/>
              </a:rPr>
              <a:t>, or </a:t>
            </a:r>
            <a:r>
              <a:rPr kumimoji="0" lang="en-US" altLang="en-US" sz="1400" b="1" dirty="0">
                <a:latin typeface="Verdana" pitchFamily="34" charset="0"/>
              </a:rPr>
              <a:t>GB</a:t>
            </a:r>
            <a:r>
              <a:rPr kumimoji="0" lang="en-US" altLang="en-US" sz="1400" dirty="0">
                <a:latin typeface="Verdana" pitchFamily="34" charset="0"/>
              </a:rPr>
              <a:t>, is 1,024</a:t>
            </a:r>
            <a:r>
              <a:rPr kumimoji="0" lang="en-US" altLang="en-US" sz="1400" baseline="30000" dirty="0">
                <a:latin typeface="Verdana" pitchFamily="34" charset="0"/>
              </a:rPr>
              <a:t>3</a:t>
            </a:r>
            <a:r>
              <a:rPr kumimoji="0" lang="en-US" altLang="en-US" sz="1400" dirty="0">
                <a:latin typeface="Verdana" pitchFamily="34" charset="0"/>
              </a:rPr>
              <a:t> bytes</a:t>
            </a:r>
          </a:p>
          <a:p>
            <a:pPr>
              <a:spcBef>
                <a:spcPct val="0"/>
              </a:spcBef>
              <a:buClrTx/>
              <a:buSzTx/>
              <a:buFontTx/>
              <a:buNone/>
            </a:pPr>
            <a:r>
              <a:rPr kumimoji="0" lang="en-US" altLang="en-US" sz="1400" dirty="0">
                <a:latin typeface="Verdana" pitchFamily="34" charset="0"/>
              </a:rPr>
              <a:t>a </a:t>
            </a:r>
            <a:r>
              <a:rPr kumimoji="0" lang="en-US" altLang="en-US" sz="1400" b="1" dirty="0">
                <a:latin typeface="Verdana" pitchFamily="34" charset="0"/>
              </a:rPr>
              <a:t>terabyte</a:t>
            </a:r>
            <a:r>
              <a:rPr kumimoji="0" lang="en-US" altLang="en-US" sz="1400" dirty="0">
                <a:latin typeface="Verdana" pitchFamily="34" charset="0"/>
              </a:rPr>
              <a:t>, or </a:t>
            </a:r>
            <a:r>
              <a:rPr kumimoji="0" lang="en-US" altLang="en-US" sz="1400" b="1" dirty="0">
                <a:latin typeface="Verdana" pitchFamily="34" charset="0"/>
              </a:rPr>
              <a:t>TB</a:t>
            </a:r>
            <a:r>
              <a:rPr kumimoji="0" lang="en-US" altLang="en-US" sz="1400" dirty="0">
                <a:latin typeface="Verdana" pitchFamily="34" charset="0"/>
              </a:rPr>
              <a:t>, is 1,024</a:t>
            </a:r>
            <a:r>
              <a:rPr kumimoji="0" lang="en-US" altLang="en-US" sz="1400" baseline="30000" dirty="0">
                <a:latin typeface="Verdana" pitchFamily="34" charset="0"/>
              </a:rPr>
              <a:t>4 </a:t>
            </a:r>
            <a:r>
              <a:rPr kumimoji="0" lang="en-US" altLang="en-US" sz="1400" dirty="0">
                <a:latin typeface="Verdana" pitchFamily="34" charset="0"/>
              </a:rPr>
              <a:t>bytes </a:t>
            </a:r>
          </a:p>
          <a:p>
            <a:pPr>
              <a:spcBef>
                <a:spcPct val="0"/>
              </a:spcBef>
              <a:buClrTx/>
              <a:buSzTx/>
              <a:buFontTx/>
              <a:buNone/>
            </a:pPr>
            <a:r>
              <a:rPr kumimoji="0" lang="en-US" altLang="en-US" sz="1400" dirty="0">
                <a:latin typeface="Verdana" pitchFamily="34" charset="0"/>
              </a:rPr>
              <a:t>a </a:t>
            </a:r>
            <a:r>
              <a:rPr kumimoji="0" lang="en-US" altLang="en-US" sz="1400" b="1" dirty="0">
                <a:latin typeface="Verdana" pitchFamily="34" charset="0"/>
              </a:rPr>
              <a:t>petabyte</a:t>
            </a:r>
            <a:r>
              <a:rPr kumimoji="0" lang="en-US" altLang="en-US" sz="1400" dirty="0">
                <a:latin typeface="Verdana" pitchFamily="34" charset="0"/>
              </a:rPr>
              <a:t>, or </a:t>
            </a:r>
            <a:r>
              <a:rPr kumimoji="0" lang="en-US" altLang="en-US" sz="1400" b="1" dirty="0">
                <a:latin typeface="Verdana" pitchFamily="34" charset="0"/>
              </a:rPr>
              <a:t>PB</a:t>
            </a:r>
            <a:r>
              <a:rPr kumimoji="0" lang="en-US" altLang="en-US" sz="1400" dirty="0">
                <a:latin typeface="Verdana" pitchFamily="34" charset="0"/>
              </a:rPr>
              <a:t>, is 1,024</a:t>
            </a:r>
            <a:r>
              <a:rPr kumimoji="0" lang="en-US" altLang="en-US" sz="1400" baseline="30000" dirty="0">
                <a:latin typeface="Verdana" pitchFamily="34" charset="0"/>
              </a:rPr>
              <a:t>5</a:t>
            </a:r>
            <a:r>
              <a:rPr kumimoji="0" lang="en-US" altLang="en-US" sz="1400" dirty="0">
                <a:latin typeface="Verdana" pitchFamily="34" charset="0"/>
              </a:rPr>
              <a:t> bytes</a:t>
            </a:r>
          </a:p>
          <a:p>
            <a:pPr>
              <a:spcBef>
                <a:spcPct val="0"/>
              </a:spcBef>
              <a:buClrTx/>
              <a:buSzTx/>
              <a:buFontTx/>
              <a:buNone/>
            </a:pPr>
            <a:endParaRPr kumimoji="0" lang="en-US" altLang="en-US" sz="1400" dirty="0">
              <a:latin typeface="Verdana" pitchFamily="34" charset="0"/>
            </a:endParaRPr>
          </a:p>
          <a:p>
            <a:pPr>
              <a:spcBef>
                <a:spcPct val="0"/>
              </a:spcBef>
              <a:buClrTx/>
              <a:buSzTx/>
              <a:buFontTx/>
              <a:buNone/>
            </a:pPr>
            <a:r>
              <a:rPr kumimoji="0" lang="en-US" altLang="en-US" sz="1400" dirty="0">
                <a:latin typeface="Verdana" pitchFamily="34" charset="0"/>
              </a:rPr>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extLst>
      <p:ext uri="{BB962C8B-B14F-4D97-AF65-F5344CB8AC3E}">
        <p14:creationId xmlns:p14="http://schemas.microsoft.com/office/powerpoint/2010/main" val="2357773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876300" y="182563"/>
            <a:ext cx="7810500" cy="576262"/>
          </a:xfrm>
        </p:spPr>
        <p:txBody>
          <a:bodyPr/>
          <a:lstStyle/>
          <a:p>
            <a:pPr eaLnBrk="1" hangingPunct="1"/>
            <a:r>
              <a:rPr lang="en-US" altLang="en-US"/>
              <a:t>Storage Hierarchy</a:t>
            </a:r>
          </a:p>
        </p:txBody>
      </p:sp>
      <p:sp>
        <p:nvSpPr>
          <p:cNvPr id="5123" name="Rectangle 3"/>
          <p:cNvSpPr>
            <a:spLocks noGrp="1" noChangeArrowheads="1"/>
          </p:cNvSpPr>
          <p:nvPr>
            <p:ph type="body" idx="4294967295"/>
          </p:nvPr>
        </p:nvSpPr>
        <p:spPr>
          <a:xfrm>
            <a:off x="457201" y="1143000"/>
            <a:ext cx="5257799" cy="2667000"/>
          </a:xfrm>
        </p:spPr>
        <p:txBody>
          <a:bodyPr/>
          <a:lstStyle/>
          <a:p>
            <a:r>
              <a:rPr lang="en-US" altLang="en-US" sz="2200" dirty="0"/>
              <a:t>Storage systems organized in hierarchy</a:t>
            </a:r>
          </a:p>
          <a:p>
            <a:pPr lvl="1"/>
            <a:r>
              <a:rPr lang="en-US" altLang="en-US" dirty="0"/>
              <a:t>Speed</a:t>
            </a:r>
          </a:p>
          <a:p>
            <a:pPr lvl="1"/>
            <a:r>
              <a:rPr lang="en-US" altLang="en-US" dirty="0"/>
              <a:t>Cost</a:t>
            </a:r>
          </a:p>
          <a:p>
            <a:pPr lvl="1"/>
            <a:r>
              <a:rPr lang="en-US" altLang="en-US" dirty="0"/>
              <a:t>Volatility</a:t>
            </a:r>
          </a:p>
        </p:txBody>
      </p:sp>
      <p:pic>
        <p:nvPicPr>
          <p:cNvPr id="4" name="Picture 3" descr="C:\Users\as668\Desktop\1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489" y="1828800"/>
            <a:ext cx="5675711"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383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198438"/>
            <a:ext cx="8229600" cy="576262"/>
          </a:xfrm>
        </p:spPr>
        <p:txBody>
          <a:bodyPr/>
          <a:lstStyle/>
          <a:p>
            <a:pPr eaLnBrk="1" hangingPunct="1"/>
            <a:r>
              <a:rPr lang="en-US" altLang="en-US" dirty="0"/>
              <a:t>Storage Structure</a:t>
            </a:r>
          </a:p>
        </p:txBody>
      </p:sp>
      <p:sp>
        <p:nvSpPr>
          <p:cNvPr id="4099" name="Rectangle 3"/>
          <p:cNvSpPr>
            <a:spLocks noGrp="1" noChangeArrowheads="1"/>
          </p:cNvSpPr>
          <p:nvPr>
            <p:ph type="body" idx="4294967295"/>
          </p:nvPr>
        </p:nvSpPr>
        <p:spPr>
          <a:xfrm>
            <a:off x="381000" y="1066800"/>
            <a:ext cx="8382000" cy="5715000"/>
          </a:xfrm>
        </p:spPr>
        <p:txBody>
          <a:bodyPr/>
          <a:lstStyle/>
          <a:p>
            <a:r>
              <a:rPr lang="en-US" altLang="en-US" dirty="0"/>
              <a:t>Main memory – only large storage media that the CPU can access directly</a:t>
            </a:r>
          </a:p>
          <a:p>
            <a:pPr lvl="1"/>
            <a:r>
              <a:rPr lang="en-US" altLang="en-US" sz="1600" b="1" dirty="0">
                <a:solidFill>
                  <a:srgbClr val="3366FF"/>
                </a:solidFill>
              </a:rPr>
              <a:t>Random</a:t>
            </a:r>
            <a:r>
              <a:rPr lang="en-US" altLang="en-US" sz="1600" dirty="0">
                <a:solidFill>
                  <a:srgbClr val="0000FF"/>
                </a:solidFill>
              </a:rPr>
              <a:t> </a:t>
            </a:r>
            <a:r>
              <a:rPr lang="en-US" altLang="en-US" sz="1600" b="1" dirty="0">
                <a:solidFill>
                  <a:srgbClr val="3366FF"/>
                </a:solidFill>
              </a:rPr>
              <a:t>access</a:t>
            </a:r>
          </a:p>
          <a:p>
            <a:pPr lvl="1"/>
            <a:r>
              <a:rPr lang="en-US" altLang="en-US" sz="1600" dirty="0"/>
              <a:t>Typically </a:t>
            </a:r>
            <a:r>
              <a:rPr lang="en-US" altLang="en-US" sz="1600" b="1" dirty="0">
                <a:solidFill>
                  <a:srgbClr val="3366FF"/>
                </a:solidFill>
              </a:rPr>
              <a:t>volatile</a:t>
            </a:r>
          </a:p>
          <a:p>
            <a:r>
              <a:rPr lang="en-US" altLang="en-US" dirty="0"/>
              <a:t>Secondary storage – extension of main memory that provides large </a:t>
            </a:r>
            <a:r>
              <a:rPr lang="en-US" altLang="en-US" b="1" dirty="0">
                <a:solidFill>
                  <a:srgbClr val="3366FF"/>
                </a:solidFill>
              </a:rPr>
              <a:t>nonvolatile</a:t>
            </a:r>
            <a:r>
              <a:rPr lang="en-US" altLang="en-US" dirty="0">
                <a:solidFill>
                  <a:srgbClr val="0000FF"/>
                </a:solidFill>
              </a:rPr>
              <a:t> </a:t>
            </a:r>
            <a:r>
              <a:rPr lang="en-US" altLang="en-US" dirty="0"/>
              <a:t>storage capacity</a:t>
            </a:r>
          </a:p>
          <a:p>
            <a:r>
              <a:rPr lang="en-US" altLang="en-US" dirty="0"/>
              <a:t>Hard disks – rigid metal or glass platters covered with magnetic recording material </a:t>
            </a:r>
          </a:p>
          <a:p>
            <a:pPr lvl="1"/>
            <a:r>
              <a:rPr lang="en-US" altLang="en-US" sz="1600" dirty="0"/>
              <a:t>Disk surface is logically divided into </a:t>
            </a:r>
            <a:r>
              <a:rPr lang="en-US" altLang="en-US" sz="1600" b="1" dirty="0">
                <a:solidFill>
                  <a:srgbClr val="3366FF"/>
                </a:solidFill>
              </a:rPr>
              <a:t>tracks</a:t>
            </a:r>
            <a:r>
              <a:rPr lang="en-US" altLang="en-US" sz="1600" dirty="0"/>
              <a:t>, which are subdivided into </a:t>
            </a:r>
            <a:r>
              <a:rPr lang="en-US" altLang="en-US" sz="1600" b="1" dirty="0">
                <a:solidFill>
                  <a:srgbClr val="3366FF"/>
                </a:solidFill>
              </a:rPr>
              <a:t>sectors</a:t>
            </a:r>
          </a:p>
          <a:p>
            <a:pPr lvl="1"/>
            <a:r>
              <a:rPr lang="en-US" altLang="en-US" sz="1600" dirty="0"/>
              <a:t>The </a:t>
            </a:r>
            <a:r>
              <a:rPr lang="en-US" altLang="en-US" sz="1600" b="1" dirty="0">
                <a:solidFill>
                  <a:srgbClr val="3366FF"/>
                </a:solidFill>
              </a:rPr>
              <a:t>disk controller </a:t>
            </a:r>
            <a:r>
              <a:rPr lang="en-US" altLang="en-US" sz="1600" dirty="0"/>
              <a:t>determines the logical interaction between the device and the computer </a:t>
            </a:r>
          </a:p>
          <a:p>
            <a:r>
              <a:rPr lang="en-US" altLang="en-US" b="1" dirty="0">
                <a:solidFill>
                  <a:srgbClr val="3366FF"/>
                </a:solidFill>
              </a:rPr>
              <a:t>Solid-state disks </a:t>
            </a:r>
            <a:r>
              <a:rPr lang="en-US" altLang="en-US" dirty="0"/>
              <a:t>– faster than hard disks, nonvolatile</a:t>
            </a:r>
          </a:p>
          <a:p>
            <a:pPr lvl="1"/>
            <a:r>
              <a:rPr lang="en-US" altLang="en-US" sz="1600" dirty="0"/>
              <a:t>Various technologies</a:t>
            </a:r>
          </a:p>
          <a:p>
            <a:pPr lvl="1"/>
            <a:r>
              <a:rPr lang="en-US" altLang="en-US" sz="1600" dirty="0"/>
              <a:t>Becoming more popular</a:t>
            </a:r>
          </a:p>
          <a:p>
            <a:r>
              <a:rPr lang="en-US" altLang="en-US" b="1" dirty="0">
                <a:solidFill>
                  <a:srgbClr val="3366FF"/>
                </a:solidFill>
              </a:rPr>
              <a:t>Caching</a:t>
            </a:r>
            <a:r>
              <a:rPr lang="en-US" altLang="en-US" dirty="0"/>
              <a:t> – copying information into faster storage system; main memory can be viewed as a cache for secondary storage</a:t>
            </a:r>
          </a:p>
          <a:p>
            <a:r>
              <a:rPr lang="en-US" altLang="en-US" b="1" dirty="0">
                <a:solidFill>
                  <a:srgbClr val="3366FF"/>
                </a:solidFill>
              </a:rPr>
              <a:t>Device Driver </a:t>
            </a:r>
            <a:r>
              <a:rPr lang="en-US" altLang="en-US" dirty="0"/>
              <a:t>for each device controller to manage I/O</a:t>
            </a:r>
          </a:p>
          <a:p>
            <a:pPr lvl="1"/>
            <a:r>
              <a:rPr lang="en-US" altLang="en-US" dirty="0"/>
              <a:t>Provides uniform interface between controller and kernel</a:t>
            </a:r>
          </a:p>
          <a:p>
            <a:pPr lvl="1"/>
            <a:endParaRPr lang="en-US" altLang="en-US" sz="1600" dirty="0"/>
          </a:p>
        </p:txBody>
      </p:sp>
    </p:spTree>
    <p:extLst>
      <p:ext uri="{BB962C8B-B14F-4D97-AF65-F5344CB8AC3E}">
        <p14:creationId xmlns:p14="http://schemas.microsoft.com/office/powerpoint/2010/main" val="1858768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198438"/>
            <a:ext cx="8229600" cy="576262"/>
          </a:xfrm>
        </p:spPr>
        <p:txBody>
          <a:bodyPr/>
          <a:lstStyle/>
          <a:p>
            <a:pPr eaLnBrk="1" hangingPunct="1"/>
            <a:r>
              <a:rPr lang="en-US" altLang="en-US" dirty="0"/>
              <a:t>Caching</a:t>
            </a:r>
          </a:p>
        </p:txBody>
      </p:sp>
      <p:sp>
        <p:nvSpPr>
          <p:cNvPr id="7171" name="Rectangle 3"/>
          <p:cNvSpPr>
            <a:spLocks noGrp="1" noChangeArrowheads="1"/>
          </p:cNvSpPr>
          <p:nvPr>
            <p:ph type="body" idx="4294967295"/>
          </p:nvPr>
        </p:nvSpPr>
        <p:spPr>
          <a:xfrm>
            <a:off x="381000" y="1066800"/>
            <a:ext cx="8458200" cy="5319712"/>
          </a:xfrm>
        </p:spPr>
        <p:txBody>
          <a:bodyPr/>
          <a:lstStyle/>
          <a:p>
            <a:r>
              <a:rPr lang="en-US" altLang="en-US" sz="2200" dirty="0"/>
              <a:t>Important principle, performed at many levels in a computer </a:t>
            </a:r>
          </a:p>
          <a:p>
            <a:pPr lvl="1"/>
            <a:r>
              <a:rPr lang="en-US" altLang="en-US" dirty="0"/>
              <a:t>in hardware, operating system, software</a:t>
            </a:r>
            <a:endParaRPr lang="en-US" altLang="en-US" sz="800" dirty="0"/>
          </a:p>
          <a:p>
            <a:endParaRPr lang="en-US" altLang="en-US" dirty="0"/>
          </a:p>
          <a:p>
            <a:r>
              <a:rPr lang="en-US" altLang="en-US" sz="2200" dirty="0"/>
              <a:t>Information in use copied from slower to faster storage temporarily</a:t>
            </a:r>
          </a:p>
          <a:p>
            <a:endParaRPr lang="en-US" altLang="en-US" dirty="0"/>
          </a:p>
          <a:p>
            <a:r>
              <a:rPr lang="en-US" altLang="en-US" sz="2200" dirty="0"/>
              <a:t>Faster storage (cache) checked first to determine if information is there</a:t>
            </a:r>
          </a:p>
          <a:p>
            <a:pPr lvl="1"/>
            <a:r>
              <a:rPr lang="en-US" altLang="en-US" dirty="0"/>
              <a:t>If it is, information used directly from the cache (fast)</a:t>
            </a:r>
          </a:p>
          <a:p>
            <a:pPr lvl="1"/>
            <a:r>
              <a:rPr lang="en-US" altLang="en-US" dirty="0"/>
              <a:t>If not, data copied to cache and used there</a:t>
            </a:r>
            <a:endParaRPr lang="en-US" altLang="en-US" sz="800" dirty="0"/>
          </a:p>
          <a:p>
            <a:endParaRPr lang="en-US" altLang="en-US" dirty="0"/>
          </a:p>
          <a:p>
            <a:r>
              <a:rPr lang="en-US" altLang="en-US" sz="2200" dirty="0"/>
              <a:t>Cache smaller than storage being cached</a:t>
            </a:r>
          </a:p>
          <a:p>
            <a:pPr lvl="1"/>
            <a:r>
              <a:rPr lang="en-US" altLang="en-US" dirty="0"/>
              <a:t>Cache management important design problem</a:t>
            </a:r>
          </a:p>
          <a:p>
            <a:pPr lvl="1"/>
            <a:r>
              <a:rPr lang="en-US" altLang="en-US" dirty="0"/>
              <a:t>Cache size and replacement policy</a:t>
            </a:r>
          </a:p>
          <a:p>
            <a:pPr>
              <a:buFont typeface="Monotype Sorts" pitchFamily="-84" charset="2"/>
              <a:buNone/>
            </a:pPr>
            <a:endParaRPr lang="en-US" altLang="en-US" dirty="0"/>
          </a:p>
        </p:txBody>
      </p:sp>
    </p:spTree>
    <p:extLst>
      <p:ext uri="{BB962C8B-B14F-4D97-AF65-F5344CB8AC3E}">
        <p14:creationId xmlns:p14="http://schemas.microsoft.com/office/powerpoint/2010/main" val="2322918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81001" y="182563"/>
            <a:ext cx="8153400" cy="576262"/>
          </a:xfrm>
        </p:spPr>
        <p:txBody>
          <a:bodyPr/>
          <a:lstStyle/>
          <a:p>
            <a:pPr eaLnBrk="1" hangingPunct="1"/>
            <a:r>
              <a:rPr lang="en-US" altLang="en-US" sz="2800" dirty="0"/>
              <a:t>Performance of Various Levels of Storage</a:t>
            </a:r>
          </a:p>
        </p:txBody>
      </p:sp>
      <p:pic>
        <p:nvPicPr>
          <p:cNvPr id="16388" name="Picture 1" descr="1_1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145" y="1485149"/>
            <a:ext cx="8126455" cy="339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975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185737"/>
            <a:ext cx="8229600" cy="576263"/>
          </a:xfrm>
        </p:spPr>
        <p:txBody>
          <a:bodyPr/>
          <a:lstStyle/>
          <a:p>
            <a:pPr eaLnBrk="1" hangingPunct="1"/>
            <a:r>
              <a:rPr lang="en-US" altLang="en-US" sz="2800" dirty="0"/>
              <a:t>Migration of data “A” from Disk to Register</a:t>
            </a:r>
          </a:p>
        </p:txBody>
      </p:sp>
      <p:sp>
        <p:nvSpPr>
          <p:cNvPr id="17411" name="Rectangle 3"/>
          <p:cNvSpPr>
            <a:spLocks noGrp="1" noChangeArrowheads="1"/>
          </p:cNvSpPr>
          <p:nvPr>
            <p:ph type="body" idx="4294967295"/>
          </p:nvPr>
        </p:nvSpPr>
        <p:spPr>
          <a:xfrm>
            <a:off x="381000" y="1233488"/>
            <a:ext cx="8305800" cy="5014912"/>
          </a:xfrm>
        </p:spPr>
        <p:txBody>
          <a:bodyPr/>
          <a:lstStyle/>
          <a:p>
            <a:r>
              <a:rPr lang="en-US" altLang="en-US" sz="2200" dirty="0"/>
              <a:t>Multitasking environments must be careful to use most recent value, no matter where it is stored in the storage hierarchy</a:t>
            </a:r>
            <a:br>
              <a:rPr lang="en-US" altLang="en-US" sz="2200"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sz="2200" dirty="0"/>
              <a:t>Multiprocessor environment must provide </a:t>
            </a:r>
            <a:r>
              <a:rPr lang="en-US" altLang="en-US" sz="2200" b="1" dirty="0">
                <a:solidFill>
                  <a:srgbClr val="3366FF"/>
                </a:solidFill>
              </a:rPr>
              <a:t>cache coherency </a:t>
            </a:r>
            <a:r>
              <a:rPr lang="en-US" altLang="en-US" sz="2200" dirty="0"/>
              <a:t>in hardware such that all CPUs have the most recent value in their cache</a:t>
            </a:r>
          </a:p>
          <a:p>
            <a:endParaRPr lang="en-US" altLang="en-US" sz="2200" dirty="0"/>
          </a:p>
          <a:p>
            <a:r>
              <a:rPr lang="en-US" altLang="en-US" sz="2200" dirty="0"/>
              <a:t>Distributed environment situation even more complex</a:t>
            </a:r>
          </a:p>
          <a:p>
            <a:pPr lvl="1"/>
            <a:r>
              <a:rPr lang="en-US" altLang="en-US" dirty="0"/>
              <a:t>Several copies of a datum can exist</a:t>
            </a:r>
          </a:p>
          <a:p>
            <a:pPr lvl="1"/>
            <a:r>
              <a:rPr lang="en-US" altLang="en-US" dirty="0"/>
              <a:t>Various solutions covered in Chapter 17</a:t>
            </a:r>
          </a:p>
        </p:txBody>
      </p:sp>
      <p:pic>
        <p:nvPicPr>
          <p:cNvPr id="17412" name="Picture 5" descr="C:\Users\as668\Desktop\1_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14600"/>
            <a:ext cx="6559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859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214313"/>
            <a:ext cx="8229600" cy="576262"/>
          </a:xfrm>
        </p:spPr>
        <p:txBody>
          <a:bodyPr/>
          <a:lstStyle/>
          <a:p>
            <a:pPr eaLnBrk="1" hangingPunct="1"/>
            <a:r>
              <a:rPr lang="en-US" altLang="en-US"/>
              <a:t>I/O Subsystem</a:t>
            </a:r>
          </a:p>
        </p:txBody>
      </p:sp>
      <p:sp>
        <p:nvSpPr>
          <p:cNvPr id="18435" name="Rectangle 3"/>
          <p:cNvSpPr>
            <a:spLocks noGrp="1" noChangeArrowheads="1"/>
          </p:cNvSpPr>
          <p:nvPr>
            <p:ph type="body" idx="4294967295"/>
          </p:nvPr>
        </p:nvSpPr>
        <p:spPr>
          <a:xfrm>
            <a:off x="441325" y="1169988"/>
            <a:ext cx="8245475" cy="4530725"/>
          </a:xfrm>
        </p:spPr>
        <p:txBody>
          <a:bodyPr/>
          <a:lstStyle/>
          <a:p>
            <a:r>
              <a:rPr lang="en-US" altLang="en-US" sz="2000" dirty="0"/>
              <a:t>One purpose of OS is to hide peculiarities of hardware devices from the user</a:t>
            </a:r>
          </a:p>
          <a:p>
            <a:endParaRPr lang="en-US" altLang="en-US" sz="2000" dirty="0"/>
          </a:p>
          <a:p>
            <a:r>
              <a:rPr lang="en-US" altLang="en-US" sz="2000" dirty="0"/>
              <a:t>I/O subsystem responsible for</a:t>
            </a:r>
          </a:p>
          <a:p>
            <a:pPr lvl="1" algn="just"/>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p:txBody>
      </p:sp>
    </p:spTree>
    <p:extLst>
      <p:ext uri="{BB962C8B-B14F-4D97-AF65-F5344CB8AC3E}">
        <p14:creationId xmlns:p14="http://schemas.microsoft.com/office/powerpoint/2010/main" val="933511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88950" y="228600"/>
            <a:ext cx="7664450" cy="576262"/>
          </a:xfrm>
        </p:spPr>
        <p:txBody>
          <a:bodyPr/>
          <a:lstStyle/>
          <a:p>
            <a:pPr eaLnBrk="1" hangingPunct="1"/>
            <a:r>
              <a:rPr lang="en-US" altLang="en-US" dirty="0"/>
              <a:t>Protection and Security</a:t>
            </a:r>
          </a:p>
        </p:txBody>
      </p:sp>
      <p:sp>
        <p:nvSpPr>
          <p:cNvPr id="19459" name="Rectangle 3"/>
          <p:cNvSpPr>
            <a:spLocks noGrp="1" noChangeArrowheads="1"/>
          </p:cNvSpPr>
          <p:nvPr>
            <p:ph type="body" idx="4294967295"/>
          </p:nvPr>
        </p:nvSpPr>
        <p:spPr>
          <a:xfrm>
            <a:off x="457200" y="1143000"/>
            <a:ext cx="8153400" cy="5183187"/>
          </a:xfrm>
        </p:spPr>
        <p:txBody>
          <a:bodyPr/>
          <a:lstStyle/>
          <a:p>
            <a:pPr>
              <a:lnSpc>
                <a:spcPct val="90000"/>
              </a:lnSpc>
            </a:pPr>
            <a:r>
              <a:rPr lang="en-US" altLang="en-US" b="1" dirty="0">
                <a:solidFill>
                  <a:srgbClr val="3366FF"/>
                </a:solidFill>
              </a:rPr>
              <a:t>Protection </a:t>
            </a:r>
            <a:r>
              <a:rPr lang="en-US" altLang="en-US" dirty="0"/>
              <a:t>– any mechanism for controlling access of processes or users to resources defined by the OS</a:t>
            </a:r>
          </a:p>
          <a:p>
            <a:pPr>
              <a:lnSpc>
                <a:spcPct val="90000"/>
              </a:lnSpc>
            </a:pPr>
            <a:endParaRPr lang="en-US" altLang="en-US" sz="800" dirty="0"/>
          </a:p>
          <a:p>
            <a:pPr>
              <a:lnSpc>
                <a:spcPct val="90000"/>
              </a:lnSpc>
            </a:pPr>
            <a:r>
              <a:rPr lang="en-US" altLang="en-US" b="1" dirty="0">
                <a:solidFill>
                  <a:srgbClr val="3366FF"/>
                </a:solidFill>
              </a:rPr>
              <a:t>Security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p>
          <a:p>
            <a:pPr lvl="1">
              <a:lnSpc>
                <a:spcPct val="90000"/>
              </a:lnSpc>
            </a:pPr>
            <a:endParaRPr lang="en-US" altLang="en-US" sz="800" dirty="0"/>
          </a:p>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b="1" dirty="0">
                <a:solidFill>
                  <a:srgbClr val="3366FF"/>
                </a:solidFill>
              </a:rPr>
              <a:t>user 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b="1" dirty="0">
                <a:solidFill>
                  <a:srgbClr val="3366FF"/>
                </a:solidFill>
              </a:rPr>
              <a:t>group ID</a:t>
            </a:r>
            <a:r>
              <a:rPr lang="en-US" altLang="en-US" dirty="0"/>
              <a:t>) allows set of users to be defined and controls managed, then also associated with each process, file</a:t>
            </a:r>
          </a:p>
          <a:p>
            <a:pPr lvl="1">
              <a:lnSpc>
                <a:spcPct val="90000"/>
              </a:lnSpc>
            </a:pPr>
            <a:r>
              <a:rPr lang="en-US" altLang="en-US" b="1" dirty="0">
                <a:solidFill>
                  <a:srgbClr val="3366FF"/>
                </a:solidFill>
              </a:rPr>
              <a:t>Privilege escalation </a:t>
            </a:r>
            <a:r>
              <a:rPr lang="en-US" altLang="en-US" dirty="0"/>
              <a:t>allows user to change to effective ID with more rights</a:t>
            </a:r>
          </a:p>
        </p:txBody>
      </p:sp>
    </p:spTree>
    <p:extLst>
      <p:ext uri="{BB962C8B-B14F-4D97-AF65-F5344CB8AC3E}">
        <p14:creationId xmlns:p14="http://schemas.microsoft.com/office/powerpoint/2010/main" val="2433613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33400" y="228600"/>
            <a:ext cx="8001000" cy="576262"/>
          </a:xfrm>
        </p:spPr>
        <p:txBody>
          <a:bodyPr/>
          <a:lstStyle/>
          <a:p>
            <a:pPr eaLnBrk="1" hangingPunct="1"/>
            <a:r>
              <a:rPr lang="en-US" altLang="en-US" dirty="0"/>
              <a:t>Direct Memory Access Structure</a:t>
            </a:r>
          </a:p>
        </p:txBody>
      </p:sp>
      <p:sp>
        <p:nvSpPr>
          <p:cNvPr id="8195" name="Rectangle 3"/>
          <p:cNvSpPr>
            <a:spLocks noGrp="1" noChangeArrowheads="1"/>
          </p:cNvSpPr>
          <p:nvPr>
            <p:ph type="body" idx="4294967295"/>
          </p:nvPr>
        </p:nvSpPr>
        <p:spPr>
          <a:xfrm>
            <a:off x="381000" y="1233488"/>
            <a:ext cx="8229600" cy="4530725"/>
          </a:xfrm>
        </p:spPr>
        <p:txBody>
          <a:bodyPr/>
          <a:lstStyle/>
          <a:p>
            <a:pPr algn="just"/>
            <a:r>
              <a:rPr lang="en-US" altLang="en-US" sz="2200" dirty="0"/>
              <a:t>Used for high-speed I/O devices able to transmit information at close to memory speeds</a:t>
            </a:r>
          </a:p>
          <a:p>
            <a:pPr algn="just"/>
            <a:endParaRPr lang="en-US" altLang="en-US" sz="2200" dirty="0"/>
          </a:p>
          <a:p>
            <a:pPr algn="just"/>
            <a:r>
              <a:rPr lang="en-US" altLang="en-US" sz="2200" dirty="0"/>
              <a:t>Device controller transfers blocks of data from buffer storage directly to main memory without CPU intervention</a:t>
            </a:r>
          </a:p>
          <a:p>
            <a:pPr algn="just"/>
            <a:endParaRPr lang="en-US" altLang="en-US" sz="2200" dirty="0"/>
          </a:p>
          <a:p>
            <a:pPr algn="just"/>
            <a:r>
              <a:rPr lang="en-US" altLang="en-US" sz="2200" dirty="0"/>
              <a:t>Only one interrupt is generated per block, rather than the one interrupt per byte</a:t>
            </a:r>
          </a:p>
        </p:txBody>
      </p:sp>
    </p:spTree>
    <p:extLst>
      <p:ext uri="{BB962C8B-B14F-4D97-AF65-F5344CB8AC3E}">
        <p14:creationId xmlns:p14="http://schemas.microsoft.com/office/powerpoint/2010/main" val="24303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85800" y="277813"/>
            <a:ext cx="7723187" cy="576262"/>
          </a:xfrm>
        </p:spPr>
        <p:txBody>
          <a:bodyPr/>
          <a:lstStyle/>
          <a:p>
            <a:pPr eaLnBrk="1" hangingPunct="1"/>
            <a:r>
              <a:rPr lang="en-US" dirty="0"/>
              <a:t>Example: Programming Hard Drive</a:t>
            </a:r>
          </a:p>
        </p:txBody>
      </p:sp>
      <p:sp>
        <p:nvSpPr>
          <p:cNvPr id="3075" name="Rectangle 3"/>
          <p:cNvSpPr>
            <a:spLocks noGrp="1" noChangeArrowheads="1"/>
          </p:cNvSpPr>
          <p:nvPr>
            <p:ph type="body" idx="4294967295"/>
          </p:nvPr>
        </p:nvSpPr>
        <p:spPr>
          <a:xfrm>
            <a:off x="457200" y="1219200"/>
            <a:ext cx="3733800" cy="3810000"/>
          </a:xfrm>
        </p:spPr>
        <p:txBody>
          <a:bodyPr/>
          <a:lstStyle/>
          <a:p>
            <a:r>
              <a:rPr lang="en-US" sz="2400" dirty="0"/>
              <a:t>Physical reality</a:t>
            </a:r>
          </a:p>
          <a:p>
            <a:pPr lvl="1"/>
            <a:r>
              <a:rPr lang="en-US" sz="2000" dirty="0"/>
              <a:t>Block oriented</a:t>
            </a:r>
          </a:p>
          <a:p>
            <a:pPr lvl="1"/>
            <a:r>
              <a:rPr lang="en-US" sz="2000" dirty="0"/>
              <a:t>Physical sector numbers</a:t>
            </a:r>
          </a:p>
          <a:p>
            <a:pPr lvl="1"/>
            <a:r>
              <a:rPr lang="en-US" sz="2000" dirty="0"/>
              <a:t>No protection among user systems</a:t>
            </a:r>
          </a:p>
          <a:p>
            <a:pPr lvl="1"/>
            <a:r>
              <a:rPr lang="en-US" sz="2000" dirty="0"/>
              <a:t>Data might be corrupted if machine crashes</a:t>
            </a:r>
          </a:p>
          <a:p>
            <a:pPr lvl="1"/>
            <a:r>
              <a:rPr lang="en-US" sz="2000" dirty="0"/>
              <a:t>Programming:</a:t>
            </a:r>
          </a:p>
          <a:p>
            <a:pPr lvl="2"/>
            <a:r>
              <a:rPr lang="en-US" dirty="0"/>
              <a:t>Loading values into special device registers</a:t>
            </a:r>
          </a:p>
        </p:txBody>
      </p:sp>
      <p:sp>
        <p:nvSpPr>
          <p:cNvPr id="2" name="AutoShape 2" descr="Image result for hard dis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hard dis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hard dis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3716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hard disk logic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114800"/>
            <a:ext cx="3823410" cy="23501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7974" y="5512786"/>
            <a:ext cx="4340225" cy="646331"/>
          </a:xfrm>
          <a:prstGeom prst="rect">
            <a:avLst/>
          </a:prstGeom>
          <a:noFill/>
        </p:spPr>
        <p:txBody>
          <a:bodyPr wrap="square" rtlCol="0">
            <a:spAutoFit/>
          </a:bodyPr>
          <a:lstStyle/>
          <a:p>
            <a:r>
              <a:rPr lang="en-US" dirty="0"/>
              <a:t>“I will save my lab1 solution on platter 5, track 8739, sector 3-4.”</a:t>
            </a:r>
          </a:p>
        </p:txBody>
      </p:sp>
    </p:spTree>
    <p:extLst>
      <p:ext uri="{BB962C8B-B14F-4D97-AF65-F5344CB8AC3E}">
        <p14:creationId xmlns:p14="http://schemas.microsoft.com/office/powerpoint/2010/main" val="200728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228600"/>
            <a:ext cx="8229600" cy="576262"/>
          </a:xfrm>
        </p:spPr>
        <p:txBody>
          <a:bodyPr/>
          <a:lstStyle/>
          <a:p>
            <a:r>
              <a:rPr lang="en-US" altLang="en-US" dirty="0"/>
              <a:t>How a Modern Computer Works</a:t>
            </a:r>
          </a:p>
        </p:txBody>
      </p:sp>
      <p:pic>
        <p:nvPicPr>
          <p:cNvPr id="9219"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10260"/>
            <a:ext cx="5537314"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3"/>
          <p:cNvSpPr txBox="1">
            <a:spLocks noChangeArrowheads="1"/>
          </p:cNvSpPr>
          <p:nvPr/>
        </p:nvSpPr>
        <p:spPr bwMode="auto">
          <a:xfrm>
            <a:off x="3236175" y="5958808"/>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sz="1400" i="1" dirty="0">
                <a:latin typeface="Verdana" pitchFamily="34" charset="0"/>
              </a:rPr>
              <a:t>A von Neumann architecture</a:t>
            </a:r>
          </a:p>
        </p:txBody>
      </p:sp>
    </p:spTree>
    <p:extLst>
      <p:ext uri="{BB962C8B-B14F-4D97-AF65-F5344CB8AC3E}">
        <p14:creationId xmlns:p14="http://schemas.microsoft.com/office/powerpoint/2010/main" val="2170933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lstStyle/>
          <a:p>
            <a:r>
              <a:rPr lang="en-US"/>
              <a:t>Computer-System Architecture</a:t>
            </a:r>
          </a:p>
        </p:txBody>
      </p:sp>
      <p:sp>
        <p:nvSpPr>
          <p:cNvPr id="24579" name="Content Placeholder 2"/>
          <p:cNvSpPr>
            <a:spLocks noGrp="1"/>
          </p:cNvSpPr>
          <p:nvPr>
            <p:ph idx="4294967295"/>
          </p:nvPr>
        </p:nvSpPr>
        <p:spPr>
          <a:xfrm>
            <a:off x="457200" y="1233488"/>
            <a:ext cx="8382000" cy="5395912"/>
          </a:xfrm>
        </p:spPr>
        <p:txBody>
          <a:bodyPr/>
          <a:lstStyle/>
          <a:p>
            <a:r>
              <a:rPr lang="en-US" dirty="0"/>
              <a:t>Most systems contain a single general-purpose processor</a:t>
            </a:r>
          </a:p>
          <a:p>
            <a:pPr lvl="1"/>
            <a:r>
              <a:rPr lang="en-US" dirty="0"/>
              <a:t>Few systems contain special-purpose processors as well</a:t>
            </a:r>
          </a:p>
          <a:p>
            <a:pPr lvl="1"/>
            <a:endParaRPr lang="en-US" sz="800" dirty="0"/>
          </a:p>
          <a:p>
            <a:r>
              <a:rPr lang="en-US" b="1" dirty="0">
                <a:solidFill>
                  <a:srgbClr val="3366FF"/>
                </a:solidFill>
              </a:rPr>
              <a:t>Multiprocessors</a:t>
            </a:r>
            <a:r>
              <a:rPr lang="en-US" dirty="0">
                <a:solidFill>
                  <a:srgbClr val="3366FF"/>
                </a:solidFill>
              </a:rPr>
              <a:t> </a:t>
            </a:r>
            <a:r>
              <a:rPr lang="en-US" dirty="0"/>
              <a:t>systems growing in use and importance</a:t>
            </a:r>
          </a:p>
          <a:p>
            <a:pPr lvl="1"/>
            <a:r>
              <a:rPr lang="en-US" dirty="0"/>
              <a:t>Also known as </a:t>
            </a:r>
            <a:r>
              <a:rPr lang="en-US" b="1" dirty="0">
                <a:solidFill>
                  <a:srgbClr val="3366FF"/>
                </a:solidFill>
              </a:rPr>
              <a:t>parallel systems</a:t>
            </a:r>
            <a:r>
              <a:rPr lang="en-US" dirty="0"/>
              <a:t>, </a:t>
            </a:r>
            <a:r>
              <a:rPr lang="en-US" b="1" dirty="0">
                <a:solidFill>
                  <a:srgbClr val="3366FF"/>
                </a:solidFill>
              </a:rPr>
              <a:t>tightly-coupled systems</a:t>
            </a:r>
          </a:p>
          <a:p>
            <a:pPr lvl="1"/>
            <a:r>
              <a:rPr lang="en-US" dirty="0"/>
              <a:t>Advantages include:</a:t>
            </a:r>
          </a:p>
          <a:p>
            <a:pPr marL="1200150" lvl="2" indent="-342900">
              <a:buFont typeface="Arial" pitchFamily="34" charset="0"/>
              <a:buAutoNum type="arabicPeriod"/>
            </a:pPr>
            <a:r>
              <a:rPr lang="en-US" b="1" dirty="0">
                <a:solidFill>
                  <a:srgbClr val="3366FF"/>
                </a:solidFill>
              </a:rPr>
              <a:t>Increased throughput</a:t>
            </a:r>
            <a:r>
              <a:rPr lang="en-US" b="1" dirty="0"/>
              <a:t>- </a:t>
            </a:r>
            <a:r>
              <a:rPr lang="en-US" dirty="0"/>
              <a:t>more work done in less time</a:t>
            </a:r>
          </a:p>
          <a:p>
            <a:pPr marL="1543050" lvl="3" indent="-342900">
              <a:buFont typeface="Wingdings" pitchFamily="2" charset="2"/>
              <a:buChar char="ü"/>
            </a:pPr>
            <a:r>
              <a:rPr lang="en-US" dirty="0"/>
              <a:t>Speed up ratio with N processor is not N</a:t>
            </a:r>
          </a:p>
          <a:p>
            <a:pPr marL="1885950" lvl="4" indent="-342900">
              <a:buFont typeface="Wingdings" pitchFamily="2" charset="2"/>
              <a:buChar char="ü"/>
            </a:pPr>
            <a:r>
              <a:rPr lang="en-US" dirty="0"/>
              <a:t>Overhead of keeping all component working correctly</a:t>
            </a:r>
          </a:p>
          <a:p>
            <a:pPr marL="1885950" lvl="4" indent="-342900">
              <a:buFont typeface="Wingdings" pitchFamily="2" charset="2"/>
              <a:buChar char="ü"/>
            </a:pPr>
            <a:r>
              <a:rPr lang="en-US" dirty="0"/>
              <a:t>Contention for shared resources</a:t>
            </a:r>
          </a:p>
          <a:p>
            <a:pPr marL="1200150" lvl="2" indent="-342900">
              <a:buFont typeface="Arial" pitchFamily="34" charset="0"/>
              <a:buAutoNum type="arabicPeriod"/>
            </a:pPr>
            <a:r>
              <a:rPr lang="en-US" b="1" dirty="0">
                <a:solidFill>
                  <a:srgbClr val="3366FF"/>
                </a:solidFill>
              </a:rPr>
              <a:t>Economy of scale</a:t>
            </a:r>
          </a:p>
          <a:p>
            <a:pPr marL="1200150" lvl="2" indent="-342900">
              <a:buFont typeface="Arial" pitchFamily="34" charset="0"/>
              <a:buAutoNum type="arabicPeriod"/>
            </a:pPr>
            <a:r>
              <a:rPr lang="en-US" b="1" dirty="0">
                <a:solidFill>
                  <a:srgbClr val="3366FF"/>
                </a:solidFill>
              </a:rPr>
              <a:t>Increased reliability – graceful degradation</a:t>
            </a:r>
            <a:r>
              <a:rPr lang="en-US" dirty="0">
                <a:solidFill>
                  <a:srgbClr val="3366FF"/>
                </a:solidFill>
              </a:rPr>
              <a:t> </a:t>
            </a:r>
            <a:r>
              <a:rPr lang="en-US" dirty="0">
                <a:solidFill>
                  <a:srgbClr val="000000"/>
                </a:solidFill>
              </a:rPr>
              <a:t>or </a:t>
            </a:r>
            <a:r>
              <a:rPr lang="en-US" b="1" dirty="0">
                <a:solidFill>
                  <a:srgbClr val="3366FF"/>
                </a:solidFill>
              </a:rPr>
              <a:t>fault tolerance</a:t>
            </a:r>
          </a:p>
          <a:p>
            <a:pPr marL="1543050" lvl="3" indent="-342900">
              <a:buFont typeface="Wingdings" pitchFamily="2" charset="2"/>
              <a:buChar char="ü"/>
            </a:pPr>
            <a:r>
              <a:rPr lang="en-US" dirty="0"/>
              <a:t>The ability of a system to maintain limited functionality even when a large portion of it has been destroyed or rendered inoperative</a:t>
            </a:r>
            <a:endParaRPr lang="en-US" b="1" dirty="0"/>
          </a:p>
          <a:p>
            <a:pPr marL="1200150" lvl="2" indent="-342900">
              <a:buFont typeface="Webdings" pitchFamily="18" charset="2"/>
              <a:buNone/>
            </a:pPr>
            <a:endParaRPr lang="en-US" dirty="0">
              <a:solidFill>
                <a:srgbClr val="3366FF"/>
              </a:solidFill>
            </a:endParaRPr>
          </a:p>
        </p:txBody>
      </p:sp>
    </p:spTree>
    <p:extLst>
      <p:ext uri="{BB962C8B-B14F-4D97-AF65-F5344CB8AC3E}">
        <p14:creationId xmlns:p14="http://schemas.microsoft.com/office/powerpoint/2010/main" val="1406371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lstStyle/>
          <a:p>
            <a:r>
              <a:rPr lang="en-US"/>
              <a:t>Computer-System Architecture</a:t>
            </a:r>
          </a:p>
        </p:txBody>
      </p:sp>
      <p:sp>
        <p:nvSpPr>
          <p:cNvPr id="24579" name="Content Placeholder 2"/>
          <p:cNvSpPr>
            <a:spLocks noGrp="1"/>
          </p:cNvSpPr>
          <p:nvPr>
            <p:ph idx="4294967295"/>
          </p:nvPr>
        </p:nvSpPr>
        <p:spPr>
          <a:xfrm>
            <a:off x="228600" y="838200"/>
            <a:ext cx="8763000" cy="3962400"/>
          </a:xfrm>
        </p:spPr>
        <p:txBody>
          <a:bodyPr/>
          <a:lstStyle/>
          <a:p>
            <a:pPr lvl="1"/>
            <a:r>
              <a:rPr lang="en-US" dirty="0"/>
              <a:t>Multiprocessor systems are of two types:</a:t>
            </a:r>
          </a:p>
          <a:p>
            <a:pPr marL="1200150" lvl="2" indent="-342900">
              <a:buFont typeface="Arial" pitchFamily="34" charset="0"/>
              <a:buAutoNum type="arabicPeriod"/>
            </a:pPr>
            <a:r>
              <a:rPr lang="en-US" b="1" dirty="0">
                <a:solidFill>
                  <a:srgbClr val="3366FF"/>
                </a:solidFill>
              </a:rPr>
              <a:t>Asymmetric Multiprocessing</a:t>
            </a:r>
            <a:r>
              <a:rPr lang="en-US" dirty="0"/>
              <a:t>– each processor assigned a specific task</a:t>
            </a:r>
          </a:p>
          <a:p>
            <a:pPr marL="1543050" lvl="3" indent="-342900">
              <a:buFont typeface="Wingdings" pitchFamily="2" charset="2"/>
              <a:buChar char="ü"/>
            </a:pPr>
            <a:r>
              <a:rPr lang="en-US" dirty="0"/>
              <a:t>Master-slave relationship </a:t>
            </a:r>
          </a:p>
          <a:p>
            <a:pPr marL="1543050" lvl="3" indent="-342900">
              <a:buFont typeface="Wingdings" pitchFamily="2" charset="2"/>
              <a:buChar char="ü"/>
            </a:pPr>
            <a:r>
              <a:rPr lang="en-US" dirty="0"/>
              <a:t>The tasks are strictly divided by their types on processors </a:t>
            </a:r>
          </a:p>
          <a:p>
            <a:pPr marL="1543050" lvl="3" indent="-342900">
              <a:buFont typeface="Wingdings" pitchFamily="2" charset="2"/>
              <a:buChar char="ü"/>
            </a:pPr>
            <a:r>
              <a:rPr lang="en-US" dirty="0"/>
              <a:t>Typically, each processor has its own memory address space  </a:t>
            </a:r>
          </a:p>
          <a:p>
            <a:pPr marL="1543050" lvl="3" indent="-342900">
              <a:buFont typeface="Wingdings" pitchFamily="2" charset="2"/>
              <a:buChar char="ü"/>
            </a:pPr>
            <a:r>
              <a:rPr lang="en-US" dirty="0"/>
              <a:t>These features make asymmetric multiprocessing difficult to implement. </a:t>
            </a:r>
          </a:p>
          <a:p>
            <a:pPr marL="1200150" lvl="2" indent="-342900">
              <a:buFont typeface="Arial" pitchFamily="34" charset="0"/>
              <a:buAutoNum type="arabicPeriod"/>
            </a:pPr>
            <a:r>
              <a:rPr lang="en-US" b="1" dirty="0">
                <a:solidFill>
                  <a:srgbClr val="3366FF"/>
                </a:solidFill>
              </a:rPr>
              <a:t>Symmetric Multiprocessing (SMP)</a:t>
            </a:r>
            <a:r>
              <a:rPr lang="en-US" dirty="0"/>
              <a:t>– each processor performs all tasks within the OS or they can do anything the others can.  </a:t>
            </a:r>
          </a:p>
          <a:p>
            <a:pPr marL="1543050" lvl="3" indent="-342900">
              <a:buFont typeface="Wingdings" pitchFamily="2" charset="2"/>
              <a:buChar char="ü"/>
            </a:pPr>
            <a:r>
              <a:rPr lang="en-US" dirty="0"/>
              <a:t> All processor are peers</a:t>
            </a:r>
          </a:p>
          <a:p>
            <a:pPr marL="1543050" lvl="3" indent="-342900">
              <a:buFont typeface="Wingdings" pitchFamily="2" charset="2"/>
              <a:buChar char="ü"/>
            </a:pPr>
            <a:r>
              <a:rPr lang="en-US" dirty="0"/>
              <a:t> Contain own set of registers and private or local caches</a:t>
            </a:r>
          </a:p>
          <a:p>
            <a:pPr marL="1543050" lvl="3" indent="-342900">
              <a:buFont typeface="Wingdings" pitchFamily="2" charset="2"/>
              <a:buChar char="ü"/>
            </a:pPr>
            <a:r>
              <a:rPr lang="en-US" dirty="0"/>
              <a:t> Shared physical memory  </a:t>
            </a:r>
          </a:p>
          <a:p>
            <a:pPr marL="1200150" lvl="2" indent="-342900">
              <a:buFont typeface="Arial" pitchFamily="34" charset="0"/>
              <a:buAutoNum type="arabicPeriod"/>
            </a:pPr>
            <a:endParaRPr lang="en-US" dirty="0"/>
          </a:p>
          <a:p>
            <a:pPr marL="1200150" lvl="2" indent="-342900">
              <a:buFont typeface="Webdings" pitchFamily="18" charset="2"/>
              <a:buNone/>
            </a:pPr>
            <a:endParaRPr lang="en-US" dirty="0">
              <a:solidFill>
                <a:srgbClr val="3366FF"/>
              </a:solidFill>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800600"/>
            <a:ext cx="3200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descr="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399" y="4724400"/>
            <a:ext cx="327660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06375" y="6488668"/>
            <a:ext cx="36036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lang="en-US" sz="1200" dirty="0">
                <a:solidFill>
                  <a:srgbClr val="000000"/>
                </a:solidFill>
                <a:latin typeface="Garamond" pitchFamily="18" charset="0"/>
                <a:ea typeface="ＭＳ Ｐゴシック" pitchFamily="-84" charset="-128"/>
              </a:rPr>
              <a:t>Asymmetric multiprocessing; one processor doing all I/O</a:t>
            </a:r>
          </a:p>
        </p:txBody>
      </p:sp>
      <p:sp>
        <p:nvSpPr>
          <p:cNvPr id="7" name="Rectangle 3"/>
          <p:cNvSpPr>
            <a:spLocks noChangeArrowheads="1"/>
          </p:cNvSpPr>
          <p:nvPr/>
        </p:nvSpPr>
        <p:spPr bwMode="auto">
          <a:xfrm>
            <a:off x="5638800" y="6504801"/>
            <a:ext cx="2819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lang="en-US" sz="1200" dirty="0">
                <a:solidFill>
                  <a:srgbClr val="000000"/>
                </a:solidFill>
                <a:latin typeface="Garamond" pitchFamily="18" charset="0"/>
                <a:ea typeface="ＭＳ Ｐゴシック" pitchFamily="-84" charset="-128"/>
              </a:rPr>
              <a:t>Symmetric multiprocessing</a:t>
            </a:r>
          </a:p>
        </p:txBody>
      </p:sp>
    </p:spTree>
    <p:extLst>
      <p:ext uri="{BB962C8B-B14F-4D97-AF65-F5344CB8AC3E}">
        <p14:creationId xmlns:p14="http://schemas.microsoft.com/office/powerpoint/2010/main" val="2191160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lstStyle/>
          <a:p>
            <a:r>
              <a:rPr lang="en-US" dirty="0"/>
              <a:t>A Dual-Core Design</a:t>
            </a:r>
          </a:p>
        </p:txBody>
      </p:sp>
      <p:sp>
        <p:nvSpPr>
          <p:cNvPr id="24579" name="Content Placeholder 2"/>
          <p:cNvSpPr>
            <a:spLocks noGrp="1"/>
          </p:cNvSpPr>
          <p:nvPr>
            <p:ph idx="4294967295"/>
          </p:nvPr>
        </p:nvSpPr>
        <p:spPr>
          <a:xfrm>
            <a:off x="228600" y="1233488"/>
            <a:ext cx="8763000" cy="5395912"/>
          </a:xfrm>
        </p:spPr>
        <p:txBody>
          <a:bodyPr/>
          <a:lstStyle/>
          <a:p>
            <a:pPr lvl="1"/>
            <a:r>
              <a:rPr lang="en-US" dirty="0"/>
              <a:t>Cores- Multiprocessor chips</a:t>
            </a:r>
          </a:p>
          <a:p>
            <a:pPr lvl="2"/>
            <a:r>
              <a:rPr lang="en-US" dirty="0"/>
              <a:t>on-chip communication is faster</a:t>
            </a:r>
          </a:p>
          <a:p>
            <a:pPr lvl="2"/>
            <a:r>
              <a:rPr lang="en-US" dirty="0"/>
              <a:t> well suited for server (i.e., database, Web servers)</a:t>
            </a:r>
          </a:p>
          <a:p>
            <a:pPr lvl="2"/>
            <a:r>
              <a:rPr lang="en-US" dirty="0" err="1"/>
              <a:t>Multicore</a:t>
            </a:r>
            <a:r>
              <a:rPr lang="en-US" dirty="0"/>
              <a:t> CPUs appear to the operating system as N standard processors </a:t>
            </a:r>
          </a:p>
          <a:p>
            <a:pPr lvl="1"/>
            <a:endParaRPr lang="en-US" dirty="0"/>
          </a:p>
          <a:p>
            <a:pPr marL="1200150" lvl="2" indent="-342900">
              <a:buFont typeface="Arial" pitchFamily="34" charset="0"/>
              <a:buAutoNum type="arabicPeriod"/>
            </a:pPr>
            <a:endParaRPr lang="en-US" dirty="0"/>
          </a:p>
          <a:p>
            <a:pPr marL="1200150" lvl="2" indent="-342900">
              <a:buFont typeface="Webdings" pitchFamily="18" charset="2"/>
              <a:buNone/>
            </a:pPr>
            <a:endParaRPr lang="en-US" dirty="0">
              <a:solidFill>
                <a:srgbClr val="3366FF"/>
              </a:solidFill>
            </a:endParaRPr>
          </a:p>
        </p:txBody>
      </p:sp>
      <p:pic>
        <p:nvPicPr>
          <p:cNvPr id="4" name="Picture 10"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3200400"/>
            <a:ext cx="5153525" cy="293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1752600" y="6336268"/>
            <a:ext cx="548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lang="en-US" dirty="0">
                <a:solidFill>
                  <a:srgbClr val="000000"/>
                </a:solidFill>
                <a:latin typeface="Garamond" pitchFamily="18" charset="0"/>
                <a:ea typeface="ＭＳ Ｐゴシック" pitchFamily="-84" charset="-128"/>
              </a:rPr>
              <a:t>A dual-core design with two cores places on the same chip</a:t>
            </a:r>
          </a:p>
        </p:txBody>
      </p:sp>
    </p:spTree>
    <p:extLst>
      <p:ext uri="{BB962C8B-B14F-4D97-AF65-F5344CB8AC3E}">
        <p14:creationId xmlns:p14="http://schemas.microsoft.com/office/powerpoint/2010/main" val="3289742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Multithreaded and Multicore Chips</a:t>
            </a:r>
            <a:endParaRPr lang="en-US" dirty="0"/>
          </a:p>
        </p:txBody>
      </p:sp>
      <p:sp>
        <p:nvSpPr>
          <p:cNvPr id="6" name="Content Placeholder 5"/>
          <p:cNvSpPr>
            <a:spLocks noGrp="1"/>
          </p:cNvSpPr>
          <p:nvPr>
            <p:ph idx="1"/>
          </p:nvPr>
        </p:nvSpPr>
        <p:spPr>
          <a:xfrm>
            <a:off x="609600" y="5715000"/>
            <a:ext cx="8229600" cy="990600"/>
          </a:xfrm>
        </p:spPr>
        <p:txBody>
          <a:bodyPr/>
          <a:lstStyle/>
          <a:p>
            <a:r>
              <a:rPr lang="en-US" dirty="0"/>
              <a:t>(a) A quad-core chip with a shared L2 cache.</a:t>
            </a:r>
          </a:p>
          <a:p>
            <a:r>
              <a:rPr lang="en-US" dirty="0"/>
              <a:t>(b) A quad-core chip with separate L2 caches.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317212" cy="4593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103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a:lstStyle/>
          <a:p>
            <a:r>
              <a:rPr lang="en-US"/>
              <a:t>Clustered Systems</a:t>
            </a:r>
          </a:p>
        </p:txBody>
      </p:sp>
      <p:sp>
        <p:nvSpPr>
          <p:cNvPr id="31747" name="Content Placeholder 2"/>
          <p:cNvSpPr>
            <a:spLocks noGrp="1"/>
          </p:cNvSpPr>
          <p:nvPr>
            <p:ph idx="4294967295"/>
          </p:nvPr>
        </p:nvSpPr>
        <p:spPr>
          <a:xfrm>
            <a:off x="304800" y="914400"/>
            <a:ext cx="8610600" cy="3200400"/>
          </a:xfrm>
        </p:spPr>
        <p:txBody>
          <a:bodyPr/>
          <a:lstStyle/>
          <a:p>
            <a:pPr algn="just"/>
            <a:r>
              <a:rPr lang="en-US" dirty="0"/>
              <a:t>Another type of multiple-CPU system is </a:t>
            </a:r>
            <a:r>
              <a:rPr lang="en-US" b="1" dirty="0">
                <a:solidFill>
                  <a:srgbClr val="3366FF"/>
                </a:solidFill>
              </a:rPr>
              <a:t>clustered system</a:t>
            </a:r>
          </a:p>
          <a:p>
            <a:pPr lvl="1" algn="just"/>
            <a:r>
              <a:rPr lang="en-US" dirty="0"/>
              <a:t>Usually sharing storage via a </a:t>
            </a:r>
            <a:r>
              <a:rPr lang="en-US" b="1" dirty="0">
                <a:solidFill>
                  <a:srgbClr val="3366FF"/>
                </a:solidFill>
              </a:rPr>
              <a:t>storage-area network (SAN)</a:t>
            </a:r>
          </a:p>
          <a:p>
            <a:pPr lvl="1" algn="just"/>
            <a:r>
              <a:rPr lang="en-US" dirty="0"/>
              <a:t>Provides a </a:t>
            </a:r>
            <a:r>
              <a:rPr lang="en-US" b="1" dirty="0">
                <a:solidFill>
                  <a:srgbClr val="3366FF"/>
                </a:solidFill>
              </a:rPr>
              <a:t>high-availability</a:t>
            </a:r>
            <a:r>
              <a:rPr lang="en-US" b="1" dirty="0"/>
              <a:t> </a:t>
            </a:r>
            <a:r>
              <a:rPr lang="en-US" dirty="0"/>
              <a:t>service which survives failures</a:t>
            </a:r>
          </a:p>
          <a:p>
            <a:pPr lvl="2" algn="just"/>
            <a:r>
              <a:rPr lang="en-US" b="1" dirty="0">
                <a:solidFill>
                  <a:srgbClr val="3366FF"/>
                </a:solidFill>
              </a:rPr>
              <a:t>Asymmetric clustering;</a:t>
            </a:r>
            <a:r>
              <a:rPr lang="en-US" dirty="0"/>
              <a:t> One machine in hot-standby mode while the other is running the applications</a:t>
            </a:r>
          </a:p>
          <a:p>
            <a:pPr lvl="2" algn="just"/>
            <a:r>
              <a:rPr lang="en-US" b="1" dirty="0">
                <a:solidFill>
                  <a:srgbClr val="3366FF"/>
                </a:solidFill>
              </a:rPr>
              <a:t>Symmetric clustering;</a:t>
            </a:r>
            <a:r>
              <a:rPr lang="en-US" dirty="0">
                <a:solidFill>
                  <a:srgbClr val="3366FF"/>
                </a:solidFill>
              </a:rPr>
              <a:t> </a:t>
            </a:r>
            <a:r>
              <a:rPr lang="en-US" dirty="0"/>
              <a:t>multiple machines are running the applications as well as monitoring each other</a:t>
            </a:r>
          </a:p>
          <a:p>
            <a:pPr lvl="1" algn="just"/>
            <a:r>
              <a:rPr lang="en-US" dirty="0"/>
              <a:t>Some clusters are for </a:t>
            </a:r>
            <a:r>
              <a:rPr lang="en-US" b="1" dirty="0">
                <a:solidFill>
                  <a:srgbClr val="3366FF"/>
                </a:solidFill>
              </a:rPr>
              <a:t>high-performance computing (HPC)</a:t>
            </a:r>
          </a:p>
          <a:p>
            <a:pPr lvl="2" algn="just"/>
            <a:r>
              <a:rPr lang="en-US" dirty="0"/>
              <a:t>Applications must be written to use </a:t>
            </a:r>
            <a:r>
              <a:rPr lang="en-US" b="1" dirty="0">
                <a:solidFill>
                  <a:srgbClr val="3366FF"/>
                </a:solidFill>
              </a:rPr>
              <a:t>parallelization</a:t>
            </a:r>
          </a:p>
        </p:txBody>
      </p:sp>
      <p:pic>
        <p:nvPicPr>
          <p:cNvPr id="4" name="Content Placeholder 3" descr="1.08.pdf"/>
          <p:cNvPicPr>
            <a:picLocks noChangeAspect="1"/>
          </p:cNvPicPr>
          <p:nvPr/>
        </p:nvPicPr>
        <p:blipFill>
          <a:blip r:embed="rId3" cstate="print">
            <a:extLst>
              <a:ext uri="{28A0092B-C50C-407E-A947-70E740481C1C}">
                <a14:useLocalDpi xmlns:a14="http://schemas.microsoft.com/office/drawing/2010/main" val="0"/>
              </a:ext>
            </a:extLst>
          </a:blip>
          <a:srcRect t="-3476" b="-3476"/>
          <a:stretch>
            <a:fillRect/>
          </a:stretch>
        </p:blipFill>
        <p:spPr bwMode="auto">
          <a:xfrm>
            <a:off x="1600200" y="4267200"/>
            <a:ext cx="5791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964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457200" y="228600"/>
            <a:ext cx="8229600" cy="576263"/>
          </a:xfrm>
        </p:spPr>
        <p:txBody>
          <a:bodyPr/>
          <a:lstStyle/>
          <a:p>
            <a:r>
              <a:rPr lang="en-US" altLang="en-US" sz="2800" dirty="0"/>
              <a:t>Computing Environments - Traditional</a:t>
            </a:r>
          </a:p>
        </p:txBody>
      </p:sp>
      <p:sp>
        <p:nvSpPr>
          <p:cNvPr id="23555" name="Content Placeholder 2"/>
          <p:cNvSpPr>
            <a:spLocks noGrp="1"/>
          </p:cNvSpPr>
          <p:nvPr>
            <p:ph idx="4294967295"/>
          </p:nvPr>
        </p:nvSpPr>
        <p:spPr>
          <a:xfrm>
            <a:off x="381000" y="1066800"/>
            <a:ext cx="8153400" cy="5638800"/>
          </a:xfrm>
        </p:spPr>
        <p:txBody>
          <a:bodyPr/>
          <a:lstStyle/>
          <a:p>
            <a:r>
              <a:rPr lang="en-US" altLang="en-US" sz="2000" dirty="0"/>
              <a:t>Stand-alone general-purpose machines</a:t>
            </a:r>
          </a:p>
          <a:p>
            <a:r>
              <a:rPr lang="en-US" altLang="en-US" sz="2000" dirty="0"/>
              <a:t>But blurred as most systems interconnect with others (i.e., the Internet)</a:t>
            </a:r>
          </a:p>
          <a:p>
            <a:r>
              <a:rPr lang="en-US" altLang="en-US" sz="2000" b="1" dirty="0">
                <a:solidFill>
                  <a:srgbClr val="3366FF"/>
                </a:solidFill>
              </a:rPr>
              <a:t>Network computers </a:t>
            </a:r>
            <a:r>
              <a:rPr lang="en-US" altLang="en-US" sz="2000" dirty="0"/>
              <a:t>(</a:t>
            </a:r>
            <a:r>
              <a:rPr lang="en-US" altLang="en-US" sz="2000" b="1" dirty="0">
                <a:solidFill>
                  <a:srgbClr val="3366FF"/>
                </a:solidFill>
              </a:rPr>
              <a:t>thin clients</a:t>
            </a:r>
            <a:r>
              <a:rPr lang="en-US" altLang="en-US" sz="2000" dirty="0"/>
              <a:t>) are like Web terminals</a:t>
            </a:r>
          </a:p>
          <a:p>
            <a:r>
              <a:rPr lang="en-US" altLang="en-US" sz="2000" dirty="0"/>
              <a:t>Mobile computers interconnect via </a:t>
            </a:r>
            <a:r>
              <a:rPr lang="en-US" altLang="en-US" sz="2000" b="1" dirty="0">
                <a:solidFill>
                  <a:srgbClr val="3366FF"/>
                </a:solidFill>
              </a:rPr>
              <a:t>wireless networks</a:t>
            </a:r>
          </a:p>
          <a:p>
            <a:r>
              <a:rPr lang="en-US" altLang="en-US" sz="2000" dirty="0"/>
              <a:t>Networking becoming ubiquitous – even home systems use </a:t>
            </a:r>
            <a:r>
              <a:rPr lang="en-US" altLang="en-US" sz="2000" b="1" dirty="0">
                <a:solidFill>
                  <a:srgbClr val="3366FF"/>
                </a:solidFill>
              </a:rPr>
              <a:t>firewalls</a:t>
            </a:r>
            <a:r>
              <a:rPr lang="en-US" altLang="en-US" sz="2000" dirty="0"/>
              <a:t> to protect home computers from Internet attacks</a:t>
            </a:r>
          </a:p>
          <a:p>
            <a:endParaRPr lang="en-US" altLang="en-US" sz="1200" dirty="0"/>
          </a:p>
          <a:p>
            <a:r>
              <a:rPr lang="da-DK" sz="2000" dirty="0"/>
              <a:t>Single User, single task OS </a:t>
            </a:r>
            <a:r>
              <a:rPr lang="en-US" sz="2000" dirty="0"/>
              <a:t>(e.g., PDA and MS-DOS)</a:t>
            </a:r>
            <a:endParaRPr lang="da-DK" sz="2000" dirty="0"/>
          </a:p>
          <a:p>
            <a:r>
              <a:rPr lang="en-US" sz="2000" dirty="0"/>
              <a:t>Single User, Multitasking OS (Microsoft's Windows and Apple's Mac OS)</a:t>
            </a:r>
          </a:p>
          <a:p>
            <a:r>
              <a:rPr lang="en-US" sz="2000" dirty="0"/>
              <a:t>Multiuser OS (Unix, VMS and mainframe operating systems)</a:t>
            </a:r>
          </a:p>
          <a:p>
            <a:pPr lvl="1"/>
            <a:r>
              <a:rPr lang="en-US" dirty="0"/>
              <a:t>Allows multiple users to use computer's resources simultaneously in a balanced manner, provided sufficient resources</a:t>
            </a:r>
          </a:p>
          <a:p>
            <a:r>
              <a:rPr lang="en-US" sz="2000" dirty="0"/>
              <a:t>Batch OS</a:t>
            </a:r>
          </a:p>
          <a:p>
            <a:pPr lvl="1"/>
            <a:r>
              <a:rPr lang="en-US" dirty="0"/>
              <a:t>No interaction of user with the computer directly. Job is prepared on an offline device like punch cards and submitted to the computer operator.</a:t>
            </a:r>
            <a:endParaRPr lang="en-US" sz="2200" dirty="0"/>
          </a:p>
        </p:txBody>
      </p:sp>
    </p:spTree>
    <p:extLst>
      <p:ext uri="{BB962C8B-B14F-4D97-AF65-F5344CB8AC3E}">
        <p14:creationId xmlns:p14="http://schemas.microsoft.com/office/powerpoint/2010/main" val="4204376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57200" y="228600"/>
            <a:ext cx="8229600" cy="576263"/>
          </a:xfrm>
        </p:spPr>
        <p:txBody>
          <a:bodyPr/>
          <a:lstStyle/>
          <a:p>
            <a:r>
              <a:rPr lang="en-US" altLang="en-US" sz="2800"/>
              <a:t>Computing Environments - Mobile</a:t>
            </a:r>
          </a:p>
        </p:txBody>
      </p:sp>
      <p:sp>
        <p:nvSpPr>
          <p:cNvPr id="24579" name="Content Placeholder 2"/>
          <p:cNvSpPr>
            <a:spLocks noGrp="1"/>
          </p:cNvSpPr>
          <p:nvPr>
            <p:ph idx="4294967295"/>
          </p:nvPr>
        </p:nvSpPr>
        <p:spPr>
          <a:xfrm>
            <a:off x="381000" y="1122363"/>
            <a:ext cx="8153400" cy="4530725"/>
          </a:xfrm>
        </p:spPr>
        <p:txBody>
          <a:bodyPr/>
          <a:lstStyle/>
          <a:p>
            <a:r>
              <a:rPr lang="en-US" sz="2200" dirty="0"/>
              <a:t>Mobile OS</a:t>
            </a:r>
          </a:p>
          <a:p>
            <a:pPr lvl="1"/>
            <a:r>
              <a:rPr lang="en-US" dirty="0"/>
              <a:t>Controls a mobile device and its design to supports wireless communication and mobile applications. </a:t>
            </a:r>
          </a:p>
          <a:p>
            <a:pPr lvl="1"/>
            <a:r>
              <a:rPr lang="en-US" dirty="0"/>
              <a:t>Has built-in support for mobile multimedia formats. Tablet PCs and smart phones run on mobile operating systems.</a:t>
            </a:r>
            <a:endParaRPr lang="en-US" altLang="en-US" dirty="0"/>
          </a:p>
          <a:p>
            <a:pPr lvl="1"/>
            <a:r>
              <a:rPr lang="en-US" altLang="en-US" dirty="0"/>
              <a:t>Allows new types of apps like </a:t>
            </a:r>
            <a:r>
              <a:rPr lang="en-US" altLang="en-US" b="1" i="1" dirty="0"/>
              <a:t>augmented reality</a:t>
            </a:r>
          </a:p>
          <a:p>
            <a:pPr lvl="1"/>
            <a:r>
              <a:rPr lang="en-US" altLang="en-US" dirty="0"/>
              <a:t>Leaders are </a:t>
            </a:r>
            <a:r>
              <a:rPr lang="en-US" altLang="en-US" b="1" dirty="0">
                <a:solidFill>
                  <a:srgbClr val="3366FF"/>
                </a:solidFill>
              </a:rPr>
              <a:t>Apple iOS </a:t>
            </a:r>
            <a:r>
              <a:rPr lang="en-US" altLang="en-US" dirty="0"/>
              <a:t>and </a:t>
            </a:r>
            <a:r>
              <a:rPr lang="en-US" altLang="en-US" b="1" dirty="0">
                <a:solidFill>
                  <a:srgbClr val="3366FF"/>
                </a:solidFill>
              </a:rPr>
              <a:t>Google Android</a:t>
            </a:r>
          </a:p>
        </p:txBody>
      </p:sp>
    </p:spTree>
    <p:extLst>
      <p:ext uri="{BB962C8B-B14F-4D97-AF65-F5344CB8AC3E}">
        <p14:creationId xmlns:p14="http://schemas.microsoft.com/office/powerpoint/2010/main" val="2545657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533400" y="228600"/>
            <a:ext cx="8229600" cy="576263"/>
          </a:xfrm>
        </p:spPr>
        <p:txBody>
          <a:bodyPr/>
          <a:lstStyle/>
          <a:p>
            <a:r>
              <a:rPr lang="en-US" altLang="en-US" sz="2800" dirty="0"/>
              <a:t>Computing Environments – Distributed</a:t>
            </a:r>
          </a:p>
        </p:txBody>
      </p:sp>
      <p:sp>
        <p:nvSpPr>
          <p:cNvPr id="25603" name="Content Placeholder 2"/>
          <p:cNvSpPr>
            <a:spLocks noGrp="1"/>
          </p:cNvSpPr>
          <p:nvPr>
            <p:ph idx="4294967295"/>
          </p:nvPr>
        </p:nvSpPr>
        <p:spPr>
          <a:xfrm>
            <a:off x="381000" y="1092200"/>
            <a:ext cx="8382000" cy="5461000"/>
          </a:xfrm>
        </p:spPr>
        <p:txBody>
          <a:bodyPr/>
          <a:lstStyle/>
          <a:p>
            <a:r>
              <a:rPr lang="en-US" altLang="en-US" dirty="0"/>
              <a:t>Distributed Computing</a:t>
            </a:r>
          </a:p>
          <a:p>
            <a:pPr lvl="1"/>
            <a:r>
              <a:rPr lang="en-US" altLang="en-US" dirty="0"/>
              <a:t>Collection of </a:t>
            </a:r>
            <a:r>
              <a:rPr lang="en-US" dirty="0"/>
              <a:t>independent</a:t>
            </a:r>
            <a:r>
              <a:rPr lang="en-US" altLang="en-US" dirty="0"/>
              <a:t>, possibly heterogeneous, systems networked together</a:t>
            </a:r>
          </a:p>
          <a:p>
            <a:pPr lvl="2"/>
            <a:r>
              <a:rPr lang="en-US" altLang="en-US" b="1" dirty="0">
                <a:solidFill>
                  <a:srgbClr val="3366FF"/>
                </a:solidFill>
              </a:rPr>
              <a:t>Network</a:t>
            </a:r>
            <a:r>
              <a:rPr lang="en-US" altLang="en-US" dirty="0"/>
              <a:t> is a communications path, </a:t>
            </a:r>
            <a:r>
              <a:rPr lang="en-US" altLang="en-US" b="1" dirty="0">
                <a:solidFill>
                  <a:srgbClr val="3366FF"/>
                </a:solidFill>
              </a:rPr>
              <a:t>TCP/IP </a:t>
            </a:r>
            <a:r>
              <a:rPr lang="en-US" altLang="en-US" dirty="0"/>
              <a:t>most common</a:t>
            </a:r>
          </a:p>
          <a:p>
            <a:pPr lvl="3"/>
            <a:r>
              <a:rPr lang="en-US" altLang="en-US" b="1" dirty="0">
                <a:solidFill>
                  <a:srgbClr val="3366FF"/>
                </a:solidFill>
              </a:rPr>
              <a:t>Local Area Network </a:t>
            </a:r>
            <a:r>
              <a:rPr lang="en-US" altLang="en-US" dirty="0"/>
              <a:t>(</a:t>
            </a:r>
            <a:r>
              <a:rPr lang="en-US" altLang="en-US" b="1" dirty="0">
                <a:solidFill>
                  <a:srgbClr val="3366FF"/>
                </a:solidFill>
              </a:rPr>
              <a:t>LAN</a:t>
            </a:r>
            <a:r>
              <a:rPr lang="en-US" altLang="en-US" dirty="0"/>
              <a:t>)</a:t>
            </a:r>
          </a:p>
          <a:p>
            <a:pPr lvl="3"/>
            <a:r>
              <a:rPr lang="en-US" altLang="en-US" b="1" dirty="0">
                <a:solidFill>
                  <a:srgbClr val="3366FF"/>
                </a:solidFill>
              </a:rPr>
              <a:t>Wide Area Network </a:t>
            </a:r>
            <a:r>
              <a:rPr lang="en-US" altLang="en-US" dirty="0"/>
              <a:t>(</a:t>
            </a:r>
            <a:r>
              <a:rPr lang="en-US" altLang="en-US" b="1" dirty="0">
                <a:solidFill>
                  <a:srgbClr val="3366FF"/>
                </a:solidFill>
              </a:rPr>
              <a:t>WAN</a:t>
            </a:r>
            <a:r>
              <a:rPr lang="en-US" altLang="en-US" dirty="0"/>
              <a:t>)</a:t>
            </a:r>
          </a:p>
          <a:p>
            <a:pPr lvl="3"/>
            <a:r>
              <a:rPr lang="en-US" altLang="en-US" b="1" dirty="0">
                <a:solidFill>
                  <a:srgbClr val="3366FF"/>
                </a:solidFill>
              </a:rPr>
              <a:t>Metropolitan Area Network </a:t>
            </a:r>
            <a:r>
              <a:rPr lang="en-US" altLang="en-US" dirty="0"/>
              <a:t>(</a:t>
            </a:r>
            <a:r>
              <a:rPr lang="en-US" altLang="en-US" b="1" dirty="0">
                <a:solidFill>
                  <a:srgbClr val="3366FF"/>
                </a:solidFill>
              </a:rPr>
              <a:t>MAN</a:t>
            </a:r>
            <a:r>
              <a:rPr lang="en-US" altLang="en-US" dirty="0"/>
              <a:t>)</a:t>
            </a:r>
            <a:endParaRPr lang="en-US" altLang="en-US" b="1" dirty="0">
              <a:solidFill>
                <a:srgbClr val="3366FF"/>
              </a:solidFill>
            </a:endParaRPr>
          </a:p>
          <a:p>
            <a:pPr lvl="3"/>
            <a:r>
              <a:rPr lang="en-US" altLang="en-US" b="1" dirty="0">
                <a:solidFill>
                  <a:srgbClr val="3366FF"/>
                </a:solidFill>
              </a:rPr>
              <a:t>Personal Area Network </a:t>
            </a:r>
            <a:r>
              <a:rPr lang="en-US" altLang="en-US" dirty="0"/>
              <a:t>(</a:t>
            </a:r>
            <a:r>
              <a:rPr lang="en-US" altLang="en-US" b="1" dirty="0">
                <a:solidFill>
                  <a:srgbClr val="3366FF"/>
                </a:solidFill>
              </a:rPr>
              <a:t>PAN</a:t>
            </a:r>
            <a:r>
              <a:rPr lang="en-US" altLang="en-US" dirty="0"/>
              <a:t>)</a:t>
            </a:r>
          </a:p>
          <a:p>
            <a:endParaRPr lang="en-US" altLang="en-US" b="1" dirty="0">
              <a:solidFill>
                <a:srgbClr val="3366FF"/>
              </a:solidFill>
            </a:endParaRPr>
          </a:p>
          <a:p>
            <a:r>
              <a:rPr lang="en-US" altLang="en-US" b="1" dirty="0">
                <a:solidFill>
                  <a:srgbClr val="3366FF"/>
                </a:solidFill>
              </a:rPr>
              <a:t>Distributed Operating System </a:t>
            </a:r>
            <a:r>
              <a:rPr lang="en-US" altLang="en-US" dirty="0"/>
              <a:t>provides features between systems across network</a:t>
            </a:r>
          </a:p>
          <a:p>
            <a:pPr lvl="1"/>
            <a:r>
              <a:rPr lang="en-US" altLang="en-US" dirty="0"/>
              <a:t>Communication scheme allows systems to exchange messages</a:t>
            </a:r>
          </a:p>
          <a:p>
            <a:pPr lvl="1"/>
            <a:r>
              <a:rPr lang="en-US" dirty="0"/>
              <a:t>Computations are carried out on more than one machine</a:t>
            </a:r>
            <a:endParaRPr lang="en-US" altLang="en-US" dirty="0"/>
          </a:p>
          <a:p>
            <a:pPr lvl="1"/>
            <a:r>
              <a:rPr lang="en-US" altLang="en-US" dirty="0"/>
              <a:t>Illusion of a single system</a:t>
            </a:r>
          </a:p>
          <a:p>
            <a:pPr marL="514350" lvl="1" indent="0">
              <a:buNone/>
            </a:pPr>
            <a:endParaRPr lang="en-US" altLang="en-US" dirty="0"/>
          </a:p>
        </p:txBody>
      </p:sp>
    </p:spTree>
    <p:extLst>
      <p:ext uri="{BB962C8B-B14F-4D97-AF65-F5344CB8AC3E}">
        <p14:creationId xmlns:p14="http://schemas.microsoft.com/office/powerpoint/2010/main" val="377066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57200" y="228600"/>
            <a:ext cx="8001000" cy="576263"/>
          </a:xfrm>
        </p:spPr>
        <p:txBody>
          <a:bodyPr/>
          <a:lstStyle/>
          <a:p>
            <a:pPr eaLnBrk="1" hangingPunct="1"/>
            <a:r>
              <a:rPr lang="en-US" altLang="en-US" sz="2800" dirty="0"/>
              <a:t>Computing Environments – Client-Server</a:t>
            </a:r>
          </a:p>
        </p:txBody>
      </p:sp>
      <p:sp>
        <p:nvSpPr>
          <p:cNvPr id="26627" name="Rectangle 4"/>
          <p:cNvSpPr>
            <a:spLocks noChangeArrowheads="1"/>
          </p:cNvSpPr>
          <p:nvPr/>
        </p:nvSpPr>
        <p:spPr bwMode="auto">
          <a:xfrm>
            <a:off x="533400" y="1166813"/>
            <a:ext cx="83058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08585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nSpc>
                <a:spcPct val="90000"/>
              </a:lnSpc>
            </a:pPr>
            <a:r>
              <a:rPr lang="en-US" altLang="en-US" dirty="0">
                <a:latin typeface="Garamond" panose="02020404030301010803" pitchFamily="18" charset="0"/>
              </a:rPr>
              <a:t>Client-Server Computing</a:t>
            </a:r>
          </a:p>
          <a:p>
            <a:pPr lvl="1">
              <a:lnSpc>
                <a:spcPct val="90000"/>
              </a:lnSpc>
            </a:pPr>
            <a:r>
              <a:rPr lang="en-US" altLang="en-US" dirty="0">
                <a:latin typeface="Garamond" panose="02020404030301010803" pitchFamily="18" charset="0"/>
              </a:rPr>
              <a:t>Dumb terminals supplanted by smart PCs</a:t>
            </a:r>
          </a:p>
          <a:p>
            <a:pPr lvl="1">
              <a:lnSpc>
                <a:spcPct val="90000"/>
              </a:lnSpc>
            </a:pPr>
            <a:r>
              <a:rPr lang="en-US" altLang="en-US" dirty="0">
                <a:latin typeface="Garamond" panose="02020404030301010803" pitchFamily="18" charset="0"/>
              </a:rPr>
              <a:t>Many systems now </a:t>
            </a:r>
            <a:r>
              <a:rPr lang="en-US" altLang="en-US" b="1" dirty="0">
                <a:solidFill>
                  <a:srgbClr val="3366FF"/>
                </a:solidFill>
                <a:latin typeface="Garamond" panose="02020404030301010803" pitchFamily="18" charset="0"/>
              </a:rPr>
              <a:t>servers</a:t>
            </a:r>
            <a:r>
              <a:rPr lang="en-US" altLang="en-US" dirty="0">
                <a:latin typeface="Garamond" panose="02020404030301010803" pitchFamily="18" charset="0"/>
              </a:rPr>
              <a:t>, responding to requests generated by </a:t>
            </a:r>
            <a:r>
              <a:rPr lang="en-US" altLang="en-US" b="1" dirty="0">
                <a:solidFill>
                  <a:srgbClr val="3366FF"/>
                </a:solidFill>
                <a:latin typeface="Garamond" panose="02020404030301010803" pitchFamily="18" charset="0"/>
              </a:rPr>
              <a:t>clients</a:t>
            </a:r>
          </a:p>
          <a:p>
            <a:pPr lvl="2">
              <a:lnSpc>
                <a:spcPct val="90000"/>
              </a:lnSpc>
            </a:pPr>
            <a:r>
              <a:rPr lang="en-US" altLang="en-US" b="1" dirty="0">
                <a:solidFill>
                  <a:srgbClr val="3366FF"/>
                </a:solidFill>
                <a:latin typeface="Garamond" panose="02020404030301010803" pitchFamily="18" charset="0"/>
              </a:rPr>
              <a:t>Compute-server system </a:t>
            </a:r>
            <a:r>
              <a:rPr lang="en-US" altLang="en-US" dirty="0">
                <a:latin typeface="Garamond" panose="02020404030301010803" pitchFamily="18" charset="0"/>
              </a:rPr>
              <a:t>provides an interface to client to request services (i.e., database)</a:t>
            </a:r>
          </a:p>
          <a:p>
            <a:pPr lvl="2">
              <a:lnSpc>
                <a:spcPct val="90000"/>
              </a:lnSpc>
            </a:pPr>
            <a:r>
              <a:rPr lang="en-US" altLang="en-US" b="1" dirty="0">
                <a:solidFill>
                  <a:srgbClr val="3366FF"/>
                </a:solidFill>
                <a:latin typeface="Garamond" panose="02020404030301010803" pitchFamily="18" charset="0"/>
              </a:rPr>
              <a:t>File-server system </a:t>
            </a:r>
            <a:r>
              <a:rPr lang="en-US" altLang="en-US" dirty="0">
                <a:latin typeface="Garamond" panose="02020404030301010803" pitchFamily="18" charset="0"/>
              </a:rPr>
              <a:t>provides interface for clients to store and retrieve files</a:t>
            </a:r>
          </a:p>
        </p:txBody>
      </p:sp>
      <p:pic>
        <p:nvPicPr>
          <p:cNvPr id="26628" name="Picture 1" descr="1_1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805238"/>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73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228600"/>
            <a:ext cx="8229600" cy="576262"/>
          </a:xfrm>
        </p:spPr>
        <p:txBody>
          <a:bodyPr/>
          <a:lstStyle/>
          <a:p>
            <a:pPr eaLnBrk="1" hangingPunct="1"/>
            <a:r>
              <a:rPr lang="en-US" dirty="0"/>
              <a:t>Computer System Components</a:t>
            </a:r>
          </a:p>
        </p:txBody>
      </p:sp>
      <p:pic>
        <p:nvPicPr>
          <p:cNvPr id="921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0095" y="1411287"/>
            <a:ext cx="5275638" cy="420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7E9167AE-554D-43D9-8938-91994AC7E17C}"/>
              </a:ext>
            </a:extLst>
          </p:cNvPr>
          <p:cNvSpPr txBox="1"/>
          <p:nvPr/>
        </p:nvSpPr>
        <p:spPr>
          <a:xfrm>
            <a:off x="228600" y="6019800"/>
            <a:ext cx="8839200" cy="369332"/>
          </a:xfrm>
          <a:prstGeom prst="rect">
            <a:avLst/>
          </a:prstGeom>
          <a:noFill/>
        </p:spPr>
        <p:txBody>
          <a:bodyPr wrap="square">
            <a:spAutoFit/>
          </a:bodyPr>
          <a:lstStyle/>
          <a:p>
            <a:r>
              <a:rPr lang="en-US" sz="1800" dirty="0"/>
              <a:t>Managing all these components requires a layer of software – the </a:t>
            </a:r>
            <a:r>
              <a:rPr lang="en-US" sz="1800" b="1" dirty="0"/>
              <a:t>operating system</a:t>
            </a:r>
            <a:endParaRPr lang="en-US" dirty="0"/>
          </a:p>
        </p:txBody>
      </p:sp>
      <p:pic>
        <p:nvPicPr>
          <p:cNvPr id="3" name="Picture 4">
            <a:extLst>
              <a:ext uri="{FF2B5EF4-FFF2-40B4-BE49-F238E27FC236}">
                <a16:creationId xmlns:a16="http://schemas.microsoft.com/office/drawing/2014/main" id="{0143B14F-BE60-4F20-B64C-78BEE34601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90662"/>
            <a:ext cx="2484438"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983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08000" y="228600"/>
            <a:ext cx="7950200" cy="576262"/>
          </a:xfrm>
        </p:spPr>
        <p:txBody>
          <a:bodyPr/>
          <a:lstStyle/>
          <a:p>
            <a:pPr eaLnBrk="1" hangingPunct="1"/>
            <a:r>
              <a:rPr lang="en-US" altLang="en-US" sz="2800" dirty="0"/>
              <a:t>Computing Environments - Peer-to-Peer</a:t>
            </a:r>
          </a:p>
        </p:txBody>
      </p:sp>
      <p:sp>
        <p:nvSpPr>
          <p:cNvPr id="27651" name="Rectangle 3"/>
          <p:cNvSpPr>
            <a:spLocks noGrp="1" noChangeArrowheads="1"/>
          </p:cNvSpPr>
          <p:nvPr>
            <p:ph type="body" idx="4294967295"/>
          </p:nvPr>
        </p:nvSpPr>
        <p:spPr>
          <a:xfrm>
            <a:off x="806450" y="1233488"/>
            <a:ext cx="5057775" cy="4530725"/>
          </a:xfrm>
        </p:spPr>
        <p:txBody>
          <a:bodyPr/>
          <a:lstStyle/>
          <a:p>
            <a:r>
              <a:rPr lang="en-US" altLang="en-US"/>
              <a:t>Another model of distributed system</a:t>
            </a:r>
          </a:p>
          <a:p>
            <a:r>
              <a:rPr lang="en-US" altLang="en-US"/>
              <a:t>P2P does not distinguish clients and servers</a:t>
            </a:r>
          </a:p>
          <a:p>
            <a:pPr lvl="1"/>
            <a:r>
              <a:rPr lang="en-US" altLang="en-US"/>
              <a:t>Instead all nodes are considered peers</a:t>
            </a:r>
          </a:p>
          <a:p>
            <a:pPr lvl="1"/>
            <a:r>
              <a:rPr lang="en-US" altLang="en-US"/>
              <a:t>May each act as client, server or both</a:t>
            </a:r>
          </a:p>
          <a:p>
            <a:pPr lvl="1"/>
            <a:r>
              <a:rPr lang="en-US" altLang="en-US"/>
              <a:t>Node must join P2P network</a:t>
            </a:r>
          </a:p>
          <a:p>
            <a:pPr lvl="2"/>
            <a:r>
              <a:rPr lang="en-US" altLang="en-US"/>
              <a:t>Registers its service with central lookup service on network, or</a:t>
            </a:r>
          </a:p>
          <a:p>
            <a:pPr lvl="2"/>
            <a:r>
              <a:rPr lang="en-US" altLang="en-US"/>
              <a:t>Broadcast request for service and respond to requests for service via </a:t>
            </a:r>
            <a:r>
              <a:rPr lang="en-US" altLang="en-US" b="1" i="1"/>
              <a:t>discovery protocol</a:t>
            </a:r>
          </a:p>
          <a:p>
            <a:pPr lvl="1"/>
            <a:r>
              <a:rPr lang="en-US" altLang="en-US"/>
              <a:t>Examples include</a:t>
            </a:r>
            <a:r>
              <a:rPr lang="en-US" altLang="en-US" i="1"/>
              <a:t> </a:t>
            </a:r>
            <a:r>
              <a:rPr lang="en-US" altLang="en-US"/>
              <a:t>Napster</a:t>
            </a:r>
            <a:r>
              <a:rPr lang="en-US" altLang="en-US" i="1"/>
              <a:t> </a:t>
            </a:r>
            <a:r>
              <a:rPr lang="en-US" altLang="en-US"/>
              <a:t>and</a:t>
            </a:r>
            <a:r>
              <a:rPr lang="en-US" altLang="en-US" i="1"/>
              <a:t> </a:t>
            </a:r>
            <a:r>
              <a:rPr lang="en-US" altLang="en-US"/>
              <a:t>Gnutella</a:t>
            </a:r>
            <a:r>
              <a:rPr lang="en-US" altLang="en-US" i="1"/>
              <a:t>, </a:t>
            </a:r>
            <a:r>
              <a:rPr lang="en-US" altLang="en-US" b="1">
                <a:solidFill>
                  <a:srgbClr val="3366FF"/>
                </a:solidFill>
              </a:rPr>
              <a:t>Voice over IP </a:t>
            </a:r>
            <a:r>
              <a:rPr lang="en-US" altLang="en-US"/>
              <a:t>(</a:t>
            </a:r>
            <a:r>
              <a:rPr lang="en-US" altLang="en-US" b="1">
                <a:solidFill>
                  <a:srgbClr val="3366FF"/>
                </a:solidFill>
              </a:rPr>
              <a:t>VoIP</a:t>
            </a:r>
            <a:r>
              <a:rPr lang="en-US" altLang="en-US"/>
              <a:t>)</a:t>
            </a:r>
            <a:r>
              <a:rPr lang="en-US" altLang="en-US" i="1"/>
              <a:t> </a:t>
            </a:r>
            <a:r>
              <a:rPr lang="en-US" altLang="en-US"/>
              <a:t>such as Skype </a:t>
            </a:r>
          </a:p>
        </p:txBody>
      </p:sp>
      <p:pic>
        <p:nvPicPr>
          <p:cNvPr id="27652" name="Picture 1" descr="1_1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198437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8420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33400" y="228600"/>
            <a:ext cx="7924800" cy="576262"/>
          </a:xfrm>
        </p:spPr>
        <p:txBody>
          <a:bodyPr/>
          <a:lstStyle/>
          <a:p>
            <a:pPr eaLnBrk="1" hangingPunct="1"/>
            <a:r>
              <a:rPr lang="en-US" altLang="en-US" sz="2800" dirty="0"/>
              <a:t>Computing Environments - Virtualization</a:t>
            </a:r>
          </a:p>
        </p:txBody>
      </p:sp>
      <p:sp>
        <p:nvSpPr>
          <p:cNvPr id="28675" name="Rectangle 3"/>
          <p:cNvSpPr>
            <a:spLocks noGrp="1" noChangeArrowheads="1"/>
          </p:cNvSpPr>
          <p:nvPr>
            <p:ph type="body" idx="4294967295"/>
          </p:nvPr>
        </p:nvSpPr>
        <p:spPr>
          <a:xfrm>
            <a:off x="609600" y="1219200"/>
            <a:ext cx="8382000" cy="4530725"/>
          </a:xfrm>
        </p:spPr>
        <p:txBody>
          <a:bodyPr/>
          <a:lstStyle/>
          <a:p>
            <a:r>
              <a:rPr lang="en-US" altLang="en-US" dirty="0"/>
              <a:t>Allows operating systems to run applications within other OSes</a:t>
            </a:r>
          </a:p>
          <a:p>
            <a:pPr lvl="1"/>
            <a:r>
              <a:rPr lang="en-US" altLang="en-US" dirty="0"/>
              <a:t>Vast and growing industry</a:t>
            </a:r>
            <a:endParaRPr lang="en-US" altLang="en-US" sz="800" dirty="0"/>
          </a:p>
          <a:p>
            <a:r>
              <a:rPr lang="en-US" altLang="en-US" b="1" dirty="0">
                <a:solidFill>
                  <a:srgbClr val="3366FF"/>
                </a:solidFill>
              </a:rPr>
              <a:t>Emulation</a:t>
            </a:r>
            <a:r>
              <a:rPr lang="en-US" altLang="en-US" dirty="0"/>
              <a:t> used when source CPU type different from target type (i.e. PowerPC to Intel x86)</a:t>
            </a:r>
          </a:p>
          <a:p>
            <a:pPr lvl="1"/>
            <a:r>
              <a:rPr lang="en-US" altLang="en-US" dirty="0"/>
              <a:t>Generally slowest method</a:t>
            </a:r>
          </a:p>
          <a:p>
            <a:pPr lvl="1"/>
            <a:r>
              <a:rPr lang="en-US" altLang="en-US" dirty="0"/>
              <a:t>When computer language not compiled to native code – </a:t>
            </a:r>
            <a:r>
              <a:rPr lang="en-US" altLang="en-US" b="1" dirty="0">
                <a:solidFill>
                  <a:srgbClr val="3366FF"/>
                </a:solidFill>
              </a:rPr>
              <a:t>Interpretation</a:t>
            </a:r>
          </a:p>
          <a:p>
            <a:r>
              <a:rPr lang="en-US" altLang="en-US" b="1" dirty="0">
                <a:solidFill>
                  <a:srgbClr val="3366FF"/>
                </a:solidFill>
              </a:rPr>
              <a:t>Virtualization</a:t>
            </a:r>
            <a:r>
              <a:rPr lang="en-US" altLang="en-US" dirty="0"/>
              <a:t> – OS natively compiled for CPU, running </a:t>
            </a:r>
            <a:r>
              <a:rPr lang="en-US" altLang="en-US" b="1" dirty="0">
                <a:solidFill>
                  <a:srgbClr val="3366FF"/>
                </a:solidFill>
              </a:rPr>
              <a:t>guest</a:t>
            </a:r>
            <a:r>
              <a:rPr lang="en-US" altLang="en-US" dirty="0"/>
              <a:t> OSes  also natively compiled </a:t>
            </a:r>
          </a:p>
          <a:p>
            <a:pPr lvl="1"/>
            <a:r>
              <a:rPr lang="en-US" altLang="en-US" dirty="0"/>
              <a:t>Consider VMware running </a:t>
            </a:r>
            <a:r>
              <a:rPr lang="en-US" altLang="en-US" dirty="0" err="1"/>
              <a:t>WinXP</a:t>
            </a:r>
            <a:r>
              <a:rPr lang="en-US" altLang="en-US" dirty="0"/>
              <a:t> guests, each running applications, all on native </a:t>
            </a:r>
            <a:r>
              <a:rPr lang="en-US" altLang="en-US" dirty="0" err="1"/>
              <a:t>WinXP</a:t>
            </a:r>
            <a:r>
              <a:rPr lang="en-US" altLang="en-US" dirty="0"/>
              <a:t> </a:t>
            </a:r>
            <a:r>
              <a:rPr lang="en-US" altLang="en-US" b="1" dirty="0">
                <a:solidFill>
                  <a:srgbClr val="3366FF"/>
                </a:solidFill>
              </a:rPr>
              <a:t>host</a:t>
            </a:r>
            <a:r>
              <a:rPr lang="en-US" altLang="en-US" dirty="0"/>
              <a:t> OS</a:t>
            </a:r>
          </a:p>
          <a:p>
            <a:pPr lvl="1"/>
            <a:r>
              <a:rPr lang="en-US" altLang="en-US" b="1" dirty="0">
                <a:solidFill>
                  <a:srgbClr val="3366FF"/>
                </a:solidFill>
              </a:rPr>
              <a:t>VMM</a:t>
            </a:r>
            <a:r>
              <a:rPr lang="en-US" altLang="en-US" dirty="0"/>
              <a:t> (virtual machine Manager) provides virtualization services</a:t>
            </a:r>
          </a:p>
        </p:txBody>
      </p:sp>
    </p:spTree>
    <p:extLst>
      <p:ext uri="{BB962C8B-B14F-4D97-AF65-F5344CB8AC3E}">
        <p14:creationId xmlns:p14="http://schemas.microsoft.com/office/powerpoint/2010/main" val="3948865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533400" y="955675"/>
            <a:ext cx="8108950" cy="4530725"/>
          </a:xfrm>
        </p:spPr>
        <p:txBody>
          <a:bodyPr/>
          <a:lstStyle/>
          <a:p>
            <a:r>
              <a:rPr lang="en-US" altLang="en-US" dirty="0"/>
              <a:t>Use cases involve laptops and desktops running multiple OSes for exploration or compatibility</a:t>
            </a:r>
          </a:p>
          <a:p>
            <a:pPr lvl="1"/>
            <a:r>
              <a:rPr lang="en-US" altLang="en-US" dirty="0"/>
              <a:t>Apple laptop running Mac OS X host, Windows as a guest</a:t>
            </a:r>
          </a:p>
          <a:p>
            <a:pPr lvl="1"/>
            <a:r>
              <a:rPr lang="en-US" altLang="en-US" dirty="0"/>
              <a:t>Developing apps for multiple OSes without having multiple systems</a:t>
            </a:r>
          </a:p>
          <a:p>
            <a:pPr lvl="1"/>
            <a:r>
              <a:rPr lang="en-US" altLang="en-US" dirty="0"/>
              <a:t>QA testing applications without having multiple systems</a:t>
            </a:r>
          </a:p>
          <a:p>
            <a:pPr lvl="1"/>
            <a:r>
              <a:rPr lang="en-US" altLang="en-US" dirty="0"/>
              <a:t>Executing and managing compute environments within data centers</a:t>
            </a:r>
          </a:p>
          <a:p>
            <a:r>
              <a:rPr lang="en-US" altLang="en-US" dirty="0"/>
              <a:t>VMM can run natively, in which case they are also the host</a:t>
            </a:r>
          </a:p>
          <a:p>
            <a:pPr lvl="1"/>
            <a:r>
              <a:rPr lang="en-US" altLang="en-US" dirty="0"/>
              <a:t>There is no general-purpose host then (VMware ESX and Citrix </a:t>
            </a:r>
            <a:r>
              <a:rPr lang="en-US" altLang="en-US" dirty="0" err="1"/>
              <a:t>XenServer</a:t>
            </a:r>
            <a:r>
              <a:rPr lang="en-US" altLang="en-US" dirty="0"/>
              <a:t>)</a:t>
            </a:r>
          </a:p>
          <a:p>
            <a:pPr lvl="2"/>
            <a:endParaRPr lang="en-US" altLang="en-US" dirty="0"/>
          </a:p>
        </p:txBody>
      </p:sp>
      <p:pic>
        <p:nvPicPr>
          <p:cNvPr id="4" name="Picture 1" descr="1_2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7146" y="4038601"/>
            <a:ext cx="4100204"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533400" y="228600"/>
            <a:ext cx="7924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1pPr>
            <a:lvl2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2pPr>
            <a:lvl3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3pPr>
            <a:lvl4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4pPr>
            <a:lvl5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kern="0"/>
              <a:t>Computing Environments - Virtualization</a:t>
            </a:r>
            <a:endParaRPr lang="en-US" altLang="en-US" sz="2800" kern="0" dirty="0"/>
          </a:p>
        </p:txBody>
      </p:sp>
    </p:spTree>
    <p:extLst>
      <p:ext uri="{BB962C8B-B14F-4D97-AF65-F5344CB8AC3E}">
        <p14:creationId xmlns:p14="http://schemas.microsoft.com/office/powerpoint/2010/main" val="303858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57200" y="228600"/>
            <a:ext cx="8077200" cy="576263"/>
          </a:xfrm>
        </p:spPr>
        <p:txBody>
          <a:bodyPr/>
          <a:lstStyle/>
          <a:p>
            <a:pPr eaLnBrk="1" hangingPunct="1"/>
            <a:r>
              <a:rPr lang="en-US" altLang="en-US" sz="2800" dirty="0"/>
              <a:t>Computing Environments – Cloud Computing</a:t>
            </a:r>
          </a:p>
        </p:txBody>
      </p:sp>
      <p:sp>
        <p:nvSpPr>
          <p:cNvPr id="31747" name="Rectangle 3"/>
          <p:cNvSpPr>
            <a:spLocks noGrp="1" noChangeArrowheads="1"/>
          </p:cNvSpPr>
          <p:nvPr>
            <p:ph type="body" idx="4294967295"/>
          </p:nvPr>
        </p:nvSpPr>
        <p:spPr>
          <a:xfrm>
            <a:off x="806450" y="1060450"/>
            <a:ext cx="7439025" cy="5103813"/>
          </a:xfrm>
        </p:spPr>
        <p:txBody>
          <a:bodyPr/>
          <a:lstStyle/>
          <a:p>
            <a:r>
              <a:rPr lang="en-US" altLang="en-US" sz="1600" dirty="0"/>
              <a:t>Delivers computing, storage, even apps as a service across a network</a:t>
            </a:r>
          </a:p>
          <a:p>
            <a:r>
              <a:rPr lang="en-US" altLang="en-US" sz="1600" dirty="0"/>
              <a:t>Logical extension of virtualization because it uses virtualization as the base for its functionality.</a:t>
            </a:r>
          </a:p>
          <a:p>
            <a:pPr lvl="1"/>
            <a:r>
              <a:rPr lang="en-US" altLang="en-US" sz="1600" dirty="0"/>
              <a:t>Amazon </a:t>
            </a:r>
            <a:r>
              <a:rPr lang="en-US" altLang="en-US" sz="1600" b="1" dirty="0">
                <a:solidFill>
                  <a:srgbClr val="3366FF"/>
                </a:solidFill>
              </a:rPr>
              <a:t>EC2</a:t>
            </a:r>
            <a:r>
              <a:rPr lang="en-US" altLang="en-US" sz="1600" dirty="0"/>
              <a:t>  has thousands of servers, millions of virtual machines, petabytes of storage available across the Internet, pay based on usage</a:t>
            </a:r>
          </a:p>
          <a:p>
            <a:r>
              <a:rPr lang="en-US" altLang="en-US" sz="1600" dirty="0"/>
              <a:t>Many types</a:t>
            </a:r>
          </a:p>
          <a:p>
            <a:pPr lvl="1"/>
            <a:r>
              <a:rPr lang="en-US" altLang="en-US" sz="1600" b="1" dirty="0">
                <a:solidFill>
                  <a:srgbClr val="3366FF"/>
                </a:solidFill>
              </a:rPr>
              <a:t>Public cloud </a:t>
            </a:r>
            <a:r>
              <a:rPr lang="en-US" altLang="en-US" sz="1600" dirty="0"/>
              <a:t>– available via Internet to anyone willing to pay</a:t>
            </a:r>
          </a:p>
          <a:p>
            <a:pPr lvl="1"/>
            <a:r>
              <a:rPr lang="en-US" altLang="en-US" sz="1600" b="1" dirty="0">
                <a:solidFill>
                  <a:srgbClr val="3366FF"/>
                </a:solidFill>
              </a:rPr>
              <a:t>Private cloud </a:t>
            </a:r>
            <a:r>
              <a:rPr lang="en-US" altLang="en-US" sz="1600" dirty="0"/>
              <a:t>– run by a company for the company’s own use</a:t>
            </a:r>
          </a:p>
          <a:p>
            <a:pPr lvl="1"/>
            <a:r>
              <a:rPr lang="en-US" altLang="en-US" sz="1600" b="1" dirty="0">
                <a:solidFill>
                  <a:srgbClr val="3366FF"/>
                </a:solidFill>
              </a:rPr>
              <a:t>Hybrid cloud </a:t>
            </a:r>
            <a:r>
              <a:rPr lang="en-US" altLang="en-US" sz="1600" dirty="0"/>
              <a:t>– includes both public and private cloud components</a:t>
            </a:r>
          </a:p>
          <a:p>
            <a:pPr lvl="1"/>
            <a:r>
              <a:rPr lang="en-US" altLang="en-US" sz="1600" dirty="0"/>
              <a:t>Software as a Service (</a:t>
            </a:r>
            <a:r>
              <a:rPr lang="en-US" altLang="en-US" sz="1600" b="1" dirty="0">
                <a:solidFill>
                  <a:srgbClr val="3366FF"/>
                </a:solidFill>
              </a:rPr>
              <a:t>SaaS</a:t>
            </a:r>
            <a:r>
              <a:rPr lang="en-US" altLang="en-US" sz="1600" dirty="0"/>
              <a:t>) – one or more applications available via the Internet (i.e., word processor)</a:t>
            </a:r>
          </a:p>
          <a:p>
            <a:pPr lvl="1"/>
            <a:r>
              <a:rPr lang="en-US" altLang="en-US" sz="1600" dirty="0"/>
              <a:t>Platform as a Service (</a:t>
            </a:r>
            <a:r>
              <a:rPr lang="en-US" altLang="en-US" sz="1600" b="1" dirty="0">
                <a:solidFill>
                  <a:srgbClr val="3366FF"/>
                </a:solidFill>
              </a:rPr>
              <a:t>PaaS</a:t>
            </a:r>
            <a:r>
              <a:rPr lang="en-US" altLang="en-US" sz="1600" dirty="0"/>
              <a:t>) – software stack ready for application use via the Internet (i.e., a database server)</a:t>
            </a:r>
          </a:p>
          <a:p>
            <a:pPr lvl="1"/>
            <a:r>
              <a:rPr lang="en-US" altLang="en-US" sz="1600" dirty="0"/>
              <a:t>Infrastructure as a Service (</a:t>
            </a:r>
            <a:r>
              <a:rPr lang="en-US" altLang="en-US" sz="1600" b="1" dirty="0">
                <a:solidFill>
                  <a:srgbClr val="3366FF"/>
                </a:solidFill>
              </a:rPr>
              <a:t>IaaS</a:t>
            </a:r>
            <a:r>
              <a:rPr lang="en-US" altLang="en-US" sz="1600" dirty="0"/>
              <a:t>) – servers or storage available over Internet (i.e., storage available for backup use)</a:t>
            </a:r>
          </a:p>
        </p:txBody>
      </p:sp>
    </p:spTree>
    <p:extLst>
      <p:ext uri="{BB962C8B-B14F-4D97-AF65-F5344CB8AC3E}">
        <p14:creationId xmlns:p14="http://schemas.microsoft.com/office/powerpoint/2010/main" val="1349991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4294967295"/>
          </p:nvPr>
        </p:nvSpPr>
        <p:spPr>
          <a:xfrm>
            <a:off x="854075" y="1092200"/>
            <a:ext cx="7154863" cy="1571625"/>
          </a:xfrm>
        </p:spPr>
        <p:txBody>
          <a:bodyPr/>
          <a:lstStyle/>
          <a:p>
            <a:r>
              <a:rPr lang="en-US" altLang="en-US"/>
              <a:t>Cloud computing environments composed of traditional OSes, plus VMMs, plus cloud management tools</a:t>
            </a:r>
          </a:p>
          <a:p>
            <a:pPr lvl="1"/>
            <a:r>
              <a:rPr lang="en-US" altLang="en-US"/>
              <a:t>Internet connectivity requires security like firewalls</a:t>
            </a:r>
            <a:endParaRPr lang="en-US" altLang="en-US" sz="800"/>
          </a:p>
          <a:p>
            <a:pPr lvl="1"/>
            <a:r>
              <a:rPr lang="en-US" altLang="en-US"/>
              <a:t>Load balancers spread traffic across multiple applications</a:t>
            </a:r>
          </a:p>
        </p:txBody>
      </p:sp>
      <p:pic>
        <p:nvPicPr>
          <p:cNvPr id="32772" name="Picture 1" descr="1_2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2800350"/>
            <a:ext cx="4583112" cy="362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457200" y="228600"/>
            <a:ext cx="8077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1pPr>
            <a:lvl2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2pPr>
            <a:lvl3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3pPr>
            <a:lvl4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4pPr>
            <a:lvl5pPr algn="ctr" rtl="0" eaLnBrk="0" fontAlgn="base" hangingPunct="0">
              <a:spcBef>
                <a:spcPct val="0"/>
              </a:spcBef>
              <a:spcAft>
                <a:spcPct val="0"/>
              </a:spcAft>
              <a:defRPr sz="3200" b="1">
                <a:solidFill>
                  <a:srgbClr val="006699"/>
                </a:solidFill>
                <a:latin typeface="Garamond" pitchFamily="18" charset="0"/>
                <a:ea typeface="ＭＳ Ｐゴシック" pitchFamily="-84" charset="-128"/>
                <a:cs typeface="Garamond" pitchFamily="18"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kern="0"/>
              <a:t>Computing Environments – Cloud Computing</a:t>
            </a:r>
            <a:endParaRPr lang="en-US" altLang="en-US" sz="2800" kern="0" dirty="0"/>
          </a:p>
        </p:txBody>
      </p:sp>
    </p:spTree>
    <p:extLst>
      <p:ext uri="{BB962C8B-B14F-4D97-AF65-F5344CB8AC3E}">
        <p14:creationId xmlns:p14="http://schemas.microsoft.com/office/powerpoint/2010/main" val="1178589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457200" y="228600"/>
            <a:ext cx="8077200" cy="576263"/>
          </a:xfrm>
        </p:spPr>
        <p:txBody>
          <a:bodyPr/>
          <a:lstStyle/>
          <a:p>
            <a:r>
              <a:rPr lang="en-US" altLang="en-US" sz="2800" dirty="0"/>
              <a:t>Computing Environments – RTOS</a:t>
            </a:r>
          </a:p>
        </p:txBody>
      </p:sp>
      <p:sp>
        <p:nvSpPr>
          <p:cNvPr id="59395" name="Content Placeholder 2"/>
          <p:cNvSpPr>
            <a:spLocks noGrp="1"/>
          </p:cNvSpPr>
          <p:nvPr>
            <p:ph idx="4294967295"/>
          </p:nvPr>
        </p:nvSpPr>
        <p:spPr>
          <a:xfrm>
            <a:off x="450850" y="1154113"/>
            <a:ext cx="8159750" cy="5322887"/>
          </a:xfrm>
        </p:spPr>
        <p:txBody>
          <a:bodyPr/>
          <a:lstStyle/>
          <a:p>
            <a:r>
              <a:rPr lang="en-US" altLang="en-US" sz="2000" dirty="0"/>
              <a:t>Real-time embedded systems most prevalent form of computers</a:t>
            </a:r>
          </a:p>
          <a:p>
            <a:pPr lvl="1"/>
            <a:r>
              <a:rPr lang="en-US" altLang="en-US" dirty="0"/>
              <a:t>Vary considerable, special purpose, limited purpose OS, </a:t>
            </a:r>
            <a:r>
              <a:rPr lang="en-US" altLang="en-US" b="1" dirty="0">
                <a:solidFill>
                  <a:srgbClr val="3366FF"/>
                </a:solidFill>
              </a:rPr>
              <a:t>Real-Time OS (RTOS)</a:t>
            </a:r>
          </a:p>
          <a:p>
            <a:pPr lvl="1"/>
            <a:r>
              <a:rPr lang="en-US" dirty="0"/>
              <a:t>Used to control machinery, scientific instruments and industrial systems</a:t>
            </a:r>
            <a:endParaRPr lang="en-US" altLang="en-US" dirty="0"/>
          </a:p>
          <a:p>
            <a:pPr lvl="1"/>
            <a:r>
              <a:rPr lang="en-US" altLang="en-US" dirty="0"/>
              <a:t>Its use is expanding</a:t>
            </a:r>
          </a:p>
          <a:p>
            <a:endParaRPr lang="en-US" altLang="en-US" sz="2000" dirty="0"/>
          </a:p>
          <a:p>
            <a:r>
              <a:rPr lang="en-US" altLang="en-US" sz="2000" dirty="0"/>
              <a:t>Many other special computing environments as well</a:t>
            </a:r>
          </a:p>
          <a:p>
            <a:pPr lvl="1"/>
            <a:r>
              <a:rPr lang="en-US" altLang="en-US" dirty="0"/>
              <a:t>Some have OSes, some perform tasks without an OS</a:t>
            </a:r>
          </a:p>
          <a:p>
            <a:pPr lvl="1"/>
            <a:r>
              <a:rPr lang="en-US" dirty="0"/>
              <a:t>Very little user-interface capability, and no end-user utilities, since the system will be a "sealed box" when delivered for use (e. g., HDTV receiver and display)</a:t>
            </a:r>
            <a:endParaRPr lang="en-US" altLang="en-US" dirty="0"/>
          </a:p>
          <a:p>
            <a:endParaRPr lang="en-US" altLang="en-US" sz="2000" dirty="0"/>
          </a:p>
          <a:p>
            <a:r>
              <a:rPr lang="en-US" altLang="en-US" sz="2000" dirty="0"/>
              <a:t>Real-time OS has well-defined fixed time constraints</a:t>
            </a:r>
          </a:p>
          <a:p>
            <a:pPr lvl="1"/>
            <a:r>
              <a:rPr lang="en-US" altLang="en-US" dirty="0"/>
              <a:t>Processing </a:t>
            </a:r>
            <a:r>
              <a:rPr lang="en-US" altLang="en-US" b="1" i="1" dirty="0"/>
              <a:t>must</a:t>
            </a:r>
            <a:r>
              <a:rPr lang="en-US" altLang="en-US" dirty="0"/>
              <a:t> be done within constraint (must be quick)</a:t>
            </a:r>
          </a:p>
          <a:p>
            <a:pPr lvl="1"/>
            <a:r>
              <a:rPr lang="en-US" altLang="en-US" dirty="0"/>
              <a:t>Correct operation only if constraints met</a:t>
            </a:r>
            <a:endParaRPr lang="en-US" dirty="0"/>
          </a:p>
          <a:p>
            <a:pPr lvl="1"/>
            <a:r>
              <a:rPr lang="en-US" dirty="0"/>
              <a:t>Predictable response to events.</a:t>
            </a:r>
          </a:p>
          <a:p>
            <a:pPr lvl="1"/>
            <a:endParaRPr lang="en-US" altLang="en-US" dirty="0"/>
          </a:p>
        </p:txBody>
      </p:sp>
    </p:spTree>
    <p:extLst>
      <p:ext uri="{BB962C8B-B14F-4D97-AF65-F5344CB8AC3E}">
        <p14:creationId xmlns:p14="http://schemas.microsoft.com/office/powerpoint/2010/main" val="764534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533400" y="261937"/>
            <a:ext cx="7704137" cy="576263"/>
          </a:xfrm>
        </p:spPr>
        <p:txBody>
          <a:bodyPr/>
          <a:lstStyle/>
          <a:p>
            <a:r>
              <a:rPr lang="en-US" altLang="en-US" dirty="0"/>
              <a:t>Open-Source Operating Systems</a:t>
            </a:r>
          </a:p>
        </p:txBody>
      </p:sp>
      <p:sp>
        <p:nvSpPr>
          <p:cNvPr id="60419" name="Content Placeholder 2"/>
          <p:cNvSpPr>
            <a:spLocks noGrp="1"/>
          </p:cNvSpPr>
          <p:nvPr>
            <p:ph idx="4294967295"/>
          </p:nvPr>
        </p:nvSpPr>
        <p:spPr>
          <a:xfrm>
            <a:off x="381000" y="1233488"/>
            <a:ext cx="8077200" cy="4530725"/>
          </a:xfrm>
        </p:spPr>
        <p:txBody>
          <a:bodyPr/>
          <a:lstStyle/>
          <a:p>
            <a:pPr algn="just"/>
            <a:r>
              <a:rPr lang="en-US" altLang="en-US" dirty="0"/>
              <a:t>Operating systems made available in source-code format rather than just binary </a:t>
            </a:r>
            <a:r>
              <a:rPr lang="en-US" altLang="en-US" b="1" dirty="0">
                <a:solidFill>
                  <a:srgbClr val="3366FF"/>
                </a:solidFill>
              </a:rPr>
              <a:t>closed-source</a:t>
            </a:r>
            <a:endParaRPr lang="en-US" altLang="en-US" sz="800" b="1" dirty="0">
              <a:solidFill>
                <a:srgbClr val="3366FF"/>
              </a:solidFill>
            </a:endParaRPr>
          </a:p>
          <a:p>
            <a:pPr algn="just"/>
            <a:endParaRPr lang="en-US" altLang="en-US" sz="1200" dirty="0"/>
          </a:p>
          <a:p>
            <a:pPr algn="just"/>
            <a:r>
              <a:rPr lang="en-US" altLang="en-US" dirty="0"/>
              <a:t>Counter to the </a:t>
            </a:r>
            <a:r>
              <a:rPr lang="en-US" altLang="en-US" b="1" dirty="0">
                <a:solidFill>
                  <a:srgbClr val="3366FF"/>
                </a:solidFill>
              </a:rPr>
              <a:t>copy protection</a:t>
            </a:r>
            <a:r>
              <a:rPr lang="en-US" altLang="en-US" dirty="0">
                <a:solidFill>
                  <a:srgbClr val="3366FF"/>
                </a:solidFill>
              </a:rPr>
              <a:t> </a:t>
            </a:r>
            <a:r>
              <a:rPr lang="en-US" altLang="en-US" dirty="0">
                <a:solidFill>
                  <a:srgbClr val="000000"/>
                </a:solidFill>
              </a:rPr>
              <a:t>and </a:t>
            </a:r>
            <a:r>
              <a:rPr lang="en-US" altLang="en-US" b="1" dirty="0">
                <a:solidFill>
                  <a:srgbClr val="3366FF"/>
                </a:solidFill>
              </a:rPr>
              <a:t>Digital Rights Management (DRM)</a:t>
            </a:r>
            <a:r>
              <a:rPr lang="en-US" altLang="en-US" dirty="0">
                <a:solidFill>
                  <a:srgbClr val="3366FF"/>
                </a:solidFill>
              </a:rPr>
              <a:t> </a:t>
            </a:r>
            <a:r>
              <a:rPr lang="en-US" altLang="en-US" dirty="0">
                <a:solidFill>
                  <a:srgbClr val="000000"/>
                </a:solidFill>
              </a:rPr>
              <a:t>movement</a:t>
            </a:r>
            <a:endParaRPr lang="en-US" altLang="en-US" sz="800" dirty="0">
              <a:solidFill>
                <a:srgbClr val="000000"/>
              </a:solidFill>
            </a:endParaRPr>
          </a:p>
          <a:p>
            <a:pPr algn="just"/>
            <a:endParaRPr lang="en-US" altLang="en-US" sz="1200" dirty="0">
              <a:solidFill>
                <a:srgbClr val="000000"/>
              </a:solidFill>
            </a:endParaRPr>
          </a:p>
          <a:p>
            <a:pPr algn="just"/>
            <a:r>
              <a:rPr lang="en-US" altLang="en-US" dirty="0">
                <a:solidFill>
                  <a:srgbClr val="000000"/>
                </a:solidFill>
              </a:rPr>
              <a:t>Started by </a:t>
            </a:r>
            <a:r>
              <a:rPr lang="en-US" altLang="en-US" b="1" dirty="0">
                <a:solidFill>
                  <a:srgbClr val="3366FF"/>
                </a:solidFill>
              </a:rPr>
              <a:t>Free Software Foundation (FSF)</a:t>
            </a:r>
            <a:r>
              <a:rPr lang="en-US" altLang="en-US" dirty="0">
                <a:solidFill>
                  <a:srgbClr val="000000"/>
                </a:solidFill>
              </a:rPr>
              <a:t>, which has </a:t>
            </a:r>
            <a:r>
              <a:rPr lang="ja-JP" altLang="en-US" dirty="0">
                <a:solidFill>
                  <a:srgbClr val="000000"/>
                </a:solidFill>
              </a:rPr>
              <a:t>“</a:t>
            </a:r>
            <a:r>
              <a:rPr lang="en-US" altLang="ja-JP" dirty="0" err="1">
                <a:solidFill>
                  <a:srgbClr val="000000"/>
                </a:solidFill>
              </a:rPr>
              <a:t>copyleft</a:t>
            </a:r>
            <a:r>
              <a:rPr lang="ja-JP" altLang="en-US" dirty="0">
                <a:solidFill>
                  <a:srgbClr val="000000"/>
                </a:solidFill>
              </a:rPr>
              <a:t>”</a:t>
            </a:r>
            <a:r>
              <a:rPr lang="en-US" altLang="ja-JP" dirty="0">
                <a:solidFill>
                  <a:srgbClr val="000000"/>
                </a:solidFill>
              </a:rPr>
              <a:t> </a:t>
            </a:r>
            <a:r>
              <a:rPr lang="en-US" altLang="ja-JP" b="1" dirty="0">
                <a:solidFill>
                  <a:srgbClr val="3366FF"/>
                </a:solidFill>
              </a:rPr>
              <a:t>GNU Public License (GPL)</a:t>
            </a:r>
            <a:endParaRPr lang="en-US" altLang="en-US" sz="800" b="1" dirty="0">
              <a:solidFill>
                <a:srgbClr val="3366FF"/>
              </a:solidFill>
            </a:endParaRPr>
          </a:p>
          <a:p>
            <a:pPr algn="just"/>
            <a:endParaRPr lang="en-US" altLang="en-US" sz="1200" dirty="0">
              <a:solidFill>
                <a:srgbClr val="000000"/>
              </a:solidFill>
            </a:endParaRPr>
          </a:p>
          <a:p>
            <a:pPr algn="just"/>
            <a:r>
              <a:rPr lang="en-US" altLang="en-US" dirty="0">
                <a:solidFill>
                  <a:srgbClr val="000000"/>
                </a:solidFill>
              </a:rPr>
              <a:t>Examples include </a:t>
            </a:r>
            <a:r>
              <a:rPr lang="en-US" altLang="en-US" b="1" dirty="0">
                <a:solidFill>
                  <a:srgbClr val="3366FF"/>
                </a:solidFill>
              </a:rPr>
              <a:t>GNU/Linux</a:t>
            </a:r>
            <a:r>
              <a:rPr lang="en-US" altLang="en-US" dirty="0"/>
              <a:t> and </a:t>
            </a:r>
            <a:r>
              <a:rPr lang="en-US" altLang="en-US" b="1" dirty="0">
                <a:solidFill>
                  <a:srgbClr val="3366FF"/>
                </a:solidFill>
              </a:rPr>
              <a:t>BSD UNIX</a:t>
            </a:r>
            <a:r>
              <a:rPr lang="en-US" altLang="en-US" dirty="0">
                <a:solidFill>
                  <a:srgbClr val="3366FF"/>
                </a:solidFill>
              </a:rPr>
              <a:t> </a:t>
            </a:r>
            <a:r>
              <a:rPr lang="en-US" altLang="en-US" dirty="0">
                <a:solidFill>
                  <a:srgbClr val="000000"/>
                </a:solidFill>
              </a:rPr>
              <a:t>(including core of </a:t>
            </a:r>
            <a:r>
              <a:rPr lang="en-US" altLang="en-US" b="1" dirty="0">
                <a:solidFill>
                  <a:srgbClr val="3366FF"/>
                </a:solidFill>
              </a:rPr>
              <a:t>Mac OS X</a:t>
            </a:r>
            <a:r>
              <a:rPr lang="en-US" altLang="en-US" dirty="0">
                <a:solidFill>
                  <a:srgbClr val="000000"/>
                </a:solidFill>
              </a:rPr>
              <a:t>), and many more</a:t>
            </a:r>
          </a:p>
          <a:p>
            <a:pPr algn="just"/>
            <a:endParaRPr lang="en-US" altLang="en-US" sz="1100" dirty="0">
              <a:solidFill>
                <a:srgbClr val="000000"/>
              </a:solidFill>
            </a:endParaRPr>
          </a:p>
          <a:p>
            <a:pPr algn="just"/>
            <a:r>
              <a:rPr lang="en-US" altLang="en-US" dirty="0">
                <a:solidFill>
                  <a:srgbClr val="000000"/>
                </a:solidFill>
              </a:rPr>
              <a:t>Can use VMM like VMware Player (Free on Windows), </a:t>
            </a:r>
            <a:r>
              <a:rPr lang="en-US" altLang="en-US" dirty="0" err="1">
                <a:solidFill>
                  <a:srgbClr val="000000"/>
                </a:solidFill>
              </a:rPr>
              <a:t>Virtualbox</a:t>
            </a:r>
            <a:r>
              <a:rPr lang="en-US" altLang="en-US" dirty="0">
                <a:solidFill>
                  <a:srgbClr val="000000"/>
                </a:solidFill>
              </a:rPr>
              <a:t> (open source and free on many platforms - </a:t>
            </a:r>
            <a:r>
              <a:rPr lang="en-US" altLang="en-US" dirty="0"/>
              <a:t>http://www.virtualbox.com) </a:t>
            </a:r>
          </a:p>
          <a:p>
            <a:pPr lvl="1" algn="just"/>
            <a:r>
              <a:rPr lang="en-US" altLang="en-US" dirty="0">
                <a:solidFill>
                  <a:srgbClr val="000000"/>
                </a:solidFill>
              </a:rPr>
              <a:t>Use to run guest operating systems for exploration</a:t>
            </a:r>
          </a:p>
        </p:txBody>
      </p:sp>
    </p:spTree>
    <p:extLst>
      <p:ext uri="{BB962C8B-B14F-4D97-AF65-F5344CB8AC3E}">
        <p14:creationId xmlns:p14="http://schemas.microsoft.com/office/powerpoint/2010/main" val="1824062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Available Operating Systems in the market</a:t>
            </a:r>
          </a:p>
        </p:txBody>
      </p:sp>
      <p:pic>
        <p:nvPicPr>
          <p:cNvPr id="1433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4775" y="976313"/>
            <a:ext cx="6418263"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6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85800" y="277813"/>
            <a:ext cx="7723187" cy="576262"/>
          </a:xfrm>
        </p:spPr>
        <p:txBody>
          <a:bodyPr/>
          <a:lstStyle/>
          <a:p>
            <a:pPr eaLnBrk="1" hangingPunct="1"/>
            <a:r>
              <a:rPr lang="en-US" dirty="0"/>
              <a:t>Example: Programming Hard Drive</a:t>
            </a:r>
          </a:p>
        </p:txBody>
      </p:sp>
      <p:sp>
        <p:nvSpPr>
          <p:cNvPr id="3075" name="Rectangle 3"/>
          <p:cNvSpPr>
            <a:spLocks noGrp="1" noChangeArrowheads="1"/>
          </p:cNvSpPr>
          <p:nvPr>
            <p:ph type="body" idx="4294967295"/>
          </p:nvPr>
        </p:nvSpPr>
        <p:spPr>
          <a:xfrm>
            <a:off x="457200" y="1219200"/>
            <a:ext cx="3733800" cy="3810000"/>
          </a:xfrm>
        </p:spPr>
        <p:txBody>
          <a:bodyPr/>
          <a:lstStyle/>
          <a:p>
            <a:r>
              <a:rPr lang="en-US" sz="2400" dirty="0"/>
              <a:t>Physical reality</a:t>
            </a:r>
          </a:p>
          <a:p>
            <a:pPr lvl="1"/>
            <a:r>
              <a:rPr lang="en-US" sz="2000" dirty="0"/>
              <a:t>Block oriented</a:t>
            </a:r>
          </a:p>
          <a:p>
            <a:pPr lvl="1"/>
            <a:r>
              <a:rPr lang="en-US" sz="2000" dirty="0"/>
              <a:t>Physical sector numbers</a:t>
            </a:r>
          </a:p>
          <a:p>
            <a:pPr lvl="1"/>
            <a:r>
              <a:rPr lang="en-US" sz="2000" dirty="0"/>
              <a:t>No protection among user systems</a:t>
            </a:r>
          </a:p>
          <a:p>
            <a:pPr lvl="1"/>
            <a:r>
              <a:rPr lang="en-US" sz="2000" dirty="0"/>
              <a:t>Data might be corrupted if machine crashes</a:t>
            </a:r>
          </a:p>
          <a:p>
            <a:pPr lvl="1"/>
            <a:r>
              <a:rPr lang="en-US" sz="2000" dirty="0"/>
              <a:t>Programming:</a:t>
            </a:r>
          </a:p>
          <a:p>
            <a:pPr lvl="2"/>
            <a:r>
              <a:rPr lang="en-US" dirty="0"/>
              <a:t>Loading values into special device registers</a:t>
            </a:r>
          </a:p>
        </p:txBody>
      </p:sp>
      <p:sp>
        <p:nvSpPr>
          <p:cNvPr id="2" name="AutoShape 2" descr="Image result for hard dis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hard dis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07974" y="5512786"/>
            <a:ext cx="4340225" cy="646331"/>
          </a:xfrm>
          <a:prstGeom prst="rect">
            <a:avLst/>
          </a:prstGeom>
          <a:noFill/>
        </p:spPr>
        <p:txBody>
          <a:bodyPr wrap="square" rtlCol="0">
            <a:spAutoFit/>
          </a:bodyPr>
          <a:lstStyle/>
          <a:p>
            <a:r>
              <a:rPr lang="en-US" dirty="0"/>
              <a:t>“I will save my lab1 solution on platter 5, track 8739, sector 3-4.”</a:t>
            </a:r>
          </a:p>
        </p:txBody>
      </p:sp>
      <p:sp>
        <p:nvSpPr>
          <p:cNvPr id="9" name="Rectangle 3"/>
          <p:cNvSpPr txBox="1">
            <a:spLocks noChangeArrowheads="1"/>
          </p:cNvSpPr>
          <p:nvPr/>
        </p:nvSpPr>
        <p:spPr bwMode="auto">
          <a:xfrm>
            <a:off x="4648201" y="1219200"/>
            <a:ext cx="3733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Garamond" pitchFamily="18" charset="0"/>
                <a:ea typeface="ＭＳ Ｐゴシック" pitchFamily="-84" charset="-128"/>
                <a:cs typeface="Garamond" pitchFamily="18"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Garamond" pitchFamily="18" charset="0"/>
                <a:ea typeface="ＭＳ Ｐゴシック" pitchFamily="-8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Garamond" pitchFamily="18" charset="0"/>
                <a:ea typeface="ＭＳ Ｐゴシック" pitchFamily="-8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Garamond" pitchFamily="18" charset="0"/>
                <a:ea typeface="ＭＳ Ｐゴシック" pitchFamily="-8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Garamond" pitchFamily="18" charset="0"/>
                <a:ea typeface="ＭＳ Ｐゴシック" pitchFamily="-8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sz="2400" kern="0" dirty="0"/>
              <a:t>File system abstraction</a:t>
            </a:r>
          </a:p>
          <a:p>
            <a:pPr lvl="1"/>
            <a:r>
              <a:rPr lang="en-US" sz="2000" kern="0" dirty="0"/>
              <a:t>Byte oriented</a:t>
            </a:r>
          </a:p>
          <a:p>
            <a:pPr lvl="1"/>
            <a:r>
              <a:rPr lang="en-US" sz="2000" kern="0" dirty="0"/>
              <a:t>Named files</a:t>
            </a:r>
          </a:p>
          <a:p>
            <a:pPr lvl="1"/>
            <a:r>
              <a:rPr lang="en-US" sz="2000" kern="0" dirty="0"/>
              <a:t>User protected from each other</a:t>
            </a:r>
          </a:p>
          <a:p>
            <a:pPr lvl="1"/>
            <a:r>
              <a:rPr lang="en-US" sz="2000" kern="0" dirty="0"/>
              <a:t>Robust to machine failures</a:t>
            </a:r>
          </a:p>
          <a:p>
            <a:pPr lvl="1"/>
            <a:r>
              <a:rPr lang="en-US" sz="2000" kern="0" dirty="0"/>
              <a:t>Programming:</a:t>
            </a:r>
          </a:p>
          <a:p>
            <a:pPr lvl="2"/>
            <a:r>
              <a:rPr lang="en-US" kern="0" dirty="0"/>
              <a:t>open/read/write</a:t>
            </a:r>
          </a:p>
        </p:txBody>
      </p:sp>
      <p:sp>
        <p:nvSpPr>
          <p:cNvPr id="10" name="TextBox 9"/>
          <p:cNvSpPr txBox="1"/>
          <p:nvPr/>
        </p:nvSpPr>
        <p:spPr>
          <a:xfrm>
            <a:off x="5257800" y="5512786"/>
            <a:ext cx="3352800" cy="646331"/>
          </a:xfrm>
          <a:prstGeom prst="rect">
            <a:avLst/>
          </a:prstGeom>
          <a:noFill/>
        </p:spPr>
        <p:txBody>
          <a:bodyPr wrap="square" rtlCol="0">
            <a:spAutoFit/>
          </a:bodyPr>
          <a:lstStyle/>
          <a:p>
            <a:r>
              <a:rPr lang="en-US" dirty="0"/>
              <a:t>“My lab1 solution is in ~</a:t>
            </a:r>
            <a:r>
              <a:rPr lang="en-US" dirty="0" err="1"/>
              <a:t>mhjamal</a:t>
            </a:r>
            <a:r>
              <a:rPr lang="en-US" dirty="0"/>
              <a:t>/lab1/</a:t>
            </a:r>
            <a:r>
              <a:rPr lang="en-US" dirty="0" err="1"/>
              <a:t>process.c</a:t>
            </a:r>
            <a:r>
              <a:rPr lang="en-US" dirty="0"/>
              <a:t>.”</a:t>
            </a:r>
          </a:p>
        </p:txBody>
      </p:sp>
    </p:spTree>
    <p:extLst>
      <p:ext uri="{BB962C8B-B14F-4D97-AF65-F5344CB8AC3E}">
        <p14:creationId xmlns:p14="http://schemas.microsoft.com/office/powerpoint/2010/main" val="123346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041400" y="277813"/>
            <a:ext cx="7645400" cy="576262"/>
          </a:xfrm>
        </p:spPr>
        <p:txBody>
          <a:bodyPr/>
          <a:lstStyle/>
          <a:p>
            <a:pPr eaLnBrk="1" hangingPunct="1"/>
            <a:r>
              <a:rPr lang="en-US"/>
              <a:t>Computer System Structure</a:t>
            </a:r>
          </a:p>
        </p:txBody>
      </p:sp>
      <p:sp>
        <p:nvSpPr>
          <p:cNvPr id="4099" name="Rectangle 3"/>
          <p:cNvSpPr>
            <a:spLocks noGrp="1" noChangeArrowheads="1"/>
          </p:cNvSpPr>
          <p:nvPr>
            <p:ph type="body" idx="4294967295"/>
          </p:nvPr>
        </p:nvSpPr>
        <p:spPr>
          <a:xfrm>
            <a:off x="827088" y="1482725"/>
            <a:ext cx="7645400" cy="4483100"/>
          </a:xfrm>
        </p:spPr>
        <p:txBody>
          <a:bodyPr/>
          <a:lstStyle/>
          <a:p>
            <a:r>
              <a:rPr lang="en-US" sz="2200" dirty="0"/>
              <a:t>Computer system can be divided into four components:</a:t>
            </a:r>
          </a:p>
          <a:p>
            <a:pPr lvl="1"/>
            <a:r>
              <a:rPr lang="en-US" sz="2000" b="1" dirty="0"/>
              <a:t>Hardware</a:t>
            </a:r>
            <a:r>
              <a:rPr lang="en-US" sz="2000" dirty="0"/>
              <a:t> – provides basic computing resources</a:t>
            </a:r>
          </a:p>
          <a:p>
            <a:pPr lvl="2"/>
            <a:r>
              <a:rPr lang="en-US" dirty="0"/>
              <a:t>CPU, memory, I/O devices</a:t>
            </a:r>
          </a:p>
          <a:p>
            <a:pPr lvl="1"/>
            <a:r>
              <a:rPr lang="en-US" sz="2000" b="1" dirty="0"/>
              <a:t>Operating system</a:t>
            </a:r>
          </a:p>
          <a:p>
            <a:pPr lvl="2"/>
            <a:r>
              <a:rPr lang="en-US" dirty="0"/>
              <a:t>Controls and coordinates use of hardware among various applications and users</a:t>
            </a:r>
          </a:p>
          <a:p>
            <a:pPr lvl="1"/>
            <a:r>
              <a:rPr lang="en-US" sz="2000" b="1" dirty="0"/>
              <a:t>Application programs</a:t>
            </a:r>
            <a:r>
              <a:rPr lang="en-US" sz="2000" dirty="0"/>
              <a:t> – define the ways in which the system resources are used to solve the computing problems of the users</a:t>
            </a:r>
          </a:p>
          <a:p>
            <a:pPr lvl="2"/>
            <a:r>
              <a:rPr lang="en-US" dirty="0"/>
              <a:t>Word processors, compilers, web browsers, database systems, video games</a:t>
            </a:r>
          </a:p>
          <a:p>
            <a:pPr lvl="1"/>
            <a:r>
              <a:rPr lang="en-US" sz="2000" b="1" dirty="0"/>
              <a:t>Users</a:t>
            </a:r>
          </a:p>
          <a:p>
            <a:pPr lvl="2"/>
            <a:r>
              <a:rPr lang="en-US" dirty="0"/>
              <a:t>People, machines, other computers</a:t>
            </a:r>
          </a:p>
        </p:txBody>
      </p:sp>
    </p:spTree>
    <p:extLst>
      <p:ext uri="{BB962C8B-B14F-4D97-AF65-F5344CB8AC3E}">
        <p14:creationId xmlns:p14="http://schemas.microsoft.com/office/powerpoint/2010/main" val="242103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Computer Startup</a:t>
            </a:r>
          </a:p>
        </p:txBody>
      </p:sp>
      <p:sp>
        <p:nvSpPr>
          <p:cNvPr id="9219" name="Content Placeholder 2"/>
          <p:cNvSpPr>
            <a:spLocks noGrp="1"/>
          </p:cNvSpPr>
          <p:nvPr>
            <p:ph idx="1"/>
          </p:nvPr>
        </p:nvSpPr>
        <p:spPr>
          <a:xfrm>
            <a:off x="533400" y="1233488"/>
            <a:ext cx="8305800" cy="5014912"/>
          </a:xfrm>
        </p:spPr>
        <p:txBody>
          <a:bodyPr/>
          <a:lstStyle/>
          <a:p>
            <a:r>
              <a:rPr lang="en-US" sz="2200" dirty="0"/>
              <a:t>Bootstrap program is loaded at power-up or reboot</a:t>
            </a:r>
          </a:p>
          <a:p>
            <a:pPr lvl="1"/>
            <a:r>
              <a:rPr lang="en-US" dirty="0"/>
              <a:t>Typically stored in ROM or EEPROM, generally known as </a:t>
            </a:r>
            <a:r>
              <a:rPr lang="en-US" b="1" dirty="0"/>
              <a:t>firmware</a:t>
            </a:r>
          </a:p>
          <a:p>
            <a:pPr lvl="1"/>
            <a:r>
              <a:rPr lang="en-US" dirty="0"/>
              <a:t>Initializes all aspects of system	</a:t>
            </a:r>
          </a:p>
          <a:p>
            <a:pPr lvl="1"/>
            <a:r>
              <a:rPr lang="en-US" dirty="0"/>
              <a:t>Locates and loads operating system kernel into memory and starts execution</a:t>
            </a:r>
          </a:p>
          <a:p>
            <a:pPr lvl="1"/>
            <a:r>
              <a:rPr lang="en-US" altLang="en-US" dirty="0"/>
              <a:t>Sometimes two-step process where </a:t>
            </a:r>
            <a:r>
              <a:rPr lang="en-US" altLang="en-US" b="1" dirty="0">
                <a:solidFill>
                  <a:srgbClr val="3366FF"/>
                </a:solidFill>
              </a:rPr>
              <a:t>boot block </a:t>
            </a:r>
            <a:r>
              <a:rPr lang="en-US" altLang="en-US" dirty="0"/>
              <a:t>at fixed location loaded by ROM code, which loads bootstrap loader from disk</a:t>
            </a:r>
          </a:p>
          <a:p>
            <a:endParaRPr lang="en-US" altLang="en-US" dirty="0"/>
          </a:p>
          <a:p>
            <a:r>
              <a:rPr lang="en-US" altLang="en-US" sz="2200" dirty="0"/>
              <a:t>Common bootstrap loader, </a:t>
            </a:r>
            <a:r>
              <a:rPr lang="en-US" altLang="en-US" sz="2200" b="1" dirty="0">
                <a:solidFill>
                  <a:srgbClr val="3366FF"/>
                </a:solidFill>
              </a:rPr>
              <a:t>GRUB</a:t>
            </a:r>
            <a:r>
              <a:rPr lang="en-US" altLang="en-US" sz="2200" dirty="0"/>
              <a:t>, allows selection of kernel from multiple disks, versions, kernel options</a:t>
            </a:r>
          </a:p>
          <a:p>
            <a:endParaRPr lang="en-US" altLang="en-US" sz="2200" dirty="0"/>
          </a:p>
          <a:p>
            <a:r>
              <a:rPr lang="en-US" altLang="en-US" sz="2200" dirty="0"/>
              <a:t>Kernel loads and system is then </a:t>
            </a:r>
            <a:r>
              <a:rPr lang="en-US" altLang="en-US" sz="2200" b="1" dirty="0">
                <a:solidFill>
                  <a:srgbClr val="3366FF"/>
                </a:solidFill>
              </a:rPr>
              <a:t>running</a:t>
            </a:r>
          </a:p>
        </p:txBody>
      </p:sp>
    </p:spTree>
    <p:extLst>
      <p:ext uri="{BB962C8B-B14F-4D97-AF65-F5344CB8AC3E}">
        <p14:creationId xmlns:p14="http://schemas.microsoft.com/office/powerpoint/2010/main" val="211889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Computer Startup</a:t>
            </a:r>
          </a:p>
        </p:txBody>
      </p:sp>
      <p:sp>
        <p:nvSpPr>
          <p:cNvPr id="11267" name="Content Placeholder 2"/>
          <p:cNvSpPr>
            <a:spLocks noGrp="1"/>
          </p:cNvSpPr>
          <p:nvPr>
            <p:ph idx="1"/>
          </p:nvPr>
        </p:nvSpPr>
        <p:spPr>
          <a:xfrm>
            <a:off x="533400" y="1233488"/>
            <a:ext cx="8229600" cy="4530725"/>
          </a:xfrm>
        </p:spPr>
        <p:txBody>
          <a:bodyPr/>
          <a:lstStyle/>
          <a:p>
            <a:r>
              <a:rPr lang="en-US" sz="2200" dirty="0"/>
              <a:t>ROM/BIOS contains firmware responsible to initiate the function of the computer.</a:t>
            </a:r>
          </a:p>
          <a:p>
            <a:r>
              <a:rPr lang="en-US" sz="2200" dirty="0"/>
              <a:t>This firmware </a:t>
            </a:r>
          </a:p>
          <a:p>
            <a:pPr lvl="1"/>
            <a:r>
              <a:rPr lang="en-US" dirty="0"/>
              <a:t>IPL (Initial Program Loader) is the first program which is executed whenever computer is turned ON.</a:t>
            </a:r>
          </a:p>
          <a:p>
            <a:pPr lvl="1"/>
            <a:r>
              <a:rPr lang="en-US" dirty="0"/>
              <a:t>ROM/BIOS is the first chip which is turned ON.</a:t>
            </a:r>
          </a:p>
          <a:p>
            <a:r>
              <a:rPr lang="en-US" sz="2200" dirty="0"/>
              <a:t>IPL checks the presence of the storage device.</a:t>
            </a:r>
          </a:p>
          <a:p>
            <a:r>
              <a:rPr lang="en-US" sz="2200" dirty="0"/>
              <a:t>Then to go to search OS on it.</a:t>
            </a:r>
          </a:p>
          <a:p>
            <a:r>
              <a:rPr lang="en-US" sz="2200" dirty="0"/>
              <a:t>If no OS then “No boot device available” message displayed by IPL.</a:t>
            </a:r>
          </a:p>
        </p:txBody>
      </p:sp>
    </p:spTree>
    <p:extLst>
      <p:ext uri="{BB962C8B-B14F-4D97-AF65-F5344CB8AC3E}">
        <p14:creationId xmlns:p14="http://schemas.microsoft.com/office/powerpoint/2010/main" val="350451392"/>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3813</TotalTime>
  <Words>4353</Words>
  <Application>Microsoft Office PowerPoint</Application>
  <PresentationFormat>On-screen Show (4:3)</PresentationFormat>
  <Paragraphs>540</Paragraphs>
  <Slides>57</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Garamond</vt:lpstr>
      <vt:lpstr>Helvetica</vt:lpstr>
      <vt:lpstr>Monotype Sorts</vt:lpstr>
      <vt:lpstr>Times New Roman</vt:lpstr>
      <vt:lpstr>Verdana</vt:lpstr>
      <vt:lpstr>Webdings</vt:lpstr>
      <vt:lpstr>Wingdings</vt:lpstr>
      <vt:lpstr>os-8</vt:lpstr>
      <vt:lpstr>Introduction</vt:lpstr>
      <vt:lpstr>A Typical Computer from Hardware Point of View</vt:lpstr>
      <vt:lpstr>Computer System Components</vt:lpstr>
      <vt:lpstr>Example: Programming Hard Drive</vt:lpstr>
      <vt:lpstr>Computer System Components</vt:lpstr>
      <vt:lpstr>Example: Programming Hard Drive</vt:lpstr>
      <vt:lpstr>Computer System Structure</vt:lpstr>
      <vt:lpstr>Computer Startup</vt:lpstr>
      <vt:lpstr>Computer Startup</vt:lpstr>
      <vt:lpstr>Computer Startup</vt:lpstr>
      <vt:lpstr>Brief History of Computer Systems</vt:lpstr>
      <vt:lpstr>Brief History of Computer Systems</vt:lpstr>
      <vt:lpstr>What is an Operating System?</vt:lpstr>
      <vt:lpstr>What is an Operating System?</vt:lpstr>
      <vt:lpstr>What is an Operating System?</vt:lpstr>
      <vt:lpstr>What is an Operating System?</vt:lpstr>
      <vt:lpstr>What is an Operating System?</vt:lpstr>
      <vt:lpstr>What is an Operating System?</vt:lpstr>
      <vt:lpstr>What is an Operating System?</vt:lpstr>
      <vt:lpstr>What is an Operating System?</vt:lpstr>
      <vt:lpstr>Separating Policy from Mechanism</vt:lpstr>
      <vt:lpstr>Is there a perfect OS?</vt:lpstr>
      <vt:lpstr>Hardware is evolving …</vt:lpstr>
      <vt:lpstr>Computer Hardware Review: Processors</vt:lpstr>
      <vt:lpstr>Computer Hardware Review: Processors</vt:lpstr>
      <vt:lpstr>Historical Comparison</vt:lpstr>
      <vt:lpstr>Hardware is evolving …</vt:lpstr>
      <vt:lpstr>May You Live in Interesting Times …</vt:lpstr>
      <vt:lpstr>Applications are also evolving</vt:lpstr>
      <vt:lpstr>There is no magic in OS design</vt:lpstr>
      <vt:lpstr>Storage Definitions and Notation Review</vt:lpstr>
      <vt:lpstr>Storage Hierarchy</vt:lpstr>
      <vt:lpstr>Storage Structure</vt:lpstr>
      <vt:lpstr>Caching</vt:lpstr>
      <vt:lpstr>Performance of Various Levels of Storage</vt:lpstr>
      <vt:lpstr>Migration of data “A” from Disk to Register</vt:lpstr>
      <vt:lpstr>I/O Subsystem</vt:lpstr>
      <vt:lpstr>Protection and Security</vt:lpstr>
      <vt:lpstr>Direct Memory Access Structure</vt:lpstr>
      <vt:lpstr>How a Modern Computer Works</vt:lpstr>
      <vt:lpstr>Computer-System Architecture</vt:lpstr>
      <vt:lpstr>Computer-System Architecture</vt:lpstr>
      <vt:lpstr>A Dual-Core Design</vt:lpstr>
      <vt:lpstr>Multithreaded and Multicore Chips</vt:lpstr>
      <vt:lpstr>Clustered Systems</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vt:lpstr>
      <vt:lpstr>PowerPoint Presentation</vt:lpstr>
      <vt:lpstr>Computing Environments – Cloud Computing</vt:lpstr>
      <vt:lpstr>PowerPoint Presentation</vt:lpstr>
      <vt:lpstr>Computing Environments – RTOS</vt:lpstr>
      <vt:lpstr>Open-Source Operating Systems</vt:lpstr>
      <vt:lpstr>Available Operating Systems in the 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Ahmad, Adnan</dc:creator>
  <cp:lastModifiedBy>Hasan Jamal</cp:lastModifiedBy>
  <cp:revision>123</cp:revision>
  <dcterms:created xsi:type="dcterms:W3CDTF">2013-09-10T13:28:33Z</dcterms:created>
  <dcterms:modified xsi:type="dcterms:W3CDTF">2020-10-05T06:03:46Z</dcterms:modified>
</cp:coreProperties>
</file>