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404" r:id="rId3"/>
    <p:sldId id="405" r:id="rId4"/>
    <p:sldId id="406" r:id="rId5"/>
    <p:sldId id="407" r:id="rId6"/>
    <p:sldId id="438" r:id="rId7"/>
    <p:sldId id="439" r:id="rId8"/>
    <p:sldId id="440" r:id="rId9"/>
    <p:sldId id="437" r:id="rId10"/>
    <p:sldId id="441" r:id="rId11"/>
    <p:sldId id="384" r:id="rId12"/>
    <p:sldId id="409" r:id="rId13"/>
    <p:sldId id="411" r:id="rId14"/>
    <p:sldId id="412" r:id="rId15"/>
    <p:sldId id="413" r:id="rId16"/>
    <p:sldId id="414" r:id="rId17"/>
    <p:sldId id="415" r:id="rId18"/>
    <p:sldId id="416" r:id="rId19"/>
    <p:sldId id="417" r:id="rId20"/>
    <p:sldId id="423" r:id="rId21"/>
    <p:sldId id="421" r:id="rId22"/>
    <p:sldId id="426" r:id="rId23"/>
    <p:sldId id="427" r:id="rId24"/>
    <p:sldId id="428" r:id="rId25"/>
    <p:sldId id="429" r:id="rId26"/>
    <p:sldId id="430" r:id="rId27"/>
    <p:sldId id="431" r:id="rId28"/>
    <p:sldId id="432" r:id="rId29"/>
    <p:sldId id="433" r:id="rId30"/>
    <p:sldId id="297" r:id="rId31"/>
    <p:sldId id="325" r:id="rId32"/>
    <p:sldId id="304" r:id="rId33"/>
    <p:sldId id="445" r:id="rId34"/>
    <p:sldId id="394" r:id="rId35"/>
    <p:sldId id="443" r:id="rId36"/>
    <p:sldId id="444" r:id="rId37"/>
    <p:sldId id="442" r:id="rId38"/>
    <p:sldId id="395" r:id="rId39"/>
    <p:sldId id="396" r:id="rId40"/>
    <p:sldId id="397" r:id="rId41"/>
    <p:sldId id="44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E6C6E-B697-4DF0-95AD-F5FF4CD316B2}" v="1" dt="2020-10-01T09:28:57.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58" autoAdjust="0"/>
  </p:normalViewPr>
  <p:slideViewPr>
    <p:cSldViewPr>
      <p:cViewPr varScale="1">
        <p:scale>
          <a:sx n="86" d="100"/>
          <a:sy n="86" d="100"/>
        </p:scale>
        <p:origin x="135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7BDE6C6E-B697-4DF0-95AD-F5FF4CD316B2}"/>
    <pc:docChg chg="modSld">
      <pc:chgData name="Hasan Jamal" userId="6724a5da2ffd1b8f" providerId="LiveId" clId="{7BDE6C6E-B697-4DF0-95AD-F5FF4CD316B2}" dt="2020-10-01T09:28:57.027" v="3"/>
      <pc:docMkLst>
        <pc:docMk/>
      </pc:docMkLst>
      <pc:sldChg chg="modSp mod modTransition">
        <pc:chgData name="Hasan Jamal" userId="6724a5da2ffd1b8f" providerId="LiveId" clId="{7BDE6C6E-B697-4DF0-95AD-F5FF4CD316B2}" dt="2020-10-01T09:28:57.027" v="3"/>
        <pc:sldMkLst>
          <pc:docMk/>
          <pc:sldMk cId="3816818350" sldId="257"/>
        </pc:sldMkLst>
        <pc:spChg chg="mod">
          <ac:chgData name="Hasan Jamal" userId="6724a5da2ffd1b8f" providerId="LiveId" clId="{7BDE6C6E-B697-4DF0-95AD-F5FF4CD316B2}" dt="2020-09-29T04:43:03.393" v="2" actId="20577"/>
          <ac:spMkLst>
            <pc:docMk/>
            <pc:sldMk cId="3816818350" sldId="25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74952-A585-49C4-8153-FAC69A7270B1}" type="datetimeFigureOut">
              <a:rPr lang="en-US" smtClean="0"/>
              <a:pPr/>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1A1AF-0C0B-4543-8230-EDD8E8D577EA}" type="slidenum">
              <a:rPr lang="en-US" smtClean="0"/>
              <a:pPr/>
              <a:t>‹#›</a:t>
            </a:fld>
            <a:endParaRPr lang="en-US"/>
          </a:p>
        </p:txBody>
      </p:sp>
    </p:spTree>
    <p:extLst>
      <p:ext uri="{BB962C8B-B14F-4D97-AF65-F5344CB8AC3E}">
        <p14:creationId xmlns:p14="http://schemas.microsoft.com/office/powerpoint/2010/main" val="34416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D72EED81-A177-4F8D-A66D-53369D9609DE}" type="slidenum">
              <a:rPr lang="en-US" smtClean="0">
                <a:latin typeface="Times New Roman" pitchFamily="18" charset="0"/>
              </a:rPr>
              <a:pPr/>
              <a:t>21</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D72EED81-A177-4F8D-A66D-53369D9609DE}" type="slidenum">
              <a:rPr lang="en-US" smtClean="0">
                <a:latin typeface="Times New Roman" pitchFamily="18" charset="0"/>
              </a:rPr>
              <a:pPr/>
              <a:t>23</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D72EED81-A177-4F8D-A66D-53369D9609DE}" type="slidenum">
              <a:rPr lang="en-US" smtClean="0">
                <a:latin typeface="Times New Roman" pitchFamily="18" charset="0"/>
              </a:rPr>
              <a:pPr/>
              <a:t>24</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System calls Mostly accessed by programs via a high-level Application Program Interface (API) rather than direct system call use</a:t>
            </a:r>
          </a:p>
          <a:p>
            <a:endParaRPr lang="en-US" dirty="0">
              <a:latin typeface="Times New Roman" pitchFamily="18" charset="0"/>
              <a:ea typeface="ＭＳ Ｐゴシック" pitchFamily="-84" charset="-128"/>
            </a:endParaRPr>
          </a:p>
          <a:p>
            <a:r>
              <a:rPr lang="en-US" dirty="0"/>
              <a:t>System calls differ from platform to platform. By using a stable API, it is easier to migrate your software to different platforms. </a:t>
            </a:r>
            <a:endParaRPr lang="en-US" dirty="0">
              <a:latin typeface="Times New Roman" pitchFamily="18" charset="0"/>
              <a:ea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B8E89157-4E8A-482C-8594-F99975C89442}" type="slidenum">
              <a:rPr lang="en-US" smtClean="0">
                <a:latin typeface="Times New Roman" pitchFamily="18" charset="0"/>
              </a:rPr>
              <a:pPr/>
              <a:t>26</a:t>
            </a:fld>
            <a:endParaRPr 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D72EED81-A177-4F8D-A66D-53369D9609DE}" type="slidenum">
              <a:rPr lang="en-US" smtClean="0">
                <a:latin typeface="Times New Roman" pitchFamily="18" charset="0"/>
              </a:rPr>
              <a:pPr/>
              <a:t>27</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System calls Mostly accessed by programs via a high-level Application Program Interface (API) rather than direct system call use</a:t>
            </a:r>
          </a:p>
          <a:p>
            <a:endParaRPr lang="en-US" dirty="0">
              <a:latin typeface="Times New Roman" pitchFamily="18" charset="0"/>
              <a:ea typeface="ＭＳ Ｐゴシック" pitchFamily="-84" charset="-128"/>
            </a:endParaRPr>
          </a:p>
          <a:p>
            <a:r>
              <a:rPr lang="en-US" dirty="0"/>
              <a:t>System calls differ from platform to platform. By using a stable API, it is easier to migrate your software to different platforms. </a:t>
            </a:r>
            <a:endParaRPr lang="en-US" dirty="0">
              <a:latin typeface="Times New Roman" pitchFamily="18" charset="0"/>
              <a:ea typeface="ＭＳ Ｐゴシック" pitchFamily="-8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D72EED81-A177-4F8D-A66D-53369D9609DE}" type="slidenum">
              <a:rPr lang="en-US" smtClean="0">
                <a:latin typeface="Times New Roman" pitchFamily="18" charset="0"/>
              </a:rPr>
              <a:pPr/>
              <a:t>28</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System calls Mostly accessed by programs via a high-level Application Program Interface (API) rather than direct system call use</a:t>
            </a:r>
          </a:p>
          <a:p>
            <a:endParaRPr lang="en-US" dirty="0">
              <a:latin typeface="Times New Roman" pitchFamily="18" charset="0"/>
              <a:ea typeface="ＭＳ Ｐゴシック" pitchFamily="-84" charset="-128"/>
            </a:endParaRPr>
          </a:p>
          <a:p>
            <a:r>
              <a:rPr lang="en-US" dirty="0"/>
              <a:t>System calls differ from platform to platform. By using a stable API, it is easier to migrate your software to different platforms. </a:t>
            </a:r>
            <a:endParaRPr lang="en-US" dirty="0">
              <a:latin typeface="Times New Roman" pitchFamily="18" charset="0"/>
              <a:ea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3588" cy="3429000"/>
          </a:xfrm>
          <a:ln/>
        </p:spPr>
      </p:sp>
      <p:sp>
        <p:nvSpPr>
          <p:cNvPr id="4096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AE1810AF-411A-4B95-A38A-BEC64E6273B8}" type="slidenum">
              <a:rPr lang="en-US" smtClean="0">
                <a:latin typeface="Times New Roman" pitchFamily="18" charset="0"/>
              </a:rPr>
              <a:pPr/>
              <a:t>30</a:t>
            </a:fld>
            <a:endParaRPr lang="en-US">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FBBFD180-6B85-40AD-9FCF-0C2C45B8845D}" type="slidenum">
              <a:rPr lang="en-US" altLang="en-US" smtClean="0">
                <a:latin typeface="Times New Roman" pitchFamily="18" charset="0"/>
              </a:rPr>
              <a:pPr/>
              <a:t>31</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ＭＳ Ｐゴシック" pitchFamily="-84" charset="-128"/>
              </a:defRPr>
            </a:lvl1pPr>
            <a:lvl2pPr marL="734852" indent="-282635" defTabSz="913854">
              <a:defRPr>
                <a:solidFill>
                  <a:schemeClr val="tx1"/>
                </a:solidFill>
                <a:latin typeface="Verdana" pitchFamily="34" charset="0"/>
                <a:ea typeface="ＭＳ Ｐゴシック" pitchFamily="-84" charset="-128"/>
              </a:defRPr>
            </a:lvl2pPr>
            <a:lvl3pPr marL="1130541" indent="-226108" defTabSz="913854">
              <a:defRPr>
                <a:solidFill>
                  <a:schemeClr val="tx1"/>
                </a:solidFill>
                <a:latin typeface="Verdana" pitchFamily="34" charset="0"/>
                <a:ea typeface="ＭＳ Ｐゴシック" pitchFamily="-84" charset="-128"/>
              </a:defRPr>
            </a:lvl3pPr>
            <a:lvl4pPr marL="1582758" indent="-226108" defTabSz="913854">
              <a:defRPr>
                <a:solidFill>
                  <a:schemeClr val="tx1"/>
                </a:solidFill>
                <a:latin typeface="Verdana" pitchFamily="34" charset="0"/>
                <a:ea typeface="ＭＳ Ｐゴシック" pitchFamily="-84" charset="-128"/>
              </a:defRPr>
            </a:lvl4pPr>
            <a:lvl5pPr marL="2034974" indent="-226108" defTabSz="913854">
              <a:defRPr>
                <a:solidFill>
                  <a:schemeClr val="tx1"/>
                </a:solidFill>
                <a:latin typeface="Verdana" pitchFamily="34" charset="0"/>
                <a:ea typeface="ＭＳ Ｐゴシック" pitchFamily="-84" charset="-128"/>
              </a:defRPr>
            </a:lvl5pPr>
            <a:lvl6pPr marL="2487191"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6pPr>
            <a:lvl7pPr marL="2939407"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7pPr>
            <a:lvl8pPr marL="3391624"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8pPr>
            <a:lvl9pPr marL="3843840" indent="-226108" defTabSz="913854" eaLnBrk="0" fontAlgn="base" hangingPunct="0">
              <a:spcBef>
                <a:spcPct val="0"/>
              </a:spcBef>
              <a:spcAft>
                <a:spcPct val="0"/>
              </a:spcAft>
              <a:defRPr>
                <a:solidFill>
                  <a:schemeClr val="tx1"/>
                </a:solidFill>
                <a:latin typeface="Verdana" pitchFamily="34" charset="0"/>
                <a:ea typeface="ＭＳ Ｐゴシック" pitchFamily="-84" charset="-128"/>
              </a:defRPr>
            </a:lvl9pPr>
          </a:lstStyle>
          <a:p>
            <a:fld id="{79EAA97C-84D1-4D8B-9CC8-9C935BC49F78}" type="slidenum">
              <a:rPr lang="en-US" smtClean="0">
                <a:latin typeface="Times New Roman" pitchFamily="18" charset="0"/>
              </a:rPr>
              <a:pPr/>
              <a:t>32</a:t>
            </a:fld>
            <a:endParaRPr 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1D8611-A781-44D9-8B62-B9DCAEEEE736}"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3588" cy="3429000"/>
          </a:xfrm>
          <a:ln/>
        </p:spPr>
      </p:sp>
      <p:sp>
        <p:nvSpPr>
          <p:cNvPr id="419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B4737A9E-7DB1-4FDE-8778-1692BCA3D4AC}" type="slidenum">
              <a:rPr lang="en-US" altLang="en-US" smtClean="0">
                <a:latin typeface="Times New Roman" pitchFamily="18" charset="0"/>
              </a:rPr>
              <a:pPr/>
              <a:t>9</a:t>
            </a:fld>
            <a:endParaRPr lang="en-US" alt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3588" cy="3429000"/>
          </a:xfrm>
          <a:ln/>
        </p:spPr>
      </p:sp>
      <p:sp>
        <p:nvSpPr>
          <p:cNvPr id="430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529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5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78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736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16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42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206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9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499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301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Verdana" pitchFamily="34" charset="0"/>
            </a:endParaRPr>
          </a:p>
        </p:txBody>
      </p:sp>
    </p:spTree>
    <p:extLst>
      <p:ext uri="{BB962C8B-B14F-4D97-AF65-F5344CB8AC3E}">
        <p14:creationId xmlns:p14="http://schemas.microsoft.com/office/powerpoint/2010/main" val="3861174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025" y="3286125"/>
            <a:ext cx="7772400" cy="1362075"/>
          </a:xfrm>
        </p:spPr>
        <p:txBody>
          <a:bodyPr/>
          <a:lstStyle/>
          <a:p>
            <a:pPr algn="ctr">
              <a:defRPr/>
            </a:pPr>
            <a:r>
              <a:rPr lang="en-US" dirty="0">
                <a:ea typeface="MS PGothic" pitchFamily="34" charset="-128"/>
              </a:rPr>
              <a:t>Operating System Structures</a:t>
            </a:r>
          </a:p>
        </p:txBody>
      </p:sp>
      <p:sp>
        <p:nvSpPr>
          <p:cNvPr id="6" name="Text Placeholder 4"/>
          <p:cNvSpPr txBox="1">
            <a:spLocks/>
          </p:cNvSpPr>
          <p:nvPr/>
        </p:nvSpPr>
        <p:spPr bwMode="auto">
          <a:xfrm>
            <a:off x="609600" y="1752600"/>
            <a:ext cx="77724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35000"/>
              </a:spcBef>
              <a:spcAft>
                <a:spcPct val="0"/>
              </a:spcAft>
              <a:buClr>
                <a:srgbClr val="993300"/>
              </a:buClr>
              <a:buSzPct val="90000"/>
              <a:buFont typeface="Monotype Sorts" pitchFamily="-84" charset="2"/>
              <a:buNone/>
              <a:defRPr kumimoji="1" sz="2000">
                <a:solidFill>
                  <a:schemeClr val="tx1"/>
                </a:solidFill>
                <a:latin typeface="Garamond" pitchFamily="18" charset="0"/>
                <a:ea typeface="ＭＳ Ｐゴシック" pitchFamily="-84" charset="-128"/>
                <a:cs typeface="Garamond" pitchFamily="18" charset="0"/>
              </a:defRPr>
            </a:lvl1pPr>
            <a:lvl2pPr marL="457200" indent="0" algn="l" rtl="0" eaLnBrk="0" fontAlgn="base" hangingPunct="0">
              <a:spcBef>
                <a:spcPct val="35000"/>
              </a:spcBef>
              <a:spcAft>
                <a:spcPct val="0"/>
              </a:spcAft>
              <a:buClr>
                <a:srgbClr val="CC6600"/>
              </a:buClr>
              <a:buSzPct val="80000"/>
              <a:buFont typeface="Monotype Sorts" pitchFamily="-84" charset="2"/>
              <a:buNone/>
              <a:defRPr kumimoji="1" sz="1800">
                <a:solidFill>
                  <a:schemeClr val="tx1"/>
                </a:solidFill>
                <a:latin typeface="Garamond" pitchFamily="18" charset="0"/>
                <a:ea typeface="ＭＳ Ｐゴシック" pitchFamily="-84" charset="-128"/>
              </a:defRPr>
            </a:lvl2pPr>
            <a:lvl3pPr marL="914400" indent="0" algn="l" rtl="0" eaLnBrk="0" fontAlgn="base" hangingPunct="0">
              <a:spcBef>
                <a:spcPct val="35000"/>
              </a:spcBef>
              <a:spcAft>
                <a:spcPct val="0"/>
              </a:spcAft>
              <a:buClr>
                <a:srgbClr val="009900"/>
              </a:buClr>
              <a:buSzPct val="75000"/>
              <a:buFont typeface="Webdings" pitchFamily="18" charset="2"/>
              <a:buNone/>
              <a:defRPr kumimoji="1" sz="1600">
                <a:solidFill>
                  <a:schemeClr val="tx1"/>
                </a:solidFill>
                <a:latin typeface="Garamond" pitchFamily="18" charset="0"/>
                <a:ea typeface="ＭＳ Ｐゴシック" pitchFamily="-84" charset="-128"/>
              </a:defRPr>
            </a:lvl3pPr>
            <a:lvl4pPr marL="1371600" indent="0" algn="l" rtl="0" eaLnBrk="0" fontAlgn="base" hangingPunct="0">
              <a:spcBef>
                <a:spcPct val="35000"/>
              </a:spcBef>
              <a:spcAft>
                <a:spcPct val="0"/>
              </a:spcAft>
              <a:buClr>
                <a:schemeClr val="hlink"/>
              </a:buClr>
              <a:buSzPct val="75000"/>
              <a:buNone/>
              <a:defRPr kumimoji="1" sz="1400">
                <a:solidFill>
                  <a:schemeClr val="tx1"/>
                </a:solidFill>
                <a:latin typeface="Garamond" pitchFamily="18" charset="0"/>
                <a:ea typeface="ＭＳ Ｐゴシック" pitchFamily="-84" charset="-128"/>
              </a:defRPr>
            </a:lvl4pPr>
            <a:lvl5pPr marL="1828800" indent="0" algn="l" rtl="0" eaLnBrk="0" fontAlgn="base" hangingPunct="0">
              <a:spcBef>
                <a:spcPct val="35000"/>
              </a:spcBef>
              <a:spcAft>
                <a:spcPct val="0"/>
              </a:spcAft>
              <a:buClr>
                <a:srgbClr val="FF0066"/>
              </a:buClr>
              <a:buSzPct val="75000"/>
              <a:buNone/>
              <a:defRPr kumimoji="1" sz="1400">
                <a:solidFill>
                  <a:schemeClr val="tx1"/>
                </a:solidFill>
                <a:latin typeface="Garamond" pitchFamily="18" charset="0"/>
                <a:ea typeface="ＭＳ Ｐゴシック" pitchFamily="-84" charset="-128"/>
              </a:defRPr>
            </a:lvl5pPr>
            <a:lvl6pPr marL="2286000" indent="0" algn="l" rtl="0" eaLnBrk="0" fontAlgn="base" hangingPunct="0">
              <a:spcBef>
                <a:spcPct val="35000"/>
              </a:spcBef>
              <a:spcAft>
                <a:spcPct val="0"/>
              </a:spcAft>
              <a:buClr>
                <a:srgbClr val="FF0066"/>
              </a:buClr>
              <a:buSzPct val="75000"/>
              <a:buNone/>
              <a:defRPr kumimoji="1" sz="1400">
                <a:solidFill>
                  <a:schemeClr val="tx1"/>
                </a:solidFill>
                <a:latin typeface="+mn-lt"/>
                <a:ea typeface="ＭＳ Ｐゴシック" charset="-128"/>
              </a:defRPr>
            </a:lvl6pPr>
            <a:lvl7pPr marL="2743200" indent="0" algn="l" rtl="0" eaLnBrk="0" fontAlgn="base" hangingPunct="0">
              <a:spcBef>
                <a:spcPct val="35000"/>
              </a:spcBef>
              <a:spcAft>
                <a:spcPct val="0"/>
              </a:spcAft>
              <a:buClr>
                <a:srgbClr val="FF0066"/>
              </a:buClr>
              <a:buSzPct val="75000"/>
              <a:buNone/>
              <a:defRPr kumimoji="1" sz="1400">
                <a:solidFill>
                  <a:schemeClr val="tx1"/>
                </a:solidFill>
                <a:latin typeface="+mn-lt"/>
                <a:ea typeface="ＭＳ Ｐゴシック" charset="-128"/>
              </a:defRPr>
            </a:lvl7pPr>
            <a:lvl8pPr marL="3200400" indent="0" algn="l" rtl="0" eaLnBrk="0" fontAlgn="base" hangingPunct="0">
              <a:spcBef>
                <a:spcPct val="35000"/>
              </a:spcBef>
              <a:spcAft>
                <a:spcPct val="0"/>
              </a:spcAft>
              <a:buClr>
                <a:srgbClr val="FF0066"/>
              </a:buClr>
              <a:buSzPct val="75000"/>
              <a:buNone/>
              <a:defRPr kumimoji="1" sz="1400">
                <a:solidFill>
                  <a:schemeClr val="tx1"/>
                </a:solidFill>
                <a:latin typeface="+mn-lt"/>
                <a:ea typeface="ＭＳ Ｐゴシック" charset="-128"/>
              </a:defRPr>
            </a:lvl8pPr>
            <a:lvl9pPr marL="3657600" indent="0" algn="l" rtl="0" eaLnBrk="0" fontAlgn="base" hangingPunct="0">
              <a:spcBef>
                <a:spcPct val="35000"/>
              </a:spcBef>
              <a:spcAft>
                <a:spcPct val="0"/>
              </a:spcAft>
              <a:buClr>
                <a:srgbClr val="FF0066"/>
              </a:buClr>
              <a:buSzPct val="75000"/>
              <a:buNone/>
              <a:defRPr kumimoji="1" sz="1400">
                <a:solidFill>
                  <a:schemeClr val="tx1"/>
                </a:solidFill>
                <a:latin typeface="+mn-lt"/>
                <a:ea typeface="ＭＳ Ｐゴシック" charset="-128"/>
              </a:defRPr>
            </a:lvl9pPr>
          </a:lstStyle>
          <a:p>
            <a:pPr algn="ctr"/>
            <a:r>
              <a:rPr lang="en-US" sz="3600" b="1" kern="0" dirty="0"/>
              <a:t>CSC 322: Operating Systems Concept</a:t>
            </a:r>
          </a:p>
        </p:txBody>
      </p:sp>
    </p:spTree>
    <p:extLst>
      <p:ext uri="{BB962C8B-B14F-4D97-AF65-F5344CB8AC3E}">
        <p14:creationId xmlns:p14="http://schemas.microsoft.com/office/powerpoint/2010/main" val="381681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90613" y="198438"/>
            <a:ext cx="7596187" cy="576262"/>
          </a:xfrm>
        </p:spPr>
        <p:txBody>
          <a:bodyPr/>
          <a:lstStyle/>
          <a:p>
            <a:pPr eaLnBrk="1" hangingPunct="1"/>
            <a:r>
              <a:rPr lang="en-US" altLang="en-US"/>
              <a:t>Operating-System Debugging</a:t>
            </a:r>
          </a:p>
        </p:txBody>
      </p:sp>
      <p:sp>
        <p:nvSpPr>
          <p:cNvPr id="26627" name="Content Placeholder 2"/>
          <p:cNvSpPr>
            <a:spLocks noGrp="1"/>
          </p:cNvSpPr>
          <p:nvPr>
            <p:ph idx="1"/>
          </p:nvPr>
        </p:nvSpPr>
        <p:spPr>
          <a:xfrm>
            <a:off x="457200" y="1066800"/>
            <a:ext cx="8077200" cy="5181600"/>
          </a:xfrm>
        </p:spPr>
        <p:txBody>
          <a:bodyPr/>
          <a:lstStyle/>
          <a:p>
            <a:r>
              <a:rPr lang="en-US" altLang="en-US" sz="2000" b="1" dirty="0">
                <a:solidFill>
                  <a:srgbClr val="3366FF"/>
                </a:solidFill>
              </a:rPr>
              <a:t>Debugging</a:t>
            </a:r>
            <a:r>
              <a:rPr lang="en-US" altLang="en-US" sz="2000" dirty="0">
                <a:solidFill>
                  <a:srgbClr val="3366FF"/>
                </a:solidFill>
              </a:rPr>
              <a:t> </a:t>
            </a:r>
            <a:r>
              <a:rPr lang="en-US" altLang="en-US" sz="2000" dirty="0"/>
              <a:t>is finding and fixing errors, or </a:t>
            </a:r>
            <a:r>
              <a:rPr lang="en-US" altLang="en-US" sz="2000" b="1" dirty="0">
                <a:solidFill>
                  <a:srgbClr val="3366FF"/>
                </a:solidFill>
              </a:rPr>
              <a:t>bugs</a:t>
            </a:r>
          </a:p>
          <a:p>
            <a:r>
              <a:rPr lang="en-US" altLang="en-US" sz="2000" dirty="0"/>
              <a:t>OS generate </a:t>
            </a:r>
            <a:r>
              <a:rPr lang="en-US" altLang="en-US" sz="2000" b="1" dirty="0">
                <a:solidFill>
                  <a:srgbClr val="3366FF"/>
                </a:solidFill>
              </a:rPr>
              <a:t>log files</a:t>
            </a:r>
            <a:r>
              <a:rPr lang="en-US" altLang="en-US" sz="2000" dirty="0">
                <a:solidFill>
                  <a:srgbClr val="3366FF"/>
                </a:solidFill>
              </a:rPr>
              <a:t> </a:t>
            </a:r>
            <a:r>
              <a:rPr lang="en-US" altLang="en-US" sz="2000" dirty="0">
                <a:solidFill>
                  <a:srgbClr val="000000"/>
                </a:solidFill>
              </a:rPr>
              <a:t>containing error information</a:t>
            </a:r>
          </a:p>
          <a:p>
            <a:r>
              <a:rPr lang="en-US" altLang="en-US" sz="2000" dirty="0">
                <a:solidFill>
                  <a:srgbClr val="000000"/>
                </a:solidFill>
              </a:rPr>
              <a:t>Failure of an application can generate </a:t>
            </a:r>
            <a:r>
              <a:rPr lang="en-US" altLang="en-US" sz="2000" b="1" dirty="0">
                <a:solidFill>
                  <a:srgbClr val="3366FF"/>
                </a:solidFill>
              </a:rPr>
              <a:t>core dump</a:t>
            </a:r>
            <a:r>
              <a:rPr lang="en-US" altLang="en-US" sz="2000" dirty="0">
                <a:solidFill>
                  <a:srgbClr val="3366FF"/>
                </a:solidFill>
              </a:rPr>
              <a:t> </a:t>
            </a:r>
            <a:r>
              <a:rPr lang="en-US" altLang="en-US" sz="2000" dirty="0">
                <a:solidFill>
                  <a:srgbClr val="000000"/>
                </a:solidFill>
              </a:rPr>
              <a:t>file capturing memory of the process</a:t>
            </a:r>
          </a:p>
          <a:p>
            <a:r>
              <a:rPr lang="en-US" altLang="en-US" sz="2000" dirty="0">
                <a:solidFill>
                  <a:srgbClr val="000000"/>
                </a:solidFill>
              </a:rPr>
              <a:t>Operating system failure can generate </a:t>
            </a:r>
            <a:r>
              <a:rPr lang="en-US" altLang="en-US" sz="2000" b="1" dirty="0">
                <a:solidFill>
                  <a:srgbClr val="3366FF"/>
                </a:solidFill>
              </a:rPr>
              <a:t>crash dump</a:t>
            </a:r>
            <a:r>
              <a:rPr lang="en-US" altLang="en-US" sz="2000" dirty="0">
                <a:solidFill>
                  <a:srgbClr val="3366FF"/>
                </a:solidFill>
              </a:rPr>
              <a:t> </a:t>
            </a:r>
            <a:r>
              <a:rPr lang="en-US" altLang="en-US" sz="2000" dirty="0">
                <a:solidFill>
                  <a:srgbClr val="000000"/>
                </a:solidFill>
              </a:rPr>
              <a:t>file containing kernel memory</a:t>
            </a:r>
          </a:p>
          <a:p>
            <a:r>
              <a:rPr lang="en-US" altLang="en-US" sz="2000" dirty="0">
                <a:solidFill>
                  <a:srgbClr val="000000"/>
                </a:solidFill>
              </a:rPr>
              <a:t>Beyond crashes, performance tuning can optimize system performance</a:t>
            </a:r>
          </a:p>
          <a:p>
            <a:pPr lvl="1"/>
            <a:r>
              <a:rPr lang="en-US" altLang="en-US" dirty="0">
                <a:solidFill>
                  <a:srgbClr val="000000"/>
                </a:solidFill>
              </a:rPr>
              <a:t>Sometimes using </a:t>
            </a:r>
            <a:r>
              <a:rPr lang="en-US" altLang="en-US" b="1" i="1" dirty="0">
                <a:solidFill>
                  <a:srgbClr val="000000"/>
                </a:solidFill>
              </a:rPr>
              <a:t>trace listings</a:t>
            </a:r>
            <a:r>
              <a:rPr lang="en-US" altLang="en-US" dirty="0">
                <a:solidFill>
                  <a:srgbClr val="000000"/>
                </a:solidFill>
              </a:rPr>
              <a:t> of activities, recorded for analysis</a:t>
            </a:r>
          </a:p>
          <a:p>
            <a:pPr lvl="1"/>
            <a:r>
              <a:rPr lang="en-US" altLang="en-US" b="1" dirty="0">
                <a:solidFill>
                  <a:srgbClr val="3366FF"/>
                </a:solidFill>
              </a:rPr>
              <a:t>Profiling</a:t>
            </a:r>
            <a:r>
              <a:rPr lang="en-US" altLang="en-US" dirty="0">
                <a:solidFill>
                  <a:srgbClr val="000000"/>
                </a:solidFill>
              </a:rPr>
              <a:t> is periodic sampling of instruction pointer to look for statistical trends</a:t>
            </a:r>
          </a:p>
          <a:p>
            <a:pPr>
              <a:buFont typeface="Monotype Sorts" pitchFamily="-84" charset="2"/>
              <a:buNone/>
            </a:pPr>
            <a:endParaRPr lang="en-US" altLang="en-US" dirty="0">
              <a:solidFill>
                <a:srgbClr val="000000"/>
              </a:solidFill>
            </a:endParaRPr>
          </a:p>
          <a:p>
            <a:pPr>
              <a:buFont typeface="Monotype Sorts" pitchFamily="-84" charset="2"/>
              <a:buNone/>
            </a:pPr>
            <a:r>
              <a:rPr lang="en-US" altLang="en-US" dirty="0">
                <a:solidFill>
                  <a:srgbClr val="000000"/>
                </a:solidFill>
              </a:rPr>
              <a:t>Kernighan</a:t>
            </a:r>
            <a:r>
              <a:rPr lang="ja-JP" altLang="en-US" dirty="0">
                <a:solidFill>
                  <a:srgbClr val="000000"/>
                </a:solidFill>
              </a:rPr>
              <a:t>’</a:t>
            </a:r>
            <a:r>
              <a:rPr lang="en-US" altLang="ja-JP" dirty="0">
                <a:solidFill>
                  <a:srgbClr val="000000"/>
                </a:solidFill>
              </a:rPr>
              <a:t>s Law: </a:t>
            </a:r>
            <a:r>
              <a:rPr lang="ja-JP" altLang="en-US" dirty="0"/>
              <a:t>“</a:t>
            </a:r>
            <a:r>
              <a:rPr lang="en-US" altLang="ja-JP" dirty="0"/>
              <a:t>Debugging is twice as hard as writing the code in the first place. Therefore, if you write the code as cleverly as possible, you are, by definition, not smart enough to debug it.</a:t>
            </a:r>
            <a:r>
              <a:rPr lang="ja-JP" altLang="en-US" dirty="0"/>
              <a:t>”</a:t>
            </a:r>
            <a:endParaRPr lang="en-US" altLang="en-US" dirty="0"/>
          </a:p>
        </p:txBody>
      </p:sp>
    </p:spTree>
    <p:extLst>
      <p:ext uri="{BB962C8B-B14F-4D97-AF65-F5344CB8AC3E}">
        <p14:creationId xmlns:p14="http://schemas.microsoft.com/office/powerpoint/2010/main" val="385681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Operating System Components</a:t>
            </a:r>
          </a:p>
        </p:txBody>
      </p:sp>
      <p:sp>
        <p:nvSpPr>
          <p:cNvPr id="12291" name="Rectangle 3"/>
          <p:cNvSpPr>
            <a:spLocks noGrp="1" noChangeArrowheads="1"/>
          </p:cNvSpPr>
          <p:nvPr>
            <p:ph type="body" idx="4294967295"/>
          </p:nvPr>
        </p:nvSpPr>
        <p:spPr>
          <a:xfrm>
            <a:off x="457200" y="1295400"/>
            <a:ext cx="7958137" cy="4035425"/>
          </a:xfrm>
        </p:spPr>
        <p:txBody>
          <a:bodyPr/>
          <a:lstStyle/>
          <a:p>
            <a:r>
              <a:rPr lang="en-US" altLang="en-US" sz="2200" dirty="0"/>
              <a:t>Process Management</a:t>
            </a:r>
          </a:p>
          <a:p>
            <a:r>
              <a:rPr lang="en-US" altLang="en-US" sz="2200" dirty="0"/>
              <a:t>Main-Memory Management</a:t>
            </a:r>
          </a:p>
          <a:p>
            <a:r>
              <a:rPr lang="en-US" altLang="en-US" sz="2200" dirty="0"/>
              <a:t>Secondary-Storage Management</a:t>
            </a:r>
          </a:p>
          <a:p>
            <a:r>
              <a:rPr lang="en-US" altLang="en-US" sz="2200" dirty="0"/>
              <a:t>File Management</a:t>
            </a:r>
          </a:p>
          <a:p>
            <a:endParaRPr lang="en-US" altLang="en-US" sz="2200" dirty="0"/>
          </a:p>
          <a:p>
            <a:r>
              <a:rPr lang="en-US" altLang="en-US" sz="2200" dirty="0"/>
              <a:t>I/O System Management</a:t>
            </a:r>
          </a:p>
          <a:p>
            <a:r>
              <a:rPr lang="en-US" altLang="en-US" sz="2200" dirty="0"/>
              <a:t>Networking</a:t>
            </a:r>
          </a:p>
          <a:p>
            <a:r>
              <a:rPr lang="en-US" altLang="en-US" sz="2200" dirty="0"/>
              <a:t>Command-Interpreter System</a:t>
            </a:r>
          </a:p>
        </p:txBody>
      </p:sp>
    </p:spTree>
    <p:extLst>
      <p:ext uri="{BB962C8B-B14F-4D97-AF65-F5344CB8AC3E}">
        <p14:creationId xmlns:p14="http://schemas.microsoft.com/office/powerpoint/2010/main" val="421572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Process Management</a:t>
            </a:r>
          </a:p>
        </p:txBody>
      </p:sp>
      <p:sp>
        <p:nvSpPr>
          <p:cNvPr id="12291" name="Rectangle 3"/>
          <p:cNvSpPr>
            <a:spLocks noGrp="1" noChangeArrowheads="1"/>
          </p:cNvSpPr>
          <p:nvPr>
            <p:ph type="body" idx="4294967295"/>
          </p:nvPr>
        </p:nvSpPr>
        <p:spPr>
          <a:xfrm>
            <a:off x="381000" y="1143000"/>
            <a:ext cx="8305800" cy="5334000"/>
          </a:xfrm>
        </p:spPr>
        <p:txBody>
          <a:bodyPr/>
          <a:lstStyle/>
          <a:p>
            <a:r>
              <a:rPr lang="en-US" altLang="en-US" sz="2200" dirty="0"/>
              <a:t>A process is a program in execution</a:t>
            </a:r>
          </a:p>
          <a:p>
            <a:pPr lvl="1"/>
            <a:r>
              <a:rPr lang="en-US" altLang="en-US" sz="2000" dirty="0"/>
              <a:t>Process is active, program is passive</a:t>
            </a:r>
          </a:p>
          <a:p>
            <a:pPr lvl="1"/>
            <a:r>
              <a:rPr lang="en-US" altLang="en-US" sz="2000" dirty="0"/>
              <a:t>A process needs resources to accomplish its tasks:</a:t>
            </a:r>
          </a:p>
          <a:p>
            <a:pPr lvl="2"/>
            <a:r>
              <a:rPr lang="en-US" altLang="en-US" dirty="0"/>
              <a:t>CPU time, Memory, Files, I/O devices</a:t>
            </a:r>
          </a:p>
          <a:p>
            <a:pPr marL="857250" lvl="2" indent="0">
              <a:buNone/>
            </a:pPr>
            <a:endParaRPr lang="en-US" altLang="en-US" sz="2000" dirty="0"/>
          </a:p>
          <a:p>
            <a:r>
              <a:rPr lang="en-US" altLang="en-US" sz="2200" dirty="0"/>
              <a:t>The OS is responsible for:</a:t>
            </a:r>
          </a:p>
          <a:p>
            <a:pPr lvl="1"/>
            <a:r>
              <a:rPr lang="en-US" altLang="en-US" sz="2000" dirty="0"/>
              <a:t>Process creation and deletion (Allocation &amp; reclaim of reusable resources)</a:t>
            </a:r>
          </a:p>
          <a:p>
            <a:pPr lvl="1"/>
            <a:r>
              <a:rPr lang="en-US" altLang="en-US" sz="2000" dirty="0"/>
              <a:t>Process suspension and resumption</a:t>
            </a:r>
          </a:p>
          <a:p>
            <a:pPr lvl="1"/>
            <a:r>
              <a:rPr lang="en-US" altLang="en-US" sz="2000" dirty="0"/>
              <a:t>Providing mechanisms for process synchronization</a:t>
            </a:r>
          </a:p>
          <a:p>
            <a:pPr lvl="1"/>
            <a:r>
              <a:rPr lang="en-US" altLang="en-US" sz="2000" dirty="0"/>
              <a:t>Providing mechanisms for process communication</a:t>
            </a:r>
          </a:p>
          <a:p>
            <a:pPr lvl="1"/>
            <a:r>
              <a:rPr lang="en-US" altLang="en-US" sz="2000" dirty="0"/>
              <a:t>Providing mechanisms for deadlock detection and handling</a:t>
            </a:r>
            <a:endParaRPr lang="en-US" altLang="en-US" sz="2400" dirty="0"/>
          </a:p>
          <a:p>
            <a:pPr lvl="2"/>
            <a:endParaRPr lang="en-US" altLang="en-US" sz="2000" dirty="0"/>
          </a:p>
        </p:txBody>
      </p:sp>
    </p:spTree>
    <p:extLst>
      <p:ext uri="{BB962C8B-B14F-4D97-AF65-F5344CB8AC3E}">
        <p14:creationId xmlns:p14="http://schemas.microsoft.com/office/powerpoint/2010/main" val="316128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Main-Memory Management</a:t>
            </a:r>
          </a:p>
        </p:txBody>
      </p:sp>
      <p:sp>
        <p:nvSpPr>
          <p:cNvPr id="12291" name="Rectangle 3"/>
          <p:cNvSpPr>
            <a:spLocks noGrp="1" noChangeArrowheads="1"/>
          </p:cNvSpPr>
          <p:nvPr>
            <p:ph type="body" idx="4294967295"/>
          </p:nvPr>
        </p:nvSpPr>
        <p:spPr>
          <a:xfrm>
            <a:off x="457200" y="1295400"/>
            <a:ext cx="8458200" cy="4035425"/>
          </a:xfrm>
        </p:spPr>
        <p:txBody>
          <a:bodyPr/>
          <a:lstStyle/>
          <a:p>
            <a:r>
              <a:rPr lang="en-US" altLang="en-US" sz="2100" dirty="0"/>
              <a:t>Memory: a volatile storage device, shared by the CPU and I/O devices</a:t>
            </a:r>
          </a:p>
          <a:p>
            <a:pPr marL="0" indent="0">
              <a:buNone/>
            </a:pPr>
            <a:endParaRPr lang="en-US" altLang="en-US" sz="2100" dirty="0"/>
          </a:p>
          <a:p>
            <a:r>
              <a:rPr lang="en-US" altLang="en-US" sz="2100" dirty="0"/>
              <a:t>The OS is responsible for:</a:t>
            </a:r>
          </a:p>
          <a:p>
            <a:pPr lvl="1"/>
            <a:r>
              <a:rPr lang="en-US" altLang="en-US" sz="2000" dirty="0"/>
              <a:t>Allocate and free memory space as needed</a:t>
            </a:r>
          </a:p>
          <a:p>
            <a:pPr lvl="2"/>
            <a:r>
              <a:rPr lang="en-US" altLang="en-US" dirty="0"/>
              <a:t>Keep track of which parts of memory are currently being used and by whom</a:t>
            </a:r>
          </a:p>
          <a:p>
            <a:pPr lvl="2"/>
            <a:r>
              <a:rPr lang="en-US" altLang="en-US" dirty="0"/>
              <a:t>Deciding which processes (or parts) and data to move into and out of memory</a:t>
            </a:r>
          </a:p>
          <a:p>
            <a:pPr lvl="2"/>
            <a:r>
              <a:rPr lang="en-US" altLang="en-US" dirty="0"/>
              <a:t>Optimizing CPU utilization and computer response to users</a:t>
            </a:r>
          </a:p>
          <a:p>
            <a:pPr lvl="1"/>
            <a:r>
              <a:rPr lang="en-US" altLang="en-US" sz="2000" dirty="0"/>
              <a:t>Protection</a:t>
            </a:r>
          </a:p>
          <a:p>
            <a:pPr lvl="2"/>
            <a:r>
              <a:rPr lang="en-US" altLang="en-US" sz="2000" dirty="0"/>
              <a:t>How to do it fast?</a:t>
            </a:r>
          </a:p>
          <a:p>
            <a:pPr lvl="1"/>
            <a:r>
              <a:rPr lang="en-US" altLang="en-US" sz="2000" dirty="0"/>
              <a:t>Support larger address space than physical memory</a:t>
            </a:r>
            <a:endParaRPr lang="en-US" altLang="en-US" sz="2400" dirty="0"/>
          </a:p>
        </p:txBody>
      </p:sp>
    </p:spTree>
    <p:extLst>
      <p:ext uri="{BB962C8B-B14F-4D97-AF65-F5344CB8AC3E}">
        <p14:creationId xmlns:p14="http://schemas.microsoft.com/office/powerpoint/2010/main" val="186728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Secondary-Storage Management</a:t>
            </a:r>
          </a:p>
        </p:txBody>
      </p:sp>
      <p:sp>
        <p:nvSpPr>
          <p:cNvPr id="12291" name="Rectangle 3"/>
          <p:cNvSpPr>
            <a:spLocks noGrp="1" noChangeArrowheads="1"/>
          </p:cNvSpPr>
          <p:nvPr>
            <p:ph type="body" idx="4294967295"/>
          </p:nvPr>
        </p:nvSpPr>
        <p:spPr>
          <a:xfrm>
            <a:off x="457200" y="1295400"/>
            <a:ext cx="8077200" cy="4035425"/>
          </a:xfrm>
        </p:spPr>
        <p:txBody>
          <a:bodyPr/>
          <a:lstStyle/>
          <a:p>
            <a:pPr algn="just"/>
            <a:r>
              <a:rPr lang="en-US" altLang="en-US" sz="2100" dirty="0"/>
              <a:t>Main Memory (primary storage) is volatile and small </a:t>
            </a:r>
            <a:r>
              <a:rPr lang="en-US" altLang="en-US" sz="2100" dirty="0">
                <a:sym typeface="Wingdings" panose="05000000000000000000" pitchFamily="2" charset="2"/>
              </a:rPr>
              <a:t> OS needs a secondary storage to back up main memory</a:t>
            </a:r>
          </a:p>
          <a:p>
            <a:pPr algn="just"/>
            <a:endParaRPr lang="en-US" altLang="en-US" sz="2100" dirty="0">
              <a:sym typeface="Wingdings" panose="05000000000000000000" pitchFamily="2" charset="2"/>
            </a:endParaRPr>
          </a:p>
          <a:p>
            <a:pPr algn="just"/>
            <a:r>
              <a:rPr lang="en-US" altLang="en-US" sz="2100" dirty="0">
                <a:sym typeface="Wingdings" panose="05000000000000000000" pitchFamily="2" charset="2"/>
              </a:rPr>
              <a:t>Most Modern systems use disks as the principle on-line storage medium</a:t>
            </a:r>
            <a:endParaRPr lang="en-US" altLang="en-US" sz="2100" dirty="0"/>
          </a:p>
          <a:p>
            <a:pPr marL="0" indent="0">
              <a:buNone/>
            </a:pPr>
            <a:endParaRPr lang="en-US" altLang="en-US" sz="2100" dirty="0"/>
          </a:p>
          <a:p>
            <a:r>
              <a:rPr lang="en-US" altLang="en-US" sz="2100" dirty="0"/>
              <a:t>The OS is responsible for:</a:t>
            </a:r>
          </a:p>
          <a:p>
            <a:pPr lvl="1"/>
            <a:r>
              <a:rPr lang="en-US" altLang="en-US" sz="2000" dirty="0"/>
              <a:t>Allocating/freeing disk storage</a:t>
            </a:r>
          </a:p>
          <a:p>
            <a:pPr lvl="1"/>
            <a:r>
              <a:rPr lang="en-US" altLang="en-US" sz="2000" dirty="0"/>
              <a:t>Disk scheduling</a:t>
            </a:r>
            <a:endParaRPr lang="en-US" altLang="en-US" sz="2400" dirty="0"/>
          </a:p>
        </p:txBody>
      </p:sp>
    </p:spTree>
    <p:extLst>
      <p:ext uri="{BB962C8B-B14F-4D97-AF65-F5344CB8AC3E}">
        <p14:creationId xmlns:p14="http://schemas.microsoft.com/office/powerpoint/2010/main" val="153902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I/O subsystem Management</a:t>
            </a:r>
          </a:p>
        </p:txBody>
      </p:sp>
      <p:sp>
        <p:nvSpPr>
          <p:cNvPr id="12291" name="Rectangle 3"/>
          <p:cNvSpPr>
            <a:spLocks noGrp="1" noChangeArrowheads="1"/>
          </p:cNvSpPr>
          <p:nvPr>
            <p:ph type="body" idx="4294967295"/>
          </p:nvPr>
        </p:nvSpPr>
        <p:spPr>
          <a:xfrm>
            <a:off x="457200" y="1295400"/>
            <a:ext cx="8077200" cy="4800600"/>
          </a:xfrm>
        </p:spPr>
        <p:txBody>
          <a:bodyPr/>
          <a:lstStyle/>
          <a:p>
            <a:pPr algn="just"/>
            <a:r>
              <a:rPr lang="en-US" altLang="en-US" sz="2100" dirty="0"/>
              <a:t>I/O devices of many flavors</a:t>
            </a:r>
          </a:p>
          <a:p>
            <a:pPr lvl="1" algn="just"/>
            <a:r>
              <a:rPr lang="en-US" altLang="en-US" sz="2100" dirty="0">
                <a:sym typeface="Wingdings" panose="05000000000000000000" pitchFamily="2" charset="2"/>
              </a:rPr>
              <a:t>Storage devices: drives, tapes</a:t>
            </a:r>
          </a:p>
          <a:p>
            <a:pPr lvl="1" algn="just"/>
            <a:r>
              <a:rPr lang="en-US" altLang="en-US" sz="2100" dirty="0">
                <a:sym typeface="Wingdings" panose="05000000000000000000" pitchFamily="2" charset="2"/>
              </a:rPr>
              <a:t>Transmission devices: NIC, modems</a:t>
            </a:r>
          </a:p>
          <a:p>
            <a:pPr lvl="1" algn="just"/>
            <a:r>
              <a:rPr lang="en-US" altLang="en-US" sz="2100" dirty="0">
                <a:sym typeface="Wingdings" panose="05000000000000000000" pitchFamily="2" charset="2"/>
              </a:rPr>
              <a:t>Human-interface devices: screen, keyboard, mouse</a:t>
            </a:r>
          </a:p>
          <a:p>
            <a:pPr algn="just"/>
            <a:endParaRPr lang="en-US" altLang="en-US" sz="2100" dirty="0">
              <a:sym typeface="Wingdings" panose="05000000000000000000" pitchFamily="2" charset="2"/>
            </a:endParaRPr>
          </a:p>
          <a:p>
            <a:pPr algn="just"/>
            <a:r>
              <a:rPr lang="en-US" altLang="en-US" sz="2100" dirty="0">
                <a:sym typeface="Wingdings" panose="05000000000000000000" pitchFamily="2" charset="2"/>
              </a:rPr>
              <a:t>I/O subsystems hides peculiarities of I/O devices</a:t>
            </a:r>
            <a:endParaRPr lang="en-US" altLang="en-US" sz="2100" dirty="0"/>
          </a:p>
          <a:p>
            <a:pPr marL="0" indent="0">
              <a:buNone/>
            </a:pPr>
            <a:endParaRPr lang="en-US" altLang="en-US" sz="2100" dirty="0"/>
          </a:p>
          <a:p>
            <a:r>
              <a:rPr lang="en-US" altLang="en-US" sz="2100" dirty="0"/>
              <a:t>The I/O subsystem consists of:</a:t>
            </a:r>
          </a:p>
          <a:p>
            <a:pPr lvl="1"/>
            <a:r>
              <a:rPr lang="en-US" altLang="en-US" sz="2000" dirty="0"/>
              <a:t>A general device-driver interface (wrapper)</a:t>
            </a:r>
          </a:p>
          <a:p>
            <a:pPr lvl="1"/>
            <a:r>
              <a:rPr lang="en-US" altLang="en-US" sz="2000" dirty="0"/>
              <a:t>Drivers for specific hardware devices</a:t>
            </a:r>
          </a:p>
          <a:p>
            <a:pPr lvl="1"/>
            <a:r>
              <a:rPr lang="en-US" altLang="en-US" sz="2000" dirty="0"/>
              <a:t>Buffering/spooling/caching (access locality)</a:t>
            </a:r>
            <a:endParaRPr lang="en-US" altLang="en-US" sz="2400" dirty="0"/>
          </a:p>
        </p:txBody>
      </p:sp>
    </p:spTree>
    <p:extLst>
      <p:ext uri="{BB962C8B-B14F-4D97-AF65-F5344CB8AC3E}">
        <p14:creationId xmlns:p14="http://schemas.microsoft.com/office/powerpoint/2010/main" val="63491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File Management</a:t>
            </a:r>
          </a:p>
        </p:txBody>
      </p:sp>
      <p:sp>
        <p:nvSpPr>
          <p:cNvPr id="12291" name="Rectangle 3"/>
          <p:cNvSpPr>
            <a:spLocks noGrp="1" noChangeArrowheads="1"/>
          </p:cNvSpPr>
          <p:nvPr>
            <p:ph type="body" idx="4294967295"/>
          </p:nvPr>
        </p:nvSpPr>
        <p:spPr>
          <a:xfrm>
            <a:off x="457200" y="1295400"/>
            <a:ext cx="8077200" cy="4800600"/>
          </a:xfrm>
        </p:spPr>
        <p:txBody>
          <a:bodyPr/>
          <a:lstStyle/>
          <a:p>
            <a:pPr algn="just"/>
            <a:r>
              <a:rPr lang="en-US" altLang="en-US" sz="2100" dirty="0"/>
              <a:t>A file is a logical entity</a:t>
            </a:r>
          </a:p>
          <a:p>
            <a:pPr lvl="1" algn="just"/>
            <a:r>
              <a:rPr lang="en-US" altLang="en-US" sz="2100" dirty="0">
                <a:sym typeface="Wingdings" panose="05000000000000000000" pitchFamily="2" charset="2"/>
              </a:rPr>
              <a:t>It is a collection of related information defined by its creator</a:t>
            </a:r>
          </a:p>
          <a:p>
            <a:pPr algn="just"/>
            <a:endParaRPr lang="en-US" altLang="en-US" sz="2100" dirty="0">
              <a:sym typeface="Wingdings" panose="05000000000000000000" pitchFamily="2" charset="2"/>
            </a:endParaRPr>
          </a:p>
          <a:p>
            <a:r>
              <a:rPr lang="en-US" altLang="en-US" sz="2100" dirty="0"/>
              <a:t>The OS is responsible for:</a:t>
            </a:r>
          </a:p>
          <a:p>
            <a:pPr lvl="1"/>
            <a:r>
              <a:rPr lang="en-US" altLang="en-US" sz="2000" dirty="0"/>
              <a:t>File and directory creation and deletion</a:t>
            </a:r>
          </a:p>
          <a:p>
            <a:pPr lvl="1"/>
            <a:r>
              <a:rPr lang="en-US" altLang="en-US" sz="2000" dirty="0"/>
              <a:t>Mapping files onto secondary storage</a:t>
            </a:r>
          </a:p>
          <a:p>
            <a:pPr lvl="1"/>
            <a:r>
              <a:rPr lang="en-US" altLang="en-US" sz="2000" dirty="0"/>
              <a:t>Support of primitives for manipulating files and directories (e.g. ls)</a:t>
            </a:r>
          </a:p>
          <a:p>
            <a:pPr lvl="1"/>
            <a:r>
              <a:rPr lang="en-US" altLang="en-US" sz="2000" dirty="0"/>
              <a:t>Sharing and protection</a:t>
            </a:r>
            <a:endParaRPr lang="en-US" altLang="en-US" sz="2400" dirty="0"/>
          </a:p>
        </p:txBody>
      </p:sp>
    </p:spTree>
    <p:extLst>
      <p:ext uri="{BB962C8B-B14F-4D97-AF65-F5344CB8AC3E}">
        <p14:creationId xmlns:p14="http://schemas.microsoft.com/office/powerpoint/2010/main" val="327156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Networking (distributed systems)</a:t>
            </a:r>
          </a:p>
        </p:txBody>
      </p:sp>
      <p:sp>
        <p:nvSpPr>
          <p:cNvPr id="12291" name="Rectangle 3"/>
          <p:cNvSpPr>
            <a:spLocks noGrp="1" noChangeArrowheads="1"/>
          </p:cNvSpPr>
          <p:nvPr>
            <p:ph type="body" idx="4294967295"/>
          </p:nvPr>
        </p:nvSpPr>
        <p:spPr>
          <a:xfrm>
            <a:off x="381000" y="1143000"/>
            <a:ext cx="8382000" cy="4800600"/>
          </a:xfrm>
        </p:spPr>
        <p:txBody>
          <a:bodyPr/>
          <a:lstStyle/>
          <a:p>
            <a:pPr algn="just"/>
            <a:r>
              <a:rPr lang="en-US" altLang="en-US" sz="2100" dirty="0"/>
              <a:t>A distributed system:</a:t>
            </a:r>
          </a:p>
          <a:p>
            <a:pPr lvl="1" algn="just"/>
            <a:r>
              <a:rPr lang="en-US" altLang="en-US" sz="2100" dirty="0">
                <a:sym typeface="Wingdings" panose="05000000000000000000" pitchFamily="2" charset="2"/>
              </a:rPr>
              <a:t>A collection of machines that do not share memory or a clock</a:t>
            </a:r>
          </a:p>
          <a:p>
            <a:pPr lvl="1" algn="just"/>
            <a:r>
              <a:rPr lang="en-US" altLang="en-US" sz="2100" dirty="0">
                <a:sym typeface="Wingdings" panose="05000000000000000000" pitchFamily="2" charset="2"/>
              </a:rPr>
              <a:t>Provides user access to various system resources through a network</a:t>
            </a:r>
          </a:p>
          <a:p>
            <a:pPr lvl="1" algn="just"/>
            <a:r>
              <a:rPr lang="en-US" altLang="en-US" sz="2100" dirty="0">
                <a:sym typeface="Wingdings" panose="05000000000000000000" pitchFamily="2" charset="2"/>
              </a:rPr>
              <a:t>Example: WWW, banking, peer-to-peer, Internet …</a:t>
            </a:r>
          </a:p>
          <a:p>
            <a:pPr lvl="1" algn="just"/>
            <a:r>
              <a:rPr lang="en-US" altLang="en-US" sz="2100" dirty="0">
                <a:sym typeface="Wingdings" panose="05000000000000000000" pitchFamily="2" charset="2"/>
              </a:rPr>
              <a:t>Allows computation speedup, increased data availability, reliability</a:t>
            </a:r>
          </a:p>
          <a:p>
            <a:pPr algn="just"/>
            <a:endParaRPr lang="en-US" altLang="en-US" sz="2100" dirty="0">
              <a:sym typeface="Wingdings" panose="05000000000000000000" pitchFamily="2" charset="2"/>
            </a:endParaRPr>
          </a:p>
          <a:p>
            <a:r>
              <a:rPr lang="en-US" altLang="en-US" sz="2100" dirty="0"/>
              <a:t>The OS is responsible for:</a:t>
            </a:r>
          </a:p>
          <a:p>
            <a:pPr lvl="1"/>
            <a:r>
              <a:rPr lang="en-US" altLang="en-US" sz="2000" dirty="0"/>
              <a:t>Communication between processes on the same system or over a network</a:t>
            </a:r>
          </a:p>
          <a:p>
            <a:pPr lvl="1"/>
            <a:r>
              <a:rPr lang="en-US" altLang="en-US" sz="2000" dirty="0"/>
              <a:t>Reliability – reliable protocols</a:t>
            </a:r>
          </a:p>
        </p:txBody>
      </p:sp>
    </p:spTree>
    <p:extLst>
      <p:ext uri="{BB962C8B-B14F-4D97-AF65-F5344CB8AC3E}">
        <p14:creationId xmlns:p14="http://schemas.microsoft.com/office/powerpoint/2010/main" val="162437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Command-Interpreter System</a:t>
            </a:r>
          </a:p>
        </p:txBody>
      </p:sp>
      <p:sp>
        <p:nvSpPr>
          <p:cNvPr id="12291" name="Rectangle 3"/>
          <p:cNvSpPr>
            <a:spLocks noGrp="1" noChangeArrowheads="1"/>
          </p:cNvSpPr>
          <p:nvPr>
            <p:ph type="body" idx="4294967295"/>
          </p:nvPr>
        </p:nvSpPr>
        <p:spPr>
          <a:xfrm>
            <a:off x="381000" y="1066800"/>
            <a:ext cx="8305800" cy="5638800"/>
          </a:xfrm>
        </p:spPr>
        <p:txBody>
          <a:bodyPr/>
          <a:lstStyle/>
          <a:p>
            <a:pPr algn="just"/>
            <a:r>
              <a:rPr lang="en-US" altLang="en-US" sz="2000" dirty="0"/>
              <a:t>The program that reads and interprets control statements is called command-line interpreter (or the shell in UNIX)</a:t>
            </a:r>
          </a:p>
          <a:p>
            <a:pPr algn="just"/>
            <a:r>
              <a:rPr lang="en-US" altLang="en-US" sz="2000" dirty="0"/>
              <a:t>Interface between user and OS</a:t>
            </a:r>
          </a:p>
          <a:p>
            <a:pPr algn="just"/>
            <a:r>
              <a:rPr lang="en-US" altLang="en-US" sz="2000" dirty="0"/>
              <a:t>Many commands are given to the OS by control statements which deal with</a:t>
            </a:r>
          </a:p>
          <a:p>
            <a:pPr lvl="1" algn="just"/>
            <a:r>
              <a:rPr lang="en-US" altLang="en-US" sz="2000" dirty="0">
                <a:sym typeface="Wingdings" panose="05000000000000000000" pitchFamily="2" charset="2"/>
              </a:rPr>
              <a:t>Process creation and management (</a:t>
            </a:r>
            <a:r>
              <a:rPr lang="en-US" altLang="en-US" sz="2000" dirty="0" err="1">
                <a:sym typeface="Wingdings" panose="05000000000000000000" pitchFamily="2" charset="2"/>
              </a:rPr>
              <a:t>a.out</a:t>
            </a:r>
            <a:r>
              <a:rPr lang="en-US" altLang="en-US" sz="2000" dirty="0">
                <a:sym typeface="Wingdings" panose="05000000000000000000" pitchFamily="2" charset="2"/>
              </a:rPr>
              <a:t>, kill -9)</a:t>
            </a:r>
          </a:p>
          <a:p>
            <a:pPr lvl="1" algn="just"/>
            <a:r>
              <a:rPr lang="en-US" altLang="en-US" sz="2000" dirty="0">
                <a:sym typeface="Wingdings" panose="05000000000000000000" pitchFamily="2" charset="2"/>
              </a:rPr>
              <a:t>Secondary-Storage management (partition disk)</a:t>
            </a:r>
          </a:p>
          <a:p>
            <a:pPr lvl="1" algn="just"/>
            <a:r>
              <a:rPr lang="en-US" altLang="en-US" sz="2000" dirty="0">
                <a:sym typeface="Wingdings" panose="05000000000000000000" pitchFamily="2" charset="2"/>
              </a:rPr>
              <a:t>File system</a:t>
            </a:r>
          </a:p>
          <a:p>
            <a:pPr lvl="2" algn="just"/>
            <a:r>
              <a:rPr lang="en-US" altLang="en-US" dirty="0">
                <a:sym typeface="Wingdings" panose="05000000000000000000" pitchFamily="2" charset="2"/>
              </a:rPr>
              <a:t>Access (ls, cat)</a:t>
            </a:r>
          </a:p>
          <a:p>
            <a:pPr lvl="2" algn="just"/>
            <a:r>
              <a:rPr lang="en-US" altLang="en-US" dirty="0">
                <a:sym typeface="Wingdings" panose="05000000000000000000" pitchFamily="2" charset="2"/>
              </a:rPr>
              <a:t>Protection (</a:t>
            </a:r>
            <a:r>
              <a:rPr lang="en-US" altLang="en-US" dirty="0" err="1">
                <a:sym typeface="Wingdings" panose="05000000000000000000" pitchFamily="2" charset="2"/>
              </a:rPr>
              <a:t>chmod</a:t>
            </a:r>
            <a:r>
              <a:rPr lang="en-US" altLang="en-US" dirty="0">
                <a:sym typeface="Wingdings" panose="05000000000000000000" pitchFamily="2" charset="2"/>
              </a:rPr>
              <a:t> 700 *, unmask 077)</a:t>
            </a:r>
          </a:p>
          <a:p>
            <a:pPr lvl="2" algn="just"/>
            <a:r>
              <a:rPr lang="en-US" altLang="en-US" dirty="0">
                <a:sym typeface="Wingdings" panose="05000000000000000000" pitchFamily="2" charset="2"/>
              </a:rPr>
              <a:t>Networking (telnet, </a:t>
            </a:r>
            <a:r>
              <a:rPr lang="en-US" altLang="en-US" dirty="0" err="1">
                <a:sym typeface="Wingdings" panose="05000000000000000000" pitchFamily="2" charset="2"/>
              </a:rPr>
              <a:t>ssh</a:t>
            </a:r>
            <a:r>
              <a:rPr lang="en-US" altLang="en-US" dirty="0">
                <a:sym typeface="Wingdings" panose="05000000000000000000" pitchFamily="2" charset="2"/>
              </a:rPr>
              <a:t>)</a:t>
            </a:r>
          </a:p>
          <a:p>
            <a:pPr lvl="2" algn="just"/>
            <a:r>
              <a:rPr lang="en-US" altLang="en-US" dirty="0">
                <a:sym typeface="Wingdings" panose="05000000000000000000" pitchFamily="2" charset="2"/>
              </a:rPr>
              <a:t>Monitoring (top, </a:t>
            </a:r>
            <a:r>
              <a:rPr lang="en-US" altLang="en-US" dirty="0" err="1">
                <a:sym typeface="Wingdings" panose="05000000000000000000" pitchFamily="2" charset="2"/>
              </a:rPr>
              <a:t>vmstat</a:t>
            </a:r>
            <a:r>
              <a:rPr lang="en-US" altLang="en-US" dirty="0">
                <a:sym typeface="Wingdings" panose="05000000000000000000" pitchFamily="2" charset="2"/>
              </a:rPr>
              <a:t>, </a:t>
            </a:r>
            <a:r>
              <a:rPr lang="en-US" altLang="en-US" dirty="0" err="1">
                <a:sym typeface="Wingdings" panose="05000000000000000000" pitchFamily="2" charset="2"/>
              </a:rPr>
              <a:t>netstat</a:t>
            </a:r>
            <a:r>
              <a:rPr lang="en-US" altLang="en-US" dirty="0">
                <a:sym typeface="Wingdings" panose="05000000000000000000" pitchFamily="2" charset="2"/>
              </a:rPr>
              <a:t>)</a:t>
            </a:r>
          </a:p>
          <a:p>
            <a:pPr lvl="1"/>
            <a:r>
              <a:rPr lang="en-US" altLang="en-US" sz="2000" dirty="0"/>
              <a:t>Sometimes implemented in kernel, sometimes by systems program</a:t>
            </a:r>
          </a:p>
          <a:p>
            <a:pPr lvl="1"/>
            <a:r>
              <a:rPr lang="en-US" altLang="en-US" sz="2000" dirty="0"/>
              <a:t>Sometimes commands built-in, sometimes just names of programs</a:t>
            </a:r>
          </a:p>
          <a:p>
            <a:pPr lvl="2"/>
            <a:r>
              <a:rPr lang="en-US" altLang="en-US" dirty="0"/>
              <a:t>If the latter, adding new features doesn’</a:t>
            </a:r>
            <a:r>
              <a:rPr lang="en-US" altLang="ja-JP" dirty="0"/>
              <a:t>t require shell modification</a:t>
            </a:r>
            <a:endParaRPr lang="en-US" altLang="en-US" dirty="0">
              <a:sym typeface="Wingdings" panose="05000000000000000000" pitchFamily="2" charset="2"/>
            </a:endParaRPr>
          </a:p>
          <a:p>
            <a:pPr lvl="2" algn="just"/>
            <a:endParaRPr lang="en-US" altLang="en-US" dirty="0">
              <a:sym typeface="Wingdings" panose="05000000000000000000" pitchFamily="2" charset="2"/>
            </a:endParaRPr>
          </a:p>
        </p:txBody>
      </p:sp>
    </p:spTree>
    <p:extLst>
      <p:ext uri="{BB962C8B-B14F-4D97-AF65-F5344CB8AC3E}">
        <p14:creationId xmlns:p14="http://schemas.microsoft.com/office/powerpoint/2010/main" val="259414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42913" y="185737"/>
            <a:ext cx="8091487" cy="576263"/>
          </a:xfrm>
        </p:spPr>
        <p:txBody>
          <a:bodyPr/>
          <a:lstStyle/>
          <a:p>
            <a:pPr eaLnBrk="1" hangingPunct="1"/>
            <a:r>
              <a:rPr lang="en-US" altLang="en-US" dirty="0"/>
              <a:t>Command-Interpreter System</a:t>
            </a:r>
          </a:p>
        </p:txBody>
      </p:sp>
      <p:sp>
        <p:nvSpPr>
          <p:cNvPr id="12291" name="Rectangle 3"/>
          <p:cNvSpPr>
            <a:spLocks noGrp="1" noChangeArrowheads="1"/>
          </p:cNvSpPr>
          <p:nvPr>
            <p:ph type="body" idx="4294967295"/>
          </p:nvPr>
        </p:nvSpPr>
        <p:spPr>
          <a:xfrm>
            <a:off x="381000" y="1066800"/>
            <a:ext cx="6248400" cy="2590800"/>
          </a:xfrm>
        </p:spPr>
        <p:txBody>
          <a:bodyPr/>
          <a:lstStyle/>
          <a:p>
            <a:pPr algn="just"/>
            <a:r>
              <a:rPr lang="en-US" altLang="en-US" sz="2000" dirty="0"/>
              <a:t>Wide range of different approaches to the interface</a:t>
            </a:r>
          </a:p>
          <a:p>
            <a:pPr lvl="1" algn="just"/>
            <a:r>
              <a:rPr lang="en-US" altLang="en-US" dirty="0">
                <a:sym typeface="Wingdings" panose="05000000000000000000" pitchFamily="2" charset="2"/>
              </a:rPr>
              <a:t>Mouse-based windows-and-menus (Mac, Windows)</a:t>
            </a:r>
          </a:p>
          <a:p>
            <a:pPr lvl="1" algn="just"/>
            <a:r>
              <a:rPr lang="en-US" altLang="en-US" dirty="0">
                <a:sym typeface="Wingdings" panose="05000000000000000000" pitchFamily="2" charset="2"/>
              </a:rPr>
              <a:t>Command line (UNIX)</a:t>
            </a:r>
          </a:p>
          <a:p>
            <a:pPr lvl="1" algn="just"/>
            <a:r>
              <a:rPr lang="en-US" altLang="en-US" dirty="0">
                <a:sym typeface="Wingdings" panose="05000000000000000000" pitchFamily="2" charset="2"/>
              </a:rPr>
              <a:t>Touchscreen (Mobile devices)</a:t>
            </a:r>
          </a:p>
          <a:p>
            <a:pPr lvl="1" algn="just"/>
            <a:r>
              <a:rPr lang="en-US" altLang="en-US" dirty="0">
                <a:sym typeface="Wingdings" panose="05000000000000000000" pitchFamily="2" charset="2"/>
              </a:rPr>
              <a:t>Voice Commands</a:t>
            </a:r>
          </a:p>
          <a:p>
            <a:endParaRPr lang="en-US" altLang="en-US" sz="700" dirty="0"/>
          </a:p>
          <a:p>
            <a:r>
              <a:rPr lang="en-US" altLang="en-US" sz="2000" dirty="0"/>
              <a:t>Many systems now include both CLI and GUI interfaces</a:t>
            </a:r>
          </a:p>
        </p:txBody>
      </p:sp>
      <p:pic>
        <p:nvPicPr>
          <p:cNvPr id="4" name="Picture 1" descr="fig2.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3996" y="3657600"/>
            <a:ext cx="353760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pad.pd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8487" y="990600"/>
            <a:ext cx="1763113"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81000" y="3505200"/>
            <a:ext cx="5072996"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a:r>
              <a:rPr lang="en-US" altLang="en-US" kern="0" dirty="0"/>
              <a:t>Microsoft Windows is GUI with CLI </a:t>
            </a:r>
            <a:r>
              <a:rPr lang="ja-JP" altLang="en-US" kern="0" dirty="0"/>
              <a:t>“</a:t>
            </a:r>
            <a:r>
              <a:rPr lang="en-US" altLang="ja-JP" kern="0" dirty="0"/>
              <a:t>command</a:t>
            </a:r>
            <a:r>
              <a:rPr lang="ja-JP" altLang="en-US" kern="0" dirty="0"/>
              <a:t>”</a:t>
            </a:r>
            <a:r>
              <a:rPr lang="en-US" altLang="ja-JP" kern="0" dirty="0"/>
              <a:t> shell</a:t>
            </a:r>
          </a:p>
          <a:p>
            <a:pPr lvl="1"/>
            <a:r>
              <a:rPr lang="en-US" altLang="en-US" kern="0" dirty="0"/>
              <a:t>Apple Mac OS X is </a:t>
            </a:r>
            <a:r>
              <a:rPr lang="ja-JP" altLang="en-US" kern="0" dirty="0"/>
              <a:t>“</a:t>
            </a:r>
            <a:r>
              <a:rPr lang="en-US" altLang="ja-JP" kern="0" dirty="0"/>
              <a:t>Aqua</a:t>
            </a:r>
            <a:r>
              <a:rPr lang="ja-JP" altLang="en-US" kern="0" dirty="0"/>
              <a:t>”</a:t>
            </a:r>
            <a:r>
              <a:rPr lang="en-US" altLang="ja-JP" kern="0" dirty="0"/>
              <a:t> GUI interface with UNIX kernel underneath and shells available</a:t>
            </a:r>
          </a:p>
          <a:p>
            <a:pPr lvl="1"/>
            <a:r>
              <a:rPr lang="en-US" altLang="en-US" kern="0" dirty="0"/>
              <a:t>Unix and Linux have CLI with optional GUI interfaces (CDE, KDE, GNOME)</a:t>
            </a:r>
          </a:p>
          <a:p>
            <a:pPr lvl="1" algn="just"/>
            <a:endParaRPr lang="en-US" altLang="en-US" sz="2100" kern="0" dirty="0">
              <a:sym typeface="Wingdings" panose="05000000000000000000" pitchFamily="2" charset="2"/>
            </a:endParaRPr>
          </a:p>
        </p:txBody>
      </p:sp>
    </p:spTree>
    <p:extLst>
      <p:ext uri="{BB962C8B-B14F-4D97-AF65-F5344CB8AC3E}">
        <p14:creationId xmlns:p14="http://schemas.microsoft.com/office/powerpoint/2010/main" val="163399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sz="2800" dirty="0"/>
              <a:t>A Typical Computer from a Hardware Point of View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99876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392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85738"/>
            <a:ext cx="8153400" cy="576262"/>
          </a:xfrm>
        </p:spPr>
        <p:txBody>
          <a:bodyPr/>
          <a:lstStyle/>
          <a:p>
            <a:pPr eaLnBrk="1" hangingPunct="1"/>
            <a:r>
              <a:rPr lang="en-US" altLang="en-US" dirty="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5" y="1371600"/>
            <a:ext cx="900546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52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Dual-Mode Operation</a:t>
            </a:r>
            <a:endParaRPr lang="en-US" dirty="0">
              <a:ea typeface="ＭＳ Ｐゴシック" pitchFamily="-84" charset="-128"/>
            </a:endParaRPr>
          </a:p>
        </p:txBody>
      </p:sp>
      <p:sp>
        <p:nvSpPr>
          <p:cNvPr id="23555" name="Rectangle 3"/>
          <p:cNvSpPr>
            <a:spLocks noGrp="1" noChangeArrowheads="1"/>
          </p:cNvSpPr>
          <p:nvPr>
            <p:ph type="body" idx="1"/>
          </p:nvPr>
        </p:nvSpPr>
        <p:spPr>
          <a:xfrm>
            <a:off x="381000" y="1143000"/>
            <a:ext cx="7924800" cy="5181600"/>
          </a:xfrm>
        </p:spPr>
        <p:txBody>
          <a:bodyPr/>
          <a:lstStyle/>
          <a:p>
            <a:r>
              <a:rPr lang="en-US" sz="2200" dirty="0"/>
              <a:t>OS manages shared resources</a:t>
            </a:r>
          </a:p>
          <a:p>
            <a:r>
              <a:rPr lang="en-US" sz="2200" dirty="0"/>
              <a:t>OS protects programs from other programs</a:t>
            </a:r>
          </a:p>
          <a:p>
            <a:pPr lvl="1"/>
            <a:r>
              <a:rPr lang="en-US" sz="2000" dirty="0"/>
              <a:t>OS needs to be “privileged”</a:t>
            </a:r>
          </a:p>
          <a:p>
            <a:endParaRPr lang="en-US" dirty="0">
              <a:solidFill>
                <a:srgbClr val="00B0F0"/>
              </a:solidFill>
            </a:endParaRPr>
          </a:p>
          <a:p>
            <a:r>
              <a:rPr lang="en-US" sz="2200" b="1" dirty="0">
                <a:solidFill>
                  <a:srgbClr val="FF0000"/>
                </a:solidFill>
              </a:rPr>
              <a:t>Dual-mode</a:t>
            </a:r>
            <a:r>
              <a:rPr lang="en-US" sz="2200" dirty="0"/>
              <a:t> operation of hardware</a:t>
            </a:r>
          </a:p>
          <a:p>
            <a:pPr lvl="1"/>
            <a:r>
              <a:rPr lang="en-US" sz="2000" dirty="0">
                <a:solidFill>
                  <a:srgbClr val="FF0000"/>
                </a:solidFill>
              </a:rPr>
              <a:t>Kernel-mode </a:t>
            </a:r>
            <a:r>
              <a:rPr lang="en-US" sz="2000" dirty="0">
                <a:solidFill>
                  <a:srgbClr val="FF0000"/>
                </a:solidFill>
                <a:sym typeface="Wingdings" panose="05000000000000000000" pitchFamily="2" charset="2"/>
              </a:rPr>
              <a:t></a:t>
            </a:r>
            <a:r>
              <a:rPr lang="en-US" sz="2000" dirty="0">
                <a:solidFill>
                  <a:srgbClr val="00B0F0"/>
                </a:solidFill>
              </a:rPr>
              <a:t> </a:t>
            </a:r>
            <a:r>
              <a:rPr lang="en-US" sz="2000" dirty="0"/>
              <a:t>can run privileged instructions</a:t>
            </a:r>
            <a:endParaRPr lang="fr-FR" sz="2000" dirty="0">
              <a:solidFill>
                <a:srgbClr val="00B0F0"/>
              </a:solidFill>
            </a:endParaRPr>
          </a:p>
          <a:p>
            <a:pPr lvl="1"/>
            <a:r>
              <a:rPr lang="en-US" sz="2000" dirty="0">
                <a:solidFill>
                  <a:srgbClr val="FF0000"/>
                </a:solidFill>
              </a:rPr>
              <a:t>User-mode </a:t>
            </a:r>
            <a:r>
              <a:rPr lang="en-US" sz="2000" dirty="0">
                <a:solidFill>
                  <a:srgbClr val="FF0000"/>
                </a:solidFill>
                <a:sym typeface="Wingdings" panose="05000000000000000000" pitchFamily="2" charset="2"/>
              </a:rPr>
              <a:t></a:t>
            </a:r>
            <a:r>
              <a:rPr lang="en-US" sz="2000" dirty="0">
                <a:solidFill>
                  <a:srgbClr val="00B0F0"/>
                </a:solidFill>
              </a:rPr>
              <a:t> </a:t>
            </a:r>
            <a:r>
              <a:rPr lang="en-US" sz="2000" dirty="0"/>
              <a:t>can only run non-privileged instructions</a:t>
            </a:r>
            <a:endParaRPr lang="fr-FR" sz="2000" dirty="0">
              <a:solidFill>
                <a:srgbClr val="00B0F0"/>
              </a:solidFill>
            </a:endParaRPr>
          </a:p>
        </p:txBody>
      </p:sp>
    </p:spTree>
    <p:extLst>
      <p:ext uri="{BB962C8B-B14F-4D97-AF65-F5344CB8AC3E}">
        <p14:creationId xmlns:p14="http://schemas.microsoft.com/office/powerpoint/2010/main" val="139075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dirty="0"/>
              <a:t>Typical OS Structure</a:t>
            </a:r>
          </a:p>
        </p:txBody>
      </p:sp>
      <p:sp>
        <p:nvSpPr>
          <p:cNvPr id="3" name="TextBox 2"/>
          <p:cNvSpPr txBox="1"/>
          <p:nvPr/>
        </p:nvSpPr>
        <p:spPr>
          <a:xfrm>
            <a:off x="1447800" y="1981200"/>
            <a:ext cx="29718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Applications</a:t>
            </a:r>
          </a:p>
          <a:p>
            <a:pPr algn="ctr"/>
            <a:endParaRPr lang="en-US" dirty="0"/>
          </a:p>
        </p:txBody>
      </p:sp>
      <p:sp>
        <p:nvSpPr>
          <p:cNvPr id="7" name="TextBox 6"/>
          <p:cNvSpPr txBox="1"/>
          <p:nvPr/>
        </p:nvSpPr>
        <p:spPr>
          <a:xfrm>
            <a:off x="1447800" y="2904530"/>
            <a:ext cx="2971800" cy="369332"/>
          </a:xfrm>
          <a:prstGeom prst="rect">
            <a:avLst/>
          </a:prstGeom>
          <a:solidFill>
            <a:schemeClr val="accent1"/>
          </a:solidFill>
          <a:ln>
            <a:solidFill>
              <a:schemeClr val="accent4"/>
            </a:solidFill>
          </a:ln>
        </p:spPr>
        <p:txBody>
          <a:bodyPr wrap="square" rtlCol="0">
            <a:spAutoFit/>
          </a:bodyPr>
          <a:lstStyle/>
          <a:p>
            <a:pPr algn="ctr"/>
            <a:r>
              <a:rPr lang="en-US" dirty="0"/>
              <a:t>Libraries</a:t>
            </a:r>
          </a:p>
        </p:txBody>
      </p:sp>
      <p:sp>
        <p:nvSpPr>
          <p:cNvPr id="9" name="TextBox 8"/>
          <p:cNvSpPr txBox="1"/>
          <p:nvPr/>
        </p:nvSpPr>
        <p:spPr>
          <a:xfrm>
            <a:off x="1447800" y="3657600"/>
            <a:ext cx="2971800" cy="1661993"/>
          </a:xfrm>
          <a:prstGeom prst="rect">
            <a:avLst/>
          </a:prstGeom>
          <a:solidFill>
            <a:schemeClr val="accent1"/>
          </a:solidFill>
          <a:ln>
            <a:solidFill>
              <a:schemeClr val="accent4"/>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Machine-Dependent Layer</a:t>
            </a:r>
          </a:p>
          <a:p>
            <a:pPr algn="ctr"/>
            <a:endParaRPr lang="en-US" sz="1050" dirty="0"/>
          </a:p>
        </p:txBody>
      </p:sp>
      <p:sp>
        <p:nvSpPr>
          <p:cNvPr id="8" name="TextBox 7"/>
          <p:cNvSpPr txBox="1"/>
          <p:nvPr/>
        </p:nvSpPr>
        <p:spPr>
          <a:xfrm>
            <a:off x="1447800" y="3660338"/>
            <a:ext cx="21336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Portable OS Layer</a:t>
            </a:r>
          </a:p>
          <a:p>
            <a:pPr algn="ctr"/>
            <a:endParaRPr lang="en-US" dirty="0"/>
          </a:p>
        </p:txBody>
      </p:sp>
      <p:cxnSp>
        <p:nvCxnSpPr>
          <p:cNvPr id="5" name="Straight Connector 4"/>
          <p:cNvCxnSpPr/>
          <p:nvPr/>
        </p:nvCxnSpPr>
        <p:spPr bwMode="auto">
          <a:xfrm>
            <a:off x="762000" y="3505200"/>
            <a:ext cx="7620000"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12" name="TextBox 11"/>
          <p:cNvSpPr txBox="1"/>
          <p:nvPr/>
        </p:nvSpPr>
        <p:spPr>
          <a:xfrm>
            <a:off x="6172200" y="2904530"/>
            <a:ext cx="1676400" cy="1200329"/>
          </a:xfrm>
          <a:prstGeom prst="rect">
            <a:avLst/>
          </a:prstGeom>
          <a:noFill/>
        </p:spPr>
        <p:txBody>
          <a:bodyPr wrap="square" rtlCol="0">
            <a:spAutoFit/>
          </a:bodyPr>
          <a:lstStyle/>
          <a:p>
            <a:pPr algn="ctr"/>
            <a:r>
              <a:rPr lang="en-US" dirty="0"/>
              <a:t>User level</a:t>
            </a:r>
          </a:p>
          <a:p>
            <a:pPr algn="ctr"/>
            <a:endParaRPr lang="en-US" dirty="0"/>
          </a:p>
          <a:p>
            <a:pPr algn="ctr"/>
            <a:endParaRPr lang="en-US" dirty="0"/>
          </a:p>
          <a:p>
            <a:pPr algn="ctr"/>
            <a:r>
              <a:rPr lang="en-US" dirty="0"/>
              <a:t>Kernel level</a:t>
            </a:r>
          </a:p>
        </p:txBody>
      </p:sp>
    </p:spTree>
    <p:extLst>
      <p:ext uri="{BB962C8B-B14F-4D97-AF65-F5344CB8AC3E}">
        <p14:creationId xmlns:p14="http://schemas.microsoft.com/office/powerpoint/2010/main" val="280799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Dual-Mode Operation</a:t>
            </a:r>
            <a:endParaRPr lang="en-US" dirty="0">
              <a:ea typeface="ＭＳ Ｐゴシック" pitchFamily="-84" charset="-128"/>
            </a:endParaRPr>
          </a:p>
        </p:txBody>
      </p:sp>
      <p:sp>
        <p:nvSpPr>
          <p:cNvPr id="23555" name="Rectangle 3"/>
          <p:cNvSpPr>
            <a:spLocks noGrp="1" noChangeArrowheads="1"/>
          </p:cNvSpPr>
          <p:nvPr>
            <p:ph type="body" idx="1"/>
          </p:nvPr>
        </p:nvSpPr>
        <p:spPr>
          <a:xfrm>
            <a:off x="381000" y="1143000"/>
            <a:ext cx="7924800" cy="5181600"/>
          </a:xfrm>
        </p:spPr>
        <p:txBody>
          <a:bodyPr/>
          <a:lstStyle/>
          <a:p>
            <a:r>
              <a:rPr lang="en-US" sz="2200" dirty="0"/>
              <a:t>OS manages shared resources</a:t>
            </a:r>
          </a:p>
          <a:p>
            <a:r>
              <a:rPr lang="en-US" sz="2200" dirty="0"/>
              <a:t>OS protects programs from other programs</a:t>
            </a:r>
          </a:p>
          <a:p>
            <a:pPr lvl="1"/>
            <a:r>
              <a:rPr lang="en-US" sz="2000" dirty="0"/>
              <a:t>OS needs to be “privileged”</a:t>
            </a:r>
          </a:p>
          <a:p>
            <a:endParaRPr lang="en-US" dirty="0">
              <a:solidFill>
                <a:srgbClr val="00B0F0"/>
              </a:solidFill>
            </a:endParaRPr>
          </a:p>
          <a:p>
            <a:endParaRPr lang="en-US" sz="2200" b="1" dirty="0">
              <a:solidFill>
                <a:srgbClr val="FF0000"/>
              </a:solidFill>
            </a:endParaRPr>
          </a:p>
          <a:p>
            <a:endParaRPr lang="en-US" sz="2200" b="1" dirty="0">
              <a:solidFill>
                <a:srgbClr val="FF0000"/>
              </a:solidFill>
            </a:endParaRPr>
          </a:p>
          <a:p>
            <a:endParaRPr lang="en-US" sz="2200" b="1" dirty="0">
              <a:solidFill>
                <a:srgbClr val="FF0000"/>
              </a:solidFill>
            </a:endParaRPr>
          </a:p>
          <a:p>
            <a:r>
              <a:rPr lang="en-US" sz="2200" dirty="0"/>
              <a:t>How does a user program request for accessing shared resources</a:t>
            </a:r>
          </a:p>
          <a:p>
            <a:pPr lvl="1"/>
            <a:r>
              <a:rPr lang="en-US" sz="2000" dirty="0"/>
              <a:t>E.g. hard drive</a:t>
            </a:r>
            <a:endParaRPr lang="fr-FR" sz="2000" dirty="0">
              <a:solidFill>
                <a:srgbClr val="00B0F0"/>
              </a:solidFill>
            </a:endParaRPr>
          </a:p>
        </p:txBody>
      </p:sp>
    </p:spTree>
    <p:extLst>
      <p:ext uri="{BB962C8B-B14F-4D97-AF65-F5344CB8AC3E}">
        <p14:creationId xmlns:p14="http://schemas.microsoft.com/office/powerpoint/2010/main" val="232947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ea typeface="ＭＳ Ｐゴシック" pitchFamily="-84" charset="-128"/>
              </a:rPr>
              <a:t>System Calls</a:t>
            </a:r>
          </a:p>
        </p:txBody>
      </p:sp>
      <p:sp>
        <p:nvSpPr>
          <p:cNvPr id="23555" name="Rectangle 3"/>
          <p:cNvSpPr>
            <a:spLocks noGrp="1" noChangeArrowheads="1"/>
          </p:cNvSpPr>
          <p:nvPr>
            <p:ph type="body" idx="1"/>
          </p:nvPr>
        </p:nvSpPr>
        <p:spPr>
          <a:xfrm>
            <a:off x="457200" y="1143000"/>
            <a:ext cx="8077200" cy="4530725"/>
          </a:xfrm>
        </p:spPr>
        <p:txBody>
          <a:bodyPr/>
          <a:lstStyle/>
          <a:p>
            <a:pPr algn="just">
              <a:lnSpc>
                <a:spcPct val="90000"/>
              </a:lnSpc>
            </a:pPr>
            <a:r>
              <a:rPr lang="en-US" sz="2200" dirty="0"/>
              <a:t>Interface between a process and the operating system kernel</a:t>
            </a:r>
          </a:p>
          <a:p>
            <a:pPr lvl="1" algn="just">
              <a:lnSpc>
                <a:spcPct val="90000"/>
              </a:lnSpc>
            </a:pPr>
            <a:r>
              <a:rPr lang="en-US" sz="2000" dirty="0"/>
              <a:t>Kernel manages shared resources &amp; exports interface</a:t>
            </a:r>
          </a:p>
          <a:p>
            <a:pPr lvl="1" algn="just">
              <a:lnSpc>
                <a:spcPct val="90000"/>
              </a:lnSpc>
            </a:pPr>
            <a:r>
              <a:rPr lang="en-US" sz="2000" dirty="0"/>
              <a:t>Process requests for access to shared resources</a:t>
            </a:r>
            <a:endParaRPr lang="en-US" sz="2200" dirty="0"/>
          </a:p>
          <a:p>
            <a:pPr marL="0" indent="0" algn="just">
              <a:lnSpc>
                <a:spcPct val="90000"/>
              </a:lnSpc>
              <a:buNone/>
            </a:pPr>
            <a:endParaRPr lang="en-US" sz="2200" dirty="0"/>
          </a:p>
          <a:p>
            <a:pPr algn="just">
              <a:lnSpc>
                <a:spcPct val="90000"/>
              </a:lnSpc>
            </a:pPr>
            <a:r>
              <a:rPr lang="en-US" sz="2200" dirty="0"/>
              <a:t>Generally available as assembly-language instructions</a:t>
            </a:r>
          </a:p>
          <a:p>
            <a:pPr algn="just">
              <a:lnSpc>
                <a:spcPct val="90000"/>
              </a:lnSpc>
            </a:pPr>
            <a:endParaRPr lang="en-US" sz="2200" dirty="0"/>
          </a:p>
          <a:p>
            <a:pPr algn="just">
              <a:lnSpc>
                <a:spcPct val="90000"/>
              </a:lnSpc>
            </a:pPr>
            <a:r>
              <a:rPr lang="en-US" sz="2200" dirty="0"/>
              <a:t>Directly invoked in many languages (C or C++, Perl) via a high-level </a:t>
            </a:r>
            <a:r>
              <a:rPr lang="en-US" sz="2200" b="1" dirty="0">
                <a:solidFill>
                  <a:srgbClr val="3366FF"/>
                </a:solidFill>
              </a:rPr>
              <a:t>Application Programming Interface </a:t>
            </a:r>
            <a:r>
              <a:rPr lang="en-US" sz="2200" b="1" dirty="0">
                <a:solidFill>
                  <a:srgbClr val="000000"/>
                </a:solidFill>
              </a:rPr>
              <a:t>(</a:t>
            </a:r>
            <a:r>
              <a:rPr lang="en-US" sz="2200" b="1" dirty="0">
                <a:solidFill>
                  <a:srgbClr val="3366FF"/>
                </a:solidFill>
              </a:rPr>
              <a:t>API</a:t>
            </a:r>
            <a:r>
              <a:rPr lang="en-US" sz="2200" b="1" dirty="0">
                <a:solidFill>
                  <a:srgbClr val="000000"/>
                </a:solidFill>
              </a:rPr>
              <a:t>)</a:t>
            </a:r>
            <a:r>
              <a:rPr lang="en-US" sz="2200" dirty="0">
                <a:solidFill>
                  <a:srgbClr val="3366FF"/>
                </a:solidFill>
              </a:rPr>
              <a:t> </a:t>
            </a:r>
            <a:r>
              <a:rPr lang="en-US" sz="2200" dirty="0"/>
              <a:t>rather than direct system call use</a:t>
            </a:r>
          </a:p>
          <a:p>
            <a:pPr lvl="1" algn="just">
              <a:lnSpc>
                <a:spcPct val="90000"/>
              </a:lnSpc>
            </a:pPr>
            <a:r>
              <a:rPr lang="en-US" sz="2000" dirty="0"/>
              <a:t>Who is helping out here?</a:t>
            </a:r>
            <a:endParaRPr lang="en-US" sz="2200" dirty="0"/>
          </a:p>
        </p:txBody>
      </p:sp>
    </p:spTree>
    <p:extLst>
      <p:ext uri="{BB962C8B-B14F-4D97-AF65-F5344CB8AC3E}">
        <p14:creationId xmlns:p14="http://schemas.microsoft.com/office/powerpoint/2010/main" val="258280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dirty="0"/>
              <a:t>Typical OS Structure</a:t>
            </a:r>
          </a:p>
        </p:txBody>
      </p:sp>
      <p:sp>
        <p:nvSpPr>
          <p:cNvPr id="3" name="TextBox 2"/>
          <p:cNvSpPr txBox="1"/>
          <p:nvPr/>
        </p:nvSpPr>
        <p:spPr>
          <a:xfrm>
            <a:off x="1447800" y="1981200"/>
            <a:ext cx="29718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Applications</a:t>
            </a:r>
          </a:p>
          <a:p>
            <a:pPr algn="ctr"/>
            <a:endParaRPr lang="en-US" dirty="0"/>
          </a:p>
        </p:txBody>
      </p:sp>
      <p:sp>
        <p:nvSpPr>
          <p:cNvPr id="7" name="TextBox 6"/>
          <p:cNvSpPr txBox="1"/>
          <p:nvPr/>
        </p:nvSpPr>
        <p:spPr>
          <a:xfrm>
            <a:off x="1447800" y="2904530"/>
            <a:ext cx="2971800" cy="369332"/>
          </a:xfrm>
          <a:prstGeom prst="rect">
            <a:avLst/>
          </a:prstGeom>
          <a:solidFill>
            <a:schemeClr val="accent1"/>
          </a:solidFill>
          <a:ln>
            <a:solidFill>
              <a:schemeClr val="accent4"/>
            </a:solidFill>
          </a:ln>
        </p:spPr>
        <p:txBody>
          <a:bodyPr wrap="square" rtlCol="0">
            <a:spAutoFit/>
          </a:bodyPr>
          <a:lstStyle/>
          <a:p>
            <a:pPr algn="ctr"/>
            <a:r>
              <a:rPr lang="en-US" dirty="0"/>
              <a:t>Libraries</a:t>
            </a:r>
          </a:p>
        </p:txBody>
      </p:sp>
      <p:sp>
        <p:nvSpPr>
          <p:cNvPr id="9" name="TextBox 8"/>
          <p:cNvSpPr txBox="1"/>
          <p:nvPr/>
        </p:nvSpPr>
        <p:spPr>
          <a:xfrm>
            <a:off x="1447800" y="3657600"/>
            <a:ext cx="2971800" cy="1661993"/>
          </a:xfrm>
          <a:prstGeom prst="rect">
            <a:avLst/>
          </a:prstGeom>
          <a:solidFill>
            <a:schemeClr val="accent1"/>
          </a:solidFill>
          <a:ln>
            <a:solidFill>
              <a:schemeClr val="accent4"/>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Machine-Dependent Layer</a:t>
            </a:r>
          </a:p>
          <a:p>
            <a:pPr algn="ctr"/>
            <a:endParaRPr lang="en-US" sz="1050" dirty="0"/>
          </a:p>
        </p:txBody>
      </p:sp>
      <p:sp>
        <p:nvSpPr>
          <p:cNvPr id="8" name="TextBox 7"/>
          <p:cNvSpPr txBox="1"/>
          <p:nvPr/>
        </p:nvSpPr>
        <p:spPr>
          <a:xfrm>
            <a:off x="1447800" y="3660338"/>
            <a:ext cx="21336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Portable OS Layer</a:t>
            </a:r>
          </a:p>
          <a:p>
            <a:pPr algn="ctr"/>
            <a:endParaRPr lang="en-US" dirty="0"/>
          </a:p>
        </p:txBody>
      </p:sp>
      <p:grpSp>
        <p:nvGrpSpPr>
          <p:cNvPr id="13" name="Group 12"/>
          <p:cNvGrpSpPr/>
          <p:nvPr/>
        </p:nvGrpSpPr>
        <p:grpSpPr>
          <a:xfrm>
            <a:off x="5029200" y="2000250"/>
            <a:ext cx="2819400" cy="2339548"/>
            <a:chOff x="5093043" y="1729948"/>
            <a:chExt cx="2590800" cy="2339548"/>
          </a:xfrm>
        </p:grpSpPr>
        <p:sp>
          <p:nvSpPr>
            <p:cNvPr id="14" name="Rectangular Callout 13"/>
            <p:cNvSpPr/>
            <p:nvPr/>
          </p:nvSpPr>
          <p:spPr bwMode="auto">
            <a:xfrm rot="5400000">
              <a:off x="5218669" y="1604322"/>
              <a:ext cx="2339548" cy="2590800"/>
            </a:xfrm>
            <a:prstGeom prst="wedgeRectCallout">
              <a:avLst>
                <a:gd name="adj1" fmla="val -2574"/>
                <a:gd name="adj2" fmla="val 77197"/>
              </a:avLst>
            </a:prstGeom>
            <a:solidFill>
              <a:schemeClr val="accent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5" name="TextBox 14"/>
            <p:cNvSpPr txBox="1"/>
            <p:nvPr/>
          </p:nvSpPr>
          <p:spPr>
            <a:xfrm>
              <a:off x="5163066" y="1908423"/>
              <a:ext cx="2514600" cy="2031325"/>
            </a:xfrm>
            <a:prstGeom prst="rect">
              <a:avLst/>
            </a:prstGeom>
            <a:noFill/>
          </p:spPr>
          <p:txBody>
            <a:bodyPr wrap="square" rtlCol="0">
              <a:spAutoFit/>
            </a:bodyPr>
            <a:lstStyle/>
            <a:p>
              <a:r>
                <a:rPr lang="en-US" dirty="0">
                  <a:latin typeface="Garamond" panose="02020404030301010803" pitchFamily="18" charset="0"/>
                </a:rPr>
                <a:t>Written by gurus</a:t>
              </a:r>
            </a:p>
            <a:p>
              <a:r>
                <a:rPr lang="en-US" dirty="0">
                  <a:latin typeface="Garamond" panose="02020404030301010803" pitchFamily="18" charset="0"/>
                </a:rPr>
                <a:t>Provided pre-compiled Interface defined in headers</a:t>
              </a:r>
            </a:p>
            <a:p>
              <a:r>
                <a:rPr lang="en-US" dirty="0">
                  <a:latin typeface="Garamond" panose="02020404030301010803" pitchFamily="18" charset="0"/>
                </a:rPr>
                <a:t>Invoked like functions</a:t>
              </a:r>
            </a:p>
            <a:p>
              <a:r>
                <a:rPr lang="en-US" dirty="0">
                  <a:latin typeface="Garamond" panose="02020404030301010803" pitchFamily="18" charset="0"/>
                </a:rPr>
                <a:t>Input to linker (compiler)</a:t>
              </a:r>
            </a:p>
            <a:p>
              <a:r>
                <a:rPr lang="en-US" dirty="0">
                  <a:latin typeface="Garamond" panose="02020404030301010803" pitchFamily="18" charset="0"/>
                </a:rPr>
                <a:t>Maybe “resolved” when</a:t>
              </a:r>
            </a:p>
            <a:p>
              <a:r>
                <a:rPr lang="en-US" dirty="0">
                  <a:latin typeface="Garamond" panose="02020404030301010803" pitchFamily="18" charset="0"/>
                </a:rPr>
                <a:t>      program is loaded</a:t>
              </a:r>
            </a:p>
          </p:txBody>
        </p:sp>
      </p:grpSp>
    </p:spTree>
    <p:extLst>
      <p:ext uri="{BB962C8B-B14F-4D97-AF65-F5344CB8AC3E}">
        <p14:creationId xmlns:p14="http://schemas.microsoft.com/office/powerpoint/2010/main" val="28052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ea typeface="ＭＳ Ｐゴシック" pitchFamily="-84" charset="-128"/>
              </a:rPr>
              <a:t>Example</a:t>
            </a:r>
          </a:p>
        </p:txBody>
      </p:sp>
      <p:sp>
        <p:nvSpPr>
          <p:cNvPr id="28675" name="Rectangle 4"/>
          <p:cNvSpPr>
            <a:spLocks noGrp="1" noChangeArrowheads="1"/>
          </p:cNvSpPr>
          <p:nvPr>
            <p:ph type="body" idx="1"/>
          </p:nvPr>
        </p:nvSpPr>
        <p:spPr>
          <a:xfrm>
            <a:off x="425450" y="1066800"/>
            <a:ext cx="8108950" cy="5257800"/>
          </a:xfrm>
        </p:spPr>
        <p:txBody>
          <a:bodyPr/>
          <a:lstStyle/>
          <a:p>
            <a:r>
              <a:rPr lang="en-US" sz="2200" dirty="0">
                <a:ea typeface="ＭＳ Ｐゴシック" pitchFamily="-84" charset="-128"/>
              </a:rPr>
              <a:t>Given the I/O instructions are privileged, how does the user program perform I/O?</a:t>
            </a:r>
          </a:p>
          <a:p>
            <a:pPr lvl="1"/>
            <a:r>
              <a:rPr lang="en-US" dirty="0">
                <a:ea typeface="ＭＳ Ｐゴシック" pitchFamily="-84" charset="-128"/>
              </a:rPr>
              <a:t>open( )</a:t>
            </a:r>
          </a:p>
          <a:p>
            <a:pPr lvl="1"/>
            <a:r>
              <a:rPr lang="en-US" dirty="0"/>
              <a:t>read( )</a:t>
            </a:r>
            <a:endParaRPr lang="en-US" dirty="0">
              <a:ea typeface="ＭＳ Ｐゴシック" pitchFamily="-84" charset="-128"/>
            </a:endParaRPr>
          </a:p>
          <a:p>
            <a:pPr lvl="1"/>
            <a:r>
              <a:rPr lang="en-US" dirty="0"/>
              <a:t>write( )</a:t>
            </a:r>
            <a:endParaRPr lang="en-US" dirty="0">
              <a:ea typeface="ＭＳ Ｐゴシック" pitchFamily="-84" charset="-128"/>
            </a:endParaRPr>
          </a:p>
          <a:p>
            <a:pPr lvl="1"/>
            <a:r>
              <a:rPr lang="en-US" dirty="0"/>
              <a:t>close( )</a:t>
            </a:r>
            <a:endParaRPr lang="en-US" dirty="0">
              <a:ea typeface="ＭＳ Ｐゴシック" pitchFamily="-84" charset="-128"/>
            </a:endParaRPr>
          </a:p>
        </p:txBody>
      </p:sp>
      <p:pic>
        <p:nvPicPr>
          <p:cNvPr id="4" name="Picture 5"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362200"/>
            <a:ext cx="671785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25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ea typeface="ＭＳ Ｐゴシック" pitchFamily="-84" charset="-128"/>
              </a:rPr>
              <a:t>System Calls</a:t>
            </a:r>
          </a:p>
        </p:txBody>
      </p:sp>
      <p:sp>
        <p:nvSpPr>
          <p:cNvPr id="23555" name="Rectangle 3"/>
          <p:cNvSpPr>
            <a:spLocks noGrp="1" noChangeArrowheads="1"/>
          </p:cNvSpPr>
          <p:nvPr>
            <p:ph type="body" idx="1"/>
          </p:nvPr>
        </p:nvSpPr>
        <p:spPr>
          <a:xfrm>
            <a:off x="457200" y="1143000"/>
            <a:ext cx="8077200" cy="4530725"/>
          </a:xfrm>
        </p:spPr>
        <p:txBody>
          <a:bodyPr/>
          <a:lstStyle/>
          <a:p>
            <a:pPr algn="just">
              <a:lnSpc>
                <a:spcPct val="90000"/>
              </a:lnSpc>
            </a:pPr>
            <a:r>
              <a:rPr lang="en-US" sz="2200" dirty="0"/>
              <a:t>Categories</a:t>
            </a:r>
          </a:p>
          <a:p>
            <a:pPr lvl="1" algn="just">
              <a:lnSpc>
                <a:spcPct val="90000"/>
              </a:lnSpc>
            </a:pPr>
            <a:r>
              <a:rPr lang="en-US" sz="2000" dirty="0"/>
              <a:t>Process management</a:t>
            </a:r>
          </a:p>
          <a:p>
            <a:pPr lvl="1" algn="just">
              <a:lnSpc>
                <a:spcPct val="90000"/>
              </a:lnSpc>
            </a:pPr>
            <a:r>
              <a:rPr lang="en-US" sz="2000" dirty="0"/>
              <a:t>Memory management</a:t>
            </a:r>
          </a:p>
          <a:p>
            <a:pPr lvl="1" algn="just">
              <a:lnSpc>
                <a:spcPct val="90000"/>
              </a:lnSpc>
            </a:pPr>
            <a:r>
              <a:rPr lang="en-US" sz="2000" dirty="0"/>
              <a:t>File management</a:t>
            </a:r>
          </a:p>
          <a:p>
            <a:pPr lvl="1" algn="just">
              <a:lnSpc>
                <a:spcPct val="90000"/>
              </a:lnSpc>
            </a:pPr>
            <a:r>
              <a:rPr lang="en-US" sz="2000" dirty="0"/>
              <a:t>Device management</a:t>
            </a:r>
          </a:p>
          <a:p>
            <a:pPr lvl="1" algn="just">
              <a:lnSpc>
                <a:spcPct val="90000"/>
              </a:lnSpc>
            </a:pPr>
            <a:r>
              <a:rPr lang="en-US" sz="2000" dirty="0"/>
              <a:t>Networking</a:t>
            </a:r>
            <a:endParaRPr lang="en-US" sz="2200" dirty="0"/>
          </a:p>
        </p:txBody>
      </p:sp>
    </p:spTree>
    <p:extLst>
      <p:ext uri="{BB962C8B-B14F-4D97-AF65-F5344CB8AC3E}">
        <p14:creationId xmlns:p14="http://schemas.microsoft.com/office/powerpoint/2010/main" val="23273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ea typeface="ＭＳ Ｐゴシック" pitchFamily="-84" charset="-128"/>
              </a:rPr>
              <a:t>System Calls in Linux (man </a:t>
            </a:r>
            <a:r>
              <a:rPr lang="en-US" dirty="0" err="1">
                <a:ea typeface="ＭＳ Ｐゴシック" pitchFamily="-84" charset="-128"/>
              </a:rPr>
              <a:t>syscalls</a:t>
            </a:r>
            <a:r>
              <a:rPr lang="en-US" dirty="0">
                <a:ea typeface="ＭＳ Ｐゴシック" pitchFamily="-84" charset="-128"/>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89" y="1066799"/>
            <a:ext cx="7444111" cy="541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01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23862" y="261937"/>
            <a:ext cx="8110538" cy="576263"/>
          </a:xfrm>
        </p:spPr>
        <p:txBody>
          <a:bodyPr/>
          <a:lstStyle/>
          <a:p>
            <a:pPr eaLnBrk="1" hangingPunct="1"/>
            <a:r>
              <a:rPr lang="en-US" altLang="en-US" dirty="0"/>
              <a:t>Transition from User to Kernel Mode</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59000"/>
            <a:ext cx="8559285"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12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dirty="0"/>
              <a:t>A Typical Computer System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1219200"/>
            <a:ext cx="8007350" cy="4730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28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576262"/>
          </a:xfrm>
        </p:spPr>
        <p:txBody>
          <a:bodyPr/>
          <a:lstStyle/>
          <a:p>
            <a:pPr eaLnBrk="1" hangingPunct="1"/>
            <a:r>
              <a:rPr lang="en-US">
                <a:ea typeface="ＭＳ Ｐゴシック" pitchFamily="-84" charset="-128"/>
              </a:rPr>
              <a:t>System Call Implementation</a:t>
            </a:r>
          </a:p>
        </p:txBody>
      </p:sp>
      <p:sp>
        <p:nvSpPr>
          <p:cNvPr id="26627" name="Rectangle 3"/>
          <p:cNvSpPr>
            <a:spLocks noGrp="1" noChangeArrowheads="1"/>
          </p:cNvSpPr>
          <p:nvPr>
            <p:ph type="body" idx="1"/>
          </p:nvPr>
        </p:nvSpPr>
        <p:spPr>
          <a:xfrm>
            <a:off x="457200" y="1066800"/>
            <a:ext cx="8153400" cy="5486400"/>
          </a:xfrm>
        </p:spPr>
        <p:txBody>
          <a:bodyPr/>
          <a:lstStyle/>
          <a:p>
            <a:pPr algn="just"/>
            <a:r>
              <a:rPr lang="en-US" sz="2200" dirty="0">
                <a:ea typeface="ＭＳ Ｐゴシック" pitchFamily="-84" charset="-128"/>
              </a:rPr>
              <a:t>Typically, a number associated with each system call</a:t>
            </a:r>
          </a:p>
          <a:p>
            <a:pPr lvl="1" algn="just"/>
            <a:r>
              <a:rPr lang="en-US" b="1" dirty="0">
                <a:solidFill>
                  <a:srgbClr val="3366FF"/>
                </a:solidFill>
                <a:ea typeface="ＭＳ Ｐゴシック" pitchFamily="-84" charset="-128"/>
              </a:rPr>
              <a:t>System-call interface </a:t>
            </a:r>
            <a:r>
              <a:rPr lang="en-US" dirty="0">
                <a:ea typeface="ＭＳ Ｐゴシック" pitchFamily="-84" charset="-128"/>
              </a:rPr>
              <a:t>maintains a table indexed according to these numbers</a:t>
            </a:r>
          </a:p>
          <a:p>
            <a:pPr lvl="1" algn="just"/>
            <a:endParaRPr lang="en-US" sz="800" dirty="0">
              <a:ea typeface="ＭＳ Ｐゴシック" pitchFamily="-84" charset="-128"/>
            </a:endParaRPr>
          </a:p>
          <a:p>
            <a:pPr algn="just"/>
            <a:r>
              <a:rPr lang="en-US" sz="2200" dirty="0">
                <a:ea typeface="ＭＳ Ｐゴシック" pitchFamily="-84" charset="-128"/>
              </a:rPr>
              <a:t>The system call interface invokes intended system call in OS kernel and returns status of the system call and any return values</a:t>
            </a:r>
          </a:p>
          <a:p>
            <a:pPr algn="just"/>
            <a:endParaRPr lang="en-US" sz="800" dirty="0">
              <a:ea typeface="ＭＳ Ｐゴシック" pitchFamily="-84" charset="-128"/>
            </a:endParaRPr>
          </a:p>
          <a:p>
            <a:pPr algn="just"/>
            <a:r>
              <a:rPr lang="en-US" sz="2200" dirty="0">
                <a:ea typeface="ＭＳ Ｐゴシック" pitchFamily="-84" charset="-128"/>
              </a:rPr>
              <a:t>The caller need know nothing about how the system call is implemented</a:t>
            </a:r>
          </a:p>
          <a:p>
            <a:pPr lvl="1" algn="just"/>
            <a:r>
              <a:rPr lang="en-US" dirty="0">
                <a:ea typeface="ＭＳ Ｐゴシック" pitchFamily="-84" charset="-128"/>
              </a:rPr>
              <a:t>Just needs to obey API and understand what OS will do as a result call</a:t>
            </a:r>
          </a:p>
          <a:p>
            <a:pPr lvl="1" algn="just"/>
            <a:r>
              <a:rPr lang="en-US" dirty="0">
                <a:ea typeface="ＭＳ Ｐゴシック" pitchFamily="-84" charset="-128"/>
              </a:rPr>
              <a:t>Most details of  OS interface hidden from programmer by API  </a:t>
            </a:r>
          </a:p>
          <a:p>
            <a:pPr lvl="2" algn="just"/>
            <a:r>
              <a:rPr lang="en-US" dirty="0">
                <a:ea typeface="ＭＳ Ｐゴシック" pitchFamily="-84" charset="-128"/>
              </a:rPr>
              <a:t>Managed by run-time support library (set of functions built into libraries included with compiler)</a:t>
            </a:r>
          </a:p>
        </p:txBody>
      </p:sp>
    </p:spTree>
    <p:extLst>
      <p:ext uri="{BB962C8B-B14F-4D97-AF65-F5344CB8AC3E}">
        <p14:creationId xmlns:p14="http://schemas.microsoft.com/office/powerpoint/2010/main" val="3340112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9263" y="228600"/>
            <a:ext cx="8085137" cy="576262"/>
          </a:xfrm>
        </p:spPr>
        <p:txBody>
          <a:bodyPr/>
          <a:lstStyle/>
          <a:p>
            <a:pPr eaLnBrk="1" hangingPunct="1"/>
            <a:r>
              <a:rPr lang="en-US" altLang="en-US" dirty="0"/>
              <a:t>System Call Parameter Passing</a:t>
            </a:r>
          </a:p>
        </p:txBody>
      </p:sp>
      <p:sp>
        <p:nvSpPr>
          <p:cNvPr id="20483" name="Rectangle 3"/>
          <p:cNvSpPr>
            <a:spLocks noGrp="1" noChangeArrowheads="1"/>
          </p:cNvSpPr>
          <p:nvPr>
            <p:ph type="body" idx="1"/>
          </p:nvPr>
        </p:nvSpPr>
        <p:spPr>
          <a:xfrm>
            <a:off x="381000" y="990600"/>
            <a:ext cx="8153400" cy="5091112"/>
          </a:xfrm>
        </p:spPr>
        <p:txBody>
          <a:bodyPr/>
          <a:lstStyle/>
          <a:p>
            <a:pPr>
              <a:lnSpc>
                <a:spcPct val="90000"/>
              </a:lnSpc>
            </a:pPr>
            <a:r>
              <a:rPr lang="en-US" altLang="en-US" sz="2000" dirty="0"/>
              <a:t>Some system calls require additional information that is passed as parameters</a:t>
            </a:r>
          </a:p>
          <a:p>
            <a:pPr>
              <a:lnSpc>
                <a:spcPct val="90000"/>
              </a:lnSpc>
            </a:pPr>
            <a:r>
              <a:rPr lang="en-US" altLang="en-US" sz="2000" dirty="0"/>
              <a:t>Three general methods used to pass parameters to the OS</a:t>
            </a:r>
          </a:p>
          <a:p>
            <a:pPr lvl="1">
              <a:lnSpc>
                <a:spcPct val="90000"/>
              </a:lnSpc>
            </a:pPr>
            <a:r>
              <a:rPr lang="en-US" altLang="en-US" dirty="0"/>
              <a:t>Simplest:  pass the parameters in registers </a:t>
            </a:r>
          </a:p>
          <a:p>
            <a:pPr lvl="2">
              <a:lnSpc>
                <a:spcPct val="90000"/>
              </a:lnSpc>
            </a:pPr>
            <a:r>
              <a:rPr lang="en-US" altLang="en-US" dirty="0"/>
              <a:t> In some cases, may be more parameters than registers</a:t>
            </a:r>
          </a:p>
          <a:p>
            <a:pPr lvl="1">
              <a:lnSpc>
                <a:spcPct val="90000"/>
              </a:lnSpc>
            </a:pPr>
            <a:r>
              <a:rPr lang="en-US" altLang="en-US" dirty="0"/>
              <a:t>Parameters stored in a block</a:t>
            </a:r>
            <a:r>
              <a:rPr lang="en-US" altLang="en-US" i="1" dirty="0"/>
              <a:t>, </a:t>
            </a:r>
            <a:r>
              <a:rPr lang="en-US" altLang="en-US" dirty="0"/>
              <a:t>or table, in memory, and address of block passed as a parameter in a register  (Linux and Solaris)</a:t>
            </a:r>
          </a:p>
          <a:p>
            <a:pPr lvl="1">
              <a:lnSpc>
                <a:spcPct val="90000"/>
              </a:lnSpc>
            </a:pPr>
            <a:r>
              <a:rPr lang="en-US" altLang="en-US" dirty="0"/>
              <a:t>Parameters </a:t>
            </a:r>
            <a:r>
              <a:rPr lang="en-US" altLang="en-US" b="1" dirty="0">
                <a:solidFill>
                  <a:srgbClr val="3366FF"/>
                </a:solidFill>
              </a:rPr>
              <a:t>pushed</a:t>
            </a:r>
            <a:r>
              <a:rPr lang="en-US" altLang="en-US" i="1" dirty="0"/>
              <a:t> </a:t>
            </a:r>
            <a:r>
              <a:rPr lang="en-US" altLang="en-US" dirty="0"/>
              <a:t>onto the </a:t>
            </a:r>
            <a:r>
              <a:rPr lang="en-US" altLang="en-US" b="1" dirty="0">
                <a:solidFill>
                  <a:srgbClr val="3366FF"/>
                </a:solidFill>
              </a:rPr>
              <a:t>stack</a:t>
            </a:r>
            <a:r>
              <a:rPr lang="en-US" altLang="en-US" i="1" dirty="0"/>
              <a:t> </a:t>
            </a:r>
            <a:r>
              <a:rPr lang="en-US" altLang="en-US" dirty="0"/>
              <a:t>by the program and </a:t>
            </a:r>
            <a:r>
              <a:rPr lang="en-US" altLang="en-US" b="1" dirty="0">
                <a:solidFill>
                  <a:srgbClr val="3366FF"/>
                </a:solidFill>
              </a:rPr>
              <a:t>popped</a:t>
            </a:r>
            <a:r>
              <a:rPr lang="en-US" altLang="en-US" i="1" dirty="0"/>
              <a:t> </a:t>
            </a:r>
            <a:r>
              <a:rPr lang="en-US" altLang="en-US" dirty="0"/>
              <a:t>off the stack by the operating system</a:t>
            </a:r>
          </a:p>
          <a:p>
            <a:pPr>
              <a:lnSpc>
                <a:spcPct val="90000"/>
              </a:lnSpc>
            </a:pPr>
            <a:r>
              <a:rPr lang="en-US" altLang="en-US" sz="2000" dirty="0"/>
              <a:t>Block and stack methods do not limit the number or length of parameters being passed</a:t>
            </a:r>
          </a:p>
          <a:p>
            <a:pPr lvl="1">
              <a:lnSpc>
                <a:spcPct val="90000"/>
              </a:lnSpc>
            </a:pPr>
            <a:endParaRPr lang="en-US" altLang="en-US" dirty="0"/>
          </a:p>
        </p:txBody>
      </p:sp>
      <p:pic>
        <p:nvPicPr>
          <p:cNvPr id="4"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01495"/>
            <a:ext cx="5105400" cy="268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876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06388"/>
            <a:ext cx="8229600" cy="576262"/>
          </a:xfrm>
        </p:spPr>
        <p:txBody>
          <a:bodyPr/>
          <a:lstStyle/>
          <a:p>
            <a:pPr eaLnBrk="1" hangingPunct="1"/>
            <a:r>
              <a:rPr lang="en-US">
                <a:ea typeface="ＭＳ Ｐゴシック" pitchFamily="-84" charset="-128"/>
              </a:rPr>
              <a:t>Standard C Library Example</a:t>
            </a:r>
          </a:p>
        </p:txBody>
      </p:sp>
      <p:sp>
        <p:nvSpPr>
          <p:cNvPr id="33795" name="Rectangle 3"/>
          <p:cNvSpPr>
            <a:spLocks noGrp="1" noChangeArrowheads="1"/>
          </p:cNvSpPr>
          <p:nvPr>
            <p:ph type="body" idx="1"/>
          </p:nvPr>
        </p:nvSpPr>
        <p:spPr>
          <a:xfrm>
            <a:off x="768350" y="1173163"/>
            <a:ext cx="7642225" cy="5078412"/>
          </a:xfrm>
        </p:spPr>
        <p:txBody>
          <a:bodyPr/>
          <a:lstStyle/>
          <a:p>
            <a:r>
              <a:rPr lang="en-US">
                <a:ea typeface="ＭＳ Ｐゴシック" pitchFamily="-84" charset="-128"/>
              </a:rPr>
              <a:t>C program invoking printf() library call, which calls write() system call</a:t>
            </a:r>
          </a:p>
        </p:txBody>
      </p:sp>
      <p:pic>
        <p:nvPicPr>
          <p:cNvPr id="33796" name="Picture 1" descr="Screen Shot 2012-12-01 at 1.12.03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88" y="1852612"/>
            <a:ext cx="4498509"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159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Execution(IE)</a:t>
            </a:r>
          </a:p>
        </p:txBody>
      </p:sp>
      <p:sp>
        <p:nvSpPr>
          <p:cNvPr id="3" name="Content Placeholder 2"/>
          <p:cNvSpPr>
            <a:spLocks noGrp="1"/>
          </p:cNvSpPr>
          <p:nvPr>
            <p:ph idx="1"/>
          </p:nvPr>
        </p:nvSpPr>
        <p:spPr>
          <a:xfrm>
            <a:off x="381000" y="990600"/>
            <a:ext cx="8229600" cy="2286000"/>
          </a:xfrm>
        </p:spPr>
        <p:txBody>
          <a:bodyPr/>
          <a:lstStyle/>
          <a:p>
            <a:pPr algn="just"/>
            <a:r>
              <a:rPr lang="en-US" sz="2000" dirty="0"/>
              <a:t>Once a program is in memory it has to be executed. To do this, each instruction must be looked at, decoded and acted upon in turn until the program is completed. This process is known as “instruction execution cycle”</a:t>
            </a:r>
          </a:p>
          <a:p>
            <a:pPr lvl="1" algn="just"/>
            <a:r>
              <a:rPr lang="en-US" dirty="0"/>
              <a:t>At the beginning of each instruction cycle, CPU fetches instruction from memory.</a:t>
            </a:r>
          </a:p>
          <a:p>
            <a:pPr lvl="1" algn="just"/>
            <a:r>
              <a:rPr lang="en-US" dirty="0"/>
              <a:t>PC holds the address of the next instruction to be executed.</a:t>
            </a:r>
          </a:p>
          <a:p>
            <a:pPr lvl="1" algn="just"/>
            <a:r>
              <a:rPr lang="en-US" dirty="0"/>
              <a:t>The fetched instruction is loaded into IR.</a:t>
            </a:r>
          </a:p>
        </p:txBody>
      </p:sp>
      <p:pic>
        <p:nvPicPr>
          <p:cNvPr id="10241" name="Picture 1" descr="C:\Users\Convocation\Desktop\PiyariBaaten\ie.jpg"/>
          <p:cNvPicPr>
            <a:picLocks noChangeAspect="1" noChangeArrowheads="1"/>
          </p:cNvPicPr>
          <p:nvPr/>
        </p:nvPicPr>
        <p:blipFill>
          <a:blip r:embed="rId2" cstate="print"/>
          <a:srcRect/>
          <a:stretch>
            <a:fillRect/>
          </a:stretch>
        </p:blipFill>
        <p:spPr bwMode="auto">
          <a:xfrm>
            <a:off x="4641575" y="3581400"/>
            <a:ext cx="3511825" cy="3047999"/>
          </a:xfrm>
          <a:prstGeom prst="rect">
            <a:avLst/>
          </a:prstGeom>
          <a:noFill/>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539" y="3581400"/>
            <a:ext cx="331946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183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576262"/>
          </a:xfrm>
        </p:spPr>
        <p:txBody>
          <a:bodyPr/>
          <a:lstStyle/>
          <a:p>
            <a:r>
              <a:rPr lang="en-US" dirty="0"/>
              <a:t>Concurrency &amp; Unexpected Events</a:t>
            </a:r>
          </a:p>
        </p:txBody>
      </p:sp>
      <p:sp>
        <p:nvSpPr>
          <p:cNvPr id="9219" name="Content Placeholder 2"/>
          <p:cNvSpPr>
            <a:spLocks noGrp="1"/>
          </p:cNvSpPr>
          <p:nvPr>
            <p:ph idx="1"/>
          </p:nvPr>
        </p:nvSpPr>
        <p:spPr>
          <a:xfrm>
            <a:off x="381000" y="1004888"/>
            <a:ext cx="8458200" cy="5700712"/>
          </a:xfrm>
        </p:spPr>
        <p:txBody>
          <a:bodyPr/>
          <a:lstStyle/>
          <a:p>
            <a:r>
              <a:rPr lang="en-US" sz="2200" dirty="0"/>
              <a:t>How to human handle unexpected events?</a:t>
            </a:r>
          </a:p>
          <a:p>
            <a:pPr lvl="1"/>
            <a:r>
              <a:rPr lang="en-US" sz="2200" dirty="0"/>
              <a:t>Assume</a:t>
            </a:r>
          </a:p>
          <a:p>
            <a:pPr lvl="2"/>
            <a:r>
              <a:rPr lang="en-US" sz="2200" dirty="0"/>
              <a:t>mail is delivered to my mailbox continuously</a:t>
            </a:r>
          </a:p>
          <a:p>
            <a:pPr lvl="2"/>
            <a:r>
              <a:rPr lang="en-US" sz="2200" dirty="0"/>
              <a:t>I have a secretary</a:t>
            </a:r>
          </a:p>
          <a:p>
            <a:pPr lvl="1"/>
            <a:r>
              <a:rPr lang="en-US" sz="2200" dirty="0"/>
              <a:t>Do I have a mail now? (need to be processed quickly)</a:t>
            </a:r>
          </a:p>
          <a:p>
            <a:pPr lvl="1"/>
            <a:endParaRPr lang="en-US" sz="2200" dirty="0"/>
          </a:p>
          <a:p>
            <a:r>
              <a:rPr lang="en-US" sz="2200" dirty="0"/>
              <a:t>Poll vs. interrupt</a:t>
            </a:r>
          </a:p>
          <a:p>
            <a:endParaRPr lang="en-US" sz="2200" dirty="0"/>
          </a:p>
          <a:p>
            <a:r>
              <a:rPr lang="en-US" sz="2200" dirty="0"/>
              <a:t>Which one is more efficient?</a:t>
            </a:r>
          </a:p>
          <a:p>
            <a:pPr lvl="1"/>
            <a:r>
              <a:rPr lang="en-US" sz="2200" dirty="0"/>
              <a:t>Assume 1 interrupt more costly than 1 poll</a:t>
            </a:r>
          </a:p>
          <a:p>
            <a:pPr lvl="1"/>
            <a:r>
              <a:rPr lang="en-US" sz="2200" dirty="0"/>
              <a:t>If I have one mail per day?</a:t>
            </a:r>
          </a:p>
          <a:p>
            <a:pPr lvl="1"/>
            <a:r>
              <a:rPr lang="en-US" sz="2200" dirty="0"/>
              <a:t>If I have lots of mail per delivery?</a:t>
            </a:r>
          </a:p>
        </p:txBody>
      </p:sp>
    </p:spTree>
    <p:extLst>
      <p:ext uri="{BB962C8B-B14F-4D97-AF65-F5344CB8AC3E}">
        <p14:creationId xmlns:p14="http://schemas.microsoft.com/office/powerpoint/2010/main" val="794142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576262"/>
          </a:xfrm>
        </p:spPr>
        <p:txBody>
          <a:bodyPr/>
          <a:lstStyle/>
          <a:p>
            <a:r>
              <a:rPr lang="en-US" dirty="0"/>
              <a:t>Interrupt</a:t>
            </a:r>
          </a:p>
        </p:txBody>
      </p:sp>
      <p:sp>
        <p:nvSpPr>
          <p:cNvPr id="9219" name="Content Placeholder 2"/>
          <p:cNvSpPr>
            <a:spLocks noGrp="1"/>
          </p:cNvSpPr>
          <p:nvPr>
            <p:ph idx="1"/>
          </p:nvPr>
        </p:nvSpPr>
        <p:spPr>
          <a:xfrm>
            <a:off x="381000" y="1004888"/>
            <a:ext cx="8458200" cy="5700712"/>
          </a:xfrm>
        </p:spPr>
        <p:txBody>
          <a:bodyPr/>
          <a:lstStyle/>
          <a:p>
            <a:r>
              <a:rPr lang="en-US" sz="2200" dirty="0"/>
              <a:t>A mechanism for:</a:t>
            </a:r>
          </a:p>
          <a:p>
            <a:pPr lvl="1"/>
            <a:r>
              <a:rPr lang="en-US" sz="2200" dirty="0"/>
              <a:t>coordination between concurrently operating units of a computer system (e.g. CPU and I/O devices)</a:t>
            </a:r>
          </a:p>
          <a:p>
            <a:pPr lvl="1"/>
            <a:r>
              <a:rPr lang="en-US" sz="2200" dirty="0"/>
              <a:t>for responding to specific conditions within a processor</a:t>
            </a:r>
          </a:p>
          <a:p>
            <a:pPr lvl="1"/>
            <a:endParaRPr lang="en-US" sz="2200" dirty="0"/>
          </a:p>
          <a:p>
            <a:r>
              <a:rPr lang="en-US" sz="2200" dirty="0"/>
              <a:t>Results in transfer of flow of control (to interrupt handler in the OS)</a:t>
            </a:r>
          </a:p>
          <a:p>
            <a:pPr lvl="1"/>
            <a:r>
              <a:rPr lang="en-US" sz="2200" dirty="0"/>
              <a:t>forced by hardware</a:t>
            </a:r>
          </a:p>
        </p:txBody>
      </p:sp>
    </p:spTree>
    <p:extLst>
      <p:ext uri="{BB962C8B-B14F-4D97-AF65-F5344CB8AC3E}">
        <p14:creationId xmlns:p14="http://schemas.microsoft.com/office/powerpoint/2010/main" val="3097098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576262"/>
          </a:xfrm>
        </p:spPr>
        <p:txBody>
          <a:bodyPr/>
          <a:lstStyle/>
          <a:p>
            <a:r>
              <a:rPr lang="en-US" dirty="0"/>
              <a:t>Two types of Interrupts</a:t>
            </a:r>
          </a:p>
        </p:txBody>
      </p:sp>
      <p:sp>
        <p:nvSpPr>
          <p:cNvPr id="9219" name="Content Placeholder 2"/>
          <p:cNvSpPr>
            <a:spLocks noGrp="1"/>
          </p:cNvSpPr>
          <p:nvPr>
            <p:ph idx="1"/>
          </p:nvPr>
        </p:nvSpPr>
        <p:spPr>
          <a:xfrm>
            <a:off x="381000" y="1004888"/>
            <a:ext cx="8458200" cy="5700712"/>
          </a:xfrm>
        </p:spPr>
        <p:txBody>
          <a:bodyPr/>
          <a:lstStyle/>
          <a:p>
            <a:r>
              <a:rPr lang="en-US" sz="2200" dirty="0"/>
              <a:t>Hardware Interrupts</a:t>
            </a:r>
          </a:p>
          <a:p>
            <a:pPr lvl="1"/>
            <a:r>
              <a:rPr lang="en-US" sz="2200" dirty="0"/>
              <a:t>timers</a:t>
            </a:r>
          </a:p>
          <a:p>
            <a:pPr lvl="1"/>
            <a:r>
              <a:rPr lang="en-US" sz="2200" dirty="0"/>
              <a:t>keyboards, NICs, etc. (I/O devices)</a:t>
            </a:r>
          </a:p>
          <a:p>
            <a:pPr lvl="1"/>
            <a:endParaRPr lang="en-US" sz="2200" dirty="0"/>
          </a:p>
          <a:p>
            <a:r>
              <a:rPr lang="en-US" sz="2200" dirty="0"/>
              <a:t>Software Interrupts (aka trap, exception)</a:t>
            </a:r>
          </a:p>
          <a:p>
            <a:pPr lvl="1"/>
            <a:r>
              <a:rPr lang="en-US" sz="2200" dirty="0"/>
              <a:t>An error (floating point exception)</a:t>
            </a:r>
          </a:p>
          <a:p>
            <a:pPr lvl="1"/>
            <a:r>
              <a:rPr lang="en-US" sz="2200" dirty="0"/>
              <a:t>A </a:t>
            </a:r>
            <a:r>
              <a:rPr lang="en-US" sz="2200" dirty="0">
                <a:solidFill>
                  <a:srgbClr val="FF0000"/>
                </a:solidFill>
              </a:rPr>
              <a:t>system call</a:t>
            </a:r>
            <a:r>
              <a:rPr lang="en-US" sz="2200" dirty="0"/>
              <a:t> requesting OS for special services (e.g. I/O)</a:t>
            </a:r>
          </a:p>
        </p:txBody>
      </p:sp>
    </p:spTree>
    <p:extLst>
      <p:ext uri="{BB962C8B-B14F-4D97-AF65-F5344CB8AC3E}">
        <p14:creationId xmlns:p14="http://schemas.microsoft.com/office/powerpoint/2010/main" val="1650332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576262"/>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Handling Interrupts</a:t>
            </a:r>
          </a:p>
        </p:txBody>
      </p:sp>
      <p:sp>
        <p:nvSpPr>
          <p:cNvPr id="9219" name="Content Placeholder 2"/>
          <p:cNvSpPr>
            <a:spLocks noGrp="1"/>
          </p:cNvSpPr>
          <p:nvPr>
            <p:ph idx="1"/>
          </p:nvPr>
        </p:nvSpPr>
        <p:spPr>
          <a:xfrm>
            <a:off x="304800" y="1004888"/>
            <a:ext cx="8305800" cy="5167312"/>
          </a:xfrm>
        </p:spPr>
        <p:txBody>
          <a:bodyPr/>
          <a:lstStyle/>
          <a:p>
            <a:r>
              <a:rPr lang="en-US" sz="2000" dirty="0"/>
              <a:t>Incoming interrupts are disabled (at this and lower priority levels) while the interrupt is being processed to prevent a loss interrupt</a:t>
            </a:r>
          </a:p>
          <a:p>
            <a:endParaRPr lang="en-US" sz="1200" dirty="0"/>
          </a:p>
          <a:p>
            <a:r>
              <a:rPr lang="en-US" sz="2000" dirty="0"/>
              <a:t>Instruction architecture must save the address of the interrupted instruction</a:t>
            </a:r>
          </a:p>
          <a:p>
            <a:endParaRPr lang="en-US" sz="1200" dirty="0"/>
          </a:p>
          <a:p>
            <a:r>
              <a:rPr lang="en-US" sz="2000" dirty="0"/>
              <a:t>Interrupt transfers control to the interrupt service routine generally, through the </a:t>
            </a:r>
            <a:r>
              <a:rPr lang="en-US" altLang="ja-JP" sz="2000" b="1" dirty="0">
                <a:solidFill>
                  <a:srgbClr val="3366FF"/>
                </a:solidFill>
              </a:rPr>
              <a:t>interrupt vector</a:t>
            </a:r>
            <a:r>
              <a:rPr lang="en-US" sz="2000" b="1" dirty="0"/>
              <a:t>, </a:t>
            </a:r>
            <a:r>
              <a:rPr lang="en-US" sz="2000" dirty="0"/>
              <a:t>which contains the addresses of all the service routines</a:t>
            </a:r>
          </a:p>
          <a:p>
            <a:endParaRPr lang="en-US" sz="1200" dirty="0"/>
          </a:p>
          <a:p>
            <a:r>
              <a:rPr lang="en-US" sz="2000" dirty="0"/>
              <a:t>If interrupt routing modifies process state (register values) </a:t>
            </a:r>
          </a:p>
          <a:p>
            <a:pPr lvl="1"/>
            <a:r>
              <a:rPr lang="en-US" dirty="0"/>
              <a:t>save current state of the CPU (registers and program counter) on the system stack</a:t>
            </a:r>
          </a:p>
          <a:p>
            <a:pPr lvl="1"/>
            <a:r>
              <a:rPr lang="en-US" dirty="0"/>
              <a:t>restore before returning</a:t>
            </a:r>
          </a:p>
          <a:p>
            <a:pPr algn="just"/>
            <a:endParaRPr lang="en-US" sz="1200" dirty="0"/>
          </a:p>
          <a:p>
            <a:pPr algn="just"/>
            <a:r>
              <a:rPr lang="en-US" sz="2000" dirty="0"/>
              <a:t>Interrupts are re-enabled after servicing current interrupt</a:t>
            </a:r>
          </a:p>
          <a:p>
            <a:pPr algn="just"/>
            <a:endParaRPr lang="en-US" sz="1200" dirty="0"/>
          </a:p>
          <a:p>
            <a:pPr algn="just"/>
            <a:r>
              <a:rPr lang="en-US" sz="2000" dirty="0"/>
              <a:t>Resume the interrupted instruction</a:t>
            </a:r>
          </a:p>
        </p:txBody>
      </p:sp>
    </p:spTree>
    <p:extLst>
      <p:ext uri="{BB962C8B-B14F-4D97-AF65-F5344CB8AC3E}">
        <p14:creationId xmlns:p14="http://schemas.microsoft.com/office/powerpoint/2010/main" val="4132732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6262"/>
          </a:xfrm>
        </p:spPr>
        <p:txBody>
          <a:bodyPr/>
          <a:lstStyle/>
          <a:p>
            <a:r>
              <a:rPr lang="en-US" dirty="0"/>
              <a:t>Handling Interrupts</a:t>
            </a:r>
          </a:p>
        </p:txBody>
      </p:sp>
      <p:sp>
        <p:nvSpPr>
          <p:cNvPr id="3" name="Content Placeholder 2"/>
          <p:cNvSpPr>
            <a:spLocks noGrp="1"/>
          </p:cNvSpPr>
          <p:nvPr>
            <p:ph idx="1"/>
          </p:nvPr>
        </p:nvSpPr>
        <p:spPr>
          <a:xfrm>
            <a:off x="381000" y="1143000"/>
            <a:ext cx="8153400" cy="4530725"/>
          </a:xfrm>
        </p:spPr>
        <p:txBody>
          <a:bodyPr/>
          <a:lstStyle/>
          <a:p>
            <a:pPr algn="just"/>
            <a:r>
              <a:rPr lang="en-US" sz="2200" dirty="0"/>
              <a:t>What happens if while handling an interrupt, another interrupt triggers?</a:t>
            </a:r>
          </a:p>
          <a:p>
            <a:pPr algn="just"/>
            <a:endParaRPr lang="en-US" sz="2200" dirty="0"/>
          </a:p>
          <a:p>
            <a:pPr algn="just"/>
            <a:r>
              <a:rPr lang="en-US" sz="2200" dirty="0"/>
              <a:t>It can be handled using two approaches </a:t>
            </a:r>
          </a:p>
          <a:p>
            <a:pPr lvl="1" algn="just"/>
            <a:r>
              <a:rPr lang="en-US" sz="2000" dirty="0"/>
              <a:t>Sequential approach</a:t>
            </a:r>
          </a:p>
          <a:p>
            <a:pPr lvl="1" algn="just"/>
            <a:r>
              <a:rPr lang="en-US" sz="2000" dirty="0"/>
              <a:t>Nested approach</a:t>
            </a:r>
          </a:p>
        </p:txBody>
      </p:sp>
    </p:spTree>
    <p:extLst>
      <p:ext uri="{BB962C8B-B14F-4D97-AF65-F5344CB8AC3E}">
        <p14:creationId xmlns:p14="http://schemas.microsoft.com/office/powerpoint/2010/main" val="320594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Interrupt Handling</a:t>
            </a:r>
          </a:p>
        </p:txBody>
      </p:sp>
      <p:pic>
        <p:nvPicPr>
          <p:cNvPr id="5121" name="Picture 1"/>
          <p:cNvPicPr>
            <a:picLocks noChangeAspect="1" noChangeArrowheads="1"/>
          </p:cNvPicPr>
          <p:nvPr/>
        </p:nvPicPr>
        <p:blipFill>
          <a:blip r:embed="rId2" cstate="print"/>
          <a:srcRect/>
          <a:stretch>
            <a:fillRect/>
          </a:stretch>
        </p:blipFill>
        <p:spPr bwMode="auto">
          <a:xfrm>
            <a:off x="557213" y="1090613"/>
            <a:ext cx="8029575" cy="4676775"/>
          </a:xfrm>
          <a:prstGeom prst="rect">
            <a:avLst/>
          </a:prstGeom>
          <a:noFill/>
          <a:ln w="9525">
            <a:noFill/>
            <a:miter lim="800000"/>
            <a:headEnd/>
            <a:tailEnd/>
          </a:ln>
          <a:effectLst/>
        </p:spPr>
      </p:pic>
    </p:spTree>
    <p:extLst>
      <p:ext uri="{BB962C8B-B14F-4D97-AF65-F5344CB8AC3E}">
        <p14:creationId xmlns:p14="http://schemas.microsoft.com/office/powerpoint/2010/main" val="260882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dirty="0"/>
              <a:t>Typical OS Structure</a:t>
            </a:r>
          </a:p>
        </p:txBody>
      </p:sp>
      <p:sp>
        <p:nvSpPr>
          <p:cNvPr id="3" name="TextBox 2"/>
          <p:cNvSpPr txBox="1"/>
          <p:nvPr/>
        </p:nvSpPr>
        <p:spPr>
          <a:xfrm>
            <a:off x="1447800" y="1981200"/>
            <a:ext cx="29718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Applications</a:t>
            </a:r>
          </a:p>
          <a:p>
            <a:pPr algn="ctr"/>
            <a:endParaRPr lang="en-US" dirty="0"/>
          </a:p>
        </p:txBody>
      </p:sp>
      <p:sp>
        <p:nvSpPr>
          <p:cNvPr id="7" name="TextBox 6"/>
          <p:cNvSpPr txBox="1"/>
          <p:nvPr/>
        </p:nvSpPr>
        <p:spPr>
          <a:xfrm>
            <a:off x="1447800" y="2904530"/>
            <a:ext cx="2971800" cy="369332"/>
          </a:xfrm>
          <a:prstGeom prst="rect">
            <a:avLst/>
          </a:prstGeom>
          <a:solidFill>
            <a:schemeClr val="accent1"/>
          </a:solidFill>
          <a:ln>
            <a:solidFill>
              <a:schemeClr val="accent4"/>
            </a:solidFill>
          </a:ln>
        </p:spPr>
        <p:txBody>
          <a:bodyPr wrap="square" rtlCol="0">
            <a:spAutoFit/>
          </a:bodyPr>
          <a:lstStyle/>
          <a:p>
            <a:pPr algn="ctr"/>
            <a:r>
              <a:rPr lang="en-US" dirty="0"/>
              <a:t>Libraries</a:t>
            </a:r>
          </a:p>
        </p:txBody>
      </p:sp>
      <p:sp>
        <p:nvSpPr>
          <p:cNvPr id="9" name="TextBox 8"/>
          <p:cNvSpPr txBox="1"/>
          <p:nvPr/>
        </p:nvSpPr>
        <p:spPr>
          <a:xfrm>
            <a:off x="1447800" y="3657600"/>
            <a:ext cx="2971800" cy="1661993"/>
          </a:xfrm>
          <a:prstGeom prst="rect">
            <a:avLst/>
          </a:prstGeom>
          <a:solidFill>
            <a:schemeClr val="accent1"/>
          </a:solidFill>
          <a:ln>
            <a:solidFill>
              <a:schemeClr val="accent4"/>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Machine-Dependent Layer</a:t>
            </a:r>
          </a:p>
          <a:p>
            <a:pPr algn="ctr"/>
            <a:endParaRPr lang="en-US" sz="1050" dirty="0"/>
          </a:p>
        </p:txBody>
      </p:sp>
      <p:sp>
        <p:nvSpPr>
          <p:cNvPr id="8" name="TextBox 7"/>
          <p:cNvSpPr txBox="1"/>
          <p:nvPr/>
        </p:nvSpPr>
        <p:spPr>
          <a:xfrm>
            <a:off x="1447800" y="3660338"/>
            <a:ext cx="2133600" cy="923330"/>
          </a:xfrm>
          <a:prstGeom prst="rect">
            <a:avLst/>
          </a:prstGeom>
          <a:solidFill>
            <a:schemeClr val="accent1"/>
          </a:solidFill>
          <a:ln>
            <a:solidFill>
              <a:schemeClr val="accent4"/>
            </a:solidFill>
          </a:ln>
        </p:spPr>
        <p:txBody>
          <a:bodyPr wrap="square" rtlCol="0">
            <a:spAutoFit/>
          </a:bodyPr>
          <a:lstStyle/>
          <a:p>
            <a:pPr algn="ctr"/>
            <a:endParaRPr lang="en-US" dirty="0"/>
          </a:p>
          <a:p>
            <a:pPr algn="ctr"/>
            <a:r>
              <a:rPr lang="en-US" dirty="0"/>
              <a:t>Portable OS Layer</a:t>
            </a:r>
          </a:p>
          <a:p>
            <a:pPr algn="ctr"/>
            <a:endParaRPr lang="en-US" dirty="0"/>
          </a:p>
        </p:txBody>
      </p:sp>
      <p:grpSp>
        <p:nvGrpSpPr>
          <p:cNvPr id="10" name="Group 9"/>
          <p:cNvGrpSpPr/>
          <p:nvPr/>
        </p:nvGrpSpPr>
        <p:grpSpPr>
          <a:xfrm>
            <a:off x="4876800" y="1447800"/>
            <a:ext cx="2590800" cy="1272748"/>
            <a:chOff x="4953000" y="1447800"/>
            <a:chExt cx="2590800" cy="1272748"/>
          </a:xfrm>
        </p:grpSpPr>
        <p:sp>
          <p:nvSpPr>
            <p:cNvPr id="4" name="Rectangular Callout 3"/>
            <p:cNvSpPr/>
            <p:nvPr/>
          </p:nvSpPr>
          <p:spPr bwMode="auto">
            <a:xfrm rot="5400000">
              <a:off x="5612026" y="788774"/>
              <a:ext cx="1272748" cy="2590800"/>
            </a:xfrm>
            <a:prstGeom prst="wedgeRectCallout">
              <a:avLst>
                <a:gd name="adj1" fmla="val 42210"/>
                <a:gd name="adj2" fmla="val 73143"/>
              </a:avLst>
            </a:prstGeom>
            <a:solidFill>
              <a:schemeClr val="accent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6" name="TextBox 5"/>
            <p:cNvSpPr txBox="1"/>
            <p:nvPr/>
          </p:nvSpPr>
          <p:spPr>
            <a:xfrm>
              <a:off x="5029200" y="1667470"/>
              <a:ext cx="2514600" cy="923330"/>
            </a:xfrm>
            <a:prstGeom prst="rect">
              <a:avLst/>
            </a:prstGeom>
            <a:noFill/>
          </p:spPr>
          <p:txBody>
            <a:bodyPr wrap="square" rtlCol="0">
              <a:spAutoFit/>
            </a:bodyPr>
            <a:lstStyle/>
            <a:p>
              <a:r>
                <a:rPr lang="en-US" dirty="0">
                  <a:latin typeface="Garamond" panose="02020404030301010803" pitchFamily="18" charset="0"/>
                </a:rPr>
                <a:t>Written by programmer</a:t>
              </a:r>
            </a:p>
            <a:p>
              <a:r>
                <a:rPr lang="en-US" dirty="0">
                  <a:latin typeface="Garamond" panose="02020404030301010803" pitchFamily="18" charset="0"/>
                </a:rPr>
                <a:t>Compiled by programmer Uses library calls</a:t>
              </a:r>
            </a:p>
          </p:txBody>
        </p:sp>
      </p:grpSp>
      <p:grpSp>
        <p:nvGrpSpPr>
          <p:cNvPr id="13" name="Group 12"/>
          <p:cNvGrpSpPr/>
          <p:nvPr/>
        </p:nvGrpSpPr>
        <p:grpSpPr>
          <a:xfrm>
            <a:off x="5029200" y="2000250"/>
            <a:ext cx="2819400" cy="2339548"/>
            <a:chOff x="5093043" y="1729948"/>
            <a:chExt cx="2590800" cy="2339548"/>
          </a:xfrm>
        </p:grpSpPr>
        <p:sp>
          <p:nvSpPr>
            <p:cNvPr id="14" name="Rectangular Callout 13"/>
            <p:cNvSpPr/>
            <p:nvPr/>
          </p:nvSpPr>
          <p:spPr bwMode="auto">
            <a:xfrm rot="5400000">
              <a:off x="5218669" y="1604322"/>
              <a:ext cx="2339548" cy="2590800"/>
            </a:xfrm>
            <a:prstGeom prst="wedgeRectCallout">
              <a:avLst>
                <a:gd name="adj1" fmla="val -2574"/>
                <a:gd name="adj2" fmla="val 77197"/>
              </a:avLst>
            </a:prstGeom>
            <a:solidFill>
              <a:schemeClr val="accent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5" name="TextBox 14"/>
            <p:cNvSpPr txBox="1"/>
            <p:nvPr/>
          </p:nvSpPr>
          <p:spPr>
            <a:xfrm>
              <a:off x="5163066" y="1908423"/>
              <a:ext cx="2514600" cy="2031325"/>
            </a:xfrm>
            <a:prstGeom prst="rect">
              <a:avLst/>
            </a:prstGeom>
            <a:noFill/>
          </p:spPr>
          <p:txBody>
            <a:bodyPr wrap="square" rtlCol="0">
              <a:spAutoFit/>
            </a:bodyPr>
            <a:lstStyle/>
            <a:p>
              <a:r>
                <a:rPr lang="en-US" dirty="0">
                  <a:latin typeface="Garamond" panose="02020404030301010803" pitchFamily="18" charset="0"/>
                </a:rPr>
                <a:t>Written by gurus</a:t>
              </a:r>
            </a:p>
            <a:p>
              <a:r>
                <a:rPr lang="en-US" dirty="0">
                  <a:latin typeface="Garamond" panose="02020404030301010803" pitchFamily="18" charset="0"/>
                </a:rPr>
                <a:t>Provided pre-compiled Interface defined in headers</a:t>
              </a:r>
            </a:p>
            <a:p>
              <a:r>
                <a:rPr lang="en-US" dirty="0">
                  <a:latin typeface="Garamond" panose="02020404030301010803" pitchFamily="18" charset="0"/>
                </a:rPr>
                <a:t>Invoked like functions</a:t>
              </a:r>
            </a:p>
            <a:p>
              <a:r>
                <a:rPr lang="en-US" dirty="0">
                  <a:latin typeface="Garamond" panose="02020404030301010803" pitchFamily="18" charset="0"/>
                </a:rPr>
                <a:t>Input to linker (compiler)</a:t>
              </a:r>
            </a:p>
            <a:p>
              <a:r>
                <a:rPr lang="en-US" dirty="0">
                  <a:latin typeface="Garamond" panose="02020404030301010803" pitchFamily="18" charset="0"/>
                </a:rPr>
                <a:t>Maybe “resolved” when</a:t>
              </a:r>
            </a:p>
            <a:p>
              <a:r>
                <a:rPr lang="en-US" dirty="0">
                  <a:latin typeface="Garamond" panose="02020404030301010803" pitchFamily="18" charset="0"/>
                </a:rPr>
                <a:t>      program is loaded</a:t>
              </a:r>
            </a:p>
          </p:txBody>
        </p:sp>
      </p:grpSp>
      <p:grpSp>
        <p:nvGrpSpPr>
          <p:cNvPr id="11" name="Group 10"/>
          <p:cNvGrpSpPr/>
          <p:nvPr/>
        </p:nvGrpSpPr>
        <p:grpSpPr>
          <a:xfrm>
            <a:off x="4953000" y="4062456"/>
            <a:ext cx="2447925" cy="852279"/>
            <a:chOff x="5095875" y="5051852"/>
            <a:chExt cx="2590800" cy="1272748"/>
          </a:xfrm>
        </p:grpSpPr>
        <p:sp>
          <p:nvSpPr>
            <p:cNvPr id="16" name="Rectangular Callout 15"/>
            <p:cNvSpPr/>
            <p:nvPr/>
          </p:nvSpPr>
          <p:spPr bwMode="auto">
            <a:xfrm rot="5400000">
              <a:off x="5754901" y="4392826"/>
              <a:ext cx="1272748" cy="2590800"/>
            </a:xfrm>
            <a:prstGeom prst="wedgeRectCallout">
              <a:avLst>
                <a:gd name="adj1" fmla="val -6964"/>
                <a:gd name="adj2" fmla="val 114777"/>
              </a:avLst>
            </a:prstGeom>
            <a:solidFill>
              <a:schemeClr val="accent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7" name="TextBox 16"/>
            <p:cNvSpPr txBox="1"/>
            <p:nvPr/>
          </p:nvSpPr>
          <p:spPr>
            <a:xfrm>
              <a:off x="5181599" y="5257800"/>
              <a:ext cx="2505074" cy="646331"/>
            </a:xfrm>
            <a:prstGeom prst="rect">
              <a:avLst/>
            </a:prstGeom>
            <a:noFill/>
          </p:spPr>
          <p:txBody>
            <a:bodyPr wrap="square" rtlCol="0">
              <a:spAutoFit/>
            </a:bodyPr>
            <a:lstStyle/>
            <a:p>
              <a:r>
                <a:rPr lang="en-US" dirty="0">
                  <a:latin typeface="Garamond" panose="02020404030301010803" pitchFamily="18" charset="0"/>
                </a:rPr>
                <a:t>“Guts” of system calls</a:t>
              </a:r>
            </a:p>
            <a:p>
              <a:r>
                <a:rPr lang="en-US" dirty="0">
                  <a:latin typeface="Garamond" panose="02020404030301010803" pitchFamily="18" charset="0"/>
                </a:rPr>
                <a:t>All “high-level” code</a:t>
              </a:r>
            </a:p>
          </p:txBody>
        </p:sp>
      </p:grpSp>
      <p:grpSp>
        <p:nvGrpSpPr>
          <p:cNvPr id="19" name="Group 18"/>
          <p:cNvGrpSpPr/>
          <p:nvPr/>
        </p:nvGrpSpPr>
        <p:grpSpPr>
          <a:xfrm>
            <a:off x="5029200" y="4200366"/>
            <a:ext cx="2819400" cy="1971834"/>
            <a:chOff x="5093043" y="1729948"/>
            <a:chExt cx="2590800" cy="2339548"/>
          </a:xfrm>
        </p:grpSpPr>
        <p:sp>
          <p:nvSpPr>
            <p:cNvPr id="20" name="Rectangular Callout 19"/>
            <p:cNvSpPr/>
            <p:nvPr/>
          </p:nvSpPr>
          <p:spPr bwMode="auto">
            <a:xfrm rot="5400000">
              <a:off x="5218669" y="1604322"/>
              <a:ext cx="2339548" cy="2590800"/>
            </a:xfrm>
            <a:prstGeom prst="wedgeRectCallout">
              <a:avLst>
                <a:gd name="adj1" fmla="val -2574"/>
                <a:gd name="adj2" fmla="val 77197"/>
              </a:avLst>
            </a:prstGeom>
            <a:solidFill>
              <a:schemeClr val="accent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21" name="TextBox 20"/>
            <p:cNvSpPr txBox="1"/>
            <p:nvPr/>
          </p:nvSpPr>
          <p:spPr>
            <a:xfrm>
              <a:off x="5163066" y="1809245"/>
              <a:ext cx="2514600" cy="1754326"/>
            </a:xfrm>
            <a:prstGeom prst="rect">
              <a:avLst/>
            </a:prstGeom>
            <a:noFill/>
          </p:spPr>
          <p:txBody>
            <a:bodyPr wrap="square" rtlCol="0">
              <a:spAutoFit/>
            </a:bodyPr>
            <a:lstStyle/>
            <a:p>
              <a:r>
                <a:rPr lang="en-US" dirty="0">
                  <a:latin typeface="Garamond" panose="02020404030301010803" pitchFamily="18" charset="0"/>
                </a:rPr>
                <a:t>Bootstrap</a:t>
              </a:r>
            </a:p>
            <a:p>
              <a:r>
                <a:rPr lang="en-US" dirty="0">
                  <a:latin typeface="Garamond" panose="02020404030301010803" pitchFamily="18" charset="0"/>
                </a:rPr>
                <a:t>System Initialization</a:t>
              </a:r>
            </a:p>
            <a:p>
              <a:r>
                <a:rPr lang="en-US" dirty="0">
                  <a:latin typeface="Garamond" panose="02020404030301010803" pitchFamily="18" charset="0"/>
                </a:rPr>
                <a:t>I/O device driver</a:t>
              </a:r>
            </a:p>
            <a:p>
              <a:r>
                <a:rPr lang="en-US" dirty="0">
                  <a:latin typeface="Garamond" panose="02020404030301010803" pitchFamily="18" charset="0"/>
                </a:rPr>
                <a:t>Kernel/user mode switching</a:t>
              </a:r>
            </a:p>
            <a:p>
              <a:r>
                <a:rPr lang="en-US" dirty="0">
                  <a:latin typeface="Garamond" panose="02020404030301010803" pitchFamily="18" charset="0"/>
                </a:rPr>
                <a:t>Interrupt and exception</a:t>
              </a:r>
            </a:p>
            <a:p>
              <a:r>
                <a:rPr lang="en-US" dirty="0">
                  <a:latin typeface="Garamond" panose="02020404030301010803" pitchFamily="18" charset="0"/>
                </a:rPr>
                <a:t>Process management</a:t>
              </a:r>
            </a:p>
          </p:txBody>
        </p:sp>
      </p:grpSp>
    </p:spTree>
    <p:extLst>
      <p:ext uri="{BB962C8B-B14F-4D97-AF65-F5344CB8AC3E}">
        <p14:creationId xmlns:p14="http://schemas.microsoft.com/office/powerpoint/2010/main" val="38358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Interrupt Handling</a:t>
            </a:r>
          </a:p>
        </p:txBody>
      </p:sp>
      <p:pic>
        <p:nvPicPr>
          <p:cNvPr id="4098" name="Picture 2" descr="http://www.donnamaie.com/BITSLICE/BIT_CHAP_4/Fig4-27.jpg"/>
          <p:cNvPicPr>
            <a:picLocks noChangeAspect="1" noChangeArrowheads="1"/>
          </p:cNvPicPr>
          <p:nvPr/>
        </p:nvPicPr>
        <p:blipFill>
          <a:blip r:embed="rId3" cstate="print"/>
          <a:srcRect/>
          <a:stretch>
            <a:fillRect/>
          </a:stretch>
        </p:blipFill>
        <p:spPr bwMode="auto">
          <a:xfrm>
            <a:off x="4724400" y="990600"/>
            <a:ext cx="4238625" cy="4953000"/>
          </a:xfrm>
          <a:prstGeom prst="rect">
            <a:avLst/>
          </a:prstGeom>
          <a:noFill/>
        </p:spPr>
      </p:pic>
      <p:pic>
        <p:nvPicPr>
          <p:cNvPr id="4099" name="Picture 3"/>
          <p:cNvPicPr>
            <a:picLocks noChangeAspect="1" noChangeArrowheads="1"/>
          </p:cNvPicPr>
          <p:nvPr/>
        </p:nvPicPr>
        <p:blipFill>
          <a:blip r:embed="rId4" cstate="print"/>
          <a:srcRect/>
          <a:stretch>
            <a:fillRect/>
          </a:stretch>
        </p:blipFill>
        <p:spPr bwMode="auto">
          <a:xfrm>
            <a:off x="228600" y="990600"/>
            <a:ext cx="4343400" cy="4952999"/>
          </a:xfrm>
          <a:prstGeom prst="rect">
            <a:avLst/>
          </a:prstGeom>
          <a:noFill/>
          <a:ln w="9525">
            <a:noFill/>
            <a:miter lim="800000"/>
            <a:headEnd/>
            <a:tailEnd/>
          </a:ln>
          <a:effectLst/>
        </p:spPr>
      </p:pic>
    </p:spTree>
    <p:extLst>
      <p:ext uri="{BB962C8B-B14F-4D97-AF65-F5344CB8AC3E}">
        <p14:creationId xmlns:p14="http://schemas.microsoft.com/office/powerpoint/2010/main" val="4117026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576262"/>
          </a:xfrm>
        </p:spPr>
        <p:txBody>
          <a:bodyPr/>
          <a:lstStyle/>
          <a:p>
            <a:r>
              <a:rPr lang="en-US" dirty="0"/>
              <a:t>“Modern OS are interrupt driven”</a:t>
            </a:r>
          </a:p>
        </p:txBody>
      </p:sp>
      <p:sp>
        <p:nvSpPr>
          <p:cNvPr id="9219" name="Content Placeholder 2"/>
          <p:cNvSpPr>
            <a:spLocks noGrp="1"/>
          </p:cNvSpPr>
          <p:nvPr>
            <p:ph idx="1"/>
          </p:nvPr>
        </p:nvSpPr>
        <p:spPr>
          <a:xfrm>
            <a:off x="381000" y="1081088"/>
            <a:ext cx="8305800" cy="5167312"/>
          </a:xfrm>
        </p:spPr>
        <p:txBody>
          <a:bodyPr/>
          <a:lstStyle/>
          <a:p>
            <a:r>
              <a:rPr lang="en-US" sz="2000" dirty="0"/>
              <a:t>“An OS handles interrupts”</a:t>
            </a:r>
          </a:p>
          <a:p>
            <a:pPr lvl="1"/>
            <a:r>
              <a:rPr lang="en-US" sz="2000" dirty="0"/>
              <a:t>Timer interrupt </a:t>
            </a:r>
            <a:r>
              <a:rPr lang="en-US" sz="2000" dirty="0">
                <a:sym typeface="Wingdings" panose="05000000000000000000" pitchFamily="2" charset="2"/>
              </a:rPr>
              <a:t> Context switches in multiprogramming</a:t>
            </a:r>
          </a:p>
          <a:p>
            <a:pPr lvl="1"/>
            <a:r>
              <a:rPr lang="en-US" sz="2000" dirty="0">
                <a:sym typeface="Wingdings" panose="05000000000000000000" pitchFamily="2" charset="2"/>
              </a:rPr>
              <a:t>(unexpected) I/O interrupts</a:t>
            </a:r>
          </a:p>
          <a:p>
            <a:pPr lvl="1"/>
            <a:r>
              <a:rPr lang="en-US" sz="2000" dirty="0">
                <a:sym typeface="Wingdings" panose="05000000000000000000" pitchFamily="2" charset="2"/>
              </a:rPr>
              <a:t>System calls (traps) to switch from user to supervisor mode</a:t>
            </a:r>
            <a:endParaRPr lang="en-US" sz="2000" dirty="0"/>
          </a:p>
          <a:p>
            <a:endParaRPr lang="en-US" sz="1200" dirty="0"/>
          </a:p>
          <a:p>
            <a:r>
              <a:rPr lang="en-US" sz="2000" dirty="0"/>
              <a:t>At the lowest level OS is just a bunch of interrupts service routings</a:t>
            </a:r>
            <a:endParaRPr lang="en-US" sz="1200" dirty="0"/>
          </a:p>
          <a:p>
            <a:pPr lvl="1"/>
            <a:r>
              <a:rPr lang="en-US" sz="2000" dirty="0"/>
              <a:t>Each routine simply returns to whatever was executing before it was interrupted</a:t>
            </a:r>
          </a:p>
          <a:p>
            <a:pPr lvl="2"/>
            <a:r>
              <a:rPr lang="en-US" sz="2000" dirty="0"/>
              <a:t>A user process</a:t>
            </a:r>
          </a:p>
          <a:p>
            <a:pPr lvl="2"/>
            <a:r>
              <a:rPr lang="en-US" sz="2000" dirty="0"/>
              <a:t>An OS process</a:t>
            </a:r>
          </a:p>
          <a:p>
            <a:pPr lvl="2"/>
            <a:r>
              <a:rPr lang="en-US" sz="2000" dirty="0"/>
              <a:t>Another interrupt routine</a:t>
            </a:r>
          </a:p>
          <a:p>
            <a:pPr lvl="1"/>
            <a:r>
              <a:rPr lang="en-US" sz="2000" dirty="0"/>
              <a:t>Else infinite wait loop</a:t>
            </a:r>
          </a:p>
        </p:txBody>
      </p:sp>
    </p:spTree>
    <p:extLst>
      <p:ext uri="{BB962C8B-B14F-4D97-AF65-F5344CB8AC3E}">
        <p14:creationId xmlns:p14="http://schemas.microsoft.com/office/powerpoint/2010/main" val="226544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61938"/>
            <a:ext cx="8229600" cy="576262"/>
          </a:xfrm>
        </p:spPr>
        <p:txBody>
          <a:bodyPr/>
          <a:lstStyle/>
          <a:p>
            <a:pPr eaLnBrk="1" hangingPunct="1"/>
            <a:r>
              <a:rPr lang="en-US" altLang="en-US" dirty="0"/>
              <a:t>Another Look: Unix “Onion”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7229475" cy="5170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3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6262"/>
          </a:xfrm>
        </p:spPr>
        <p:txBody>
          <a:bodyPr/>
          <a:lstStyle/>
          <a:p>
            <a:r>
              <a:rPr lang="en-US" dirty="0"/>
              <a:t>Operating System Kernel</a:t>
            </a:r>
          </a:p>
        </p:txBody>
      </p:sp>
      <p:sp>
        <p:nvSpPr>
          <p:cNvPr id="3" name="Content Placeholder 2"/>
          <p:cNvSpPr>
            <a:spLocks noGrp="1"/>
          </p:cNvSpPr>
          <p:nvPr>
            <p:ph idx="1"/>
          </p:nvPr>
        </p:nvSpPr>
        <p:spPr>
          <a:xfrm>
            <a:off x="381000" y="1108075"/>
            <a:ext cx="8229600" cy="4530725"/>
          </a:xfrm>
        </p:spPr>
        <p:txBody>
          <a:bodyPr/>
          <a:lstStyle/>
          <a:p>
            <a:pPr algn="just"/>
            <a:r>
              <a:rPr lang="en-US" sz="2200" dirty="0"/>
              <a:t>A kernel is a central component of an operating system and is the </a:t>
            </a:r>
            <a:r>
              <a:rPr lang="en-US" altLang="ja-JP" sz="2200" dirty="0"/>
              <a:t>one program running at all times.</a:t>
            </a:r>
            <a:r>
              <a:rPr lang="en-US" altLang="ja-JP" sz="2200" b="1" dirty="0"/>
              <a:t>  </a:t>
            </a:r>
            <a:r>
              <a:rPr lang="en-US" altLang="ja-JP" sz="2200" dirty="0"/>
              <a:t>Everything else is either a system program or an application program.</a:t>
            </a:r>
          </a:p>
          <a:p>
            <a:pPr algn="just"/>
            <a:endParaRPr lang="en-US" sz="2200" dirty="0"/>
          </a:p>
          <a:p>
            <a:pPr algn="just"/>
            <a:r>
              <a:rPr lang="en-US" sz="2200" dirty="0"/>
              <a:t>Classified mainly into two categories</a:t>
            </a:r>
          </a:p>
          <a:p>
            <a:pPr lvl="1" algn="just"/>
            <a:r>
              <a:rPr lang="en-US" sz="2000" dirty="0"/>
              <a:t>Monolithic (Mono means single, Lithic means layer)</a:t>
            </a:r>
          </a:p>
          <a:p>
            <a:pPr lvl="1" algn="just"/>
            <a:r>
              <a:rPr lang="en-US" sz="2000" dirty="0"/>
              <a:t>Micro Kernel</a:t>
            </a:r>
          </a:p>
          <a:p>
            <a:pPr algn="just"/>
            <a:endParaRPr lang="en-US" sz="2200" dirty="0"/>
          </a:p>
        </p:txBody>
      </p:sp>
    </p:spTree>
    <p:extLst>
      <p:ext uri="{BB962C8B-B14F-4D97-AF65-F5344CB8AC3E}">
        <p14:creationId xmlns:p14="http://schemas.microsoft.com/office/powerpoint/2010/main" val="402145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6262"/>
          </a:xfrm>
        </p:spPr>
        <p:txBody>
          <a:bodyPr/>
          <a:lstStyle/>
          <a:p>
            <a:r>
              <a:rPr lang="en-US" dirty="0"/>
              <a:t>Monolithic Kernel</a:t>
            </a:r>
          </a:p>
        </p:txBody>
      </p:sp>
      <p:sp>
        <p:nvSpPr>
          <p:cNvPr id="3" name="Content Placeholder 2"/>
          <p:cNvSpPr>
            <a:spLocks noGrp="1"/>
          </p:cNvSpPr>
          <p:nvPr>
            <p:ph idx="1"/>
          </p:nvPr>
        </p:nvSpPr>
        <p:spPr>
          <a:xfrm>
            <a:off x="381000" y="990600"/>
            <a:ext cx="8229600" cy="4530725"/>
          </a:xfrm>
        </p:spPr>
        <p:txBody>
          <a:bodyPr/>
          <a:lstStyle/>
          <a:p>
            <a:pPr algn="just"/>
            <a:r>
              <a:rPr lang="en-US" sz="2200" dirty="0"/>
              <a:t>An old approach where basic system services like process and memory management, interrupt handling etc. were packed into a single module in kernel space</a:t>
            </a:r>
          </a:p>
          <a:p>
            <a:pPr lvl="1" algn="just"/>
            <a:r>
              <a:rPr lang="en-US" sz="2000" dirty="0"/>
              <a:t>Size was huge, </a:t>
            </a:r>
          </a:p>
          <a:p>
            <a:pPr lvl="1" algn="just"/>
            <a:r>
              <a:rPr lang="en-US" sz="2000" dirty="0"/>
              <a:t>Poor maintainability (bug fixing and addition of new features resulted in recompilation of the whole kernel code which could consume hours.</a:t>
            </a:r>
          </a:p>
          <a:p>
            <a:pPr lvl="1" algn="just"/>
            <a:r>
              <a:rPr lang="en-US" sz="2000" dirty="0"/>
              <a:t>E.g. MS-DOS</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352800"/>
            <a:ext cx="539217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6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Kernel</a:t>
            </a:r>
          </a:p>
        </p:txBody>
      </p:sp>
      <p:sp>
        <p:nvSpPr>
          <p:cNvPr id="3" name="Content Placeholder 2"/>
          <p:cNvSpPr>
            <a:spLocks noGrp="1"/>
          </p:cNvSpPr>
          <p:nvPr>
            <p:ph idx="1"/>
          </p:nvPr>
        </p:nvSpPr>
        <p:spPr>
          <a:xfrm>
            <a:off x="381000" y="990601"/>
            <a:ext cx="8229600" cy="2743200"/>
          </a:xfrm>
        </p:spPr>
        <p:txBody>
          <a:bodyPr/>
          <a:lstStyle/>
          <a:p>
            <a:pPr algn="just"/>
            <a:r>
              <a:rPr lang="en-US" sz="2000" dirty="0"/>
              <a:t>Modular Approach: M</a:t>
            </a:r>
            <a:r>
              <a:rPr lang="en-US" altLang="en-US" sz="2000" dirty="0"/>
              <a:t>oves as much from the kernel into user space</a:t>
            </a:r>
          </a:p>
          <a:p>
            <a:pPr algn="just"/>
            <a:r>
              <a:rPr lang="en-US" sz="2000" dirty="0"/>
              <a:t>Different modules can be dynamically loaded/un-loaded. </a:t>
            </a:r>
          </a:p>
          <a:p>
            <a:pPr algn="just"/>
            <a:r>
              <a:rPr lang="en-US" sz="2000" dirty="0"/>
              <a:t>Easy extension of OS’s capabilities.</a:t>
            </a:r>
          </a:p>
          <a:p>
            <a:pPr algn="just"/>
            <a:r>
              <a:rPr lang="en-US" sz="2000" dirty="0"/>
              <a:t>Easily maintainable as only the concerned module needs to be loaded and unloaded every time if there is change or bug fix in a particular module</a:t>
            </a:r>
          </a:p>
          <a:p>
            <a:pPr algn="just"/>
            <a:r>
              <a:rPr lang="en-US" sz="2000" dirty="0"/>
              <a:t>Reduced kernel size increases the security and stability of OS e.g., if network service crashes due to buffer overflow, then only the networking services memory would be corrupted, leaving the rest of the system still functional.</a:t>
            </a:r>
          </a:p>
          <a:p>
            <a:pPr marL="0" indent="0" algn="just">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72718"/>
            <a:ext cx="4648200" cy="250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19175" y="198438"/>
            <a:ext cx="7667625" cy="576262"/>
          </a:xfrm>
        </p:spPr>
        <p:txBody>
          <a:bodyPr/>
          <a:lstStyle/>
          <a:p>
            <a:pPr eaLnBrk="1" hangingPunct="1"/>
            <a:r>
              <a:rPr lang="en-US" altLang="en-US" dirty="0"/>
              <a:t>System Programs</a:t>
            </a:r>
          </a:p>
        </p:txBody>
      </p:sp>
      <p:sp>
        <p:nvSpPr>
          <p:cNvPr id="8195" name="Rectangle 3"/>
          <p:cNvSpPr>
            <a:spLocks noGrp="1" noChangeArrowheads="1"/>
          </p:cNvSpPr>
          <p:nvPr>
            <p:ph type="body" idx="1"/>
          </p:nvPr>
        </p:nvSpPr>
        <p:spPr>
          <a:xfrm>
            <a:off x="381000" y="1108074"/>
            <a:ext cx="8077200" cy="5216525"/>
          </a:xfrm>
        </p:spPr>
        <p:txBody>
          <a:bodyPr/>
          <a:lstStyle/>
          <a:p>
            <a:pPr>
              <a:lnSpc>
                <a:spcPct val="90000"/>
              </a:lnSpc>
            </a:pPr>
            <a:r>
              <a:rPr lang="en-US" altLang="en-US" sz="2200" b="1" dirty="0"/>
              <a:t>Background Services</a:t>
            </a:r>
          </a:p>
          <a:p>
            <a:pPr lvl="1">
              <a:lnSpc>
                <a:spcPct val="90000"/>
              </a:lnSpc>
            </a:pPr>
            <a:r>
              <a:rPr lang="en-US" altLang="en-US" sz="2000" dirty="0"/>
              <a:t>Launch at boot time</a:t>
            </a:r>
          </a:p>
          <a:p>
            <a:pPr lvl="2">
              <a:lnSpc>
                <a:spcPct val="90000"/>
              </a:lnSpc>
            </a:pPr>
            <a:r>
              <a:rPr lang="en-US" altLang="en-US" dirty="0"/>
              <a:t>Some for system startup, then terminate</a:t>
            </a:r>
          </a:p>
          <a:p>
            <a:pPr lvl="2">
              <a:lnSpc>
                <a:spcPct val="90000"/>
              </a:lnSpc>
            </a:pPr>
            <a:r>
              <a:rPr lang="en-US" altLang="en-US" dirty="0"/>
              <a:t>Some from system boot to shutdown</a:t>
            </a:r>
          </a:p>
          <a:p>
            <a:pPr lvl="1">
              <a:lnSpc>
                <a:spcPct val="90000"/>
              </a:lnSpc>
            </a:pPr>
            <a:r>
              <a:rPr lang="en-US" altLang="en-US" sz="2000" dirty="0"/>
              <a:t>Provide facilities like disk checking, process scheduling, error logging</a:t>
            </a:r>
          </a:p>
          <a:p>
            <a:pPr lvl="1">
              <a:lnSpc>
                <a:spcPct val="90000"/>
              </a:lnSpc>
            </a:pPr>
            <a:r>
              <a:rPr lang="en-US" altLang="en-US" sz="2000" dirty="0"/>
              <a:t>Run in user context not kernel context</a:t>
            </a:r>
          </a:p>
          <a:p>
            <a:pPr lvl="1">
              <a:lnSpc>
                <a:spcPct val="90000"/>
              </a:lnSpc>
            </a:pPr>
            <a:r>
              <a:rPr lang="en-US" altLang="en-US" sz="2000" dirty="0"/>
              <a:t>Known as </a:t>
            </a:r>
            <a:r>
              <a:rPr lang="en-US" altLang="en-US" sz="2000" b="1" dirty="0">
                <a:solidFill>
                  <a:srgbClr val="3366FF"/>
                </a:solidFill>
              </a:rPr>
              <a:t>services</a:t>
            </a:r>
            <a:r>
              <a:rPr lang="en-US" altLang="en-US" sz="2000" dirty="0"/>
              <a:t>, </a:t>
            </a:r>
            <a:r>
              <a:rPr lang="en-US" altLang="en-US" sz="2000" b="1" dirty="0">
                <a:solidFill>
                  <a:srgbClr val="3366FF"/>
                </a:solidFill>
              </a:rPr>
              <a:t>subsystems</a:t>
            </a:r>
            <a:r>
              <a:rPr lang="en-US" altLang="en-US" sz="2000" dirty="0"/>
              <a:t>, </a:t>
            </a:r>
            <a:r>
              <a:rPr lang="en-US" altLang="en-US" sz="2000" b="1" dirty="0">
                <a:solidFill>
                  <a:srgbClr val="3366FF"/>
                </a:solidFill>
              </a:rPr>
              <a:t>daemons</a:t>
            </a:r>
          </a:p>
          <a:p>
            <a:pPr lvl="1">
              <a:lnSpc>
                <a:spcPct val="90000"/>
              </a:lnSpc>
            </a:pPr>
            <a:endParaRPr lang="en-US" altLang="en-US" sz="800" dirty="0"/>
          </a:p>
          <a:p>
            <a:pPr>
              <a:lnSpc>
                <a:spcPct val="90000"/>
              </a:lnSpc>
            </a:pPr>
            <a:r>
              <a:rPr lang="en-US" altLang="en-US" sz="2200" b="1" dirty="0"/>
              <a:t>Application programs</a:t>
            </a:r>
          </a:p>
          <a:p>
            <a:pPr lvl="1">
              <a:lnSpc>
                <a:spcPct val="90000"/>
              </a:lnSpc>
            </a:pPr>
            <a:r>
              <a:rPr lang="en-US" altLang="en-US" sz="2000" dirty="0"/>
              <a:t>Does not pertain to system</a:t>
            </a:r>
          </a:p>
          <a:p>
            <a:pPr lvl="1">
              <a:lnSpc>
                <a:spcPct val="90000"/>
              </a:lnSpc>
            </a:pPr>
            <a:r>
              <a:rPr lang="en-US" altLang="en-US" sz="2000" dirty="0"/>
              <a:t>Run by users</a:t>
            </a:r>
          </a:p>
          <a:p>
            <a:pPr lvl="1">
              <a:lnSpc>
                <a:spcPct val="90000"/>
              </a:lnSpc>
            </a:pPr>
            <a:r>
              <a:rPr lang="en-US" altLang="en-US" sz="2000" dirty="0"/>
              <a:t>Not typically considered part of OS</a:t>
            </a:r>
          </a:p>
          <a:p>
            <a:pPr lvl="1">
              <a:lnSpc>
                <a:spcPct val="90000"/>
              </a:lnSpc>
            </a:pPr>
            <a:r>
              <a:rPr lang="en-US" altLang="en-US" sz="2000" dirty="0"/>
              <a:t>Launched by command line, mouse click, finger poke</a:t>
            </a:r>
          </a:p>
        </p:txBody>
      </p:sp>
    </p:spTree>
    <p:extLst>
      <p:ext uri="{BB962C8B-B14F-4D97-AF65-F5344CB8AC3E}">
        <p14:creationId xmlns:p14="http://schemas.microsoft.com/office/powerpoint/2010/main" val="1584823617"/>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3823</TotalTime>
  <Words>2219</Words>
  <Application>Microsoft Office PowerPoint</Application>
  <PresentationFormat>On-screen Show (4:3)</PresentationFormat>
  <Paragraphs>356</Paragraphs>
  <Slides>41</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Garamond</vt:lpstr>
      <vt:lpstr>Helvetica</vt:lpstr>
      <vt:lpstr>Monotype Sorts</vt:lpstr>
      <vt:lpstr>Times New Roman</vt:lpstr>
      <vt:lpstr>Verdana</vt:lpstr>
      <vt:lpstr>Webdings</vt:lpstr>
      <vt:lpstr>os-8</vt:lpstr>
      <vt:lpstr>Operating System Structures</vt:lpstr>
      <vt:lpstr>A Typical Computer from a Hardware Point of View</vt:lpstr>
      <vt:lpstr>A Typical Computer System</vt:lpstr>
      <vt:lpstr>Typical OS Structure</vt:lpstr>
      <vt:lpstr>Another Look: Unix “Onion”</vt:lpstr>
      <vt:lpstr>Operating System Kernel</vt:lpstr>
      <vt:lpstr>Monolithic Kernel</vt:lpstr>
      <vt:lpstr>Micro Kernel</vt:lpstr>
      <vt:lpstr>System Programs</vt:lpstr>
      <vt:lpstr>Operating-System Debugging</vt:lpstr>
      <vt:lpstr>Operating System Components</vt:lpstr>
      <vt:lpstr>Process Management</vt:lpstr>
      <vt:lpstr>Main-Memory Management</vt:lpstr>
      <vt:lpstr>Secondary-Storage Management</vt:lpstr>
      <vt:lpstr>I/O subsystem Management</vt:lpstr>
      <vt:lpstr>File Management</vt:lpstr>
      <vt:lpstr>Networking (distributed systems)</vt:lpstr>
      <vt:lpstr>Command-Interpreter System</vt:lpstr>
      <vt:lpstr>Command-Interpreter System</vt:lpstr>
      <vt:lpstr>A View of Operating System Services</vt:lpstr>
      <vt:lpstr>Dual-Mode Operation</vt:lpstr>
      <vt:lpstr>Typical OS Structure</vt:lpstr>
      <vt:lpstr>Dual-Mode Operation</vt:lpstr>
      <vt:lpstr>System Calls</vt:lpstr>
      <vt:lpstr>Typical OS Structure</vt:lpstr>
      <vt:lpstr>Example</vt:lpstr>
      <vt:lpstr>System Calls</vt:lpstr>
      <vt:lpstr>System Calls in Linux (man syscalls)</vt:lpstr>
      <vt:lpstr>Transition from User to Kernel Mode</vt:lpstr>
      <vt:lpstr>System Call Implementation</vt:lpstr>
      <vt:lpstr>System Call Parameter Passing</vt:lpstr>
      <vt:lpstr>Standard C Library Example</vt:lpstr>
      <vt:lpstr>Instruction Execution(IE)</vt:lpstr>
      <vt:lpstr>Concurrency &amp; Unexpected Events</vt:lpstr>
      <vt:lpstr>Interrupt</vt:lpstr>
      <vt:lpstr>Two types of Interrupts</vt:lpstr>
      <vt:lpstr>        Handling Interrupts</vt:lpstr>
      <vt:lpstr>Handling Interrupts</vt:lpstr>
      <vt:lpstr>Sequential Interrupt Handling</vt:lpstr>
      <vt:lpstr>Nested Interrupt Handling</vt:lpstr>
      <vt:lpstr>“Modern OS are interrupt driven”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Ahmad, Adnan</dc:creator>
  <cp:lastModifiedBy>Hasan Jamal</cp:lastModifiedBy>
  <cp:revision>127</cp:revision>
  <dcterms:created xsi:type="dcterms:W3CDTF">2013-09-10T13:28:33Z</dcterms:created>
  <dcterms:modified xsi:type="dcterms:W3CDTF">2020-10-01T09:29:00Z</dcterms:modified>
</cp:coreProperties>
</file>