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5"/>
  </p:notesMasterIdLst>
  <p:sldIdLst>
    <p:sldId id="256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1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12" r:id="rId25"/>
    <p:sldId id="293" r:id="rId26"/>
    <p:sldId id="294" r:id="rId27"/>
    <p:sldId id="346" r:id="rId28"/>
    <p:sldId id="345" r:id="rId29"/>
    <p:sldId id="295" r:id="rId30"/>
    <p:sldId id="296" r:id="rId31"/>
    <p:sldId id="308" r:id="rId32"/>
    <p:sldId id="307" r:id="rId33"/>
    <p:sldId id="318" r:id="rId34"/>
    <p:sldId id="347" r:id="rId35"/>
    <p:sldId id="348" r:id="rId36"/>
    <p:sldId id="322" r:id="rId37"/>
    <p:sldId id="323" r:id="rId38"/>
    <p:sldId id="303" r:id="rId39"/>
    <p:sldId id="298" r:id="rId40"/>
    <p:sldId id="309" r:id="rId41"/>
    <p:sldId id="310" r:id="rId42"/>
    <p:sldId id="299" r:id="rId43"/>
    <p:sldId id="300" r:id="rId44"/>
    <p:sldId id="352" r:id="rId45"/>
    <p:sldId id="353" r:id="rId46"/>
    <p:sldId id="354" r:id="rId47"/>
    <p:sldId id="324" r:id="rId48"/>
    <p:sldId id="355" r:id="rId49"/>
    <p:sldId id="301" r:id="rId50"/>
    <p:sldId id="302" r:id="rId51"/>
    <p:sldId id="349" r:id="rId52"/>
    <p:sldId id="320" r:id="rId53"/>
    <p:sldId id="321" r:id="rId54"/>
    <p:sldId id="350" r:id="rId55"/>
    <p:sldId id="351" r:id="rId56"/>
    <p:sldId id="356" r:id="rId57"/>
    <p:sldId id="357" r:id="rId58"/>
    <p:sldId id="358" r:id="rId59"/>
    <p:sldId id="359" r:id="rId60"/>
    <p:sldId id="360" r:id="rId61"/>
    <p:sldId id="361" r:id="rId62"/>
    <p:sldId id="305" r:id="rId63"/>
    <p:sldId id="306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2" y="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06360EA6-C926-4096-9281-D62A0BDD97E0}"/>
    <pc:docChg chg="undo custSel addSld delSld modSld">
      <pc:chgData name="Hasan Jamal" userId="6724a5da2ffd1b8f" providerId="LiveId" clId="{06360EA6-C926-4096-9281-D62A0BDD97E0}" dt="2021-01-29T10:10:55.784" v="223" actId="5793"/>
      <pc:docMkLst>
        <pc:docMk/>
      </pc:docMkLst>
      <pc:sldChg chg="modSp modAnim">
        <pc:chgData name="Hasan Jamal" userId="6724a5da2ffd1b8f" providerId="LiveId" clId="{06360EA6-C926-4096-9281-D62A0BDD97E0}" dt="2021-01-29T10:00:53.023" v="167"/>
        <pc:sldMkLst>
          <pc:docMk/>
          <pc:sldMk cId="584586686" sldId="299"/>
        </pc:sldMkLst>
        <pc:spChg chg="mod">
          <ac:chgData name="Hasan Jamal" userId="6724a5da2ffd1b8f" providerId="LiveId" clId="{06360EA6-C926-4096-9281-D62A0BDD97E0}" dt="2021-01-29T10:00:53.023" v="167"/>
          <ac:spMkLst>
            <pc:docMk/>
            <pc:sldMk cId="584586686" sldId="299"/>
            <ac:spMk id="39938" creationId="{00000000-0000-0000-0000-000000000000}"/>
          </ac:spMkLst>
        </pc:spChg>
      </pc:sldChg>
      <pc:sldChg chg="modSp mod">
        <pc:chgData name="Hasan Jamal" userId="6724a5da2ffd1b8f" providerId="LiveId" clId="{06360EA6-C926-4096-9281-D62A0BDD97E0}" dt="2021-01-29T10:10:55.784" v="223" actId="5793"/>
        <pc:sldMkLst>
          <pc:docMk/>
          <pc:sldMk cId="798915016" sldId="305"/>
        </pc:sldMkLst>
        <pc:spChg chg="mod">
          <ac:chgData name="Hasan Jamal" userId="6724a5da2ffd1b8f" providerId="LiveId" clId="{06360EA6-C926-4096-9281-D62A0BDD97E0}" dt="2021-01-29T10:10:55.784" v="223" actId="5793"/>
          <ac:spMkLst>
            <pc:docMk/>
            <pc:sldMk cId="798915016" sldId="305"/>
            <ac:spMk id="119810" creationId="{00000000-0000-0000-0000-000000000000}"/>
          </ac:spMkLst>
        </pc:spChg>
        <pc:picChg chg="mod">
          <ac:chgData name="Hasan Jamal" userId="6724a5da2ffd1b8f" providerId="LiveId" clId="{06360EA6-C926-4096-9281-D62A0BDD97E0}" dt="2021-01-29T10:10:49.306" v="219" actId="1036"/>
          <ac:picMkLst>
            <pc:docMk/>
            <pc:sldMk cId="798915016" sldId="305"/>
            <ac:picMk id="119811" creationId="{00000000-0000-0000-0000-000000000000}"/>
          </ac:picMkLst>
        </pc:picChg>
      </pc:sldChg>
      <pc:sldChg chg="modSp add">
        <pc:chgData name="Hasan Jamal" userId="6724a5da2ffd1b8f" providerId="LiveId" clId="{06360EA6-C926-4096-9281-D62A0BDD97E0}" dt="2021-01-29T09:45:54.635" v="6" actId="1037"/>
        <pc:sldMkLst>
          <pc:docMk/>
          <pc:sldMk cId="627261534" sldId="311"/>
        </pc:sldMkLst>
        <pc:spChg chg="mod">
          <ac:chgData name="Hasan Jamal" userId="6724a5da2ffd1b8f" providerId="LiveId" clId="{06360EA6-C926-4096-9281-D62A0BDD97E0}" dt="2021-01-29T09:45:54.635" v="6" actId="1037"/>
          <ac:spMkLst>
            <pc:docMk/>
            <pc:sldMk cId="627261534" sldId="311"/>
            <ac:spMk id="3" creationId="{00000000-0000-0000-0000-000000000000}"/>
          </ac:spMkLst>
        </pc:spChg>
      </pc:sldChg>
      <pc:sldChg chg="add">
        <pc:chgData name="Hasan Jamal" userId="6724a5da2ffd1b8f" providerId="LiveId" clId="{06360EA6-C926-4096-9281-D62A0BDD97E0}" dt="2021-01-29T09:47:22.446" v="7"/>
        <pc:sldMkLst>
          <pc:docMk/>
          <pc:sldMk cId="3103875917" sldId="312"/>
        </pc:sldMkLst>
      </pc:sldChg>
      <pc:sldChg chg="add">
        <pc:chgData name="Hasan Jamal" userId="6724a5da2ffd1b8f" providerId="LiveId" clId="{06360EA6-C926-4096-9281-D62A0BDD97E0}" dt="2021-01-29T09:57:12.443" v="163"/>
        <pc:sldMkLst>
          <pc:docMk/>
          <pc:sldMk cId="52792351" sldId="318"/>
        </pc:sldMkLst>
      </pc:sldChg>
      <pc:sldChg chg="addSp modSp mod">
        <pc:chgData name="Hasan Jamal" userId="6724a5da2ffd1b8f" providerId="LiveId" clId="{06360EA6-C926-4096-9281-D62A0BDD97E0}" dt="2021-01-29T10:05:34.064" v="208" actId="20577"/>
        <pc:sldMkLst>
          <pc:docMk/>
          <pc:sldMk cId="1400561290" sldId="320"/>
        </pc:sldMkLst>
        <pc:spChg chg="add mod">
          <ac:chgData name="Hasan Jamal" userId="6724a5da2ffd1b8f" providerId="LiveId" clId="{06360EA6-C926-4096-9281-D62A0BDD97E0}" dt="2021-01-29T10:05:22.124" v="188" actId="6549"/>
          <ac:spMkLst>
            <pc:docMk/>
            <pc:sldMk cId="1400561290" sldId="320"/>
            <ac:spMk id="4" creationId="{62722A96-00B7-4110-BB84-DE03BD6A4FCC}"/>
          </ac:spMkLst>
        </pc:spChg>
        <pc:spChg chg="mod">
          <ac:chgData name="Hasan Jamal" userId="6724a5da2ffd1b8f" providerId="LiveId" clId="{06360EA6-C926-4096-9281-D62A0BDD97E0}" dt="2021-01-29T10:05:34.064" v="208" actId="20577"/>
          <ac:spMkLst>
            <pc:docMk/>
            <pc:sldMk cId="1400561290" sldId="320"/>
            <ac:spMk id="24578" creationId="{00000000-0000-0000-0000-000000000000}"/>
          </ac:spMkLst>
        </pc:spChg>
        <pc:picChg chg="mod">
          <ac:chgData name="Hasan Jamal" userId="6724a5da2ffd1b8f" providerId="LiveId" clId="{06360EA6-C926-4096-9281-D62A0BDD97E0}" dt="2021-01-29T10:05:25.811" v="191" actId="1035"/>
          <ac:picMkLst>
            <pc:docMk/>
            <pc:sldMk cId="1400561290" sldId="320"/>
            <ac:picMk id="24579" creationId="{00000000-0000-0000-0000-000000000000}"/>
          </ac:picMkLst>
        </pc:picChg>
      </pc:sldChg>
      <pc:sldChg chg="add">
        <pc:chgData name="Hasan Jamal" userId="6724a5da2ffd1b8f" providerId="LiveId" clId="{06360EA6-C926-4096-9281-D62A0BDD97E0}" dt="2021-01-29T10:09:24.281" v="212"/>
        <pc:sldMkLst>
          <pc:docMk/>
          <pc:sldMk cId="1038232933" sldId="324"/>
        </pc:sldMkLst>
      </pc:sldChg>
      <pc:sldChg chg="addSp delSp mod">
        <pc:chgData name="Hasan Jamal" userId="6724a5da2ffd1b8f" providerId="LiveId" clId="{06360EA6-C926-4096-9281-D62A0BDD97E0}" dt="2021-01-29T09:45:36.487" v="1" actId="22"/>
        <pc:sldMkLst>
          <pc:docMk/>
          <pc:sldMk cId="1293053136" sldId="331"/>
        </pc:sldMkLst>
        <pc:spChg chg="add del">
          <ac:chgData name="Hasan Jamal" userId="6724a5da2ffd1b8f" providerId="LiveId" clId="{06360EA6-C926-4096-9281-D62A0BDD97E0}" dt="2021-01-29T09:45:36.487" v="1" actId="22"/>
          <ac:spMkLst>
            <pc:docMk/>
            <pc:sldMk cId="1293053136" sldId="331"/>
            <ac:spMk id="5" creationId="{32B978B0-752F-44CB-968C-EE47603F97EF}"/>
          </ac:spMkLst>
        </pc:spChg>
      </pc:sldChg>
      <pc:sldChg chg="modSp del mod">
        <pc:chgData name="Hasan Jamal" userId="6724a5da2ffd1b8f" providerId="LiveId" clId="{06360EA6-C926-4096-9281-D62A0BDD97E0}" dt="2021-01-29T09:53:32.651" v="91" actId="2696"/>
        <pc:sldMkLst>
          <pc:docMk/>
          <pc:sldMk cId="1725908191" sldId="345"/>
        </pc:sldMkLst>
        <pc:spChg chg="mod">
          <ac:chgData name="Hasan Jamal" userId="6724a5da2ffd1b8f" providerId="LiveId" clId="{06360EA6-C926-4096-9281-D62A0BDD97E0}" dt="2021-01-29T09:51:49.316" v="90" actId="20577"/>
          <ac:spMkLst>
            <pc:docMk/>
            <pc:sldMk cId="1725908191" sldId="345"/>
            <ac:spMk id="3075" creationId="{00000000-0000-0000-0000-000000000000}"/>
          </ac:spMkLst>
        </pc:spChg>
      </pc:sldChg>
      <pc:sldChg chg="modSp add mod">
        <pc:chgData name="Hasan Jamal" userId="6724a5da2ffd1b8f" providerId="LiveId" clId="{06360EA6-C926-4096-9281-D62A0BDD97E0}" dt="2021-01-29T09:55:31.645" v="162" actId="15"/>
        <pc:sldMkLst>
          <pc:docMk/>
          <pc:sldMk cId="1968336301" sldId="345"/>
        </pc:sldMkLst>
        <pc:spChg chg="mod">
          <ac:chgData name="Hasan Jamal" userId="6724a5da2ffd1b8f" providerId="LiveId" clId="{06360EA6-C926-4096-9281-D62A0BDD97E0}" dt="2021-01-29T09:54:11.128" v="128" actId="20577"/>
          <ac:spMkLst>
            <pc:docMk/>
            <pc:sldMk cId="1968336301" sldId="345"/>
            <ac:spMk id="3074" creationId="{00000000-0000-0000-0000-000000000000}"/>
          </ac:spMkLst>
        </pc:spChg>
        <pc:spChg chg="mod">
          <ac:chgData name="Hasan Jamal" userId="6724a5da2ffd1b8f" providerId="LiveId" clId="{06360EA6-C926-4096-9281-D62A0BDD97E0}" dt="2021-01-29T09:55:31.645" v="162" actId="15"/>
          <ac:spMkLst>
            <pc:docMk/>
            <pc:sldMk cId="1968336301" sldId="345"/>
            <ac:spMk id="3075" creationId="{00000000-0000-0000-0000-000000000000}"/>
          </ac:spMkLst>
        </pc:spChg>
      </pc:sldChg>
      <pc:sldChg chg="addSp modSp add mod">
        <pc:chgData name="Hasan Jamal" userId="6724a5da2ffd1b8f" providerId="LiveId" clId="{06360EA6-C926-4096-9281-D62A0BDD97E0}" dt="2021-01-29T09:51:18.048" v="68" actId="20577"/>
        <pc:sldMkLst>
          <pc:docMk/>
          <pc:sldMk cId="1890725594" sldId="346"/>
        </pc:sldMkLst>
        <pc:spChg chg="mod">
          <ac:chgData name="Hasan Jamal" userId="6724a5da2ffd1b8f" providerId="LiveId" clId="{06360EA6-C926-4096-9281-D62A0BDD97E0}" dt="2021-01-29T09:49:24.229" v="39" actId="20577"/>
          <ac:spMkLst>
            <pc:docMk/>
            <pc:sldMk cId="1890725594" sldId="346"/>
            <ac:spMk id="2" creationId="{00000000-0000-0000-0000-000000000000}"/>
          </ac:spMkLst>
        </pc:spChg>
        <pc:graphicFrameChg chg="add mod modGraphic">
          <ac:chgData name="Hasan Jamal" userId="6724a5da2ffd1b8f" providerId="LiveId" clId="{06360EA6-C926-4096-9281-D62A0BDD97E0}" dt="2021-01-29T09:51:18.048" v="68" actId="20577"/>
          <ac:graphicFrameMkLst>
            <pc:docMk/>
            <pc:sldMk cId="1890725594" sldId="346"/>
            <ac:graphicFrameMk id="3" creationId="{898E054B-0DFB-4608-8F96-084DD7B22637}"/>
          </ac:graphicFrameMkLst>
        </pc:graphicFrameChg>
        <pc:graphicFrameChg chg="mod modGraphic">
          <ac:chgData name="Hasan Jamal" userId="6724a5da2ffd1b8f" providerId="LiveId" clId="{06360EA6-C926-4096-9281-D62A0BDD97E0}" dt="2021-01-29T09:51:05.548" v="64" actId="20577"/>
          <ac:graphicFrameMkLst>
            <pc:docMk/>
            <pc:sldMk cId="1890725594" sldId="346"/>
            <ac:graphicFrameMk id="23" creationId="{00000000-0000-0000-0000-000000000000}"/>
          </ac:graphicFrameMkLst>
        </pc:graphicFrameChg>
      </pc:sldChg>
      <pc:sldChg chg="add">
        <pc:chgData name="Hasan Jamal" userId="6724a5da2ffd1b8f" providerId="LiveId" clId="{06360EA6-C926-4096-9281-D62A0BDD97E0}" dt="2021-01-29T09:57:12.443" v="163"/>
        <pc:sldMkLst>
          <pc:docMk/>
          <pc:sldMk cId="3125934092" sldId="347"/>
        </pc:sldMkLst>
      </pc:sldChg>
      <pc:sldChg chg="add">
        <pc:chgData name="Hasan Jamal" userId="6724a5da2ffd1b8f" providerId="LiveId" clId="{06360EA6-C926-4096-9281-D62A0BDD97E0}" dt="2021-01-29T09:57:12.443" v="163"/>
        <pc:sldMkLst>
          <pc:docMk/>
          <pc:sldMk cId="2261736649" sldId="348"/>
        </pc:sldMkLst>
      </pc:sldChg>
      <pc:sldChg chg="add">
        <pc:chgData name="Hasan Jamal" userId="6724a5da2ffd1b8f" providerId="LiveId" clId="{06360EA6-C926-4096-9281-D62A0BDD97E0}" dt="2021-01-29T10:04:13.699" v="168"/>
        <pc:sldMkLst>
          <pc:docMk/>
          <pc:sldMk cId="855149489" sldId="349"/>
        </pc:sldMkLst>
      </pc:sldChg>
      <pc:sldChg chg="add del">
        <pc:chgData name="Hasan Jamal" userId="6724a5da2ffd1b8f" providerId="LiveId" clId="{06360EA6-C926-4096-9281-D62A0BDD97E0}" dt="2021-01-29T09:59:18.132" v="165" actId="47"/>
        <pc:sldMkLst>
          <pc:docMk/>
          <pc:sldMk cId="2499154032" sldId="349"/>
        </pc:sldMkLst>
      </pc:sldChg>
      <pc:sldChg chg="modSp add mod">
        <pc:chgData name="Hasan Jamal" userId="6724a5da2ffd1b8f" providerId="LiveId" clId="{06360EA6-C926-4096-9281-D62A0BDD97E0}" dt="2021-01-29T10:06:17.824" v="210" actId="1076"/>
        <pc:sldMkLst>
          <pc:docMk/>
          <pc:sldMk cId="3264364100" sldId="350"/>
        </pc:sldMkLst>
        <pc:spChg chg="mod">
          <ac:chgData name="Hasan Jamal" userId="6724a5da2ffd1b8f" providerId="LiveId" clId="{06360EA6-C926-4096-9281-D62A0BDD97E0}" dt="2021-01-29T10:06:17.824" v="210" actId="1076"/>
          <ac:spMkLst>
            <pc:docMk/>
            <pc:sldMk cId="3264364100" sldId="350"/>
            <ac:spMk id="6" creationId="{00000000-0000-0000-0000-000000000000}"/>
          </ac:spMkLst>
        </pc:spChg>
      </pc:sldChg>
      <pc:sldChg chg="add del">
        <pc:chgData name="Hasan Jamal" userId="6724a5da2ffd1b8f" providerId="LiveId" clId="{06360EA6-C926-4096-9281-D62A0BDD97E0}" dt="2021-01-29T09:59:18.132" v="165" actId="47"/>
        <pc:sldMkLst>
          <pc:docMk/>
          <pc:sldMk cId="4240332715" sldId="350"/>
        </pc:sldMkLst>
      </pc:sldChg>
      <pc:sldChg chg="add del">
        <pc:chgData name="Hasan Jamal" userId="6724a5da2ffd1b8f" providerId="LiveId" clId="{06360EA6-C926-4096-9281-D62A0BDD97E0}" dt="2021-01-29T09:59:18.132" v="165" actId="47"/>
        <pc:sldMkLst>
          <pc:docMk/>
          <pc:sldMk cId="308702740" sldId="351"/>
        </pc:sldMkLst>
      </pc:sldChg>
      <pc:sldChg chg="add">
        <pc:chgData name="Hasan Jamal" userId="6724a5da2ffd1b8f" providerId="LiveId" clId="{06360EA6-C926-4096-9281-D62A0BDD97E0}" dt="2021-01-29T10:06:27.731" v="211"/>
        <pc:sldMkLst>
          <pc:docMk/>
          <pc:sldMk cId="1033889797" sldId="351"/>
        </pc:sldMkLst>
      </pc:sldChg>
      <pc:sldChg chg="add del">
        <pc:chgData name="Hasan Jamal" userId="6724a5da2ffd1b8f" providerId="LiveId" clId="{06360EA6-C926-4096-9281-D62A0BDD97E0}" dt="2021-01-29T09:59:18.132" v="165" actId="47"/>
        <pc:sldMkLst>
          <pc:docMk/>
          <pc:sldMk cId="1046610478" sldId="352"/>
        </pc:sldMkLst>
      </pc:sldChg>
      <pc:sldChg chg="add">
        <pc:chgData name="Hasan Jamal" userId="6724a5da2ffd1b8f" providerId="LiveId" clId="{06360EA6-C926-4096-9281-D62A0BDD97E0}" dt="2021-01-29T10:09:24.281" v="212"/>
        <pc:sldMkLst>
          <pc:docMk/>
          <pc:sldMk cId="4221514021" sldId="352"/>
        </pc:sldMkLst>
      </pc:sldChg>
      <pc:sldChg chg="add">
        <pc:chgData name="Hasan Jamal" userId="6724a5da2ffd1b8f" providerId="LiveId" clId="{06360EA6-C926-4096-9281-D62A0BDD97E0}" dt="2021-01-29T10:09:24.281" v="212"/>
        <pc:sldMkLst>
          <pc:docMk/>
          <pc:sldMk cId="1485918869" sldId="353"/>
        </pc:sldMkLst>
      </pc:sldChg>
      <pc:sldChg chg="add">
        <pc:chgData name="Hasan Jamal" userId="6724a5da2ffd1b8f" providerId="LiveId" clId="{06360EA6-C926-4096-9281-D62A0BDD97E0}" dt="2021-01-29T10:09:24.281" v="212"/>
        <pc:sldMkLst>
          <pc:docMk/>
          <pc:sldMk cId="4026938277" sldId="354"/>
        </pc:sldMkLst>
      </pc:sldChg>
      <pc:sldChg chg="add">
        <pc:chgData name="Hasan Jamal" userId="6724a5da2ffd1b8f" providerId="LiveId" clId="{06360EA6-C926-4096-9281-D62A0BDD97E0}" dt="2021-01-29T10:09:24.281" v="212"/>
        <pc:sldMkLst>
          <pc:docMk/>
          <pc:sldMk cId="3591847011" sldId="355"/>
        </pc:sldMkLst>
      </pc:sldChg>
      <pc:sldChg chg="add">
        <pc:chgData name="Hasan Jamal" userId="6724a5da2ffd1b8f" providerId="LiveId" clId="{06360EA6-C926-4096-9281-D62A0BDD97E0}" dt="2021-01-29T10:10:17.821" v="213"/>
        <pc:sldMkLst>
          <pc:docMk/>
          <pc:sldMk cId="2234961788" sldId="356"/>
        </pc:sldMkLst>
      </pc:sldChg>
      <pc:sldChg chg="add">
        <pc:chgData name="Hasan Jamal" userId="6724a5da2ffd1b8f" providerId="LiveId" clId="{06360EA6-C926-4096-9281-D62A0BDD97E0}" dt="2021-01-29T10:10:17.821" v="213"/>
        <pc:sldMkLst>
          <pc:docMk/>
          <pc:sldMk cId="3800169098" sldId="357"/>
        </pc:sldMkLst>
      </pc:sldChg>
      <pc:sldChg chg="add">
        <pc:chgData name="Hasan Jamal" userId="6724a5da2ffd1b8f" providerId="LiveId" clId="{06360EA6-C926-4096-9281-D62A0BDD97E0}" dt="2021-01-29T10:10:17.821" v="213"/>
        <pc:sldMkLst>
          <pc:docMk/>
          <pc:sldMk cId="1491838022" sldId="358"/>
        </pc:sldMkLst>
      </pc:sldChg>
      <pc:sldChg chg="add">
        <pc:chgData name="Hasan Jamal" userId="6724a5da2ffd1b8f" providerId="LiveId" clId="{06360EA6-C926-4096-9281-D62A0BDD97E0}" dt="2021-01-29T10:10:17.821" v="213"/>
        <pc:sldMkLst>
          <pc:docMk/>
          <pc:sldMk cId="1758079331" sldId="359"/>
        </pc:sldMkLst>
      </pc:sldChg>
      <pc:sldChg chg="add">
        <pc:chgData name="Hasan Jamal" userId="6724a5da2ffd1b8f" providerId="LiveId" clId="{06360EA6-C926-4096-9281-D62A0BDD97E0}" dt="2021-01-29T10:10:17.821" v="213"/>
        <pc:sldMkLst>
          <pc:docMk/>
          <pc:sldMk cId="2779589391" sldId="360"/>
        </pc:sldMkLst>
      </pc:sldChg>
      <pc:sldChg chg="add">
        <pc:chgData name="Hasan Jamal" userId="6724a5da2ffd1b8f" providerId="LiveId" clId="{06360EA6-C926-4096-9281-D62A0BDD97E0}" dt="2021-01-29T10:10:17.821" v="213"/>
        <pc:sldMkLst>
          <pc:docMk/>
          <pc:sldMk cId="3945663174" sldId="3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F037B-EF89-4664-A669-BE70730AF54D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FDC31-0BE7-4BF7-9C43-4881D28C72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5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EB96340F-CAE6-4C2C-89AB-16AE2C8843E4}" type="slidenum">
              <a:rPr lang="en-US" sz="1300">
                <a:latin typeface="Times New Roman" pitchFamily="18" charset="0"/>
              </a:rPr>
              <a:pPr/>
              <a:t>11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6711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09" tIns="45355" rIns="90709" bIns="45355" anchor="t"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6711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09" tIns="45355" rIns="90709" bIns="45355" anchor="t"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6711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09" tIns="45355" rIns="90709" bIns="45355" anchor="t"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6711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09" tIns="45355" rIns="90709" bIns="45355" anchor="t"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6711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09" tIns="45355" rIns="90709" bIns="45355" anchor="t"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6711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09" tIns="45355" rIns="90709" bIns="45355" anchor="t"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FCD5FC89-4D8C-4384-93AC-CAF5E693EFF2}" type="slidenum">
              <a:rPr lang="en-US" sz="1300">
                <a:latin typeface="Times New Roman" pitchFamily="18" charset="0"/>
              </a:rPr>
              <a:pPr/>
              <a:t>24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073607C0-146B-488D-B4EB-14011E87A1BC}" type="slidenum">
              <a:rPr lang="en-US" sz="1300">
                <a:latin typeface="Times New Roman" pitchFamily="18" charset="0"/>
              </a:rPr>
              <a:pPr/>
              <a:t>25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6711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09" tIns="45355" rIns="90709" bIns="45355" anchor="t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9E2E8DE6-1345-4D33-8ED5-71C7BCB34567}" type="slidenum">
              <a:rPr lang="en-US" sz="1300">
                <a:latin typeface="Times New Roman" pitchFamily="18" charset="0"/>
              </a:rPr>
              <a:pPr/>
              <a:t>28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2021F692-C609-407F-B38A-299A61B0F753}" type="slidenum">
              <a:rPr lang="en-US" sz="1300">
                <a:latin typeface="Times New Roman" pitchFamily="18" charset="0"/>
              </a:rPr>
              <a:pPr/>
              <a:t>29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2021F692-C609-407F-B38A-299A61B0F753}" type="slidenum">
              <a:rPr lang="en-US" sz="1300">
                <a:latin typeface="Times New Roman" pitchFamily="18" charset="0"/>
              </a:rPr>
              <a:pPr/>
              <a:t>32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2021F692-C609-407F-B38A-299A61B0F753}" type="slidenum">
              <a:rPr lang="en-US" sz="1300">
                <a:latin typeface="Times New Roman" pitchFamily="18" charset="0"/>
              </a:rPr>
              <a:pPr/>
              <a:t>33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2021F692-C609-407F-B38A-299A61B0F753}" type="slidenum">
              <a:rPr lang="en-US" sz="1300">
                <a:latin typeface="Times New Roman" pitchFamily="18" charset="0"/>
              </a:rPr>
              <a:pPr/>
              <a:t>34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02A6DCC-F840-436B-991C-28B9544CC157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D90E169-7FB8-42E8-9361-A48E49A05A06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05315286-99CB-46F0-811A-D36E9D94CDB0}" type="slidenum">
              <a:rPr lang="en-US" sz="1300">
                <a:latin typeface="Times New Roman" pitchFamily="18" charset="0"/>
              </a:rPr>
              <a:pPr/>
              <a:t>38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B73CEA49-AFE4-41AA-AE10-E530FC4EBB52}" type="slidenum">
              <a:rPr lang="en-US" sz="1300">
                <a:latin typeface="Times New Roman" pitchFamily="18" charset="0"/>
              </a:rPr>
              <a:pPr/>
              <a:t>41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6CBCC031-8924-4CB0-8DEC-D3ACB7F54F4E}" type="slidenum">
              <a:rPr lang="en-US" sz="1300">
                <a:latin typeface="Times New Roman" pitchFamily="18" charset="0"/>
              </a:rPr>
              <a:pPr/>
              <a:t>42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F8B59261-5A3E-48EF-87F8-610FA928F73C}" type="slidenum">
              <a:rPr lang="en-US" sz="1300">
                <a:latin typeface="Times New Roman" pitchFamily="18" charset="0"/>
              </a:rPr>
              <a:pPr/>
              <a:t>48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76F15AD8-535B-4A6C-8FA2-6F07893E465F}" type="slidenum">
              <a:rPr lang="en-US" sz="1300">
                <a:latin typeface="Times New Roman" pitchFamily="18" charset="0"/>
              </a:rPr>
              <a:pPr/>
              <a:t>49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C85A1F0-C1A1-47F2-B1DF-675C7B154DFC}" type="slidenum">
              <a:rPr lang="en-US" altLang="en-US" smtClean="0">
                <a:latin typeface="Times New Roman" pitchFamily="18" charset="0"/>
              </a:rPr>
              <a:pPr/>
              <a:t>51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60F743E-6C22-4480-8FCC-9218A1AE5C11}" type="slidenum">
              <a:rPr lang="en-US" altLang="en-US" smtClean="0">
                <a:latin typeface="Times New Roman" pitchFamily="18" charset="0"/>
              </a:rPr>
              <a:pPr/>
              <a:t>52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19921CE5-0465-47C3-AD33-49FD926479E4}" type="slidenum">
              <a:rPr lang="en-US" sz="1300">
                <a:latin typeface="Times New Roman" pitchFamily="18" charset="0"/>
              </a:rPr>
              <a:pPr/>
              <a:t>61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2F270F2D-9100-4D2F-94AE-263267673617}" type="slidenum">
              <a:rPr lang="en-US" sz="1300">
                <a:latin typeface="Times New Roman" pitchFamily="18" charset="0"/>
              </a:rPr>
              <a:pPr/>
              <a:t>62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E514C9E-E295-45A8-BA86-DA962BF1C6E4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30171" indent="-280835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23340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572677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22013" indent="-224668" defTabSz="914274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fld id="{23E506F0-34E0-4B7A-BC5D-3ACAC7FE996B}" type="slidenum">
              <a:rPr lang="en-US" sz="1300">
                <a:latin typeface="Times New Roman" pitchFamily="18" charset="0"/>
              </a:rPr>
              <a:pPr/>
              <a:t>10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340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782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079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73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66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882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43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143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577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977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39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416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7"/>
            <a:ext cx="8229600" cy="453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7200" y="860822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Verdana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05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265" indent="-342265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sz="2000">
          <a:solidFill>
            <a:schemeClr val="tx1"/>
          </a:solidFill>
          <a:latin typeface="Garamond" pitchFamily="18" charset="0"/>
          <a:ea typeface="ＭＳ Ｐゴシック" charset="-128"/>
          <a:cs typeface="Garamond" pitchFamily="18" charset="0"/>
        </a:defRPr>
      </a:lvl1pPr>
      <a:lvl2pPr marL="742315" indent="-285592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sz="2000">
          <a:solidFill>
            <a:schemeClr val="tx1"/>
          </a:solidFill>
          <a:latin typeface="Garamond" pitchFamily="18" charset="0"/>
          <a:ea typeface="ＭＳ Ｐゴシック" charset="-128"/>
        </a:defRPr>
      </a:lvl2pPr>
      <a:lvl3pPr marL="1085692" indent="-227807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000">
          <a:solidFill>
            <a:schemeClr val="tx1"/>
          </a:solidFill>
          <a:latin typeface="Garamond" pitchFamily="18" charset="0"/>
          <a:ea typeface="ＭＳ Ｐゴシック" charset="-128"/>
        </a:defRPr>
      </a:lvl3pPr>
      <a:lvl4pPr marL="1427957" indent="-227807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Garamond" pitchFamily="18" charset="0"/>
          <a:ea typeface="ＭＳ Ｐゴシック" charset="-128"/>
        </a:defRPr>
      </a:lvl4pPr>
      <a:lvl5pPr marL="1771333" indent="-227807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000">
          <a:solidFill>
            <a:schemeClr val="tx1"/>
          </a:solidFill>
          <a:latin typeface="Garamond" pitchFamily="18" charset="0"/>
          <a:ea typeface="ＭＳ Ｐゴシック" charset="-128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1"/>
            <a:ext cx="7772400" cy="4419599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Chapter 6:  </a:t>
            </a:r>
            <a:br>
              <a:rPr lang="en-US" dirty="0">
                <a:ea typeface="ＭＳ Ｐゴシック" pitchFamily="-84" charset="-128"/>
              </a:rPr>
            </a:br>
            <a:r>
              <a:rPr lang="en-US" dirty="0">
                <a:ea typeface="ＭＳ Ｐゴシック" pitchFamily="-84" charset="-128"/>
              </a:rPr>
              <a:t>Scheduling Algorithms</a:t>
            </a:r>
            <a:br>
              <a:rPr lang="en-US" dirty="0">
                <a:ea typeface="ＭＳ Ｐゴシック" pitchFamily="-84" charset="-128"/>
              </a:rPr>
            </a:br>
            <a:br>
              <a:rPr lang="en-US" dirty="0">
                <a:ea typeface="ＭＳ Ｐゴシック" pitchFamily="-84" charset="-128"/>
              </a:rPr>
            </a:br>
            <a:endParaRPr lang="en-US" sz="3600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684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7416"/>
            <a:ext cx="81534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Scheduling Criteria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958953"/>
          </a:xfrm>
        </p:spPr>
        <p:txBody>
          <a:bodyPr/>
          <a:lstStyle/>
          <a:p>
            <a:pPr algn="just"/>
            <a:r>
              <a:rPr lang="en-US" b="1" dirty="0">
                <a:ea typeface="ＭＳ Ｐゴシック" pitchFamily="-84" charset="-128"/>
              </a:rPr>
              <a:t>CPU utilization </a:t>
            </a:r>
            <a:r>
              <a:rPr lang="en-US" dirty="0">
                <a:ea typeface="ＭＳ Ｐゴシック" pitchFamily="-84" charset="-128"/>
              </a:rPr>
              <a:t>– keep the CPU as busy as possible</a:t>
            </a:r>
          </a:p>
          <a:p>
            <a:pPr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b="1" dirty="0">
                <a:ea typeface="ＭＳ Ｐゴシック" pitchFamily="-84" charset="-128"/>
              </a:rPr>
              <a:t>Throughput</a:t>
            </a:r>
            <a:r>
              <a:rPr lang="en-US" dirty="0">
                <a:ea typeface="ＭＳ Ｐゴシック" pitchFamily="-84" charset="-128"/>
              </a:rPr>
              <a:t> – # of processes that complete their execution per unit time</a:t>
            </a:r>
          </a:p>
          <a:p>
            <a:pPr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b="1" dirty="0">
                <a:ea typeface="ＭＳ Ｐゴシック" pitchFamily="-84" charset="-128"/>
              </a:rPr>
              <a:t>Turn around time </a:t>
            </a:r>
            <a:r>
              <a:rPr lang="en-US" dirty="0">
                <a:ea typeface="ＭＳ Ｐゴシック" pitchFamily="-84" charset="-128"/>
              </a:rPr>
              <a:t>– amount of time to execute a particular process</a:t>
            </a:r>
          </a:p>
          <a:p>
            <a:pPr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b="1" dirty="0">
                <a:ea typeface="ＭＳ Ｐゴシック" pitchFamily="-84" charset="-128"/>
              </a:rPr>
              <a:t>Waiting time </a:t>
            </a:r>
            <a:r>
              <a:rPr lang="en-US" dirty="0">
                <a:ea typeface="ＭＳ Ｐゴシック" pitchFamily="-84" charset="-128"/>
              </a:rPr>
              <a:t>– amount of time a process has been waiting in the ready queue</a:t>
            </a:r>
          </a:p>
          <a:p>
            <a:pPr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b="1" dirty="0">
                <a:ea typeface="ＭＳ Ｐゴシック" pitchFamily="-84" charset="-128"/>
              </a:rPr>
              <a:t>Response time </a:t>
            </a:r>
            <a:r>
              <a:rPr lang="en-US" dirty="0">
                <a:ea typeface="ＭＳ Ｐゴシック" pitchFamily="-84" charset="-128"/>
              </a:rPr>
              <a:t>– amount of time it takes from when a request was submitted until the first response is produced, not output  (for time-sharing environment)</a:t>
            </a:r>
          </a:p>
        </p:txBody>
      </p:sp>
    </p:spTree>
    <p:extLst>
      <p:ext uri="{BB962C8B-B14F-4D97-AF65-F5344CB8AC3E}">
        <p14:creationId xmlns:p14="http://schemas.microsoft.com/office/powerpoint/2010/main" val="87339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7"/>
            <a:ext cx="81534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Scheduling Algorithm Optimization Criteria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7306"/>
            <a:ext cx="7351183" cy="4483894"/>
          </a:xfrm>
        </p:spPr>
        <p:txBody>
          <a:bodyPr/>
          <a:lstStyle/>
          <a:p>
            <a:r>
              <a:rPr lang="en-US" sz="2200" dirty="0">
                <a:ea typeface="ＭＳ Ｐゴシック" pitchFamily="-84" charset="-128"/>
              </a:rPr>
              <a:t>Maximize CPU utilization</a:t>
            </a:r>
          </a:p>
          <a:p>
            <a:r>
              <a:rPr lang="en-US" sz="2200" dirty="0">
                <a:ea typeface="ＭＳ Ｐゴシック" pitchFamily="-84" charset="-128"/>
              </a:rPr>
              <a:t>Maximize throughput</a:t>
            </a:r>
          </a:p>
          <a:p>
            <a:r>
              <a:rPr lang="en-US" sz="2200" dirty="0">
                <a:ea typeface="ＭＳ Ｐゴシック" pitchFamily="-84" charset="-128"/>
              </a:rPr>
              <a:t>Minimize turnaround time </a:t>
            </a:r>
          </a:p>
          <a:p>
            <a:r>
              <a:rPr lang="en-US" sz="2200" dirty="0">
                <a:ea typeface="ＭＳ Ｐゴシック" pitchFamily="-84" charset="-128"/>
              </a:rPr>
              <a:t>Minimize waiting time </a:t>
            </a:r>
          </a:p>
          <a:p>
            <a:r>
              <a:rPr lang="en-US" sz="2200" dirty="0">
                <a:ea typeface="ＭＳ Ｐゴシック" pitchFamily="-84" charset="-128"/>
              </a:rPr>
              <a:t>Minimize response time</a:t>
            </a:r>
          </a:p>
        </p:txBody>
      </p:sp>
    </p:spTree>
    <p:extLst>
      <p:ext uri="{BB962C8B-B14F-4D97-AF65-F5344CB8AC3E}">
        <p14:creationId xmlns:p14="http://schemas.microsoft.com/office/powerpoint/2010/main" val="249654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1937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Scheduling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5486400"/>
          </a:xfrm>
        </p:spPr>
        <p:txBody>
          <a:bodyPr/>
          <a:lstStyle/>
          <a:p>
            <a:r>
              <a:rPr lang="en-US" altLang="en-US" sz="2200" dirty="0"/>
              <a:t>Multiprogramming needs CPU scheduling</a:t>
            </a:r>
          </a:p>
          <a:p>
            <a:pPr lvl="1"/>
            <a:r>
              <a:rPr lang="en-US" altLang="en-US" dirty="0"/>
              <a:t>Without any hardware support, what can the OS do to a running process?</a:t>
            </a:r>
          </a:p>
          <a:p>
            <a:endParaRPr lang="en-US" altLang="en-US" dirty="0"/>
          </a:p>
          <a:p>
            <a:r>
              <a:rPr lang="en-US" altLang="en-US" sz="2200" dirty="0"/>
              <a:t>System calls that triggers Scheduler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Block –</a:t>
            </a:r>
            <a:r>
              <a:rPr lang="en-US" altLang="en-US" dirty="0"/>
              <a:t> wait on some event/resource</a:t>
            </a:r>
          </a:p>
          <a:p>
            <a:pPr lvl="2"/>
            <a:r>
              <a:rPr lang="en-US" altLang="en-US" sz="1800" dirty="0"/>
              <a:t>Network packet arrival (e.g. </a:t>
            </a:r>
            <a:r>
              <a:rPr lang="en-US" altLang="en-US" sz="1800" dirty="0" err="1"/>
              <a:t>recv</a:t>
            </a:r>
            <a:r>
              <a:rPr lang="en-US" altLang="en-US" sz="1800" dirty="0"/>
              <a:t>( ))</a:t>
            </a:r>
          </a:p>
          <a:p>
            <a:pPr lvl="2"/>
            <a:r>
              <a:rPr lang="en-US" altLang="en-US" sz="1800" dirty="0"/>
              <a:t>Keyboard, mouse input (e.g. </a:t>
            </a:r>
            <a:r>
              <a:rPr lang="en-US" altLang="en-US" sz="1800" dirty="0" err="1"/>
              <a:t>getchar</a:t>
            </a:r>
            <a:r>
              <a:rPr lang="en-US" altLang="en-US" sz="1800" dirty="0"/>
              <a:t>( ))</a:t>
            </a:r>
          </a:p>
          <a:p>
            <a:pPr lvl="2"/>
            <a:r>
              <a:rPr lang="en-US" altLang="en-US" sz="1800" dirty="0"/>
              <a:t>Disk activity completion (e.g. read( ))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Yield –</a:t>
            </a:r>
            <a:r>
              <a:rPr lang="en-US" altLang="en-US" dirty="0"/>
              <a:t> give up running for now</a:t>
            </a:r>
          </a:p>
        </p:txBody>
      </p:sp>
    </p:spTree>
    <p:extLst>
      <p:ext uri="{BB962C8B-B14F-4D97-AF65-F5344CB8AC3E}">
        <p14:creationId xmlns:p14="http://schemas.microsoft.com/office/powerpoint/2010/main" val="335520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1937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Non-Preemptive Scheduler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05800" cy="5126038"/>
          </a:xfrm>
        </p:spPr>
        <p:txBody>
          <a:bodyPr/>
          <a:lstStyle/>
          <a:p>
            <a:r>
              <a:rPr lang="en-US" altLang="en-US" sz="2200" dirty="0"/>
              <a:t>A non-preemptive scheduler invoked by explicit block/yield calls or terminations</a:t>
            </a:r>
          </a:p>
          <a:p>
            <a:pPr lvl="1"/>
            <a:r>
              <a:rPr lang="en-US" altLang="en-US" dirty="0"/>
              <a:t>Only method when there is no timer!</a:t>
            </a:r>
          </a:p>
          <a:p>
            <a:endParaRPr lang="en-US" altLang="en-US" dirty="0"/>
          </a:p>
          <a:p>
            <a:r>
              <a:rPr lang="en-US" altLang="en-US" sz="2200" dirty="0"/>
              <a:t>The simplest form</a:t>
            </a:r>
          </a:p>
          <a:p>
            <a:pPr lvl="1"/>
            <a:r>
              <a:rPr lang="en-US" altLang="en-US" dirty="0"/>
              <a:t>Scheduler:</a:t>
            </a:r>
          </a:p>
          <a:p>
            <a:pPr lvl="2"/>
            <a:r>
              <a:rPr lang="en-US" altLang="en-US" dirty="0"/>
              <a:t>save current process state (into PCB)</a:t>
            </a:r>
          </a:p>
          <a:p>
            <a:pPr lvl="2"/>
            <a:r>
              <a:rPr lang="en-US" altLang="en-US" dirty="0"/>
              <a:t>choose next process to run</a:t>
            </a:r>
          </a:p>
          <a:p>
            <a:pPr lvl="2"/>
            <a:r>
              <a:rPr lang="en-US" altLang="en-US" dirty="0"/>
              <a:t>dispatch (load PCB and run)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Used in Windows 3.1, Mac OS</a:t>
            </a:r>
          </a:p>
        </p:txBody>
      </p:sp>
    </p:spTree>
    <p:extLst>
      <p:ext uri="{BB962C8B-B14F-4D97-AF65-F5344CB8AC3E}">
        <p14:creationId xmlns:p14="http://schemas.microsoft.com/office/powerpoint/2010/main" val="120802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1937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Timesharing Systems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05800" cy="5126038"/>
          </a:xfrm>
        </p:spPr>
        <p:txBody>
          <a:bodyPr/>
          <a:lstStyle/>
          <a:p>
            <a:r>
              <a:rPr lang="en-US" altLang="en-US" sz="2200" dirty="0"/>
              <a:t>Timesharing systems support interactive use</a:t>
            </a:r>
          </a:p>
          <a:p>
            <a:pPr lvl="1"/>
            <a:r>
              <a:rPr lang="en-US" altLang="en-US" dirty="0"/>
              <a:t>Each user feel he/she has the entire machine</a:t>
            </a:r>
          </a:p>
          <a:p>
            <a:pPr lvl="1"/>
            <a:r>
              <a:rPr lang="en-US" altLang="en-US" dirty="0"/>
              <a:t>Optimize response time</a:t>
            </a:r>
          </a:p>
          <a:p>
            <a:pPr lvl="1"/>
            <a:r>
              <a:rPr lang="en-US" altLang="en-US" dirty="0"/>
              <a:t>Based on time-slicing</a:t>
            </a:r>
          </a:p>
          <a:p>
            <a:endParaRPr lang="en-US" altLang="en-US" sz="2200" dirty="0"/>
          </a:p>
          <a:p>
            <a:r>
              <a:rPr lang="en-US" altLang="en-US" sz="2200" dirty="0"/>
              <a:t>Without hardware support, can we do anything other than non-preemptive scheduling?</a:t>
            </a:r>
          </a:p>
          <a:p>
            <a:pPr lvl="1"/>
            <a:endParaRPr lang="en-US" altLang="en-US" dirty="0"/>
          </a:p>
          <a:p>
            <a:r>
              <a:rPr lang="en-US" altLang="en-US" sz="2200" dirty="0"/>
              <a:t>Timer interrupt</a:t>
            </a:r>
          </a:p>
          <a:p>
            <a:pPr lvl="1"/>
            <a:r>
              <a:rPr lang="en-US" altLang="en-US" dirty="0"/>
              <a:t>Generated by the hardware</a:t>
            </a:r>
          </a:p>
          <a:p>
            <a:pPr lvl="1"/>
            <a:r>
              <a:rPr lang="en-US" altLang="en-US" dirty="0"/>
              <a:t>Setting requires privilege</a:t>
            </a:r>
          </a:p>
          <a:p>
            <a:pPr lvl="1"/>
            <a:r>
              <a:rPr lang="en-US" altLang="en-US" dirty="0"/>
              <a:t>Delivered to the OS</a:t>
            </a:r>
          </a:p>
        </p:txBody>
      </p:sp>
    </p:spTree>
    <p:extLst>
      <p:ext uri="{BB962C8B-B14F-4D97-AF65-F5344CB8AC3E}">
        <p14:creationId xmlns:p14="http://schemas.microsoft.com/office/powerpoint/2010/main" val="235020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1937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Preemptive Scheduler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696200" cy="5126038"/>
          </a:xfrm>
        </p:spPr>
        <p:txBody>
          <a:bodyPr/>
          <a:lstStyle/>
          <a:p>
            <a:r>
              <a:rPr lang="en-US" altLang="en-US" sz="2200" dirty="0"/>
              <a:t>Using interrupts for scheduling</a:t>
            </a:r>
          </a:p>
          <a:p>
            <a:endParaRPr lang="en-US" altLang="en-US" sz="2200" dirty="0"/>
          </a:p>
          <a:p>
            <a:r>
              <a:rPr lang="en-US" altLang="en-US" sz="2200" dirty="0"/>
              <a:t>Basic Idea</a:t>
            </a:r>
          </a:p>
          <a:p>
            <a:pPr lvl="1"/>
            <a:r>
              <a:rPr lang="en-US" altLang="en-US" dirty="0"/>
              <a:t>Before moving process to running, OS sets timer</a:t>
            </a:r>
          </a:p>
          <a:p>
            <a:pPr lvl="1"/>
            <a:r>
              <a:rPr lang="en-US" altLang="en-US" dirty="0"/>
              <a:t>If process yields/blocks, clear timer, go to scheduler</a:t>
            </a:r>
          </a:p>
          <a:p>
            <a:pPr lvl="1"/>
            <a:r>
              <a:rPr lang="en-US" altLang="en-US" dirty="0"/>
              <a:t>If timer expires, go to scheduler</a:t>
            </a:r>
          </a:p>
          <a:p>
            <a:pPr lvl="1"/>
            <a:r>
              <a:rPr lang="en-US" altLang="en-US" dirty="0"/>
              <a:t>Recall Context Switching!</a:t>
            </a:r>
          </a:p>
          <a:p>
            <a:endParaRPr lang="en-US" altLang="en-US" dirty="0"/>
          </a:p>
          <a:p>
            <a:r>
              <a:rPr lang="en-US" altLang="en-US" sz="2200" dirty="0"/>
              <a:t>Considerations: Timer granularity</a:t>
            </a:r>
          </a:p>
          <a:p>
            <a:pPr lvl="1"/>
            <a:r>
              <a:rPr lang="en-US" altLang="en-US" dirty="0"/>
              <a:t>Finer timers = more responsive</a:t>
            </a:r>
          </a:p>
          <a:p>
            <a:pPr lvl="1"/>
            <a:r>
              <a:rPr lang="en-US" altLang="en-US" dirty="0"/>
              <a:t>Coarser timers =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62194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00" y="642937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OS as a Resource Manager: </a:t>
            </a:r>
            <a:br>
              <a:rPr lang="en-US" altLang="en-US" dirty="0"/>
            </a:br>
            <a:r>
              <a:rPr lang="en-US" altLang="en-US" dirty="0"/>
              <a:t>Allocation vs. Scheduling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algn="just"/>
            <a:r>
              <a:rPr lang="en-US" altLang="en-US" sz="2200" dirty="0"/>
              <a:t>Allocation (spatial)</a:t>
            </a:r>
          </a:p>
          <a:p>
            <a:pPr lvl="1" algn="just"/>
            <a:r>
              <a:rPr lang="en-US" altLang="en-US" sz="2200" dirty="0"/>
              <a:t>Who gets what? Given a set of requests for resources, which processes should be given which resources for best utilization?</a:t>
            </a:r>
          </a:p>
          <a:p>
            <a:pPr algn="just"/>
            <a:endParaRPr lang="en-US" altLang="en-US" sz="2200" dirty="0"/>
          </a:p>
          <a:p>
            <a:pPr algn="just"/>
            <a:r>
              <a:rPr lang="en-US" altLang="en-US" sz="2200" dirty="0"/>
              <a:t>Scheduling</a:t>
            </a:r>
          </a:p>
          <a:p>
            <a:pPr lvl="1" algn="just"/>
            <a:r>
              <a:rPr lang="en-US" altLang="en-US" dirty="0"/>
              <a:t>How long can they keep it? When more resources are requested than can be granted, in what order can they be serviced?</a:t>
            </a:r>
          </a:p>
        </p:txBody>
      </p:sp>
    </p:spTree>
    <p:extLst>
      <p:ext uri="{BB962C8B-B14F-4D97-AF65-F5344CB8AC3E}">
        <p14:creationId xmlns:p14="http://schemas.microsoft.com/office/powerpoint/2010/main" val="221600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7813"/>
            <a:ext cx="8305800" cy="576262"/>
          </a:xfrm>
        </p:spPr>
        <p:txBody>
          <a:bodyPr/>
          <a:lstStyle/>
          <a:p>
            <a:pPr eaLnBrk="1" hangingPunct="1"/>
            <a:r>
              <a:rPr lang="en-US" dirty="0"/>
              <a:t>[Lecture 1] Separating Policy from Mechanism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0010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A fundamental design principle in Computer Science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Mechanism – tool/implementation to achieve some effect</a:t>
            </a:r>
          </a:p>
          <a:p>
            <a:r>
              <a:rPr lang="en-US" sz="2200" dirty="0"/>
              <a:t>Policy – decisions on what effect should be achieved</a:t>
            </a:r>
          </a:p>
          <a:p>
            <a:pPr lvl="1"/>
            <a:r>
              <a:rPr lang="en-US" sz="2200" dirty="0"/>
              <a:t>Examples:</a:t>
            </a:r>
            <a:endParaRPr lang="en-US" sz="2200" dirty="0">
              <a:sym typeface="Wingdings" panose="05000000000000000000" pitchFamily="2" charset="2"/>
            </a:endParaRPr>
          </a:p>
          <a:p>
            <a:pPr lvl="2"/>
            <a:r>
              <a:rPr lang="en-US" sz="2200" dirty="0"/>
              <a:t>All users treated equally</a:t>
            </a:r>
          </a:p>
          <a:p>
            <a:pPr lvl="2"/>
            <a:r>
              <a:rPr lang="en-US" sz="2200" dirty="0"/>
              <a:t>All programs instances treated equally</a:t>
            </a:r>
          </a:p>
          <a:p>
            <a:pPr lvl="2"/>
            <a:r>
              <a:rPr lang="en-US" sz="2200" dirty="0"/>
              <a:t>Preferred users treated better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Separation leads to flexibility</a:t>
            </a:r>
          </a:p>
        </p:txBody>
      </p:sp>
    </p:spTree>
    <p:extLst>
      <p:ext uri="{BB962C8B-B14F-4D97-AF65-F5344CB8AC3E}">
        <p14:creationId xmlns:p14="http://schemas.microsoft.com/office/powerpoint/2010/main" val="56619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7813"/>
            <a:ext cx="8305800" cy="576262"/>
          </a:xfrm>
        </p:spPr>
        <p:txBody>
          <a:bodyPr/>
          <a:lstStyle/>
          <a:p>
            <a:pPr eaLnBrk="1" hangingPunct="1"/>
            <a:r>
              <a:rPr lang="en-US" dirty="0"/>
              <a:t>Preemptive CPU Scheduling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001000" cy="4876800"/>
          </a:xfrm>
        </p:spPr>
        <p:txBody>
          <a:bodyPr/>
          <a:lstStyle/>
          <a:p>
            <a:r>
              <a:rPr lang="en-US" sz="2200" dirty="0"/>
              <a:t>What is in it?</a:t>
            </a:r>
          </a:p>
          <a:p>
            <a:pPr lvl="1"/>
            <a:r>
              <a:rPr lang="en-US" sz="2200" dirty="0"/>
              <a:t>Mechanism + Policy</a:t>
            </a:r>
          </a:p>
          <a:p>
            <a:pPr lvl="1"/>
            <a:r>
              <a:rPr lang="en-US" sz="2200" dirty="0"/>
              <a:t>Mechanisms fairly simple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Policy choices harder</a:t>
            </a:r>
          </a:p>
        </p:txBody>
      </p:sp>
    </p:spTree>
    <p:extLst>
      <p:ext uri="{BB962C8B-B14F-4D97-AF65-F5344CB8AC3E}">
        <p14:creationId xmlns:p14="http://schemas.microsoft.com/office/powerpoint/2010/main" val="2767712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7813"/>
            <a:ext cx="8305800" cy="576262"/>
          </a:xfrm>
        </p:spPr>
        <p:txBody>
          <a:bodyPr/>
          <a:lstStyle/>
          <a:p>
            <a:pPr eaLnBrk="1" hangingPunct="1"/>
            <a:r>
              <a:rPr lang="en-US" dirty="0"/>
              <a:t>Challenges in Policy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229600" cy="5638800"/>
          </a:xfrm>
        </p:spPr>
        <p:txBody>
          <a:bodyPr/>
          <a:lstStyle/>
          <a:p>
            <a:r>
              <a:rPr lang="en-US" sz="2200" dirty="0"/>
              <a:t>Flexibility – variability in job types</a:t>
            </a:r>
          </a:p>
          <a:p>
            <a:pPr lvl="1"/>
            <a:r>
              <a:rPr lang="en-US" sz="2200" dirty="0"/>
              <a:t>Long vs. short</a:t>
            </a:r>
          </a:p>
          <a:p>
            <a:pPr lvl="1"/>
            <a:r>
              <a:rPr lang="en-US" sz="2200" dirty="0"/>
              <a:t>Interactive vs. non-interactive</a:t>
            </a:r>
          </a:p>
          <a:p>
            <a:pPr lvl="1"/>
            <a:r>
              <a:rPr lang="en-US" sz="2200" dirty="0"/>
              <a:t>I/O bound vs. compute-bound</a:t>
            </a:r>
          </a:p>
          <a:p>
            <a:pPr lvl="1"/>
            <a:endParaRPr lang="en-US" sz="2200" dirty="0"/>
          </a:p>
          <a:p>
            <a:r>
              <a:rPr lang="en-US" sz="2200" dirty="0"/>
              <a:t>Issues?</a:t>
            </a:r>
          </a:p>
          <a:p>
            <a:pPr lvl="1"/>
            <a:r>
              <a:rPr lang="en-US" sz="2200" dirty="0"/>
              <a:t>Short jobs shouldn’t suffer</a:t>
            </a:r>
          </a:p>
          <a:p>
            <a:pPr lvl="1"/>
            <a:r>
              <a:rPr lang="en-US" sz="2200" dirty="0"/>
              <a:t>Users shouldn’t be annoyed</a:t>
            </a:r>
          </a:p>
        </p:txBody>
      </p:sp>
    </p:spTree>
    <p:extLst>
      <p:ext uri="{BB962C8B-B14F-4D97-AF65-F5344CB8AC3E}">
        <p14:creationId xmlns:p14="http://schemas.microsoft.com/office/powerpoint/2010/main" val="127558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1937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Scheduling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066800"/>
          </a:xfrm>
        </p:spPr>
        <p:txBody>
          <a:bodyPr/>
          <a:lstStyle/>
          <a:p>
            <a:r>
              <a:rPr lang="en-US" altLang="en-US" sz="2200" dirty="0"/>
              <a:t>Process execution consists of a </a:t>
            </a:r>
            <a:r>
              <a:rPr lang="en-US" altLang="en-US" sz="2200" b="1" dirty="0">
                <a:solidFill>
                  <a:srgbClr val="3366FF"/>
                </a:solidFill>
              </a:rPr>
              <a:t>CPU burst </a:t>
            </a:r>
            <a:r>
              <a:rPr lang="en-US" altLang="en-US" sz="2200" dirty="0"/>
              <a:t>followed by </a:t>
            </a:r>
            <a:r>
              <a:rPr lang="en-US" altLang="en-US" sz="2200" b="1" dirty="0">
                <a:solidFill>
                  <a:srgbClr val="3366FF"/>
                </a:solidFill>
              </a:rPr>
              <a:t>I/O burst</a:t>
            </a:r>
          </a:p>
          <a:p>
            <a:r>
              <a:rPr lang="en-US" altLang="en-US" sz="2200" dirty="0"/>
              <a:t>CPU burst distribution is of main concern</a:t>
            </a:r>
            <a:endParaRPr lang="en-US" altLang="en-US" sz="2200" b="1" dirty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en-US" altLang="en-US" sz="2200" dirty="0"/>
          </a:p>
        </p:txBody>
      </p:sp>
      <p:pic>
        <p:nvPicPr>
          <p:cNvPr id="4" name="Picture 1" descr="6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34" y="1447800"/>
            <a:ext cx="2573566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2438400"/>
            <a:ext cx="5181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2265" indent="-34226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  <a:cs typeface="Garamond" pitchFamily="18" charset="0"/>
              </a:defRPr>
            </a:lvl1pPr>
            <a:lvl2pPr marL="742315" indent="-285592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2pPr>
            <a:lvl3pPr marL="1085692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3pPr>
            <a:lvl4pPr marL="1427957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4pPr>
            <a:lvl5pPr marL="1771333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sz="2200" kern="0" dirty="0"/>
              <a:t>Goal is to maximize CPU utilization</a:t>
            </a:r>
          </a:p>
          <a:p>
            <a:pPr lvl="1"/>
            <a:r>
              <a:rPr lang="en-US" altLang="en-US" kern="0" dirty="0"/>
              <a:t>Quickly switch processes onto CPU for time sharing</a:t>
            </a:r>
          </a:p>
          <a:p>
            <a:pPr lvl="1"/>
            <a:r>
              <a:rPr lang="en-US" altLang="en-US" kern="0" dirty="0"/>
              <a:t>Select among available processes for next execution on CPU</a:t>
            </a:r>
          </a:p>
          <a:p>
            <a:endParaRPr lang="en-US" altLang="en-US" sz="2200" kern="0" dirty="0"/>
          </a:p>
        </p:txBody>
      </p:sp>
    </p:spTree>
    <p:extLst>
      <p:ext uri="{BB962C8B-B14F-4D97-AF65-F5344CB8AC3E}">
        <p14:creationId xmlns:p14="http://schemas.microsoft.com/office/powerpoint/2010/main" val="56768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7813"/>
            <a:ext cx="8305800" cy="576262"/>
          </a:xfrm>
        </p:spPr>
        <p:txBody>
          <a:bodyPr/>
          <a:lstStyle/>
          <a:p>
            <a:pPr eaLnBrk="1" hangingPunct="1"/>
            <a:r>
              <a:rPr lang="en-US" dirty="0"/>
              <a:t>Challenges in Policy (cont.)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229600" cy="5638800"/>
          </a:xfrm>
        </p:spPr>
        <p:txBody>
          <a:bodyPr/>
          <a:lstStyle/>
          <a:p>
            <a:r>
              <a:rPr lang="en-US" sz="2200" dirty="0"/>
              <a:t>Fairness</a:t>
            </a:r>
          </a:p>
          <a:p>
            <a:pPr lvl="1"/>
            <a:r>
              <a:rPr lang="en-US" sz="2200" dirty="0"/>
              <a:t>All users should get access to CPU</a:t>
            </a:r>
          </a:p>
          <a:p>
            <a:pPr lvl="1"/>
            <a:r>
              <a:rPr lang="en-US" sz="2200" dirty="0"/>
              <a:t>Amount of CPU should be roughly even?</a:t>
            </a:r>
          </a:p>
          <a:p>
            <a:pPr lvl="1"/>
            <a:endParaRPr lang="en-US" sz="2200" dirty="0"/>
          </a:p>
          <a:p>
            <a:r>
              <a:rPr lang="en-US" sz="2200" dirty="0"/>
              <a:t>Issues?</a:t>
            </a:r>
          </a:p>
          <a:p>
            <a:pPr lvl="1"/>
            <a:r>
              <a:rPr lang="en-US" sz="2200" dirty="0"/>
              <a:t>Short-term vs. long-term fairness</a:t>
            </a:r>
          </a:p>
        </p:txBody>
      </p:sp>
    </p:spTree>
    <p:extLst>
      <p:ext uri="{BB962C8B-B14F-4D97-AF65-F5344CB8AC3E}">
        <p14:creationId xmlns:p14="http://schemas.microsoft.com/office/powerpoint/2010/main" val="252141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7813"/>
            <a:ext cx="8305800" cy="576262"/>
          </a:xfrm>
        </p:spPr>
        <p:txBody>
          <a:bodyPr/>
          <a:lstStyle/>
          <a:p>
            <a:pPr eaLnBrk="1" hangingPunct="1"/>
            <a:r>
              <a:rPr lang="en-US" dirty="0"/>
              <a:t>Goals and Assumptions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229600" cy="5638800"/>
          </a:xfrm>
        </p:spPr>
        <p:txBody>
          <a:bodyPr/>
          <a:lstStyle/>
          <a:p>
            <a:r>
              <a:rPr lang="en-US" sz="2200" dirty="0"/>
              <a:t>Goals (Performance metric)</a:t>
            </a:r>
          </a:p>
          <a:p>
            <a:pPr lvl="1"/>
            <a:r>
              <a:rPr lang="en-US" dirty="0"/>
              <a:t>Minimize turnaround time: average time to complete a job</a:t>
            </a:r>
          </a:p>
          <a:p>
            <a:pPr lvl="1"/>
            <a:r>
              <a:rPr lang="en-US" dirty="0"/>
              <a:t>Maximize throughput: operations (jobs) per second</a:t>
            </a:r>
          </a:p>
          <a:p>
            <a:pPr lvl="2"/>
            <a:r>
              <a:rPr lang="en-US" sz="1800" dirty="0"/>
              <a:t>Minimize overhead of context switches: large quanta</a:t>
            </a:r>
          </a:p>
          <a:p>
            <a:pPr lvl="2"/>
            <a:r>
              <a:rPr lang="en-US" sz="1800" dirty="0"/>
              <a:t>Efficient utilization (CPU, memory, disk etc.)</a:t>
            </a:r>
          </a:p>
          <a:p>
            <a:pPr lvl="1"/>
            <a:r>
              <a:rPr lang="en-US" dirty="0"/>
              <a:t>Short response time: type on a keyboard</a:t>
            </a:r>
          </a:p>
          <a:p>
            <a:pPr lvl="2"/>
            <a:r>
              <a:rPr lang="en-US" dirty="0"/>
              <a:t>Small quanta</a:t>
            </a:r>
          </a:p>
          <a:p>
            <a:pPr lvl="1"/>
            <a:r>
              <a:rPr lang="en-US" dirty="0"/>
              <a:t>Fairness (fair, no starvation, no deadlock)</a:t>
            </a:r>
          </a:p>
          <a:p>
            <a:r>
              <a:rPr lang="en-US" sz="2200" dirty="0"/>
              <a:t>Goals often conflict</a:t>
            </a:r>
          </a:p>
          <a:p>
            <a:pPr lvl="1"/>
            <a:r>
              <a:rPr lang="en-US" dirty="0"/>
              <a:t>Fairness vs. average turnaround time?</a:t>
            </a:r>
          </a:p>
          <a:p>
            <a:endParaRPr lang="en-US" sz="1600" dirty="0"/>
          </a:p>
          <a:p>
            <a:r>
              <a:rPr lang="en-US" sz="2200" dirty="0"/>
              <a:t>Assumptions</a:t>
            </a:r>
          </a:p>
          <a:p>
            <a:pPr lvl="1"/>
            <a:r>
              <a:rPr lang="en-US" dirty="0"/>
              <a:t>One process/program per user</a:t>
            </a:r>
          </a:p>
          <a:p>
            <a:pPr lvl="1"/>
            <a:r>
              <a:rPr lang="en-US" dirty="0"/>
              <a:t>Programs are independent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5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305800" cy="576262"/>
          </a:xfrm>
        </p:spPr>
        <p:txBody>
          <a:bodyPr/>
          <a:lstStyle/>
          <a:p>
            <a:pPr eaLnBrk="1" hangingPunct="1"/>
            <a:r>
              <a:rPr lang="en-US" dirty="0"/>
              <a:t>Scheduling Policies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229600" cy="5410200"/>
          </a:xfrm>
        </p:spPr>
        <p:txBody>
          <a:bodyPr/>
          <a:lstStyle/>
          <a:p>
            <a:r>
              <a:rPr lang="en-US" sz="2200" dirty="0"/>
              <a:t>Is there an optimal scheduling policy?</a:t>
            </a:r>
          </a:p>
          <a:p>
            <a:r>
              <a:rPr lang="en-US" sz="2200" dirty="0"/>
              <a:t>Even if we narrow down to one goal?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200" dirty="0"/>
              <a:t>But we don’t know about future</a:t>
            </a:r>
          </a:p>
          <a:p>
            <a:pPr lvl="1"/>
            <a:r>
              <a:rPr lang="en-US" dirty="0"/>
              <a:t>Offline vs. online</a:t>
            </a:r>
          </a:p>
        </p:txBody>
      </p:sp>
    </p:spTree>
    <p:extLst>
      <p:ext uri="{BB962C8B-B14F-4D97-AF65-F5344CB8AC3E}">
        <p14:creationId xmlns:p14="http://schemas.microsoft.com/office/powerpoint/2010/main" val="2917685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Non-preemptive</a:t>
            </a:r>
          </a:p>
          <a:p>
            <a:pPr lvl="1"/>
            <a:r>
              <a:rPr lang="en-US" sz="2400" dirty="0"/>
              <a:t>First Come First Served</a:t>
            </a:r>
          </a:p>
          <a:p>
            <a:pPr lvl="1"/>
            <a:r>
              <a:rPr lang="en-US" sz="2400" dirty="0"/>
              <a:t>Shortest Job First</a:t>
            </a:r>
          </a:p>
          <a:p>
            <a:pPr lvl="1"/>
            <a:r>
              <a:rPr lang="en-US" sz="2400" dirty="0"/>
              <a:t>Priority Scheduling</a:t>
            </a:r>
          </a:p>
          <a:p>
            <a:r>
              <a:rPr lang="en-US" sz="2400" dirty="0"/>
              <a:t>Preemptive</a:t>
            </a:r>
          </a:p>
          <a:p>
            <a:pPr lvl="1"/>
            <a:r>
              <a:rPr lang="en-US" sz="2400" dirty="0"/>
              <a:t>Round Robin</a:t>
            </a:r>
          </a:p>
          <a:p>
            <a:pPr lvl="1"/>
            <a:r>
              <a:rPr lang="en-US" sz="2400" dirty="0"/>
              <a:t>Shortest Remaining Time First</a:t>
            </a:r>
          </a:p>
          <a:p>
            <a:pPr lvl="1"/>
            <a:r>
              <a:rPr lang="en-US" sz="2400" dirty="0"/>
              <a:t>Priority Scheduling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3875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0050"/>
            <a:ext cx="8004175" cy="457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Example: FCFS Scheduling Policy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14450"/>
            <a:ext cx="7924800" cy="5314950"/>
          </a:xfrm>
        </p:spPr>
        <p:txBody>
          <a:bodyPr/>
          <a:lstStyle/>
          <a:p>
            <a:pPr>
              <a:lnSpc>
                <a:spcPct val="90000"/>
              </a:lnSpc>
              <a:buNone/>
              <a:tabLst>
                <a:tab pos="3030379" algn="ctr"/>
                <a:tab pos="4633913" algn="ctr"/>
              </a:tabLst>
            </a:pPr>
            <a:r>
              <a:rPr lang="en-US" sz="1600" dirty="0">
                <a:ea typeface="ＭＳ Ｐゴシック" pitchFamily="-84" charset="-128"/>
              </a:rPr>
              <a:t>		</a:t>
            </a:r>
            <a:r>
              <a:rPr lang="en-US" u="sng" dirty="0">
                <a:ea typeface="ＭＳ Ｐゴシック" pitchFamily="-84" charset="-128"/>
              </a:rPr>
              <a:t>Process</a:t>
            </a:r>
            <a:r>
              <a:rPr lang="en-US" dirty="0">
                <a:ea typeface="ＭＳ Ｐゴシック" pitchFamily="-84" charset="-128"/>
              </a:rPr>
              <a:t>	</a:t>
            </a:r>
            <a:r>
              <a:rPr lang="en-US" u="sng" dirty="0">
                <a:ea typeface="ＭＳ Ｐゴシック" pitchFamily="-84" charset="-128"/>
              </a:rPr>
              <a:t>Burst Time	</a:t>
            </a:r>
          </a:p>
          <a:p>
            <a:pPr>
              <a:lnSpc>
                <a:spcPct val="90000"/>
              </a:lnSpc>
              <a:buNone/>
              <a:tabLst>
                <a:tab pos="3030379" algn="ctr"/>
                <a:tab pos="4633913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	24</a:t>
            </a:r>
          </a:p>
          <a:p>
            <a:pPr>
              <a:lnSpc>
                <a:spcPct val="90000"/>
              </a:lnSpc>
              <a:buNone/>
              <a:tabLst>
                <a:tab pos="3030379" algn="ctr"/>
                <a:tab pos="4633913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2</a:t>
            </a:r>
            <a:r>
              <a:rPr lang="en-US" dirty="0">
                <a:ea typeface="ＭＳ Ｐゴシック" pitchFamily="-84" charset="-128"/>
              </a:rPr>
              <a:t> 	3</a:t>
            </a:r>
          </a:p>
          <a:p>
            <a:pPr>
              <a:lnSpc>
                <a:spcPct val="90000"/>
              </a:lnSpc>
              <a:buNone/>
              <a:tabLst>
                <a:tab pos="3030379" algn="ctr"/>
                <a:tab pos="4633913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3	 </a:t>
            </a:r>
            <a:r>
              <a:rPr lang="en-US" dirty="0">
                <a:ea typeface="ＭＳ Ｐゴシック" pitchFamily="-84" charset="-128"/>
              </a:rPr>
              <a:t>3</a:t>
            </a:r>
            <a:r>
              <a:rPr lang="en-US" i="1" baseline="-25000" dirty="0">
                <a:ea typeface="ＭＳ Ｐゴシック" pitchFamily="-84" charset="-128"/>
              </a:rPr>
              <a:t> </a:t>
            </a:r>
          </a:p>
          <a:p>
            <a:pPr>
              <a:lnSpc>
                <a:spcPct val="90000"/>
              </a:lnSpc>
              <a:tabLst>
                <a:tab pos="3030379" algn="ctr"/>
                <a:tab pos="4633913" algn="ctr"/>
              </a:tabLst>
            </a:pPr>
            <a:r>
              <a:rPr lang="en-US" dirty="0">
                <a:ea typeface="ＭＳ Ｐゴシック" pitchFamily="-84" charset="-128"/>
              </a:rPr>
              <a:t>Suppose that the processes arrive in the order: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 ,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2</a:t>
            </a:r>
            <a:r>
              <a:rPr lang="en-US" dirty="0">
                <a:ea typeface="ＭＳ Ｐゴシック" pitchFamily="-84" charset="-128"/>
              </a:rPr>
              <a:t> ,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3  </a:t>
            </a:r>
            <a:br>
              <a:rPr lang="en-US" i="1" baseline="-25000" dirty="0">
                <a:ea typeface="ＭＳ Ｐゴシック" pitchFamily="-84" charset="-128"/>
              </a:rPr>
            </a:br>
            <a:r>
              <a:rPr lang="en-US" dirty="0">
                <a:ea typeface="ＭＳ Ｐゴシック" pitchFamily="-84" charset="-128"/>
              </a:rPr>
              <a:t>The Gantt Chart for the schedule is:</a:t>
            </a:r>
            <a:br>
              <a:rPr lang="en-US" dirty="0">
                <a:ea typeface="ＭＳ Ｐゴシック" pitchFamily="-84" charset="-128"/>
              </a:rPr>
            </a:br>
            <a:br>
              <a:rPr lang="en-US" sz="1600" dirty="0">
                <a:ea typeface="ＭＳ Ｐゴシック" pitchFamily="-84" charset="-128"/>
              </a:rPr>
            </a:br>
            <a:endParaRPr lang="en-US" sz="1600" dirty="0">
              <a:ea typeface="ＭＳ Ｐゴシック" pitchFamily="-84" charset="-128"/>
            </a:endParaRPr>
          </a:p>
          <a:p>
            <a:pPr marL="0" indent="0">
              <a:lnSpc>
                <a:spcPct val="90000"/>
              </a:lnSpc>
              <a:buNone/>
              <a:tabLst>
                <a:tab pos="3030379" algn="ctr"/>
                <a:tab pos="4633913" algn="ctr"/>
              </a:tabLst>
            </a:pPr>
            <a:br>
              <a:rPr lang="en-US" sz="1600" dirty="0">
                <a:ea typeface="ＭＳ Ｐゴシック" pitchFamily="-84" charset="-128"/>
              </a:rPr>
            </a:br>
            <a:br>
              <a:rPr lang="en-US" sz="1600" dirty="0">
                <a:ea typeface="ＭＳ Ｐゴシック" pitchFamily="-84" charset="-128"/>
              </a:rPr>
            </a:br>
            <a:br>
              <a:rPr lang="en-US" sz="1600" dirty="0">
                <a:ea typeface="ＭＳ Ｐゴシック" pitchFamily="-84" charset="-128"/>
              </a:rPr>
            </a:br>
            <a:endParaRPr lang="en-US" sz="1600" dirty="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None/>
              <a:tabLst>
                <a:tab pos="3030379" algn="ctr"/>
                <a:tab pos="4633913" algn="ctr"/>
              </a:tabLst>
            </a:pPr>
            <a:endParaRPr lang="en-US" sz="1600" dirty="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tabLst>
                <a:tab pos="3030379" algn="ctr"/>
                <a:tab pos="4633913" algn="ctr"/>
              </a:tabLst>
            </a:pPr>
            <a:r>
              <a:rPr lang="en-US" dirty="0">
                <a:ea typeface="ＭＳ Ｐゴシック" pitchFamily="-84" charset="-128"/>
              </a:rPr>
              <a:t>Waiting time for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  = 0;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2</a:t>
            </a:r>
            <a:r>
              <a:rPr lang="en-US" dirty="0">
                <a:ea typeface="ＭＳ Ｐゴシック" pitchFamily="-84" charset="-128"/>
              </a:rPr>
              <a:t>  = 24;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3 </a:t>
            </a:r>
            <a:r>
              <a:rPr lang="en-US" dirty="0">
                <a:ea typeface="ＭＳ Ｐゴシック" pitchFamily="-84" charset="-128"/>
              </a:rPr>
              <a:t>= 27</a:t>
            </a:r>
          </a:p>
          <a:p>
            <a:pPr>
              <a:lnSpc>
                <a:spcPct val="90000"/>
              </a:lnSpc>
              <a:tabLst>
                <a:tab pos="3030379" algn="ctr"/>
                <a:tab pos="4633913" algn="ctr"/>
              </a:tabLst>
            </a:pPr>
            <a:r>
              <a:rPr lang="en-US" dirty="0">
                <a:ea typeface="ＭＳ Ｐゴシック" pitchFamily="-84" charset="-128"/>
              </a:rPr>
              <a:t>Average waiting time:  (0 + 24 + 27)/3 = 17</a:t>
            </a:r>
          </a:p>
        </p:txBody>
      </p:sp>
      <p:grpSp>
        <p:nvGrpSpPr>
          <p:cNvPr id="23555" name="Group 18"/>
          <p:cNvGrpSpPr>
            <a:grpSpLocks/>
          </p:cNvGrpSpPr>
          <p:nvPr/>
        </p:nvGrpSpPr>
        <p:grpSpPr bwMode="auto">
          <a:xfrm>
            <a:off x="1656814" y="3785790"/>
            <a:ext cx="5582193" cy="1091010"/>
            <a:chOff x="866" y="2688"/>
            <a:chExt cx="3516" cy="687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1795" y="2759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1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3283" y="2759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2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859" y="2759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3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2942" y="3191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24</a:t>
              </a: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3518" y="3191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27</a:t>
              </a: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4149" y="3191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30</a:t>
              </a:r>
            </a:p>
          </p:txBody>
        </p:sp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866" y="3191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0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1"/>
            <a:ext cx="8229600" cy="5257800"/>
          </a:xfrm>
        </p:spPr>
        <p:txBody>
          <a:bodyPr/>
          <a:lstStyle/>
          <a:p>
            <a:pPr>
              <a:buNone/>
              <a:tabLst>
                <a:tab pos="3649345" algn="ctr"/>
              </a:tabLst>
            </a:pPr>
            <a:r>
              <a:rPr lang="en-US" dirty="0">
                <a:ea typeface="ＭＳ Ｐゴシック" pitchFamily="-84" charset="-128"/>
              </a:rPr>
              <a:t>Suppose that the processes arrive in the order:</a:t>
            </a:r>
          </a:p>
          <a:p>
            <a:pPr>
              <a:buNone/>
              <a:tabLst>
                <a:tab pos="3649345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2</a:t>
            </a:r>
            <a:r>
              <a:rPr lang="en-US" dirty="0">
                <a:ea typeface="ＭＳ Ｐゴシック" pitchFamily="-84" charset="-128"/>
              </a:rPr>
              <a:t> ,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3</a:t>
            </a:r>
            <a:r>
              <a:rPr lang="en-US" dirty="0">
                <a:ea typeface="ＭＳ Ｐゴシック" pitchFamily="-84" charset="-128"/>
              </a:rPr>
              <a:t> ,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 </a:t>
            </a:r>
          </a:p>
          <a:p>
            <a:pPr>
              <a:tabLst>
                <a:tab pos="3649345" algn="ctr"/>
              </a:tabLst>
            </a:pPr>
            <a:r>
              <a:rPr lang="en-US" dirty="0">
                <a:ea typeface="ＭＳ Ｐゴシック" pitchFamily="-84" charset="-128"/>
              </a:rPr>
              <a:t>The Gantt chart for the schedule is:</a:t>
            </a:r>
            <a:br>
              <a:rPr lang="en-US" dirty="0">
                <a:ea typeface="ＭＳ Ｐゴシック" pitchFamily="-84" charset="-128"/>
              </a:rPr>
            </a:br>
            <a:endParaRPr lang="en-US" dirty="0">
              <a:ea typeface="ＭＳ Ｐゴシック" pitchFamily="-84" charset="-128"/>
            </a:endParaRPr>
          </a:p>
          <a:p>
            <a:pPr>
              <a:tabLst>
                <a:tab pos="3649345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3649345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 marL="0" indent="0">
              <a:buNone/>
              <a:tabLst>
                <a:tab pos="3649345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3649345" algn="ctr"/>
              </a:tabLst>
            </a:pPr>
            <a:r>
              <a:rPr lang="en-US" dirty="0">
                <a:ea typeface="ＭＳ Ｐゴシック" pitchFamily="-84" charset="-128"/>
              </a:rPr>
              <a:t>Waiting time for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1 </a:t>
            </a:r>
            <a:r>
              <a:rPr lang="en-US" i="1" dirty="0">
                <a:ea typeface="ＭＳ Ｐゴシック" pitchFamily="-84" charset="-128"/>
              </a:rPr>
              <a:t>=</a:t>
            </a:r>
            <a:r>
              <a:rPr lang="en-US" dirty="0">
                <a:ea typeface="ＭＳ Ｐゴシック" pitchFamily="-84" charset="-128"/>
              </a:rPr>
              <a:t> 6</a:t>
            </a:r>
            <a:r>
              <a:rPr lang="en-US" i="1" dirty="0">
                <a:ea typeface="ＭＳ Ｐゴシック" pitchFamily="-84" charset="-128"/>
              </a:rPr>
              <a:t>;</a:t>
            </a:r>
            <a:r>
              <a:rPr lang="en-US" i="1" baseline="-25000" dirty="0">
                <a:ea typeface="ＭＳ Ｐゴシック" pitchFamily="-84" charset="-128"/>
              </a:rPr>
              <a:t>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2</a:t>
            </a:r>
            <a:r>
              <a:rPr lang="en-US" dirty="0">
                <a:ea typeface="ＭＳ Ｐゴシック" pitchFamily="-84" charset="-128"/>
              </a:rPr>
              <a:t> = 0</a:t>
            </a:r>
            <a:r>
              <a:rPr lang="en-US" i="1" baseline="-25000" dirty="0">
                <a:ea typeface="ＭＳ Ｐゴシック" pitchFamily="-84" charset="-128"/>
              </a:rPr>
              <a:t>;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3 </a:t>
            </a:r>
            <a:r>
              <a:rPr lang="en-US" i="1" dirty="0">
                <a:ea typeface="ＭＳ Ｐゴシック" pitchFamily="-84" charset="-128"/>
              </a:rPr>
              <a:t>= </a:t>
            </a:r>
            <a:r>
              <a:rPr lang="en-US" dirty="0">
                <a:ea typeface="ＭＳ Ｐゴシック" pitchFamily="-84" charset="-128"/>
              </a:rPr>
              <a:t>3</a:t>
            </a:r>
            <a:endParaRPr lang="en-US" i="1" dirty="0">
              <a:ea typeface="ＭＳ Ｐゴシック" pitchFamily="-84" charset="-128"/>
            </a:endParaRPr>
          </a:p>
          <a:p>
            <a:pPr>
              <a:tabLst>
                <a:tab pos="3649345" algn="ctr"/>
              </a:tabLst>
            </a:pPr>
            <a:r>
              <a:rPr lang="en-US" dirty="0">
                <a:ea typeface="ＭＳ Ｐゴシック" pitchFamily="-84" charset="-128"/>
              </a:rPr>
              <a:t>Average waiting time: (6 + 0 + 3)/3 = 3</a:t>
            </a:r>
          </a:p>
          <a:p>
            <a:pPr>
              <a:tabLst>
                <a:tab pos="3649345" algn="ctr"/>
              </a:tabLst>
            </a:pPr>
            <a:r>
              <a:rPr lang="en-US" dirty="0">
                <a:ea typeface="ＭＳ Ｐゴシック" pitchFamily="-84" charset="-128"/>
              </a:rPr>
              <a:t>Much better than previous case</a:t>
            </a:r>
          </a:p>
          <a:p>
            <a:pPr>
              <a:tabLst>
                <a:tab pos="3649345" algn="ctr"/>
              </a:tabLst>
            </a:pPr>
            <a:r>
              <a:rPr lang="en-US" b="1" dirty="0">
                <a:ea typeface="ＭＳ Ｐゴシック" pitchFamily="-84" charset="-128"/>
              </a:rPr>
              <a:t>Convoy effect </a:t>
            </a:r>
            <a:r>
              <a:rPr lang="en-US" dirty="0">
                <a:ea typeface="ＭＳ Ｐゴシック" pitchFamily="-84" charset="-128"/>
              </a:rPr>
              <a:t>- short process behind long process</a:t>
            </a:r>
          </a:p>
          <a:p>
            <a:pPr marL="686277" lvl="2" indent="-342900">
              <a:buClr>
                <a:srgbClr val="993300"/>
              </a:buClr>
              <a:buSzPct val="90000"/>
              <a:buFont typeface="Courier New" panose="02070309020205020404" pitchFamily="49" charset="0"/>
              <a:buChar char="o"/>
              <a:tabLst>
                <a:tab pos="3649345" algn="ctr"/>
              </a:tabLst>
            </a:pPr>
            <a:r>
              <a:rPr lang="en-US" dirty="0">
                <a:ea typeface="ＭＳ Ｐゴシック" pitchFamily="-84" charset="-128"/>
              </a:rPr>
              <a:t>Consider one CPU-bound and many I/O-bound processes</a:t>
            </a:r>
          </a:p>
          <a:p>
            <a:pPr marL="0" indent="0">
              <a:buNone/>
              <a:tabLst>
                <a:tab pos="3649345" algn="ctr"/>
              </a:tabLst>
            </a:pPr>
            <a:endParaRPr lang="en-US" dirty="0">
              <a:ea typeface="ＭＳ Ｐゴシック" pitchFamily="-84" charset="-128"/>
            </a:endParaRPr>
          </a:p>
        </p:txBody>
      </p:sp>
      <p:grpSp>
        <p:nvGrpSpPr>
          <p:cNvPr id="25603" name="Group 20"/>
          <p:cNvGrpSpPr>
            <a:grpSpLocks/>
          </p:cNvGrpSpPr>
          <p:nvPr/>
        </p:nvGrpSpPr>
        <p:grpSpPr bwMode="auto">
          <a:xfrm>
            <a:off x="1904997" y="2605087"/>
            <a:ext cx="5525036" cy="1089817"/>
            <a:chOff x="862" y="1650"/>
            <a:chExt cx="3480" cy="687"/>
          </a:xfrm>
        </p:grpSpPr>
        <p:sp>
          <p:nvSpPr>
            <p:cNvPr id="25604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5" name="Text Box 7"/>
            <p:cNvSpPr txBox="1">
              <a:spLocks noChangeArrowheads="1"/>
            </p:cNvSpPr>
            <p:nvPr/>
          </p:nvSpPr>
          <p:spPr bwMode="auto">
            <a:xfrm flipH="1">
              <a:off x="3198" y="1721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1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25606" name="Text Box 8"/>
            <p:cNvSpPr txBox="1">
              <a:spLocks noChangeArrowheads="1"/>
            </p:cNvSpPr>
            <p:nvPr/>
          </p:nvSpPr>
          <p:spPr bwMode="auto">
            <a:xfrm flipH="1">
              <a:off x="1710" y="1721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3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25607" name="Text Box 9"/>
            <p:cNvSpPr txBox="1">
              <a:spLocks noChangeArrowheads="1"/>
            </p:cNvSpPr>
            <p:nvPr/>
          </p:nvSpPr>
          <p:spPr bwMode="auto">
            <a:xfrm flipH="1">
              <a:off x="1134" y="1721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2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25608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6"/>
            <p:cNvSpPr txBox="1">
              <a:spLocks noChangeArrowheads="1"/>
            </p:cNvSpPr>
            <p:nvPr/>
          </p:nvSpPr>
          <p:spPr bwMode="auto">
            <a:xfrm flipH="1">
              <a:off x="2066" y="2153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6</a:t>
              </a:r>
            </a:p>
          </p:txBody>
        </p:sp>
        <p:sp>
          <p:nvSpPr>
            <p:cNvPr id="25615" name="Text Box 17"/>
            <p:cNvSpPr txBox="1">
              <a:spLocks noChangeArrowheads="1"/>
            </p:cNvSpPr>
            <p:nvPr/>
          </p:nvSpPr>
          <p:spPr bwMode="auto">
            <a:xfrm flipH="1">
              <a:off x="1490" y="2153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3</a:t>
              </a:r>
            </a:p>
          </p:txBody>
        </p:sp>
        <p:sp>
          <p:nvSpPr>
            <p:cNvPr id="25616" name="Text Box 18"/>
            <p:cNvSpPr txBox="1">
              <a:spLocks noChangeArrowheads="1"/>
            </p:cNvSpPr>
            <p:nvPr/>
          </p:nvSpPr>
          <p:spPr bwMode="auto">
            <a:xfrm flipH="1">
              <a:off x="4109" y="2153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30</a:t>
              </a:r>
            </a:p>
          </p:txBody>
        </p:sp>
        <p:sp>
          <p:nvSpPr>
            <p:cNvPr id="25617" name="Text Box 19"/>
            <p:cNvSpPr txBox="1">
              <a:spLocks noChangeArrowheads="1"/>
            </p:cNvSpPr>
            <p:nvPr/>
          </p:nvSpPr>
          <p:spPr bwMode="auto">
            <a:xfrm flipH="1">
              <a:off x="862" y="2153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0</a:t>
              </a:r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0050"/>
            <a:ext cx="8004175" cy="457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Example: FCFS Scheduling Policy</a:t>
            </a:r>
          </a:p>
        </p:txBody>
      </p:sp>
    </p:spTree>
    <p:extLst>
      <p:ext uri="{BB962C8B-B14F-4D97-AF65-F5344CB8AC3E}">
        <p14:creationId xmlns:p14="http://schemas.microsoft.com/office/powerpoint/2010/main" val="285639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  <a:r>
              <a:rPr lang="en-US" dirty="0">
                <a:ea typeface="ＭＳ Ｐゴシック" pitchFamily="-84" charset="-128"/>
              </a:rPr>
              <a:t> : FCFS with Arrival Time</a:t>
            </a:r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08789"/>
              </p:ext>
            </p:extLst>
          </p:nvPr>
        </p:nvGraphicFramePr>
        <p:xfrm>
          <a:off x="1313111" y="1397000"/>
          <a:ext cx="4401889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37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3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8E054B-0DFB-4608-8F96-084DD7B22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72412"/>
              </p:ext>
            </p:extLst>
          </p:nvPr>
        </p:nvGraphicFramePr>
        <p:xfrm>
          <a:off x="5715000" y="1397000"/>
          <a:ext cx="2963892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63892">
                  <a:extLst>
                    <a:ext uri="{9D8B030D-6E8A-4147-A177-3AD203B41FA5}">
                      <a16:colId xmlns:a16="http://schemas.microsoft.com/office/drawing/2014/main" val="415115558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Arrival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7116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0214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4776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0836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17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725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305800" cy="576262"/>
          </a:xfrm>
        </p:spPr>
        <p:txBody>
          <a:bodyPr/>
          <a:lstStyle/>
          <a:p>
            <a:pPr eaLnBrk="1" hangingPunct="1"/>
            <a:r>
              <a:rPr lang="en-US" dirty="0"/>
              <a:t>FCFS advantages and disadvantages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229600" cy="5410200"/>
          </a:xfrm>
        </p:spPr>
        <p:txBody>
          <a:bodyPr/>
          <a:lstStyle/>
          <a:p>
            <a:r>
              <a:rPr lang="en-US" sz="2200" dirty="0"/>
              <a:t>Advantages</a:t>
            </a:r>
          </a:p>
          <a:p>
            <a:pPr lvl="1"/>
            <a:r>
              <a:rPr lang="en-US" sz="2200" dirty="0"/>
              <a:t>Simple and easy to program</a:t>
            </a:r>
          </a:p>
          <a:p>
            <a:endParaRPr lang="en-US" sz="2200" dirty="0"/>
          </a:p>
          <a:p>
            <a:r>
              <a:rPr lang="en-US" sz="2200" dirty="0"/>
              <a:t>Disadvantages</a:t>
            </a:r>
          </a:p>
          <a:p>
            <a:pPr lvl="1" algn="just"/>
            <a:r>
              <a:rPr lang="en-US" sz="2000" dirty="0"/>
              <a:t>Non-Preemptive scheduling algorithm so after the process has been allocated to the CPU, it will never release the CPU until it finishes executing or blocked.</a:t>
            </a:r>
          </a:p>
          <a:p>
            <a:pPr lvl="1"/>
            <a:r>
              <a:rPr lang="en-US" dirty="0"/>
              <a:t>The Average Waiting Time is high.</a:t>
            </a:r>
          </a:p>
          <a:p>
            <a:pPr lvl="1"/>
            <a:r>
              <a:rPr lang="en-US" dirty="0"/>
              <a:t>Short processes at the back wait for the long process at the front.</a:t>
            </a:r>
          </a:p>
          <a:p>
            <a:pPr lvl="1"/>
            <a:r>
              <a:rPr lang="en-US" dirty="0"/>
              <a:t>Not an ideal technique for time-sharing systems.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68336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830608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Shortest-Job-First (SJF) Scheduling Policy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4953000"/>
          </a:xfrm>
        </p:spPr>
        <p:txBody>
          <a:bodyPr/>
          <a:lstStyle/>
          <a:p>
            <a:pPr algn="just"/>
            <a:r>
              <a:rPr lang="en-US" dirty="0">
                <a:ea typeface="ＭＳ Ｐゴシック" pitchFamily="-84" charset="-128"/>
              </a:rPr>
              <a:t>Associate with each process the length of its next CPU burst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 Use these lengths to schedule the process with the shortest time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Non-preemptive</a:t>
            </a:r>
          </a:p>
          <a:p>
            <a:pPr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Advantage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SJF is optimal – gives minimum average waiting time and turnaround time for a given set of processes</a:t>
            </a:r>
          </a:p>
          <a:p>
            <a:pPr lvl="1"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Disadvantage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Can cause starvation if there is a steady supply of shorter processes</a:t>
            </a:r>
          </a:p>
          <a:p>
            <a:pPr lvl="1" algn="just"/>
            <a:r>
              <a:rPr lang="en-US" altLang="en-US" dirty="0"/>
              <a:t>Difficult to know the future (length of the next CPU request)</a:t>
            </a:r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6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Example: SJF Scheduling Policy</a:t>
            </a:r>
          </a:p>
        </p:txBody>
      </p:sp>
      <p:sp>
        <p:nvSpPr>
          <p:cNvPr id="29698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1"/>
            <a:ext cx="8274050" cy="4773216"/>
          </a:xfrm>
          <a:noFill/>
        </p:spPr>
        <p:txBody>
          <a:bodyPr/>
          <a:lstStyle/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      	         </a:t>
            </a:r>
            <a:r>
              <a:rPr lang="en-US" u="sng" dirty="0">
                <a:ea typeface="ＭＳ Ｐゴシック" pitchFamily="-84" charset="-128"/>
              </a:rPr>
              <a:t>Process</a:t>
            </a:r>
            <a:r>
              <a:rPr lang="en-US" dirty="0">
                <a:ea typeface="ＭＳ Ｐゴシック" pitchFamily="-84" charset="-128"/>
              </a:rPr>
              <a:t>		</a:t>
            </a:r>
            <a:r>
              <a:rPr lang="en-US" u="sng" dirty="0">
                <a:ea typeface="ＭＳ Ｐゴシック" pitchFamily="-84" charset="-128"/>
              </a:rPr>
              <a:t>Burst Time</a:t>
            </a:r>
            <a:endParaRPr lang="en-US" dirty="0">
              <a:ea typeface="ＭＳ Ｐゴシック" pitchFamily="-84" charset="-128"/>
            </a:endParaRP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		6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2 	</a:t>
            </a:r>
            <a:r>
              <a:rPr lang="en-US" dirty="0">
                <a:ea typeface="ＭＳ Ｐゴシック" pitchFamily="-84" charset="-128"/>
              </a:rPr>
              <a:t>	8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3</a:t>
            </a:r>
            <a:r>
              <a:rPr lang="en-US" dirty="0">
                <a:ea typeface="ＭＳ Ｐゴシック" pitchFamily="-84" charset="-128"/>
              </a:rPr>
              <a:t>		7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4</a:t>
            </a:r>
            <a:r>
              <a:rPr lang="en-US" dirty="0">
                <a:ea typeface="ＭＳ Ｐゴシック" pitchFamily="-84" charset="-128"/>
              </a:rPr>
              <a:t>		3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SJF scheduling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 marL="0" indent="0">
              <a:buNone/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Average waiting time = (3 + 16 + 9 + 0) / 4 = 7</a:t>
            </a:r>
            <a:endParaRPr lang="en-US" i="1" baseline="-25000" dirty="0">
              <a:ea typeface="ＭＳ Ｐゴシック" pitchFamily="-84" charset="-128"/>
            </a:endParaRPr>
          </a:p>
        </p:txBody>
      </p:sp>
      <p:grpSp>
        <p:nvGrpSpPr>
          <p:cNvPr id="29699" name="Group 74"/>
          <p:cNvGrpSpPr>
            <a:grpSpLocks/>
          </p:cNvGrpSpPr>
          <p:nvPr/>
        </p:nvGrpSpPr>
        <p:grpSpPr bwMode="auto">
          <a:xfrm>
            <a:off x="1667392" y="4287045"/>
            <a:ext cx="5876408" cy="1123155"/>
            <a:chOff x="874" y="2352"/>
            <a:chExt cx="3701" cy="708"/>
          </a:xfrm>
        </p:grpSpPr>
        <p:sp>
          <p:nvSpPr>
            <p:cNvPr id="29700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Text Box 38"/>
            <p:cNvSpPr txBox="1">
              <a:spLocks noChangeArrowheads="1"/>
            </p:cNvSpPr>
            <p:nvPr/>
          </p:nvSpPr>
          <p:spPr bwMode="auto">
            <a:xfrm flipH="1">
              <a:off x="1028" y="2436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4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29702" name="Text Box 39"/>
            <p:cNvSpPr txBox="1">
              <a:spLocks noChangeArrowheads="1"/>
            </p:cNvSpPr>
            <p:nvPr/>
          </p:nvSpPr>
          <p:spPr bwMode="auto">
            <a:xfrm flipH="1">
              <a:off x="2995" y="2423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3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29703" name="Text Box 40"/>
            <p:cNvSpPr txBox="1">
              <a:spLocks noChangeArrowheads="1"/>
            </p:cNvSpPr>
            <p:nvPr/>
          </p:nvSpPr>
          <p:spPr bwMode="auto">
            <a:xfrm flipH="1">
              <a:off x="1988" y="2472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1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29704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Text Box 48"/>
            <p:cNvSpPr txBox="1">
              <a:spLocks noChangeArrowheads="1"/>
            </p:cNvSpPr>
            <p:nvPr/>
          </p:nvSpPr>
          <p:spPr bwMode="auto">
            <a:xfrm flipH="1">
              <a:off x="1547" y="2856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3</a:t>
              </a:r>
            </a:p>
          </p:txBody>
        </p:sp>
        <p:sp>
          <p:nvSpPr>
            <p:cNvPr id="29708" name="Text Box 49"/>
            <p:cNvSpPr txBox="1">
              <a:spLocks noChangeArrowheads="1"/>
            </p:cNvSpPr>
            <p:nvPr/>
          </p:nvSpPr>
          <p:spPr bwMode="auto">
            <a:xfrm flipH="1">
              <a:off x="3334" y="2868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16</a:t>
              </a:r>
            </a:p>
          </p:txBody>
        </p:sp>
        <p:sp>
          <p:nvSpPr>
            <p:cNvPr id="29709" name="Text Box 50"/>
            <p:cNvSpPr txBox="1">
              <a:spLocks noChangeArrowheads="1"/>
            </p:cNvSpPr>
            <p:nvPr/>
          </p:nvSpPr>
          <p:spPr bwMode="auto">
            <a:xfrm flipH="1">
              <a:off x="874" y="2876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0</a:t>
              </a:r>
            </a:p>
          </p:txBody>
        </p:sp>
        <p:sp>
          <p:nvSpPr>
            <p:cNvPr id="29710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Text Box 64"/>
            <p:cNvSpPr txBox="1">
              <a:spLocks noChangeArrowheads="1"/>
            </p:cNvSpPr>
            <p:nvPr/>
          </p:nvSpPr>
          <p:spPr bwMode="auto">
            <a:xfrm flipH="1">
              <a:off x="2603" y="2856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9</a:t>
              </a:r>
            </a:p>
          </p:txBody>
        </p:sp>
        <p:sp>
          <p:nvSpPr>
            <p:cNvPr id="29715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Text Box 70"/>
            <p:cNvSpPr txBox="1">
              <a:spLocks noChangeArrowheads="1"/>
            </p:cNvSpPr>
            <p:nvPr/>
          </p:nvSpPr>
          <p:spPr bwMode="auto">
            <a:xfrm flipH="1">
              <a:off x="3763" y="2423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2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29717" name="Text Box 73"/>
            <p:cNvSpPr txBox="1">
              <a:spLocks noChangeArrowheads="1"/>
            </p:cNvSpPr>
            <p:nvPr/>
          </p:nvSpPr>
          <p:spPr bwMode="auto">
            <a:xfrm flipH="1">
              <a:off x="4342" y="2868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566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1937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Scheduling Diagram</a:t>
            </a:r>
          </a:p>
        </p:txBody>
      </p:sp>
      <p:pic>
        <p:nvPicPr>
          <p:cNvPr id="8195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5540911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1" y="969962"/>
            <a:ext cx="8077200" cy="2611438"/>
          </a:xfrm>
          <a:prstGeom prst="rect">
            <a:avLst/>
          </a:prstGeom>
        </p:spPr>
        <p:txBody>
          <a:bodyPr/>
          <a:lstStyle>
            <a:lvl1pPr marL="342265" indent="-34226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  <a:cs typeface="Garamond" pitchFamily="18" charset="0"/>
              </a:defRPr>
            </a:lvl1pPr>
            <a:lvl2pPr marL="742315" indent="-285592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2pPr>
            <a:lvl3pPr marL="1085692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3pPr>
            <a:lvl4pPr marL="1427957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4pPr>
            <a:lvl5pPr marL="1771333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sz="2200" kern="0" dirty="0"/>
              <a:t>OS maintains </a:t>
            </a:r>
            <a:r>
              <a:rPr lang="en-US" altLang="en-US" sz="2200" b="1" kern="0" dirty="0">
                <a:solidFill>
                  <a:srgbClr val="3366FF"/>
                </a:solidFill>
              </a:rPr>
              <a:t>scheduling queues </a:t>
            </a:r>
            <a:r>
              <a:rPr lang="en-US" altLang="en-US" sz="2200" kern="0" dirty="0"/>
              <a:t>of processes</a:t>
            </a:r>
          </a:p>
          <a:p>
            <a:pPr lvl="1"/>
            <a:r>
              <a:rPr lang="en-US" altLang="en-US" b="1" kern="0" dirty="0">
                <a:solidFill>
                  <a:srgbClr val="3366FF"/>
                </a:solidFill>
              </a:rPr>
              <a:t>Job queue </a:t>
            </a:r>
            <a:r>
              <a:rPr lang="en-US" altLang="en-US" kern="0" dirty="0"/>
              <a:t>– set of all processes in the system</a:t>
            </a:r>
          </a:p>
          <a:p>
            <a:pPr lvl="1"/>
            <a:r>
              <a:rPr lang="en-US" altLang="en-US" b="1" kern="0" dirty="0">
                <a:solidFill>
                  <a:srgbClr val="3366FF"/>
                </a:solidFill>
              </a:rPr>
              <a:t>Ready queue </a:t>
            </a:r>
            <a:r>
              <a:rPr lang="en-US" altLang="en-US" kern="0" dirty="0"/>
              <a:t>– set of all processes residing in main memory, ready and waiting to execute</a:t>
            </a:r>
          </a:p>
          <a:p>
            <a:pPr lvl="1"/>
            <a:r>
              <a:rPr lang="en-US" altLang="en-US" b="1" kern="0" dirty="0">
                <a:solidFill>
                  <a:srgbClr val="3366FF"/>
                </a:solidFill>
              </a:rPr>
              <a:t>Device queues </a:t>
            </a:r>
            <a:r>
              <a:rPr lang="en-US" altLang="en-US" kern="0" dirty="0"/>
              <a:t>– set of processes waiting for an I/O device</a:t>
            </a:r>
          </a:p>
          <a:p>
            <a:pPr lvl="1"/>
            <a:r>
              <a:rPr lang="en-US" altLang="en-US" kern="0" dirty="0"/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4518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  <a:r>
              <a:rPr lang="en-US" dirty="0">
                <a:ea typeface="ＭＳ Ｐゴシック" pitchFamily="-84" charset="-128"/>
              </a:rPr>
              <a:t> : SJF Scheduling Policy</a:t>
            </a:r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801150"/>
              </p:ext>
            </p:extLst>
          </p:nvPr>
        </p:nvGraphicFramePr>
        <p:xfrm>
          <a:off x="1313111" y="1371600"/>
          <a:ext cx="64770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723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  <a:r>
              <a:rPr lang="en-US" dirty="0">
                <a:ea typeface="ＭＳ Ｐゴシック" pitchFamily="-84" charset="-128"/>
              </a:rPr>
              <a:t> : SJF Scheduling Policy</a:t>
            </a:r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486027"/>
              </p:ext>
            </p:extLst>
          </p:nvPr>
        </p:nvGraphicFramePr>
        <p:xfrm>
          <a:off x="1313111" y="1371600"/>
          <a:ext cx="64770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1667392" y="3733800"/>
            <a:ext cx="5876408" cy="1219924"/>
            <a:chOff x="874" y="2352"/>
            <a:chExt cx="3701" cy="769"/>
          </a:xfrm>
        </p:grpSpPr>
        <p:sp>
          <p:nvSpPr>
            <p:cNvPr id="5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 flipH="1">
              <a:off x="1135" y="2448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P</a:t>
              </a:r>
              <a:r>
                <a:rPr lang="en-US" sz="1300" baseline="-25000" dirty="0">
                  <a:latin typeface="Helvetica" pitchFamily="-84" charset="0"/>
                </a:rPr>
                <a:t>4</a:t>
              </a:r>
              <a:endParaRPr lang="en-US" sz="1300" dirty="0">
                <a:latin typeface="Helvetica" pitchFamily="-84" charset="0"/>
              </a:endParaRP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 flipH="1">
              <a:off x="2847" y="2456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P</a:t>
              </a:r>
              <a:r>
                <a:rPr lang="en-US" sz="1300" baseline="-25000" dirty="0">
                  <a:latin typeface="Helvetica" pitchFamily="-84" charset="0"/>
                </a:rPr>
                <a:t>1</a:t>
              </a:r>
              <a:endParaRPr lang="en-US" sz="1300" dirty="0">
                <a:latin typeface="Helvetica" pitchFamily="-84" charset="0"/>
              </a:endParaRPr>
            </a:p>
          </p:txBody>
        </p:sp>
        <p:sp>
          <p:nvSpPr>
            <p:cNvPr id="8" name="Text Box 40"/>
            <p:cNvSpPr txBox="1">
              <a:spLocks noChangeArrowheads="1"/>
            </p:cNvSpPr>
            <p:nvPr/>
          </p:nvSpPr>
          <p:spPr bwMode="auto">
            <a:xfrm flipH="1">
              <a:off x="1887" y="2472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P</a:t>
              </a:r>
              <a:r>
                <a:rPr lang="en-US" sz="1300" baseline="-25000" dirty="0">
                  <a:latin typeface="Helvetica" pitchFamily="-84" charset="0"/>
                </a:rPr>
                <a:t>3</a:t>
              </a:r>
              <a:endParaRPr lang="en-US" sz="1300" dirty="0">
                <a:latin typeface="Helvetica" pitchFamily="-84" charset="0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43"/>
            <p:cNvSpPr>
              <a:spLocks noChangeShapeType="1"/>
            </p:cNvSpPr>
            <p:nvPr/>
          </p:nvSpPr>
          <p:spPr bwMode="auto">
            <a:xfrm flipH="1">
              <a:off x="2319" y="23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48"/>
            <p:cNvSpPr txBox="1">
              <a:spLocks noChangeArrowheads="1"/>
            </p:cNvSpPr>
            <p:nvPr/>
          </p:nvSpPr>
          <p:spPr bwMode="auto">
            <a:xfrm flipH="1">
              <a:off x="1547" y="2937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3</a:t>
              </a:r>
            </a:p>
          </p:txBody>
        </p:sp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 flipH="1">
              <a:off x="3334" y="2868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14</a:t>
              </a:r>
            </a:p>
          </p:txBody>
        </p:sp>
        <p:sp>
          <p:nvSpPr>
            <p:cNvPr id="14" name="Text Box 50"/>
            <p:cNvSpPr txBox="1">
              <a:spLocks noChangeArrowheads="1"/>
            </p:cNvSpPr>
            <p:nvPr/>
          </p:nvSpPr>
          <p:spPr bwMode="auto">
            <a:xfrm flipH="1">
              <a:off x="874" y="2876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0</a:t>
              </a:r>
            </a:p>
          </p:txBody>
        </p:sp>
        <p:sp>
          <p:nvSpPr>
            <p:cNvPr id="15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58"/>
            <p:cNvSpPr>
              <a:spLocks noChangeShapeType="1"/>
            </p:cNvSpPr>
            <p:nvPr/>
          </p:nvSpPr>
          <p:spPr bwMode="auto">
            <a:xfrm flipH="1">
              <a:off x="2320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64"/>
            <p:cNvSpPr txBox="1">
              <a:spLocks noChangeArrowheads="1"/>
            </p:cNvSpPr>
            <p:nvPr/>
          </p:nvSpPr>
          <p:spPr bwMode="auto">
            <a:xfrm flipH="1">
              <a:off x="2223" y="2889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7</a:t>
              </a:r>
            </a:p>
          </p:txBody>
        </p:sp>
        <p:sp>
          <p:nvSpPr>
            <p:cNvPr id="20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70"/>
            <p:cNvSpPr txBox="1">
              <a:spLocks noChangeArrowheads="1"/>
            </p:cNvSpPr>
            <p:nvPr/>
          </p:nvSpPr>
          <p:spPr bwMode="auto">
            <a:xfrm flipH="1">
              <a:off x="3822" y="2456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P</a:t>
              </a:r>
              <a:r>
                <a:rPr lang="en-US" sz="1300" baseline="-25000" dirty="0">
                  <a:latin typeface="Helvetica" pitchFamily="-84" charset="0"/>
                </a:rPr>
                <a:t>2</a:t>
              </a:r>
              <a:endParaRPr lang="en-US" sz="1300" dirty="0">
                <a:latin typeface="Helvetica" pitchFamily="-84" charset="0"/>
              </a:endParaRPr>
            </a:p>
          </p:txBody>
        </p:sp>
        <p:sp>
          <p:nvSpPr>
            <p:cNvPr id="22" name="Text Box 73"/>
            <p:cNvSpPr txBox="1">
              <a:spLocks noChangeArrowheads="1"/>
            </p:cNvSpPr>
            <p:nvPr/>
          </p:nvSpPr>
          <p:spPr bwMode="auto">
            <a:xfrm flipH="1">
              <a:off x="4342" y="2868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22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347075" y="5562600"/>
            <a:ext cx="5826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latin typeface="Garamond" pitchFamily="18" charset="0"/>
                <a:ea typeface="ＭＳ Ｐゴシック" pitchFamily="-84" charset="-128"/>
              </a:rPr>
              <a:t>Average waiting time = (7 + 14 + 3 + 0) / 4 = 6</a:t>
            </a:r>
            <a:endParaRPr lang="en-US" i="1" baseline="-25000" dirty="0">
              <a:latin typeface="Garamond" pitchFamily="18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2043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SJF with Arrival time</a:t>
            </a:r>
          </a:p>
        </p:txBody>
      </p:sp>
      <p:sp>
        <p:nvSpPr>
          <p:cNvPr id="29698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      	    </a:t>
            </a:r>
            <a:r>
              <a:rPr lang="en-US" u="sng" dirty="0">
                <a:ea typeface="ＭＳ Ｐゴシック" pitchFamily="-84" charset="-128"/>
              </a:rPr>
              <a:t>Process </a:t>
            </a:r>
            <a:r>
              <a:rPr lang="en-US" dirty="0">
                <a:ea typeface="ＭＳ Ｐゴシック" pitchFamily="-84" charset="-128"/>
              </a:rPr>
              <a:t>	</a:t>
            </a:r>
            <a:r>
              <a:rPr lang="en-US" u="sng" dirty="0">
                <a:ea typeface="ＭＳ Ｐゴシック" pitchFamily="-84" charset="-128"/>
              </a:rPr>
              <a:t>Time</a:t>
            </a:r>
            <a:r>
              <a:rPr lang="en-US" dirty="0">
                <a:ea typeface="ＭＳ Ｐゴシック" pitchFamily="-84" charset="-128"/>
              </a:rPr>
              <a:t>	</a:t>
            </a:r>
            <a:r>
              <a:rPr lang="en-US" u="sng" dirty="0">
                <a:ea typeface="ＭＳ Ｐゴシック" pitchFamily="-84" charset="-128"/>
              </a:rPr>
              <a:t>Burst Time</a:t>
            </a:r>
            <a:endParaRPr lang="en-US" dirty="0">
              <a:ea typeface="ＭＳ Ｐゴシック" pitchFamily="-84" charset="-128"/>
            </a:endParaRP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	0.0	6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2 	</a:t>
            </a:r>
            <a:r>
              <a:rPr lang="en-US" dirty="0">
                <a:ea typeface="ＭＳ Ｐゴシック" pitchFamily="-84" charset="-128"/>
              </a:rPr>
              <a:t>2.0	8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3</a:t>
            </a:r>
            <a:r>
              <a:rPr lang="en-US" dirty="0">
                <a:ea typeface="ＭＳ Ｐゴシック" pitchFamily="-84" charset="-128"/>
              </a:rPr>
              <a:t>	4.0	7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4</a:t>
            </a:r>
            <a:r>
              <a:rPr lang="en-US" dirty="0">
                <a:ea typeface="ＭＳ Ｐゴシック" pitchFamily="-84" charset="-128"/>
              </a:rPr>
              <a:t>	7.0	3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 marL="0" indent="0">
              <a:buNone/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792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SJF with Arrival time</a:t>
            </a:r>
          </a:p>
        </p:txBody>
      </p:sp>
      <p:sp>
        <p:nvSpPr>
          <p:cNvPr id="29698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      	    </a:t>
            </a:r>
            <a:r>
              <a:rPr lang="en-US" u="sng" dirty="0">
                <a:ea typeface="ＭＳ Ｐゴシック" pitchFamily="-84" charset="-128"/>
              </a:rPr>
              <a:t>Process </a:t>
            </a:r>
            <a:r>
              <a:rPr lang="en-US" dirty="0">
                <a:ea typeface="ＭＳ Ｐゴシック" pitchFamily="-84" charset="-128"/>
              </a:rPr>
              <a:t>	</a:t>
            </a:r>
            <a:r>
              <a:rPr lang="en-US" u="sng" dirty="0">
                <a:ea typeface="ＭＳ Ｐゴシック" pitchFamily="-84" charset="-128"/>
              </a:rPr>
              <a:t>Time</a:t>
            </a:r>
            <a:r>
              <a:rPr lang="en-US" dirty="0">
                <a:ea typeface="ＭＳ Ｐゴシック" pitchFamily="-84" charset="-128"/>
              </a:rPr>
              <a:t>	</a:t>
            </a:r>
            <a:r>
              <a:rPr lang="en-US" u="sng" dirty="0">
                <a:ea typeface="ＭＳ Ｐゴシック" pitchFamily="-84" charset="-128"/>
              </a:rPr>
              <a:t>Burst Time</a:t>
            </a:r>
            <a:endParaRPr lang="en-US" dirty="0">
              <a:ea typeface="ＭＳ Ｐゴシック" pitchFamily="-84" charset="-128"/>
            </a:endParaRP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	0.0	6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2 	</a:t>
            </a:r>
            <a:r>
              <a:rPr lang="en-US" dirty="0">
                <a:ea typeface="ＭＳ Ｐゴシック" pitchFamily="-84" charset="-128"/>
              </a:rPr>
              <a:t>2.0	8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3</a:t>
            </a:r>
            <a:r>
              <a:rPr lang="en-US" dirty="0">
                <a:ea typeface="ＭＳ Ｐゴシック" pitchFamily="-84" charset="-128"/>
              </a:rPr>
              <a:t>	4.0	7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4</a:t>
            </a:r>
            <a:r>
              <a:rPr lang="en-US" dirty="0">
                <a:ea typeface="ＭＳ Ｐゴシック" pitchFamily="-84" charset="-128"/>
              </a:rPr>
              <a:t>	7.0	3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 marL="0" indent="0">
              <a:buNone/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1647545" y="3898783"/>
            <a:ext cx="5876408" cy="1219924"/>
            <a:chOff x="874" y="2352"/>
            <a:chExt cx="3701" cy="769"/>
          </a:xfrm>
        </p:grpSpPr>
        <p:sp>
          <p:nvSpPr>
            <p:cNvPr id="5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 flipH="1">
              <a:off x="1135" y="2448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P</a:t>
              </a:r>
              <a:r>
                <a:rPr lang="en-US" sz="1300" baseline="-25000" dirty="0">
                  <a:latin typeface="Helvetica" pitchFamily="-84" charset="0"/>
                </a:rPr>
                <a:t>1</a:t>
              </a:r>
              <a:endParaRPr lang="en-US" sz="1300" dirty="0">
                <a:latin typeface="Helvetica" pitchFamily="-84" charset="0"/>
              </a:endParaRP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 flipH="1">
              <a:off x="2668" y="2456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P</a:t>
              </a:r>
              <a:r>
                <a:rPr lang="en-US" sz="1300" baseline="-25000" dirty="0">
                  <a:latin typeface="Helvetica" pitchFamily="-84" charset="0"/>
                </a:rPr>
                <a:t>4</a:t>
              </a:r>
              <a:endParaRPr lang="en-US" sz="1300" dirty="0">
                <a:latin typeface="Helvetica" pitchFamily="-84" charset="0"/>
              </a:endParaRPr>
            </a:p>
          </p:txBody>
        </p:sp>
        <p:sp>
          <p:nvSpPr>
            <p:cNvPr id="8" name="Text Box 40"/>
            <p:cNvSpPr txBox="1">
              <a:spLocks noChangeArrowheads="1"/>
            </p:cNvSpPr>
            <p:nvPr/>
          </p:nvSpPr>
          <p:spPr bwMode="auto">
            <a:xfrm flipH="1">
              <a:off x="1887" y="2472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P</a:t>
              </a:r>
              <a:r>
                <a:rPr lang="en-US" sz="1300" baseline="-25000" dirty="0">
                  <a:latin typeface="Helvetica" pitchFamily="-84" charset="0"/>
                </a:rPr>
                <a:t>3</a:t>
              </a:r>
              <a:endParaRPr lang="en-US" sz="1300" dirty="0">
                <a:latin typeface="Helvetica" pitchFamily="-84" charset="0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43"/>
            <p:cNvSpPr>
              <a:spLocks noChangeShapeType="1"/>
            </p:cNvSpPr>
            <p:nvPr/>
          </p:nvSpPr>
          <p:spPr bwMode="auto">
            <a:xfrm flipH="1">
              <a:off x="2428" y="23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48"/>
            <p:cNvSpPr txBox="1">
              <a:spLocks noChangeArrowheads="1"/>
            </p:cNvSpPr>
            <p:nvPr/>
          </p:nvSpPr>
          <p:spPr bwMode="auto">
            <a:xfrm flipH="1">
              <a:off x="1547" y="2937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6</a:t>
              </a:r>
            </a:p>
          </p:txBody>
        </p:sp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 flipH="1">
              <a:off x="3052" y="2868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16</a:t>
              </a:r>
            </a:p>
          </p:txBody>
        </p:sp>
        <p:sp>
          <p:nvSpPr>
            <p:cNvPr id="14" name="Text Box 50"/>
            <p:cNvSpPr txBox="1">
              <a:spLocks noChangeArrowheads="1"/>
            </p:cNvSpPr>
            <p:nvPr/>
          </p:nvSpPr>
          <p:spPr bwMode="auto">
            <a:xfrm flipH="1">
              <a:off x="874" y="2876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0</a:t>
              </a:r>
            </a:p>
          </p:txBody>
        </p:sp>
        <p:sp>
          <p:nvSpPr>
            <p:cNvPr id="15" name="Line 52"/>
            <p:cNvSpPr>
              <a:spLocks noChangeShapeType="1"/>
            </p:cNvSpPr>
            <p:nvPr/>
          </p:nvSpPr>
          <p:spPr bwMode="auto">
            <a:xfrm flipH="1">
              <a:off x="314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58"/>
            <p:cNvSpPr>
              <a:spLocks noChangeShapeType="1"/>
            </p:cNvSpPr>
            <p:nvPr/>
          </p:nvSpPr>
          <p:spPr bwMode="auto">
            <a:xfrm flipH="1">
              <a:off x="2428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63"/>
            <p:cNvSpPr>
              <a:spLocks noChangeShapeType="1"/>
            </p:cNvSpPr>
            <p:nvPr/>
          </p:nvSpPr>
          <p:spPr bwMode="auto">
            <a:xfrm flipH="1">
              <a:off x="314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64"/>
            <p:cNvSpPr txBox="1">
              <a:spLocks noChangeArrowheads="1"/>
            </p:cNvSpPr>
            <p:nvPr/>
          </p:nvSpPr>
          <p:spPr bwMode="auto">
            <a:xfrm flipH="1">
              <a:off x="2339" y="2889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13</a:t>
              </a:r>
            </a:p>
          </p:txBody>
        </p:sp>
        <p:sp>
          <p:nvSpPr>
            <p:cNvPr id="20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70"/>
            <p:cNvSpPr txBox="1">
              <a:spLocks noChangeArrowheads="1"/>
            </p:cNvSpPr>
            <p:nvPr/>
          </p:nvSpPr>
          <p:spPr bwMode="auto">
            <a:xfrm flipH="1">
              <a:off x="3822" y="2456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P</a:t>
              </a:r>
              <a:r>
                <a:rPr lang="en-US" sz="1300" baseline="-25000" dirty="0">
                  <a:latin typeface="Helvetica" pitchFamily="-84" charset="0"/>
                </a:rPr>
                <a:t>2</a:t>
              </a:r>
              <a:endParaRPr lang="en-US" sz="1300" dirty="0">
                <a:latin typeface="Helvetica" pitchFamily="-84" charset="0"/>
              </a:endParaRPr>
            </a:p>
          </p:txBody>
        </p:sp>
        <p:sp>
          <p:nvSpPr>
            <p:cNvPr id="22" name="Text Box 73"/>
            <p:cNvSpPr txBox="1">
              <a:spLocks noChangeArrowheads="1"/>
            </p:cNvSpPr>
            <p:nvPr/>
          </p:nvSpPr>
          <p:spPr bwMode="auto">
            <a:xfrm flipH="1">
              <a:off x="4342" y="2868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934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SJF with Arrival time</a:t>
            </a:r>
          </a:p>
        </p:txBody>
      </p:sp>
      <p:sp>
        <p:nvSpPr>
          <p:cNvPr id="29698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      	    </a:t>
            </a:r>
            <a:r>
              <a:rPr lang="en-US" u="sng" dirty="0">
                <a:ea typeface="ＭＳ Ｐゴシック" pitchFamily="-84" charset="-128"/>
              </a:rPr>
              <a:t>Process </a:t>
            </a:r>
            <a:r>
              <a:rPr lang="en-US" dirty="0">
                <a:ea typeface="ＭＳ Ｐゴシック" pitchFamily="-84" charset="-128"/>
              </a:rPr>
              <a:t>	</a:t>
            </a:r>
            <a:r>
              <a:rPr lang="en-US" u="sng" dirty="0">
                <a:ea typeface="ＭＳ Ｐゴシック" pitchFamily="-84" charset="-128"/>
              </a:rPr>
              <a:t>Time</a:t>
            </a:r>
            <a:r>
              <a:rPr lang="en-US" dirty="0">
                <a:ea typeface="ＭＳ Ｐゴシック" pitchFamily="-84" charset="-128"/>
              </a:rPr>
              <a:t>	</a:t>
            </a:r>
            <a:r>
              <a:rPr lang="en-US" u="sng" dirty="0">
                <a:ea typeface="ＭＳ Ｐゴシック" pitchFamily="-84" charset="-128"/>
              </a:rPr>
              <a:t>Burst Time</a:t>
            </a:r>
            <a:endParaRPr lang="en-US" dirty="0">
              <a:ea typeface="ＭＳ Ｐゴシック" pitchFamily="-84" charset="-128"/>
            </a:endParaRP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	0.0	6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2 	</a:t>
            </a:r>
            <a:r>
              <a:rPr lang="en-US" dirty="0">
                <a:ea typeface="ＭＳ Ｐゴシック" pitchFamily="-84" charset="-128"/>
              </a:rPr>
              <a:t>2.0	8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3</a:t>
            </a:r>
            <a:r>
              <a:rPr lang="en-US" dirty="0">
                <a:ea typeface="ＭＳ Ｐゴシック" pitchFamily="-84" charset="-128"/>
              </a:rPr>
              <a:t>	4.0	7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4</a:t>
            </a:r>
            <a:r>
              <a:rPr lang="en-US" dirty="0">
                <a:ea typeface="ＭＳ Ｐゴシック" pitchFamily="-84" charset="-128"/>
              </a:rPr>
              <a:t>	7.0	3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 marL="0" indent="0">
              <a:buNone/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1647545" y="3898783"/>
            <a:ext cx="5876408" cy="1219924"/>
            <a:chOff x="874" y="2352"/>
            <a:chExt cx="3701" cy="769"/>
          </a:xfrm>
        </p:grpSpPr>
        <p:sp>
          <p:nvSpPr>
            <p:cNvPr id="5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 flipH="1">
              <a:off x="1135" y="2448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P</a:t>
              </a:r>
              <a:r>
                <a:rPr lang="en-US" sz="1300" baseline="-25000" dirty="0">
                  <a:latin typeface="Helvetica" pitchFamily="-84" charset="0"/>
                </a:rPr>
                <a:t>1</a:t>
              </a:r>
              <a:endParaRPr lang="en-US" sz="1300" dirty="0">
                <a:latin typeface="Helvetica" pitchFamily="-84" charset="0"/>
              </a:endParaRP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 flipH="1">
              <a:off x="2668" y="2456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P</a:t>
              </a:r>
              <a:r>
                <a:rPr lang="en-US" sz="1300" baseline="-25000" dirty="0">
                  <a:latin typeface="Helvetica" pitchFamily="-84" charset="0"/>
                </a:rPr>
                <a:t>4</a:t>
              </a:r>
              <a:endParaRPr lang="en-US" sz="1300" dirty="0">
                <a:latin typeface="Helvetica" pitchFamily="-84" charset="0"/>
              </a:endParaRPr>
            </a:p>
          </p:txBody>
        </p:sp>
        <p:sp>
          <p:nvSpPr>
            <p:cNvPr id="8" name="Text Box 40"/>
            <p:cNvSpPr txBox="1">
              <a:spLocks noChangeArrowheads="1"/>
            </p:cNvSpPr>
            <p:nvPr/>
          </p:nvSpPr>
          <p:spPr bwMode="auto">
            <a:xfrm flipH="1">
              <a:off x="1887" y="2472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P</a:t>
              </a:r>
              <a:r>
                <a:rPr lang="en-US" sz="1300" baseline="-25000" dirty="0">
                  <a:latin typeface="Helvetica" pitchFamily="-84" charset="0"/>
                </a:rPr>
                <a:t>3</a:t>
              </a:r>
              <a:endParaRPr lang="en-US" sz="1300" dirty="0">
                <a:latin typeface="Helvetica" pitchFamily="-84" charset="0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43"/>
            <p:cNvSpPr>
              <a:spLocks noChangeShapeType="1"/>
            </p:cNvSpPr>
            <p:nvPr/>
          </p:nvSpPr>
          <p:spPr bwMode="auto">
            <a:xfrm flipH="1">
              <a:off x="2428" y="23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48"/>
            <p:cNvSpPr txBox="1">
              <a:spLocks noChangeArrowheads="1"/>
            </p:cNvSpPr>
            <p:nvPr/>
          </p:nvSpPr>
          <p:spPr bwMode="auto">
            <a:xfrm flipH="1">
              <a:off x="1547" y="2937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6</a:t>
              </a:r>
            </a:p>
          </p:txBody>
        </p:sp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 flipH="1">
              <a:off x="3052" y="2868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16</a:t>
              </a:r>
            </a:p>
          </p:txBody>
        </p:sp>
        <p:sp>
          <p:nvSpPr>
            <p:cNvPr id="14" name="Text Box 50"/>
            <p:cNvSpPr txBox="1">
              <a:spLocks noChangeArrowheads="1"/>
            </p:cNvSpPr>
            <p:nvPr/>
          </p:nvSpPr>
          <p:spPr bwMode="auto">
            <a:xfrm flipH="1">
              <a:off x="874" y="2876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0</a:t>
              </a:r>
            </a:p>
          </p:txBody>
        </p:sp>
        <p:sp>
          <p:nvSpPr>
            <p:cNvPr id="15" name="Line 52"/>
            <p:cNvSpPr>
              <a:spLocks noChangeShapeType="1"/>
            </p:cNvSpPr>
            <p:nvPr/>
          </p:nvSpPr>
          <p:spPr bwMode="auto">
            <a:xfrm flipH="1">
              <a:off x="314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58"/>
            <p:cNvSpPr>
              <a:spLocks noChangeShapeType="1"/>
            </p:cNvSpPr>
            <p:nvPr/>
          </p:nvSpPr>
          <p:spPr bwMode="auto">
            <a:xfrm flipH="1">
              <a:off x="2428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63"/>
            <p:cNvSpPr>
              <a:spLocks noChangeShapeType="1"/>
            </p:cNvSpPr>
            <p:nvPr/>
          </p:nvSpPr>
          <p:spPr bwMode="auto">
            <a:xfrm flipH="1">
              <a:off x="314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64"/>
            <p:cNvSpPr txBox="1">
              <a:spLocks noChangeArrowheads="1"/>
            </p:cNvSpPr>
            <p:nvPr/>
          </p:nvSpPr>
          <p:spPr bwMode="auto">
            <a:xfrm flipH="1">
              <a:off x="2339" y="2889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13</a:t>
              </a:r>
            </a:p>
          </p:txBody>
        </p:sp>
        <p:sp>
          <p:nvSpPr>
            <p:cNvPr id="20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70"/>
            <p:cNvSpPr txBox="1">
              <a:spLocks noChangeArrowheads="1"/>
            </p:cNvSpPr>
            <p:nvPr/>
          </p:nvSpPr>
          <p:spPr bwMode="auto">
            <a:xfrm flipH="1">
              <a:off x="3822" y="2456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P</a:t>
              </a:r>
              <a:r>
                <a:rPr lang="en-US" sz="1300" baseline="-25000" dirty="0">
                  <a:latin typeface="Helvetica" pitchFamily="-84" charset="0"/>
                </a:rPr>
                <a:t>2</a:t>
              </a:r>
              <a:endParaRPr lang="en-US" sz="1300" dirty="0">
                <a:latin typeface="Helvetica" pitchFamily="-84" charset="0"/>
              </a:endParaRPr>
            </a:p>
          </p:txBody>
        </p:sp>
        <p:sp>
          <p:nvSpPr>
            <p:cNvPr id="22" name="Text Box 73"/>
            <p:cNvSpPr txBox="1">
              <a:spLocks noChangeArrowheads="1"/>
            </p:cNvSpPr>
            <p:nvPr/>
          </p:nvSpPr>
          <p:spPr bwMode="auto">
            <a:xfrm flipH="1">
              <a:off x="4342" y="2868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22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347075" y="5562600"/>
            <a:ext cx="5826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latin typeface="Garamond" pitchFamily="18" charset="0"/>
                <a:ea typeface="ＭＳ Ｐゴシック" pitchFamily="-84" charset="-128"/>
              </a:rPr>
              <a:t>Average waiting time = (0 + 14 + 2 + 6) / 4 = 5.5</a:t>
            </a:r>
            <a:endParaRPr lang="en-US" i="1" baseline="-25000" dirty="0">
              <a:latin typeface="Garamond" pitchFamily="18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1736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7772400" cy="611187"/>
          </a:xfrm>
        </p:spPr>
        <p:txBody>
          <a:bodyPr/>
          <a:lstStyle/>
          <a:p>
            <a:pPr eaLnBrk="1" hangingPunct="1"/>
            <a:r>
              <a:rPr lang="en-US" altLang="en-US"/>
              <a:t>Determining Length of Next CPU Burst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334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Can only estimate the length – should be similar to the previous one</a:t>
            </a:r>
          </a:p>
          <a:p>
            <a:pPr lvl="1">
              <a:defRPr/>
            </a:pPr>
            <a:r>
              <a:rPr lang="en-US" altLang="en-US" dirty="0"/>
              <a:t>Then pick process with shortest predicted next CPU burst</a:t>
            </a:r>
          </a:p>
          <a:p>
            <a:pPr>
              <a:defRPr/>
            </a:pPr>
            <a:r>
              <a:rPr lang="en-US" altLang="en-US" dirty="0"/>
              <a:t>Can be done by using the length of previous CPU bursts, using exponential averaging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sz="3200" dirty="0"/>
          </a:p>
          <a:p>
            <a:pPr>
              <a:defRPr/>
            </a:pPr>
            <a:r>
              <a:rPr lang="en-US" altLang="en-US" dirty="0"/>
              <a:t>Commonly, </a:t>
            </a:r>
            <a:r>
              <a:rPr lang="en-US" altLang="en-US" dirty="0">
                <a:latin typeface="Lucida Grande" pitchFamily="-84" charset="0"/>
              </a:rPr>
              <a:t>α </a:t>
            </a:r>
            <a:r>
              <a:rPr lang="en-US" altLang="en-US" dirty="0"/>
              <a:t>set to ½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</a:t>
            </a:r>
            <a:r>
              <a:rPr lang="en-US" altLang="en-US" baseline="-25000" dirty="0">
                <a:sym typeface="Symbol" pitchFamily="18" charset="2"/>
              </a:rPr>
              <a:t>n+1</a:t>
            </a:r>
            <a:r>
              <a:rPr lang="en-US" altLang="en-US" dirty="0">
                <a:sym typeface="Symbol" pitchFamily="18" charset="2"/>
              </a:rPr>
              <a:t> = </a:t>
            </a:r>
            <a:r>
              <a:rPr lang="en-US" altLang="en-US" baseline="-25000" dirty="0">
                <a:sym typeface="Symbol" pitchFamily="18" charset="2"/>
              </a:rPr>
              <a:t>n </a:t>
            </a:r>
            <a:r>
              <a:rPr lang="en-US" altLang="en-US" dirty="0">
                <a:sym typeface="Symbol" pitchFamily="18" charset="2"/>
              </a:rPr>
              <a:t>(recent history does not count)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 </a:t>
            </a:r>
            <a:r>
              <a:rPr lang="en-US" altLang="en-US" baseline="-25000" dirty="0">
                <a:sym typeface="Symbol" pitchFamily="18" charset="2"/>
              </a:rPr>
              <a:t>n+1</a:t>
            </a:r>
            <a:r>
              <a:rPr lang="en-US" altLang="en-US" dirty="0">
                <a:sym typeface="Symbol" pitchFamily="18" charset="2"/>
              </a:rPr>
              <a:t> =  </a:t>
            </a:r>
            <a:r>
              <a:rPr lang="en-US" altLang="en-US" i="1" dirty="0" err="1">
                <a:sym typeface="Symbol" pitchFamily="18" charset="2"/>
              </a:rPr>
              <a:t>t</a:t>
            </a:r>
            <a:r>
              <a:rPr lang="en-US" altLang="en-US" baseline="-25000" dirty="0" err="1">
                <a:sym typeface="Symbol" pitchFamily="18" charset="2"/>
              </a:rPr>
              <a:t>n</a:t>
            </a:r>
            <a:r>
              <a:rPr lang="en-US" altLang="en-US" baseline="-250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(only the actual last CPU burst counts)</a:t>
            </a:r>
            <a:endParaRPr lang="en-US" altLang="en-US" dirty="0"/>
          </a:p>
          <a:p>
            <a:pPr lvl="1">
              <a:buFont typeface="Monotype Sorts" pitchFamily="-84" charset="2"/>
              <a:buNone/>
              <a:defRPr/>
            </a:pPr>
            <a:endParaRPr lang="en-US" altLang="en-US" b="1" dirty="0">
              <a:solidFill>
                <a:srgbClr val="3366FF"/>
              </a:solidFill>
              <a:cs typeface="ＭＳ Ｐゴシック" charset="-128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460227"/>
              </p:ext>
            </p:extLst>
          </p:nvPr>
        </p:nvGraphicFramePr>
        <p:xfrm>
          <a:off x="1981200" y="2667000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00800" imgH="1778000" progId="Equation.3">
                  <p:embed/>
                </p:oleObj>
              </mc:Choice>
              <mc:Fallback>
                <p:oleObj name="Equation" r:id="rId3" imgW="6400800" imgH="17780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67000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983571"/>
              </p:ext>
            </p:extLst>
          </p:nvPr>
        </p:nvGraphicFramePr>
        <p:xfrm>
          <a:off x="3048000" y="3581400"/>
          <a:ext cx="2749374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84200" imgH="228600" progId="Equation.3">
                  <p:embed/>
                </p:oleObj>
              </mc:Choice>
              <mc:Fallback>
                <p:oleObj name="Equation" r:id="rId5" imgW="1384200" imgH="2286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81400"/>
                        <a:ext cx="2749374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210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36537"/>
            <a:ext cx="8458200" cy="677863"/>
          </a:xfrm>
        </p:spPr>
        <p:txBody>
          <a:bodyPr/>
          <a:lstStyle/>
          <a:p>
            <a:pPr eaLnBrk="1" hangingPunct="1"/>
            <a:r>
              <a:rPr lang="en-US" altLang="en-US" dirty="0"/>
              <a:t>Prediction of the Length of the Next CPU Burst</a:t>
            </a:r>
          </a:p>
        </p:txBody>
      </p:sp>
      <p:pic>
        <p:nvPicPr>
          <p:cNvPr id="17411" name="Picture 1" descr="6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858000" cy="558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774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8137"/>
            <a:ext cx="8839200" cy="576263"/>
          </a:xfrm>
        </p:spPr>
        <p:txBody>
          <a:bodyPr/>
          <a:lstStyle/>
          <a:p>
            <a:r>
              <a:rPr lang="en-US" dirty="0"/>
              <a:t>SRTF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648200"/>
          </a:xfrm>
        </p:spPr>
        <p:txBody>
          <a:bodyPr/>
          <a:lstStyle/>
          <a:p>
            <a:r>
              <a:rPr lang="en-US" dirty="0"/>
              <a:t>Shortest Remaining Time First scheduling</a:t>
            </a:r>
          </a:p>
          <a:p>
            <a:pPr lvl="1"/>
            <a:r>
              <a:rPr lang="en-US" dirty="0"/>
              <a:t>The preemptive version of SJF.</a:t>
            </a:r>
          </a:p>
          <a:p>
            <a:pPr lvl="1"/>
            <a:r>
              <a:rPr lang="en-US" dirty="0"/>
              <a:t>Calculate the remaining execution time for each process</a:t>
            </a:r>
          </a:p>
          <a:p>
            <a:pPr lvl="1"/>
            <a:r>
              <a:rPr lang="en-US" dirty="0"/>
              <a:t>Schedule the process with the minimum remaining time</a:t>
            </a:r>
          </a:p>
          <a:p>
            <a:pPr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Advantage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Minimal average waiting and turnaround time for a given set of processes</a:t>
            </a:r>
          </a:p>
          <a:p>
            <a:pPr lvl="1"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Disadvantage</a:t>
            </a:r>
          </a:p>
          <a:p>
            <a:pPr lvl="1" algn="just"/>
            <a:r>
              <a:rPr lang="en-US" dirty="0"/>
              <a:t>Like SJF, </a:t>
            </a:r>
            <a:r>
              <a:rPr lang="en-US" dirty="0">
                <a:ea typeface="ＭＳ Ｐゴシック" pitchFamily="-84" charset="-128"/>
              </a:rPr>
              <a:t>can cause starvation for longer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77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1" y="277416"/>
            <a:ext cx="81534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Example: SRTF Scheduling Policy</a:t>
            </a:r>
          </a:p>
        </p:txBody>
      </p:sp>
      <p:sp>
        <p:nvSpPr>
          <p:cNvPr id="37890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395913"/>
          </a:xfrm>
          <a:noFill/>
        </p:spPr>
        <p:txBody>
          <a:bodyPr/>
          <a:lstStyle/>
          <a:p>
            <a:pPr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Now we add the concepts of varying arrival times and preemption to the analysis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        </a:t>
            </a:r>
            <a:r>
              <a:rPr lang="en-US" u="sng" dirty="0">
                <a:ea typeface="ＭＳ Ｐゴシック" pitchFamily="-84" charset="-128"/>
              </a:rPr>
              <a:t>Process</a:t>
            </a:r>
            <a:r>
              <a:rPr lang="en-US" dirty="0">
                <a:solidFill>
                  <a:schemeClr val="bg1"/>
                </a:solidFill>
                <a:ea typeface="ＭＳ Ｐゴシック" pitchFamily="-84" charset="-128"/>
              </a:rPr>
              <a:t> 	</a:t>
            </a:r>
            <a:r>
              <a:rPr lang="en-US" i="1" u="sng" dirty="0">
                <a:ea typeface="ＭＳ Ｐゴシック" pitchFamily="-84" charset="-128"/>
              </a:rPr>
              <a:t>Arrival </a:t>
            </a:r>
            <a:r>
              <a:rPr lang="en-US" u="sng" dirty="0">
                <a:ea typeface="ＭＳ Ｐゴシック" pitchFamily="-84" charset="-128"/>
              </a:rPr>
              <a:t>Time</a:t>
            </a:r>
            <a:r>
              <a:rPr lang="en-US" dirty="0">
                <a:ea typeface="ＭＳ Ｐゴシック" pitchFamily="-84" charset="-128"/>
              </a:rPr>
              <a:t>	</a:t>
            </a:r>
            <a:r>
              <a:rPr lang="en-US" u="sng" dirty="0">
                <a:ea typeface="ＭＳ Ｐゴシック" pitchFamily="-84" charset="-128"/>
              </a:rPr>
              <a:t>Burst Time</a:t>
            </a:r>
            <a:endParaRPr lang="en-US" dirty="0">
              <a:ea typeface="ＭＳ Ｐゴシック" pitchFamily="-84" charset="-128"/>
            </a:endParaRP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     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	  </a:t>
            </a:r>
            <a:r>
              <a:rPr lang="en-US" dirty="0">
                <a:solidFill>
                  <a:srgbClr val="000000"/>
                </a:solidFill>
                <a:ea typeface="ＭＳ Ｐゴシック" pitchFamily="-84" charset="-128"/>
              </a:rPr>
              <a:t>0</a:t>
            </a:r>
            <a:r>
              <a:rPr lang="en-US" dirty="0">
                <a:ea typeface="ＭＳ Ｐゴシック" pitchFamily="-84" charset="-128"/>
              </a:rPr>
              <a:t>	8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     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2 	    </a:t>
            </a:r>
            <a:r>
              <a:rPr lang="en-US" dirty="0">
                <a:solidFill>
                  <a:srgbClr val="000000"/>
                </a:solidFill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	4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     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3</a:t>
            </a:r>
            <a:r>
              <a:rPr lang="en-US" dirty="0">
                <a:ea typeface="ＭＳ Ｐゴシック" pitchFamily="-84" charset="-128"/>
              </a:rPr>
              <a:t>	  </a:t>
            </a:r>
            <a:r>
              <a:rPr lang="en-US" dirty="0">
                <a:solidFill>
                  <a:srgbClr val="000000"/>
                </a:solidFill>
                <a:ea typeface="ＭＳ Ｐゴシック" pitchFamily="-84" charset="-128"/>
              </a:rPr>
              <a:t>2</a:t>
            </a:r>
            <a:r>
              <a:rPr lang="en-US" dirty="0">
                <a:ea typeface="ＭＳ Ｐゴシック" pitchFamily="-84" charset="-128"/>
              </a:rPr>
              <a:t>	9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    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4</a:t>
            </a:r>
            <a:r>
              <a:rPr lang="en-US" dirty="0">
                <a:ea typeface="ＭＳ Ｐゴシック" pitchFamily="-84" charset="-128"/>
              </a:rPr>
              <a:t>	  </a:t>
            </a:r>
            <a:r>
              <a:rPr lang="en-US" dirty="0">
                <a:solidFill>
                  <a:srgbClr val="000000"/>
                </a:solidFill>
                <a:ea typeface="ＭＳ Ｐゴシック" pitchFamily="-84" charset="-128"/>
              </a:rPr>
              <a:t>3</a:t>
            </a:r>
            <a:r>
              <a:rPr lang="en-US" dirty="0">
                <a:ea typeface="ＭＳ Ｐゴシック" pitchFamily="-84" charset="-128"/>
              </a:rPr>
              <a:t>	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r>
              <a:rPr lang="en-US" i="1" dirty="0">
                <a:ea typeface="ＭＳ Ｐゴシック" pitchFamily="-84" charset="-128"/>
              </a:rPr>
              <a:t>Preemptive </a:t>
            </a:r>
            <a:r>
              <a:rPr lang="en-US" dirty="0">
                <a:ea typeface="ＭＳ Ｐゴシック" pitchFamily="-84" charset="-128"/>
              </a:rPr>
              <a:t>SJF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Average waiting time = [(10-1)+(1-1)+(17-2)+5-3)]/4 = 26/4 = 6.5 </a:t>
            </a:r>
            <a:r>
              <a:rPr lang="en-US" dirty="0" err="1">
                <a:ea typeface="ＭＳ Ｐゴシック" pitchFamily="-84" charset="-128"/>
              </a:rPr>
              <a:t>msec</a:t>
            </a: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i="1" baseline="-25000" dirty="0">
              <a:ea typeface="ＭＳ Ｐゴシック" pitchFamily="-84" charset="-128"/>
            </a:endParaRP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endParaRPr lang="en-US" i="1" baseline="-25000" dirty="0">
              <a:ea typeface="ＭＳ Ｐゴシック" pitchFamily="-84" charset="-128"/>
            </a:endParaRPr>
          </a:p>
        </p:txBody>
      </p:sp>
      <p:grpSp>
        <p:nvGrpSpPr>
          <p:cNvPr id="37891" name="Group 74"/>
          <p:cNvGrpSpPr>
            <a:grpSpLocks/>
          </p:cNvGrpSpPr>
          <p:nvPr/>
        </p:nvGrpSpPr>
        <p:grpSpPr bwMode="auto">
          <a:xfrm>
            <a:off x="1524000" y="4800600"/>
            <a:ext cx="5875338" cy="1045765"/>
            <a:chOff x="879" y="2366"/>
            <a:chExt cx="3701" cy="659"/>
          </a:xfrm>
        </p:grpSpPr>
        <p:sp>
          <p:nvSpPr>
            <p:cNvPr id="37892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3" name="Text Box 38"/>
            <p:cNvSpPr txBox="1">
              <a:spLocks noChangeArrowheads="1"/>
            </p:cNvSpPr>
            <p:nvPr/>
          </p:nvSpPr>
          <p:spPr bwMode="auto">
            <a:xfrm flipH="1">
              <a:off x="1028" y="2436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1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37894" name="Text Box 39"/>
            <p:cNvSpPr txBox="1">
              <a:spLocks noChangeArrowheads="1"/>
            </p:cNvSpPr>
            <p:nvPr/>
          </p:nvSpPr>
          <p:spPr bwMode="auto">
            <a:xfrm flipH="1">
              <a:off x="2995" y="2423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1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37895" name="Text Box 40"/>
            <p:cNvSpPr txBox="1">
              <a:spLocks noChangeArrowheads="1"/>
            </p:cNvSpPr>
            <p:nvPr/>
          </p:nvSpPr>
          <p:spPr bwMode="auto">
            <a:xfrm flipH="1">
              <a:off x="1474" y="2434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2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37896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Text Box 48"/>
            <p:cNvSpPr txBox="1">
              <a:spLocks noChangeArrowheads="1"/>
            </p:cNvSpPr>
            <p:nvPr/>
          </p:nvSpPr>
          <p:spPr bwMode="auto">
            <a:xfrm flipH="1">
              <a:off x="1222" y="2840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1</a:t>
              </a:r>
            </a:p>
          </p:txBody>
        </p:sp>
        <p:sp>
          <p:nvSpPr>
            <p:cNvPr id="37898" name="Text Box 49"/>
            <p:cNvSpPr txBox="1">
              <a:spLocks noChangeArrowheads="1"/>
            </p:cNvSpPr>
            <p:nvPr/>
          </p:nvSpPr>
          <p:spPr bwMode="auto">
            <a:xfrm flipH="1">
              <a:off x="3329" y="2841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17</a:t>
              </a:r>
            </a:p>
          </p:txBody>
        </p:sp>
        <p:sp>
          <p:nvSpPr>
            <p:cNvPr id="37899" name="Text Box 50"/>
            <p:cNvSpPr txBox="1">
              <a:spLocks noChangeArrowheads="1"/>
            </p:cNvSpPr>
            <p:nvPr/>
          </p:nvSpPr>
          <p:spPr bwMode="auto">
            <a:xfrm flipH="1">
              <a:off x="879" y="2838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0</a:t>
              </a:r>
            </a:p>
          </p:txBody>
        </p:sp>
        <p:sp>
          <p:nvSpPr>
            <p:cNvPr id="37900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Text Box 64"/>
            <p:cNvSpPr txBox="1">
              <a:spLocks noChangeArrowheads="1"/>
            </p:cNvSpPr>
            <p:nvPr/>
          </p:nvSpPr>
          <p:spPr bwMode="auto">
            <a:xfrm flipH="1">
              <a:off x="2573" y="2840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10</a:t>
              </a:r>
            </a:p>
          </p:txBody>
        </p:sp>
        <p:sp>
          <p:nvSpPr>
            <p:cNvPr id="37902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70"/>
            <p:cNvSpPr txBox="1">
              <a:spLocks noChangeArrowheads="1"/>
            </p:cNvSpPr>
            <p:nvPr/>
          </p:nvSpPr>
          <p:spPr bwMode="auto">
            <a:xfrm flipH="1">
              <a:off x="3763" y="2423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3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37904" name="Text Box 73"/>
            <p:cNvSpPr txBox="1">
              <a:spLocks noChangeArrowheads="1"/>
            </p:cNvSpPr>
            <p:nvPr/>
          </p:nvSpPr>
          <p:spPr bwMode="auto">
            <a:xfrm flipH="1">
              <a:off x="4347" y="2841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26</a:t>
              </a:r>
            </a:p>
          </p:txBody>
        </p:sp>
        <p:sp>
          <p:nvSpPr>
            <p:cNvPr id="37905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Text Box 64"/>
            <p:cNvSpPr txBox="1">
              <a:spLocks noChangeArrowheads="1"/>
            </p:cNvSpPr>
            <p:nvPr/>
          </p:nvSpPr>
          <p:spPr bwMode="auto">
            <a:xfrm flipH="1">
              <a:off x="1839" y="2838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5</a:t>
              </a:r>
            </a:p>
          </p:txBody>
        </p:sp>
        <p:sp>
          <p:nvSpPr>
            <p:cNvPr id="37907" name="Text Box 39"/>
            <p:cNvSpPr txBox="1">
              <a:spLocks noChangeArrowheads="1"/>
            </p:cNvSpPr>
            <p:nvPr/>
          </p:nvSpPr>
          <p:spPr bwMode="auto">
            <a:xfrm flipH="1">
              <a:off x="2161" y="2433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4</a:t>
              </a:r>
              <a:endParaRPr lang="en-US" sz="1300">
                <a:latin typeface="Helvetica" pitchFamily="-8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49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  <a:r>
              <a:rPr lang="en-US" dirty="0">
                <a:ea typeface="ＭＳ Ｐゴシック" pitchFamily="-84" charset="-128"/>
              </a:rPr>
              <a:t>: SRTF Scheduling Policy</a:t>
            </a:r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026076"/>
              </p:ext>
            </p:extLst>
          </p:nvPr>
        </p:nvGraphicFramePr>
        <p:xfrm>
          <a:off x="1313111" y="1371600"/>
          <a:ext cx="64770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72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Ready Queue And Various I/O Device Queues</a:t>
            </a:r>
          </a:p>
        </p:txBody>
      </p:sp>
      <p:pic>
        <p:nvPicPr>
          <p:cNvPr id="71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45071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179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  <a:r>
              <a:rPr lang="en-US" dirty="0">
                <a:ea typeface="ＭＳ Ｐゴシック" pitchFamily="-84" charset="-128"/>
              </a:rPr>
              <a:t>: SRTF Scheduling Policy</a:t>
            </a:r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747046"/>
              </p:ext>
            </p:extLst>
          </p:nvPr>
        </p:nvGraphicFramePr>
        <p:xfrm>
          <a:off x="1313111" y="1371600"/>
          <a:ext cx="64770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37"/>
          <p:cNvSpPr>
            <a:spLocks noChangeArrowheads="1"/>
          </p:cNvSpPr>
          <p:nvPr/>
        </p:nvSpPr>
        <p:spPr bwMode="auto">
          <a:xfrm flipH="1">
            <a:off x="1155271" y="3767114"/>
            <a:ext cx="6709388" cy="6091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38"/>
          <p:cNvSpPr txBox="1">
            <a:spLocks noChangeArrowheads="1"/>
          </p:cNvSpPr>
          <p:nvPr/>
        </p:nvSpPr>
        <p:spPr bwMode="auto">
          <a:xfrm flipH="1">
            <a:off x="1255717" y="3885845"/>
            <a:ext cx="35779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latin typeface="Helvetica" pitchFamily="-84" charset="0"/>
              </a:rPr>
              <a:t>P</a:t>
            </a:r>
            <a:r>
              <a:rPr lang="en-US" sz="1300" baseline="-25000" dirty="0">
                <a:latin typeface="Helvetica" pitchFamily="-84" charset="0"/>
              </a:rPr>
              <a:t>1</a:t>
            </a:r>
            <a:endParaRPr lang="en-US" sz="1300" dirty="0">
              <a:latin typeface="Helvetica" pitchFamily="-84" charset="0"/>
            </a:endParaRP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 flipH="1">
            <a:off x="4768461" y="3898783"/>
            <a:ext cx="430825" cy="29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latin typeface="Helvetica" pitchFamily="-84" charset="0"/>
              </a:rPr>
              <a:t>P</a:t>
            </a:r>
            <a:r>
              <a:rPr lang="en-US" sz="1300" baseline="-25000" dirty="0">
                <a:latin typeface="Helvetica" pitchFamily="-84" charset="0"/>
              </a:rPr>
              <a:t>1</a:t>
            </a:r>
            <a:endParaRPr lang="en-US" sz="1300" dirty="0">
              <a:latin typeface="Helvetica" pitchFamily="-84" charset="0"/>
            </a:endParaRP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auto">
          <a:xfrm flipH="1">
            <a:off x="2966789" y="3923918"/>
            <a:ext cx="3577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latin typeface="Helvetica" pitchFamily="-84" charset="0"/>
              </a:rPr>
              <a:t>P</a:t>
            </a:r>
            <a:r>
              <a:rPr lang="en-US" sz="1300" baseline="-25000" dirty="0">
                <a:latin typeface="Helvetica" pitchFamily="-84" charset="0"/>
              </a:rPr>
              <a:t>4</a:t>
            </a:r>
            <a:endParaRPr lang="en-US" sz="1300" dirty="0">
              <a:latin typeface="Helvetica" pitchFamily="-84" charset="0"/>
            </a:endParaRPr>
          </a:p>
        </p:txBody>
      </p:sp>
      <p:sp>
        <p:nvSpPr>
          <p:cNvPr id="9" name="Line 41"/>
          <p:cNvSpPr>
            <a:spLocks noChangeShapeType="1"/>
          </p:cNvSpPr>
          <p:nvPr/>
        </p:nvSpPr>
        <p:spPr bwMode="auto">
          <a:xfrm flipH="1">
            <a:off x="7841682" y="4362005"/>
            <a:ext cx="0" cy="22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42"/>
          <p:cNvSpPr>
            <a:spLocks noChangeShapeType="1"/>
          </p:cNvSpPr>
          <p:nvPr/>
        </p:nvSpPr>
        <p:spPr bwMode="auto">
          <a:xfrm flipH="1">
            <a:off x="1155271" y="4376283"/>
            <a:ext cx="0" cy="22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H="1">
            <a:off x="3886200" y="3752837"/>
            <a:ext cx="0" cy="832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48"/>
          <p:cNvSpPr txBox="1">
            <a:spLocks noChangeArrowheads="1"/>
          </p:cNvSpPr>
          <p:nvPr/>
        </p:nvSpPr>
        <p:spPr bwMode="auto">
          <a:xfrm flipH="1">
            <a:off x="2465560" y="4661584"/>
            <a:ext cx="2776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latin typeface="Helvetica" pitchFamily="-84" charset="0"/>
              </a:rPr>
              <a:t>4</a:t>
            </a: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 flipH="1">
            <a:off x="5700958" y="4552371"/>
            <a:ext cx="446144" cy="29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latin typeface="Helvetica" pitchFamily="-84" charset="0"/>
              </a:rPr>
              <a:t>14</a:t>
            </a: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 flipH="1">
            <a:off x="990600" y="4661107"/>
            <a:ext cx="335086" cy="29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latin typeface="Helvetica" pitchFamily="-84" charset="0"/>
              </a:rPr>
              <a:t>0</a:t>
            </a:r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 flipH="1">
            <a:off x="5934561" y="3767114"/>
            <a:ext cx="0" cy="609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63"/>
          <p:cNvSpPr>
            <a:spLocks noChangeShapeType="1"/>
          </p:cNvSpPr>
          <p:nvPr/>
        </p:nvSpPr>
        <p:spPr bwMode="auto">
          <a:xfrm flipH="1">
            <a:off x="5934561" y="4376283"/>
            <a:ext cx="0" cy="22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64"/>
          <p:cNvSpPr txBox="1">
            <a:spLocks noChangeArrowheads="1"/>
          </p:cNvSpPr>
          <p:nvPr/>
        </p:nvSpPr>
        <p:spPr bwMode="auto">
          <a:xfrm flipH="1">
            <a:off x="3760960" y="4585438"/>
            <a:ext cx="2776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latin typeface="Helvetica" pitchFamily="-84" charset="0"/>
              </a:rPr>
              <a:t>8</a:t>
            </a:r>
          </a:p>
        </p:txBody>
      </p:sp>
      <p:sp>
        <p:nvSpPr>
          <p:cNvPr id="20" name="Line 69"/>
          <p:cNvSpPr>
            <a:spLocks noChangeShapeType="1"/>
          </p:cNvSpPr>
          <p:nvPr/>
        </p:nvSpPr>
        <p:spPr bwMode="auto">
          <a:xfrm flipH="1">
            <a:off x="2590800" y="3733800"/>
            <a:ext cx="0" cy="91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70"/>
          <p:cNvSpPr txBox="1">
            <a:spLocks noChangeArrowheads="1"/>
          </p:cNvSpPr>
          <p:nvPr/>
        </p:nvSpPr>
        <p:spPr bwMode="auto">
          <a:xfrm flipH="1">
            <a:off x="6671888" y="3898536"/>
            <a:ext cx="3577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latin typeface="Helvetica" pitchFamily="-84" charset="0"/>
              </a:rPr>
              <a:t>P</a:t>
            </a:r>
            <a:r>
              <a:rPr lang="en-US" sz="1300" baseline="-25000" dirty="0">
                <a:latin typeface="Helvetica" pitchFamily="-84" charset="0"/>
              </a:rPr>
              <a:t>3</a:t>
            </a:r>
            <a:endParaRPr lang="en-US" sz="1300" dirty="0">
              <a:latin typeface="Helvetica" pitchFamily="-84" charset="0"/>
            </a:endParaRPr>
          </a:p>
        </p:txBody>
      </p:sp>
      <p:sp>
        <p:nvSpPr>
          <p:cNvPr id="22" name="Text Box 73"/>
          <p:cNvSpPr txBox="1">
            <a:spLocks noChangeArrowheads="1"/>
          </p:cNvSpPr>
          <p:nvPr/>
        </p:nvSpPr>
        <p:spPr bwMode="auto">
          <a:xfrm flipH="1">
            <a:off x="7631056" y="4552371"/>
            <a:ext cx="446144" cy="29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latin typeface="Helvetica" pitchFamily="-84" charset="0"/>
              </a:rPr>
              <a:t>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47075" y="5181600"/>
            <a:ext cx="5826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latin typeface="Garamond" pitchFamily="18" charset="0"/>
                <a:ea typeface="ＭＳ Ｐゴシック" pitchFamily="-84" charset="-128"/>
              </a:rPr>
              <a:t>P1 = 8 – 1 = 7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latin typeface="Garamond" pitchFamily="18" charset="0"/>
                <a:ea typeface="ＭＳ Ｐゴシック" pitchFamily="-84" charset="-128"/>
              </a:rPr>
              <a:t>P2 = 1 – 1 = 0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latin typeface="Garamond" pitchFamily="18" charset="0"/>
                <a:ea typeface="ＭＳ Ｐゴシック" pitchFamily="-84" charset="-128"/>
              </a:rPr>
              <a:t>P3 =  14 – 2 = 12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latin typeface="Garamond" pitchFamily="18" charset="0"/>
                <a:ea typeface="ＭＳ Ｐゴシック" pitchFamily="-84" charset="-128"/>
              </a:rPr>
              <a:t>P4 = 4 – 3 = 1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latin typeface="Garamond" pitchFamily="18" charset="0"/>
                <a:ea typeface="ＭＳ Ｐゴシック" pitchFamily="-84" charset="-128"/>
              </a:rPr>
              <a:t>Average waiting time = (7 + 0 + 12 + 1) / 4 = 5</a:t>
            </a:r>
            <a:endParaRPr lang="en-US" i="1" baseline="-25000" dirty="0">
              <a:latin typeface="Garamond" pitchFamily="18" charset="0"/>
              <a:ea typeface="ＭＳ Ｐゴシック" pitchFamily="-84" charset="-128"/>
            </a:endParaRPr>
          </a:p>
        </p:txBody>
      </p:sp>
      <p:sp>
        <p:nvSpPr>
          <p:cNvPr id="25" name="Line 69"/>
          <p:cNvSpPr>
            <a:spLocks noChangeShapeType="1"/>
          </p:cNvSpPr>
          <p:nvPr/>
        </p:nvSpPr>
        <p:spPr bwMode="auto">
          <a:xfrm flipH="1">
            <a:off x="1705770" y="3745275"/>
            <a:ext cx="0" cy="91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 flipH="1">
            <a:off x="1566950" y="4660612"/>
            <a:ext cx="2776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latin typeface="Helvetica" pitchFamily="-84" charset="0"/>
              </a:rPr>
              <a:t>1</a:t>
            </a:r>
          </a:p>
        </p:txBody>
      </p:sp>
      <p:sp>
        <p:nvSpPr>
          <p:cNvPr id="27" name="Text Box 38"/>
          <p:cNvSpPr txBox="1">
            <a:spLocks noChangeArrowheads="1"/>
          </p:cNvSpPr>
          <p:nvPr/>
        </p:nvSpPr>
        <p:spPr bwMode="auto">
          <a:xfrm flipH="1">
            <a:off x="1852010" y="3886200"/>
            <a:ext cx="3577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latin typeface="Helvetica" pitchFamily="-84" charset="0"/>
              </a:rPr>
              <a:t>P</a:t>
            </a:r>
            <a:r>
              <a:rPr lang="en-US" sz="1300" baseline="-25000" dirty="0">
                <a:latin typeface="Helvetica" pitchFamily="-84" charset="0"/>
              </a:rPr>
              <a:t>2</a:t>
            </a:r>
            <a:endParaRPr lang="en-US" sz="1300" dirty="0">
              <a:latin typeface="Helvetic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601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7416"/>
            <a:ext cx="7722658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Priority Scheduling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181600"/>
          </a:xfrm>
        </p:spPr>
        <p:txBody>
          <a:bodyPr/>
          <a:lstStyle/>
          <a:p>
            <a:pPr algn="just"/>
            <a:r>
              <a:rPr lang="en-US" dirty="0">
                <a:ea typeface="ＭＳ Ｐゴシック" pitchFamily="-84" charset="-128"/>
              </a:rPr>
              <a:t>Assign each process a priority (integer) number </a:t>
            </a:r>
            <a:r>
              <a:rPr lang="en-US" sz="1800" dirty="0">
                <a:ea typeface="ＭＳ Ｐゴシック" pitchFamily="-84" charset="-128"/>
              </a:rPr>
              <a:t>(smallest integer </a:t>
            </a:r>
            <a:r>
              <a:rPr lang="en-US" sz="1800" dirty="0">
                <a:ea typeface="ＭＳ Ｐゴシック" pitchFamily="-84" charset="-128"/>
                <a:sym typeface="Symbol" pitchFamily="18" charset="2"/>
              </a:rPr>
              <a:t> highest priority)</a:t>
            </a:r>
            <a:endParaRPr lang="en-US" sz="800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Run the process with highest priority in the ready queue first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Preemptive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Non-preemptive</a:t>
            </a:r>
          </a:p>
          <a:p>
            <a:pPr algn="just"/>
            <a:endParaRPr lang="en-US" sz="800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Use FIFO for processes with equal priority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SJF is priority scheduling where priority is the inverse of predicted next CPU burst time</a:t>
            </a:r>
          </a:p>
          <a:p>
            <a:pPr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Advantage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Flexibility: Not all processes are born equal</a:t>
            </a:r>
          </a:p>
          <a:p>
            <a:pPr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Problem </a:t>
            </a:r>
            <a:r>
              <a:rPr lang="en-US" dirty="0">
                <a:ea typeface="ＭＳ Ｐゴシック" pitchFamily="-84" charset="-128"/>
                <a:sym typeface="Symbol" pitchFamily="18" charset="2"/>
              </a:rPr>
              <a:t> </a:t>
            </a:r>
            <a:r>
              <a:rPr lang="en-US" b="1" dirty="0">
                <a:ea typeface="ＭＳ Ｐゴシック" pitchFamily="-84" charset="-128"/>
                <a:sym typeface="Symbol" pitchFamily="18" charset="2"/>
              </a:rPr>
              <a:t>Starvation </a:t>
            </a:r>
            <a:r>
              <a:rPr lang="en-US" dirty="0">
                <a:ea typeface="ＭＳ Ｐゴシック" pitchFamily="-84" charset="-128"/>
                <a:sym typeface="Symbol" pitchFamily="18" charset="2"/>
              </a:rPr>
              <a:t>– low priority processes may never execute</a:t>
            </a:r>
            <a:endParaRPr lang="en-US" sz="800" dirty="0">
              <a:ea typeface="ＭＳ Ｐゴシック" pitchFamily="-84" charset="-128"/>
              <a:sym typeface="Symbol" pitchFamily="18" charset="2"/>
            </a:endParaRPr>
          </a:p>
          <a:p>
            <a:pPr algn="just"/>
            <a:r>
              <a:rPr lang="en-US" dirty="0">
                <a:ea typeface="ＭＳ Ｐゴシック" pitchFamily="-84" charset="-128"/>
                <a:sym typeface="Symbol" pitchFamily="18" charset="2"/>
              </a:rPr>
              <a:t>Solution  </a:t>
            </a:r>
            <a:r>
              <a:rPr lang="en-US" b="1" dirty="0">
                <a:ea typeface="ＭＳ Ｐゴシック" pitchFamily="-84" charset="-128"/>
                <a:sym typeface="Symbol" pitchFamily="18" charset="2"/>
              </a:rPr>
              <a:t>Aging </a:t>
            </a:r>
            <a:r>
              <a:rPr lang="en-US" dirty="0">
                <a:ea typeface="ＭＳ Ｐゴシック" pitchFamily="-84" charset="-128"/>
                <a:sym typeface="Symbol" pitchFamily="18" charset="2"/>
              </a:rPr>
              <a:t>– a</a:t>
            </a:r>
            <a:r>
              <a:rPr lang="en-US" dirty="0">
                <a:ea typeface="ＭＳ Ｐゴシック" pitchFamily="-84" charset="-128"/>
              </a:rPr>
              <a:t>djust priority dynamically (</a:t>
            </a:r>
            <a:r>
              <a:rPr lang="en-US" dirty="0">
                <a:ea typeface="ＭＳ Ｐゴシック" pitchFamily="-84" charset="-128"/>
                <a:sym typeface="Symbol" pitchFamily="18" charset="2"/>
              </a:rPr>
              <a:t>increase priority over time)</a:t>
            </a:r>
          </a:p>
          <a:p>
            <a:pPr algn="just">
              <a:buFont typeface="Monotype Sorts" pitchFamily="-84" charset="2"/>
              <a:buNone/>
            </a:pPr>
            <a:endParaRPr lang="en-US" b="1" dirty="0">
              <a:ea typeface="ＭＳ Ｐゴシック" pitchFamily="-84" charset="-128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458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1" y="277416"/>
            <a:ext cx="8153400" cy="576263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itchFamily="-84" charset="-128"/>
              </a:rPr>
              <a:t>Example: Priority Scheduling</a:t>
            </a:r>
          </a:p>
        </p:txBody>
      </p:sp>
      <p:sp>
        <p:nvSpPr>
          <p:cNvPr id="4198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5472113"/>
          </a:xfrm>
          <a:noFill/>
        </p:spPr>
        <p:txBody>
          <a:bodyPr/>
          <a:lstStyle/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        </a:t>
            </a:r>
            <a:r>
              <a:rPr lang="en-US" u="sng" dirty="0">
                <a:ea typeface="ＭＳ Ｐゴシック" pitchFamily="-84" charset="-128"/>
              </a:rPr>
              <a:t>Process</a:t>
            </a:r>
            <a:r>
              <a:rPr lang="en-US" u="sng" dirty="0">
                <a:solidFill>
                  <a:schemeClr val="bg1"/>
                </a:solidFill>
                <a:ea typeface="ＭＳ Ｐゴシック" pitchFamily="-84" charset="-128"/>
              </a:rPr>
              <a:t> </a:t>
            </a:r>
            <a:r>
              <a:rPr lang="en-US" dirty="0">
                <a:solidFill>
                  <a:schemeClr val="bg1"/>
                </a:solidFill>
                <a:ea typeface="ＭＳ Ｐゴシック" pitchFamily="-84" charset="-128"/>
              </a:rPr>
              <a:t>   	      </a:t>
            </a:r>
            <a:r>
              <a:rPr lang="en-US" u="sng" dirty="0">
                <a:ea typeface="ＭＳ Ｐゴシック" pitchFamily="-84" charset="-128"/>
              </a:rPr>
              <a:t>Burst Time</a:t>
            </a:r>
            <a:r>
              <a:rPr lang="en-US" dirty="0">
                <a:ea typeface="ＭＳ Ｐゴシック" pitchFamily="-84" charset="-128"/>
              </a:rPr>
              <a:t>	</a:t>
            </a:r>
            <a:r>
              <a:rPr lang="en-US" u="sng" dirty="0">
                <a:ea typeface="ＭＳ Ｐゴシック" pitchFamily="-84" charset="-128"/>
              </a:rPr>
              <a:t>Priority</a:t>
            </a:r>
            <a:endParaRPr lang="en-US" dirty="0">
              <a:ea typeface="ＭＳ Ｐゴシック" pitchFamily="-84" charset="-128"/>
            </a:endParaRP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     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	      1</a:t>
            </a:r>
            <a:r>
              <a:rPr lang="en-US" dirty="0">
                <a:solidFill>
                  <a:srgbClr val="000000"/>
                </a:solidFill>
                <a:ea typeface="ＭＳ Ｐゴシック" pitchFamily="-84" charset="-128"/>
              </a:rPr>
              <a:t>0</a:t>
            </a:r>
            <a:r>
              <a:rPr lang="en-US" dirty="0">
                <a:ea typeface="ＭＳ Ｐゴシック" pitchFamily="-84" charset="-128"/>
              </a:rPr>
              <a:t>	3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     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2 	</a:t>
            </a:r>
            <a:r>
              <a:rPr lang="en-US" dirty="0">
                <a:ea typeface="ＭＳ Ｐゴシック" pitchFamily="-84" charset="-128"/>
              </a:rPr>
              <a:t>      </a:t>
            </a:r>
            <a:r>
              <a:rPr lang="en-US" dirty="0">
                <a:solidFill>
                  <a:srgbClr val="000000"/>
                </a:solidFill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	1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     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3</a:t>
            </a:r>
            <a:r>
              <a:rPr lang="en-US" dirty="0">
                <a:ea typeface="ＭＳ Ｐゴシック" pitchFamily="-84" charset="-128"/>
              </a:rPr>
              <a:t>	      </a:t>
            </a:r>
            <a:r>
              <a:rPr lang="en-US" dirty="0">
                <a:solidFill>
                  <a:srgbClr val="000000"/>
                </a:solidFill>
                <a:ea typeface="ＭＳ Ｐゴシック" pitchFamily="-84" charset="-128"/>
              </a:rPr>
              <a:t>2</a:t>
            </a:r>
            <a:r>
              <a:rPr lang="en-US" dirty="0">
                <a:ea typeface="ＭＳ Ｐゴシック" pitchFamily="-84" charset="-128"/>
              </a:rPr>
              <a:t>	4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     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4</a:t>
            </a:r>
            <a:r>
              <a:rPr lang="en-US" dirty="0">
                <a:ea typeface="ＭＳ Ｐゴシック" pitchFamily="-84" charset="-128"/>
              </a:rPr>
              <a:t>	      </a:t>
            </a:r>
            <a:r>
              <a:rPr lang="en-US" dirty="0">
                <a:solidFill>
                  <a:srgbClr val="000000"/>
                </a:solidFill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	5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		      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5	          </a:t>
            </a:r>
            <a:r>
              <a:rPr lang="en-US" dirty="0">
                <a:ea typeface="ＭＳ Ｐゴシック" pitchFamily="-84" charset="-128"/>
              </a:rPr>
              <a:t>5	2</a:t>
            </a:r>
            <a:endParaRPr lang="en-US" baseline="-25000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Priority scheduling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 marL="0" indent="0">
              <a:buNone/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</a:pPr>
            <a:r>
              <a:rPr lang="en-US" dirty="0">
                <a:ea typeface="ＭＳ Ｐゴシック" pitchFamily="-84" charset="-128"/>
              </a:rPr>
              <a:t>Average waiting time = 8.2 </a:t>
            </a:r>
            <a:r>
              <a:rPr lang="en-US" dirty="0" err="1">
                <a:ea typeface="ＭＳ Ｐゴシック" pitchFamily="-84" charset="-128"/>
              </a:rPr>
              <a:t>msec</a:t>
            </a:r>
            <a:endParaRPr lang="en-US" i="1" baseline="-25000" dirty="0">
              <a:ea typeface="ＭＳ Ｐゴシック" pitchFamily="-84" charset="-128"/>
            </a:endParaRPr>
          </a:p>
        </p:txBody>
      </p:sp>
      <p:grpSp>
        <p:nvGrpSpPr>
          <p:cNvPr id="41987" name="Group 74"/>
          <p:cNvGrpSpPr>
            <a:grpSpLocks/>
          </p:cNvGrpSpPr>
          <p:nvPr/>
        </p:nvGrpSpPr>
        <p:grpSpPr bwMode="auto">
          <a:xfrm>
            <a:off x="1948901" y="4745435"/>
            <a:ext cx="5112286" cy="1045765"/>
            <a:chOff x="879" y="2366"/>
            <a:chExt cx="3220" cy="659"/>
          </a:xfrm>
        </p:grpSpPr>
        <p:sp>
          <p:nvSpPr>
            <p:cNvPr id="41988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9" name="Text Box 38"/>
            <p:cNvSpPr txBox="1">
              <a:spLocks noChangeArrowheads="1"/>
            </p:cNvSpPr>
            <p:nvPr/>
          </p:nvSpPr>
          <p:spPr bwMode="auto">
            <a:xfrm flipH="1">
              <a:off x="1028" y="2436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2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41990" name="Text Box 39"/>
            <p:cNvSpPr txBox="1">
              <a:spLocks noChangeArrowheads="1"/>
            </p:cNvSpPr>
            <p:nvPr/>
          </p:nvSpPr>
          <p:spPr bwMode="auto">
            <a:xfrm flipH="1">
              <a:off x="3211" y="2434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3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41991" name="Text Box 40"/>
            <p:cNvSpPr txBox="1">
              <a:spLocks noChangeArrowheads="1"/>
            </p:cNvSpPr>
            <p:nvPr/>
          </p:nvSpPr>
          <p:spPr bwMode="auto">
            <a:xfrm flipH="1">
              <a:off x="1474" y="2434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5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41992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Text Box 48"/>
            <p:cNvSpPr txBox="1">
              <a:spLocks noChangeArrowheads="1"/>
            </p:cNvSpPr>
            <p:nvPr/>
          </p:nvSpPr>
          <p:spPr bwMode="auto">
            <a:xfrm flipH="1">
              <a:off x="1222" y="2840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1</a:t>
              </a:r>
            </a:p>
          </p:txBody>
        </p:sp>
        <p:sp>
          <p:nvSpPr>
            <p:cNvPr id="41994" name="Text Box 49"/>
            <p:cNvSpPr txBox="1">
              <a:spLocks noChangeArrowheads="1"/>
            </p:cNvSpPr>
            <p:nvPr/>
          </p:nvSpPr>
          <p:spPr bwMode="auto">
            <a:xfrm flipH="1">
              <a:off x="3556" y="2841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18</a:t>
              </a:r>
            </a:p>
          </p:txBody>
        </p:sp>
        <p:sp>
          <p:nvSpPr>
            <p:cNvPr id="41995" name="Text Box 50"/>
            <p:cNvSpPr txBox="1">
              <a:spLocks noChangeArrowheads="1"/>
            </p:cNvSpPr>
            <p:nvPr/>
          </p:nvSpPr>
          <p:spPr bwMode="auto">
            <a:xfrm flipH="1">
              <a:off x="879" y="2838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0</a:t>
              </a:r>
            </a:p>
          </p:txBody>
        </p:sp>
        <p:sp>
          <p:nvSpPr>
            <p:cNvPr id="41996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Text Box 64"/>
            <p:cNvSpPr txBox="1">
              <a:spLocks noChangeArrowheads="1"/>
            </p:cNvSpPr>
            <p:nvPr/>
          </p:nvSpPr>
          <p:spPr bwMode="auto">
            <a:xfrm flipH="1">
              <a:off x="3065" y="2840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16</a:t>
              </a:r>
            </a:p>
          </p:txBody>
        </p:sp>
        <p:sp>
          <p:nvSpPr>
            <p:cNvPr id="41998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Text Box 70"/>
            <p:cNvSpPr txBox="1">
              <a:spLocks noChangeArrowheads="1"/>
            </p:cNvSpPr>
            <p:nvPr/>
          </p:nvSpPr>
          <p:spPr bwMode="auto">
            <a:xfrm flipH="1">
              <a:off x="3698" y="2434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4</a:t>
              </a:r>
              <a:endParaRPr lang="en-US" sz="1300">
                <a:latin typeface="Helvetica" pitchFamily="-84" charset="0"/>
              </a:endParaRPr>
            </a:p>
          </p:txBody>
        </p:sp>
        <p:sp>
          <p:nvSpPr>
            <p:cNvPr id="42000" name="Text Box 73"/>
            <p:cNvSpPr txBox="1">
              <a:spLocks noChangeArrowheads="1"/>
            </p:cNvSpPr>
            <p:nvPr/>
          </p:nvSpPr>
          <p:spPr bwMode="auto">
            <a:xfrm flipH="1">
              <a:off x="3866" y="2841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19</a:t>
              </a:r>
            </a:p>
          </p:txBody>
        </p:sp>
        <p:sp>
          <p:nvSpPr>
            <p:cNvPr id="42001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Text Box 64"/>
            <p:cNvSpPr txBox="1">
              <a:spLocks noChangeArrowheads="1"/>
            </p:cNvSpPr>
            <p:nvPr/>
          </p:nvSpPr>
          <p:spPr bwMode="auto">
            <a:xfrm flipH="1">
              <a:off x="1839" y="2838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6</a:t>
              </a:r>
            </a:p>
          </p:txBody>
        </p:sp>
        <p:sp>
          <p:nvSpPr>
            <p:cNvPr id="42003" name="Text Box 39"/>
            <p:cNvSpPr txBox="1">
              <a:spLocks noChangeArrowheads="1"/>
            </p:cNvSpPr>
            <p:nvPr/>
          </p:nvSpPr>
          <p:spPr bwMode="auto">
            <a:xfrm flipH="1">
              <a:off x="2545" y="2433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P</a:t>
              </a:r>
              <a:r>
                <a:rPr lang="en-US" sz="1300" baseline="-25000">
                  <a:latin typeface="Helvetica" pitchFamily="-84" charset="0"/>
                </a:rPr>
                <a:t>1</a:t>
              </a:r>
              <a:endParaRPr lang="en-US" sz="1300">
                <a:latin typeface="Helvetica" pitchFamily="-8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36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(preemptive)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number is assigned to each process that indicates its priority level.</a:t>
            </a:r>
          </a:p>
          <a:p>
            <a:endParaRPr lang="en-US" sz="2400" dirty="0"/>
          </a:p>
          <a:p>
            <a:r>
              <a:rPr lang="en-US" sz="2400" dirty="0"/>
              <a:t>If a newer process arrives, </a:t>
            </a:r>
          </a:p>
          <a:p>
            <a:pPr lvl="1"/>
            <a:r>
              <a:rPr lang="en-US" sz="2400" dirty="0"/>
              <a:t>having higher priority than the currently running process, </a:t>
            </a:r>
          </a:p>
          <a:p>
            <a:pPr lvl="1"/>
            <a:r>
              <a:rPr lang="en-US" sz="2400" dirty="0"/>
              <a:t>then the currently running process is preempted.</a:t>
            </a:r>
          </a:p>
          <a:p>
            <a:pPr marL="0" indent="0">
              <a:buNone/>
            </a:pP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514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waiting time for the process having the highest priority </a:t>
            </a:r>
          </a:p>
          <a:p>
            <a:pPr lvl="1"/>
            <a:r>
              <a:rPr lang="en-US" sz="2400" dirty="0"/>
              <a:t>will always be zero in preemptive mode.</a:t>
            </a:r>
          </a:p>
          <a:p>
            <a:pPr lvl="1"/>
            <a:r>
              <a:rPr lang="en-US" sz="2400" dirty="0"/>
              <a:t>may not be zero in non-preemptive mode.</a:t>
            </a:r>
          </a:p>
          <a:p>
            <a:r>
              <a:rPr lang="en-US" sz="2400" dirty="0"/>
              <a:t>Preemptive and non-preemptive mode behaves exactly same, if</a:t>
            </a:r>
          </a:p>
          <a:p>
            <a:pPr lvl="1"/>
            <a:r>
              <a:rPr lang="en-US" sz="2400" dirty="0"/>
              <a:t>The arrival time of all the processes is same</a:t>
            </a:r>
          </a:p>
          <a:p>
            <a:pPr lvl="1"/>
            <a:r>
              <a:rPr lang="en-US" sz="2400" dirty="0"/>
              <a:t>All the processes become available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5918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1295400"/>
          <a:ext cx="6096000" cy="2863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Process Id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Arrival time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Burst time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 Priority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P5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9382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1295400"/>
          <a:ext cx="6096000" cy="2863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Process Id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Arrival time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Burst time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 Priority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P5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86275"/>
            <a:ext cx="7496901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232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1295400"/>
          <a:ext cx="6096000" cy="2863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Process Id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Arrival time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Burst time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 Priority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P5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86275"/>
            <a:ext cx="7496901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8050" y="5715000"/>
            <a:ext cx="82296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2265" indent="-34226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  <a:cs typeface="Garamond" pitchFamily="18" charset="0"/>
              </a:defRPr>
            </a:lvl1pPr>
            <a:lvl2pPr marL="742315" indent="-285592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2pPr>
            <a:lvl3pPr marL="1085692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3pPr>
            <a:lvl4pPr marL="1427957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4pPr>
            <a:lvl5pPr marL="1771333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pitchFamily="-84" charset="2"/>
              <a:buNone/>
            </a:pPr>
            <a:r>
              <a:rPr lang="en-US"/>
              <a:t>P1=11	P2=8	P3=0	P4=0	P5=4</a:t>
            </a:r>
          </a:p>
          <a:p>
            <a:pPr marL="0" indent="0">
              <a:buFont typeface="Monotype Sorts" pitchFamily="-84" charset="2"/>
              <a:buNone/>
            </a:pPr>
            <a:r>
              <a:rPr lang="en-US"/>
              <a:t>Avg. waiting time=4.6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47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7416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Round Robin (RR) Scheduling Policy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71800"/>
            <a:ext cx="8305800" cy="3581400"/>
          </a:xfrm>
        </p:spPr>
        <p:txBody>
          <a:bodyPr/>
          <a:lstStyle/>
          <a:p>
            <a:pPr algn="just"/>
            <a:r>
              <a:rPr lang="en-US" dirty="0">
                <a:ea typeface="ＭＳ Ｐゴシック" pitchFamily="-84" charset="-128"/>
              </a:rPr>
              <a:t>Each process runs a </a:t>
            </a:r>
            <a:r>
              <a:rPr lang="en-US" b="1" dirty="0">
                <a:ea typeface="ＭＳ Ｐゴシック" pitchFamily="-84" charset="-128"/>
              </a:rPr>
              <a:t>time slice or quantum </a:t>
            </a:r>
            <a:r>
              <a:rPr lang="en-US" i="1" dirty="0">
                <a:ea typeface="ＭＳ Ｐゴシック" pitchFamily="-84" charset="-128"/>
              </a:rPr>
              <a:t>q</a:t>
            </a:r>
            <a:r>
              <a:rPr lang="en-US" dirty="0">
                <a:ea typeface="ＭＳ Ｐゴシック" pitchFamily="-84" charset="-128"/>
              </a:rPr>
              <a:t>.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For </a:t>
            </a:r>
            <a:r>
              <a:rPr lang="en-US" i="1" dirty="0">
                <a:ea typeface="ＭＳ Ｐゴシック" pitchFamily="-84" charset="-128"/>
              </a:rPr>
              <a:t>n</a:t>
            </a:r>
            <a:r>
              <a:rPr lang="en-US" dirty="0">
                <a:ea typeface="ＭＳ Ｐゴシック" pitchFamily="-84" charset="-128"/>
              </a:rPr>
              <a:t> processes in the ready queue and time quantum is </a:t>
            </a:r>
            <a:r>
              <a:rPr lang="en-US" i="1" dirty="0">
                <a:ea typeface="ＭＳ Ｐゴシック" pitchFamily="-84" charset="-128"/>
              </a:rPr>
              <a:t>q</a:t>
            </a:r>
            <a:r>
              <a:rPr lang="en-US" dirty="0">
                <a:ea typeface="ＭＳ Ｐゴシック" pitchFamily="-84" charset="-128"/>
              </a:rPr>
              <a:t>, each process gets 1/</a:t>
            </a:r>
            <a:r>
              <a:rPr lang="en-US" i="1" dirty="0">
                <a:ea typeface="ＭＳ Ｐゴシック" pitchFamily="-84" charset="-128"/>
              </a:rPr>
              <a:t>n</a:t>
            </a:r>
            <a:r>
              <a:rPr lang="en-US" dirty="0">
                <a:ea typeface="ＭＳ Ｐゴシック" pitchFamily="-84" charset="-128"/>
              </a:rPr>
              <a:t> of the CPU time in chunks of at most </a:t>
            </a:r>
            <a:r>
              <a:rPr lang="en-US" i="1" dirty="0">
                <a:ea typeface="ＭＳ Ｐゴシック" pitchFamily="-84" charset="-128"/>
              </a:rPr>
              <a:t>q</a:t>
            </a:r>
            <a:r>
              <a:rPr lang="en-US" dirty="0">
                <a:ea typeface="ＭＳ Ｐゴシック" pitchFamily="-84" charset="-128"/>
              </a:rPr>
              <a:t> time units. Each process waits no longer than (</a:t>
            </a:r>
            <a:r>
              <a:rPr lang="en-US" i="1" dirty="0">
                <a:ea typeface="ＭＳ Ｐゴシック" pitchFamily="-84" charset="-128"/>
              </a:rPr>
              <a:t>n</a:t>
            </a:r>
            <a:r>
              <a:rPr lang="en-US" dirty="0">
                <a:ea typeface="ＭＳ Ｐゴシック" pitchFamily="-84" charset="-128"/>
              </a:rPr>
              <a:t>-1)</a:t>
            </a:r>
            <a:r>
              <a:rPr lang="en-US" i="1" dirty="0">
                <a:ea typeface="ＭＳ Ｐゴシック" pitchFamily="-84" charset="-128"/>
              </a:rPr>
              <a:t>q </a:t>
            </a:r>
            <a:r>
              <a:rPr lang="en-US" dirty="0">
                <a:ea typeface="ＭＳ Ｐゴシック" pitchFamily="-84" charset="-128"/>
              </a:rPr>
              <a:t>time units until its next time quantum.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Timer interrupts every quantum to schedule next process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Performance</a:t>
            </a:r>
          </a:p>
          <a:p>
            <a:pPr lvl="1" algn="just"/>
            <a:r>
              <a:rPr lang="en-US" i="1" dirty="0">
                <a:ea typeface="ＭＳ Ｐゴシック" pitchFamily="-84" charset="-128"/>
              </a:rPr>
              <a:t>q</a:t>
            </a:r>
            <a:r>
              <a:rPr lang="en-US" dirty="0">
                <a:ea typeface="ＭＳ Ｐゴシック" pitchFamily="-84" charset="-128"/>
              </a:rPr>
              <a:t> large </a:t>
            </a:r>
            <a:r>
              <a:rPr lang="en-US" dirty="0">
                <a:ea typeface="ＭＳ Ｐゴシック" pitchFamily="-84" charset="-128"/>
                <a:sym typeface="Symbol" pitchFamily="18" charset="2"/>
              </a:rPr>
              <a:t> FIFO</a:t>
            </a:r>
          </a:p>
          <a:p>
            <a:pPr lvl="1" algn="just"/>
            <a:r>
              <a:rPr lang="en-US" i="1" dirty="0">
                <a:ea typeface="ＭＳ Ｐゴシック" pitchFamily="-84" charset="-128"/>
                <a:sym typeface="Symbol" pitchFamily="18" charset="2"/>
              </a:rPr>
              <a:t>q </a:t>
            </a:r>
            <a:r>
              <a:rPr lang="en-US" dirty="0">
                <a:ea typeface="ＭＳ Ｐゴシック" pitchFamily="-84" charset="-128"/>
                <a:sym typeface="Symbol" pitchFamily="18" charset="2"/>
              </a:rPr>
              <a:t>small  </a:t>
            </a:r>
            <a:r>
              <a:rPr lang="en-US" i="1" dirty="0">
                <a:ea typeface="ＭＳ Ｐゴシック" pitchFamily="-84" charset="-128"/>
                <a:sym typeface="Symbol" pitchFamily="18" charset="2"/>
              </a:rPr>
              <a:t>q </a:t>
            </a:r>
            <a:r>
              <a:rPr lang="en-US" dirty="0">
                <a:ea typeface="ＭＳ Ｐゴシック" pitchFamily="-84" charset="-128"/>
                <a:sym typeface="Symbol" pitchFamily="18" charset="2"/>
              </a:rPr>
              <a:t>must be large with respect to context switch, otherwise overhead is too high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143000"/>
            <a:ext cx="5181600" cy="168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929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19050"/>
            <a:ext cx="8588376" cy="844154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Example: RR Scheduling Policy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0668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  <a:buNone/>
              <a:tabLst>
                <a:tab pos="2220278" algn="ctr"/>
                <a:tab pos="3994944" algn="ctr"/>
              </a:tabLst>
            </a:pPr>
            <a:r>
              <a:rPr lang="en-US" dirty="0">
                <a:ea typeface="ＭＳ Ｐゴシック" pitchFamily="-84" charset="-128"/>
              </a:rPr>
              <a:t>		</a:t>
            </a:r>
            <a:r>
              <a:rPr lang="en-US" u="sng" dirty="0">
                <a:ea typeface="ＭＳ Ｐゴシック" pitchFamily="-84" charset="-128"/>
              </a:rPr>
              <a:t>Process</a:t>
            </a:r>
            <a:r>
              <a:rPr lang="en-US" dirty="0">
                <a:ea typeface="ＭＳ Ｐゴシック" pitchFamily="-84" charset="-128"/>
              </a:rPr>
              <a:t>	</a:t>
            </a:r>
            <a:r>
              <a:rPr lang="en-US" u="sng" dirty="0">
                <a:ea typeface="ＭＳ Ｐゴシック" pitchFamily="-84" charset="-128"/>
              </a:rPr>
              <a:t>Burst Time</a:t>
            </a:r>
          </a:p>
          <a:p>
            <a:pPr>
              <a:lnSpc>
                <a:spcPct val="90000"/>
              </a:lnSpc>
              <a:buNone/>
              <a:tabLst>
                <a:tab pos="2220278" algn="ctr"/>
                <a:tab pos="3994944" algn="ctr"/>
              </a:tabLst>
            </a:pPr>
            <a:r>
              <a:rPr lang="en-US" i="1" dirty="0">
                <a:ea typeface="ＭＳ Ｐゴシック" pitchFamily="-84" charset="-128"/>
              </a:rPr>
              <a:t>		P</a:t>
            </a:r>
            <a:r>
              <a:rPr lang="en-US" i="1" baseline="-25000" dirty="0">
                <a:ea typeface="ＭＳ Ｐゴシック" pitchFamily="-84" charset="-128"/>
              </a:rPr>
              <a:t>1	</a:t>
            </a:r>
            <a:r>
              <a:rPr lang="en-US" dirty="0">
                <a:ea typeface="ＭＳ Ｐゴシック" pitchFamily="-84" charset="-128"/>
              </a:rPr>
              <a:t>24</a:t>
            </a:r>
          </a:p>
          <a:p>
            <a:pPr>
              <a:lnSpc>
                <a:spcPct val="90000"/>
              </a:lnSpc>
              <a:buNone/>
              <a:tabLst>
                <a:tab pos="2220278" algn="ctr"/>
                <a:tab pos="399494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2	 </a:t>
            </a:r>
            <a:r>
              <a:rPr lang="en-US" dirty="0">
                <a:ea typeface="ＭＳ Ｐゴシック" pitchFamily="-84" charset="-128"/>
              </a:rPr>
              <a:t>3</a:t>
            </a:r>
          </a:p>
          <a:p>
            <a:pPr>
              <a:lnSpc>
                <a:spcPct val="90000"/>
              </a:lnSpc>
              <a:buNone/>
              <a:tabLst>
                <a:tab pos="2220278" algn="ctr"/>
                <a:tab pos="3994944" algn="ctr"/>
              </a:tabLst>
            </a:pPr>
            <a:r>
              <a:rPr lang="en-US" dirty="0">
                <a:ea typeface="ＭＳ Ｐゴシック" pitchFamily="-84" charset="-128"/>
              </a:rPr>
              <a:t>		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3	</a:t>
            </a:r>
            <a:r>
              <a:rPr lang="en-US" dirty="0">
                <a:ea typeface="ＭＳ Ｐゴシック" pitchFamily="-84" charset="-128"/>
              </a:rPr>
              <a:t>3</a:t>
            </a:r>
          </a:p>
          <a:p>
            <a:pPr>
              <a:lnSpc>
                <a:spcPct val="90000"/>
              </a:lnSpc>
              <a:buNone/>
              <a:tabLst>
                <a:tab pos="2220278" algn="ctr"/>
                <a:tab pos="3994944" algn="ctr"/>
              </a:tabLst>
            </a:pPr>
            <a:r>
              <a:rPr lang="en-US" dirty="0">
                <a:ea typeface="ＭＳ Ｐゴシック" pitchFamily="-84" charset="-128"/>
              </a:rPr>
              <a:t>Time slice = 4</a:t>
            </a:r>
          </a:p>
          <a:p>
            <a:pPr>
              <a:lnSpc>
                <a:spcPct val="90000"/>
              </a:lnSpc>
              <a:tabLst>
                <a:tab pos="2220278" algn="ctr"/>
                <a:tab pos="3994944" algn="ctr"/>
              </a:tabLst>
            </a:pPr>
            <a:r>
              <a:rPr lang="en-US" dirty="0">
                <a:ea typeface="ＭＳ Ｐゴシック" pitchFamily="-84" charset="-128"/>
              </a:rPr>
              <a:t>The Gantt chart is: </a:t>
            </a:r>
            <a:br>
              <a:rPr lang="en-US" dirty="0">
                <a:ea typeface="ＭＳ Ｐゴシック" pitchFamily="-84" charset="-128"/>
              </a:rPr>
            </a:br>
            <a:br>
              <a:rPr lang="en-US" dirty="0">
                <a:ea typeface="ＭＳ Ｐゴシック" pitchFamily="-84" charset="-128"/>
              </a:rPr>
            </a:br>
            <a:br>
              <a:rPr lang="en-US" dirty="0">
                <a:ea typeface="ＭＳ Ｐゴシック" pitchFamily="-84" charset="-128"/>
              </a:rPr>
            </a:br>
            <a:br>
              <a:rPr lang="en-US" dirty="0">
                <a:ea typeface="ＭＳ Ｐゴシック" pitchFamily="-84" charset="-128"/>
              </a:rPr>
            </a:br>
            <a:endParaRPr lang="en-US" dirty="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tabLst>
                <a:tab pos="2220278" algn="ctr"/>
                <a:tab pos="3994944" algn="ctr"/>
              </a:tabLst>
            </a:pPr>
            <a:endParaRPr lang="en-US" dirty="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tabLst>
                <a:tab pos="2220278" algn="ctr"/>
                <a:tab pos="3994944" algn="ctr"/>
              </a:tabLst>
            </a:pPr>
            <a:r>
              <a:rPr lang="en-US" dirty="0">
                <a:ea typeface="ＭＳ Ｐゴシック" pitchFamily="-84" charset="-128"/>
              </a:rPr>
              <a:t>Typically, higher average turnaround time than SJF, but better </a:t>
            </a:r>
            <a:r>
              <a:rPr lang="en-US" b="1" i="1" dirty="0">
                <a:ea typeface="ＭＳ Ｐゴシック" pitchFamily="-84" charset="-128"/>
              </a:rPr>
              <a:t>response time</a:t>
            </a:r>
          </a:p>
          <a:p>
            <a:pPr>
              <a:lnSpc>
                <a:spcPct val="90000"/>
              </a:lnSpc>
              <a:tabLst>
                <a:tab pos="2220278" algn="ctr"/>
                <a:tab pos="3994944" algn="ctr"/>
              </a:tabLst>
            </a:pPr>
            <a:r>
              <a:rPr lang="en-US" dirty="0">
                <a:ea typeface="ＭＳ Ｐゴシック" pitchFamily="-84" charset="-128"/>
              </a:rPr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20278" algn="ctr"/>
                <a:tab pos="3994944" algn="ctr"/>
              </a:tabLst>
            </a:pPr>
            <a:r>
              <a:rPr lang="en-US" dirty="0">
                <a:ea typeface="ＭＳ Ｐゴシック" pitchFamily="-84" charset="-128"/>
              </a:rPr>
              <a:t>q usually 10ms to 100ms, context switch &lt; 10 </a:t>
            </a:r>
            <a:r>
              <a:rPr lang="en-US" dirty="0" err="1">
                <a:ea typeface="ＭＳ Ｐゴシック" pitchFamily="-84" charset="-128"/>
              </a:rPr>
              <a:t>usec</a:t>
            </a:r>
            <a:endParaRPr lang="en-US" dirty="0">
              <a:ea typeface="ＭＳ Ｐゴシック" pitchFamily="-84" charset="-128"/>
            </a:endParaRPr>
          </a:p>
        </p:txBody>
      </p:sp>
      <p:grpSp>
        <p:nvGrpSpPr>
          <p:cNvPr id="46083" name="Group 27"/>
          <p:cNvGrpSpPr>
            <a:grpSpLocks/>
          </p:cNvGrpSpPr>
          <p:nvPr/>
        </p:nvGrpSpPr>
        <p:grpSpPr bwMode="auto">
          <a:xfrm>
            <a:off x="1700714" y="3698081"/>
            <a:ext cx="6071686" cy="950119"/>
            <a:chOff x="1066" y="2640"/>
            <a:chExt cx="2997" cy="598"/>
          </a:xfrm>
        </p:grpSpPr>
        <p:grpSp>
          <p:nvGrpSpPr>
            <p:cNvPr id="46084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46094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pitchFamily="-84" charset="0"/>
                  </a:rPr>
                  <a:t>P</a:t>
                </a:r>
                <a:r>
                  <a:rPr lang="en-US" baseline="-25000">
                    <a:latin typeface="Helvetica" pitchFamily="-84" charset="0"/>
                  </a:rPr>
                  <a:t>1</a:t>
                </a:r>
                <a:endParaRPr lang="en-US">
                  <a:latin typeface="Helvetica" pitchFamily="-84" charset="0"/>
                </a:endParaRPr>
              </a:p>
            </p:txBody>
          </p:sp>
          <p:sp>
            <p:nvSpPr>
              <p:cNvPr id="46095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pitchFamily="-84" charset="0"/>
                  </a:rPr>
                  <a:t>P</a:t>
                </a:r>
                <a:r>
                  <a:rPr lang="en-US" baseline="-25000">
                    <a:latin typeface="Helvetica" pitchFamily="-84" charset="0"/>
                  </a:rPr>
                  <a:t>2</a:t>
                </a:r>
              </a:p>
            </p:txBody>
          </p:sp>
          <p:sp>
            <p:nvSpPr>
              <p:cNvPr id="46096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pitchFamily="-84" charset="0"/>
                  </a:rPr>
                  <a:t>P</a:t>
                </a:r>
                <a:r>
                  <a:rPr lang="en-US" baseline="-25000">
                    <a:latin typeface="Helvetica" pitchFamily="-84" charset="0"/>
                  </a:rPr>
                  <a:t>3</a:t>
                </a:r>
              </a:p>
            </p:txBody>
          </p:sp>
          <p:sp>
            <p:nvSpPr>
              <p:cNvPr id="46097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pitchFamily="-84" charset="0"/>
                  </a:rPr>
                  <a:t>P</a:t>
                </a:r>
                <a:r>
                  <a:rPr lang="en-US" baseline="-25000">
                    <a:latin typeface="Helvetica" pitchFamily="-84" charset="0"/>
                  </a:rPr>
                  <a:t>1</a:t>
                </a:r>
              </a:p>
            </p:txBody>
          </p:sp>
          <p:sp>
            <p:nvSpPr>
              <p:cNvPr id="46098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pitchFamily="-84" charset="0"/>
                  </a:rPr>
                  <a:t>P</a:t>
                </a:r>
                <a:r>
                  <a:rPr lang="en-US" baseline="-25000">
                    <a:latin typeface="Helvetica" pitchFamily="-84" charset="0"/>
                  </a:rPr>
                  <a:t>1</a:t>
                </a:r>
              </a:p>
            </p:txBody>
          </p:sp>
          <p:sp>
            <p:nvSpPr>
              <p:cNvPr id="46099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pitchFamily="-84" charset="0"/>
                  </a:rPr>
                  <a:t>P</a:t>
                </a:r>
                <a:r>
                  <a:rPr lang="en-US" baseline="-25000">
                    <a:latin typeface="Helvetica" pitchFamily="-84" charset="0"/>
                  </a:rPr>
                  <a:t>1</a:t>
                </a:r>
              </a:p>
            </p:txBody>
          </p:sp>
          <p:sp>
            <p:nvSpPr>
              <p:cNvPr id="46100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pitchFamily="-84" charset="0"/>
                  </a:rPr>
                  <a:t>P</a:t>
                </a:r>
                <a:r>
                  <a:rPr lang="en-US" baseline="-25000">
                    <a:latin typeface="Helvetica" pitchFamily="-84" charset="0"/>
                  </a:rPr>
                  <a:t>1</a:t>
                </a:r>
              </a:p>
            </p:txBody>
          </p:sp>
          <p:sp>
            <p:nvSpPr>
              <p:cNvPr id="46101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pitchFamily="-84" charset="0"/>
                  </a:rPr>
                  <a:t>P</a:t>
                </a:r>
                <a:r>
                  <a:rPr lang="en-US" baseline="-25000">
                    <a:latin typeface="Helvetica" pitchFamily="-84" charset="0"/>
                  </a:rPr>
                  <a:t>1</a:t>
                </a:r>
              </a:p>
            </p:txBody>
          </p:sp>
        </p:grpSp>
        <p:sp>
          <p:nvSpPr>
            <p:cNvPr id="46085" name="Text Box 15"/>
            <p:cNvSpPr txBox="1">
              <a:spLocks noChangeArrowheads="1"/>
            </p:cNvSpPr>
            <p:nvPr/>
          </p:nvSpPr>
          <p:spPr bwMode="auto">
            <a:xfrm>
              <a:off x="1066" y="3047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0</a:t>
              </a:r>
            </a:p>
          </p:txBody>
        </p:sp>
        <p:sp>
          <p:nvSpPr>
            <p:cNvPr id="46086" name="Text Box 16"/>
            <p:cNvSpPr txBox="1">
              <a:spLocks noChangeArrowheads="1"/>
            </p:cNvSpPr>
            <p:nvPr/>
          </p:nvSpPr>
          <p:spPr bwMode="auto">
            <a:xfrm>
              <a:off x="1386" y="3054"/>
              <a:ext cx="19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4</a:t>
              </a:r>
            </a:p>
          </p:txBody>
        </p:sp>
        <p:sp>
          <p:nvSpPr>
            <p:cNvPr id="46087" name="Text Box 17"/>
            <p:cNvSpPr txBox="1">
              <a:spLocks noChangeArrowheads="1"/>
            </p:cNvSpPr>
            <p:nvPr/>
          </p:nvSpPr>
          <p:spPr bwMode="auto">
            <a:xfrm>
              <a:off x="1781" y="3054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7</a:t>
              </a:r>
            </a:p>
          </p:txBody>
        </p:sp>
        <p:sp>
          <p:nvSpPr>
            <p:cNvPr id="46088" name="Text Box 18"/>
            <p:cNvSpPr txBox="1">
              <a:spLocks noChangeArrowheads="1"/>
            </p:cNvSpPr>
            <p:nvPr/>
          </p:nvSpPr>
          <p:spPr bwMode="auto">
            <a:xfrm>
              <a:off x="2090" y="3048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10</a:t>
              </a:r>
            </a:p>
          </p:txBody>
        </p:sp>
        <p:sp>
          <p:nvSpPr>
            <p:cNvPr id="46089" name="Text Box 19"/>
            <p:cNvSpPr txBox="1">
              <a:spLocks noChangeArrowheads="1"/>
            </p:cNvSpPr>
            <p:nvPr/>
          </p:nvSpPr>
          <p:spPr bwMode="auto">
            <a:xfrm>
              <a:off x="2478" y="3048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14</a:t>
              </a:r>
            </a:p>
          </p:txBody>
        </p:sp>
        <p:sp>
          <p:nvSpPr>
            <p:cNvPr id="46090" name="Text Box 20"/>
            <p:cNvSpPr txBox="1">
              <a:spLocks noChangeArrowheads="1"/>
            </p:cNvSpPr>
            <p:nvPr/>
          </p:nvSpPr>
          <p:spPr bwMode="auto">
            <a:xfrm>
              <a:off x="2814" y="3048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18</a:t>
              </a:r>
            </a:p>
          </p:txBody>
        </p:sp>
        <p:sp>
          <p:nvSpPr>
            <p:cNvPr id="46091" name="Text Box 21"/>
            <p:cNvSpPr txBox="1">
              <a:spLocks noChangeArrowheads="1"/>
            </p:cNvSpPr>
            <p:nvPr/>
          </p:nvSpPr>
          <p:spPr bwMode="auto">
            <a:xfrm>
              <a:off x="3110" y="3048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22</a:t>
              </a:r>
            </a:p>
          </p:txBody>
        </p:sp>
        <p:sp>
          <p:nvSpPr>
            <p:cNvPr id="46092" name="Text Box 22"/>
            <p:cNvSpPr txBox="1">
              <a:spLocks noChangeArrowheads="1"/>
            </p:cNvSpPr>
            <p:nvPr/>
          </p:nvSpPr>
          <p:spPr bwMode="auto">
            <a:xfrm>
              <a:off x="3494" y="3048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>
                  <a:latin typeface="Helvetica" pitchFamily="-84" charset="0"/>
                </a:rPr>
                <a:t>26</a:t>
              </a:r>
            </a:p>
          </p:txBody>
        </p:sp>
        <p:sp>
          <p:nvSpPr>
            <p:cNvPr id="46093" name="Text Box 24"/>
            <p:cNvSpPr txBox="1">
              <a:spLocks noChangeArrowheads="1"/>
            </p:cNvSpPr>
            <p:nvPr/>
          </p:nvSpPr>
          <p:spPr bwMode="auto">
            <a:xfrm>
              <a:off x="3830" y="3048"/>
              <a:ext cx="23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latin typeface="Helvetica" pitchFamily="-84" charset="0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559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19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Schedulers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638800"/>
          </a:xfrm>
        </p:spPr>
        <p:txBody>
          <a:bodyPr/>
          <a:lstStyle/>
          <a:p>
            <a:r>
              <a:rPr lang="en-US" altLang="en-US" sz="2200" b="1" dirty="0">
                <a:solidFill>
                  <a:srgbClr val="3366FF"/>
                </a:solidFill>
              </a:rPr>
              <a:t>Short-term scheduler  </a:t>
            </a:r>
            <a:r>
              <a:rPr lang="en-US" altLang="en-US" sz="2200" dirty="0"/>
              <a:t>(or </a:t>
            </a:r>
            <a:r>
              <a:rPr lang="en-US" altLang="en-US" sz="2200" b="1" dirty="0">
                <a:solidFill>
                  <a:srgbClr val="3366FF"/>
                </a:solidFill>
              </a:rPr>
              <a:t>CPU scheduler</a:t>
            </a:r>
            <a:r>
              <a:rPr lang="en-US" altLang="en-US" sz="2200" dirty="0"/>
              <a:t>)</a:t>
            </a:r>
          </a:p>
          <a:p>
            <a:pPr lvl="1"/>
            <a:r>
              <a:rPr lang="en-US" altLang="en-US" dirty="0"/>
              <a:t>Selects which process should be executed next and allocates CPU</a:t>
            </a:r>
          </a:p>
          <a:p>
            <a:pPr lvl="1"/>
            <a:r>
              <a:rPr lang="en-US" altLang="en-US" dirty="0"/>
              <a:t>Sometimes the only scheduler in a system</a:t>
            </a:r>
          </a:p>
          <a:p>
            <a:pPr lvl="1"/>
            <a:r>
              <a:rPr lang="en-US" altLang="en-US" dirty="0"/>
              <a:t>Invoked frequently (milliseconds) </a:t>
            </a:r>
            <a:r>
              <a:rPr lang="en-US" altLang="en-US" dirty="0">
                <a:sym typeface="Symbol" pitchFamily="18" charset="2"/>
              </a:rPr>
              <a:t> (must be fast)</a:t>
            </a:r>
          </a:p>
          <a:p>
            <a:pPr lvl="1"/>
            <a:r>
              <a:rPr lang="en-US" altLang="en-US" dirty="0"/>
              <a:t>Dispatcher module gives control of the CPU to the process selected by the short-term scheduler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Dispatch latency </a:t>
            </a:r>
            <a:r>
              <a:rPr lang="en-US" altLang="en-US" dirty="0"/>
              <a:t>is the time it takes for the dispatcher to stop one process and start another running</a:t>
            </a:r>
            <a:endParaRPr lang="en-US" altLang="en-US" dirty="0">
              <a:sym typeface="Symbol" pitchFamily="18" charset="2"/>
            </a:endParaRPr>
          </a:p>
          <a:p>
            <a:endParaRPr lang="en-US" altLang="en-US" sz="1800" b="1" dirty="0">
              <a:solidFill>
                <a:srgbClr val="3366FF"/>
              </a:solidFill>
            </a:endParaRPr>
          </a:p>
          <a:p>
            <a:r>
              <a:rPr lang="en-US" altLang="en-US" sz="2200" b="1" dirty="0">
                <a:solidFill>
                  <a:srgbClr val="3366FF"/>
                </a:solidFill>
              </a:rPr>
              <a:t>Long-term scheduler  </a:t>
            </a:r>
            <a:r>
              <a:rPr lang="en-US" altLang="en-US" sz="2200" dirty="0"/>
              <a:t>(or </a:t>
            </a:r>
            <a:r>
              <a:rPr lang="en-US" altLang="en-US" sz="2200" b="1" dirty="0">
                <a:solidFill>
                  <a:srgbClr val="3366FF"/>
                </a:solidFill>
              </a:rPr>
              <a:t>job scheduler</a:t>
            </a:r>
            <a:r>
              <a:rPr lang="en-US" altLang="en-US" sz="2200" dirty="0"/>
              <a:t>) </a:t>
            </a:r>
          </a:p>
          <a:p>
            <a:pPr lvl="1"/>
            <a:r>
              <a:rPr lang="en-US" altLang="en-US" dirty="0"/>
              <a:t>Selects which processes should be brought into the ready queue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Invoked  infrequently (seconds, minutes)  (may be slow)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Controls the </a:t>
            </a: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degree of multiprogramming</a:t>
            </a:r>
            <a:endParaRPr lang="en-US" altLang="en-US" i="1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Strives for good </a:t>
            </a:r>
            <a:r>
              <a:rPr lang="en-US" altLang="en-US" b="1" i="1" dirty="0">
                <a:sym typeface="Symbol" pitchFamily="18" charset="2"/>
              </a:rPr>
              <a:t>process mix </a:t>
            </a:r>
            <a:r>
              <a:rPr lang="en-US" altLang="en-US" dirty="0">
                <a:sym typeface="Symbol" pitchFamily="18" charset="2"/>
              </a:rPr>
              <a:t>(I/O and. CPU bound processes)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919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best performance in terms of average response time.</a:t>
            </a:r>
          </a:p>
          <a:p>
            <a:pPr lvl="1"/>
            <a:r>
              <a:rPr lang="en-US" dirty="0"/>
              <a:t>best suited for </a:t>
            </a:r>
          </a:p>
          <a:p>
            <a:pPr lvl="2"/>
            <a:r>
              <a:rPr lang="en-US" dirty="0"/>
              <a:t>time sharing system, </a:t>
            </a:r>
          </a:p>
          <a:p>
            <a:pPr lvl="2"/>
            <a:r>
              <a:rPr lang="en-US" dirty="0"/>
              <a:t>client server architecture and </a:t>
            </a:r>
          </a:p>
          <a:p>
            <a:pPr lvl="2"/>
            <a:r>
              <a:rPr lang="en-US" dirty="0"/>
              <a:t>interactive system.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leads to starvation for processes with larger burst time </a:t>
            </a:r>
          </a:p>
          <a:p>
            <a:pPr lvl="2"/>
            <a:r>
              <a:rPr lang="en-US" dirty="0"/>
              <a:t>as they have to repeat the cycle many times.</a:t>
            </a:r>
          </a:p>
          <a:p>
            <a:pPr lvl="1"/>
            <a:r>
              <a:rPr lang="en-US" dirty="0"/>
              <a:t>Its performance heavily depends on time quantum.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94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8938"/>
            <a:ext cx="8588375" cy="525462"/>
          </a:xfrm>
        </p:spPr>
        <p:txBody>
          <a:bodyPr/>
          <a:lstStyle/>
          <a:p>
            <a:pPr eaLnBrk="1" hangingPunct="1"/>
            <a:r>
              <a:rPr lang="en-US" altLang="en-US" dirty="0"/>
              <a:t>Important Notes</a:t>
            </a:r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48200"/>
            <a:ext cx="536641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722A96-00B7-4110-BB84-DE03BD6A4FCC}"/>
              </a:ext>
            </a:extLst>
          </p:cNvPr>
          <p:cNvSpPr>
            <a:spLocks noGrp="1"/>
          </p:cNvSpPr>
          <p:nvPr/>
        </p:nvSpPr>
        <p:spPr bwMode="auto">
          <a:xfrm>
            <a:off x="533400" y="1184671"/>
            <a:ext cx="8229600" cy="453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2265" indent="-34226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  <a:cs typeface="Garamond" pitchFamily="18" charset="0"/>
              </a:defRPr>
            </a:lvl1pPr>
            <a:lvl2pPr marL="742315" indent="-285592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2pPr>
            <a:lvl3pPr marL="1085692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3pPr>
            <a:lvl4pPr marL="1427957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4pPr>
            <a:lvl5pPr marL="1771333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/>
              <a:t>With decreasing value of time quantum,</a:t>
            </a:r>
          </a:p>
          <a:p>
            <a:pPr lvl="1"/>
            <a:r>
              <a:rPr lang="en-US" dirty="0"/>
              <a:t>Number of context switch increases</a:t>
            </a:r>
          </a:p>
          <a:p>
            <a:pPr lvl="1"/>
            <a:r>
              <a:rPr lang="en-US" dirty="0"/>
              <a:t>Response time decreases</a:t>
            </a:r>
          </a:p>
          <a:p>
            <a:pPr lvl="1"/>
            <a:r>
              <a:rPr lang="en-US" dirty="0"/>
              <a:t>Chances of starvation decreases</a:t>
            </a:r>
          </a:p>
          <a:p>
            <a:r>
              <a:rPr lang="en-US" dirty="0"/>
              <a:t>When time quantum tends to infinity, Round Robin Scheduling becomes FCFS Scheduling.</a:t>
            </a:r>
          </a:p>
          <a:p>
            <a:r>
              <a:rPr lang="en-US" dirty="0"/>
              <a:t>The value of time quantum should be </a:t>
            </a:r>
          </a:p>
          <a:p>
            <a:pPr lvl="1"/>
            <a:r>
              <a:rPr lang="en-US" dirty="0"/>
              <a:t>neither too big nor too small.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61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6700"/>
            <a:ext cx="8915400" cy="457200"/>
          </a:xfrm>
        </p:spPr>
        <p:txBody>
          <a:bodyPr/>
          <a:lstStyle/>
          <a:p>
            <a:pPr eaLnBrk="1" hangingPunct="1"/>
            <a:r>
              <a:rPr lang="en-US" altLang="en-US" sz="2800"/>
              <a:t>Turnaround Time Varies With The Time Quantum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82458"/>
            <a:ext cx="5872983" cy="483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5486400" y="3821113"/>
            <a:ext cx="1956567" cy="73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7" tIns="45709" rIns="91417" bIns="45709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just"/>
            <a:r>
              <a:rPr lang="en-US" altLang="en-US" sz="1400" dirty="0"/>
              <a:t>80% of CPU bursts should be shorter than q.</a:t>
            </a:r>
          </a:p>
        </p:txBody>
      </p:sp>
    </p:spTree>
    <p:extLst>
      <p:ext uri="{BB962C8B-B14F-4D97-AF65-F5344CB8AC3E}">
        <p14:creationId xmlns:p14="http://schemas.microsoft.com/office/powerpoint/2010/main" val="4616282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5000" y="1143000"/>
          <a:ext cx="5379720" cy="34290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0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Process Id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Arrival time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Burst time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P5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19200" y="4676657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Time slice = 2 sec</a:t>
            </a:r>
          </a:p>
        </p:txBody>
      </p:sp>
    </p:spTree>
    <p:extLst>
      <p:ext uri="{BB962C8B-B14F-4D97-AF65-F5344CB8AC3E}">
        <p14:creationId xmlns:p14="http://schemas.microsoft.com/office/powerpoint/2010/main" val="3264364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5000" y="1143000"/>
          <a:ext cx="5379720" cy="34290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0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Process Id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Arrival time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Burst time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P5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0" y="4648200"/>
            <a:ext cx="889843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5943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Average waiting time = (8 + 8 + 2 + 4 + 7) / 5 = 29 / 5 = 5.8</a:t>
            </a:r>
          </a:p>
        </p:txBody>
      </p:sp>
      <p:sp>
        <p:nvSpPr>
          <p:cNvPr id="6" name="Rectangle 5"/>
          <p:cNvSpPr/>
          <p:nvPr/>
        </p:nvSpPr>
        <p:spPr>
          <a:xfrm>
            <a:off x="26831" y="4126468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Time slice = 2 sec</a:t>
            </a:r>
          </a:p>
        </p:txBody>
      </p:sp>
    </p:spTree>
    <p:extLst>
      <p:ext uri="{BB962C8B-B14F-4D97-AF65-F5344CB8AC3E}">
        <p14:creationId xmlns:p14="http://schemas.microsoft.com/office/powerpoint/2010/main" val="10338897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Queue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processes can be readily categorized</a:t>
            </a:r>
          </a:p>
          <a:p>
            <a:pPr lvl="1"/>
            <a:r>
              <a:rPr lang="en-US" sz="2400" dirty="0"/>
              <a:t>then multiple separate queues can be established </a:t>
            </a:r>
          </a:p>
          <a:p>
            <a:pPr lvl="1"/>
            <a:r>
              <a:rPr lang="en-US" sz="2400" dirty="0"/>
              <a:t>each implementing whatever scheduling algorithm is most appropriate for that type of job, and/or with different parametric adjustments.</a:t>
            </a:r>
          </a:p>
          <a:p>
            <a:endParaRPr lang="en-US" sz="2400" dirty="0"/>
          </a:p>
          <a:p>
            <a:r>
              <a:rPr lang="en-US" sz="2400" dirty="0"/>
              <a:t>Scheduling must also be done between queues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4961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Queue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common options are </a:t>
            </a:r>
          </a:p>
          <a:p>
            <a:pPr lvl="1"/>
            <a:r>
              <a:rPr lang="en-US" sz="2400" dirty="0"/>
              <a:t>strict priority </a:t>
            </a:r>
          </a:p>
          <a:p>
            <a:pPr lvl="2"/>
            <a:r>
              <a:rPr lang="en-US" sz="2400" dirty="0"/>
              <a:t>no job in a lower priority queue runs until all higher priority queues are empty</a:t>
            </a:r>
          </a:p>
          <a:p>
            <a:pPr lvl="1"/>
            <a:r>
              <a:rPr lang="en-US" sz="2400" dirty="0"/>
              <a:t>round-robin </a:t>
            </a:r>
          </a:p>
          <a:p>
            <a:pPr lvl="2"/>
            <a:r>
              <a:rPr lang="en-US" sz="2400" dirty="0"/>
              <a:t>each queue gets a time slice in turn, possibly of different sizes</a:t>
            </a:r>
          </a:p>
          <a:p>
            <a:r>
              <a:rPr lang="en-US" sz="2400" dirty="0"/>
              <a:t>Note that under this algorithm jobs cannot switch from queue to queue </a:t>
            </a:r>
          </a:p>
          <a:p>
            <a:pPr lvl="1"/>
            <a:r>
              <a:rPr lang="en-US" sz="2400" dirty="0"/>
              <a:t>Once they are assigned a queue, that is their queue until they finish.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0169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63" y="1258367"/>
            <a:ext cx="7874337" cy="521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8380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Feedback-Queue Scheduling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793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Feedback-Queue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multilevel queue scheduling</a:t>
            </a:r>
          </a:p>
          <a:p>
            <a:pPr lvl="1"/>
            <a:r>
              <a:rPr lang="en-US" dirty="0"/>
              <a:t>except jobs may be moved from </a:t>
            </a:r>
          </a:p>
          <a:p>
            <a:pPr lvl="2"/>
            <a:r>
              <a:rPr lang="en-US" dirty="0"/>
              <a:t>one queue to another for a variety of reasons</a:t>
            </a:r>
          </a:p>
          <a:p>
            <a:endParaRPr lang="en-US" dirty="0"/>
          </a:p>
          <a:p>
            <a:r>
              <a:rPr lang="en-US" dirty="0"/>
              <a:t>Most flexible</a:t>
            </a:r>
          </a:p>
          <a:p>
            <a:pPr lvl="1"/>
            <a:r>
              <a:rPr lang="en-US" dirty="0"/>
              <a:t>because it can be tuned for any situation.</a:t>
            </a:r>
          </a:p>
          <a:p>
            <a:pPr marL="456723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Most complex to implement </a:t>
            </a:r>
          </a:p>
          <a:p>
            <a:pPr lvl="1"/>
            <a:r>
              <a:rPr lang="en-US" dirty="0"/>
              <a:t>because of all the adjustable parameters. </a:t>
            </a:r>
          </a:p>
        </p:txBody>
      </p:sp>
    </p:spTree>
    <p:extLst>
      <p:ext uri="{BB962C8B-B14F-4D97-AF65-F5344CB8AC3E}">
        <p14:creationId xmlns:p14="http://schemas.microsoft.com/office/powerpoint/2010/main" val="277958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19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Physical Memory &amp; Multiprogramming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924800" cy="5257800"/>
          </a:xfrm>
        </p:spPr>
        <p:txBody>
          <a:bodyPr/>
          <a:lstStyle/>
          <a:p>
            <a:r>
              <a:rPr lang="en-US" altLang="en-US" sz="2200" dirty="0"/>
              <a:t>Memory is scarce resource</a:t>
            </a:r>
          </a:p>
          <a:p>
            <a:r>
              <a:rPr lang="en-US" altLang="en-US" sz="2200" dirty="0"/>
              <a:t>Want to run many programs</a:t>
            </a:r>
          </a:p>
          <a:p>
            <a:r>
              <a:rPr lang="en-US" altLang="en-US" sz="2200" dirty="0"/>
              <a:t>Programs need memory to run</a:t>
            </a:r>
          </a:p>
          <a:p>
            <a:endParaRPr lang="en-US" altLang="en-US" dirty="0"/>
          </a:p>
          <a:p>
            <a:r>
              <a:rPr lang="en-US" altLang="en-US" sz="2200" dirty="0"/>
              <a:t>What happens when M(a) + M(b) + M(c) &gt; physical memory?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60742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89" y="1447800"/>
            <a:ext cx="732444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6631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8137"/>
            <a:ext cx="7616825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Evaluation of Scheduling Policies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4876800"/>
          </a:xfrm>
        </p:spPr>
        <p:txBody>
          <a:bodyPr/>
          <a:lstStyle/>
          <a:p>
            <a:pPr algn="just"/>
            <a:r>
              <a:rPr lang="en-US" dirty="0">
                <a:ea typeface="ＭＳ Ｐゴシック" pitchFamily="-84" charset="-128"/>
              </a:rPr>
              <a:t>How to select CPU-scheduling policy for an OS?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Determine criteria, then evaluate algorithms</a:t>
            </a:r>
          </a:p>
          <a:p>
            <a:pPr algn="just"/>
            <a:r>
              <a:rPr lang="en-US" b="1" dirty="0">
                <a:ea typeface="ＭＳ Ｐゴシック" pitchFamily="-84" charset="-128"/>
              </a:rPr>
              <a:t>Deterministic modeling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Type of </a:t>
            </a:r>
            <a:r>
              <a:rPr lang="en-US" b="1" dirty="0">
                <a:ea typeface="ＭＳ Ｐゴシック" pitchFamily="-84" charset="-128"/>
              </a:rPr>
              <a:t>analytic evaluation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Takes a particular predetermined workload and defines the performance of each algorithm  for that workload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Consider 5 processes arriving at time 0: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FCFS, SJF, and RR</a:t>
            </a:r>
          </a:p>
          <a:p>
            <a:pPr marL="456723" lvl="1" indent="0" algn="just">
              <a:buNone/>
            </a:pPr>
            <a:endParaRPr lang="en-US" dirty="0">
              <a:ea typeface="ＭＳ Ｐゴシック" pitchFamily="-84" charset="-128"/>
            </a:endParaRPr>
          </a:p>
        </p:txBody>
      </p:sp>
      <p:pic>
        <p:nvPicPr>
          <p:cNvPr id="119811" name="Picture 1" descr="Screen Shot 2012-12-17 at 9.44.14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475001"/>
            <a:ext cx="2057400" cy="192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9150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7416"/>
            <a:ext cx="7616825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Deterministic Evaluation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4643438"/>
          </a:xfrm>
        </p:spPr>
        <p:txBody>
          <a:bodyPr/>
          <a:lstStyle/>
          <a:p>
            <a:pPr marL="342197" indent="-342197" algn="just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each algorithm, calculate minimum average waiting time</a:t>
            </a:r>
          </a:p>
          <a:p>
            <a:pPr marL="342197" indent="-342197" algn="just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Simple and fast, but requires exact numbers for input, applies only to those inputs</a:t>
            </a:r>
          </a:p>
          <a:p>
            <a:pPr marL="742167" lvl="1" indent="-285536" algn="just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FCFS is 28ms:</a:t>
            </a:r>
          </a:p>
          <a:p>
            <a:pPr marL="0" indent="0" algn="just"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 algn="just"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742167" lvl="1" indent="-285536" algn="just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Non-preemptive SJF is 13ms:</a:t>
            </a:r>
          </a:p>
          <a:p>
            <a:pPr marL="342197" indent="-342197" algn="just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42197" indent="-342197" algn="just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42197" indent="-342197" algn="just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42197" indent="-342197" algn="just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742167" lvl="1" indent="-285536" algn="just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RR is 23ms:</a:t>
            </a:r>
          </a:p>
          <a:p>
            <a:pPr marL="0" indent="0" algn="just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121859" name="Picture 2" descr="Screen Shot 2012-12-17 at 9.47.1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7358"/>
            <a:ext cx="4445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0" name="Picture 3" descr="Screen Shot 2012-12-17 at 9.47.18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33" y="4038600"/>
            <a:ext cx="452966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1" name="Picture 4" descr="Screen Shot 2012-12-17 at 9.47.24 P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5486400"/>
            <a:ext cx="4445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07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3820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Medium Term Scheduler</a:t>
            </a:r>
          </a:p>
        </p:txBody>
      </p:sp>
      <p:pic>
        <p:nvPicPr>
          <p:cNvPr id="1024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1" y="3124200"/>
            <a:ext cx="7995789" cy="290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3"/>
          <p:cNvSpPr txBox="1">
            <a:spLocks noChangeArrowheads="1"/>
          </p:cNvSpPr>
          <p:nvPr/>
        </p:nvSpPr>
        <p:spPr bwMode="auto">
          <a:xfrm>
            <a:off x="533399" y="990600"/>
            <a:ext cx="800100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1060450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lang="en-US" altLang="en-US" sz="2200" b="1" dirty="0">
                <a:solidFill>
                  <a:srgbClr val="3366FF"/>
                </a:solidFill>
                <a:latin typeface="Garamond" panose="02020404030301010803" pitchFamily="18" charset="0"/>
              </a:rPr>
              <a:t>Medium-term scheduler  </a:t>
            </a:r>
            <a:r>
              <a:rPr lang="en-US" altLang="en-US" sz="2200" dirty="0">
                <a:latin typeface="Garamond" panose="02020404030301010803" pitchFamily="18" charset="0"/>
              </a:rPr>
              <a:t>can be added if degree of multiple programming needs to decrease</a:t>
            </a:r>
          </a:p>
          <a:p>
            <a:pPr lvl="1"/>
            <a:r>
              <a:rPr lang="en-US" altLang="en-US" sz="2000" dirty="0">
                <a:latin typeface="Garamond" panose="02020404030301010803" pitchFamily="18" charset="0"/>
              </a:rPr>
              <a:t>Remove process from memory, store on disk, bring back in from disk to continue execution: known as </a:t>
            </a:r>
            <a:r>
              <a:rPr lang="en-US" altLang="en-US" sz="2000" b="1" dirty="0">
                <a:solidFill>
                  <a:srgbClr val="3366FF"/>
                </a:solidFill>
                <a:latin typeface="Garamond" panose="02020404030301010803" pitchFamily="18" charset="0"/>
              </a:rPr>
              <a:t>job swapping</a:t>
            </a: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altLang="en-US" sz="2200" b="1" dirty="0">
              <a:solidFill>
                <a:srgbClr val="3366FF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altLang="en-US" sz="22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altLang="en-US" b="1" dirty="0">
              <a:solidFill>
                <a:srgbClr val="3366FF"/>
              </a:solidFill>
              <a:latin typeface="Garamond" panose="02020404030301010803" pitchFamily="18" charset="0"/>
            </a:endParaRPr>
          </a:p>
          <a:p>
            <a:endParaRPr lang="en-US" altLang="en-US" dirty="0">
              <a:latin typeface="Garamond" panose="02020404030301010803" pitchFamily="18" charset="0"/>
            </a:endParaRPr>
          </a:p>
          <a:p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34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1938"/>
            <a:ext cx="76200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Histogram of CPU-burst Times</a:t>
            </a:r>
          </a:p>
        </p:txBody>
      </p:sp>
      <p:pic>
        <p:nvPicPr>
          <p:cNvPr id="81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06" y="1219200"/>
            <a:ext cx="7332494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05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84" charset="-128"/>
              </a:rPr>
              <a:t>Types of Scheduling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487"/>
            <a:ext cx="7804150" cy="4530329"/>
          </a:xfrm>
        </p:spPr>
        <p:txBody>
          <a:bodyPr/>
          <a:lstStyle/>
          <a:p>
            <a:pPr algn="just"/>
            <a:r>
              <a:rPr lang="en-US" sz="2400" b="1" dirty="0">
                <a:ea typeface="ＭＳ Ｐゴシック" pitchFamily="-84" charset="-128"/>
                <a:sym typeface="Symbol" pitchFamily="18" charset="2"/>
              </a:rPr>
              <a:t>Types of process scheduling</a:t>
            </a:r>
          </a:p>
          <a:p>
            <a:pPr lvl="1" algn="just"/>
            <a:endParaRPr lang="en-US" sz="2400" dirty="0">
              <a:ea typeface="ＭＳ Ｐゴシック" pitchFamily="-84" charset="-128"/>
            </a:endParaRPr>
          </a:p>
          <a:p>
            <a:pPr lvl="1" algn="just"/>
            <a:r>
              <a:rPr lang="en-US" sz="2400" dirty="0">
                <a:ea typeface="ＭＳ Ｐゴシック" pitchFamily="-84" charset="-128"/>
              </a:rPr>
              <a:t>Preemptive</a:t>
            </a:r>
          </a:p>
          <a:p>
            <a:pPr lvl="2" algn="just"/>
            <a:r>
              <a:rPr lang="en-US" sz="2400" dirty="0">
                <a:ea typeface="ＭＳ Ｐゴシック" pitchFamily="-84" charset="-128"/>
              </a:rPr>
              <a:t>Can be taken out from the processor after the time slice gets expire</a:t>
            </a:r>
          </a:p>
          <a:p>
            <a:pPr lvl="1" algn="just"/>
            <a:endParaRPr lang="en-US" sz="2400" dirty="0">
              <a:ea typeface="ＭＳ Ｐゴシック" pitchFamily="-84" charset="-128"/>
            </a:endParaRPr>
          </a:p>
          <a:p>
            <a:pPr lvl="1" algn="just"/>
            <a:r>
              <a:rPr lang="en-US" sz="2400" dirty="0">
                <a:ea typeface="ＭＳ Ｐゴシック" pitchFamily="-84" charset="-128"/>
              </a:rPr>
              <a:t>Non-preemptive</a:t>
            </a:r>
          </a:p>
          <a:p>
            <a:pPr lvl="2" algn="just"/>
            <a:r>
              <a:rPr lang="en-US" sz="2400" dirty="0">
                <a:ea typeface="ＭＳ Ｐゴシック" pitchFamily="-84" charset="-128"/>
              </a:rPr>
              <a:t>Cannot be taken out unless a process completes its execution</a:t>
            </a:r>
          </a:p>
          <a:p>
            <a:pPr algn="just"/>
            <a:endParaRPr lang="en-US" sz="2400" dirty="0">
              <a:ea typeface="ＭＳ Ｐゴシック" pitchFamily="-84" charset="-128"/>
              <a:sym typeface="Symbol" pitchFamily="18" charset="2"/>
            </a:endParaRP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26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3034</Words>
  <Application>Microsoft Office PowerPoint</Application>
  <PresentationFormat>On-screen Show (4:3)</PresentationFormat>
  <Paragraphs>740</Paragraphs>
  <Slides>62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Arial</vt:lpstr>
      <vt:lpstr>Calibri</vt:lpstr>
      <vt:lpstr>Courier New</vt:lpstr>
      <vt:lpstr>Garamond</vt:lpstr>
      <vt:lpstr>Helvetica</vt:lpstr>
      <vt:lpstr>Lucida Grande</vt:lpstr>
      <vt:lpstr>Monotype Sorts</vt:lpstr>
      <vt:lpstr>Times New Roman</vt:lpstr>
      <vt:lpstr>Verdana</vt:lpstr>
      <vt:lpstr>Webdings</vt:lpstr>
      <vt:lpstr>Office Theme</vt:lpstr>
      <vt:lpstr>1_os-8</vt:lpstr>
      <vt:lpstr>Equation</vt:lpstr>
      <vt:lpstr>Chapter 6:   Scheduling Algorithms  </vt:lpstr>
      <vt:lpstr>Process Scheduling</vt:lpstr>
      <vt:lpstr>Process Scheduling Diagram</vt:lpstr>
      <vt:lpstr>Ready Queue And Various I/O Device Queues</vt:lpstr>
      <vt:lpstr>Schedulers</vt:lpstr>
      <vt:lpstr>Physical Memory &amp; Multiprogramming</vt:lpstr>
      <vt:lpstr>Medium Term Scheduler</vt:lpstr>
      <vt:lpstr>Histogram of CPU-burst Times</vt:lpstr>
      <vt:lpstr>Types of Scheduling </vt:lpstr>
      <vt:lpstr>Scheduling Criteria</vt:lpstr>
      <vt:lpstr>Scheduling Algorithm Optimization Criteria</vt:lpstr>
      <vt:lpstr>Process Scheduling</vt:lpstr>
      <vt:lpstr>Non-Preemptive Scheduler</vt:lpstr>
      <vt:lpstr>Timesharing Systems</vt:lpstr>
      <vt:lpstr>Preemptive Scheduler</vt:lpstr>
      <vt:lpstr>OS as a Resource Manager:  Allocation vs. Scheduling</vt:lpstr>
      <vt:lpstr>[Lecture 1] Separating Policy from Mechanism</vt:lpstr>
      <vt:lpstr>Preemptive CPU Scheduling</vt:lpstr>
      <vt:lpstr>Challenges in Policy</vt:lpstr>
      <vt:lpstr>Challenges in Policy (cont.)</vt:lpstr>
      <vt:lpstr>Goals and Assumptions</vt:lpstr>
      <vt:lpstr>Scheduling Policies</vt:lpstr>
      <vt:lpstr>Scheduling Algorithms</vt:lpstr>
      <vt:lpstr>Example: FCFS Scheduling Policy</vt:lpstr>
      <vt:lpstr>Example: FCFS Scheduling Policy</vt:lpstr>
      <vt:lpstr>Class Exercise : FCFS with Arrival Time</vt:lpstr>
      <vt:lpstr>FCFS advantages and disadvantages</vt:lpstr>
      <vt:lpstr>Shortest-Job-First (SJF) Scheduling Policy</vt:lpstr>
      <vt:lpstr>Example: SJF Scheduling Policy</vt:lpstr>
      <vt:lpstr>Class Exercise : SJF Scheduling Policy</vt:lpstr>
      <vt:lpstr>Class Exercise : SJF Scheduling Policy</vt:lpstr>
      <vt:lpstr>SJF with Arrival time</vt:lpstr>
      <vt:lpstr>SJF with Arrival time</vt:lpstr>
      <vt:lpstr>SJF with Arrival time</vt:lpstr>
      <vt:lpstr>Determining Length of Next CPU Burst</vt:lpstr>
      <vt:lpstr>Prediction of the Length of the Next CPU Burst</vt:lpstr>
      <vt:lpstr>SRTF Scheduling Policy</vt:lpstr>
      <vt:lpstr>Example: SRTF Scheduling Policy</vt:lpstr>
      <vt:lpstr>Class Exercise: SRTF Scheduling Policy</vt:lpstr>
      <vt:lpstr>Class Exercise: SRTF Scheduling Policy</vt:lpstr>
      <vt:lpstr>Priority Scheduling</vt:lpstr>
      <vt:lpstr>Example: Priority Scheduling</vt:lpstr>
      <vt:lpstr>Priority (preemptive)</vt:lpstr>
      <vt:lpstr>Important Points</vt:lpstr>
      <vt:lpstr>Exercise</vt:lpstr>
      <vt:lpstr>Exercise</vt:lpstr>
      <vt:lpstr>Exercise</vt:lpstr>
      <vt:lpstr>Round Robin (RR) Scheduling Policy</vt:lpstr>
      <vt:lpstr>Example: RR Scheduling Policy</vt:lpstr>
      <vt:lpstr>RR</vt:lpstr>
      <vt:lpstr>Important Notes</vt:lpstr>
      <vt:lpstr>Turnaround Time Varies With The Time Quantum</vt:lpstr>
      <vt:lpstr>Exercise</vt:lpstr>
      <vt:lpstr>Exercise</vt:lpstr>
      <vt:lpstr>Multilevel Queue Scheduling</vt:lpstr>
      <vt:lpstr>Multilevel Queue Scheduling</vt:lpstr>
      <vt:lpstr>PowerPoint Presentation</vt:lpstr>
      <vt:lpstr>Multilevel Feedback-Queue Scheduling</vt:lpstr>
      <vt:lpstr>Multilevel Feedback-Queue Scheduling</vt:lpstr>
      <vt:lpstr>PowerPoint Presentation</vt:lpstr>
      <vt:lpstr>Evaluation of Scheduling Policies</vt:lpstr>
      <vt:lpstr>Deterministic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 Processes</dc:title>
  <dc:creator/>
  <cp:lastModifiedBy>Hasan Jamal</cp:lastModifiedBy>
  <cp:revision>150</cp:revision>
  <dcterms:created xsi:type="dcterms:W3CDTF">2006-08-16T00:00:00Z</dcterms:created>
  <dcterms:modified xsi:type="dcterms:W3CDTF">2021-01-29T10:11:08Z</dcterms:modified>
</cp:coreProperties>
</file>