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23" r:id="rId2"/>
    <p:sldId id="431" r:id="rId3"/>
    <p:sldId id="432" r:id="rId4"/>
    <p:sldId id="433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8" r:id="rId23"/>
    <p:sldId id="455" r:id="rId24"/>
    <p:sldId id="456" r:id="rId25"/>
    <p:sldId id="457" r:id="rId26"/>
    <p:sldId id="459" r:id="rId27"/>
    <p:sldId id="4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DB850-C909-427C-82EC-129B2D1F0FC5}" v="1" dt="2020-10-27T04:41:17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5" autoAdjust="0"/>
  </p:normalViewPr>
  <p:slideViewPr>
    <p:cSldViewPr>
      <p:cViewPr varScale="1">
        <p:scale>
          <a:sx n="62" d="100"/>
          <a:sy n="62" d="100"/>
        </p:scale>
        <p:origin x="72" y="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D69DB850-C909-427C-82EC-129B2D1F0FC5}"/>
    <pc:docChg chg="modSld">
      <pc:chgData name="Hasan Jamal" userId="6724a5da2ffd1b8f" providerId="LiveId" clId="{D69DB850-C909-427C-82EC-129B2D1F0FC5}" dt="2020-10-27T04:41:17.160" v="0"/>
      <pc:docMkLst>
        <pc:docMk/>
      </pc:docMkLst>
      <pc:sldChg chg="modAnim">
        <pc:chgData name="Hasan Jamal" userId="6724a5da2ffd1b8f" providerId="LiveId" clId="{D69DB850-C909-427C-82EC-129B2D1F0FC5}" dt="2020-10-27T04:41:17.160" v="0"/>
        <pc:sldMkLst>
          <pc:docMk/>
          <pc:sldMk cId="441825308" sldId="43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59093-CB6C-49C3-BF20-C4718B31F32D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38BA4-16B3-4E59-817A-ECCA8DBAC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152">
              <a:defRPr sz="2400">
                <a:solidFill>
                  <a:schemeClr val="tx1"/>
                </a:solidFill>
                <a:latin typeface="Verdana" pitchFamily="-1" charset="0"/>
                <a:ea typeface="ＭＳ Ｐゴシック" pitchFamily="-1" charset="-128"/>
              </a:defRPr>
            </a:lvl1pPr>
            <a:lvl2pPr marL="37518269" indent="-37066053" defTabSz="898152">
              <a:defRPr sz="2400">
                <a:solidFill>
                  <a:schemeClr val="tx1"/>
                </a:solidFill>
                <a:latin typeface="Verdana" pitchFamily="-1" charset="0"/>
                <a:ea typeface="ＭＳ Ｐゴシック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-1" charset="0"/>
                <a:ea typeface="ＭＳ Ｐゴシック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-1" charset="0"/>
                <a:ea typeface="ＭＳ Ｐゴシック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-1" charset="0"/>
                <a:ea typeface="ＭＳ Ｐゴシック" pitchFamily="-1" charset="-128"/>
              </a:defRPr>
            </a:lvl5pPr>
            <a:lvl6pPr marL="4522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" charset="0"/>
                <a:ea typeface="ＭＳ Ｐゴシック" pitchFamily="-1" charset="-128"/>
              </a:defRPr>
            </a:lvl6pPr>
            <a:lvl7pPr marL="9044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" charset="0"/>
                <a:ea typeface="ＭＳ Ｐゴシック" pitchFamily="-1" charset="-128"/>
              </a:defRPr>
            </a:lvl7pPr>
            <a:lvl8pPr marL="1356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" charset="0"/>
                <a:ea typeface="ＭＳ Ｐゴシック" pitchFamily="-1" charset="-128"/>
              </a:defRPr>
            </a:lvl8pPr>
            <a:lvl9pPr marL="18088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-1" charset="0"/>
                <a:ea typeface="ＭＳ Ｐゴシック" pitchFamily="-1" charset="-128"/>
              </a:defRPr>
            </a:lvl9pPr>
          </a:lstStyle>
          <a:p>
            <a:fld id="{2B8C361A-9227-4D16-A5B6-D8396B231090}" type="slidenum">
              <a:rPr lang="en-US" sz="1200">
                <a:latin typeface="Helvetica" pitchFamily="-1" charset="0"/>
              </a:rPr>
              <a:pPr/>
              <a:t>1</a:t>
            </a:fld>
            <a:endParaRPr lang="en-US" sz="1200">
              <a:latin typeface="Helvetica" pitchFamily="-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9F9195-D34A-4FCA-AA48-07A37E9835F3}" type="slidenum">
              <a:rPr lang="he-IL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94" y="4354496"/>
            <a:ext cx="5082081" cy="4127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B69C25-AD74-4B2B-8AAA-FA3C0D317755}" type="slidenum">
              <a:rPr lang="he-IL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94" y="4354496"/>
            <a:ext cx="5082081" cy="4127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68716A-1781-40E9-89AA-3F1A7B0C1EAD}" type="slidenum">
              <a:rPr lang="he-IL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94" y="4354496"/>
            <a:ext cx="5082081" cy="4127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728186-D281-41E8-94D2-75365C506EE3}" type="slidenum">
              <a:rPr lang="he-IL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94" y="4354496"/>
            <a:ext cx="5082081" cy="4127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516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869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60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235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1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537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645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801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7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54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416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7"/>
            <a:ext cx="8229600" cy="453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7200" y="860822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Garamond" pitchFamily="18" charset="0"/>
          <a:ea typeface="ＭＳ Ｐゴシック" charset="-128"/>
          <a:cs typeface="Garamond" pitchFamily="18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265" indent="-342265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2000">
          <a:solidFill>
            <a:schemeClr val="tx1"/>
          </a:solidFill>
          <a:latin typeface="Garamond" pitchFamily="18" charset="0"/>
          <a:ea typeface="ＭＳ Ｐゴシック" charset="-128"/>
          <a:cs typeface="Garamond" pitchFamily="18" charset="0"/>
        </a:defRPr>
      </a:lvl1pPr>
      <a:lvl2pPr marL="742315" indent="-285592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2pPr>
      <a:lvl3pPr marL="1085692" indent="-227807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3pPr>
      <a:lvl4pPr marL="1427957" indent="-227807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4pPr>
      <a:lvl5pPr marL="1771333" indent="-227807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Garamond" pitchFamily="18" charset="0"/>
          <a:ea typeface="ＭＳ Ｐゴシック" charset="-128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0"/>
            <a:ext cx="8229600" cy="1600200"/>
          </a:xfrm>
        </p:spPr>
        <p:txBody>
          <a:bodyPr/>
          <a:lstStyle/>
          <a:p>
            <a:pPr eaLnBrk="1" hangingPunct="1"/>
            <a:r>
              <a:rPr lang="en-US" sz="4400" dirty="0" err="1">
                <a:ea typeface="ＭＳ Ｐゴシック" pitchFamily="-1" charset="-128"/>
              </a:rPr>
              <a:t>Interprocess</a:t>
            </a:r>
            <a:r>
              <a:rPr lang="en-US" sz="4400" dirty="0">
                <a:ea typeface="ＭＳ Ｐゴシック" pitchFamily="-1" charset="-128"/>
              </a:rPr>
              <a:t> Communication </a:t>
            </a:r>
            <a:br>
              <a:rPr lang="en-US" sz="4400" dirty="0">
                <a:ea typeface="ＭＳ Ｐゴシック" pitchFamily="-1" charset="-128"/>
              </a:rPr>
            </a:br>
            <a:r>
              <a:rPr lang="en-US" sz="4400" dirty="0">
                <a:ea typeface="ＭＳ Ｐゴシック" pitchFamily="-1" charset="-128"/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839323381"/>
      </p:ext>
    </p:extLst>
  </p:cSld>
  <p:clrMapOvr>
    <a:masterClrMapping/>
  </p:clrMapOvr>
  <p:transition spd="slow">
    <p:cover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8137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Indirect Communication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6085"/>
            <a:ext cx="7580842" cy="3820715"/>
          </a:xfrm>
        </p:spPr>
        <p:txBody>
          <a:bodyPr/>
          <a:lstStyle/>
          <a:p>
            <a:r>
              <a:rPr lang="en-US" sz="2200" dirty="0">
                <a:ea typeface="ＭＳ Ｐゴシック" pitchFamily="-84" charset="-128"/>
              </a:rPr>
              <a:t>Operations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create a new mailbox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send and receive messages through mailbox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destroy a mailbox</a:t>
            </a:r>
          </a:p>
          <a:p>
            <a:pPr lvl="1"/>
            <a:endParaRPr lang="en-US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dirty="0">
                <a:ea typeface="ＭＳ Ｐゴシック" pitchFamily="-84" charset="-128"/>
              </a:rPr>
              <a:t>	</a:t>
            </a:r>
            <a:r>
              <a:rPr lang="en-US" b="1" dirty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send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i="1" dirty="0">
                <a:ea typeface="ＭＳ Ｐゴシック" pitchFamily="-84" charset="-128"/>
              </a:rPr>
              <a:t>A, message</a:t>
            </a:r>
            <a:r>
              <a:rPr lang="en-US" dirty="0">
                <a:ea typeface="ＭＳ Ｐゴシック" pitchFamily="-84" charset="-128"/>
              </a:rPr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dirty="0">
                <a:ea typeface="ＭＳ Ｐゴシック" pitchFamily="-84" charset="-128"/>
              </a:rPr>
              <a:t>	</a:t>
            </a:r>
            <a:r>
              <a:rPr lang="en-US" b="1" dirty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receive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i="1" dirty="0">
                <a:ea typeface="ＭＳ Ｐゴシック" pitchFamily="-84" charset="-128"/>
              </a:rPr>
              <a:t>A, message</a:t>
            </a:r>
            <a:r>
              <a:rPr lang="en-US" dirty="0">
                <a:ea typeface="ＭＳ Ｐゴシック" pitchFamily="-84" charset="-128"/>
              </a:rPr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20390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058" y="1108471"/>
            <a:ext cx="8457142" cy="5368529"/>
          </a:xfrm>
        </p:spPr>
        <p:txBody>
          <a:bodyPr/>
          <a:lstStyle/>
          <a:p>
            <a:r>
              <a:rPr lang="en-US" sz="2200" dirty="0">
                <a:ea typeface="ＭＳ Ｐゴシック" pitchFamily="-84" charset="-128"/>
              </a:rPr>
              <a:t>Mailbox sharing – consider the following …</a:t>
            </a:r>
          </a:p>
          <a:p>
            <a:pPr lvl="1"/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i="1" dirty="0">
                <a:ea typeface="ＭＳ Ｐゴシック" pitchFamily="-84" charset="-128"/>
              </a:rPr>
              <a:t>, P</a:t>
            </a:r>
            <a:r>
              <a:rPr lang="en-US" i="1" baseline="-25000" dirty="0">
                <a:ea typeface="ＭＳ Ｐゴシック" pitchFamily="-84" charset="-128"/>
              </a:rPr>
              <a:t>2</a:t>
            </a:r>
            <a:r>
              <a:rPr lang="en-US" i="1" dirty="0">
                <a:ea typeface="ＭＳ Ｐゴシック" pitchFamily="-84" charset="-128"/>
              </a:rPr>
              <a:t>,</a:t>
            </a:r>
            <a:r>
              <a:rPr lang="en-US" dirty="0">
                <a:ea typeface="ＭＳ Ｐゴシック" pitchFamily="-84" charset="-128"/>
              </a:rPr>
              <a:t> and</a:t>
            </a:r>
            <a:r>
              <a:rPr lang="en-US" i="1" dirty="0">
                <a:ea typeface="ＭＳ Ｐゴシック" pitchFamily="-84" charset="-128"/>
              </a:rPr>
              <a:t> P</a:t>
            </a:r>
            <a:r>
              <a:rPr lang="en-US" i="1" baseline="-25000" dirty="0">
                <a:ea typeface="ＭＳ Ｐゴシック" pitchFamily="-84" charset="-128"/>
              </a:rPr>
              <a:t>3</a:t>
            </a:r>
            <a:r>
              <a:rPr lang="en-US" dirty="0">
                <a:ea typeface="ＭＳ Ｐゴシック" pitchFamily="-84" charset="-128"/>
              </a:rPr>
              <a:t> share mailbox A</a:t>
            </a:r>
          </a:p>
          <a:p>
            <a:pPr lvl="1"/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, sends; </a:t>
            </a:r>
            <a:r>
              <a:rPr lang="en-US" i="1" dirty="0">
                <a:ea typeface="ＭＳ Ｐゴシック" pitchFamily="-84" charset="-128"/>
              </a:rPr>
              <a:t>P</a:t>
            </a:r>
            <a:r>
              <a:rPr lang="en-US" i="1" baseline="-25000" dirty="0">
                <a:ea typeface="ＭＳ Ｐゴシック" pitchFamily="-84" charset="-128"/>
              </a:rPr>
              <a:t>2</a:t>
            </a:r>
            <a:r>
              <a:rPr lang="en-US" i="1" dirty="0"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and</a:t>
            </a:r>
            <a:r>
              <a:rPr lang="en-US" i="1" dirty="0">
                <a:ea typeface="ＭＳ Ｐゴシック" pitchFamily="-84" charset="-128"/>
              </a:rPr>
              <a:t> P</a:t>
            </a:r>
            <a:r>
              <a:rPr lang="en-US" i="1" baseline="-25000" dirty="0">
                <a:ea typeface="ＭＳ Ｐゴシック" pitchFamily="-84" charset="-128"/>
              </a:rPr>
              <a:t>3</a:t>
            </a:r>
            <a:r>
              <a:rPr lang="en-US" dirty="0">
                <a:ea typeface="ＭＳ Ｐゴシック" pitchFamily="-84" charset="-128"/>
              </a:rPr>
              <a:t> receive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Who gets the message?</a:t>
            </a:r>
          </a:p>
          <a:p>
            <a:pPr lvl="1"/>
            <a:endParaRPr lang="en-US" dirty="0"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Possible Solutions to avoid unpredictable behavior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Allow a link to be associated with at most two processes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Allow only one process at a time to execute a receive operation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Allow the system to select arbitrarily the receiver.  Sender is notified who the receiver was.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8137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Indirect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08626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1937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35050"/>
            <a:ext cx="8382000" cy="4679950"/>
          </a:xfrm>
        </p:spPr>
        <p:txBody>
          <a:bodyPr/>
          <a:lstStyle/>
          <a:p>
            <a:pPr marL="379413" indent="-379413">
              <a:defRPr/>
            </a:pPr>
            <a:r>
              <a:rPr lang="en-US" dirty="0"/>
              <a:t>Message passing may be either blocking or non-blocking</a:t>
            </a:r>
          </a:p>
          <a:p>
            <a:pPr marL="379413" indent="-379413">
              <a:defRPr/>
            </a:pPr>
            <a:endParaRPr lang="en-US" sz="1200" b="1" dirty="0">
              <a:solidFill>
                <a:srgbClr val="3366FF"/>
              </a:solidFill>
            </a:endParaRPr>
          </a:p>
          <a:p>
            <a:pPr marL="379413" indent="-379413">
              <a:defRPr/>
            </a:pPr>
            <a:r>
              <a:rPr lang="en-US" b="1" dirty="0">
                <a:solidFill>
                  <a:srgbClr val="3366FF"/>
                </a:solidFill>
              </a:rPr>
              <a:t>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 marL="379413" indent="-379413">
              <a:defRPr/>
            </a:pPr>
            <a:endParaRPr lang="en-US" sz="1200" b="1" dirty="0">
              <a:solidFill>
                <a:srgbClr val="3366FF"/>
              </a:solidFill>
            </a:endParaRPr>
          </a:p>
          <a:p>
            <a:pPr marL="379413" indent="-379413">
              <a:defRPr/>
            </a:pPr>
            <a:r>
              <a:rPr lang="en-US" b="1" dirty="0">
                <a:solidFill>
                  <a:srgbClr val="3366FF"/>
                </a:solidFill>
              </a:rPr>
              <a:t>Non-blocking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 a valid message or null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4874972"/>
            <a:ext cx="3886200" cy="144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008" tIns="32004" rIns="64008" bIns="32004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message 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next_produced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while (true) {</a:t>
            </a:r>
            <a:b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/* produce an item */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send(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next_produced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48200" y="4874972"/>
            <a:ext cx="3886200" cy="144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008" tIns="32004" rIns="64008" bIns="32004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 (true)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 receive(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/* consume the item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7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8137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Link Capacity – Buffering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1" y="1108471"/>
            <a:ext cx="8413749" cy="4530329"/>
          </a:xfrm>
        </p:spPr>
        <p:txBody>
          <a:bodyPr/>
          <a:lstStyle/>
          <a:p>
            <a:pPr algn="just"/>
            <a:r>
              <a:rPr lang="en-US" sz="2200" dirty="0">
                <a:ea typeface="ＭＳ Ｐゴシック" pitchFamily="-84" charset="-128"/>
              </a:rPr>
              <a:t>Regardless of how messages are exchanged between processes, messages are queued</a:t>
            </a:r>
          </a:p>
          <a:p>
            <a:pPr algn="just"/>
            <a:endParaRPr lang="en-US" sz="2200" dirty="0"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Queuing can be 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dirty="0">
                <a:ea typeface="ＭＳ Ｐゴシック" pitchFamily="-84" charset="-128"/>
              </a:rPr>
              <a:t>1.	Zero capacity – queue has maximum length of 0</a:t>
            </a:r>
            <a:br>
              <a:rPr lang="en-US" dirty="0">
                <a:ea typeface="ＭＳ Ｐゴシック" pitchFamily="-84" charset="-128"/>
              </a:rPr>
            </a:br>
            <a:r>
              <a:rPr lang="en-US" dirty="0">
                <a:ea typeface="ＭＳ Ｐゴシック" pitchFamily="-84" charset="-128"/>
              </a:rPr>
              <a:t>Sender must wait (or block) until the receiver gets the message</a:t>
            </a:r>
          </a:p>
          <a:p>
            <a:pPr lvl="1">
              <a:buFont typeface="Monotype Sorts" pitchFamily="-84" charset="2"/>
              <a:buNone/>
            </a:pPr>
            <a:r>
              <a:rPr lang="en-US" dirty="0">
                <a:ea typeface="ＭＳ Ｐゴシック" pitchFamily="-84" charset="-128"/>
              </a:rPr>
              <a:t>2.	Bounded capacity – queue has finite length of </a:t>
            </a:r>
            <a:r>
              <a:rPr lang="en-US" i="1" dirty="0">
                <a:ea typeface="ＭＳ Ｐゴシック" pitchFamily="-84" charset="-128"/>
              </a:rPr>
              <a:t>n</a:t>
            </a:r>
            <a:r>
              <a:rPr lang="en-US" dirty="0">
                <a:ea typeface="ＭＳ Ｐゴシック" pitchFamily="-84" charset="-128"/>
              </a:rPr>
              <a:t> messages</a:t>
            </a:r>
            <a:br>
              <a:rPr lang="en-US" dirty="0">
                <a:ea typeface="ＭＳ Ｐゴシック" pitchFamily="-84" charset="-128"/>
              </a:rPr>
            </a:br>
            <a:r>
              <a:rPr lang="en-US" dirty="0">
                <a:ea typeface="ＭＳ Ｐゴシック" pitchFamily="-84" charset="-128"/>
              </a:rPr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dirty="0">
                <a:ea typeface="ＭＳ Ｐゴシック" pitchFamily="-84" charset="-128"/>
              </a:rPr>
              <a:t>3.	Unbounded capacity – queue has “infinite” length </a:t>
            </a:r>
            <a:br>
              <a:rPr lang="en-US" dirty="0">
                <a:ea typeface="ＭＳ Ｐゴシック" pitchFamily="-84" charset="-128"/>
              </a:rPr>
            </a:br>
            <a:r>
              <a:rPr lang="en-US" dirty="0">
                <a:ea typeface="ＭＳ Ｐゴシック" pitchFamily="-84" charset="-128"/>
              </a:rPr>
              <a:t>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86768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 idx="4294967295"/>
          </p:nvPr>
        </p:nvSpPr>
        <p:spPr>
          <a:xfrm>
            <a:off x="304800" y="304800"/>
            <a:ext cx="8229600" cy="6270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Examples of IPC Systems – POSIX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4294967295"/>
          </p:nvPr>
        </p:nvSpPr>
        <p:spPr>
          <a:xfrm>
            <a:off x="412750" y="1094184"/>
            <a:ext cx="8655050" cy="4697016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Process first creates shared memory segment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+mj-lt"/>
                <a:cs typeface="Courier New" pitchFamily="49" charset="0"/>
              </a:rPr>
              <a:t>	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segment_id</a:t>
            </a:r>
            <a:r>
              <a:rPr lang="en-US" altLang="en-US" sz="1800" dirty="0">
                <a:latin typeface="+mj-lt"/>
                <a:cs typeface="Courier New" pitchFamily="49" charset="0"/>
              </a:rPr>
              <a:t> = 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shmget</a:t>
            </a:r>
            <a:r>
              <a:rPr lang="en-US" altLang="en-US" sz="1800" dirty="0">
                <a:latin typeface="+mj-lt"/>
                <a:cs typeface="Courier New" pitchFamily="49" charset="0"/>
              </a:rPr>
              <a:t>(IPC_PRIVATE, size, S_IRUSR | S_IWUSR);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2000" dirty="0"/>
              <a:t>Process wanting access to that shared memory must attach to it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+mj-lt"/>
                <a:cs typeface="Courier New" pitchFamily="49" charset="0"/>
              </a:rPr>
              <a:t>	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shared_memory</a:t>
            </a:r>
            <a:r>
              <a:rPr lang="en-US" altLang="en-US" sz="1800" dirty="0">
                <a:latin typeface="+mj-lt"/>
                <a:cs typeface="Courier New" pitchFamily="49" charset="0"/>
              </a:rPr>
              <a:t> = (char *) 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shmat</a:t>
            </a:r>
            <a:r>
              <a:rPr lang="en-US" altLang="en-US" sz="1800" dirty="0">
                <a:latin typeface="+mj-lt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segment_id</a:t>
            </a:r>
            <a:r>
              <a:rPr lang="en-US" altLang="en-US" sz="1800" dirty="0">
                <a:latin typeface="+mj-lt"/>
                <a:cs typeface="Courier New" pitchFamily="49" charset="0"/>
              </a:rPr>
              <a:t>, NULL, 0);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2000" dirty="0"/>
              <a:t>Now the process could write to the shared memory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+mj-lt"/>
                <a:cs typeface="Courier New" pitchFamily="49" charset="0"/>
              </a:rPr>
              <a:t>	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sprintf</a:t>
            </a:r>
            <a:r>
              <a:rPr lang="en-US" altLang="en-US" sz="1800" dirty="0">
                <a:latin typeface="+mj-lt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shared_memory</a:t>
            </a:r>
            <a:r>
              <a:rPr lang="en-US" altLang="en-US" sz="1800" dirty="0">
                <a:latin typeface="+mj-lt"/>
                <a:cs typeface="Courier New" pitchFamily="49" charset="0"/>
              </a:rPr>
              <a:t>, "Writing to shared memory");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2000" dirty="0"/>
              <a:t>When done a process can detach the shared memory from its address space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+mj-lt"/>
                <a:cs typeface="Courier New" pitchFamily="49" charset="0"/>
              </a:rPr>
              <a:t>	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shmdt</a:t>
            </a:r>
            <a:r>
              <a:rPr lang="en-US" altLang="en-US" sz="1800" dirty="0">
                <a:latin typeface="+mj-lt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shared_memory</a:t>
            </a:r>
            <a:r>
              <a:rPr lang="en-US" altLang="en-US" sz="1800" dirty="0">
                <a:latin typeface="+mj-lt"/>
                <a:cs typeface="Courier New" pitchFamily="49" charset="0"/>
              </a:rPr>
              <a:t>);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2000" dirty="0"/>
              <a:t>Now process can remove the shared memory segment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+mj-lt"/>
                <a:cs typeface="Courier New" pitchFamily="49" charset="0"/>
              </a:rPr>
              <a:t>	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shmdt</a:t>
            </a:r>
            <a:r>
              <a:rPr lang="en-US" altLang="en-US" sz="1800" dirty="0">
                <a:latin typeface="+mj-lt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shared_id</a:t>
            </a:r>
            <a:r>
              <a:rPr lang="en-US" altLang="en-US" sz="1800" dirty="0">
                <a:latin typeface="+mj-lt"/>
                <a:cs typeface="Courier New" pitchFamily="49" charset="0"/>
              </a:rPr>
              <a:t>, IPC_RMID, NULL);</a:t>
            </a:r>
          </a:p>
        </p:txBody>
      </p:sp>
    </p:spTree>
    <p:extLst>
      <p:ext uri="{BB962C8B-B14F-4D97-AF65-F5344CB8AC3E}">
        <p14:creationId xmlns:p14="http://schemas.microsoft.com/office/powerpoint/2010/main" val="361935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 idx="4294967295"/>
          </p:nvPr>
        </p:nvSpPr>
        <p:spPr>
          <a:xfrm>
            <a:off x="152400" y="304800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Examples of IPC Systems – Mach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Mach communication is message based:</a:t>
            </a:r>
          </a:p>
          <a:p>
            <a:pPr lvl="1" eaLnBrk="1" hangingPunct="1"/>
            <a:r>
              <a:rPr lang="en-US" altLang="en-US" dirty="0"/>
              <a:t>Even system calls are messages.</a:t>
            </a:r>
          </a:p>
          <a:p>
            <a:pPr lvl="1" eaLnBrk="1" hangingPunct="1"/>
            <a:r>
              <a:rPr lang="en-US" altLang="en-US" dirty="0"/>
              <a:t>Each task gets two mailboxes at creation: Kernel and Notify.</a:t>
            </a:r>
          </a:p>
          <a:p>
            <a:pPr lvl="1" eaLnBrk="1" hangingPunct="1"/>
            <a:r>
              <a:rPr lang="en-US" altLang="en-US" dirty="0"/>
              <a:t>Only three system calls needed for message transfer: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+mj-lt"/>
                <a:cs typeface="Courier New" pitchFamily="49" charset="0"/>
              </a:rPr>
              <a:t>		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msg_send</a:t>
            </a:r>
            <a:r>
              <a:rPr lang="en-US" altLang="en-US" sz="1800" dirty="0">
                <a:latin typeface="+mj-lt"/>
                <a:cs typeface="Courier New" pitchFamily="49" charset="0"/>
              </a:rPr>
              <a:t>(), 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msg_receive</a:t>
            </a:r>
            <a:r>
              <a:rPr lang="en-US" altLang="en-US" sz="1800" dirty="0">
                <a:latin typeface="+mj-lt"/>
                <a:cs typeface="Courier New" pitchFamily="49" charset="0"/>
              </a:rPr>
              <a:t>(), 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msg_rpc</a:t>
            </a:r>
            <a:r>
              <a:rPr lang="en-US" altLang="en-US" sz="1800" dirty="0">
                <a:latin typeface="+mj-lt"/>
                <a:cs typeface="Courier New" pitchFamily="49" charset="0"/>
              </a:rPr>
              <a:t>()</a:t>
            </a:r>
          </a:p>
          <a:p>
            <a:pPr lvl="1" eaLnBrk="1" hangingPunct="1"/>
            <a:r>
              <a:rPr lang="en-US" altLang="en-US" dirty="0"/>
              <a:t>Mailboxes needed for communication, created via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+mj-lt"/>
                <a:cs typeface="Courier New" pitchFamily="49" charset="0"/>
              </a:rPr>
              <a:t>		</a:t>
            </a:r>
            <a:r>
              <a:rPr lang="en-US" altLang="en-US" sz="1800" dirty="0" err="1">
                <a:latin typeface="+mj-lt"/>
                <a:cs typeface="Courier New" pitchFamily="49" charset="0"/>
              </a:rPr>
              <a:t>port_allocate</a:t>
            </a:r>
            <a:r>
              <a:rPr lang="en-US" altLang="en-US" sz="1800" dirty="0">
                <a:latin typeface="+mj-lt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357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/>
          <p:cNvSpPr>
            <a:spLocks noGrp="1"/>
          </p:cNvSpPr>
          <p:nvPr>
            <p:ph type="title" idx="4294967295"/>
          </p:nvPr>
        </p:nvSpPr>
        <p:spPr>
          <a:xfrm>
            <a:off x="381000" y="3381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Examples of IPC Systems – Windows XP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3820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Message-passing centric via Local Procedure Call (LPC) facility: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/>
              <a:t>Only works between processes on the same system.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/>
              <a:t>Uses ports (like mailboxes) to establish and maintain communication channels.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/>
              <a:t>Communication works as follows:</a:t>
            </a:r>
          </a:p>
          <a:p>
            <a:pPr marL="1085850" lvl="2" algn="just" eaLnBrk="1" hangingPunct="1">
              <a:lnSpc>
                <a:spcPct val="90000"/>
              </a:lnSpc>
            </a:pPr>
            <a:r>
              <a:rPr lang="en-US" altLang="en-US" dirty="0"/>
              <a:t>The client opens a handle to the subsystem’s connection port object.</a:t>
            </a:r>
          </a:p>
          <a:p>
            <a:pPr marL="1085850" lvl="2" algn="just" eaLnBrk="1" hangingPunct="1">
              <a:lnSpc>
                <a:spcPct val="90000"/>
              </a:lnSpc>
            </a:pPr>
            <a:r>
              <a:rPr lang="en-US" altLang="en-US" dirty="0"/>
              <a:t>The client sends a connection request.</a:t>
            </a:r>
          </a:p>
          <a:p>
            <a:pPr marL="1085850" lvl="2" algn="just" eaLnBrk="1" hangingPunct="1">
              <a:lnSpc>
                <a:spcPct val="90000"/>
              </a:lnSpc>
            </a:pPr>
            <a:r>
              <a:rPr lang="en-US" altLang="en-US" dirty="0"/>
              <a:t>The server creates two private communication ports and returns the handle to one of them to the client.</a:t>
            </a:r>
          </a:p>
          <a:p>
            <a:pPr marL="1085850" lvl="2" algn="just" eaLnBrk="1" hangingPunct="1">
              <a:lnSpc>
                <a:spcPct val="90000"/>
              </a:lnSpc>
            </a:pPr>
            <a:r>
              <a:rPr lang="en-US" altLang="en-US" dirty="0"/>
              <a:t>The client and server use the corresponding port handle </a:t>
            </a:r>
            <a:br>
              <a:rPr lang="en-US" altLang="en-US" dirty="0"/>
            </a:br>
            <a:r>
              <a:rPr lang="en-US" altLang="en-US" dirty="0"/>
              <a:t>to send messages or callbacks and to listen for replies.</a:t>
            </a:r>
          </a:p>
        </p:txBody>
      </p:sp>
    </p:spTree>
    <p:extLst>
      <p:ext uri="{BB962C8B-B14F-4D97-AF65-F5344CB8AC3E}">
        <p14:creationId xmlns:p14="http://schemas.microsoft.com/office/powerpoint/2010/main" val="332451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Local Procedure Calls in Windows XP</a:t>
            </a:r>
          </a:p>
        </p:txBody>
      </p:sp>
      <p:pic>
        <p:nvPicPr>
          <p:cNvPr id="32772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97837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73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Communications in Client-Server Systems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32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a typeface="ＭＳ Ｐゴシック" pitchFamily="-84" charset="-128"/>
              </a:rPr>
              <a:t>There are various mechanisms:</a:t>
            </a:r>
          </a:p>
          <a:p>
            <a:endParaRPr lang="en-US" sz="22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Sockets (Internet)</a:t>
            </a:r>
          </a:p>
          <a:p>
            <a:endParaRPr lang="en-US" sz="22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Remote Procedure Calls (RPCs)</a:t>
            </a:r>
          </a:p>
          <a:p>
            <a:endParaRPr lang="en-US" sz="22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Pipes</a:t>
            </a:r>
          </a:p>
          <a:p>
            <a:endParaRPr lang="en-US" sz="22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Remote Method Invocation (RMI, Java)</a:t>
            </a:r>
          </a:p>
        </p:txBody>
      </p:sp>
    </p:spTree>
    <p:extLst>
      <p:ext uri="{BB962C8B-B14F-4D97-AF65-F5344CB8AC3E}">
        <p14:creationId xmlns:p14="http://schemas.microsoft.com/office/powerpoint/2010/main" val="2448766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Sockets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243512"/>
          </a:xfrm>
        </p:spPr>
        <p:txBody>
          <a:bodyPr/>
          <a:lstStyle/>
          <a:p>
            <a:pPr algn="just"/>
            <a:r>
              <a:rPr lang="en-US" sz="2200" dirty="0">
                <a:ea typeface="ＭＳ Ｐゴシック" pitchFamily="-84" charset="-128"/>
              </a:rPr>
              <a:t>A </a:t>
            </a:r>
            <a:r>
              <a:rPr lang="en-US" sz="2200" b="1" dirty="0">
                <a:solidFill>
                  <a:srgbClr val="0000FF"/>
                </a:solidFill>
                <a:ea typeface="ＭＳ Ｐゴシック" pitchFamily="-84" charset="-128"/>
              </a:rPr>
              <a:t>socket </a:t>
            </a:r>
            <a:r>
              <a:rPr lang="en-US" sz="2200" dirty="0">
                <a:ea typeface="ＭＳ Ｐゴシック" pitchFamily="-84" charset="-128"/>
              </a:rPr>
              <a:t>is defined as an endpoint for communication.</a:t>
            </a:r>
          </a:p>
          <a:p>
            <a:pPr algn="just"/>
            <a:r>
              <a:rPr lang="en-US" sz="2200" dirty="0">
                <a:ea typeface="ＭＳ Ｐゴシック" pitchFamily="-84" charset="-128"/>
              </a:rPr>
              <a:t>Concatenation of IP address and </a:t>
            </a:r>
            <a:r>
              <a:rPr lang="en-US" sz="2200" b="1" dirty="0">
                <a:solidFill>
                  <a:srgbClr val="0000FF"/>
                </a:solidFill>
                <a:ea typeface="ＭＳ Ｐゴシック" pitchFamily="-84" charset="-128"/>
              </a:rPr>
              <a:t>port.</a:t>
            </a:r>
            <a:endParaRPr lang="en-US" sz="2200" dirty="0">
              <a:ea typeface="ＭＳ Ｐゴシック" pitchFamily="-84" charset="-128"/>
            </a:endParaRPr>
          </a:p>
          <a:p>
            <a:pPr algn="just"/>
            <a:r>
              <a:rPr lang="en-US" sz="2200" dirty="0">
                <a:ea typeface="ＭＳ Ｐゴシック" pitchFamily="-84" charset="-128"/>
              </a:rPr>
              <a:t>The socket </a:t>
            </a:r>
            <a:r>
              <a:rPr lang="en-US" sz="2200" b="1" dirty="0">
                <a:ea typeface="ＭＳ Ｐゴシック" pitchFamily="-84" charset="-128"/>
              </a:rPr>
              <a:t>161.25.19.8:1625</a:t>
            </a:r>
            <a:r>
              <a:rPr lang="en-US" sz="2200" dirty="0">
                <a:ea typeface="ＭＳ Ｐゴシック" pitchFamily="-84" charset="-128"/>
              </a:rPr>
              <a:t> refers to port </a:t>
            </a:r>
            <a:r>
              <a:rPr lang="en-US" sz="2200" b="1" dirty="0">
                <a:ea typeface="ＭＳ Ｐゴシック" pitchFamily="-84" charset="-128"/>
              </a:rPr>
              <a:t>1625</a:t>
            </a:r>
            <a:r>
              <a:rPr lang="en-US" sz="2200" dirty="0">
                <a:ea typeface="ＭＳ Ｐゴシック" pitchFamily="-84" charset="-128"/>
              </a:rPr>
              <a:t> on host </a:t>
            </a:r>
            <a:r>
              <a:rPr lang="en-US" sz="2200" b="1" dirty="0">
                <a:ea typeface="ＭＳ Ｐゴシック" pitchFamily="-84" charset="-128"/>
              </a:rPr>
              <a:t>161.25.19.8</a:t>
            </a:r>
          </a:p>
          <a:p>
            <a:pPr algn="just"/>
            <a:r>
              <a:rPr lang="en-US" sz="2200" dirty="0">
                <a:ea typeface="ＭＳ Ｐゴシック" pitchFamily="-84" charset="-128"/>
              </a:rPr>
              <a:t>Communication consists between a pair of sockets</a:t>
            </a:r>
          </a:p>
          <a:p>
            <a:pPr algn="just"/>
            <a:r>
              <a:rPr lang="en-US" sz="2200" dirty="0">
                <a:ea typeface="ＭＳ Ｐゴシック" pitchFamily="-84" charset="-128"/>
              </a:rPr>
              <a:t>All ports below 1024 are </a:t>
            </a:r>
            <a:r>
              <a:rPr lang="en-US" sz="2200" b="1" i="1" dirty="0">
                <a:ea typeface="ＭＳ Ｐゴシック" pitchFamily="-84" charset="-128"/>
              </a:rPr>
              <a:t>well known</a:t>
            </a:r>
            <a:r>
              <a:rPr lang="en-US" sz="2200" dirty="0">
                <a:ea typeface="ＭＳ Ｐゴシック" pitchFamily="-84" charset="-128"/>
              </a:rPr>
              <a:t>, used for standard services</a:t>
            </a:r>
          </a:p>
          <a:p>
            <a:pPr algn="just"/>
            <a:r>
              <a:rPr lang="en-US" sz="2200" dirty="0">
                <a:ea typeface="ＭＳ Ｐゴシック" pitchFamily="-84" charset="-128"/>
              </a:rPr>
              <a:t>Special IP address 127.0.0.1 (</a:t>
            </a:r>
            <a:r>
              <a:rPr lang="en-US" sz="2200" b="1" dirty="0">
                <a:solidFill>
                  <a:srgbClr val="0000FF"/>
                </a:solidFill>
                <a:ea typeface="ＭＳ Ｐゴシック" pitchFamily="-84" charset="-128"/>
              </a:rPr>
              <a:t>loopback</a:t>
            </a:r>
            <a:r>
              <a:rPr lang="en-US" sz="2200" dirty="0">
                <a:ea typeface="ＭＳ Ｐゴシック" pitchFamily="-84" charset="-128"/>
              </a:rPr>
              <a:t>) to refer to system on which process is running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3733800" cy="25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82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533400" y="277417"/>
            <a:ext cx="7703608" cy="576263"/>
          </a:xfrm>
        </p:spPr>
        <p:txBody>
          <a:bodyPr/>
          <a:lstStyle/>
          <a:p>
            <a:r>
              <a:rPr lang="en-US" dirty="0" err="1">
                <a:ea typeface="ＭＳ Ｐゴシック" pitchFamily="-84" charset="-128"/>
              </a:rPr>
              <a:t>Interprocess</a:t>
            </a:r>
            <a:r>
              <a:rPr lang="en-US" dirty="0">
                <a:ea typeface="ＭＳ Ｐゴシック" pitchFamily="-84" charset="-128"/>
              </a:rPr>
              <a:t> Communication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Processes within a system may be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independent</a:t>
            </a:r>
            <a:r>
              <a:rPr lang="en-US" b="1" dirty="0">
                <a:ea typeface="ＭＳ Ｐゴシック" pitchFamily="-84" charset="-128"/>
              </a:rPr>
              <a:t> </a:t>
            </a:r>
            <a:r>
              <a:rPr lang="en-US" dirty="0">
                <a:ea typeface="ＭＳ Ｐゴシック" pitchFamily="-84" charset="-128"/>
              </a:rPr>
              <a:t>or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cooperating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An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independent process</a:t>
            </a:r>
            <a:r>
              <a:rPr lang="en-US" dirty="0">
                <a:ea typeface="ＭＳ Ｐゴシック" pitchFamily="-84" charset="-128"/>
              </a:rPr>
              <a:t> cannot affect or be affected by execution of another process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cooperating process </a:t>
            </a:r>
            <a:r>
              <a:rPr lang="en-US" dirty="0">
                <a:ea typeface="ＭＳ Ｐゴシック" pitchFamily="-84" charset="-128"/>
              </a:rPr>
              <a:t>can affect or be affected by the execution of another process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Reasons for cooperating processes: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Information sharing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Computation speedup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Modularity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Convenience</a:t>
            </a:r>
          </a:p>
          <a:p>
            <a:pPr algn="just"/>
            <a:endParaRPr lang="en-US" dirty="0">
              <a:ea typeface="ＭＳ Ｐゴシック" pitchFamily="-84" charset="-128"/>
            </a:endParaRPr>
          </a:p>
          <a:p>
            <a:pPr algn="just"/>
            <a:r>
              <a:rPr lang="en-US" dirty="0">
                <a:ea typeface="ＭＳ Ｐゴシック" pitchFamily="-84" charset="-128"/>
              </a:rPr>
              <a:t>Cooperating processes need 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inter-process communication 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b="1" dirty="0">
                <a:solidFill>
                  <a:srgbClr val="3366FF"/>
                </a:solidFill>
                <a:ea typeface="ＭＳ Ｐゴシック" pitchFamily="-84" charset="-128"/>
              </a:rPr>
              <a:t>IPC</a:t>
            </a:r>
            <a:r>
              <a:rPr lang="en-US" dirty="0">
                <a:ea typeface="ＭＳ Ｐゴシック" pitchFamily="-8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72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Remote Procedure Calls (RPCs)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32271"/>
            <a:ext cx="8534400" cy="4530329"/>
          </a:xfrm>
        </p:spPr>
        <p:txBody>
          <a:bodyPr/>
          <a:lstStyle/>
          <a:p>
            <a:pPr algn="just"/>
            <a:r>
              <a:rPr lang="en-US" dirty="0">
                <a:ea typeface="ＭＳ Ｐゴシック" pitchFamily="-84" charset="-128"/>
              </a:rPr>
              <a:t>RPC abstracts a Local Procedure Call between processes on a networked system.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ea typeface="ＭＳ Ｐゴシック" pitchFamily="-84" charset="-128"/>
              </a:rPr>
              <a:t>Stubs</a:t>
            </a:r>
            <a:r>
              <a:rPr lang="en-US" dirty="0">
                <a:ea typeface="ＭＳ Ｐゴシック" pitchFamily="-84" charset="-128"/>
              </a:rPr>
              <a:t> – client-side proxy for the actual procedure on the server.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The client-side stub locates the server and </a:t>
            </a:r>
            <a:r>
              <a:rPr lang="en-US" b="1" dirty="0">
                <a:solidFill>
                  <a:srgbClr val="0000FF"/>
                </a:solidFill>
                <a:ea typeface="ＭＳ Ｐゴシック" pitchFamily="-84" charset="-128"/>
              </a:rPr>
              <a:t>marshals</a:t>
            </a:r>
            <a:r>
              <a:rPr lang="en-US" dirty="0">
                <a:ea typeface="ＭＳ Ｐゴシック" pitchFamily="-84" charset="-128"/>
              </a:rPr>
              <a:t> the parameters.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The server-side stub receives this message, unpacks the marshalled parameters, and performs the procedure on the server.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Vice versa happens on the opposite direction.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On Windows, stub code compile from specification written in </a:t>
            </a:r>
            <a:r>
              <a:rPr lang="en-US" b="1" dirty="0">
                <a:solidFill>
                  <a:srgbClr val="0000FF"/>
                </a:solidFill>
                <a:ea typeface="ＭＳ Ｐゴシック" pitchFamily="-84" charset="-128"/>
              </a:rPr>
              <a:t>Microsoft Interface Definition Language 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b="1" dirty="0">
                <a:solidFill>
                  <a:srgbClr val="0000FF"/>
                </a:solidFill>
                <a:ea typeface="ＭＳ Ｐゴシック" pitchFamily="-84" charset="-128"/>
              </a:rPr>
              <a:t>MIDL</a:t>
            </a:r>
            <a:r>
              <a:rPr lang="en-US" dirty="0">
                <a:ea typeface="ＭＳ Ｐゴシック" pitchFamily="-84" charset="-128"/>
              </a:rPr>
              <a:t>)</a:t>
            </a:r>
          </a:p>
          <a:p>
            <a:pPr algn="just"/>
            <a:r>
              <a:rPr lang="en-US" dirty="0">
                <a:ea typeface="ＭＳ Ｐゴシック" pitchFamily="-84" charset="-128"/>
              </a:rPr>
              <a:t>Data representation handled via </a:t>
            </a:r>
            <a:r>
              <a:rPr lang="en-US" b="1" dirty="0">
                <a:solidFill>
                  <a:srgbClr val="0000FF"/>
                </a:solidFill>
                <a:ea typeface="ＭＳ Ｐゴシック" pitchFamily="-84" charset="-128"/>
              </a:rPr>
              <a:t>External Data Representation 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b="1" dirty="0">
                <a:solidFill>
                  <a:srgbClr val="0000FF"/>
                </a:solidFill>
                <a:ea typeface="ＭＳ Ｐゴシック" pitchFamily="-84" charset="-128"/>
              </a:rPr>
              <a:t>XDL</a:t>
            </a:r>
            <a:r>
              <a:rPr lang="en-US" dirty="0">
                <a:ea typeface="ＭＳ Ｐゴシック" pitchFamily="-84" charset="-128"/>
              </a:rPr>
              <a:t>) format to account for different architectures (</a:t>
            </a:r>
            <a:r>
              <a:rPr lang="en-US" b="1" dirty="0">
                <a:solidFill>
                  <a:srgbClr val="0000FF"/>
                </a:solidFill>
                <a:ea typeface="ＭＳ Ｐゴシック" pitchFamily="-84" charset="-128"/>
              </a:rPr>
              <a:t>Big-endian </a:t>
            </a:r>
            <a:r>
              <a:rPr lang="en-US" dirty="0">
                <a:ea typeface="ＭＳ Ｐゴシック" pitchFamily="-84" charset="-128"/>
              </a:rPr>
              <a:t>and </a:t>
            </a:r>
            <a:r>
              <a:rPr lang="en-US" b="1" dirty="0">
                <a:solidFill>
                  <a:srgbClr val="0000FF"/>
                </a:solidFill>
                <a:ea typeface="ＭＳ Ｐゴシック" pitchFamily="-84" charset="-128"/>
              </a:rPr>
              <a:t>little-endian)</a:t>
            </a:r>
          </a:p>
        </p:txBody>
      </p:sp>
    </p:spTree>
    <p:extLst>
      <p:ext uri="{BB962C8B-B14F-4D97-AF65-F5344CB8AC3E}">
        <p14:creationId xmlns:p14="http://schemas.microsoft.com/office/powerpoint/2010/main" val="327130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Remote Procedure Call Mechanism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70887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78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</a:rPr>
              <a:t>Execution of RPC</a:t>
            </a:r>
          </a:p>
        </p:txBody>
      </p:sp>
      <p:pic>
        <p:nvPicPr>
          <p:cNvPr id="8294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42" y="1015604"/>
            <a:ext cx="4725458" cy="568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12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Pipes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5791200"/>
          </a:xfrm>
        </p:spPr>
        <p:txBody>
          <a:bodyPr/>
          <a:lstStyle/>
          <a:p>
            <a:pPr algn="just"/>
            <a:r>
              <a:rPr lang="en-US" sz="2200" dirty="0">
                <a:ea typeface="ＭＳ Ｐゴシック" pitchFamily="-84" charset="-128"/>
              </a:rPr>
              <a:t>Acts as a channel allowing two processes to communicate</a:t>
            </a:r>
          </a:p>
          <a:p>
            <a:pPr algn="just"/>
            <a:endParaRPr lang="en-US" sz="1200" dirty="0">
              <a:ea typeface="ＭＳ Ｐゴシック" pitchFamily="-84" charset="-128"/>
            </a:endParaRPr>
          </a:p>
          <a:p>
            <a:pPr algn="just"/>
            <a:r>
              <a:rPr lang="en-US" sz="2200" dirty="0">
                <a:ea typeface="ＭＳ Ｐゴシック" pitchFamily="-84" charset="-128"/>
              </a:rPr>
              <a:t>Some Issues: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Is communication unidirectional or bidirectional?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In the case of two-way communication, is it half or full-duplex?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Must there exist a relationship (i.e. </a:t>
            </a:r>
            <a:r>
              <a:rPr lang="en-US" b="1" i="1" dirty="0">
                <a:ea typeface="ＭＳ Ｐゴシック" pitchFamily="-84" charset="-128"/>
              </a:rPr>
              <a:t>parent-child</a:t>
            </a:r>
            <a:r>
              <a:rPr lang="en-US" dirty="0">
                <a:ea typeface="ＭＳ Ｐゴシック" pitchFamily="-84" charset="-128"/>
              </a:rPr>
              <a:t>) between the communicating processes?</a:t>
            </a:r>
          </a:p>
          <a:p>
            <a:pPr lvl="1" algn="just"/>
            <a:r>
              <a:rPr lang="en-US" dirty="0">
                <a:ea typeface="ＭＳ Ｐゴシック" pitchFamily="-84" charset="-128"/>
              </a:rPr>
              <a:t>Can the pipes be used over a network?</a:t>
            </a:r>
          </a:p>
          <a:p>
            <a:pPr lvl="1" algn="just"/>
            <a:endParaRPr lang="en-US" sz="1200" dirty="0">
              <a:ea typeface="ＭＳ Ｐゴシック" pitchFamily="-84" charset="-128"/>
            </a:endParaRPr>
          </a:p>
          <a:p>
            <a:pPr algn="just"/>
            <a:r>
              <a:rPr lang="en-US" altLang="en-US" dirty="0"/>
              <a:t>Ordinary pipes – cannot be accessed  from outside the process that created it. Typically, a parent process creates a pipe and uses it to communicate with a child process that it created. </a:t>
            </a:r>
          </a:p>
          <a:p>
            <a:pPr algn="just"/>
            <a:r>
              <a:rPr lang="en-US" altLang="en-US" dirty="0"/>
              <a:t>Named pipes – can be accessed without a parent-child relationship.</a:t>
            </a:r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81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6"/>
          <p:cNvSpPr>
            <a:spLocks noGrp="1"/>
          </p:cNvSpPr>
          <p:nvPr>
            <p:ph type="title"/>
          </p:nvPr>
        </p:nvSpPr>
        <p:spPr>
          <a:xfrm>
            <a:off x="381000" y="338137"/>
            <a:ext cx="8229600" cy="576263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638799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sz="2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allow communication in standard producer-consumer style</a:t>
            </a:r>
            <a:br>
              <a:rPr lang="en-US" sz="2200" dirty="0">
                <a:ea typeface="ＭＳ Ｐゴシック" charset="0"/>
                <a:cs typeface="ＭＳ Ｐゴシック" charset="0"/>
              </a:rPr>
            </a:br>
            <a:endParaRPr lang="en-US" sz="22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sz="22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of the pipe)</a:t>
            </a:r>
            <a:br>
              <a:rPr lang="en-US" sz="2200" dirty="0">
                <a:ea typeface="ＭＳ Ｐゴシック" charset="0"/>
                <a:cs typeface="ＭＳ Ｐゴシック" charset="0"/>
              </a:rPr>
            </a:br>
            <a:endParaRPr lang="en-US" sz="22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Consumer reads from the other end (the </a:t>
            </a:r>
            <a:r>
              <a:rPr lang="en-US" sz="22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sz="22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of the pipe)</a:t>
            </a:r>
            <a:br>
              <a:rPr lang="en-US" sz="2200" dirty="0">
                <a:ea typeface="ＭＳ Ｐゴシック" charset="0"/>
                <a:cs typeface="ＭＳ Ｐゴシック" charset="0"/>
              </a:rPr>
            </a:br>
            <a:endParaRPr lang="en-US" sz="22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Ordinary pipes are therefore unidirectional</a:t>
            </a:r>
            <a:br>
              <a:rPr lang="en-US" sz="2200" dirty="0">
                <a:ea typeface="ＭＳ Ｐゴシック" charset="0"/>
                <a:cs typeface="ＭＳ Ｐゴシック" charset="0"/>
              </a:rPr>
            </a:br>
            <a:endParaRPr lang="en-US" sz="22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sz="2200" dirty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</p:txBody>
      </p:sp>
      <p:pic>
        <p:nvPicPr>
          <p:cNvPr id="8499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61" y="4876800"/>
            <a:ext cx="5545667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282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6"/>
          <p:cNvSpPr>
            <a:spLocks noGrp="1"/>
          </p:cNvSpPr>
          <p:nvPr>
            <p:ph type="title"/>
          </p:nvPr>
        </p:nvSpPr>
        <p:spPr>
          <a:xfrm>
            <a:off x="381000" y="277416"/>
            <a:ext cx="8229600" cy="576263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Named Pipes</a:t>
            </a:r>
          </a:p>
        </p:txBody>
      </p:sp>
      <p:sp>
        <p:nvSpPr>
          <p:cNvPr id="86019" name="Content Placeholder 7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105400"/>
          </a:xfrm>
        </p:spPr>
        <p:txBody>
          <a:bodyPr/>
          <a:lstStyle/>
          <a:p>
            <a:r>
              <a:rPr lang="en-US" sz="2200" dirty="0">
                <a:ea typeface="ＭＳ Ｐゴシック" pitchFamily="-84" charset="-128"/>
              </a:rPr>
              <a:t>Named Pipes are more powerful than ordinary pipes</a:t>
            </a:r>
            <a:br>
              <a:rPr lang="en-US" sz="2200" dirty="0">
                <a:ea typeface="ＭＳ Ｐゴシック" pitchFamily="-84" charset="-128"/>
              </a:rPr>
            </a:br>
            <a:endParaRPr lang="en-US" sz="22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Communication is bidirectional</a:t>
            </a:r>
            <a:br>
              <a:rPr lang="en-US" sz="2200" dirty="0">
                <a:ea typeface="ＭＳ Ｐゴシック" pitchFamily="-84" charset="-128"/>
              </a:rPr>
            </a:br>
            <a:endParaRPr lang="en-US" sz="22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No parent-child relationship is necessary between the communicating processes</a:t>
            </a:r>
            <a:br>
              <a:rPr lang="en-US" sz="2200" dirty="0">
                <a:ea typeface="ＭＳ Ｐゴシック" pitchFamily="-84" charset="-128"/>
              </a:rPr>
            </a:br>
            <a:endParaRPr lang="en-US" sz="22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Several processes can use the named pipe for communication</a:t>
            </a:r>
            <a:br>
              <a:rPr lang="en-US" sz="2200" dirty="0">
                <a:ea typeface="ＭＳ Ｐゴシック" pitchFamily="-84" charset="-128"/>
              </a:rPr>
            </a:br>
            <a:endParaRPr lang="en-US" sz="22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Provided on both UNIX and Windows systems</a:t>
            </a:r>
          </a:p>
          <a:p>
            <a:endParaRPr lang="en-US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072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6"/>
          <p:cNvSpPr>
            <a:spLocks noGrp="1"/>
          </p:cNvSpPr>
          <p:nvPr>
            <p:ph type="title"/>
          </p:nvPr>
        </p:nvSpPr>
        <p:spPr>
          <a:xfrm>
            <a:off x="381000" y="277416"/>
            <a:ext cx="8229600" cy="576263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Remote Method Invocation</a:t>
            </a:r>
          </a:p>
        </p:txBody>
      </p:sp>
      <p:sp>
        <p:nvSpPr>
          <p:cNvPr id="86019" name="Content Placeholder 7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2057400"/>
          </a:xfrm>
        </p:spPr>
        <p:txBody>
          <a:bodyPr/>
          <a:lstStyle/>
          <a:p>
            <a:pPr algn="just" eaLnBrk="1" hangingPunct="1"/>
            <a:r>
              <a:rPr lang="en-US" altLang="en-US" sz="2200" dirty="0"/>
              <a:t>Remote Method Invocation (RMI) is a Java mechanism similar to RPCs.</a:t>
            </a:r>
          </a:p>
          <a:p>
            <a:pPr algn="just" eaLnBrk="1" hangingPunct="1"/>
            <a:endParaRPr lang="en-US" altLang="en-US" sz="2200" dirty="0"/>
          </a:p>
          <a:p>
            <a:pPr algn="just" eaLnBrk="1" hangingPunct="1"/>
            <a:r>
              <a:rPr lang="en-US" altLang="en-US" sz="2200" dirty="0"/>
              <a:t>RMI allows a Java program on one machine to invoke a method on a remote object</a:t>
            </a:r>
            <a:r>
              <a:rPr lang="en-US" altLang="en-US" sz="2400" dirty="0"/>
              <a:t>.</a:t>
            </a:r>
            <a:endParaRPr lang="en-US" sz="2200" dirty="0">
              <a:ea typeface="ＭＳ Ｐゴシック" pitchFamily="-84" charset="-128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3390570"/>
            <a:ext cx="6681788" cy="273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757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6"/>
          <p:cNvSpPr>
            <a:spLocks noGrp="1"/>
          </p:cNvSpPr>
          <p:nvPr>
            <p:ph type="title"/>
          </p:nvPr>
        </p:nvSpPr>
        <p:spPr>
          <a:xfrm>
            <a:off x="381000" y="277416"/>
            <a:ext cx="8229600" cy="576263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(Un)Marshalling Parameters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13" y="1143000"/>
            <a:ext cx="73919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72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Communications Models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7661"/>
            <a:ext cx="6019800" cy="411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066800"/>
            <a:ext cx="8305800" cy="1447800"/>
          </a:xfrm>
          <a:prstGeom prst="rect">
            <a:avLst/>
          </a:prstGeom>
        </p:spPr>
        <p:txBody>
          <a:bodyPr/>
          <a:lstStyle>
            <a:lvl1pPr marL="342265" indent="-34226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  <a:cs typeface="Garamond" pitchFamily="18" charset="0"/>
              </a:defRPr>
            </a:lvl1pPr>
            <a:lvl2pPr marL="742315" indent="-285592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2pPr>
            <a:lvl3pPr marL="1085692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3pPr>
            <a:lvl4pPr marL="1427957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4pPr>
            <a:lvl5pPr marL="1771333" indent="-227807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Garamond" pitchFamily="18" charset="0"/>
                <a:ea typeface="ＭＳ Ｐゴシック" charset="-128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just"/>
            <a:r>
              <a:rPr lang="en-US" kern="0" dirty="0">
                <a:ea typeface="ＭＳ Ｐゴシック" pitchFamily="-84" charset="-128"/>
              </a:rPr>
              <a:t>Two models of IPC</a:t>
            </a:r>
          </a:p>
          <a:p>
            <a:pPr lvl="1" algn="just"/>
            <a:r>
              <a:rPr lang="en-US" kern="0" dirty="0">
                <a:ea typeface="ＭＳ Ｐゴシック" pitchFamily="-84" charset="-128"/>
              </a:rPr>
              <a:t>Message passing</a:t>
            </a:r>
          </a:p>
          <a:p>
            <a:pPr lvl="1" algn="just"/>
            <a:r>
              <a:rPr lang="en-US" kern="0" dirty="0">
                <a:ea typeface="ＭＳ Ｐゴシック" pitchFamily="-84" charset="-128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44182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1937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IPC –  Shared Memory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5975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A region of memory shared among the processes that wish to communicate.</a:t>
            </a:r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dirty="0"/>
              <a:t>The communication is under the control of the users processes not the OS.</a:t>
            </a:r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Used for large amount of data transfer.</a:t>
            </a: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dirty="0"/>
              <a:t>Major issues is to provide mechanism that allows the user processes to synchronize their actions when they access shared memory.</a:t>
            </a:r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Mostly used in shared memory systems.</a:t>
            </a:r>
          </a:p>
          <a:p>
            <a:pPr lvl="1" algn="just"/>
            <a:endParaRPr lang="en-US" b="1" dirty="0">
              <a:solidFill>
                <a:srgbClr val="3366FF"/>
              </a:solidFill>
              <a:ea typeface="ＭＳ Ｐゴシック" pitchFamily="-84" charset="-128"/>
            </a:endParaRPr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lvl="1" algn="just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279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8137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IPC – Message Passing Model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638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Message passing – process communication without resorting to shared variables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IPC facility provides two operations: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send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i="1" dirty="0">
                <a:ea typeface="ＭＳ Ｐゴシック" pitchFamily="-84" charset="-128"/>
              </a:rPr>
              <a:t>message</a:t>
            </a:r>
            <a:r>
              <a:rPr lang="en-US" dirty="0">
                <a:ea typeface="ＭＳ Ｐゴシック" pitchFamily="-84" charset="-128"/>
              </a:rPr>
              <a:t>) – message size fixed or variable 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receive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i="1" dirty="0">
                <a:ea typeface="ＭＳ Ｐゴシック" pitchFamily="-84" charset="-128"/>
              </a:rPr>
              <a:t>message</a:t>
            </a:r>
            <a:r>
              <a:rPr lang="en-US" dirty="0">
                <a:ea typeface="ＭＳ Ｐゴシック" pitchFamily="-84" charset="-128"/>
              </a:rPr>
              <a:t>)</a:t>
            </a:r>
          </a:p>
          <a:p>
            <a:pPr algn="just">
              <a:lnSpc>
                <a:spcPct val="90000"/>
              </a:lnSpc>
            </a:pPr>
            <a:endParaRPr lang="en-US" sz="1200" dirty="0">
              <a:ea typeface="ＭＳ Ｐゴシック" pitchFamily="-84" charset="-128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If two processes wish to communicate, they need to: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Establish a </a:t>
            </a:r>
            <a:r>
              <a:rPr lang="en-US" b="1" kern="1200" dirty="0">
                <a:solidFill>
                  <a:srgbClr val="3366FF"/>
                </a:solidFill>
                <a:ea typeface="ＭＳ Ｐゴシック" pitchFamily="-84" charset="-128"/>
                <a:cs typeface="Garamond" pitchFamily="18" charset="0"/>
              </a:rPr>
              <a:t>communication link </a:t>
            </a:r>
            <a:r>
              <a:rPr lang="en-US" dirty="0">
                <a:ea typeface="ＭＳ Ｐゴシック" pitchFamily="-84" charset="-128"/>
              </a:rPr>
              <a:t>between them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Exchange messages via send/receive</a:t>
            </a:r>
          </a:p>
          <a:p>
            <a:pPr algn="just">
              <a:lnSpc>
                <a:spcPct val="90000"/>
              </a:lnSpc>
            </a:pPr>
            <a:endParaRPr lang="en-US" sz="1200" dirty="0">
              <a:ea typeface="ＭＳ Ｐゴシック" pitchFamily="-84" charset="-128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Several choices in communication link implementation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Direct or indirect communication,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Synchronous or asynchronous communication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Automatic or explicit buffering</a:t>
            </a:r>
          </a:p>
          <a:p>
            <a:pPr lvl="1" algn="just">
              <a:lnSpc>
                <a:spcPct val="90000"/>
              </a:lnSpc>
            </a:pPr>
            <a:endParaRPr lang="en-US" sz="1200" dirty="0">
              <a:ea typeface="ＭＳ Ｐゴシック" pitchFamily="-84" charset="-128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Mostly used in distributed systems, for small amount of data transfer (fixed or variable length messages) as it is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331113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8137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Message Format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876800" cy="5638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Consists of header and body of the message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In UNIX: no ID, only message type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Control Information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What to do if run out of buffer space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Sequence numbers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ＭＳ Ｐゴシック" pitchFamily="-84" charset="-128"/>
              </a:rPr>
              <a:t>Priority</a:t>
            </a:r>
          </a:p>
          <a:p>
            <a:pPr algn="just">
              <a:lnSpc>
                <a:spcPct val="90000"/>
              </a:lnSpc>
            </a:pPr>
            <a:endParaRPr lang="en-US" sz="1200" dirty="0">
              <a:ea typeface="ＭＳ Ｐゴシック" pitchFamily="-84" charset="-128"/>
            </a:endParaRPr>
          </a:p>
          <a:p>
            <a:pPr algn="just">
              <a:lnSpc>
                <a:spcPct val="90000"/>
              </a:lnSpc>
            </a:pPr>
            <a:r>
              <a:rPr lang="en-US" b="1" dirty="0">
                <a:ea typeface="ＭＳ Ｐゴシック" pitchFamily="-84" charset="-128"/>
              </a:rPr>
              <a:t>Queuing discipline: usually FIFO but can also include priorities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56503"/>
              </p:ext>
            </p:extLst>
          </p:nvPr>
        </p:nvGraphicFramePr>
        <p:xfrm>
          <a:off x="5486400" y="1752600"/>
          <a:ext cx="3519488" cy="4119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rtwork" r:id="rId4" imgW="2924583" imgH="2847619" progId="Adobe.Illustrator.7">
                  <p:embed/>
                </p:oleObj>
              </mc:Choice>
              <mc:Fallback>
                <p:oleObj name="Artwork" r:id="rId4" imgW="2924583" imgH="2847619" progId="Adobe.Illustrator.7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752600"/>
                        <a:ext cx="3519488" cy="4119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03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16825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Implementation Questions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471"/>
            <a:ext cx="8382000" cy="5597129"/>
          </a:xfrm>
        </p:spPr>
        <p:txBody>
          <a:bodyPr/>
          <a:lstStyle/>
          <a:p>
            <a:r>
              <a:rPr lang="en-US" sz="2200" dirty="0">
                <a:ea typeface="ＭＳ Ｐゴシック" pitchFamily="-84" charset="-128"/>
              </a:rPr>
              <a:t>How are links established?</a:t>
            </a:r>
          </a:p>
          <a:p>
            <a:endParaRPr lang="en-US" sz="14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Can a link be associated with more than two processes?</a:t>
            </a:r>
          </a:p>
          <a:p>
            <a:endParaRPr lang="en-US" sz="14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How many links can there be between every pair of communicating processes?</a:t>
            </a:r>
          </a:p>
          <a:p>
            <a:endParaRPr lang="en-US" sz="14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What is the capacity of a link?</a:t>
            </a:r>
          </a:p>
          <a:p>
            <a:endParaRPr lang="en-US" sz="14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Is the size of a message that the link can accommodate fixed or variable?</a:t>
            </a:r>
          </a:p>
          <a:p>
            <a:endParaRPr lang="en-US" sz="1400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Is a link unidirectional or bi-directional?</a:t>
            </a:r>
          </a:p>
        </p:txBody>
      </p:sp>
    </p:spTree>
    <p:extLst>
      <p:ext uri="{BB962C8B-B14F-4D97-AF65-F5344CB8AC3E}">
        <p14:creationId xmlns:p14="http://schemas.microsoft.com/office/powerpoint/2010/main" val="301039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8137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Direct Communication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r>
              <a:rPr lang="en-US" sz="2200" dirty="0">
                <a:ea typeface="ＭＳ Ｐゴシック" pitchFamily="-84" charset="-128"/>
              </a:rPr>
              <a:t>Processes must name each other explicitly:</a:t>
            </a:r>
          </a:p>
          <a:p>
            <a:pPr lvl="1"/>
            <a:r>
              <a:rPr lang="en-US" b="1" dirty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send</a:t>
            </a:r>
            <a:r>
              <a:rPr lang="en-US" dirty="0">
                <a:ea typeface="ＭＳ Ｐゴシック" pitchFamily="-84" charset="-128"/>
              </a:rPr>
              <a:t> (</a:t>
            </a:r>
            <a:r>
              <a:rPr lang="en-US" i="1" dirty="0">
                <a:ea typeface="ＭＳ Ｐゴシック" pitchFamily="-84" charset="-128"/>
              </a:rPr>
              <a:t>P, message</a:t>
            </a:r>
            <a:r>
              <a:rPr lang="en-US" dirty="0">
                <a:ea typeface="ＭＳ Ｐゴシック" pitchFamily="-84" charset="-128"/>
              </a:rPr>
              <a:t>) – send a message to process P</a:t>
            </a:r>
          </a:p>
          <a:p>
            <a:pPr lvl="1"/>
            <a:r>
              <a:rPr lang="en-US" b="1" dirty="0">
                <a:latin typeface="Courier New" pitchFamily="49" charset="0"/>
                <a:ea typeface="ＭＳ Ｐゴシック" pitchFamily="-84" charset="-128"/>
                <a:cs typeface="Courier New" pitchFamily="49" charset="0"/>
              </a:rPr>
              <a:t>receive</a:t>
            </a:r>
            <a:r>
              <a:rPr lang="en-US" dirty="0">
                <a:ea typeface="ＭＳ Ｐゴシック" pitchFamily="-84" charset="-128"/>
              </a:rPr>
              <a:t>(</a:t>
            </a:r>
            <a:r>
              <a:rPr lang="en-US" i="1" dirty="0">
                <a:ea typeface="ＭＳ Ｐゴシック" pitchFamily="-84" charset="-128"/>
              </a:rPr>
              <a:t>Q, message</a:t>
            </a:r>
            <a:r>
              <a:rPr lang="en-US" dirty="0">
                <a:ea typeface="ＭＳ Ｐゴシック" pitchFamily="-84" charset="-128"/>
              </a:rPr>
              <a:t>) – receive a message from process Q</a:t>
            </a:r>
          </a:p>
          <a:p>
            <a:pPr lvl="1"/>
            <a:endParaRPr lang="en-US" dirty="0">
              <a:ea typeface="ＭＳ Ｐゴシック" pitchFamily="-84" charset="-128"/>
            </a:endParaRPr>
          </a:p>
          <a:p>
            <a:r>
              <a:rPr lang="en-US" sz="2200" dirty="0">
                <a:ea typeface="ＭＳ Ｐゴシック" pitchFamily="-84" charset="-128"/>
              </a:rPr>
              <a:t>Properties of direct communication link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Links are established automatically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A link is associated with exactly one pair of communicating processes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Between each pair there exists exactly one link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2712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8137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</a:rPr>
              <a:t>Indirect Communication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029200"/>
          </a:xfrm>
        </p:spPr>
        <p:txBody>
          <a:bodyPr/>
          <a:lstStyle/>
          <a:p>
            <a:r>
              <a:rPr lang="en-US" dirty="0">
                <a:ea typeface="ＭＳ Ｐゴシック" pitchFamily="-84" charset="-128"/>
              </a:rPr>
              <a:t>Messages are directed and received from mailboxes (also referred to as ports)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Each mailbox has a unique id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Processes can communicate only if they share a mailbox</a:t>
            </a:r>
          </a:p>
          <a:p>
            <a:pPr marL="456723" lvl="1" indent="0">
              <a:buNone/>
            </a:pPr>
            <a:endParaRPr lang="en-US" dirty="0">
              <a:ea typeface="ＭＳ Ｐゴシック" pitchFamily="-84" charset="-128"/>
            </a:endParaRPr>
          </a:p>
          <a:p>
            <a:r>
              <a:rPr lang="en-US" dirty="0">
                <a:ea typeface="ＭＳ Ｐゴシック" pitchFamily="-84" charset="-128"/>
              </a:rPr>
              <a:t>Properties of communication link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Link established only if processes share a common mailbox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A link may be associated with many processes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Each pair of processes may share several communication links</a:t>
            </a:r>
          </a:p>
          <a:p>
            <a:pPr lvl="1"/>
            <a:r>
              <a:rPr lang="en-US" dirty="0">
                <a:ea typeface="ＭＳ Ｐゴシック" pitchFamily="-84" charset="-128"/>
              </a:rPr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70326866"/>
      </p:ext>
    </p:extLst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</TotalTime>
  <Words>1556</Words>
  <Application>Microsoft Office PowerPoint</Application>
  <PresentationFormat>On-screen Show (4:3)</PresentationFormat>
  <Paragraphs>223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Courier New</vt:lpstr>
      <vt:lpstr>Garamond</vt:lpstr>
      <vt:lpstr>Helvetica</vt:lpstr>
      <vt:lpstr>Monotype Sorts</vt:lpstr>
      <vt:lpstr>Times New Roman</vt:lpstr>
      <vt:lpstr>Verdana</vt:lpstr>
      <vt:lpstr>Webdings</vt:lpstr>
      <vt:lpstr>1_os-8</vt:lpstr>
      <vt:lpstr>Artwork</vt:lpstr>
      <vt:lpstr>Interprocess Communication  Chapter 3</vt:lpstr>
      <vt:lpstr>Interprocess Communication</vt:lpstr>
      <vt:lpstr>Communications Models </vt:lpstr>
      <vt:lpstr>IPC –  Shared Memory Model</vt:lpstr>
      <vt:lpstr>IPC – Message Passing Model</vt:lpstr>
      <vt:lpstr>Message Format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Link Capacity – Buffering</vt:lpstr>
      <vt:lpstr>Examples of IPC Systems – POSIX</vt:lpstr>
      <vt:lpstr>Examples of IPC Systems – Mach</vt:lpstr>
      <vt:lpstr>Examples of IPC Systems – Windows XP</vt:lpstr>
      <vt:lpstr>Local Procedure Calls in Windows XP</vt:lpstr>
      <vt:lpstr>Communications in Client-Server Systems</vt:lpstr>
      <vt:lpstr>Sockets</vt:lpstr>
      <vt:lpstr>Remote Procedure Calls (RPCs)</vt:lpstr>
      <vt:lpstr>Remote Procedure Call Mechanism</vt:lpstr>
      <vt:lpstr>Execution of RPC</vt:lpstr>
      <vt:lpstr>Pipes</vt:lpstr>
      <vt:lpstr>Ordinary Pipes</vt:lpstr>
      <vt:lpstr>Named Pipes</vt:lpstr>
      <vt:lpstr>Remote Method Invocation</vt:lpstr>
      <vt:lpstr>(Un)Marshalling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Dr. Ahmad</dc:creator>
  <cp:lastModifiedBy>Hasan Jamal</cp:lastModifiedBy>
  <cp:revision>197</cp:revision>
  <dcterms:created xsi:type="dcterms:W3CDTF">2006-08-16T00:00:00Z</dcterms:created>
  <dcterms:modified xsi:type="dcterms:W3CDTF">2020-10-27T04:41:48Z</dcterms:modified>
</cp:coreProperties>
</file>