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323" r:id="rId2"/>
    <p:sldId id="344" r:id="rId3"/>
    <p:sldId id="412" r:id="rId4"/>
    <p:sldId id="454" r:id="rId5"/>
    <p:sldId id="455" r:id="rId6"/>
    <p:sldId id="270" r:id="rId7"/>
    <p:sldId id="457" r:id="rId8"/>
    <p:sldId id="283" r:id="rId9"/>
    <p:sldId id="425" r:id="rId10"/>
    <p:sldId id="470" r:id="rId11"/>
    <p:sldId id="460" r:id="rId12"/>
    <p:sldId id="461" r:id="rId13"/>
    <p:sldId id="462" r:id="rId14"/>
    <p:sldId id="463" r:id="rId15"/>
    <p:sldId id="464" r:id="rId16"/>
    <p:sldId id="465" r:id="rId17"/>
    <p:sldId id="423" r:id="rId18"/>
    <p:sldId id="472" r:id="rId19"/>
    <p:sldId id="471" r:id="rId20"/>
    <p:sldId id="426" r:id="rId21"/>
    <p:sldId id="458" r:id="rId22"/>
    <p:sldId id="431" r:id="rId23"/>
    <p:sldId id="430" r:id="rId24"/>
    <p:sldId id="432" r:id="rId25"/>
    <p:sldId id="433" r:id="rId26"/>
    <p:sldId id="434" r:id="rId27"/>
    <p:sldId id="429" r:id="rId28"/>
    <p:sldId id="435" r:id="rId29"/>
    <p:sldId id="438" r:id="rId30"/>
    <p:sldId id="474" r:id="rId31"/>
    <p:sldId id="370" r:id="rId32"/>
    <p:sldId id="448" r:id="rId33"/>
    <p:sldId id="449" r:id="rId34"/>
    <p:sldId id="443" r:id="rId35"/>
    <p:sldId id="371" r:id="rId36"/>
    <p:sldId id="444" r:id="rId37"/>
    <p:sldId id="450" r:id="rId38"/>
    <p:sldId id="451" r:id="rId39"/>
    <p:sldId id="452" r:id="rId40"/>
    <p:sldId id="453" r:id="rId41"/>
    <p:sldId id="257" r:id="rId42"/>
    <p:sldId id="383" r:id="rId43"/>
    <p:sldId id="384" r:id="rId44"/>
    <p:sldId id="375" r:id="rId45"/>
    <p:sldId id="273" r:id="rId46"/>
    <p:sldId id="376" r:id="rId47"/>
    <p:sldId id="466" r:id="rId48"/>
    <p:sldId id="278" r:id="rId49"/>
    <p:sldId id="467" r:id="rId50"/>
    <p:sldId id="468" r:id="rId51"/>
    <p:sldId id="279" r:id="rId52"/>
    <p:sldId id="280" r:id="rId53"/>
    <p:sldId id="469" r:id="rId54"/>
    <p:sldId id="381" r:id="rId55"/>
    <p:sldId id="281" r:id="rId56"/>
    <p:sldId id="382" r:id="rId57"/>
    <p:sldId id="473" r:id="rId58"/>
    <p:sldId id="440" r:id="rId59"/>
    <p:sldId id="441" r:id="rId60"/>
    <p:sldId id="367" r:id="rId61"/>
    <p:sldId id="439" r:id="rId62"/>
    <p:sldId id="445" r:id="rId63"/>
    <p:sldId id="446" r:id="rId64"/>
    <p:sldId id="44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F7F73-A161-4AE0-9253-792A29AE7646}" v="3" dt="2021-01-29T07:04:26.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5" autoAdjust="0"/>
  </p:normalViewPr>
  <p:slideViewPr>
    <p:cSldViewPr>
      <p:cViewPr varScale="1">
        <p:scale>
          <a:sx n="64" d="100"/>
          <a:sy n="64" d="100"/>
        </p:scale>
        <p:origin x="62" y="2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B3D914A7-E5AC-452D-846D-31B2952032BA}"/>
    <pc:docChg chg="custSel modSld">
      <pc:chgData name="Hasan Jamal" userId="6724a5da2ffd1b8f" providerId="LiveId" clId="{B3D914A7-E5AC-452D-846D-31B2952032BA}" dt="2020-11-17T04:57:48.677" v="50"/>
      <pc:docMkLst>
        <pc:docMk/>
      </pc:docMkLst>
      <pc:sldChg chg="modTransition">
        <pc:chgData name="Hasan Jamal" userId="6724a5da2ffd1b8f" providerId="LiveId" clId="{B3D914A7-E5AC-452D-846D-31B2952032BA}" dt="2020-11-10T04:20:51.989" v="2"/>
        <pc:sldMkLst>
          <pc:docMk/>
          <pc:sldMk cId="2475600941" sldId="257"/>
        </pc:sldMkLst>
      </pc:sldChg>
      <pc:sldChg chg="modTransition">
        <pc:chgData name="Hasan Jamal" userId="6724a5da2ffd1b8f" providerId="LiveId" clId="{B3D914A7-E5AC-452D-846D-31B2952032BA}" dt="2020-11-10T04:20:58.201" v="3"/>
        <pc:sldMkLst>
          <pc:docMk/>
          <pc:sldMk cId="2151715997" sldId="273"/>
        </pc:sldMkLst>
      </pc:sldChg>
      <pc:sldChg chg="modTransition">
        <pc:chgData name="Hasan Jamal" userId="6724a5da2ffd1b8f" providerId="LiveId" clId="{B3D914A7-E5AC-452D-846D-31B2952032BA}" dt="2020-11-10T04:21:01.504" v="4"/>
        <pc:sldMkLst>
          <pc:docMk/>
          <pc:sldMk cId="4135451972" sldId="278"/>
        </pc:sldMkLst>
      </pc:sldChg>
      <pc:sldChg chg="modTransition">
        <pc:chgData name="Hasan Jamal" userId="6724a5da2ffd1b8f" providerId="LiveId" clId="{B3D914A7-E5AC-452D-846D-31B2952032BA}" dt="2020-11-10T04:21:04.493" v="5"/>
        <pc:sldMkLst>
          <pc:docMk/>
          <pc:sldMk cId="3374626742" sldId="279"/>
        </pc:sldMkLst>
      </pc:sldChg>
      <pc:sldChg chg="modSp mod modTransition">
        <pc:chgData name="Hasan Jamal" userId="6724a5da2ffd1b8f" providerId="LiveId" clId="{B3D914A7-E5AC-452D-846D-31B2952032BA}" dt="2020-11-17T04:57:48.677" v="50"/>
        <pc:sldMkLst>
          <pc:docMk/>
          <pc:sldMk cId="799627863" sldId="280"/>
        </pc:sldMkLst>
        <pc:spChg chg="mod">
          <ac:chgData name="Hasan Jamal" userId="6724a5da2ffd1b8f" providerId="LiveId" clId="{B3D914A7-E5AC-452D-846D-31B2952032BA}" dt="2020-11-17T04:57:48.677" v="50"/>
          <ac:spMkLst>
            <pc:docMk/>
            <pc:sldMk cId="799627863" sldId="280"/>
            <ac:spMk id="72706" creationId="{00000000-0000-0000-0000-000000000000}"/>
          </ac:spMkLst>
        </pc:spChg>
      </pc:sldChg>
      <pc:sldChg chg="modTransition">
        <pc:chgData name="Hasan Jamal" userId="6724a5da2ffd1b8f" providerId="LiveId" clId="{B3D914A7-E5AC-452D-846D-31B2952032BA}" dt="2020-11-10T04:21:08.757" v="7"/>
        <pc:sldMkLst>
          <pc:docMk/>
          <pc:sldMk cId="2086659787" sldId="281"/>
        </pc:sldMkLst>
      </pc:sldChg>
      <pc:sldChg chg="modTransition">
        <pc:chgData name="Hasan Jamal" userId="6724a5da2ffd1b8f" providerId="LiveId" clId="{B3D914A7-E5AC-452D-846D-31B2952032BA}" dt="2020-11-10T04:20:23.679" v="0"/>
        <pc:sldMkLst>
          <pc:docMk/>
          <pc:sldMk cId="2839323381" sldId="323"/>
        </pc:sldMkLst>
      </pc:sldChg>
      <pc:sldChg chg="modSp">
        <pc:chgData name="Hasan Jamal" userId="6724a5da2ffd1b8f" providerId="LiveId" clId="{B3D914A7-E5AC-452D-846D-31B2952032BA}" dt="2020-11-17T04:49:38.351" v="28" actId="1038"/>
        <pc:sldMkLst>
          <pc:docMk/>
          <pc:sldMk cId="4202338004" sldId="376"/>
        </pc:sldMkLst>
        <pc:spChg chg="mod">
          <ac:chgData name="Hasan Jamal" userId="6724a5da2ffd1b8f" providerId="LiveId" clId="{B3D914A7-E5AC-452D-846D-31B2952032BA}" dt="2020-11-17T04:49:38.351" v="28" actId="1038"/>
          <ac:spMkLst>
            <pc:docMk/>
            <pc:sldMk cId="4202338004" sldId="376"/>
            <ac:spMk id="5" creationId="{00000000-0000-0000-0000-000000000000}"/>
          </ac:spMkLst>
        </pc:spChg>
        <pc:spChg chg="mod">
          <ac:chgData name="Hasan Jamal" userId="6724a5da2ffd1b8f" providerId="LiveId" clId="{B3D914A7-E5AC-452D-846D-31B2952032BA}" dt="2020-11-17T04:49:38.351" v="28" actId="1038"/>
          <ac:spMkLst>
            <pc:docMk/>
            <pc:sldMk cId="4202338004" sldId="376"/>
            <ac:spMk id="6" creationId="{00000000-0000-0000-0000-000000000000}"/>
          </ac:spMkLst>
        </pc:spChg>
        <pc:spChg chg="mod">
          <ac:chgData name="Hasan Jamal" userId="6724a5da2ffd1b8f" providerId="LiveId" clId="{B3D914A7-E5AC-452D-846D-31B2952032BA}" dt="2020-11-17T04:49:38.351" v="28" actId="1038"/>
          <ac:spMkLst>
            <pc:docMk/>
            <pc:sldMk cId="4202338004" sldId="376"/>
            <ac:spMk id="7" creationId="{00000000-0000-0000-0000-000000000000}"/>
          </ac:spMkLst>
        </pc:spChg>
        <pc:spChg chg="mod">
          <ac:chgData name="Hasan Jamal" userId="6724a5da2ffd1b8f" providerId="LiveId" clId="{B3D914A7-E5AC-452D-846D-31B2952032BA}" dt="2020-11-17T04:49:38.351" v="28" actId="1038"/>
          <ac:spMkLst>
            <pc:docMk/>
            <pc:sldMk cId="4202338004" sldId="376"/>
            <ac:spMk id="8" creationId="{00000000-0000-0000-0000-000000000000}"/>
          </ac:spMkLst>
        </pc:spChg>
        <pc:spChg chg="mod">
          <ac:chgData name="Hasan Jamal" userId="6724a5da2ffd1b8f" providerId="LiveId" clId="{B3D914A7-E5AC-452D-846D-31B2952032BA}" dt="2020-11-17T04:49:38.351" v="28" actId="1038"/>
          <ac:spMkLst>
            <pc:docMk/>
            <pc:sldMk cId="4202338004" sldId="376"/>
            <ac:spMk id="9" creationId="{00000000-0000-0000-0000-000000000000}"/>
          </ac:spMkLst>
        </pc:spChg>
        <pc:spChg chg="mod">
          <ac:chgData name="Hasan Jamal" userId="6724a5da2ffd1b8f" providerId="LiveId" clId="{B3D914A7-E5AC-452D-846D-31B2952032BA}" dt="2020-11-17T04:49:38.351" v="28" actId="1038"/>
          <ac:spMkLst>
            <pc:docMk/>
            <pc:sldMk cId="4202338004" sldId="376"/>
            <ac:spMk id="10" creationId="{00000000-0000-0000-0000-000000000000}"/>
          </ac:spMkLst>
        </pc:spChg>
        <pc:spChg chg="mod">
          <ac:chgData name="Hasan Jamal" userId="6724a5da2ffd1b8f" providerId="LiveId" clId="{B3D914A7-E5AC-452D-846D-31B2952032BA}" dt="2020-11-17T04:49:38.351" v="28" actId="1038"/>
          <ac:spMkLst>
            <pc:docMk/>
            <pc:sldMk cId="4202338004" sldId="376"/>
            <ac:spMk id="11" creationId="{00000000-0000-0000-0000-000000000000}"/>
          </ac:spMkLst>
        </pc:spChg>
        <pc:spChg chg="mod">
          <ac:chgData name="Hasan Jamal" userId="6724a5da2ffd1b8f" providerId="LiveId" clId="{B3D914A7-E5AC-452D-846D-31B2952032BA}" dt="2020-11-17T04:49:38.351" v="28" actId="1038"/>
          <ac:spMkLst>
            <pc:docMk/>
            <pc:sldMk cId="4202338004" sldId="376"/>
            <ac:spMk id="12" creationId="{00000000-0000-0000-0000-000000000000}"/>
          </ac:spMkLst>
        </pc:spChg>
        <pc:spChg chg="mod">
          <ac:chgData name="Hasan Jamal" userId="6724a5da2ffd1b8f" providerId="LiveId" clId="{B3D914A7-E5AC-452D-846D-31B2952032BA}" dt="2020-11-17T04:49:38.351" v="28" actId="1038"/>
          <ac:spMkLst>
            <pc:docMk/>
            <pc:sldMk cId="4202338004" sldId="376"/>
            <ac:spMk id="13" creationId="{00000000-0000-0000-0000-000000000000}"/>
          </ac:spMkLst>
        </pc:spChg>
        <pc:spChg chg="mod">
          <ac:chgData name="Hasan Jamal" userId="6724a5da2ffd1b8f" providerId="LiveId" clId="{B3D914A7-E5AC-452D-846D-31B2952032BA}" dt="2020-11-17T04:49:38.351" v="28" actId="1038"/>
          <ac:spMkLst>
            <pc:docMk/>
            <pc:sldMk cId="4202338004" sldId="376"/>
            <ac:spMk id="14" creationId="{00000000-0000-0000-0000-000000000000}"/>
          </ac:spMkLst>
        </pc:spChg>
        <pc:spChg chg="mod">
          <ac:chgData name="Hasan Jamal" userId="6724a5da2ffd1b8f" providerId="LiveId" clId="{B3D914A7-E5AC-452D-846D-31B2952032BA}" dt="2020-11-17T04:49:38.351" v="28" actId="1038"/>
          <ac:spMkLst>
            <pc:docMk/>
            <pc:sldMk cId="4202338004" sldId="376"/>
            <ac:spMk id="15" creationId="{00000000-0000-0000-0000-000000000000}"/>
          </ac:spMkLst>
        </pc:spChg>
        <pc:spChg chg="mod">
          <ac:chgData name="Hasan Jamal" userId="6724a5da2ffd1b8f" providerId="LiveId" clId="{B3D914A7-E5AC-452D-846D-31B2952032BA}" dt="2020-11-17T04:49:38.351" v="28" actId="1038"/>
          <ac:spMkLst>
            <pc:docMk/>
            <pc:sldMk cId="4202338004" sldId="376"/>
            <ac:spMk id="16" creationId="{00000000-0000-0000-0000-000000000000}"/>
          </ac:spMkLst>
        </pc:spChg>
        <pc:spChg chg="mod">
          <ac:chgData name="Hasan Jamal" userId="6724a5da2ffd1b8f" providerId="LiveId" clId="{B3D914A7-E5AC-452D-846D-31B2952032BA}" dt="2020-11-17T04:49:38.351" v="28" actId="1038"/>
          <ac:spMkLst>
            <pc:docMk/>
            <pc:sldMk cId="4202338004" sldId="376"/>
            <ac:spMk id="17" creationId="{00000000-0000-0000-0000-000000000000}"/>
          </ac:spMkLst>
        </pc:spChg>
        <pc:spChg chg="mod">
          <ac:chgData name="Hasan Jamal" userId="6724a5da2ffd1b8f" providerId="LiveId" clId="{B3D914A7-E5AC-452D-846D-31B2952032BA}" dt="2020-11-17T04:49:38.351" v="28" actId="1038"/>
          <ac:spMkLst>
            <pc:docMk/>
            <pc:sldMk cId="4202338004" sldId="376"/>
            <ac:spMk id="18" creationId="{00000000-0000-0000-0000-000000000000}"/>
          </ac:spMkLst>
        </pc:spChg>
        <pc:spChg chg="mod">
          <ac:chgData name="Hasan Jamal" userId="6724a5da2ffd1b8f" providerId="LiveId" clId="{B3D914A7-E5AC-452D-846D-31B2952032BA}" dt="2020-11-17T04:49:38.351" v="28" actId="1038"/>
          <ac:spMkLst>
            <pc:docMk/>
            <pc:sldMk cId="4202338004" sldId="376"/>
            <ac:spMk id="19" creationId="{00000000-0000-0000-0000-000000000000}"/>
          </ac:spMkLst>
        </pc:spChg>
        <pc:spChg chg="mod">
          <ac:chgData name="Hasan Jamal" userId="6724a5da2ffd1b8f" providerId="LiveId" clId="{B3D914A7-E5AC-452D-846D-31B2952032BA}" dt="2020-11-17T04:49:38.351" v="28" actId="1038"/>
          <ac:spMkLst>
            <pc:docMk/>
            <pc:sldMk cId="4202338004" sldId="376"/>
            <ac:spMk id="20" creationId="{00000000-0000-0000-0000-000000000000}"/>
          </ac:spMkLst>
        </pc:spChg>
        <pc:grpChg chg="mod">
          <ac:chgData name="Hasan Jamal" userId="6724a5da2ffd1b8f" providerId="LiveId" clId="{B3D914A7-E5AC-452D-846D-31B2952032BA}" dt="2020-11-17T04:49:38.351" v="28" actId="1038"/>
          <ac:grpSpMkLst>
            <pc:docMk/>
            <pc:sldMk cId="4202338004" sldId="376"/>
            <ac:grpSpMk id="2" creationId="{00000000-0000-0000-0000-000000000000}"/>
          </ac:grpSpMkLst>
        </pc:grpChg>
      </pc:sldChg>
      <pc:sldChg chg="modSp">
        <pc:chgData name="Hasan Jamal" userId="6724a5da2ffd1b8f" providerId="LiveId" clId="{B3D914A7-E5AC-452D-846D-31B2952032BA}" dt="2020-11-17T04:45:35.552" v="20"/>
        <pc:sldMkLst>
          <pc:docMk/>
          <pc:sldMk cId="2920086106" sldId="383"/>
        </pc:sldMkLst>
        <pc:graphicFrameChg chg="mod">
          <ac:chgData name="Hasan Jamal" userId="6724a5da2ffd1b8f" providerId="LiveId" clId="{B3D914A7-E5AC-452D-846D-31B2952032BA}" dt="2020-11-17T04:45:35.552" v="20"/>
          <ac:graphicFrameMkLst>
            <pc:docMk/>
            <pc:sldMk cId="2920086106" sldId="383"/>
            <ac:graphicFrameMk id="5" creationId="{00000000-0000-0000-0000-000000000000}"/>
          </ac:graphicFrameMkLst>
        </pc:graphicFrameChg>
      </pc:sldChg>
      <pc:sldChg chg="modAnim">
        <pc:chgData name="Hasan Jamal" userId="6724a5da2ffd1b8f" providerId="LiveId" clId="{B3D914A7-E5AC-452D-846D-31B2952032BA}" dt="2020-11-10T04:48:11.951" v="18"/>
        <pc:sldMkLst>
          <pc:docMk/>
          <pc:sldMk cId="2636292582" sldId="438"/>
        </pc:sldMkLst>
      </pc:sldChg>
      <pc:sldChg chg="modAnim">
        <pc:chgData name="Hasan Jamal" userId="6724a5da2ffd1b8f" providerId="LiveId" clId="{B3D914A7-E5AC-452D-846D-31B2952032BA}" dt="2020-11-17T04:40:51.567" v="19"/>
        <pc:sldMkLst>
          <pc:docMk/>
          <pc:sldMk cId="953622263" sldId="444"/>
        </pc:sldMkLst>
      </pc:sldChg>
      <pc:sldChg chg="modTransition">
        <pc:chgData name="Hasan Jamal" userId="6724a5da2ffd1b8f" providerId="LiveId" clId="{B3D914A7-E5AC-452D-846D-31B2952032BA}" dt="2020-11-10T04:23:22.930" v="8"/>
        <pc:sldMkLst>
          <pc:docMk/>
          <pc:sldMk cId="3271753474" sldId="454"/>
        </pc:sldMkLst>
      </pc:sldChg>
      <pc:sldChg chg="modTransition">
        <pc:chgData name="Hasan Jamal" userId="6724a5da2ffd1b8f" providerId="LiveId" clId="{B3D914A7-E5AC-452D-846D-31B2952032BA}" dt="2020-11-10T04:20:33.906" v="1"/>
        <pc:sldMkLst>
          <pc:docMk/>
          <pc:sldMk cId="3457580011" sldId="457"/>
        </pc:sldMkLst>
      </pc:sldChg>
      <pc:sldChg chg="modAnim">
        <pc:chgData name="Hasan Jamal" userId="6724a5da2ffd1b8f" providerId="LiveId" clId="{B3D914A7-E5AC-452D-846D-31B2952032BA}" dt="2020-11-10T04:40:27.680" v="15"/>
        <pc:sldMkLst>
          <pc:docMk/>
          <pc:sldMk cId="1508786175" sldId="458"/>
        </pc:sldMkLst>
      </pc:sldChg>
      <pc:sldChg chg="modSp mod">
        <pc:chgData name="Hasan Jamal" userId="6724a5da2ffd1b8f" providerId="LiveId" clId="{B3D914A7-E5AC-452D-846D-31B2952032BA}" dt="2020-11-10T04:30:17.681" v="13" actId="20577"/>
        <pc:sldMkLst>
          <pc:docMk/>
          <pc:sldMk cId="662645881" sldId="461"/>
        </pc:sldMkLst>
        <pc:spChg chg="mod">
          <ac:chgData name="Hasan Jamal" userId="6724a5da2ffd1b8f" providerId="LiveId" clId="{B3D914A7-E5AC-452D-846D-31B2952032BA}" dt="2020-11-10T04:30:17.681" v="13" actId="20577"/>
          <ac:spMkLst>
            <pc:docMk/>
            <pc:sldMk cId="662645881" sldId="461"/>
            <ac:spMk id="13315" creationId="{00000000-0000-0000-0000-000000000000}"/>
          </ac:spMkLst>
        </pc:spChg>
      </pc:sldChg>
    </pc:docChg>
  </pc:docChgLst>
  <pc:docChgLst>
    <pc:chgData name="Hasan Jamal" userId="6724a5da2ffd1b8f" providerId="LiveId" clId="{942F7F73-A161-4AE0-9253-792A29AE7646}"/>
    <pc:docChg chg="addSld modSld">
      <pc:chgData name="Hasan Jamal" userId="6724a5da2ffd1b8f" providerId="LiveId" clId="{942F7F73-A161-4AE0-9253-792A29AE7646}" dt="2021-01-29T07:04:26.860" v="2"/>
      <pc:docMkLst>
        <pc:docMk/>
      </pc:docMkLst>
      <pc:sldChg chg="add">
        <pc:chgData name="Hasan Jamal" userId="6724a5da2ffd1b8f" providerId="LiveId" clId="{942F7F73-A161-4AE0-9253-792A29AE7646}" dt="2021-01-29T07:02:36.700" v="0"/>
        <pc:sldMkLst>
          <pc:docMk/>
          <pc:sldMk cId="430725873" sldId="270"/>
        </pc:sldMkLst>
      </pc:sldChg>
      <pc:sldChg chg="add">
        <pc:chgData name="Hasan Jamal" userId="6724a5da2ffd1b8f" providerId="LiveId" clId="{942F7F73-A161-4AE0-9253-792A29AE7646}" dt="2021-01-29T07:03:29.091" v="1"/>
        <pc:sldMkLst>
          <pc:docMk/>
          <pc:sldMk cId="889986512" sldId="283"/>
        </pc:sldMkLst>
      </pc:sldChg>
      <pc:sldChg chg="add">
        <pc:chgData name="Hasan Jamal" userId="6724a5da2ffd1b8f" providerId="LiveId" clId="{942F7F73-A161-4AE0-9253-792A29AE7646}" dt="2021-01-29T07:04:26.860" v="2"/>
        <pc:sldMkLst>
          <pc:docMk/>
          <pc:sldMk cId="3221867829" sldId="4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59093-CB6C-49C3-BF20-C4718B31F32D}"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38BA4-16B3-4E59-817A-ECCA8DBACABC}" type="slidenum">
              <a:rPr lang="en-US" smtClean="0"/>
              <a:pPr/>
              <a:t>‹#›</a:t>
            </a:fld>
            <a:endParaRPr lang="en-US"/>
          </a:p>
        </p:txBody>
      </p:sp>
    </p:spTree>
    <p:extLst>
      <p:ext uri="{BB962C8B-B14F-4D97-AF65-F5344CB8AC3E}">
        <p14:creationId xmlns:p14="http://schemas.microsoft.com/office/powerpoint/2010/main" val="21607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52">
              <a:defRPr sz="2400">
                <a:solidFill>
                  <a:schemeClr val="tx1"/>
                </a:solidFill>
                <a:latin typeface="Verdana" pitchFamily="-1" charset="0"/>
                <a:ea typeface="ＭＳ Ｐゴシック" pitchFamily="-1" charset="-128"/>
              </a:defRPr>
            </a:lvl1pPr>
            <a:lvl2pPr marL="37518269" indent="-37066053" defTabSz="898152">
              <a:defRPr sz="2400">
                <a:solidFill>
                  <a:schemeClr val="tx1"/>
                </a:solidFill>
                <a:latin typeface="Verdana" pitchFamily="-1" charset="0"/>
                <a:ea typeface="ＭＳ Ｐゴシック" pitchFamily="-1" charset="-128"/>
              </a:defRPr>
            </a:lvl2pPr>
            <a:lvl3pPr>
              <a:defRPr sz="2400">
                <a:solidFill>
                  <a:schemeClr val="tx1"/>
                </a:solidFill>
                <a:latin typeface="Verdana" pitchFamily="-1" charset="0"/>
                <a:ea typeface="ＭＳ Ｐゴシック" pitchFamily="-1" charset="-128"/>
              </a:defRPr>
            </a:lvl3pPr>
            <a:lvl4pPr>
              <a:defRPr sz="2400">
                <a:solidFill>
                  <a:schemeClr val="tx1"/>
                </a:solidFill>
                <a:latin typeface="Verdana" pitchFamily="-1" charset="0"/>
                <a:ea typeface="ＭＳ Ｐゴシック" pitchFamily="-1" charset="-128"/>
              </a:defRPr>
            </a:lvl4pPr>
            <a:lvl5pPr>
              <a:defRPr sz="2400">
                <a:solidFill>
                  <a:schemeClr val="tx1"/>
                </a:solidFill>
                <a:latin typeface="Verdana" pitchFamily="-1" charset="0"/>
                <a:ea typeface="ＭＳ Ｐゴシック" pitchFamily="-1" charset="-128"/>
              </a:defRPr>
            </a:lvl5pPr>
            <a:lvl6pPr marL="452217" eaLnBrk="0" fontAlgn="base" hangingPunct="0">
              <a:spcBef>
                <a:spcPct val="0"/>
              </a:spcBef>
              <a:spcAft>
                <a:spcPct val="0"/>
              </a:spcAft>
              <a:defRPr sz="2400">
                <a:solidFill>
                  <a:schemeClr val="tx1"/>
                </a:solidFill>
                <a:latin typeface="Verdana" pitchFamily="-1" charset="0"/>
                <a:ea typeface="ＭＳ Ｐゴシック" pitchFamily="-1" charset="-128"/>
              </a:defRPr>
            </a:lvl6pPr>
            <a:lvl7pPr marL="904433" eaLnBrk="0" fontAlgn="base" hangingPunct="0">
              <a:spcBef>
                <a:spcPct val="0"/>
              </a:spcBef>
              <a:spcAft>
                <a:spcPct val="0"/>
              </a:spcAft>
              <a:defRPr sz="2400">
                <a:solidFill>
                  <a:schemeClr val="tx1"/>
                </a:solidFill>
                <a:latin typeface="Verdana" pitchFamily="-1" charset="0"/>
                <a:ea typeface="ＭＳ Ｐゴシック" pitchFamily="-1" charset="-128"/>
              </a:defRPr>
            </a:lvl7pPr>
            <a:lvl8pPr marL="1356650" eaLnBrk="0" fontAlgn="base" hangingPunct="0">
              <a:spcBef>
                <a:spcPct val="0"/>
              </a:spcBef>
              <a:spcAft>
                <a:spcPct val="0"/>
              </a:spcAft>
              <a:defRPr sz="2400">
                <a:solidFill>
                  <a:schemeClr val="tx1"/>
                </a:solidFill>
                <a:latin typeface="Verdana" pitchFamily="-1" charset="0"/>
                <a:ea typeface="ＭＳ Ｐゴシック" pitchFamily="-1" charset="-128"/>
              </a:defRPr>
            </a:lvl8pPr>
            <a:lvl9pPr marL="1808866" eaLnBrk="0" fontAlgn="base" hangingPunct="0">
              <a:spcBef>
                <a:spcPct val="0"/>
              </a:spcBef>
              <a:spcAft>
                <a:spcPct val="0"/>
              </a:spcAft>
              <a:defRPr sz="2400">
                <a:solidFill>
                  <a:schemeClr val="tx1"/>
                </a:solidFill>
                <a:latin typeface="Verdana" pitchFamily="-1" charset="0"/>
                <a:ea typeface="ＭＳ Ｐゴシック" pitchFamily="-1" charset="-128"/>
              </a:defRPr>
            </a:lvl9pPr>
          </a:lstStyle>
          <a:p>
            <a:fld id="{2B8C361A-9227-4D16-A5B6-D8396B231090}" type="slidenum">
              <a:rPr lang="en-US" sz="1200">
                <a:latin typeface="Helvetica" pitchFamily="-1" charset="0"/>
              </a:rPr>
              <a:pPr/>
              <a:t>1</a:t>
            </a:fld>
            <a:endParaRPr lang="en-US" sz="1200">
              <a:latin typeface="Helvetica"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 charset="0"/>
              <a:ea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B2267BA-5BFB-4DA1-8D3D-1D19B1E59204}" type="slidenum">
              <a:rPr lang="en-US" altLang="en-US">
                <a:latin typeface="Times New Roman" pitchFamily="18" charset="0"/>
              </a:rPr>
              <a:pPr/>
              <a:t>13</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57EAA03-1610-4496-B38B-A55CC3FC0786}" type="slidenum">
              <a:rPr lang="en-US" altLang="en-US">
                <a:latin typeface="Times New Roman" pitchFamily="18" charset="0"/>
              </a:rPr>
              <a:pPr/>
              <a:t>14</a:t>
            </a:fld>
            <a:endParaRPr lang="en-US" alt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5D5304E-22DA-4534-8EAA-D1EDB1C838FE}" type="slidenum">
              <a:rPr lang="en-US" altLang="en-US">
                <a:latin typeface="Times New Roman" pitchFamily="18" charset="0"/>
              </a:rPr>
              <a:pPr/>
              <a:t>15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68BE591E-0A33-423A-86F4-47D1AE115502}" type="slidenum">
              <a:rPr lang="en-US" altLang="en-US" b="0">
                <a:latin typeface="Times New Roman" pitchFamily="18" charset="0"/>
              </a:rPr>
              <a:pPr/>
              <a:t>16</a:t>
            </a:fld>
            <a:endParaRPr lang="en-US" altLang="en-US" b="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17C6DE8-7FBC-4D18-9DF3-EA71F57B1D0C}" type="slidenum">
              <a:rPr lang="en-US" altLang="en-US" smtClean="0">
                <a:latin typeface="Times New Roman" pitchFamily="18" charset="0"/>
              </a:rPr>
              <a:pPr/>
              <a:t>28</a:t>
            </a:fld>
            <a:endParaRPr lang="en-US" altLang="en-US">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89B0EEE-863A-4E5E-A8D5-E00A74830A9B}" type="slidenum">
              <a:rPr lang="en-US" altLang="en-US" smtClean="0">
                <a:latin typeface="Times New Roman" pitchFamily="18" charset="0"/>
              </a:rPr>
              <a:pPr/>
              <a:t>31</a:t>
            </a:fld>
            <a:endParaRPr lang="en-US" altLang="en-US">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89B0EEE-863A-4E5E-A8D5-E00A74830A9B}" type="slidenum">
              <a:rPr lang="en-US" altLang="en-US" smtClean="0">
                <a:latin typeface="Times New Roman" pitchFamily="18" charset="0"/>
              </a:rPr>
              <a:pPr/>
              <a:t>34</a:t>
            </a:fld>
            <a:endParaRPr lang="en-US" altLang="en-US">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B53E18-D4EE-4EFD-B69B-E72E584D48B5}" type="slidenum">
              <a:rPr lang="en-US" altLang="en-US" smtClean="0">
                <a:latin typeface="Times New Roman" pitchFamily="18" charset="0"/>
              </a:rPr>
              <a:pPr/>
              <a:t>35</a:t>
            </a:fld>
            <a:endParaRPr lang="en-US" altLang="en-US">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B53E18-D4EE-4EFD-B69B-E72E584D48B5}" type="slidenum">
              <a:rPr lang="en-US" altLang="en-US" smtClean="0">
                <a:latin typeface="Times New Roman" pitchFamily="18" charset="0"/>
              </a:rPr>
              <a:pPr/>
              <a:t>36</a:t>
            </a:fld>
            <a:endParaRPr lang="en-US" altLang="en-US">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E8BCF5F3-7236-4EA6-B098-F485E781B930}" type="slidenum">
              <a:rPr lang="en-US" altLang="en-US" b="0">
                <a:latin typeface="Times New Roman" pitchFamily="18" charset="0"/>
              </a:rPr>
              <a:pPr/>
              <a:t>37</a:t>
            </a:fld>
            <a:endParaRPr lang="en-US" altLang="en-US" b="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55570DF-203E-42AD-8492-CDB4BA9CD851}" type="slidenum">
              <a:rPr lang="en-US" altLang="en-US" b="0">
                <a:latin typeface="Times New Roman" pitchFamily="18" charset="0"/>
              </a:rPr>
              <a:pPr/>
              <a:t>38</a:t>
            </a:fld>
            <a:endParaRPr lang="en-US" altLang="en-US" b="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6301DA13-2AAD-4991-AED3-CBCF22954C4F}" type="slidenum">
              <a:rPr lang="en-US" altLang="en-US" b="0">
                <a:latin typeface="Times New Roman" pitchFamily="18" charset="0"/>
              </a:rPr>
              <a:pPr/>
              <a:t>39</a:t>
            </a:fld>
            <a:endParaRPr lang="en-US" altLang="en-US" b="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916429B-4125-4A0A-8BFF-BBFC76E8FFA8}" type="slidenum">
              <a:rPr lang="en-US" altLang="en-US" b="0">
                <a:latin typeface="Times New Roman" pitchFamily="18" charset="0"/>
              </a:rPr>
              <a:pPr/>
              <a:t>40</a:t>
            </a:fld>
            <a:endParaRPr lang="en-US" altLang="en-US" b="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89B0EEE-863A-4E5E-A8D5-E00A74830A9B}" type="slidenum">
              <a:rPr lang="en-US" altLang="en-US" smtClean="0">
                <a:latin typeface="Times New Roman" pitchFamily="18" charset="0"/>
              </a:rPr>
              <a:pPr/>
              <a:t>42</a:t>
            </a:fld>
            <a:endParaRPr lang="en-US" altLang="en-US">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89B0EEE-863A-4E5E-A8D5-E00A74830A9B}" type="slidenum">
              <a:rPr lang="en-US" altLang="en-US" smtClean="0">
                <a:latin typeface="Times New Roman" pitchFamily="18" charset="0"/>
              </a:rPr>
              <a:pPr/>
              <a:t>43</a:t>
            </a:fld>
            <a:endParaRPr lang="en-US" altLang="en-US">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F846F15-B4AE-4CF8-86EC-A8017E708623}" type="slidenum">
              <a:rPr lang="en-US" altLang="en-US" smtClean="0">
                <a:latin typeface="Times New Roman" pitchFamily="18" charset="0"/>
              </a:rPr>
              <a:pPr/>
              <a:t>44</a:t>
            </a:fld>
            <a:endParaRPr lang="en-US" altLang="en-US">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50FA500C-0961-4126-9E23-3611557CE638}" type="slidenum">
              <a:rPr lang="en-US" sz="1300">
                <a:latin typeface="Times New Roman" pitchFamily="18" charset="0"/>
              </a:rPr>
              <a:pPr/>
              <a:t>45</a:t>
            </a:fld>
            <a:endParaRPr lang="en-US" sz="130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AEDCCAD-9874-4582-97AA-33D9FA7B7BD7}" type="slidenum">
              <a:rPr lang="en-US" altLang="en-US" smtClean="0">
                <a:latin typeface="Times New Roman" pitchFamily="18" charset="0"/>
              </a:rPr>
              <a:pPr/>
              <a:t>46</a:t>
            </a:fld>
            <a:endParaRPr lang="en-US" alt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CEF60265-8BB9-4F5E-A145-0EFADAA24AF3}" type="slidenum">
              <a:rPr lang="en-US" altLang="en-US" b="0">
                <a:latin typeface="Times New Roman" pitchFamily="18" charset="0"/>
              </a:rPr>
              <a:pPr/>
              <a:t>47</a:t>
            </a:fld>
            <a:endParaRPr lang="en-US" altLang="en-US" b="0">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879E5FCF-4688-4618-A685-F0557BC5DE4B}" type="slidenum">
              <a:rPr lang="en-US" sz="1300">
                <a:latin typeface="Times New Roman" pitchFamily="18" charset="0"/>
              </a:rPr>
              <a:pPr/>
              <a:t>48</a:t>
            </a:fld>
            <a:endParaRPr lang="en-US" sz="1300">
              <a:latin typeface="Times New Roman" pitchFamily="18"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F5DDAE5-2646-435F-99DB-68B9F18B2CFC}" type="slidenum">
              <a:rPr lang="en-US" altLang="en-US" b="0">
                <a:latin typeface="Times New Roman" pitchFamily="18" charset="0"/>
              </a:rPr>
              <a:pPr/>
              <a:t>49</a:t>
            </a:fld>
            <a:endParaRPr lang="en-US" altLang="en-US" b="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75FE58E-6032-4920-9EE6-FD4221E3A757}" type="slidenum">
              <a:rPr lang="en-US" altLang="en-US" b="0">
                <a:latin typeface="Times New Roman" pitchFamily="18" charset="0"/>
              </a:rPr>
              <a:pPr/>
              <a:t>50</a:t>
            </a:fld>
            <a:endParaRPr lang="en-US" altLang="en-US" b="0">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95482EC0-2DCD-4641-A7D6-52B27EF4B587}" type="slidenum">
              <a:rPr lang="en-US" sz="1300">
                <a:latin typeface="Times New Roman" pitchFamily="18" charset="0"/>
              </a:rPr>
              <a:pPr/>
              <a:t>52</a:t>
            </a:fld>
            <a:endParaRPr lang="en-US" sz="1300">
              <a:latin typeface="Times New Roman"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8EA44138-10C9-4916-B8C3-4C268B59138C}" type="slidenum">
              <a:rPr lang="en-US" altLang="en-US" b="0">
                <a:latin typeface="Times New Roman" pitchFamily="18" charset="0"/>
              </a:rPr>
              <a:pPr/>
              <a:t>53</a:t>
            </a:fld>
            <a:endParaRPr lang="en-US" altLang="en-US" b="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C38E7CB-F1B7-4FD6-B255-D0B272528E56}" type="slidenum">
              <a:rPr lang="en-US" altLang="en-US" smtClean="0">
                <a:latin typeface="Times New Roman" pitchFamily="18" charset="0"/>
              </a:rPr>
              <a:pPr/>
              <a:t>54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0C29A93-97CE-495C-A11D-3DFFE101B950}" type="slidenum">
              <a:rPr lang="en-US" altLang="en-US" smtClean="0">
                <a:latin typeface="Times New Roman" pitchFamily="18" charset="0"/>
              </a:rPr>
              <a:pPr/>
              <a:t>56</a:t>
            </a:fld>
            <a:endParaRPr lang="en-US" altLang="en-US">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26CCBAE-0FF1-447C-93FE-E3534EF09686}" type="slidenum">
              <a:rPr lang="en-US" altLang="en-US" smtClean="0">
                <a:latin typeface="Times New Roman" pitchFamily="18" charset="0"/>
              </a:rPr>
              <a:pPr/>
              <a:t>62</a:t>
            </a:fld>
            <a:endParaRPr lang="en-US" altLang="en-US">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E09F419-FAE6-44B4-8148-F221FAE42A73}" type="slidenum">
              <a:rPr lang="en-US" altLang="en-US" smtClean="0">
                <a:latin typeface="Times New Roman" pitchFamily="18" charset="0"/>
              </a:rPr>
              <a:pPr/>
              <a:t>63</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E7428B3-B608-4837-B2B2-FD60D0E34445}" type="slidenum">
              <a:rPr lang="en-US" altLang="en-US" smtClean="0">
                <a:latin typeface="Times New Roman" pitchFamily="18" charset="0"/>
              </a:rPr>
              <a:pPr/>
              <a:t>64</a:t>
            </a:fld>
            <a:endParaRPr lang="en-US" alt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F10F6145-A5B8-4375-9AD0-029907B9F7A3}" type="slidenum">
              <a:rPr lang="en-US" sz="1300">
                <a:latin typeface="Times New Roman" pitchFamily="18" charset="0"/>
              </a:rPr>
              <a:pPr/>
              <a:t>6</a:t>
            </a:fld>
            <a:endParaRPr lang="en-US" sz="1300">
              <a:latin typeface="Times New Roman"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ＭＳ Ｐゴシック" pitchFamily="34" charset="-128"/>
              </a:defRPr>
            </a:lvl1pPr>
            <a:lvl2pPr marL="702756" indent="-270291" defTabSz="914485">
              <a:defRPr sz="2300">
                <a:solidFill>
                  <a:schemeClr val="tx1"/>
                </a:solidFill>
                <a:latin typeface="Verdana" pitchFamily="34" charset="0"/>
                <a:ea typeface="ＭＳ Ｐゴシック" pitchFamily="34" charset="-128"/>
              </a:defRPr>
            </a:lvl2pPr>
            <a:lvl3pPr marL="1081164" indent="-216233" defTabSz="914485">
              <a:defRPr sz="2300">
                <a:solidFill>
                  <a:schemeClr val="tx1"/>
                </a:solidFill>
                <a:latin typeface="Verdana" pitchFamily="34" charset="0"/>
                <a:ea typeface="ＭＳ Ｐゴシック" pitchFamily="34" charset="-128"/>
              </a:defRPr>
            </a:lvl3pPr>
            <a:lvl4pPr marL="1513629" indent="-216233" defTabSz="914485">
              <a:defRPr sz="2300">
                <a:solidFill>
                  <a:schemeClr val="tx1"/>
                </a:solidFill>
                <a:latin typeface="Verdana" pitchFamily="34" charset="0"/>
                <a:ea typeface="ＭＳ Ｐゴシック" pitchFamily="34" charset="-128"/>
              </a:defRPr>
            </a:lvl4pPr>
            <a:lvl5pPr marL="1946095" indent="-216233" defTabSz="914485">
              <a:defRPr sz="2300">
                <a:solidFill>
                  <a:schemeClr val="tx1"/>
                </a:solidFill>
                <a:latin typeface="Verdana" pitchFamily="34" charset="0"/>
                <a:ea typeface="ＭＳ Ｐゴシック" pitchFamily="34" charset="-128"/>
              </a:defRPr>
            </a:lvl5pPr>
            <a:lvl6pPr marL="2378560"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6pPr>
            <a:lvl7pPr marL="2811026"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7pPr>
            <a:lvl8pPr marL="3243491"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8pPr>
            <a:lvl9pPr marL="3675957" indent="-216233" defTabSz="914485" eaLnBrk="0" fontAlgn="base" hangingPunct="0">
              <a:spcBef>
                <a:spcPct val="0"/>
              </a:spcBef>
              <a:spcAft>
                <a:spcPct val="0"/>
              </a:spcAft>
              <a:defRPr sz="2300">
                <a:solidFill>
                  <a:schemeClr val="tx1"/>
                </a:solidFill>
                <a:latin typeface="Verdana" pitchFamily="34" charset="0"/>
                <a:ea typeface="ＭＳ Ｐゴシック" pitchFamily="34" charset="-128"/>
              </a:defRPr>
            </a:lvl9pPr>
          </a:lstStyle>
          <a:p>
            <a:fld id="{F10F6145-A5B8-4375-9AD0-029907B9F7A3}" type="slidenum">
              <a:rPr lang="en-US" sz="1300">
                <a:latin typeface="Times New Roman" pitchFamily="18" charset="0"/>
              </a:rPr>
              <a:pPr/>
              <a:t>7</a:t>
            </a:fld>
            <a:endParaRPr lang="en-US" sz="1300">
              <a:latin typeface="Times New Roman"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B2267BA-5BFB-4DA1-8D3D-1D19B1E59204}" type="slidenum">
              <a:rPr lang="en-US" altLang="en-US">
                <a:latin typeface="Times New Roman" pitchFamily="18" charset="0"/>
              </a:rPr>
              <a:pPr/>
              <a:t>10</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B2267BA-5BFB-4DA1-8D3D-1D19B1E59204}" type="slidenum">
              <a:rPr lang="en-US" altLang="en-US">
                <a:latin typeface="Times New Roman" pitchFamily="18" charset="0"/>
              </a:rPr>
              <a:pPr/>
              <a:t>11</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B2267BA-5BFB-4DA1-8D3D-1D19B1E59204}" type="slidenum">
              <a:rPr lang="en-US" altLang="en-US">
                <a:latin typeface="Times New Roman" pitchFamily="18" charset="0"/>
              </a:rPr>
              <a:pPr/>
              <a:t>12</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99516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86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6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35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60110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37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5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801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25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287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5155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416"/>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806450" y="1233487"/>
            <a:ext cx="8229600" cy="45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6"/>
          <p:cNvSpPr>
            <a:spLocks noChangeShapeType="1"/>
          </p:cNvSpPr>
          <p:nvPr/>
        </p:nvSpPr>
        <p:spPr bwMode="auto">
          <a:xfrm>
            <a:off x="457200" y="860822"/>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pPr eaLnBrk="0" fontAlgn="base" hangingPunct="0">
              <a:spcBef>
                <a:spcPct val="0"/>
              </a:spcBef>
              <a:spcAft>
                <a:spcPct val="0"/>
              </a:spcAft>
            </a:pPr>
            <a:endParaRPr lang="en-US">
              <a:solidFill>
                <a:srgbClr val="000000"/>
              </a:solidFill>
              <a:latin typeface="Verdana" pitchFamily="34" charset="0"/>
            </a:endParaRPr>
          </a:p>
        </p:txBody>
      </p:sp>
    </p:spTree>
    <p:extLst>
      <p:ext uri="{BB962C8B-B14F-4D97-AF65-F5344CB8AC3E}">
        <p14:creationId xmlns:p14="http://schemas.microsoft.com/office/powerpoint/2010/main" val="3268498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905000"/>
            <a:ext cx="8229600" cy="1600200"/>
          </a:xfrm>
        </p:spPr>
        <p:txBody>
          <a:bodyPr/>
          <a:lstStyle/>
          <a:p>
            <a:pPr eaLnBrk="1" hangingPunct="1"/>
            <a:r>
              <a:rPr lang="en-US" sz="4400" dirty="0">
                <a:ea typeface="ＭＳ Ｐゴシック" pitchFamily="-1" charset="-128"/>
              </a:rPr>
              <a:t>Synchronization </a:t>
            </a:r>
            <a:br>
              <a:rPr lang="en-US" sz="4400" dirty="0">
                <a:ea typeface="ＭＳ Ｐゴシック" pitchFamily="-1" charset="-128"/>
              </a:rPr>
            </a:br>
            <a:r>
              <a:rPr lang="en-US" sz="4400" dirty="0">
                <a:ea typeface="ＭＳ Ｐゴシック" pitchFamily="-1" charset="-128"/>
              </a:rPr>
              <a:t>Chapter 5</a:t>
            </a:r>
          </a:p>
        </p:txBody>
      </p:sp>
    </p:spTree>
    <p:extLst>
      <p:ext uri="{BB962C8B-B14F-4D97-AF65-F5344CB8AC3E}">
        <p14:creationId xmlns:p14="http://schemas.microsoft.com/office/powerpoint/2010/main" val="283932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61938"/>
            <a:ext cx="7724775" cy="576262"/>
          </a:xfrm>
        </p:spPr>
        <p:txBody>
          <a:bodyPr/>
          <a:lstStyle/>
          <a:p>
            <a:pPr eaLnBrk="1" hangingPunct="1"/>
            <a:r>
              <a:rPr lang="en-US" altLang="en-US"/>
              <a:t>Solution to Critical-Section Problem</a:t>
            </a:r>
          </a:p>
        </p:txBody>
      </p:sp>
      <p:sp>
        <p:nvSpPr>
          <p:cNvPr id="13315" name="Rectangle 3"/>
          <p:cNvSpPr>
            <a:spLocks noGrp="1" noChangeArrowheads="1"/>
          </p:cNvSpPr>
          <p:nvPr>
            <p:ph idx="1"/>
          </p:nvPr>
        </p:nvSpPr>
        <p:spPr>
          <a:xfrm>
            <a:off x="304800" y="990600"/>
            <a:ext cx="8458200" cy="5029199"/>
          </a:xfrm>
        </p:spPr>
        <p:txBody>
          <a:bodyPr/>
          <a:lstStyle/>
          <a:p>
            <a:pPr marL="457200" indent="-457200" algn="just">
              <a:buFont typeface="Monotype Sorts" pitchFamily="-84" charset="2"/>
              <a:buAutoNum type="arabicPeriod"/>
            </a:pP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457200" indent="-457200" algn="just">
              <a:buFont typeface="Monotype Sorts" pitchFamily="-84" charset="2"/>
              <a:buAutoNum type="arabicPeriod"/>
            </a:pPr>
            <a:endParaRPr lang="en-US" altLang="en-US" dirty="0"/>
          </a:p>
          <a:p>
            <a:pPr marL="457200" indent="-457200" algn="just">
              <a:buFont typeface="Monotype Sorts" pitchFamily="-84" charset="2"/>
              <a:buAutoNum type="arabicPeriod" startAt="2"/>
            </a:pP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 //</a:t>
            </a:r>
            <a:r>
              <a:rPr lang="en-US" altLang="en-US" b="1" dirty="0"/>
              <a:t>No deadlock</a:t>
            </a:r>
          </a:p>
          <a:p>
            <a:pPr marL="457200" indent="-457200" algn="just">
              <a:buFont typeface="Monotype Sorts" pitchFamily="-84" charset="2"/>
              <a:buAutoNum type="arabicPeriod" startAt="2"/>
            </a:pPr>
            <a:endParaRPr lang="en-US" altLang="en-US" dirty="0"/>
          </a:p>
          <a:p>
            <a:pPr marL="457200" indent="-457200" algn="just">
              <a:buFont typeface="Monotype Sorts" pitchFamily="-84" charset="2"/>
              <a:buAutoNum type="arabicPeriod" startAt="3"/>
            </a:pP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 //</a:t>
            </a:r>
            <a:r>
              <a:rPr lang="en-US" altLang="en-US" b="1" dirty="0"/>
              <a:t>No starvation of a process</a:t>
            </a:r>
          </a:p>
          <a:p>
            <a:pPr marL="857250" lvl="1" indent="-457200" algn="just"/>
            <a:r>
              <a:rPr lang="en-US" altLang="en-US" dirty="0"/>
              <a:t>Assume that each process executes at a nonzero speed </a:t>
            </a:r>
          </a:p>
          <a:p>
            <a:pPr marL="857250" lvl="1" indent="-457200" algn="just"/>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extLst>
      <p:ext uri="{BB962C8B-B14F-4D97-AF65-F5344CB8AC3E}">
        <p14:creationId xmlns:p14="http://schemas.microsoft.com/office/powerpoint/2010/main" val="21308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61938"/>
            <a:ext cx="7724775" cy="576262"/>
          </a:xfrm>
        </p:spPr>
        <p:txBody>
          <a:bodyPr/>
          <a:lstStyle/>
          <a:p>
            <a:pPr eaLnBrk="1" hangingPunct="1"/>
            <a:r>
              <a:rPr lang="en-US" altLang="en-US" dirty="0"/>
              <a:t>Applications and Kernel</a:t>
            </a:r>
          </a:p>
        </p:txBody>
      </p:sp>
      <p:sp>
        <p:nvSpPr>
          <p:cNvPr id="13315" name="Rectangle 3"/>
          <p:cNvSpPr>
            <a:spLocks noGrp="1" noChangeArrowheads="1"/>
          </p:cNvSpPr>
          <p:nvPr>
            <p:ph idx="1"/>
          </p:nvPr>
        </p:nvSpPr>
        <p:spPr>
          <a:xfrm>
            <a:off x="381000" y="990600"/>
            <a:ext cx="8458200" cy="5029199"/>
          </a:xfrm>
        </p:spPr>
        <p:txBody>
          <a:bodyPr/>
          <a:lstStyle/>
          <a:p>
            <a:pPr algn="just" eaLnBrk="1" hangingPunct="1"/>
            <a:r>
              <a:rPr lang="en-US" altLang="en-US" dirty="0" err="1"/>
              <a:t>Multiprocess</a:t>
            </a:r>
            <a:r>
              <a:rPr lang="en-US" altLang="en-US" dirty="0"/>
              <a:t> applications sharing a file or shared memory segment may face critical section problems. </a:t>
            </a:r>
          </a:p>
          <a:p>
            <a:pPr algn="just" eaLnBrk="1" hangingPunct="1"/>
            <a:r>
              <a:rPr lang="en-US" altLang="en-US" dirty="0"/>
              <a:t>Multithreaded applications sharing global variables may also face critical section problems. </a:t>
            </a:r>
          </a:p>
          <a:p>
            <a:pPr algn="just" eaLnBrk="1" hangingPunct="1"/>
            <a:endParaRPr lang="en-US" altLang="en-US" dirty="0"/>
          </a:p>
          <a:p>
            <a:pPr algn="just" eaLnBrk="1" hangingPunct="1"/>
            <a:r>
              <a:rPr lang="en-US" altLang="en-US" dirty="0"/>
              <a:t>Similarly, kernel itself may face critical section problem. It is also a program. It may have critical sections. </a:t>
            </a:r>
          </a:p>
        </p:txBody>
      </p:sp>
    </p:spTree>
    <p:extLst>
      <p:ext uri="{BB962C8B-B14F-4D97-AF65-F5344CB8AC3E}">
        <p14:creationId xmlns:p14="http://schemas.microsoft.com/office/powerpoint/2010/main" val="146981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61938"/>
            <a:ext cx="7724775" cy="576262"/>
          </a:xfrm>
        </p:spPr>
        <p:txBody>
          <a:bodyPr/>
          <a:lstStyle/>
          <a:p>
            <a:pPr eaLnBrk="1" hangingPunct="1"/>
            <a:r>
              <a:rPr lang="en-US" altLang="en-US" dirty="0"/>
              <a:t>Kernel Critical Sections</a:t>
            </a:r>
          </a:p>
        </p:txBody>
      </p:sp>
      <p:sp>
        <p:nvSpPr>
          <p:cNvPr id="13315" name="Rectangle 3"/>
          <p:cNvSpPr>
            <a:spLocks noGrp="1" noChangeArrowheads="1"/>
          </p:cNvSpPr>
          <p:nvPr>
            <p:ph idx="1"/>
          </p:nvPr>
        </p:nvSpPr>
        <p:spPr>
          <a:xfrm>
            <a:off x="304800" y="990600"/>
            <a:ext cx="8458200" cy="5029199"/>
          </a:xfrm>
        </p:spPr>
        <p:txBody>
          <a:bodyPr/>
          <a:lstStyle/>
          <a:p>
            <a:pPr algn="just" eaLnBrk="1" hangingPunct="1">
              <a:lnSpc>
                <a:spcPct val="90000"/>
              </a:lnSpc>
            </a:pPr>
            <a:r>
              <a:rPr lang="en-US" altLang="en-US" dirty="0"/>
              <a:t>While kernel is executing a function x(), a hardware interrupt may arrive and interrupt handler h() can be run. Make sure that interrupt handler h() and x() do not access the same kernel global variable. Otherwise race condition may happen. </a:t>
            </a:r>
          </a:p>
          <a:p>
            <a:pPr algn="just" eaLnBrk="1" hangingPunct="1">
              <a:lnSpc>
                <a:spcPct val="90000"/>
              </a:lnSpc>
            </a:pPr>
            <a:endParaRPr lang="en-US" altLang="en-US" dirty="0"/>
          </a:p>
          <a:p>
            <a:pPr algn="just" eaLnBrk="1" hangingPunct="1">
              <a:lnSpc>
                <a:spcPct val="90000"/>
              </a:lnSpc>
            </a:pPr>
            <a:r>
              <a:rPr lang="en-US" altLang="en-US" dirty="0"/>
              <a:t>While a process is running in user mode, it may call a system call s(). Then kernel starts running function s(). CPU is executing in kernel mode now. We say </a:t>
            </a:r>
            <a:r>
              <a:rPr lang="en-US" altLang="en-US" b="1" dirty="0"/>
              <a:t>the process is now running in kernel mode</a:t>
            </a:r>
            <a:r>
              <a:rPr lang="en-US" altLang="en-US" dirty="0"/>
              <a:t> (even though kernel code is running). </a:t>
            </a:r>
          </a:p>
          <a:p>
            <a:pPr algn="just" eaLnBrk="1" hangingPunct="1">
              <a:lnSpc>
                <a:spcPct val="90000"/>
              </a:lnSpc>
            </a:pPr>
            <a:endParaRPr lang="en-US" altLang="en-US" dirty="0"/>
          </a:p>
          <a:p>
            <a:pPr algn="just" eaLnBrk="1" hangingPunct="1">
              <a:lnSpc>
                <a:spcPct val="90000"/>
              </a:lnSpc>
            </a:pPr>
            <a:r>
              <a:rPr lang="en-US" altLang="en-US" dirty="0"/>
              <a:t>While a process X is running in kernel mode, it may or may not be pre-empted. In </a:t>
            </a:r>
            <a:r>
              <a:rPr lang="en-US" altLang="en-US" b="1" dirty="0"/>
              <a:t>preemptive kernels</a:t>
            </a:r>
            <a:r>
              <a:rPr lang="en-US" altLang="en-US" dirty="0"/>
              <a:t>, the process running in kernel mode can be preempted and a new process may start running. In </a:t>
            </a:r>
            <a:r>
              <a:rPr lang="en-US" altLang="en-US" b="1" dirty="0"/>
              <a:t>non-preemptive kernels</a:t>
            </a:r>
            <a:r>
              <a:rPr lang="en-US" altLang="en-US" dirty="0"/>
              <a:t>, the process running in kernel mode is not preempted unless it blocks or returns to user mode.</a:t>
            </a:r>
          </a:p>
        </p:txBody>
      </p:sp>
    </p:spTree>
    <p:extLst>
      <p:ext uri="{BB962C8B-B14F-4D97-AF65-F5344CB8AC3E}">
        <p14:creationId xmlns:p14="http://schemas.microsoft.com/office/powerpoint/2010/main" val="66264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261938"/>
            <a:ext cx="7724775" cy="576262"/>
          </a:xfrm>
        </p:spPr>
        <p:txBody>
          <a:bodyPr/>
          <a:lstStyle/>
          <a:p>
            <a:pPr eaLnBrk="1" hangingPunct="1"/>
            <a:r>
              <a:rPr lang="en-US" altLang="en-US" dirty="0"/>
              <a:t>Kernel Critical Sections</a:t>
            </a:r>
          </a:p>
        </p:txBody>
      </p:sp>
      <p:sp>
        <p:nvSpPr>
          <p:cNvPr id="13315" name="Rectangle 3"/>
          <p:cNvSpPr>
            <a:spLocks noGrp="1" noChangeArrowheads="1"/>
          </p:cNvSpPr>
          <p:nvPr>
            <p:ph idx="1"/>
          </p:nvPr>
        </p:nvSpPr>
        <p:spPr>
          <a:xfrm>
            <a:off x="304800" y="990600"/>
            <a:ext cx="8458200" cy="5029199"/>
          </a:xfrm>
        </p:spPr>
        <p:txBody>
          <a:bodyPr/>
          <a:lstStyle/>
          <a:p>
            <a:pPr algn="just" eaLnBrk="1" hangingPunct="1"/>
            <a:r>
              <a:rPr lang="en-US" altLang="en-US" dirty="0"/>
              <a:t>In a preemptive kernel,  a process X running in kernel mode may be suspended (preempted) at an arbitrary (unsafe) time.  It may be in the  middle of updating a kernel variable or data structure at that moment. Then a new process Y may run and it may also call a system call. Then, process Y starts running in kernel mode and may also try update the same kernel variable or data structure (execute the critical section code of kernel). We can have a race condition if kernel is not synchronized. </a:t>
            </a:r>
          </a:p>
          <a:p>
            <a:pPr eaLnBrk="1" hangingPunct="1"/>
            <a:endParaRPr lang="en-US" altLang="en-US" dirty="0"/>
          </a:p>
          <a:p>
            <a:pPr algn="just" eaLnBrk="1" hangingPunct="1"/>
            <a:r>
              <a:rPr lang="en-US" altLang="en-US" dirty="0"/>
              <a:t>Therefore, we need solve synchronization and critical section problem for the kernel itself as well. The same problem appears there as well.</a:t>
            </a:r>
          </a:p>
        </p:txBody>
      </p:sp>
    </p:spTree>
    <p:extLst>
      <p:ext uri="{BB962C8B-B14F-4D97-AF65-F5344CB8AC3E}">
        <p14:creationId xmlns:p14="http://schemas.microsoft.com/office/powerpoint/2010/main" val="176130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14313"/>
            <a:ext cx="7688262" cy="576262"/>
          </a:xfrm>
        </p:spPr>
        <p:txBody>
          <a:bodyPr/>
          <a:lstStyle/>
          <a:p>
            <a:pPr eaLnBrk="1" hangingPunct="1"/>
            <a:r>
              <a:rPr lang="en-US" altLang="en-US"/>
              <a:t>Peterson</a:t>
            </a:r>
            <a:r>
              <a:rPr lang="ja-JP" altLang="en-US"/>
              <a:t>’</a:t>
            </a:r>
            <a:r>
              <a:rPr lang="en-US" altLang="ja-JP"/>
              <a:t>s Solution</a:t>
            </a:r>
            <a:endParaRPr lang="en-US" altLang="en-US"/>
          </a:p>
        </p:txBody>
      </p:sp>
      <p:sp>
        <p:nvSpPr>
          <p:cNvPr id="15363" name="Rectangle 3"/>
          <p:cNvSpPr>
            <a:spLocks noGrp="1" noChangeArrowheads="1"/>
          </p:cNvSpPr>
          <p:nvPr>
            <p:ph idx="1"/>
          </p:nvPr>
        </p:nvSpPr>
        <p:spPr>
          <a:xfrm>
            <a:off x="304800" y="914400"/>
            <a:ext cx="8686800" cy="5638800"/>
          </a:xfrm>
        </p:spPr>
        <p:txBody>
          <a:bodyPr/>
          <a:lstStyle/>
          <a:p>
            <a:pPr>
              <a:lnSpc>
                <a:spcPct val="90000"/>
              </a:lnSpc>
              <a:tabLst>
                <a:tab pos="739775" algn="l"/>
                <a:tab pos="1020763" algn="l"/>
                <a:tab pos="1257300" algn="l"/>
              </a:tabLst>
            </a:pPr>
            <a:r>
              <a:rPr lang="en-US" altLang="en-US" dirty="0"/>
              <a:t>Good algorithmic  description of solving the problem</a:t>
            </a:r>
            <a:endParaRPr lang="en-US" altLang="en-US" sz="800" dirty="0"/>
          </a:p>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itchFamily="49" charset="0"/>
                <a:cs typeface="Courier New" pitchFamily="49" charset="0"/>
              </a:rPr>
              <a:t>load</a:t>
            </a:r>
            <a:r>
              <a:rPr lang="en-US" altLang="en-US" dirty="0">
                <a:latin typeface="Courier New" pitchFamily="49" charset="0"/>
                <a:cs typeface="Courier New" pitchFamily="49" charset="0"/>
              </a:rPr>
              <a:t> </a:t>
            </a:r>
            <a:r>
              <a:rPr lang="en-US" altLang="en-US" dirty="0"/>
              <a:t>and </a:t>
            </a:r>
            <a:r>
              <a:rPr lang="en-US" altLang="en-US" sz="2000" b="1" dirty="0">
                <a:latin typeface="Courier New" pitchFamily="49" charset="0"/>
                <a:cs typeface="Courier New"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sz="1600" b="1" dirty="0" err="1">
                <a:latin typeface="Courier New" pitchFamily="49" charset="0"/>
              </a:rPr>
              <a:t>int</a:t>
            </a:r>
            <a:r>
              <a:rPr lang="en-US" altLang="en-US" sz="1600" b="1" dirty="0">
                <a:latin typeface="Courier New" pitchFamily="49" charset="0"/>
              </a:rPr>
              <a:t> turn; </a:t>
            </a:r>
          </a:p>
          <a:p>
            <a:pPr lvl="1">
              <a:lnSpc>
                <a:spcPct val="90000"/>
              </a:lnSpc>
              <a:tabLst>
                <a:tab pos="739775" algn="l"/>
                <a:tab pos="1020763" algn="l"/>
                <a:tab pos="1257300" algn="l"/>
              </a:tabLst>
            </a:pPr>
            <a:r>
              <a:rPr lang="en-US" altLang="en-US" sz="1600" b="1" dirty="0">
                <a:latin typeface="Courier New" pitchFamily="49" charset="0"/>
              </a:rPr>
              <a:t>Boolean flag[2]</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1600" b="1" dirty="0">
                <a:latin typeface="Courier New" pitchFamily="49" charset="0"/>
                <a:cs typeface="Courier New"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sz="1600" b="1" dirty="0">
                <a:latin typeface="Courier New" pitchFamily="49" charset="0"/>
                <a:cs typeface="Courier New" pitchFamily="49" charset="0"/>
              </a:rPr>
              <a:t>flag</a:t>
            </a:r>
            <a:r>
              <a:rPr lang="en-US" altLang="en-US" b="1" dirty="0">
                <a:latin typeface="Courier New" pitchFamily="49" charset="0"/>
                <a:cs typeface="Courier New" pitchFamily="49" charset="0"/>
              </a:rPr>
              <a:t> </a:t>
            </a:r>
            <a:r>
              <a:rPr lang="en-US" altLang="en-US" dirty="0">
                <a:solidFill>
                  <a:srgbClr val="000000"/>
                </a:solidFill>
              </a:rPr>
              <a:t>array is used to indicate if a process is ready to enter the critical section. </a:t>
            </a:r>
            <a:r>
              <a:rPr lang="en-US" altLang="en-US" sz="1600" b="1" dirty="0">
                <a:latin typeface="Courier New" pitchFamily="49" charset="0"/>
                <a:cs typeface="Courier New" pitchFamily="49" charset="0"/>
              </a:rPr>
              <a:t>flag[</a:t>
            </a:r>
            <a:r>
              <a:rPr lang="en-US" altLang="en-US" sz="1600" b="1" dirty="0" err="1">
                <a:latin typeface="Courier New" pitchFamily="49" charset="0"/>
                <a:cs typeface="Courier New" pitchFamily="49" charset="0"/>
              </a:rPr>
              <a:t>i</a:t>
            </a:r>
            <a:r>
              <a:rPr lang="en-US" altLang="en-US" sz="1600" b="1" dirty="0">
                <a:latin typeface="Courier New" pitchFamily="49" charset="0"/>
                <a:cs typeface="Courier New" pitchFamily="49" charset="0"/>
              </a:rPr>
              <a:t>] = </a:t>
            </a:r>
            <a:r>
              <a:rPr lang="en-US" altLang="en-US" sz="1600" b="1" i="1" dirty="0">
                <a:latin typeface="Courier New" pitchFamily="49" charset="0"/>
                <a:cs typeface="Courier New" pitchFamily="49" charset="0"/>
              </a:rPr>
              <a:t>true</a:t>
            </a:r>
            <a:r>
              <a:rPr lang="en-US" altLang="en-US" sz="1600" dirty="0">
                <a:solidFill>
                  <a:srgbClr val="000000"/>
                </a:solidFill>
              </a:rPr>
              <a:t>  </a:t>
            </a:r>
            <a:r>
              <a:rPr lang="en-US" altLang="en-US" dirty="0">
                <a:solidFill>
                  <a:srgbClr val="000000"/>
                </a:solidFill>
              </a:rPr>
              <a:t>implies that process </a:t>
            </a:r>
            <a:r>
              <a:rPr lang="en-US" altLang="en-US" sz="2000" b="1" dirty="0">
                <a:solidFill>
                  <a:srgbClr val="000000"/>
                </a:solidFill>
                <a:latin typeface="Courier New" pitchFamily="49" charset="0"/>
                <a:cs typeface="Courier New" pitchFamily="49" charset="0"/>
              </a:rPr>
              <a:t>P</a:t>
            </a:r>
            <a:r>
              <a:rPr lang="en-US" altLang="en-US" sz="2000" b="1" baseline="-25000" dirty="0">
                <a:solidFill>
                  <a:srgbClr val="000000"/>
                </a:solidFill>
                <a:latin typeface="Courier New" pitchFamily="49" charset="0"/>
                <a:cs typeface="Courier New"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262013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319212" y="1384301"/>
            <a:ext cx="3889375" cy="9620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336675" y="2647951"/>
            <a:ext cx="2162175" cy="3873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6388" name="Rectangle 2"/>
          <p:cNvSpPr>
            <a:spLocks noGrp="1" noChangeArrowheads="1"/>
          </p:cNvSpPr>
          <p:nvPr>
            <p:ph type="title"/>
          </p:nvPr>
        </p:nvSpPr>
        <p:spPr>
          <a:xfrm>
            <a:off x="304800" y="277813"/>
            <a:ext cx="8291513" cy="576262"/>
          </a:xfrm>
        </p:spPr>
        <p:txBody>
          <a:bodyPr/>
          <a:lstStyle/>
          <a:p>
            <a:pPr eaLnBrk="1" hangingPunct="1"/>
            <a:r>
              <a:rPr lang="en-US" altLang="en-US" dirty="0"/>
              <a:t>Algorithm for Process </a:t>
            </a:r>
            <a:r>
              <a:rPr lang="en-US" altLang="en-US" dirty="0">
                <a:solidFill>
                  <a:srgbClr val="0000FF"/>
                </a:solidFill>
              </a:rPr>
              <a:t>P</a:t>
            </a:r>
            <a:r>
              <a:rPr lang="en-US" altLang="en-US" baseline="-25000" dirty="0">
                <a:solidFill>
                  <a:srgbClr val="0000FF"/>
                </a:solidFill>
              </a:rPr>
              <a:t>i</a:t>
            </a:r>
          </a:p>
        </p:txBody>
      </p:sp>
      <p:sp>
        <p:nvSpPr>
          <p:cNvPr id="16389" name="Rectangle 3"/>
          <p:cNvSpPr>
            <a:spLocks noGrp="1" noChangeArrowheads="1"/>
          </p:cNvSpPr>
          <p:nvPr>
            <p:ph idx="1"/>
          </p:nvPr>
        </p:nvSpPr>
        <p:spPr>
          <a:xfrm>
            <a:off x="457200" y="990600"/>
            <a:ext cx="7742237" cy="5318125"/>
          </a:xfrm>
        </p:spPr>
        <p:txBody>
          <a:bodyPr/>
          <a:lstStyle/>
          <a:p>
            <a:pPr>
              <a:buFont typeface="Monotype Sorts" pitchFamily="-84" charset="2"/>
              <a:buNone/>
            </a:pPr>
            <a:r>
              <a:rPr lang="en-US" altLang="en-US" b="1" dirty="0">
                <a:solidFill>
                  <a:srgbClr val="000000"/>
                </a:solidFill>
                <a:latin typeface="Courier New" pitchFamily="49" charset="0"/>
                <a:cs typeface="Courier New" pitchFamily="49" charset="0"/>
              </a:rPr>
              <a:t>	do </a:t>
            </a:r>
            <a:r>
              <a:rPr lang="en-US" altLang="en-US" sz="1600" b="1" dirty="0">
                <a:solidFill>
                  <a:srgbClr val="000000"/>
                </a:solidFill>
                <a:latin typeface="Courier New" pitchFamily="49" charset="0"/>
                <a:cs typeface="Courier New" pitchFamily="49" charset="0"/>
              </a:rPr>
              <a:t>{ </a:t>
            </a:r>
          </a:p>
          <a:p>
            <a:pPr>
              <a:buFont typeface="Monotype Sorts" pitchFamily="-84" charset="2"/>
              <a:buNone/>
            </a:pPr>
            <a:r>
              <a:rPr lang="en-US" altLang="en-US" sz="1600" b="1" dirty="0">
                <a:solidFill>
                  <a:srgbClr val="000000"/>
                </a:solidFill>
                <a:latin typeface="Courier New" pitchFamily="49" charset="0"/>
                <a:cs typeface="Courier New" pitchFamily="49" charset="0"/>
              </a:rPr>
              <a:t>		flag[</a:t>
            </a:r>
            <a:r>
              <a:rPr lang="en-US" altLang="en-US" sz="1600" b="1" dirty="0" err="1">
                <a:solidFill>
                  <a:srgbClr val="000000"/>
                </a:solidFill>
                <a:latin typeface="Courier New" pitchFamily="49" charset="0"/>
                <a:cs typeface="Courier New" pitchFamily="49" charset="0"/>
              </a:rPr>
              <a:t>i</a:t>
            </a:r>
            <a:r>
              <a:rPr lang="en-US" altLang="en-US" sz="1600" b="1" dirty="0">
                <a:solidFill>
                  <a:srgbClr val="000000"/>
                </a:solidFill>
                <a:latin typeface="Courier New" pitchFamily="49" charset="0"/>
                <a:cs typeface="Courier New" pitchFamily="49" charset="0"/>
              </a:rPr>
              <a:t>] = TRUE; </a:t>
            </a:r>
          </a:p>
          <a:p>
            <a:pPr>
              <a:buFont typeface="Monotype Sorts" pitchFamily="-84" charset="2"/>
              <a:buNone/>
            </a:pPr>
            <a:r>
              <a:rPr lang="en-US" altLang="en-US" sz="1600" b="1" dirty="0">
                <a:solidFill>
                  <a:srgbClr val="000000"/>
                </a:solidFill>
                <a:latin typeface="Courier New" pitchFamily="49" charset="0"/>
                <a:cs typeface="Courier New" pitchFamily="49" charset="0"/>
              </a:rPr>
              <a:t>		turn = j; </a:t>
            </a:r>
          </a:p>
          <a:p>
            <a:pPr>
              <a:buFont typeface="Monotype Sorts" pitchFamily="-84" charset="2"/>
              <a:buNone/>
            </a:pPr>
            <a:r>
              <a:rPr lang="en-US" altLang="en-US" sz="1600" b="1" dirty="0">
                <a:solidFill>
                  <a:srgbClr val="000000"/>
                </a:solidFill>
                <a:latin typeface="Courier New" pitchFamily="49" charset="0"/>
                <a:cs typeface="Courier New" pitchFamily="49" charset="0"/>
              </a:rPr>
              <a:t>		while (flag[j] &amp;&amp; turn = = j); </a:t>
            </a:r>
          </a:p>
          <a:p>
            <a:pPr>
              <a:buFont typeface="Monotype Sorts" pitchFamily="-84" charset="2"/>
              <a:buNone/>
            </a:pPr>
            <a:r>
              <a:rPr lang="en-US" altLang="en-US" sz="1600" b="1" dirty="0">
                <a:solidFill>
                  <a:srgbClr val="000000"/>
                </a:solidFill>
                <a:latin typeface="Courier New" pitchFamily="49" charset="0"/>
                <a:cs typeface="Courier New" pitchFamily="49" charset="0"/>
              </a:rPr>
              <a:t>			critical section </a:t>
            </a:r>
          </a:p>
          <a:p>
            <a:pPr>
              <a:buFont typeface="Monotype Sorts" pitchFamily="-84" charset="2"/>
              <a:buNone/>
            </a:pPr>
            <a:r>
              <a:rPr lang="en-US" altLang="en-US" sz="1600" b="1" dirty="0">
                <a:solidFill>
                  <a:srgbClr val="000000"/>
                </a:solidFill>
                <a:latin typeface="Courier New" pitchFamily="49" charset="0"/>
                <a:cs typeface="Courier New" pitchFamily="49" charset="0"/>
              </a:rPr>
              <a:t>		flag[</a:t>
            </a:r>
            <a:r>
              <a:rPr lang="en-US" altLang="en-US" sz="1600" b="1" dirty="0" err="1">
                <a:solidFill>
                  <a:srgbClr val="000000"/>
                </a:solidFill>
                <a:latin typeface="Courier New" pitchFamily="49" charset="0"/>
                <a:cs typeface="Courier New" pitchFamily="49" charset="0"/>
              </a:rPr>
              <a:t>i</a:t>
            </a:r>
            <a:r>
              <a:rPr lang="en-US" altLang="en-US" sz="1600" b="1" dirty="0">
                <a:solidFill>
                  <a:srgbClr val="000000"/>
                </a:solidFill>
                <a:latin typeface="Courier New" pitchFamily="49" charset="0"/>
                <a:cs typeface="Courier New" pitchFamily="49" charset="0"/>
              </a:rPr>
              <a:t>] = FALSE; </a:t>
            </a:r>
          </a:p>
          <a:p>
            <a:pPr>
              <a:buFont typeface="Monotype Sorts" pitchFamily="-84" charset="2"/>
              <a:buNone/>
            </a:pPr>
            <a:r>
              <a:rPr lang="en-US" altLang="en-US" sz="1600" b="1" dirty="0">
                <a:solidFill>
                  <a:srgbClr val="000000"/>
                </a:solidFill>
                <a:latin typeface="Courier New" pitchFamily="49" charset="0"/>
                <a:cs typeface="Courier New" pitchFamily="49" charset="0"/>
              </a:rPr>
              <a:t>			remainder section </a:t>
            </a:r>
          </a:p>
          <a:p>
            <a:pPr>
              <a:buFont typeface="Monotype Sorts" pitchFamily="-84" charset="2"/>
              <a:buNone/>
            </a:pPr>
            <a:r>
              <a:rPr lang="en-US" altLang="en-US" sz="1600" b="1" dirty="0">
                <a:solidFill>
                  <a:srgbClr val="000000"/>
                </a:solidFill>
                <a:latin typeface="Courier New" pitchFamily="49" charset="0"/>
                <a:cs typeface="Courier New" pitchFamily="49" charset="0"/>
              </a:rPr>
              <a:t>	 } while (1); </a:t>
            </a:r>
          </a:p>
          <a:p>
            <a:pPr>
              <a:buFont typeface="Monotype Sorts" pitchFamily="-84" charset="2"/>
              <a:buNone/>
            </a:pPr>
            <a:endParaRPr lang="en-US" altLang="en-US" sz="1600" dirty="0">
              <a:solidFill>
                <a:srgbClr val="0000FF"/>
              </a:solidFill>
            </a:endParaRPr>
          </a:p>
          <a:p>
            <a:r>
              <a:rPr lang="en-US" altLang="en-US" dirty="0">
                <a:solidFill>
                  <a:srgbClr val="000000"/>
                </a:solidFill>
              </a:rPr>
              <a:t>Provable that the three  Critical Section requirement are met:</a:t>
            </a:r>
          </a:p>
          <a:p>
            <a:pPr>
              <a:buNone/>
            </a:pPr>
            <a:r>
              <a:rPr lang="en-US" altLang="en-US" dirty="0">
                <a:solidFill>
                  <a:srgbClr val="000000"/>
                </a:solidFill>
              </a:rPr>
              <a:t>        1.   Mutual exclusion is preserved</a:t>
            </a:r>
          </a:p>
          <a:p>
            <a:pPr>
              <a:buNone/>
            </a:pPr>
            <a:r>
              <a:rPr lang="en-US" altLang="en-US" dirty="0">
                <a:solidFill>
                  <a:srgbClr val="000000"/>
                </a:solidFill>
              </a:rPr>
              <a:t>                </a:t>
            </a:r>
            <a:r>
              <a:rPr lang="en-US" altLang="en-US" b="1" dirty="0">
                <a:solidFill>
                  <a:srgbClr val="000000"/>
                </a:solidFill>
                <a:latin typeface="Courier New" pitchFamily="49" charset="0"/>
                <a:cs typeface="Courier New" pitchFamily="49" charset="0"/>
              </a:rPr>
              <a:t>P</a:t>
            </a:r>
            <a:r>
              <a:rPr lang="en-US" altLang="en-US" b="1" baseline="-25000" dirty="0">
                <a:solidFill>
                  <a:srgbClr val="000000"/>
                </a:solidFill>
                <a:latin typeface="Courier New" pitchFamily="49" charset="0"/>
                <a:cs typeface="Courier New" pitchFamily="49" charset="0"/>
              </a:rPr>
              <a:t>i</a:t>
            </a:r>
            <a:r>
              <a:rPr lang="en-US" altLang="en-US" b="1" dirty="0">
                <a:solidFill>
                  <a:srgbClr val="000000"/>
                </a:solidFill>
                <a:latin typeface="Courier New" pitchFamily="49" charset="0"/>
                <a:cs typeface="Courier New" pitchFamily="49" charset="0"/>
              </a:rPr>
              <a:t> </a:t>
            </a:r>
            <a:r>
              <a:rPr lang="en-US" altLang="en-US" dirty="0">
                <a:solidFill>
                  <a:srgbClr val="000000"/>
                </a:solidFill>
              </a:rPr>
              <a:t>enters Critical Section only if:</a:t>
            </a:r>
          </a:p>
          <a:p>
            <a:pPr>
              <a:buNone/>
            </a:pPr>
            <a:r>
              <a:rPr lang="en-US" altLang="en-US" dirty="0">
                <a:solidFill>
                  <a:srgbClr val="000000"/>
                </a:solidFill>
              </a:rPr>
              <a:t>                      either </a:t>
            </a:r>
            <a:r>
              <a:rPr lang="en-US" altLang="en-US" b="1" dirty="0">
                <a:solidFill>
                  <a:srgbClr val="000000"/>
                </a:solidFill>
                <a:latin typeface="Courier New" pitchFamily="49" charset="0"/>
                <a:cs typeface="Courier New" pitchFamily="49" charset="0"/>
              </a:rPr>
              <a:t>flag[j] = false </a:t>
            </a:r>
            <a:r>
              <a:rPr lang="en-US" altLang="en-US" dirty="0">
                <a:solidFill>
                  <a:srgbClr val="000000"/>
                </a:solidFill>
              </a:rPr>
              <a:t>or</a:t>
            </a:r>
            <a:r>
              <a:rPr lang="en-US" altLang="en-US" b="1" dirty="0">
                <a:solidFill>
                  <a:srgbClr val="000000"/>
                </a:solidFill>
                <a:latin typeface="Courier New" pitchFamily="49" charset="0"/>
                <a:cs typeface="Courier New" pitchFamily="49" charset="0"/>
              </a:rPr>
              <a:t> turn = </a:t>
            </a:r>
            <a:r>
              <a:rPr lang="en-US" altLang="en-US" b="1" dirty="0" err="1">
                <a:solidFill>
                  <a:srgbClr val="000000"/>
                </a:solidFill>
                <a:latin typeface="Courier New" pitchFamily="49" charset="0"/>
                <a:cs typeface="Courier New" pitchFamily="49" charset="0"/>
              </a:rPr>
              <a:t>i</a:t>
            </a:r>
            <a:endParaRPr lang="en-US" altLang="en-US" dirty="0">
              <a:solidFill>
                <a:srgbClr val="000000"/>
              </a:solidFill>
            </a:endParaRPr>
          </a:p>
          <a:p>
            <a:pPr>
              <a:buNone/>
            </a:pPr>
            <a:r>
              <a:rPr lang="en-US" altLang="en-US" dirty="0">
                <a:solidFill>
                  <a:srgbClr val="000000"/>
                </a:solidFill>
              </a:rPr>
              <a:t>        2.   Progress requirement is satisfied</a:t>
            </a:r>
          </a:p>
          <a:p>
            <a:pPr>
              <a:buNone/>
            </a:pPr>
            <a:r>
              <a:rPr lang="en-US" altLang="en-US" dirty="0">
                <a:solidFill>
                  <a:srgbClr val="000000"/>
                </a:solidFill>
              </a:rPr>
              <a:t>        3.   Bounded-waiting requirement is met</a:t>
            </a:r>
          </a:p>
        </p:txBody>
      </p:sp>
      <p:sp>
        <p:nvSpPr>
          <p:cNvPr id="8" name="Text Box 8"/>
          <p:cNvSpPr txBox="1">
            <a:spLocks noChangeArrowheads="1"/>
          </p:cNvSpPr>
          <p:nvPr/>
        </p:nvSpPr>
        <p:spPr bwMode="auto">
          <a:xfrm>
            <a:off x="5580062" y="1665289"/>
            <a:ext cx="1476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i="1" dirty="0"/>
              <a:t>entry section</a:t>
            </a:r>
          </a:p>
        </p:txBody>
      </p:sp>
      <p:sp>
        <p:nvSpPr>
          <p:cNvPr id="9" name="Text Box 9"/>
          <p:cNvSpPr txBox="1">
            <a:spLocks noChangeArrowheads="1"/>
          </p:cNvSpPr>
          <p:nvPr/>
        </p:nvSpPr>
        <p:spPr bwMode="auto">
          <a:xfrm>
            <a:off x="5580062" y="2651126"/>
            <a:ext cx="1323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i="1" dirty="0"/>
              <a:t>exit section</a:t>
            </a:r>
          </a:p>
        </p:txBody>
      </p:sp>
    </p:spTree>
    <p:extLst>
      <p:ext uri="{BB962C8B-B14F-4D97-AF65-F5344CB8AC3E}">
        <p14:creationId xmlns:p14="http://schemas.microsoft.com/office/powerpoint/2010/main" val="15782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9"/>
          <p:cNvSpPr>
            <a:spLocks noChangeArrowheads="1"/>
          </p:cNvSpPr>
          <p:nvPr/>
        </p:nvSpPr>
        <p:spPr bwMode="auto">
          <a:xfrm>
            <a:off x="539750" y="1844675"/>
            <a:ext cx="4032250" cy="33115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rgbClr val="FFB9A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21508" name="Rectangle 10"/>
          <p:cNvSpPr>
            <a:spLocks noChangeArrowheads="1"/>
          </p:cNvSpPr>
          <p:nvPr/>
        </p:nvSpPr>
        <p:spPr bwMode="auto">
          <a:xfrm>
            <a:off x="4787900" y="1844675"/>
            <a:ext cx="4032250" cy="3311525"/>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rgbClr val="CCFFFF">
                    <a:alpha val="5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21509" name="Rectangle 4"/>
          <p:cNvSpPr>
            <a:spLocks noGrp="1" noChangeArrowheads="1"/>
          </p:cNvSpPr>
          <p:nvPr>
            <p:ph type="title"/>
          </p:nvPr>
        </p:nvSpPr>
        <p:spPr/>
        <p:txBody>
          <a:bodyPr/>
          <a:lstStyle/>
          <a:p>
            <a:pPr eaLnBrk="1" hangingPunct="1"/>
            <a:r>
              <a:rPr lang="en-US" altLang="en-US"/>
              <a:t>Two processes executing concurrently</a:t>
            </a:r>
          </a:p>
        </p:txBody>
      </p:sp>
      <p:sp>
        <p:nvSpPr>
          <p:cNvPr id="21510" name="Rectangle 3"/>
          <p:cNvSpPr>
            <a:spLocks noChangeArrowheads="1"/>
          </p:cNvSpPr>
          <p:nvPr/>
        </p:nvSpPr>
        <p:spPr bwMode="auto">
          <a:xfrm>
            <a:off x="322263" y="1916113"/>
            <a:ext cx="432117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altLang="en-US" sz="2000" b="0"/>
              <a:t>	do {</a:t>
            </a:r>
          </a:p>
          <a:p>
            <a:pPr eaLnBrk="1" hangingPunct="1">
              <a:spcBef>
                <a:spcPct val="20000"/>
              </a:spcBef>
            </a:pPr>
            <a:r>
              <a:rPr lang="en-US" altLang="en-US" sz="2000" b="0"/>
              <a:t>		</a:t>
            </a:r>
            <a:r>
              <a:rPr lang="en-US" altLang="en-US" sz="2000"/>
              <a:t>flag[i] = TRUE; </a:t>
            </a:r>
          </a:p>
          <a:p>
            <a:pPr eaLnBrk="1" hangingPunct="1">
              <a:spcBef>
                <a:spcPct val="20000"/>
              </a:spcBef>
            </a:pPr>
            <a:r>
              <a:rPr lang="en-US" altLang="en-US" sz="2000"/>
              <a:t>		turn = j; </a:t>
            </a:r>
          </a:p>
          <a:p>
            <a:pPr eaLnBrk="1" hangingPunct="1">
              <a:spcBef>
                <a:spcPct val="20000"/>
              </a:spcBef>
            </a:pPr>
            <a:r>
              <a:rPr lang="en-US" altLang="en-US" sz="2000"/>
              <a:t>		while (flag[j] &amp;&amp; turn == j);</a:t>
            </a:r>
            <a:r>
              <a:rPr lang="en-US" altLang="en-US" sz="2000" b="0"/>
              <a:t> </a:t>
            </a:r>
          </a:p>
          <a:p>
            <a:pPr eaLnBrk="1" hangingPunct="1">
              <a:spcBef>
                <a:spcPct val="20000"/>
              </a:spcBef>
            </a:pPr>
            <a:r>
              <a:rPr lang="en-US" altLang="en-US" sz="2000" b="0" i="1"/>
              <a:t>		critical section…..</a:t>
            </a:r>
          </a:p>
          <a:p>
            <a:pPr eaLnBrk="1" hangingPunct="1">
              <a:spcBef>
                <a:spcPct val="20000"/>
              </a:spcBef>
            </a:pPr>
            <a:r>
              <a:rPr lang="en-US" altLang="en-US" sz="2000" b="0"/>
              <a:t>		</a:t>
            </a:r>
            <a:r>
              <a:rPr lang="en-US" altLang="en-US" sz="2000"/>
              <a:t>flag[i] = FALSE; </a:t>
            </a:r>
          </a:p>
          <a:p>
            <a:pPr eaLnBrk="1" hangingPunct="1">
              <a:spcBef>
                <a:spcPct val="20000"/>
              </a:spcBef>
            </a:pPr>
            <a:r>
              <a:rPr lang="en-US" altLang="en-US" sz="2000" b="0" i="1"/>
              <a:t>		remainder section…..</a:t>
            </a:r>
          </a:p>
          <a:p>
            <a:pPr eaLnBrk="1" hangingPunct="1">
              <a:spcBef>
                <a:spcPct val="20000"/>
              </a:spcBef>
            </a:pPr>
            <a:r>
              <a:rPr lang="en-US" altLang="en-US" sz="2000" b="0"/>
              <a:t>	}  while (1)</a:t>
            </a:r>
            <a:endParaRPr lang="en-US" altLang="en-US" sz="1600" b="0">
              <a:solidFill>
                <a:srgbClr val="FF9900"/>
              </a:solidFill>
            </a:endParaRPr>
          </a:p>
        </p:txBody>
      </p:sp>
      <p:sp>
        <p:nvSpPr>
          <p:cNvPr id="21511" name="Rectangle 3"/>
          <p:cNvSpPr>
            <a:spLocks noChangeArrowheads="1"/>
          </p:cNvSpPr>
          <p:nvPr/>
        </p:nvSpPr>
        <p:spPr bwMode="auto">
          <a:xfrm>
            <a:off x="4500563" y="1844675"/>
            <a:ext cx="43926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altLang="en-US" sz="2000" b="0"/>
              <a:t>	do {</a:t>
            </a:r>
          </a:p>
          <a:p>
            <a:pPr eaLnBrk="1" hangingPunct="1">
              <a:spcBef>
                <a:spcPct val="20000"/>
              </a:spcBef>
            </a:pPr>
            <a:r>
              <a:rPr lang="en-US" altLang="en-US" sz="2000" b="0"/>
              <a:t>		</a:t>
            </a:r>
            <a:r>
              <a:rPr lang="en-US" altLang="en-US" sz="2000"/>
              <a:t>flag[j] = TRUE; </a:t>
            </a:r>
          </a:p>
          <a:p>
            <a:pPr eaLnBrk="1" hangingPunct="1">
              <a:spcBef>
                <a:spcPct val="20000"/>
              </a:spcBef>
            </a:pPr>
            <a:r>
              <a:rPr lang="en-US" altLang="en-US" sz="2000"/>
              <a:t>		turn = i; </a:t>
            </a:r>
          </a:p>
          <a:p>
            <a:pPr eaLnBrk="1" hangingPunct="1">
              <a:spcBef>
                <a:spcPct val="20000"/>
              </a:spcBef>
            </a:pPr>
            <a:r>
              <a:rPr lang="en-US" altLang="en-US" sz="2000"/>
              <a:t>		while (flag[i] &amp;&amp; turn == i); </a:t>
            </a:r>
          </a:p>
          <a:p>
            <a:pPr eaLnBrk="1" hangingPunct="1">
              <a:spcBef>
                <a:spcPct val="20000"/>
              </a:spcBef>
            </a:pPr>
            <a:r>
              <a:rPr lang="en-US" altLang="en-US" sz="2000"/>
              <a:t>		</a:t>
            </a:r>
            <a:r>
              <a:rPr lang="en-US" altLang="en-US" sz="2000" b="0" i="1"/>
              <a:t>critical section…..</a:t>
            </a:r>
          </a:p>
          <a:p>
            <a:pPr eaLnBrk="1" hangingPunct="1">
              <a:spcBef>
                <a:spcPct val="20000"/>
              </a:spcBef>
            </a:pPr>
            <a:r>
              <a:rPr lang="en-US" altLang="en-US" sz="2000"/>
              <a:t>		flag[j] = FALSE; </a:t>
            </a:r>
          </a:p>
          <a:p>
            <a:pPr eaLnBrk="1" hangingPunct="1">
              <a:spcBef>
                <a:spcPct val="20000"/>
              </a:spcBef>
            </a:pPr>
            <a:r>
              <a:rPr lang="en-US" altLang="en-US" sz="2000" b="0" i="1"/>
              <a:t>		remainder section…..</a:t>
            </a:r>
          </a:p>
          <a:p>
            <a:pPr eaLnBrk="1" hangingPunct="1">
              <a:spcBef>
                <a:spcPct val="20000"/>
              </a:spcBef>
            </a:pPr>
            <a:r>
              <a:rPr lang="en-US" altLang="en-US" sz="2000" b="0"/>
              <a:t>	} while (1)</a:t>
            </a:r>
            <a:endParaRPr lang="en-US" altLang="en-US" sz="1600" b="0">
              <a:solidFill>
                <a:srgbClr val="FF9900"/>
              </a:solidFill>
            </a:endParaRPr>
          </a:p>
        </p:txBody>
      </p:sp>
      <p:sp>
        <p:nvSpPr>
          <p:cNvPr id="21512" name="Text Box 7"/>
          <p:cNvSpPr txBox="1">
            <a:spLocks noChangeArrowheads="1"/>
          </p:cNvSpPr>
          <p:nvPr/>
        </p:nvSpPr>
        <p:spPr bwMode="auto">
          <a:xfrm>
            <a:off x="1835150" y="1484313"/>
            <a:ext cx="194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sz="2000"/>
              <a:t>PROCESS i (0)</a:t>
            </a:r>
          </a:p>
        </p:txBody>
      </p:sp>
      <p:sp>
        <p:nvSpPr>
          <p:cNvPr id="21513" name="Text Box 8"/>
          <p:cNvSpPr txBox="1">
            <a:spLocks noChangeArrowheads="1"/>
          </p:cNvSpPr>
          <p:nvPr/>
        </p:nvSpPr>
        <p:spPr bwMode="auto">
          <a:xfrm>
            <a:off x="6227763" y="1484313"/>
            <a:ext cx="194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sz="2000"/>
              <a:t>PROCESS j (1)</a:t>
            </a:r>
          </a:p>
        </p:txBody>
      </p:sp>
      <p:sp>
        <p:nvSpPr>
          <p:cNvPr id="21514" name="Text Box 18"/>
          <p:cNvSpPr txBox="1">
            <a:spLocks noChangeArrowheads="1"/>
          </p:cNvSpPr>
          <p:nvPr/>
        </p:nvSpPr>
        <p:spPr bwMode="auto">
          <a:xfrm>
            <a:off x="323850" y="5661025"/>
            <a:ext cx="2035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i="1"/>
              <a:t>Shared Variables</a:t>
            </a:r>
          </a:p>
        </p:txBody>
      </p:sp>
      <p:sp>
        <p:nvSpPr>
          <p:cNvPr id="21515" name="AutoShape 19"/>
          <p:cNvSpPr>
            <a:spLocks/>
          </p:cNvSpPr>
          <p:nvPr/>
        </p:nvSpPr>
        <p:spPr bwMode="auto">
          <a:xfrm>
            <a:off x="2411413" y="5300663"/>
            <a:ext cx="288925" cy="1008062"/>
          </a:xfrm>
          <a:prstGeom prst="rightBrace">
            <a:avLst>
              <a:gd name="adj1" fmla="val 29075"/>
              <a:gd name="adj2" fmla="val 50000"/>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21516" name="Text Box 20"/>
          <p:cNvSpPr txBox="1">
            <a:spLocks noChangeArrowheads="1"/>
          </p:cNvSpPr>
          <p:nvPr/>
        </p:nvSpPr>
        <p:spPr bwMode="auto">
          <a:xfrm>
            <a:off x="3125533" y="5445125"/>
            <a:ext cx="810135"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dirty="0"/>
              <a:t>flag[ ]</a:t>
            </a:r>
          </a:p>
          <a:p>
            <a:pPr algn="ctr" eaLnBrk="1" hangingPunct="1"/>
            <a:r>
              <a:rPr lang="en-US" altLang="en-US" dirty="0"/>
              <a:t>turn</a:t>
            </a:r>
          </a:p>
        </p:txBody>
      </p:sp>
    </p:spTree>
    <p:extLst>
      <p:ext uri="{BB962C8B-B14F-4D97-AF65-F5344CB8AC3E}">
        <p14:creationId xmlns:p14="http://schemas.microsoft.com/office/powerpoint/2010/main" val="246240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Bakery Algorithm</a:t>
            </a:r>
          </a:p>
        </p:txBody>
      </p:sp>
      <p:sp>
        <p:nvSpPr>
          <p:cNvPr id="7171" name="Rectangle 3"/>
          <p:cNvSpPr>
            <a:spLocks noGrp="1" noChangeArrowheads="1"/>
          </p:cNvSpPr>
          <p:nvPr>
            <p:ph type="body" idx="1"/>
          </p:nvPr>
        </p:nvSpPr>
        <p:spPr>
          <a:xfrm>
            <a:off x="228600" y="914400"/>
            <a:ext cx="8686800" cy="5638800"/>
          </a:xfrm>
        </p:spPr>
        <p:txBody>
          <a:bodyPr/>
          <a:lstStyle/>
          <a:p>
            <a:pPr algn="just"/>
            <a:r>
              <a:rPr lang="en-US" altLang="en-US" sz="2200" dirty="0"/>
              <a:t>Critical Section for N processes</a:t>
            </a:r>
          </a:p>
          <a:p>
            <a:pPr lvl="1" algn="just"/>
            <a:r>
              <a:rPr lang="en-US" altLang="en-US" dirty="0"/>
              <a:t>Before entering its critical section, a process receives a number (like in a bakery). Holder of the smallest number enters the critical section.</a:t>
            </a:r>
          </a:p>
          <a:p>
            <a:pPr lvl="1" algn="just"/>
            <a:r>
              <a:rPr lang="en-US" altLang="en-US" dirty="0"/>
              <a:t>The numbering scheme here always generates numbers in increasing order of enumeration; i.e., 1,2,3,3,3,3,4,5...</a:t>
            </a:r>
          </a:p>
          <a:p>
            <a:pPr lvl="1" algn="just"/>
            <a:r>
              <a:rPr lang="en-US" altLang="en-US" dirty="0"/>
              <a:t>If processes </a:t>
            </a:r>
            <a:r>
              <a:rPr lang="en-US" altLang="en-US" i="1" dirty="0"/>
              <a:t>P</a:t>
            </a:r>
            <a:r>
              <a:rPr lang="en-US" altLang="en-US" i="1" baseline="-25000" dirty="0"/>
              <a:t>i</a:t>
            </a:r>
            <a:r>
              <a:rPr lang="en-US" altLang="en-US" dirty="0"/>
              <a:t> and </a:t>
            </a:r>
            <a:r>
              <a:rPr lang="en-US" altLang="en-US" i="1" dirty="0" err="1"/>
              <a:t>P</a:t>
            </a:r>
            <a:r>
              <a:rPr lang="en-US" altLang="en-US" i="1" baseline="-25000" dirty="0" err="1"/>
              <a:t>j</a:t>
            </a:r>
            <a:r>
              <a:rPr lang="en-US" altLang="en-US" dirty="0"/>
              <a:t> receive the same number, if </a:t>
            </a:r>
            <a:r>
              <a:rPr lang="en-US" altLang="en-US" i="1" dirty="0" err="1"/>
              <a:t>i</a:t>
            </a:r>
            <a:r>
              <a:rPr lang="en-US" altLang="en-US" dirty="0"/>
              <a:t> &lt; </a:t>
            </a:r>
            <a:r>
              <a:rPr lang="en-US" altLang="en-US" i="1" dirty="0"/>
              <a:t>j</a:t>
            </a:r>
            <a:r>
              <a:rPr lang="en-US" altLang="en-US" dirty="0"/>
              <a:t>, then </a:t>
            </a:r>
            <a:r>
              <a:rPr lang="en-US" altLang="en-US" i="1" dirty="0"/>
              <a:t>P</a:t>
            </a:r>
            <a:r>
              <a:rPr lang="en-US" altLang="en-US" i="1" baseline="-25000" dirty="0"/>
              <a:t>i</a:t>
            </a:r>
            <a:r>
              <a:rPr lang="en-US" altLang="en-US" dirty="0"/>
              <a:t> is served first;                  else </a:t>
            </a:r>
            <a:r>
              <a:rPr lang="en-US" altLang="en-US" i="1" dirty="0" err="1"/>
              <a:t>P</a:t>
            </a:r>
            <a:r>
              <a:rPr lang="en-US" altLang="en-US" i="1" baseline="-25000" dirty="0" err="1"/>
              <a:t>j</a:t>
            </a:r>
            <a:r>
              <a:rPr lang="en-US" altLang="en-US" dirty="0"/>
              <a:t> is served first (PID assumed unique).</a:t>
            </a:r>
            <a:endParaRPr lang="en-US" altLang="en-US" dirty="0">
              <a:solidFill>
                <a:srgbClr val="FF0000"/>
              </a:solidFill>
            </a:endParaRPr>
          </a:p>
          <a:p>
            <a:pPr algn="just"/>
            <a:r>
              <a:rPr lang="en-US" altLang="en-US" sz="2200" dirty="0"/>
              <a:t>Choosing a number</a:t>
            </a:r>
          </a:p>
          <a:p>
            <a:pPr lvl="1" algn="just"/>
            <a:r>
              <a:rPr lang="en-US" altLang="en-US" dirty="0"/>
              <a:t>max (</a:t>
            </a:r>
            <a:r>
              <a:rPr lang="en-US" altLang="en-US" i="1" dirty="0"/>
              <a:t>a</a:t>
            </a:r>
            <a:r>
              <a:rPr lang="en-US" altLang="en-US" i="1" baseline="-25000" dirty="0"/>
              <a:t>0</a:t>
            </a:r>
            <a:r>
              <a:rPr lang="en-US" altLang="en-US" dirty="0"/>
              <a:t>,…, </a:t>
            </a:r>
            <a:r>
              <a:rPr lang="en-US" altLang="en-US" i="1" dirty="0"/>
              <a:t>a</a:t>
            </a:r>
            <a:r>
              <a:rPr lang="en-US" altLang="en-US" i="1" baseline="-25000" dirty="0"/>
              <a:t>n</a:t>
            </a:r>
            <a:r>
              <a:rPr lang="en-US" altLang="en-US" baseline="-25000" dirty="0"/>
              <a:t>-1</a:t>
            </a:r>
            <a:r>
              <a:rPr lang="en-US" altLang="en-US" dirty="0"/>
              <a:t>) is a number </a:t>
            </a:r>
            <a:r>
              <a:rPr lang="en-US" altLang="en-US" i="1" dirty="0"/>
              <a:t>k</a:t>
            </a:r>
            <a:r>
              <a:rPr lang="en-US" altLang="en-US" dirty="0"/>
              <a:t>, such that </a:t>
            </a:r>
            <a:r>
              <a:rPr lang="en-US" altLang="en-US" i="1" dirty="0"/>
              <a:t>k</a:t>
            </a:r>
            <a:r>
              <a:rPr lang="en-US" altLang="en-US" dirty="0"/>
              <a:t> </a:t>
            </a:r>
            <a:r>
              <a:rPr lang="en-US" altLang="en-US" dirty="0">
                <a:sym typeface="Symbol" pitchFamily="18" charset="2"/>
              </a:rPr>
              <a:t></a:t>
            </a:r>
            <a:r>
              <a:rPr lang="en-US" altLang="en-US" i="1" dirty="0">
                <a:sym typeface="Symbol" pitchFamily="18" charset="2"/>
              </a:rPr>
              <a:t> </a:t>
            </a:r>
            <a:r>
              <a:rPr lang="en-US" altLang="en-US" i="1" dirty="0" err="1">
                <a:sym typeface="Symbol" pitchFamily="18" charset="2"/>
              </a:rPr>
              <a:t>a</a:t>
            </a:r>
            <a:r>
              <a:rPr lang="en-US" altLang="en-US" baseline="-25000" dirty="0" err="1">
                <a:sym typeface="Symbol" pitchFamily="18" charset="2"/>
              </a:rPr>
              <a:t>i</a:t>
            </a:r>
            <a:r>
              <a:rPr lang="en-US" altLang="en-US" dirty="0">
                <a:sym typeface="Symbol" pitchFamily="18" charset="2"/>
              </a:rPr>
              <a:t> for </a:t>
            </a:r>
            <a:r>
              <a:rPr lang="en-US" altLang="en-US" i="1" dirty="0" err="1">
                <a:sym typeface="Symbol" pitchFamily="18" charset="2"/>
              </a:rPr>
              <a:t>i</a:t>
            </a:r>
            <a:r>
              <a:rPr lang="en-US" altLang="en-US" dirty="0">
                <a:sym typeface="Symbol" pitchFamily="18" charset="2"/>
              </a:rPr>
              <a:t> = 0, …, </a:t>
            </a:r>
            <a:r>
              <a:rPr lang="en-US" altLang="en-US" i="1" dirty="0">
                <a:sym typeface="Symbol" pitchFamily="18" charset="2"/>
              </a:rPr>
              <a:t>n</a:t>
            </a:r>
            <a:r>
              <a:rPr lang="en-US" altLang="en-US" dirty="0">
                <a:sym typeface="Symbol" pitchFamily="18" charset="2"/>
              </a:rPr>
              <a:t> – 1</a:t>
            </a:r>
            <a:endParaRPr lang="en-US" altLang="en-US" dirty="0"/>
          </a:p>
          <a:p>
            <a:pPr algn="just"/>
            <a:r>
              <a:rPr lang="en-US" altLang="en-US" sz="2200" dirty="0"/>
              <a:t>Notation for</a:t>
            </a:r>
            <a:r>
              <a:rPr lang="en-US" altLang="en-US" sz="2200" dirty="0">
                <a:sym typeface="Symbol" pitchFamily="18" charset="2"/>
              </a:rPr>
              <a:t> lexicographical order (ticket #, PID #)</a:t>
            </a:r>
          </a:p>
          <a:p>
            <a:pPr lvl="1" algn="just"/>
            <a:r>
              <a:rPr lang="en-US" altLang="en-US" dirty="0"/>
              <a:t>(</a:t>
            </a:r>
            <a:r>
              <a:rPr lang="en-US" altLang="en-US" i="1" dirty="0" err="1"/>
              <a:t>a,b</a:t>
            </a:r>
            <a:r>
              <a:rPr lang="en-US" altLang="en-US" dirty="0"/>
              <a:t>) &lt; (</a:t>
            </a:r>
            <a:r>
              <a:rPr lang="en-US" altLang="en-US" i="1" dirty="0" err="1"/>
              <a:t>c,d</a:t>
            </a:r>
            <a:r>
              <a:rPr lang="en-US" altLang="en-US" dirty="0"/>
              <a:t>) if </a:t>
            </a:r>
            <a:r>
              <a:rPr lang="en-US" altLang="en-US" i="1" dirty="0"/>
              <a:t>a</a:t>
            </a:r>
            <a:r>
              <a:rPr lang="en-US" altLang="en-US" dirty="0"/>
              <a:t> &lt; </a:t>
            </a:r>
            <a:r>
              <a:rPr lang="en-US" altLang="en-US" i="1" dirty="0"/>
              <a:t>c</a:t>
            </a:r>
            <a:r>
              <a:rPr lang="en-US" altLang="en-US" dirty="0"/>
              <a:t> or if </a:t>
            </a:r>
            <a:r>
              <a:rPr lang="en-US" altLang="en-US" i="1" dirty="0"/>
              <a:t>a</a:t>
            </a:r>
            <a:r>
              <a:rPr lang="en-US" altLang="en-US" dirty="0"/>
              <a:t> == </a:t>
            </a:r>
            <a:r>
              <a:rPr lang="en-US" altLang="en-US" i="1" dirty="0"/>
              <a:t>c</a:t>
            </a:r>
            <a:r>
              <a:rPr lang="en-US" altLang="en-US" dirty="0"/>
              <a:t> and </a:t>
            </a:r>
            <a:r>
              <a:rPr lang="en-US" altLang="en-US" i="1" dirty="0"/>
              <a:t>b </a:t>
            </a:r>
            <a:r>
              <a:rPr lang="en-US" altLang="en-US" dirty="0"/>
              <a:t>&lt; </a:t>
            </a:r>
            <a:r>
              <a:rPr lang="en-US" altLang="en-US" i="1" dirty="0"/>
              <a:t>d</a:t>
            </a:r>
          </a:p>
          <a:p>
            <a:pPr algn="just"/>
            <a:r>
              <a:rPr lang="en-US" altLang="en-US" dirty="0"/>
              <a:t>Shared Data:</a:t>
            </a:r>
          </a:p>
          <a:p>
            <a:pPr lvl="1" algn="just"/>
            <a:r>
              <a:rPr lang="en-US" altLang="en-US" dirty="0"/>
              <a:t>Boolean choosing[n] initialized to FALSE</a:t>
            </a:r>
          </a:p>
          <a:p>
            <a:pPr lvl="1" algn="just"/>
            <a:r>
              <a:rPr lang="en-US" altLang="en-US" dirty="0"/>
              <a:t>Integer number[n] initialized to 0</a:t>
            </a:r>
          </a:p>
        </p:txBody>
      </p:sp>
    </p:spTree>
    <p:extLst>
      <p:ext uri="{BB962C8B-B14F-4D97-AF65-F5344CB8AC3E}">
        <p14:creationId xmlns:p14="http://schemas.microsoft.com/office/powerpoint/2010/main" val="162893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Bakery Algorithm</a:t>
            </a:r>
          </a:p>
        </p:txBody>
      </p:sp>
      <p:sp>
        <p:nvSpPr>
          <p:cNvPr id="7171" name="Rectangle 3"/>
          <p:cNvSpPr>
            <a:spLocks noGrp="1" noChangeArrowheads="1"/>
          </p:cNvSpPr>
          <p:nvPr>
            <p:ph type="body" idx="1"/>
          </p:nvPr>
        </p:nvSpPr>
        <p:spPr>
          <a:xfrm>
            <a:off x="914400" y="1219200"/>
            <a:ext cx="7696200" cy="4876800"/>
          </a:xfrm>
        </p:spPr>
        <p:txBody>
          <a:bodyPr/>
          <a:lstStyle/>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do { </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choosing[</a:t>
            </a:r>
            <a:r>
              <a:rPr lang="en-US" altLang="en-US" sz="1800" dirty="0" err="1">
                <a:latin typeface="Arial" panose="020B0604020202020204" pitchFamily="34" charset="0"/>
                <a:ea typeface="Cambria Math" panose="02040503050406030204" pitchFamily="18" charset="0"/>
                <a:cs typeface="Arial" panose="020B0604020202020204" pitchFamily="34" charset="0"/>
              </a:rPr>
              <a:t>i</a:t>
            </a:r>
            <a:r>
              <a:rPr lang="en-US" altLang="en-US" sz="1800" dirty="0">
                <a:latin typeface="Arial" panose="020B0604020202020204" pitchFamily="34" charset="0"/>
                <a:ea typeface="Cambria Math" panose="02040503050406030204" pitchFamily="18" charset="0"/>
                <a:cs typeface="Arial" panose="020B0604020202020204" pitchFamily="34" charset="0"/>
              </a:rPr>
              <a:t>] = TRUE;</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number[</a:t>
            </a:r>
            <a:r>
              <a:rPr lang="en-US" altLang="en-US" sz="1800" dirty="0" err="1">
                <a:latin typeface="Arial" panose="020B0604020202020204" pitchFamily="34" charset="0"/>
                <a:ea typeface="Cambria Math" panose="02040503050406030204" pitchFamily="18" charset="0"/>
                <a:cs typeface="Arial" panose="020B0604020202020204" pitchFamily="34" charset="0"/>
              </a:rPr>
              <a:t>i</a:t>
            </a:r>
            <a:r>
              <a:rPr lang="en-US" altLang="en-US" sz="1800" dirty="0">
                <a:latin typeface="Arial" panose="020B0604020202020204" pitchFamily="34" charset="0"/>
                <a:ea typeface="Cambria Math" panose="02040503050406030204" pitchFamily="18" charset="0"/>
                <a:cs typeface="Arial" panose="020B0604020202020204" pitchFamily="34" charset="0"/>
              </a:rPr>
              <a:t>] = max(number[0], …, number[n – 1]) +1;</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choosing[</a:t>
            </a:r>
            <a:r>
              <a:rPr lang="en-US" altLang="en-US" sz="1800" dirty="0" err="1">
                <a:latin typeface="Arial" panose="020B0604020202020204" pitchFamily="34" charset="0"/>
                <a:ea typeface="Cambria Math" panose="02040503050406030204" pitchFamily="18" charset="0"/>
                <a:cs typeface="Arial" panose="020B0604020202020204" pitchFamily="34" charset="0"/>
              </a:rPr>
              <a:t>i</a:t>
            </a:r>
            <a:r>
              <a:rPr lang="en-US" altLang="en-US" sz="1800" dirty="0">
                <a:latin typeface="Arial" panose="020B0604020202020204" pitchFamily="34" charset="0"/>
                <a:ea typeface="Cambria Math" panose="02040503050406030204" pitchFamily="18" charset="0"/>
                <a:cs typeface="Arial" panose="020B0604020202020204" pitchFamily="34" charset="0"/>
              </a:rPr>
              <a:t>] = FALSE;</a:t>
            </a:r>
          </a:p>
          <a:p>
            <a:pPr eaLnBrk="1" hangingPunct="1">
              <a:lnSpc>
                <a:spcPct val="90000"/>
              </a:lnSpc>
              <a:spcBef>
                <a:spcPct val="15000"/>
              </a:spcBef>
              <a:buFontTx/>
              <a:buNone/>
              <a:tabLst>
                <a:tab pos="517525" algn="l"/>
                <a:tab pos="1196975" algn="l"/>
                <a:tab pos="1487488" algn="l"/>
                <a:tab pos="1831975" algn="l"/>
              </a:tabLst>
            </a:pPr>
            <a:endParaRPr lang="en-US" altLang="en-US" sz="1800" dirty="0">
              <a:latin typeface="Arial" panose="020B0604020202020204" pitchFamily="34" charset="0"/>
              <a:ea typeface="Cambria Math" panose="02040503050406030204" pitchFamily="18" charset="0"/>
              <a:cs typeface="Arial" panose="020B0604020202020204" pitchFamily="34" charset="0"/>
            </a:endParaRP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for (j = 0; j &lt; n; </a:t>
            </a:r>
            <a:r>
              <a:rPr lang="en-US" altLang="en-US" sz="1800" dirty="0" err="1">
                <a:latin typeface="Arial" panose="020B0604020202020204" pitchFamily="34" charset="0"/>
                <a:ea typeface="Cambria Math" panose="02040503050406030204" pitchFamily="18" charset="0"/>
                <a:cs typeface="Arial" panose="020B0604020202020204" pitchFamily="34" charset="0"/>
              </a:rPr>
              <a:t>j++</a:t>
            </a:r>
            <a:r>
              <a:rPr lang="en-US" altLang="en-US" sz="1800" dirty="0">
                <a:latin typeface="Arial" panose="020B0604020202020204" pitchFamily="34" charset="0"/>
                <a:ea typeface="Cambria Math" panose="02040503050406030204" pitchFamily="18" charset="0"/>
                <a:cs typeface="Arial" panose="020B0604020202020204" pitchFamily="34" charset="0"/>
              </a:rPr>
              <a:t>) {</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while (choosing[j]) ; </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rPr>
              <a:t>		  	while ((number[j] !=</a:t>
            </a: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0) &amp;&amp; ((number[j],j) &lt; (number[</a:t>
            </a:r>
            <a:r>
              <a:rPr lang="en-US" altLang="en-US" sz="1800" dirty="0" err="1">
                <a:latin typeface="Arial" panose="020B0604020202020204" pitchFamily="34" charset="0"/>
                <a:ea typeface="Cambria Math" panose="02040503050406030204" pitchFamily="18" charset="0"/>
                <a:cs typeface="Arial" panose="020B0604020202020204" pitchFamily="34" charset="0"/>
                <a:sym typeface="Symbol" pitchFamily="18" charset="2"/>
              </a:rPr>
              <a:t>i</a:t>
            </a: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a:t>
            </a:r>
            <a:r>
              <a:rPr lang="en-US" altLang="en-US" sz="1800" dirty="0" err="1">
                <a:latin typeface="Arial" panose="020B0604020202020204" pitchFamily="34" charset="0"/>
                <a:ea typeface="Cambria Math" panose="02040503050406030204" pitchFamily="18" charset="0"/>
                <a:cs typeface="Arial" panose="020B0604020202020204" pitchFamily="34" charset="0"/>
                <a:sym typeface="Symbol" pitchFamily="18" charset="2"/>
              </a:rPr>
              <a:t>i</a:t>
            </a: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a:t>
            </a:r>
          </a:p>
          <a:p>
            <a:pPr eaLnBrk="1" hangingPunct="1">
              <a:lnSpc>
                <a:spcPct val="90000"/>
              </a:lnSpc>
              <a:spcBef>
                <a:spcPct val="15000"/>
              </a:spcBef>
              <a:buFontTx/>
              <a:buNone/>
              <a:tabLst>
                <a:tab pos="517525" algn="l"/>
                <a:tab pos="1196975" algn="l"/>
                <a:tab pos="1487488" algn="l"/>
                <a:tab pos="1831975" algn="l"/>
              </a:tabLst>
            </a:pPr>
            <a:endPar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endParaRP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critical section</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number[</a:t>
            </a:r>
            <a:r>
              <a:rPr lang="en-US" altLang="en-US" sz="1800" dirty="0" err="1">
                <a:latin typeface="Arial" panose="020B0604020202020204" pitchFamily="34" charset="0"/>
                <a:ea typeface="Cambria Math" panose="02040503050406030204" pitchFamily="18" charset="0"/>
                <a:cs typeface="Arial" panose="020B0604020202020204" pitchFamily="34" charset="0"/>
                <a:sym typeface="Symbol" pitchFamily="18" charset="2"/>
              </a:rPr>
              <a:t>i</a:t>
            </a: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 0;</a:t>
            </a:r>
          </a:p>
          <a:p>
            <a:pPr eaLnBrk="1" hangingPunct="1">
              <a:lnSpc>
                <a:spcPct val="90000"/>
              </a:lnSpc>
              <a:spcBef>
                <a:spcPct val="15000"/>
              </a:spcBef>
              <a:buFontTx/>
              <a:buNone/>
              <a:tabLst>
                <a:tab pos="517525" algn="l"/>
                <a:tab pos="1196975" algn="l"/>
                <a:tab pos="1487488" algn="l"/>
                <a:tab pos="1831975" algn="l"/>
              </a:tabLst>
            </a:pPr>
            <a:endPar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endParaRP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remainder section</a:t>
            </a:r>
          </a:p>
          <a:p>
            <a:pPr eaLnBrk="1" hangingPunct="1">
              <a:lnSpc>
                <a:spcPct val="90000"/>
              </a:lnSpc>
              <a:spcBef>
                <a:spcPct val="15000"/>
              </a:spcBef>
              <a:buFontTx/>
              <a:buNone/>
              <a:tabLst>
                <a:tab pos="517525" algn="l"/>
                <a:tab pos="1196975" algn="l"/>
                <a:tab pos="1487488" algn="l"/>
                <a:tab pos="1831975" algn="l"/>
              </a:tabLst>
            </a:pPr>
            <a:r>
              <a:rPr lang="en-US" altLang="en-US" sz="1800" dirty="0">
                <a:latin typeface="Arial" panose="020B0604020202020204" pitchFamily="34" charset="0"/>
                <a:ea typeface="Cambria Math" panose="02040503050406030204" pitchFamily="18" charset="0"/>
                <a:cs typeface="Arial" panose="020B0604020202020204" pitchFamily="34" charset="0"/>
                <a:sym typeface="Symbol" pitchFamily="18" charset="2"/>
              </a:rPr>
              <a:t>} while (TRUE);</a:t>
            </a:r>
            <a:endParaRPr lang="en-US" altLang="en-US" sz="1800" dirty="0">
              <a:latin typeface="Arial" panose="020B0604020202020204" pitchFamily="34"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190567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Synchronization Terminology</a:t>
            </a:r>
          </a:p>
        </p:txBody>
      </p:sp>
      <p:sp>
        <p:nvSpPr>
          <p:cNvPr id="7171" name="Rectangle 3"/>
          <p:cNvSpPr>
            <a:spLocks noGrp="1" noChangeArrowheads="1"/>
          </p:cNvSpPr>
          <p:nvPr>
            <p:ph type="body" idx="1"/>
          </p:nvPr>
        </p:nvSpPr>
        <p:spPr>
          <a:xfrm>
            <a:off x="228600" y="990600"/>
            <a:ext cx="8686800" cy="5638800"/>
          </a:xfrm>
        </p:spPr>
        <p:txBody>
          <a:bodyPr/>
          <a:lstStyle/>
          <a:p>
            <a:pPr algn="just"/>
            <a:r>
              <a:rPr lang="en-US" altLang="en-US" sz="2200" b="1" dirty="0">
                <a:solidFill>
                  <a:srgbClr val="FF0000"/>
                </a:solidFill>
              </a:rPr>
              <a:t>Atomic Operation</a:t>
            </a:r>
            <a:r>
              <a:rPr lang="en-US" altLang="en-US" sz="2200" dirty="0"/>
              <a:t>: is an indivisible operation that always runs to completion or not at all. It cannot be stopped or its state altered by someone else in the middle. It’s a fundamental building block . If no atomic operations, then have no way for threads to work together</a:t>
            </a:r>
            <a:endParaRPr lang="en-US" altLang="en-US" sz="2200" dirty="0">
              <a:solidFill>
                <a:srgbClr val="FF0000"/>
              </a:solidFill>
            </a:endParaRPr>
          </a:p>
          <a:p>
            <a:pPr algn="just"/>
            <a:endParaRPr lang="en-US" altLang="en-US" sz="2200" b="1" dirty="0">
              <a:solidFill>
                <a:srgbClr val="FF0000"/>
              </a:solidFill>
            </a:endParaRPr>
          </a:p>
          <a:p>
            <a:pPr algn="just"/>
            <a:r>
              <a:rPr lang="en-US" altLang="en-US" sz="2200" b="1" dirty="0">
                <a:solidFill>
                  <a:srgbClr val="FF0000"/>
                </a:solidFill>
              </a:rPr>
              <a:t>Synchronization</a:t>
            </a:r>
            <a:r>
              <a:rPr lang="en-US" altLang="en-US" sz="2200" dirty="0"/>
              <a:t>: use  of atomic operations to ensure cooperation between processes/threads</a:t>
            </a:r>
          </a:p>
          <a:p>
            <a:pPr algn="just"/>
            <a:endParaRPr lang="en-US" altLang="en-US" sz="2200" dirty="0"/>
          </a:p>
          <a:p>
            <a:pPr>
              <a:spcBef>
                <a:spcPct val="25000"/>
              </a:spcBef>
            </a:pPr>
            <a:r>
              <a:rPr lang="en-US" altLang="en-US" sz="2200" b="1" dirty="0">
                <a:solidFill>
                  <a:srgbClr val="FF0000"/>
                </a:solidFill>
              </a:rPr>
              <a:t>Lock</a:t>
            </a:r>
            <a:r>
              <a:rPr lang="en-US" altLang="en-US" sz="2200" dirty="0"/>
              <a:t>: mechanism to prevent another process from doing something</a:t>
            </a:r>
          </a:p>
          <a:p>
            <a:pPr lvl="1">
              <a:spcBef>
                <a:spcPct val="25000"/>
              </a:spcBef>
            </a:pPr>
            <a:r>
              <a:rPr lang="en-US" altLang="en-US" dirty="0"/>
              <a:t>Lock before entering a critical section and before accessing shared data</a:t>
            </a:r>
          </a:p>
          <a:p>
            <a:pPr lvl="1">
              <a:spcBef>
                <a:spcPct val="25000"/>
              </a:spcBef>
            </a:pPr>
            <a:r>
              <a:rPr lang="en-US" altLang="en-US" dirty="0"/>
              <a:t>Unlock when leaving critical section or when access to shared data is complete</a:t>
            </a:r>
          </a:p>
          <a:p>
            <a:pPr lvl="1">
              <a:spcBef>
                <a:spcPct val="25000"/>
              </a:spcBef>
            </a:pPr>
            <a:r>
              <a:rPr lang="en-US" altLang="en-US" dirty="0"/>
              <a:t>Wait if locked</a:t>
            </a:r>
          </a:p>
          <a:p>
            <a:pPr lvl="2">
              <a:spcBef>
                <a:spcPct val="25000"/>
              </a:spcBef>
            </a:pPr>
            <a:r>
              <a:rPr lang="en-US" altLang="en-US" dirty="0">
                <a:solidFill>
                  <a:srgbClr val="FF0000"/>
                </a:solidFill>
              </a:rPr>
              <a:t>Important idea: all synchronization involves waiting</a:t>
            </a:r>
            <a:endParaRPr lang="en-US" altLang="en-US" sz="2200" dirty="0"/>
          </a:p>
        </p:txBody>
      </p:sp>
    </p:spTree>
    <p:extLst>
      <p:ext uri="{BB962C8B-B14F-4D97-AF65-F5344CB8AC3E}">
        <p14:creationId xmlns:p14="http://schemas.microsoft.com/office/powerpoint/2010/main" val="396852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576263"/>
          </a:xfrm>
        </p:spPr>
        <p:txBody>
          <a:bodyPr/>
          <a:lstStyle/>
          <a:p>
            <a:pPr eaLnBrk="1" hangingPunct="1"/>
            <a:r>
              <a:rPr lang="en-US" altLang="en-US" dirty="0"/>
              <a:t>Review before S1</a:t>
            </a:r>
          </a:p>
        </p:txBody>
      </p:sp>
      <p:sp>
        <p:nvSpPr>
          <p:cNvPr id="5123" name="Content Placeholder 2"/>
          <p:cNvSpPr>
            <a:spLocks noGrp="1"/>
          </p:cNvSpPr>
          <p:nvPr>
            <p:ph idx="1"/>
          </p:nvPr>
        </p:nvSpPr>
        <p:spPr>
          <a:xfrm>
            <a:off x="514350" y="1066800"/>
            <a:ext cx="8172450" cy="5410200"/>
          </a:xfrm>
        </p:spPr>
        <p:txBody>
          <a:bodyPr/>
          <a:lstStyle/>
          <a:p>
            <a:r>
              <a:rPr lang="en-US" altLang="en-US" sz="2200" dirty="0"/>
              <a:t>What is a process?</a:t>
            </a:r>
          </a:p>
          <a:p>
            <a:r>
              <a:rPr lang="en-US" altLang="en-US" sz="2200" dirty="0"/>
              <a:t>Benefits of process isolation?</a:t>
            </a:r>
          </a:p>
          <a:p>
            <a:r>
              <a:rPr lang="en-US" altLang="en-US" sz="2200" dirty="0"/>
              <a:t>What is PCB? What is stored in it?</a:t>
            </a:r>
          </a:p>
          <a:p>
            <a:r>
              <a:rPr lang="en-US" altLang="en-US" sz="2200" dirty="0"/>
              <a:t>Process state transition</a:t>
            </a:r>
          </a:p>
          <a:p>
            <a:endParaRPr lang="en-US" altLang="en-US" sz="2200" dirty="0"/>
          </a:p>
          <a:p>
            <a:r>
              <a:rPr lang="en-US" altLang="en-US" sz="2200" dirty="0"/>
              <a:t>Why concurrent processes?</a:t>
            </a:r>
          </a:p>
          <a:p>
            <a:r>
              <a:rPr lang="en-US" altLang="en-US" sz="2200" dirty="0"/>
              <a:t>Process creation and termination</a:t>
            </a:r>
          </a:p>
          <a:p>
            <a:r>
              <a:rPr lang="en-US" altLang="en-US" sz="2200" dirty="0"/>
              <a:t>Non-preemptive process scheduling</a:t>
            </a:r>
          </a:p>
          <a:p>
            <a:r>
              <a:rPr lang="en-US" altLang="en-US" sz="2200" dirty="0"/>
              <a:t>Context switch</a:t>
            </a:r>
          </a:p>
        </p:txBody>
      </p:sp>
    </p:spTree>
    <p:extLst>
      <p:ext uri="{BB962C8B-B14F-4D97-AF65-F5344CB8AC3E}">
        <p14:creationId xmlns:p14="http://schemas.microsoft.com/office/powerpoint/2010/main" val="1248533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Desirable properties of Synchronization</a:t>
            </a:r>
          </a:p>
        </p:txBody>
      </p:sp>
      <p:sp>
        <p:nvSpPr>
          <p:cNvPr id="7171" name="Rectangle 3"/>
          <p:cNvSpPr>
            <a:spLocks noGrp="1" noChangeArrowheads="1"/>
          </p:cNvSpPr>
          <p:nvPr>
            <p:ph type="body" idx="1"/>
          </p:nvPr>
        </p:nvSpPr>
        <p:spPr>
          <a:xfrm>
            <a:off x="381000" y="1143000"/>
            <a:ext cx="8458200" cy="4495800"/>
          </a:xfrm>
        </p:spPr>
        <p:txBody>
          <a:bodyPr/>
          <a:lstStyle/>
          <a:p>
            <a:pPr algn="just"/>
            <a:r>
              <a:rPr lang="en-US" altLang="en-US" sz="2200" b="1" dirty="0">
                <a:solidFill>
                  <a:srgbClr val="FF0000"/>
                </a:solidFill>
              </a:rPr>
              <a:t>Fair</a:t>
            </a:r>
            <a:r>
              <a:rPr lang="en-US" altLang="en-US" sz="2200" dirty="0"/>
              <a:t>: if several processes waiting, let each in eventually</a:t>
            </a:r>
            <a:endParaRPr lang="en-US" altLang="en-US" sz="2200" dirty="0">
              <a:solidFill>
                <a:srgbClr val="FF0000"/>
              </a:solidFill>
            </a:endParaRPr>
          </a:p>
          <a:p>
            <a:pPr algn="just"/>
            <a:endParaRPr lang="en-US" altLang="en-US" dirty="0">
              <a:solidFill>
                <a:srgbClr val="FF0000"/>
              </a:solidFill>
            </a:endParaRPr>
          </a:p>
          <a:p>
            <a:pPr algn="just"/>
            <a:r>
              <a:rPr lang="en-US" altLang="en-US" sz="2200" b="1" dirty="0">
                <a:solidFill>
                  <a:srgbClr val="FF0000"/>
                </a:solidFill>
              </a:rPr>
              <a:t>Efficient</a:t>
            </a:r>
            <a:r>
              <a:rPr lang="en-US" altLang="en-US" sz="2200" dirty="0"/>
              <a:t>: don’t use up substantial amount of resources when waiting</a:t>
            </a:r>
          </a:p>
          <a:p>
            <a:pPr lvl="1" algn="just"/>
            <a:r>
              <a:rPr lang="en-US" altLang="en-US" dirty="0"/>
              <a:t>e.g. no busy waiting</a:t>
            </a:r>
          </a:p>
          <a:p>
            <a:pPr algn="just"/>
            <a:endParaRPr lang="en-US" altLang="en-US" dirty="0">
              <a:solidFill>
                <a:srgbClr val="FF0000"/>
              </a:solidFill>
            </a:endParaRPr>
          </a:p>
          <a:p>
            <a:pPr algn="just"/>
            <a:r>
              <a:rPr lang="en-US" altLang="en-US" sz="2200" b="1" dirty="0">
                <a:solidFill>
                  <a:srgbClr val="FF0000"/>
                </a:solidFill>
              </a:rPr>
              <a:t>Simple</a:t>
            </a:r>
            <a:r>
              <a:rPr lang="en-US" altLang="en-US" sz="2200" dirty="0"/>
              <a:t>: should be easy to use</a:t>
            </a:r>
          </a:p>
          <a:p>
            <a:pPr lvl="1" algn="just"/>
            <a:r>
              <a:rPr lang="en-US" altLang="en-US" dirty="0"/>
              <a:t>e.g. just bracket the critical sections</a:t>
            </a:r>
          </a:p>
        </p:txBody>
      </p:sp>
    </p:spTree>
    <p:extLst>
      <p:ext uri="{BB962C8B-B14F-4D97-AF65-F5344CB8AC3E}">
        <p14:creationId xmlns:p14="http://schemas.microsoft.com/office/powerpoint/2010/main" val="4281214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63"/>
          <p:cNvSpPr>
            <a:spLocks noGrp="1" noChangeArrowheads="1"/>
          </p:cNvSpPr>
          <p:nvPr>
            <p:ph type="title"/>
          </p:nvPr>
        </p:nvSpPr>
        <p:spPr>
          <a:xfrm>
            <a:off x="304800" y="277416"/>
            <a:ext cx="8382000" cy="576263"/>
          </a:xfrm>
        </p:spPr>
        <p:txBody>
          <a:bodyPr/>
          <a:lstStyle/>
          <a:p>
            <a:r>
              <a:rPr lang="en-US" altLang="en-US" dirty="0"/>
              <a:t>Synchronization: “Too Much Milk” Problem</a:t>
            </a:r>
          </a:p>
        </p:txBody>
      </p:sp>
      <p:sp>
        <p:nvSpPr>
          <p:cNvPr id="422976" name="Rectangle 64"/>
          <p:cNvSpPr>
            <a:spLocks noGrp="1" noChangeArrowheads="1"/>
          </p:cNvSpPr>
          <p:nvPr>
            <p:ph type="body" idx="1"/>
          </p:nvPr>
        </p:nvSpPr>
        <p:spPr>
          <a:xfrm>
            <a:off x="228600" y="1066800"/>
            <a:ext cx="8686800" cy="1371600"/>
          </a:xfrm>
        </p:spPr>
        <p:txBody>
          <a:bodyPr/>
          <a:lstStyle/>
          <a:p>
            <a:pPr algn="just"/>
            <a:r>
              <a:rPr lang="en-US" altLang="en-US" dirty="0"/>
              <a:t>What kind of knowledge and mechanism do we need to get independent processes to communicate and get a consistent view of the world (computer state)?</a:t>
            </a:r>
          </a:p>
          <a:p>
            <a:pPr algn="just"/>
            <a:r>
              <a:rPr lang="en-US" altLang="en-US" dirty="0"/>
              <a:t>Example: Too Much Milk</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04" y="2362200"/>
            <a:ext cx="8405396"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2976">
                                            <p:txEl>
                                              <p:pRg st="1" end="1"/>
                                            </p:txEl>
                                          </p:spTgt>
                                        </p:tgtEl>
                                        <p:attrNameLst>
                                          <p:attrName>style.visibility</p:attrName>
                                        </p:attrNameLst>
                                      </p:cBhvr>
                                      <p:to>
                                        <p:strVal val="visible"/>
                                      </p:to>
                                    </p:set>
                                    <p:anim calcmode="lin" valueType="num">
                                      <p:cBhvr additive="base">
                                        <p:cTn id="7" dur="500" fill="hold"/>
                                        <p:tgtEl>
                                          <p:spTgt spid="422976">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29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77416"/>
            <a:ext cx="8229600" cy="576263"/>
          </a:xfrm>
        </p:spPr>
        <p:txBody>
          <a:bodyPr/>
          <a:lstStyle/>
          <a:p>
            <a:r>
              <a:rPr lang="en-US" altLang="en-US" dirty="0"/>
              <a:t>Too Much Milk: Correctness Properties</a:t>
            </a:r>
          </a:p>
        </p:txBody>
      </p:sp>
      <p:sp>
        <p:nvSpPr>
          <p:cNvPr id="428035" name="Rectangle 3"/>
          <p:cNvSpPr>
            <a:spLocks noGrp="1" noChangeArrowheads="1"/>
          </p:cNvSpPr>
          <p:nvPr>
            <p:ph type="body" idx="1"/>
          </p:nvPr>
        </p:nvSpPr>
        <p:spPr>
          <a:xfrm>
            <a:off x="228600" y="1066800"/>
            <a:ext cx="8839200" cy="4530329"/>
          </a:xfrm>
        </p:spPr>
        <p:txBody>
          <a:bodyPr/>
          <a:lstStyle/>
          <a:p>
            <a:r>
              <a:rPr lang="en-US" altLang="en-US" sz="1950" dirty="0"/>
              <a:t>Need to be careful about correctness of concurrent programs, since non-deterministic</a:t>
            </a:r>
          </a:p>
          <a:p>
            <a:pPr lvl="1"/>
            <a:r>
              <a:rPr lang="en-US" altLang="en-US" sz="1950" dirty="0"/>
              <a:t>Always write down behavior first</a:t>
            </a:r>
          </a:p>
          <a:p>
            <a:pPr lvl="1"/>
            <a:r>
              <a:rPr lang="en-US" altLang="en-US" sz="1950" dirty="0"/>
              <a:t>Impulse is to start coding first, then when it doesn’t work, pull hair out</a:t>
            </a:r>
          </a:p>
          <a:p>
            <a:pPr lvl="1"/>
            <a:r>
              <a:rPr lang="en-US" altLang="en-US" sz="1950" dirty="0"/>
              <a:t>Instead, think first, then code</a:t>
            </a:r>
          </a:p>
          <a:p>
            <a:endParaRPr lang="en-US" altLang="en-US" sz="1950" dirty="0"/>
          </a:p>
          <a:p>
            <a:r>
              <a:rPr lang="en-US" altLang="en-US" sz="1950" dirty="0"/>
              <a:t>What are the correctness properties for the “Too much milk” problem???</a:t>
            </a:r>
          </a:p>
          <a:p>
            <a:pPr lvl="1"/>
            <a:r>
              <a:rPr lang="en-US" altLang="en-US" sz="1950" dirty="0"/>
              <a:t>Only one person buys milk at a time</a:t>
            </a:r>
          </a:p>
          <a:p>
            <a:pPr lvl="1"/>
            <a:r>
              <a:rPr lang="en-US" altLang="en-US" sz="1950" dirty="0"/>
              <a:t>Someone buys milk if you need it</a:t>
            </a:r>
          </a:p>
          <a:p>
            <a:endParaRPr lang="en-US" altLang="en-US" sz="1950" dirty="0"/>
          </a:p>
          <a:p>
            <a:r>
              <a:rPr lang="en-US" altLang="en-US" sz="1950" dirty="0"/>
              <a:t>Restrict ourselves to use only atomic load and store operations as building blocks</a:t>
            </a:r>
          </a:p>
        </p:txBody>
      </p:sp>
    </p:spTree>
    <p:extLst>
      <p:ext uri="{BB962C8B-B14F-4D97-AF65-F5344CB8AC3E}">
        <p14:creationId xmlns:p14="http://schemas.microsoft.com/office/powerpoint/2010/main" val="1879612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29069" name="Group 13"/>
          <p:cNvGrpSpPr>
            <a:grpSpLocks/>
          </p:cNvGrpSpPr>
          <p:nvPr/>
        </p:nvGrpSpPr>
        <p:grpSpPr bwMode="auto">
          <a:xfrm>
            <a:off x="7541490" y="3810000"/>
            <a:ext cx="1308100" cy="1198563"/>
            <a:chOff x="3504" y="1584"/>
            <a:chExt cx="1056" cy="947"/>
          </a:xfrm>
        </p:grpSpPr>
        <p:pic>
          <p:nvPicPr>
            <p:cNvPr id="10245" name="Picture 8"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43" name="Rectangle 4"/>
          <p:cNvSpPr>
            <a:spLocks noGrp="1" noChangeArrowheads="1"/>
          </p:cNvSpPr>
          <p:nvPr>
            <p:ph type="title"/>
          </p:nvPr>
        </p:nvSpPr>
        <p:spPr/>
        <p:txBody>
          <a:bodyPr/>
          <a:lstStyle/>
          <a:p>
            <a:r>
              <a:rPr lang="en-US" altLang="en-US" dirty="0"/>
              <a:t>Too Much Milk: Solution #1</a:t>
            </a:r>
          </a:p>
        </p:txBody>
      </p:sp>
      <p:sp>
        <p:nvSpPr>
          <p:cNvPr id="429061" name="Rectangle 5"/>
          <p:cNvSpPr>
            <a:spLocks noGrp="1" noChangeArrowheads="1"/>
          </p:cNvSpPr>
          <p:nvPr>
            <p:ph type="body" idx="1"/>
          </p:nvPr>
        </p:nvSpPr>
        <p:spPr>
          <a:xfrm>
            <a:off x="292100" y="990600"/>
            <a:ext cx="8547100" cy="5105400"/>
          </a:xfrm>
        </p:spPr>
        <p:txBody>
          <a:bodyPr/>
          <a:lstStyle/>
          <a:p>
            <a:pPr>
              <a:lnSpc>
                <a:spcPct val="75000"/>
              </a:lnSpc>
              <a:spcBef>
                <a:spcPct val="20000"/>
              </a:spcBef>
            </a:pPr>
            <a:r>
              <a:rPr lang="en-US" altLang="en-US" dirty="0"/>
              <a:t>Leave a note before buying (a version of “lock”)</a:t>
            </a:r>
          </a:p>
          <a:p>
            <a:pPr>
              <a:lnSpc>
                <a:spcPct val="75000"/>
              </a:lnSpc>
              <a:spcBef>
                <a:spcPct val="20000"/>
              </a:spcBef>
            </a:pPr>
            <a:r>
              <a:rPr lang="en-US" altLang="en-US" dirty="0"/>
              <a:t>Remove note after buying (a version of “unlock”)</a:t>
            </a:r>
          </a:p>
          <a:p>
            <a:pPr>
              <a:lnSpc>
                <a:spcPct val="75000"/>
              </a:lnSpc>
              <a:spcBef>
                <a:spcPct val="20000"/>
              </a:spcBef>
            </a:pPr>
            <a:r>
              <a:rPr lang="en-US" altLang="en-US" dirty="0"/>
              <a:t>Don’t buy any milk if there is note (wait)</a:t>
            </a:r>
          </a:p>
          <a:p>
            <a:pPr marL="0" indent="0">
              <a:lnSpc>
                <a:spcPct val="75000"/>
              </a:lnSpc>
              <a:spcBef>
                <a:spcPct val="20000"/>
              </a:spcBef>
              <a:buNone/>
            </a:pPr>
            <a:endParaRPr lang="en-US" altLang="en-US" dirty="0"/>
          </a:p>
          <a:p>
            <a:pPr>
              <a:lnSpc>
                <a:spcPct val="75000"/>
              </a:lnSpc>
              <a:spcBef>
                <a:spcPct val="20000"/>
              </a:spcBef>
            </a:pPr>
            <a:r>
              <a:rPr lang="en-US" altLang="en-US" dirty="0"/>
              <a:t>Suppose a computer tries this (remember, only memory read/write are atomic):</a:t>
            </a:r>
          </a:p>
          <a:p>
            <a:pPr marL="0" indent="0">
              <a:lnSpc>
                <a:spcPct val="75000"/>
              </a:lnSpc>
              <a:spcBef>
                <a:spcPct val="20000"/>
              </a:spcBef>
              <a:buNone/>
            </a:pPr>
            <a:endParaRPr lang="en-US" altLang="en-US" dirty="0"/>
          </a:p>
          <a:p>
            <a:pPr marL="0" indent="0">
              <a:lnSpc>
                <a:spcPct val="75000"/>
              </a:lnSpc>
              <a:spcBef>
                <a:spcPct val="20000"/>
              </a:spcBef>
              <a:buNone/>
            </a:pPr>
            <a:endParaRPr lang="en-US" altLang="en-US" dirty="0"/>
          </a:p>
          <a:p>
            <a:pPr lvl="1">
              <a:lnSpc>
                <a:spcPct val="75000"/>
              </a:lnSpc>
              <a:spcBef>
                <a:spcPct val="20000"/>
              </a:spcBef>
              <a:buFontTx/>
              <a:buNone/>
            </a:pPr>
            <a:endParaRPr lang="en-US" altLang="en-US" dirty="0">
              <a:latin typeface="Courier New" pitchFamily="49" charset="0"/>
            </a:endParaRPr>
          </a:p>
          <a:p>
            <a:pPr lvl="1">
              <a:lnSpc>
                <a:spcPct val="75000"/>
              </a:lnSpc>
              <a:spcBef>
                <a:spcPct val="20000"/>
              </a:spcBef>
              <a:buFontTx/>
              <a:buNone/>
            </a:pPr>
            <a:endParaRPr lang="en-US" altLang="en-US" dirty="0">
              <a:latin typeface="Courier New" pitchFamily="49" charset="0"/>
            </a:endParaRPr>
          </a:p>
          <a:p>
            <a:pPr lvl="1">
              <a:lnSpc>
                <a:spcPct val="75000"/>
              </a:lnSpc>
              <a:spcBef>
                <a:spcPct val="20000"/>
              </a:spcBef>
              <a:buFontTx/>
              <a:buNone/>
            </a:pPr>
            <a:endParaRPr lang="en-US" altLang="en-US" dirty="0">
              <a:latin typeface="Courier New" pitchFamily="49" charset="0"/>
            </a:endParaRPr>
          </a:p>
          <a:p>
            <a:pPr lvl="1">
              <a:lnSpc>
                <a:spcPct val="75000"/>
              </a:lnSpc>
              <a:spcBef>
                <a:spcPct val="20000"/>
              </a:spcBef>
              <a:buFontTx/>
              <a:buNone/>
            </a:pPr>
            <a:endParaRPr lang="en-US" altLang="en-US" dirty="0">
              <a:latin typeface="Courier New" pitchFamily="49" charset="0"/>
            </a:endParaRPr>
          </a:p>
          <a:p>
            <a:pPr lvl="1">
              <a:lnSpc>
                <a:spcPct val="75000"/>
              </a:lnSpc>
              <a:spcBef>
                <a:spcPct val="20000"/>
              </a:spcBef>
              <a:buFontTx/>
              <a:buNone/>
            </a:pPr>
            <a:endParaRPr lang="en-US" altLang="en-US" dirty="0">
              <a:latin typeface="Courier New" pitchFamily="49" charset="0"/>
            </a:endParaRPr>
          </a:p>
          <a:p>
            <a:pPr lvl="1">
              <a:lnSpc>
                <a:spcPct val="75000"/>
              </a:lnSpc>
              <a:spcBef>
                <a:spcPct val="20000"/>
              </a:spcBef>
              <a:buFontTx/>
              <a:buNone/>
            </a:pPr>
            <a:endParaRPr lang="en-US" altLang="en-US" dirty="0">
              <a:latin typeface="Courier New" pitchFamily="49" charset="0"/>
            </a:endParaRPr>
          </a:p>
          <a:p>
            <a:pPr>
              <a:lnSpc>
                <a:spcPct val="75000"/>
              </a:lnSpc>
              <a:spcBef>
                <a:spcPct val="20000"/>
              </a:spcBef>
            </a:pPr>
            <a:r>
              <a:rPr lang="en-US" altLang="en-US" dirty="0"/>
              <a:t>Does it work?</a:t>
            </a:r>
          </a:p>
          <a:p>
            <a:pPr lvl="1">
              <a:lnSpc>
                <a:spcPct val="75000"/>
              </a:lnSpc>
              <a:spcBef>
                <a:spcPct val="20000"/>
              </a:spcBef>
            </a:pPr>
            <a:r>
              <a:rPr lang="en-US" altLang="en-US" dirty="0"/>
              <a:t>Still too much milk </a:t>
            </a:r>
            <a:r>
              <a:rPr lang="en-US" altLang="en-US" dirty="0">
                <a:solidFill>
                  <a:srgbClr val="FF0000"/>
                </a:solidFill>
              </a:rPr>
              <a:t>but only occasionally!</a:t>
            </a:r>
          </a:p>
          <a:p>
            <a:pPr lvl="1">
              <a:lnSpc>
                <a:spcPct val="75000"/>
              </a:lnSpc>
              <a:spcBef>
                <a:spcPct val="20000"/>
              </a:spcBef>
            </a:pPr>
            <a:r>
              <a:rPr lang="en-US" altLang="en-US" dirty="0"/>
              <a:t>Thread context switched after checking milk &amp; note but before buying milk!</a:t>
            </a:r>
          </a:p>
          <a:p>
            <a:pPr>
              <a:lnSpc>
                <a:spcPct val="75000"/>
              </a:lnSpc>
              <a:spcBef>
                <a:spcPct val="20000"/>
              </a:spcBef>
            </a:pPr>
            <a:r>
              <a:rPr lang="en-US" altLang="en-US" dirty="0"/>
              <a:t>Solution makes problem worse since fails </a:t>
            </a:r>
            <a:r>
              <a:rPr lang="en-US" altLang="en-US" dirty="0">
                <a:solidFill>
                  <a:srgbClr val="FF0000"/>
                </a:solidFill>
              </a:rPr>
              <a:t>intermittently</a:t>
            </a:r>
          </a:p>
        </p:txBody>
      </p:sp>
      <p:graphicFrame>
        <p:nvGraphicFramePr>
          <p:cNvPr id="2" name="Table 1"/>
          <p:cNvGraphicFramePr>
            <a:graphicFrameLocks noGrp="1"/>
          </p:cNvGraphicFramePr>
          <p:nvPr>
            <p:extLst>
              <p:ext uri="{D42A27DB-BD31-4B8C-83A1-F6EECF244321}">
                <p14:modId xmlns:p14="http://schemas.microsoft.com/office/powerpoint/2010/main" val="988428823"/>
              </p:ext>
            </p:extLst>
          </p:nvPr>
        </p:nvGraphicFramePr>
        <p:xfrm>
          <a:off x="685800" y="2590800"/>
          <a:ext cx="7696200" cy="1905000"/>
        </p:xfrm>
        <a:graphic>
          <a:graphicData uri="http://schemas.openxmlformats.org/drawingml/2006/table">
            <a:tbl>
              <a:tblPr firstRow="1" bandRow="1">
                <a:tableStyleId>{2D5ABB26-0587-4C30-8999-92F81FD0307C}</a:tableStyleId>
              </a:tblPr>
              <a:tblGrid>
                <a:gridCol w="4040505">
                  <a:extLst>
                    <a:ext uri="{9D8B030D-6E8A-4147-A177-3AD203B41FA5}">
                      <a16:colId xmlns:a16="http://schemas.microsoft.com/office/drawing/2014/main" val="20000"/>
                    </a:ext>
                  </a:extLst>
                </a:gridCol>
                <a:gridCol w="3655695">
                  <a:extLst>
                    <a:ext uri="{9D8B030D-6E8A-4147-A177-3AD203B41FA5}">
                      <a16:colId xmlns:a16="http://schemas.microsoft.com/office/drawing/2014/main" val="20001"/>
                    </a:ext>
                  </a:extLst>
                </a:gridCol>
              </a:tblGrid>
              <a:tr h="370840">
                <a:tc>
                  <a:txBody>
                    <a:bodyPr/>
                    <a:lstStyle/>
                    <a:p>
                      <a:pPr algn="ctr"/>
                      <a:r>
                        <a:rPr lang="en-US" altLang="en-US" b="1" u="sng" dirty="0">
                          <a:latin typeface="Garamond" panose="02020404030301010803" pitchFamily="18" charset="0"/>
                        </a:rPr>
                        <a:t>Thread A</a:t>
                      </a:r>
                    </a:p>
                    <a:p>
                      <a:pPr algn="ctr"/>
                      <a:endParaRPr lang="en-US" altLang="en-US" sz="1100" b="1" u="sng" dirty="0">
                        <a:latin typeface="Garamond" panose="02020404030301010803" pitchFamily="18" charset="0"/>
                      </a:endParaRPr>
                    </a:p>
                    <a:p>
                      <a:r>
                        <a:rPr lang="en-US" altLang="en-US" dirty="0">
                          <a:latin typeface="Courier New" pitchFamily="49" charset="0"/>
                        </a:rPr>
                        <a:t>if (</a:t>
                      </a:r>
                      <a:r>
                        <a:rPr lang="en-US" altLang="en-US" dirty="0" err="1">
                          <a:latin typeface="Courier New" pitchFamily="49" charset="0"/>
                        </a:rPr>
                        <a:t>noMilk</a:t>
                      </a:r>
                      <a:r>
                        <a:rPr lang="en-US" altLang="en-US" dirty="0">
                          <a:latin typeface="Courier New" pitchFamily="49" charset="0"/>
                        </a:rPr>
                        <a:t> &amp; </a:t>
                      </a:r>
                      <a:r>
                        <a:rPr lang="en-US" altLang="en-US" dirty="0" err="1">
                          <a:latin typeface="Courier New" pitchFamily="49" charset="0"/>
                        </a:rPr>
                        <a:t>NoNote</a:t>
                      </a:r>
                      <a:r>
                        <a:rPr lang="en-US" altLang="en-US" dirty="0">
                          <a:latin typeface="Courier New" pitchFamily="49" charset="0"/>
                        </a:rPr>
                        <a:t>){</a:t>
                      </a:r>
                      <a:br>
                        <a:rPr lang="en-US" altLang="en-US" dirty="0">
                          <a:latin typeface="Courier New" pitchFamily="49" charset="0"/>
                        </a:rPr>
                      </a:br>
                      <a:r>
                        <a:rPr lang="en-US" altLang="en-US" dirty="0">
                          <a:latin typeface="Courier New" pitchFamily="49" charset="0"/>
                        </a:rPr>
                        <a:t>	 leave Note;</a:t>
                      </a:r>
                      <a:br>
                        <a:rPr lang="en-US" altLang="en-US" dirty="0">
                          <a:latin typeface="Courier New" pitchFamily="49" charset="0"/>
                        </a:rPr>
                      </a:br>
                      <a:r>
                        <a:rPr lang="en-US" altLang="en-US" dirty="0">
                          <a:latin typeface="Courier New" pitchFamily="49" charset="0"/>
                        </a:rPr>
                        <a:t> 	 buy milk;</a:t>
                      </a:r>
                      <a:br>
                        <a:rPr lang="en-US" altLang="en-US" dirty="0">
                          <a:latin typeface="Courier New" pitchFamily="49" charset="0"/>
                        </a:rPr>
                      </a:br>
                      <a:r>
                        <a:rPr lang="en-US" altLang="en-US" dirty="0">
                          <a:latin typeface="Courier New" pitchFamily="49" charset="0"/>
                        </a:rPr>
                        <a:t> 	 remove note;</a:t>
                      </a:r>
                      <a:br>
                        <a:rPr lang="en-US" altLang="en-US" dirty="0">
                          <a:latin typeface="Courier New" pitchFamily="49" charset="0"/>
                        </a:rPr>
                      </a:br>
                      <a:r>
                        <a:rPr lang="en-US" altLang="en-US" dirty="0">
                          <a:latin typeface="Courier New" pitchFamily="49" charset="0"/>
                        </a:rPr>
                        <a:t>}</a:t>
                      </a:r>
                      <a:endParaRPr lang="en-US" dirty="0"/>
                    </a:p>
                  </a:txBody>
                  <a:tcPr/>
                </a:tc>
                <a:tc>
                  <a:txBody>
                    <a:bodyPr/>
                    <a:lstStyle/>
                    <a:p>
                      <a:pPr marL="0" marR="0" indent="0" algn="ctr" defTabSz="457177" rtl="0" eaLnBrk="1" fontAlgn="auto" latinLnBrk="0" hangingPunct="1">
                        <a:lnSpc>
                          <a:spcPct val="100000"/>
                        </a:lnSpc>
                        <a:spcBef>
                          <a:spcPts val="0"/>
                        </a:spcBef>
                        <a:spcAft>
                          <a:spcPts val="0"/>
                        </a:spcAft>
                        <a:buClrTx/>
                        <a:buSzTx/>
                        <a:buFontTx/>
                        <a:buNone/>
                        <a:tabLst/>
                        <a:defRPr/>
                      </a:pPr>
                      <a:r>
                        <a:rPr lang="en-US" altLang="en-US" b="1" u="sng" dirty="0">
                          <a:latin typeface="Garamond" panose="02020404030301010803" pitchFamily="18" charset="0"/>
                        </a:rPr>
                        <a:t>Thread B</a:t>
                      </a:r>
                    </a:p>
                    <a:p>
                      <a:pPr marL="0" marR="0" indent="0" algn="ctr" defTabSz="457177" rtl="0" eaLnBrk="1" fontAlgn="auto" latinLnBrk="0" hangingPunct="1">
                        <a:lnSpc>
                          <a:spcPct val="100000"/>
                        </a:lnSpc>
                        <a:spcBef>
                          <a:spcPts val="0"/>
                        </a:spcBef>
                        <a:spcAft>
                          <a:spcPts val="0"/>
                        </a:spcAft>
                        <a:buClrTx/>
                        <a:buSzTx/>
                        <a:buFontTx/>
                        <a:buNone/>
                        <a:tabLst/>
                        <a:defRPr/>
                      </a:pPr>
                      <a:endParaRPr lang="en-US" altLang="en-US" sz="1100" b="1" u="sng" dirty="0">
                        <a:latin typeface="Garamond" panose="02020404030301010803" pitchFamily="18" charset="0"/>
                      </a:endParaRPr>
                    </a:p>
                    <a:p>
                      <a:pPr marL="0" marR="0" indent="0" algn="l" defTabSz="457177" rtl="0" eaLnBrk="1" fontAlgn="auto" latinLnBrk="0" hangingPunct="1">
                        <a:lnSpc>
                          <a:spcPct val="100000"/>
                        </a:lnSpc>
                        <a:spcBef>
                          <a:spcPts val="0"/>
                        </a:spcBef>
                        <a:spcAft>
                          <a:spcPts val="0"/>
                        </a:spcAft>
                        <a:buClrTx/>
                        <a:buSzTx/>
                        <a:buFontTx/>
                        <a:buNone/>
                        <a:tabLst/>
                        <a:defRPr/>
                      </a:pPr>
                      <a:r>
                        <a:rPr lang="en-US" altLang="en-US" dirty="0">
                          <a:latin typeface="Courier New" pitchFamily="49" charset="0"/>
                        </a:rPr>
                        <a:t>if (</a:t>
                      </a:r>
                      <a:r>
                        <a:rPr lang="en-US" altLang="en-US" dirty="0" err="1">
                          <a:latin typeface="Courier New" pitchFamily="49" charset="0"/>
                        </a:rPr>
                        <a:t>noMilk</a:t>
                      </a:r>
                      <a:r>
                        <a:rPr lang="en-US" altLang="en-US" dirty="0">
                          <a:latin typeface="Courier New" pitchFamily="49" charset="0"/>
                        </a:rPr>
                        <a:t> &amp; </a:t>
                      </a:r>
                      <a:r>
                        <a:rPr lang="en-US" altLang="en-US" dirty="0" err="1">
                          <a:latin typeface="Courier New" pitchFamily="49" charset="0"/>
                        </a:rPr>
                        <a:t>NoNote</a:t>
                      </a:r>
                      <a:r>
                        <a:rPr lang="en-US" altLang="en-US" dirty="0">
                          <a:latin typeface="Courier New" pitchFamily="49" charset="0"/>
                        </a:rPr>
                        <a:t>){</a:t>
                      </a:r>
                      <a:br>
                        <a:rPr lang="en-US" altLang="en-US" dirty="0">
                          <a:latin typeface="Courier New" pitchFamily="49" charset="0"/>
                        </a:rPr>
                      </a:br>
                      <a:r>
                        <a:rPr lang="en-US" altLang="en-US" dirty="0">
                          <a:latin typeface="Courier New" pitchFamily="49" charset="0"/>
                        </a:rPr>
                        <a:t>	 leave Note;</a:t>
                      </a:r>
                      <a:br>
                        <a:rPr lang="en-US" altLang="en-US" dirty="0">
                          <a:latin typeface="Courier New" pitchFamily="49" charset="0"/>
                        </a:rPr>
                      </a:br>
                      <a:r>
                        <a:rPr lang="en-US" altLang="en-US" dirty="0">
                          <a:latin typeface="Courier New" pitchFamily="49" charset="0"/>
                        </a:rPr>
                        <a:t> 	 buy milk;</a:t>
                      </a:r>
                      <a:br>
                        <a:rPr lang="en-US" altLang="en-US" dirty="0">
                          <a:latin typeface="Courier New" pitchFamily="49" charset="0"/>
                        </a:rPr>
                      </a:br>
                      <a:r>
                        <a:rPr lang="en-US" altLang="en-US" dirty="0">
                          <a:latin typeface="Courier New" pitchFamily="49" charset="0"/>
                        </a:rPr>
                        <a:t> 	 remove note;</a:t>
                      </a:r>
                      <a:br>
                        <a:rPr lang="en-US" altLang="en-US" dirty="0">
                          <a:latin typeface="Courier New" pitchFamily="49" charset="0"/>
                        </a:rPr>
                      </a:br>
                      <a:r>
                        <a:rPr lang="en-US" altLang="en-US" dirty="0">
                          <a:latin typeface="Courier New" pitchFamily="49" charset="0"/>
                        </a:rPr>
                        <a:t>}</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83409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14" end="1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15" end="1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To Much Milk Solution #2</a:t>
            </a:r>
          </a:p>
        </p:txBody>
      </p:sp>
      <p:sp>
        <p:nvSpPr>
          <p:cNvPr id="430083" name="Rectangle 3"/>
          <p:cNvSpPr>
            <a:spLocks noGrp="1" noChangeArrowheads="1"/>
          </p:cNvSpPr>
          <p:nvPr>
            <p:ph type="body" idx="1"/>
          </p:nvPr>
        </p:nvSpPr>
        <p:spPr>
          <a:xfrm>
            <a:off x="304800" y="990600"/>
            <a:ext cx="8382000" cy="5715000"/>
          </a:xfrm>
        </p:spPr>
        <p:txBody>
          <a:bodyPr/>
          <a:lstStyle/>
          <a:p>
            <a:pPr>
              <a:lnSpc>
                <a:spcPct val="80000"/>
              </a:lnSpc>
              <a:spcBef>
                <a:spcPct val="20000"/>
              </a:spcBef>
              <a:tabLst>
                <a:tab pos="1377950" algn="l"/>
                <a:tab pos="2116138" algn="ctr"/>
                <a:tab pos="5148263" algn="l"/>
                <a:tab pos="5886450" algn="ctr"/>
              </a:tabLst>
            </a:pPr>
            <a:r>
              <a:rPr lang="en-US" altLang="en-US" dirty="0"/>
              <a:t>How about using labeled notes so we can leave note before checking the milk?  </a:t>
            </a:r>
          </a:p>
          <a:p>
            <a:pPr marL="0" indent="0">
              <a:lnSpc>
                <a:spcPct val="80000"/>
              </a:lnSpc>
              <a:spcBef>
                <a:spcPct val="20000"/>
              </a:spcBef>
              <a:buNone/>
              <a:tabLst>
                <a:tab pos="1377950" algn="l"/>
                <a:tab pos="2116138" algn="ctr"/>
                <a:tab pos="5148263" algn="l"/>
                <a:tab pos="5886450" algn="ctr"/>
              </a:tabLst>
            </a:pPr>
            <a:endParaRPr lang="en-US" altLang="en-US" dirty="0"/>
          </a:p>
          <a:p>
            <a:pPr>
              <a:lnSpc>
                <a:spcPct val="80000"/>
              </a:lnSpc>
              <a:spcBef>
                <a:spcPct val="20000"/>
              </a:spcBef>
              <a:buFontTx/>
              <a:buNone/>
              <a:tabLst>
                <a:tab pos="1377950" algn="l"/>
                <a:tab pos="2116138" algn="ctr"/>
                <a:tab pos="5148263" algn="l"/>
                <a:tab pos="5886450" algn="ctr"/>
              </a:tabLst>
            </a:pPr>
            <a:r>
              <a:rPr lang="en-US" altLang="en-US" dirty="0"/>
              <a:t>	</a:t>
            </a:r>
            <a:r>
              <a:rPr lang="en-US" altLang="en-US" sz="2000" dirty="0"/>
              <a:t>	</a:t>
            </a:r>
            <a:r>
              <a:rPr lang="en-US" altLang="en-US" sz="2000" b="1" u="sng" dirty="0"/>
              <a:t>Thread A</a:t>
            </a:r>
            <a:r>
              <a:rPr lang="en-US" altLang="en-US" sz="2000" b="1" dirty="0"/>
              <a:t>		   </a:t>
            </a:r>
            <a:r>
              <a:rPr lang="en-US" altLang="en-US" sz="2000" b="1" u="sng" dirty="0"/>
              <a:t>Thread B</a:t>
            </a:r>
          </a:p>
          <a:p>
            <a:pPr>
              <a:lnSpc>
                <a:spcPct val="80000"/>
              </a:lnSpc>
              <a:spcBef>
                <a:spcPct val="20000"/>
              </a:spcBef>
              <a:buFontTx/>
              <a:buNone/>
              <a:tabLst>
                <a:tab pos="1377950" algn="l"/>
                <a:tab pos="2116138" algn="ctr"/>
                <a:tab pos="5148263" algn="l"/>
                <a:tab pos="5886450" algn="ctr"/>
              </a:tabLst>
            </a:pPr>
            <a:r>
              <a:rPr lang="en-US" altLang="en-US" sz="2000" dirty="0">
                <a:latin typeface="Courier New" pitchFamily="49" charset="0"/>
              </a:rPr>
              <a:t>	</a:t>
            </a:r>
            <a:r>
              <a:rPr lang="en-US" altLang="en-US" sz="1800" dirty="0">
                <a:latin typeface="Courier New" pitchFamily="49" charset="0"/>
              </a:rPr>
              <a:t>    leave note A;	leave note B;</a:t>
            </a:r>
            <a:br>
              <a:rPr lang="en-US" altLang="en-US" sz="1800" dirty="0">
                <a:latin typeface="Courier New" pitchFamily="49" charset="0"/>
              </a:rPr>
            </a:br>
            <a:r>
              <a:rPr lang="en-US" altLang="en-US" sz="1800" dirty="0">
                <a:latin typeface="Courier New" pitchFamily="49" charset="0"/>
              </a:rPr>
              <a:t>    if (</a:t>
            </a:r>
            <a:r>
              <a:rPr lang="en-US" altLang="en-US" sz="1800" dirty="0" err="1">
                <a:latin typeface="Courier New" pitchFamily="49" charset="0"/>
              </a:rPr>
              <a:t>noNote</a:t>
            </a:r>
            <a:r>
              <a:rPr lang="en-US" altLang="en-US" sz="1800" dirty="0">
                <a:latin typeface="Courier New" pitchFamily="49" charset="0"/>
              </a:rPr>
              <a:t> B) {	if (</a:t>
            </a:r>
            <a:r>
              <a:rPr lang="en-US" altLang="en-US" sz="1800" dirty="0" err="1">
                <a:latin typeface="Courier New" pitchFamily="49" charset="0"/>
              </a:rPr>
              <a:t>noNoteA</a:t>
            </a:r>
            <a:r>
              <a:rPr lang="en-US" altLang="en-US" sz="1800" dirty="0">
                <a:latin typeface="Courier New" pitchFamily="49" charset="0"/>
              </a:rPr>
              <a:t>){</a:t>
            </a:r>
            <a:br>
              <a:rPr lang="en-US" altLang="en-US" sz="1800" dirty="0">
                <a:latin typeface="Courier New" pitchFamily="49" charset="0"/>
              </a:rPr>
            </a:b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a:t>
            </a:r>
            <a:br>
              <a:rPr lang="en-US" altLang="en-US" sz="1800" dirty="0">
                <a:latin typeface="Courier New" pitchFamily="49" charset="0"/>
              </a:rPr>
            </a:br>
            <a:r>
              <a:rPr lang="en-US" altLang="en-US" sz="1800" dirty="0">
                <a:latin typeface="Courier New" pitchFamily="49" charset="0"/>
              </a:rPr>
              <a:t>	    buy Milk;	        buy Milk;</a:t>
            </a:r>
            <a:br>
              <a:rPr lang="en-US" altLang="en-US" sz="1800" dirty="0">
                <a:latin typeface="Courier New" pitchFamily="49" charset="0"/>
              </a:rPr>
            </a:br>
            <a:r>
              <a:rPr lang="en-US" altLang="en-US" sz="1800" dirty="0">
                <a:latin typeface="Courier New" pitchFamily="49" charset="0"/>
              </a:rPr>
              <a:t>	}		    }</a:t>
            </a:r>
            <a:br>
              <a:rPr lang="en-US" altLang="en-US" sz="1800" dirty="0">
                <a:latin typeface="Courier New" pitchFamily="49" charset="0"/>
              </a:rPr>
            </a:br>
            <a:r>
              <a:rPr lang="en-US" altLang="en-US" sz="1800" dirty="0">
                <a:latin typeface="Courier New" pitchFamily="49" charset="0"/>
              </a:rPr>
              <a:t>    }			}</a:t>
            </a:r>
            <a:br>
              <a:rPr lang="en-US" altLang="en-US" sz="1800" dirty="0">
                <a:latin typeface="Courier New" pitchFamily="49" charset="0"/>
              </a:rPr>
            </a:br>
            <a:r>
              <a:rPr lang="en-US" altLang="en-US" sz="1800" dirty="0">
                <a:latin typeface="Courier New" pitchFamily="49" charset="0"/>
              </a:rPr>
              <a:t>    remove note A;	remove note B;</a:t>
            </a:r>
          </a:p>
          <a:p>
            <a:pPr>
              <a:lnSpc>
                <a:spcPct val="80000"/>
              </a:lnSpc>
              <a:spcBef>
                <a:spcPct val="20000"/>
              </a:spcBef>
              <a:tabLst>
                <a:tab pos="1377950" algn="l"/>
                <a:tab pos="2116138" algn="ctr"/>
                <a:tab pos="5148263" algn="l"/>
                <a:tab pos="5886450" algn="ctr"/>
              </a:tabLst>
            </a:pPr>
            <a:endParaRPr lang="en-US" altLang="en-US" dirty="0"/>
          </a:p>
          <a:p>
            <a:pPr>
              <a:lnSpc>
                <a:spcPct val="80000"/>
              </a:lnSpc>
              <a:spcBef>
                <a:spcPct val="20000"/>
              </a:spcBef>
              <a:tabLst>
                <a:tab pos="1377950" algn="l"/>
                <a:tab pos="2116138" algn="ctr"/>
                <a:tab pos="5148263" algn="l"/>
                <a:tab pos="5886450" algn="ctr"/>
              </a:tabLst>
            </a:pPr>
            <a:r>
              <a:rPr lang="en-US" altLang="en-US" dirty="0"/>
              <a:t>Does this work?</a:t>
            </a:r>
          </a:p>
          <a:p>
            <a:pPr algn="just">
              <a:lnSpc>
                <a:spcPct val="80000"/>
              </a:lnSpc>
              <a:spcBef>
                <a:spcPct val="20000"/>
              </a:spcBef>
              <a:tabLst>
                <a:tab pos="1377950" algn="l"/>
                <a:tab pos="2116138" algn="ctr"/>
                <a:tab pos="5148263" algn="l"/>
                <a:tab pos="5886450" algn="ctr"/>
              </a:tabLst>
            </a:pPr>
            <a:r>
              <a:rPr lang="en-US" altLang="en-US" dirty="0"/>
              <a:t>Possible for neither thread to buy milk</a:t>
            </a:r>
          </a:p>
          <a:p>
            <a:pPr lvl="1" algn="just">
              <a:lnSpc>
                <a:spcPct val="80000"/>
              </a:lnSpc>
              <a:spcBef>
                <a:spcPct val="20000"/>
              </a:spcBef>
              <a:tabLst>
                <a:tab pos="1377950" algn="l"/>
                <a:tab pos="2116138" algn="ctr"/>
                <a:tab pos="5148263" algn="l"/>
                <a:tab pos="5886450" algn="ctr"/>
              </a:tabLst>
            </a:pPr>
            <a:r>
              <a:rPr lang="en-US" altLang="en-US" dirty="0"/>
              <a:t>Context switches at exactly the wrong times can lead each to think that the other is going to buy</a:t>
            </a:r>
          </a:p>
          <a:p>
            <a:pPr lvl="1" algn="just">
              <a:lnSpc>
                <a:spcPct val="80000"/>
              </a:lnSpc>
              <a:spcBef>
                <a:spcPct val="20000"/>
              </a:spcBef>
              <a:tabLst>
                <a:tab pos="1377950" algn="l"/>
                <a:tab pos="2116138" algn="ctr"/>
                <a:tab pos="5148263" algn="l"/>
                <a:tab pos="5886450" algn="ctr"/>
              </a:tabLst>
            </a:pPr>
            <a:r>
              <a:rPr lang="en-US" altLang="en-US" dirty="0">
                <a:solidFill>
                  <a:srgbClr val="FF0000"/>
                </a:solidFill>
              </a:rPr>
              <a:t>Extremely unlikely </a:t>
            </a:r>
            <a:r>
              <a:rPr lang="en-US" altLang="en-US" dirty="0"/>
              <a:t>that this would happen, but will at worse possible time</a:t>
            </a:r>
          </a:p>
          <a:p>
            <a:pPr lvl="1"/>
            <a:r>
              <a:rPr lang="en-US" altLang="en-US" dirty="0"/>
              <a:t>This kind of lockup is called</a:t>
            </a:r>
            <a:r>
              <a:rPr lang="en-US" altLang="en-US" dirty="0">
                <a:solidFill>
                  <a:srgbClr val="FF0000"/>
                </a:solidFill>
              </a:rPr>
              <a:t> “starvation!”</a:t>
            </a:r>
            <a:endParaRPr lang="en-US" altLang="en-US" dirty="0"/>
          </a:p>
        </p:txBody>
      </p:sp>
    </p:spTree>
    <p:extLst>
      <p:ext uri="{BB962C8B-B14F-4D97-AF65-F5344CB8AC3E}">
        <p14:creationId xmlns:p14="http://schemas.microsoft.com/office/powerpoint/2010/main" val="35964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08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Too Much Milk Solution #3</a:t>
            </a:r>
          </a:p>
        </p:txBody>
      </p:sp>
      <p:sp>
        <p:nvSpPr>
          <p:cNvPr id="431107" name="Rectangle 3"/>
          <p:cNvSpPr>
            <a:spLocks noGrp="1" noChangeArrowheads="1"/>
          </p:cNvSpPr>
          <p:nvPr>
            <p:ph type="body" idx="1"/>
          </p:nvPr>
        </p:nvSpPr>
        <p:spPr>
          <a:xfrm>
            <a:off x="304800" y="896938"/>
            <a:ext cx="8686800" cy="5732462"/>
          </a:xfrm>
        </p:spPr>
        <p:txBody>
          <a:bodyPr/>
          <a:lstStyle/>
          <a:p>
            <a:pPr>
              <a:lnSpc>
                <a:spcPct val="80000"/>
              </a:lnSpc>
              <a:spcBef>
                <a:spcPct val="20000"/>
              </a:spcBef>
              <a:buFontTx/>
              <a:buNone/>
              <a:tabLst>
                <a:tab pos="1139825" algn="l"/>
                <a:tab pos="1828800" algn="ctr"/>
                <a:tab pos="4684713" algn="l"/>
                <a:tab pos="5548313" algn="ctr"/>
              </a:tabLst>
            </a:pPr>
            <a:r>
              <a:rPr lang="en-US" altLang="en-US" dirty="0"/>
              <a:t>	</a:t>
            </a:r>
            <a:r>
              <a:rPr lang="en-US" altLang="en-US" sz="2000" dirty="0"/>
              <a:t>		</a:t>
            </a:r>
            <a:r>
              <a:rPr lang="en-US" altLang="en-US" sz="2000" u="sng" dirty="0"/>
              <a:t>Thread A</a:t>
            </a:r>
            <a:r>
              <a:rPr lang="en-US" altLang="en-US" sz="2000" dirty="0"/>
              <a:t>		</a:t>
            </a:r>
            <a:r>
              <a:rPr lang="en-US" altLang="en-US" sz="2000" u="sng" dirty="0"/>
              <a:t>Thread B</a:t>
            </a:r>
          </a:p>
          <a:p>
            <a:pPr>
              <a:lnSpc>
                <a:spcPct val="80000"/>
              </a:lnSpc>
              <a:spcBef>
                <a:spcPct val="20000"/>
              </a:spcBef>
              <a:buFontTx/>
              <a:buNone/>
              <a:tabLst>
                <a:tab pos="1139825" algn="l"/>
                <a:tab pos="1828800" algn="ctr"/>
                <a:tab pos="4684713" algn="l"/>
                <a:tab pos="5548313" algn="ctr"/>
              </a:tabLst>
            </a:pPr>
            <a:r>
              <a:rPr lang="en-US" altLang="en-US" sz="1800" dirty="0">
                <a:latin typeface="Courier New" pitchFamily="49" charset="0"/>
              </a:rPr>
              <a:t>		leave note A;	leave note B;</a:t>
            </a:r>
            <a:br>
              <a:rPr lang="en-US" altLang="en-US" sz="1800" dirty="0">
                <a:latin typeface="Courier New" pitchFamily="49" charset="0"/>
              </a:rPr>
            </a:br>
            <a:r>
              <a:rPr lang="en-US" altLang="en-US" sz="1800" dirty="0">
                <a:latin typeface="Courier New" pitchFamily="49" charset="0"/>
              </a:rPr>
              <a:t>   </a:t>
            </a:r>
            <a:r>
              <a:rPr lang="en-US" altLang="en-US" sz="1800" b="1" dirty="0">
                <a:latin typeface="Courier New" pitchFamily="49" charset="0"/>
              </a:rPr>
              <a:t>X:</a:t>
            </a:r>
            <a:r>
              <a:rPr lang="en-US" altLang="en-US" sz="1800" dirty="0">
                <a:latin typeface="Courier New" pitchFamily="49" charset="0"/>
              </a:rPr>
              <a:t> while (note B){        </a:t>
            </a:r>
            <a:r>
              <a:rPr lang="en-US" altLang="en-US" sz="1800" b="1" dirty="0">
                <a:latin typeface="Courier New" pitchFamily="49" charset="0"/>
              </a:rPr>
              <a:t>Y:</a:t>
            </a:r>
            <a:r>
              <a:rPr lang="en-US" altLang="en-US" sz="1800" dirty="0">
                <a:latin typeface="Courier New" pitchFamily="49" charset="0"/>
              </a:rPr>
              <a:t> if (</a:t>
            </a:r>
            <a:r>
              <a:rPr lang="en-US" altLang="en-US" sz="1800" dirty="0" err="1">
                <a:latin typeface="Courier New" pitchFamily="49" charset="0"/>
              </a:rPr>
              <a:t>noNote</a:t>
            </a:r>
            <a:r>
              <a:rPr lang="en-US" altLang="en-US" sz="1800" dirty="0">
                <a:latin typeface="Courier New" pitchFamily="49" charset="0"/>
              </a:rPr>
              <a:t> A){</a:t>
            </a:r>
            <a:br>
              <a:rPr lang="en-US" altLang="en-US" sz="1800" dirty="0">
                <a:latin typeface="Courier New" pitchFamily="49" charset="0"/>
              </a:rPr>
            </a:br>
            <a:r>
              <a:rPr lang="en-US" altLang="en-US" sz="1800" dirty="0">
                <a:latin typeface="Courier New" pitchFamily="49" charset="0"/>
              </a:rPr>
              <a:t>	   do nothing;	   if (</a:t>
            </a:r>
            <a:r>
              <a:rPr lang="en-US" altLang="en-US" sz="1800" dirty="0" err="1">
                <a:latin typeface="Courier New" pitchFamily="49" charset="0"/>
              </a:rPr>
              <a:t>noMilk</a:t>
            </a:r>
            <a:r>
              <a:rPr lang="en-US" altLang="en-US" sz="1800" dirty="0">
                <a:latin typeface="Courier New" pitchFamily="49" charset="0"/>
              </a:rPr>
              <a:t>){</a:t>
            </a:r>
            <a:br>
              <a:rPr lang="en-US" altLang="en-US" sz="1800" dirty="0">
                <a:latin typeface="Courier New" pitchFamily="49" charset="0"/>
              </a:rPr>
            </a:br>
            <a:r>
              <a:rPr lang="en-US" altLang="en-US" sz="1800" dirty="0">
                <a:latin typeface="Courier New" pitchFamily="49" charset="0"/>
              </a:rPr>
              <a:t>	}		      buy milk;</a:t>
            </a:r>
            <a:br>
              <a:rPr lang="en-US" altLang="en-US" sz="1800" dirty="0">
                <a:latin typeface="Courier New" pitchFamily="49" charset="0"/>
              </a:rPr>
            </a:b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	   }</a:t>
            </a:r>
            <a:br>
              <a:rPr lang="en-US" altLang="en-US" sz="1800" dirty="0">
                <a:latin typeface="Courier New" pitchFamily="49" charset="0"/>
              </a:rPr>
            </a:br>
            <a:r>
              <a:rPr lang="en-US" altLang="en-US" sz="1800" dirty="0">
                <a:latin typeface="Courier New" pitchFamily="49" charset="0"/>
              </a:rPr>
              <a:t>	   buy milk;	}</a:t>
            </a:r>
            <a:br>
              <a:rPr lang="en-US" altLang="en-US" sz="1800" dirty="0">
                <a:latin typeface="Courier New" pitchFamily="49" charset="0"/>
              </a:rPr>
            </a:br>
            <a:r>
              <a:rPr lang="en-US" altLang="en-US" sz="1800" dirty="0">
                <a:latin typeface="Courier New" pitchFamily="49" charset="0"/>
              </a:rPr>
              <a:t>	}		remove note B;</a:t>
            </a:r>
            <a:br>
              <a:rPr lang="en-US" altLang="en-US" sz="1800" dirty="0">
                <a:latin typeface="Courier New" pitchFamily="49" charset="0"/>
              </a:rPr>
            </a:br>
            <a:r>
              <a:rPr lang="en-US" altLang="en-US" sz="1800" dirty="0">
                <a:latin typeface="Courier New" pitchFamily="49" charset="0"/>
              </a:rPr>
              <a:t>	remove note A;</a:t>
            </a:r>
            <a:endParaRPr lang="en-US" altLang="en-US" sz="1800" dirty="0"/>
          </a:p>
          <a:p>
            <a:pPr>
              <a:lnSpc>
                <a:spcPct val="80000"/>
              </a:lnSpc>
              <a:spcBef>
                <a:spcPct val="20000"/>
              </a:spcBef>
              <a:tabLst>
                <a:tab pos="1139825" algn="l"/>
                <a:tab pos="1828800" algn="ctr"/>
                <a:tab pos="4684713" algn="l"/>
                <a:tab pos="5548313" algn="ctr"/>
              </a:tabLst>
            </a:pPr>
            <a:endParaRPr lang="en-US" altLang="en-US" sz="1200" dirty="0"/>
          </a:p>
          <a:p>
            <a:pPr>
              <a:lnSpc>
                <a:spcPct val="80000"/>
              </a:lnSpc>
              <a:spcBef>
                <a:spcPct val="20000"/>
              </a:spcBef>
              <a:tabLst>
                <a:tab pos="1139825" algn="l"/>
                <a:tab pos="1828800" algn="ctr"/>
                <a:tab pos="4684713" algn="l"/>
                <a:tab pos="5548313" algn="ctr"/>
              </a:tabLst>
            </a:pPr>
            <a:r>
              <a:rPr lang="en-US" altLang="en-US" dirty="0"/>
              <a:t>Does this work? </a:t>
            </a:r>
          </a:p>
          <a:p>
            <a:pPr>
              <a:lnSpc>
                <a:spcPct val="80000"/>
              </a:lnSpc>
              <a:spcBef>
                <a:spcPct val="20000"/>
              </a:spcBef>
              <a:tabLst>
                <a:tab pos="1139825" algn="l"/>
                <a:tab pos="1828800" algn="ctr"/>
                <a:tab pos="4684713" algn="l"/>
                <a:tab pos="5548313" algn="ctr"/>
              </a:tabLst>
            </a:pPr>
            <a:r>
              <a:rPr lang="en-US" altLang="en-US" dirty="0"/>
              <a:t>Yes. Both can guarantee that: </a:t>
            </a:r>
          </a:p>
          <a:p>
            <a:pPr lvl="1">
              <a:lnSpc>
                <a:spcPct val="80000"/>
              </a:lnSpc>
              <a:spcBef>
                <a:spcPct val="20000"/>
              </a:spcBef>
              <a:tabLst>
                <a:tab pos="1139825" algn="l"/>
                <a:tab pos="1828800" algn="ctr"/>
                <a:tab pos="4684713" algn="l"/>
                <a:tab pos="5548313" algn="ctr"/>
              </a:tabLst>
            </a:pPr>
            <a:r>
              <a:rPr lang="en-US" altLang="en-US" dirty="0"/>
              <a:t>It is safe to buy, or</a:t>
            </a:r>
          </a:p>
          <a:p>
            <a:pPr lvl="1">
              <a:lnSpc>
                <a:spcPct val="80000"/>
              </a:lnSpc>
              <a:spcBef>
                <a:spcPct val="20000"/>
              </a:spcBef>
              <a:tabLst>
                <a:tab pos="1139825" algn="l"/>
                <a:tab pos="1828800" algn="ctr"/>
                <a:tab pos="4684713" algn="l"/>
                <a:tab pos="5548313" algn="ctr"/>
              </a:tabLst>
            </a:pPr>
            <a:r>
              <a:rPr lang="en-US" altLang="en-US" dirty="0"/>
              <a:t>Other will buy, ok to quit</a:t>
            </a:r>
          </a:p>
          <a:p>
            <a:pPr>
              <a:lnSpc>
                <a:spcPct val="80000"/>
              </a:lnSpc>
              <a:spcBef>
                <a:spcPct val="20000"/>
              </a:spcBef>
              <a:tabLst>
                <a:tab pos="1139825" algn="l"/>
                <a:tab pos="1828800" algn="ctr"/>
                <a:tab pos="4684713" algn="l"/>
                <a:tab pos="5548313" algn="ctr"/>
              </a:tabLst>
            </a:pPr>
            <a:r>
              <a:rPr lang="en-US" altLang="en-US" dirty="0"/>
              <a:t>At point X, either there is a note B or not: </a:t>
            </a:r>
          </a:p>
          <a:p>
            <a:pPr lvl="1">
              <a:lnSpc>
                <a:spcPct val="80000"/>
              </a:lnSpc>
              <a:spcBef>
                <a:spcPct val="20000"/>
              </a:spcBef>
              <a:tabLst>
                <a:tab pos="1139825" algn="l"/>
                <a:tab pos="1828800" algn="ctr"/>
                <a:tab pos="4684713" algn="l"/>
                <a:tab pos="5548313" algn="ctr"/>
              </a:tabLst>
            </a:pPr>
            <a:r>
              <a:rPr lang="en-US" altLang="en-US" dirty="0"/>
              <a:t>if no note B, safe for A to buy since B has either not started or quit</a:t>
            </a:r>
          </a:p>
          <a:p>
            <a:pPr lvl="1">
              <a:lnSpc>
                <a:spcPct val="80000"/>
              </a:lnSpc>
              <a:spcBef>
                <a:spcPct val="20000"/>
              </a:spcBef>
              <a:tabLst>
                <a:tab pos="1139825" algn="l"/>
                <a:tab pos="1828800" algn="ctr"/>
                <a:tab pos="4684713" algn="l"/>
                <a:tab pos="5548313" algn="ctr"/>
              </a:tabLst>
            </a:pPr>
            <a:r>
              <a:rPr lang="en-US" altLang="en-US" dirty="0"/>
              <a:t>otherwise A waits until there is no longer a note B, and either finds milk that B has bought or buys it if needed</a:t>
            </a:r>
          </a:p>
          <a:p>
            <a:pPr>
              <a:lnSpc>
                <a:spcPct val="80000"/>
              </a:lnSpc>
              <a:spcBef>
                <a:spcPct val="20000"/>
              </a:spcBef>
              <a:tabLst>
                <a:tab pos="1139825" algn="l"/>
                <a:tab pos="1828800" algn="ctr"/>
                <a:tab pos="4684713" algn="l"/>
                <a:tab pos="5548313" algn="ctr"/>
              </a:tabLst>
            </a:pPr>
            <a:r>
              <a:rPr lang="en-US" altLang="en-US" dirty="0"/>
              <a:t>At point Y either there is a note A or not: </a:t>
            </a:r>
          </a:p>
          <a:p>
            <a:pPr lvl="1">
              <a:lnSpc>
                <a:spcPct val="80000"/>
              </a:lnSpc>
              <a:spcBef>
                <a:spcPct val="20000"/>
              </a:spcBef>
              <a:tabLst>
                <a:tab pos="1139825" algn="l"/>
                <a:tab pos="1828800" algn="ctr"/>
                <a:tab pos="4684713" algn="l"/>
                <a:tab pos="5548313" algn="ctr"/>
              </a:tabLst>
            </a:pPr>
            <a:r>
              <a:rPr lang="en-US" altLang="en-US" dirty="0"/>
              <a:t>if no note A, safe for B to check &amp; buy milk (Thread A not started yet)</a:t>
            </a:r>
          </a:p>
          <a:p>
            <a:pPr lvl="1">
              <a:lnSpc>
                <a:spcPct val="80000"/>
              </a:lnSpc>
              <a:spcBef>
                <a:spcPct val="20000"/>
              </a:spcBef>
              <a:tabLst>
                <a:tab pos="1139825" algn="l"/>
                <a:tab pos="1828800" algn="ctr"/>
                <a:tab pos="4684713" algn="l"/>
                <a:tab pos="5548313" algn="ctr"/>
              </a:tabLst>
            </a:pPr>
            <a:r>
              <a:rPr lang="en-US" altLang="en-US" dirty="0"/>
              <a:t>Otherwise, A is either checking &amp; buying milk or waiting for B to quit, so B quits by removing note B.</a:t>
            </a:r>
          </a:p>
        </p:txBody>
      </p:sp>
    </p:spTree>
    <p:extLst>
      <p:ext uri="{BB962C8B-B14F-4D97-AF65-F5344CB8AC3E}">
        <p14:creationId xmlns:p14="http://schemas.microsoft.com/office/powerpoint/2010/main" val="29153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110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110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110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110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1107">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1107">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1107">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11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Is Solution #3 a good solution?</a:t>
            </a:r>
          </a:p>
        </p:txBody>
      </p:sp>
      <p:sp>
        <p:nvSpPr>
          <p:cNvPr id="15363" name="Rectangle 3"/>
          <p:cNvSpPr>
            <a:spLocks noGrp="1" noChangeArrowheads="1"/>
          </p:cNvSpPr>
          <p:nvPr>
            <p:ph type="body" idx="1"/>
          </p:nvPr>
        </p:nvSpPr>
        <p:spPr>
          <a:xfrm>
            <a:off x="228600" y="1117600"/>
            <a:ext cx="8610600" cy="5359400"/>
          </a:xfrm>
        </p:spPr>
        <p:txBody>
          <a:bodyPr/>
          <a:lstStyle/>
          <a:p>
            <a:pPr algn="just">
              <a:lnSpc>
                <a:spcPct val="80000"/>
              </a:lnSpc>
            </a:pPr>
            <a:r>
              <a:rPr lang="en-US" altLang="en-US" sz="2200" dirty="0"/>
              <a:t>It is too complicated – it’s hard to convince ourselves this solution works.</a:t>
            </a:r>
          </a:p>
          <a:p>
            <a:pPr algn="just">
              <a:lnSpc>
                <a:spcPct val="80000"/>
              </a:lnSpc>
            </a:pPr>
            <a:endParaRPr lang="en-US" altLang="en-US" sz="2200" dirty="0"/>
          </a:p>
          <a:p>
            <a:pPr algn="just">
              <a:lnSpc>
                <a:spcPct val="80000"/>
              </a:lnSpc>
            </a:pPr>
            <a:r>
              <a:rPr lang="en-US" altLang="en-US" sz="2200" dirty="0"/>
              <a:t>It is asymmetrical – thread A and B are different. Thus adding more threads would require different code for each new thread and modifications to existing threads.</a:t>
            </a:r>
          </a:p>
          <a:p>
            <a:pPr algn="just">
              <a:lnSpc>
                <a:spcPct val="80000"/>
              </a:lnSpc>
            </a:pPr>
            <a:endParaRPr lang="en-US" altLang="en-US" sz="2200" dirty="0"/>
          </a:p>
          <a:p>
            <a:pPr algn="just">
              <a:lnSpc>
                <a:spcPct val="80000"/>
              </a:lnSpc>
            </a:pPr>
            <a:r>
              <a:rPr lang="en-US" altLang="en-US" sz="2200" dirty="0"/>
              <a:t>A is busy waiting – A is consuming CPU resources despite doing any useful work.</a:t>
            </a:r>
          </a:p>
          <a:p>
            <a:pPr algn="just">
              <a:lnSpc>
                <a:spcPct val="80000"/>
              </a:lnSpc>
            </a:pPr>
            <a:endParaRPr lang="en-US" altLang="en-US" sz="2200" dirty="0"/>
          </a:p>
          <a:p>
            <a:pPr algn="just">
              <a:lnSpc>
                <a:spcPct val="80000"/>
              </a:lnSpc>
            </a:pPr>
            <a:r>
              <a:rPr lang="en-US" altLang="en-US" sz="2200" dirty="0"/>
              <a:t>The solution relies on loads and stores to be atomic.</a:t>
            </a:r>
          </a:p>
        </p:txBody>
      </p:sp>
    </p:spTree>
    <p:extLst>
      <p:ext uri="{BB962C8B-B14F-4D97-AF65-F5344CB8AC3E}">
        <p14:creationId xmlns:p14="http://schemas.microsoft.com/office/powerpoint/2010/main" val="44356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1143000"/>
            <a:ext cx="8153400" cy="5257800"/>
          </a:xfrm>
        </p:spPr>
        <p:txBody>
          <a:bodyPr/>
          <a:lstStyle/>
          <a:p>
            <a:pPr marL="0" indent="0" algn="just">
              <a:buNone/>
            </a:pPr>
            <a:r>
              <a:rPr lang="en-US" altLang="en-US" sz="2200" dirty="0"/>
              <a:t>Have your programming language provide atomic routines for synchronization</a:t>
            </a:r>
          </a:p>
          <a:p>
            <a:pPr algn="just"/>
            <a:endParaRPr lang="en-US" altLang="en-US" sz="2200" dirty="0"/>
          </a:p>
          <a:p>
            <a:pPr algn="just"/>
            <a:r>
              <a:rPr lang="en-US" altLang="en-US" sz="2200" b="1" dirty="0"/>
              <a:t>Locks</a:t>
            </a:r>
            <a:r>
              <a:rPr lang="en-US" altLang="en-US" sz="2200" dirty="0"/>
              <a:t>: one process holds a lock at a time, does its critical section, releases lock</a:t>
            </a:r>
          </a:p>
          <a:p>
            <a:pPr algn="just"/>
            <a:endParaRPr lang="en-US" altLang="en-US" sz="2200" dirty="0"/>
          </a:p>
          <a:p>
            <a:pPr algn="just"/>
            <a:r>
              <a:rPr lang="en-US" altLang="en-US" sz="2200" b="1" dirty="0"/>
              <a:t>Semaphores</a:t>
            </a:r>
            <a:r>
              <a:rPr lang="en-US" altLang="en-US" sz="2200" dirty="0"/>
              <a:t>: more general version of locks</a:t>
            </a:r>
          </a:p>
          <a:p>
            <a:pPr algn="just"/>
            <a:endParaRPr lang="en-US" altLang="en-US" dirty="0">
              <a:solidFill>
                <a:srgbClr val="FF0000"/>
              </a:solidFill>
            </a:endParaRPr>
          </a:p>
          <a:p>
            <a:pPr algn="just"/>
            <a:r>
              <a:rPr lang="en-US" altLang="en-US" sz="2200" b="1" dirty="0"/>
              <a:t>Monitors</a:t>
            </a:r>
            <a:r>
              <a:rPr lang="en-US" altLang="en-US" sz="2200" dirty="0"/>
              <a:t>: connects shared data to synchronization primitives</a:t>
            </a:r>
          </a:p>
          <a:p>
            <a:pPr algn="just"/>
            <a:endParaRPr lang="en-US" altLang="en-US" sz="2200" dirty="0"/>
          </a:p>
          <a:p>
            <a:pPr marL="0" indent="0" algn="just">
              <a:buNone/>
            </a:pPr>
            <a:r>
              <a:rPr lang="en-US" altLang="en-US" sz="2200" dirty="0"/>
              <a:t>All of these require some hardware support, and waiting</a:t>
            </a:r>
          </a:p>
        </p:txBody>
      </p:sp>
      <p:sp>
        <p:nvSpPr>
          <p:cNvPr id="4" name="Rectangle 2"/>
          <p:cNvSpPr>
            <a:spLocks noGrp="1" noChangeArrowheads="1"/>
          </p:cNvSpPr>
          <p:nvPr>
            <p:ph type="title"/>
          </p:nvPr>
        </p:nvSpPr>
        <p:spPr>
          <a:xfrm>
            <a:off x="457200" y="277416"/>
            <a:ext cx="8229600" cy="576263"/>
          </a:xfrm>
        </p:spPr>
        <p:txBody>
          <a:bodyPr/>
          <a:lstStyle/>
          <a:p>
            <a:r>
              <a:rPr lang="en-US" altLang="en-US" dirty="0"/>
              <a:t>Language Support for Synchronization</a:t>
            </a:r>
          </a:p>
        </p:txBody>
      </p:sp>
    </p:spTree>
    <p:extLst>
      <p:ext uri="{BB962C8B-B14F-4D97-AF65-F5344CB8AC3E}">
        <p14:creationId xmlns:p14="http://schemas.microsoft.com/office/powerpoint/2010/main" val="271356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61937"/>
            <a:ext cx="8229600" cy="576263"/>
          </a:xfrm>
        </p:spPr>
        <p:txBody>
          <a:bodyPr/>
          <a:lstStyle/>
          <a:p>
            <a:pPr eaLnBrk="1" hangingPunct="1"/>
            <a:r>
              <a:rPr lang="en-US" altLang="en-US" dirty="0"/>
              <a:t>Locks</a:t>
            </a:r>
          </a:p>
        </p:txBody>
      </p:sp>
      <p:sp>
        <p:nvSpPr>
          <p:cNvPr id="22531" name="Rectangle 3"/>
          <p:cNvSpPr>
            <a:spLocks noGrp="1" noChangeArrowheads="1"/>
          </p:cNvSpPr>
          <p:nvPr>
            <p:ph idx="1"/>
          </p:nvPr>
        </p:nvSpPr>
        <p:spPr>
          <a:xfrm>
            <a:off x="304800" y="990600"/>
            <a:ext cx="8458200" cy="5254625"/>
          </a:xfrm>
        </p:spPr>
        <p:txBody>
          <a:bodyPr/>
          <a:lstStyle/>
          <a:p>
            <a:pPr marL="342866" indent="-342866">
              <a:lnSpc>
                <a:spcPct val="90000"/>
              </a:lnSpc>
              <a:buFont typeface="Monotype Sorts" charset="0"/>
              <a:buChar char="n"/>
              <a:defRPr/>
            </a:pPr>
            <a:r>
              <a:rPr lang="en-US" dirty="0">
                <a:ea typeface="ＭＳ Ｐゴシック" charset="0"/>
                <a:cs typeface="ＭＳ Ｐゴシック" charset="0"/>
              </a:rPr>
              <a:t>Locks provide mutual exclusion to shared data with two “atomic” routines”</a:t>
            </a:r>
          </a:p>
          <a:p>
            <a:pPr marL="742916" lvl="1" indent="-342866">
              <a:lnSpc>
                <a:spcPct val="90000"/>
              </a:lnSpc>
              <a:buFont typeface="Monotype Sorts" charset="0"/>
              <a:buChar char="n"/>
              <a:defRPr/>
            </a:pPr>
            <a:r>
              <a:rPr lang="en-US" b="1" dirty="0" err="1">
                <a:latin typeface="Courier New"/>
                <a:ea typeface="ＭＳ Ｐゴシック" charset="0"/>
                <a:cs typeface="Courier New"/>
              </a:rPr>
              <a:t>Lock.acquire</a:t>
            </a:r>
            <a:r>
              <a:rPr lang="en-US" b="1" dirty="0">
                <a:latin typeface="Courier New"/>
                <a:ea typeface="ＭＳ Ｐゴシック" charset="0"/>
                <a:cs typeface="Courier New"/>
              </a:rPr>
              <a:t>()</a:t>
            </a:r>
            <a:r>
              <a:rPr lang="en-US" dirty="0">
                <a:ea typeface="ＭＳ Ｐゴシック" charset="0"/>
                <a:cs typeface="Courier New"/>
              </a:rPr>
              <a:t>- wait until lock is free, then grab it</a:t>
            </a:r>
          </a:p>
          <a:p>
            <a:pPr marL="742916" lvl="1" indent="-342866">
              <a:lnSpc>
                <a:spcPct val="90000"/>
              </a:lnSpc>
              <a:buFont typeface="Monotype Sorts" charset="0"/>
              <a:buChar char="n"/>
              <a:defRPr/>
            </a:pPr>
            <a:r>
              <a:rPr lang="en-US" b="1" dirty="0" err="1">
                <a:latin typeface="Courier New"/>
                <a:ea typeface="ＭＳ Ｐゴシック" charset="0"/>
                <a:cs typeface="Courier New"/>
              </a:rPr>
              <a:t>Lock.release</a:t>
            </a:r>
            <a:r>
              <a:rPr lang="en-US" b="1" dirty="0">
                <a:latin typeface="Courier New"/>
                <a:ea typeface="ＭＳ Ｐゴシック" charset="0"/>
                <a:cs typeface="Courier New"/>
              </a:rPr>
              <a:t>()</a:t>
            </a:r>
            <a:r>
              <a:rPr lang="en-US" dirty="0">
                <a:ea typeface="ＭＳ Ｐゴシック" charset="0"/>
                <a:cs typeface="Courier New"/>
              </a:rPr>
              <a:t>- unlock, and wake up any thread waiting in Acquire.</a:t>
            </a:r>
            <a:endParaRPr lang="en-US" dirty="0">
              <a:ea typeface="ＭＳ Ｐゴシック" charset="0"/>
              <a:cs typeface="ＭＳ Ｐゴシック" charset="0"/>
            </a:endParaRPr>
          </a:p>
          <a:p>
            <a:pPr marL="342866" indent="-342866">
              <a:lnSpc>
                <a:spcPct val="90000"/>
              </a:lnSpc>
              <a:buFont typeface="Monotype Sorts" charset="0"/>
              <a:buChar char="n"/>
              <a:defRPr/>
            </a:pPr>
            <a:endParaRPr lang="en-US" dirty="0">
              <a:ea typeface="ＭＳ Ｐゴシック" charset="0"/>
              <a:cs typeface="ＭＳ Ｐゴシック" charset="0"/>
            </a:endParaRPr>
          </a:p>
          <a:p>
            <a:pPr marL="342866" indent="-342866">
              <a:lnSpc>
                <a:spcPct val="90000"/>
              </a:lnSpc>
              <a:buFont typeface="Monotype Sorts" charset="0"/>
              <a:buChar char="n"/>
              <a:defRPr/>
            </a:pPr>
            <a:r>
              <a:rPr lang="en-US" dirty="0">
                <a:ea typeface="ＭＳ Ｐゴシック" charset="0"/>
                <a:cs typeface="ＭＳ Ｐゴシック" charset="0"/>
              </a:rPr>
              <a:t>Rules of using a lock:</a:t>
            </a:r>
          </a:p>
          <a:p>
            <a:pPr marL="742916" lvl="1" indent="-342866">
              <a:lnSpc>
                <a:spcPct val="90000"/>
              </a:lnSpc>
              <a:buFont typeface="Monotype Sorts" charset="0"/>
              <a:buChar char="n"/>
              <a:defRPr/>
            </a:pPr>
            <a:r>
              <a:rPr lang="en-US" dirty="0">
                <a:ea typeface="ＭＳ Ｐゴシック" charset="0"/>
                <a:cs typeface="ＭＳ Ｐゴシック" charset="0"/>
              </a:rPr>
              <a:t>Always acquire the lock before accessing shared data</a:t>
            </a:r>
          </a:p>
          <a:p>
            <a:pPr marL="742916" lvl="1" indent="-342866">
              <a:lnSpc>
                <a:spcPct val="90000"/>
              </a:lnSpc>
              <a:buFont typeface="Monotype Sorts" charset="0"/>
              <a:buChar char="n"/>
              <a:defRPr/>
            </a:pPr>
            <a:r>
              <a:rPr lang="en-US" dirty="0">
                <a:ea typeface="ＭＳ Ｐゴシック" charset="0"/>
                <a:cs typeface="ＭＳ Ｐゴシック" charset="0"/>
              </a:rPr>
              <a:t>Always release the lock after finishing with shared data</a:t>
            </a:r>
          </a:p>
          <a:p>
            <a:pPr marL="742916" lvl="1" indent="-342866">
              <a:lnSpc>
                <a:spcPct val="90000"/>
              </a:lnSpc>
              <a:buFont typeface="Monotype Sorts" charset="0"/>
              <a:buChar char="n"/>
              <a:defRPr/>
            </a:pPr>
            <a:r>
              <a:rPr lang="en-US" dirty="0">
                <a:ea typeface="ＭＳ Ｐゴシック" charset="0"/>
                <a:cs typeface="ＭＳ Ｐゴシック" charset="0"/>
              </a:rPr>
              <a:t>Lock is initially free</a:t>
            </a:r>
          </a:p>
          <a:p>
            <a:pPr marL="742916" lvl="1" indent="-342866">
              <a:lnSpc>
                <a:spcPct val="90000"/>
              </a:lnSpc>
              <a:buFont typeface="Monotype Sorts" charset="0"/>
              <a:buChar char="n"/>
              <a:defRPr/>
            </a:pPr>
            <a:r>
              <a:rPr lang="en-US" altLang="en-US" dirty="0"/>
              <a:t>Do not lock again if already locked</a:t>
            </a:r>
          </a:p>
          <a:p>
            <a:pPr marL="742916" lvl="1" indent="-342866">
              <a:lnSpc>
                <a:spcPct val="90000"/>
              </a:lnSpc>
              <a:buFont typeface="Monotype Sorts" charset="0"/>
              <a:buChar char="n"/>
              <a:defRPr/>
            </a:pPr>
            <a:r>
              <a:rPr lang="en-US" altLang="en-US" dirty="0"/>
              <a:t>Do not unlock if not locked by you</a:t>
            </a:r>
          </a:p>
          <a:p>
            <a:pPr marL="742916" lvl="1" indent="-342866">
              <a:lnSpc>
                <a:spcPct val="90000"/>
              </a:lnSpc>
              <a:buFont typeface="Monotype Sorts" charset="0"/>
              <a:buChar char="n"/>
              <a:defRPr/>
            </a:pPr>
            <a:r>
              <a:rPr lang="en-US" altLang="en-US" dirty="0"/>
              <a:t>Do not spend large amounts of time in critical section</a:t>
            </a:r>
          </a:p>
        </p:txBody>
      </p:sp>
    </p:spTree>
    <p:extLst>
      <p:ext uri="{BB962C8B-B14F-4D97-AF65-F5344CB8AC3E}">
        <p14:creationId xmlns:p14="http://schemas.microsoft.com/office/powerpoint/2010/main" val="451252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Too Much Milk: Solution #4</a:t>
            </a:r>
          </a:p>
        </p:txBody>
      </p:sp>
      <p:sp>
        <p:nvSpPr>
          <p:cNvPr id="435203" name="Rectangle 3"/>
          <p:cNvSpPr>
            <a:spLocks noGrp="1" noChangeArrowheads="1"/>
          </p:cNvSpPr>
          <p:nvPr>
            <p:ph type="body" idx="1"/>
          </p:nvPr>
        </p:nvSpPr>
        <p:spPr>
          <a:xfrm>
            <a:off x="204788" y="1041400"/>
            <a:ext cx="8710612" cy="5130800"/>
          </a:xfrm>
        </p:spPr>
        <p:txBody>
          <a:bodyPr/>
          <a:lstStyle/>
          <a:p>
            <a:pPr>
              <a:lnSpc>
                <a:spcPct val="80000"/>
              </a:lnSpc>
              <a:spcBef>
                <a:spcPct val="25000"/>
              </a:spcBef>
            </a:pPr>
            <a:r>
              <a:rPr lang="en-US" altLang="en-US" dirty="0"/>
              <a:t>Implementing “Too Much Milk” with locks</a:t>
            </a:r>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marL="0" indent="0">
              <a:lnSpc>
                <a:spcPct val="80000"/>
              </a:lnSpc>
              <a:spcBef>
                <a:spcPct val="25000"/>
              </a:spcBef>
              <a:buNone/>
            </a:pPr>
            <a:endParaRPr lang="en-US" altLang="en-US" dirty="0"/>
          </a:p>
          <a:p>
            <a:pPr>
              <a:lnSpc>
                <a:spcPct val="80000"/>
              </a:lnSpc>
              <a:spcBef>
                <a:spcPct val="25000"/>
              </a:spcBef>
            </a:pPr>
            <a:r>
              <a:rPr lang="en-US" altLang="en-US" dirty="0"/>
              <a:t>The solution is clean and symmetric</a:t>
            </a:r>
          </a:p>
          <a:p>
            <a:pPr>
              <a:lnSpc>
                <a:spcPct val="80000"/>
              </a:lnSpc>
              <a:spcBef>
                <a:spcPct val="25000"/>
              </a:spcBef>
            </a:pPr>
            <a:endParaRPr lang="en-US" altLang="en-US" dirty="0"/>
          </a:p>
          <a:p>
            <a:pPr>
              <a:lnSpc>
                <a:spcPct val="80000"/>
              </a:lnSpc>
              <a:spcBef>
                <a:spcPct val="25000"/>
              </a:spcBef>
            </a:pPr>
            <a:r>
              <a:rPr lang="en-US" altLang="en-US" dirty="0"/>
              <a:t>How do we make </a:t>
            </a:r>
            <a:r>
              <a:rPr lang="en-US" altLang="en-US" dirty="0" err="1"/>
              <a:t>Lock.Acquire</a:t>
            </a:r>
            <a:r>
              <a:rPr lang="en-US" altLang="en-US" dirty="0"/>
              <a:t> and </a:t>
            </a:r>
            <a:r>
              <a:rPr lang="en-US" altLang="en-US" dirty="0" err="1"/>
              <a:t>Lock.Releaase</a:t>
            </a:r>
            <a:r>
              <a:rPr lang="en-US" altLang="en-US" dirty="0"/>
              <a:t> atomic?</a:t>
            </a:r>
          </a:p>
          <a:p>
            <a:pPr lvl="1">
              <a:lnSpc>
                <a:spcPct val="80000"/>
              </a:lnSpc>
              <a:spcBef>
                <a:spcPct val="25000"/>
              </a:spcBef>
            </a:pPr>
            <a:r>
              <a:rPr lang="en-US" altLang="en-US" dirty="0"/>
              <a:t>if two threads are waiting for the lock and both see it’s free, only one succeeds to grab the lock</a:t>
            </a:r>
          </a:p>
          <a:p>
            <a:pPr>
              <a:lnSpc>
                <a:spcPct val="80000"/>
              </a:lnSpc>
              <a:spcBef>
                <a:spcPct val="25000"/>
              </a:spcBef>
              <a:buFontTx/>
              <a:buNone/>
            </a:pPr>
            <a:endParaRPr lang="en-US" altLang="en-US" dirty="0"/>
          </a:p>
          <a:p>
            <a:pPr>
              <a:lnSpc>
                <a:spcPct val="80000"/>
              </a:lnSpc>
              <a:spcBef>
                <a:spcPct val="25000"/>
              </a:spcBef>
            </a:pPr>
            <a:r>
              <a:rPr lang="en-US" altLang="en-US" dirty="0"/>
              <a:t>Once again, section of code between </a:t>
            </a:r>
            <a:r>
              <a:rPr lang="en-US" altLang="en-US" dirty="0" err="1"/>
              <a:t>Lock.Acquire</a:t>
            </a:r>
            <a:r>
              <a:rPr lang="en-US" altLang="en-US" dirty="0"/>
              <a:t> &amp; </a:t>
            </a:r>
            <a:r>
              <a:rPr lang="en-US" altLang="en-US" dirty="0" err="1"/>
              <a:t>Lock.Releaase</a:t>
            </a:r>
            <a:r>
              <a:rPr lang="en-US" altLang="en-US" dirty="0"/>
              <a:t> is called a “</a:t>
            </a:r>
            <a:r>
              <a:rPr lang="en-US" altLang="en-US" dirty="0">
                <a:solidFill>
                  <a:srgbClr val="FF0000"/>
                </a:solidFill>
              </a:rPr>
              <a:t>Critical Section</a:t>
            </a:r>
            <a:r>
              <a:rPr lang="en-US" altLang="en-US" dirty="0"/>
              <a:t>”</a:t>
            </a:r>
          </a:p>
        </p:txBody>
      </p:sp>
      <p:graphicFrame>
        <p:nvGraphicFramePr>
          <p:cNvPr id="2" name="Table 1"/>
          <p:cNvGraphicFramePr>
            <a:graphicFrameLocks noGrp="1"/>
          </p:cNvGraphicFramePr>
          <p:nvPr>
            <p:extLst>
              <p:ext uri="{D42A27DB-BD31-4B8C-83A1-F6EECF244321}">
                <p14:modId xmlns:p14="http://schemas.microsoft.com/office/powerpoint/2010/main" val="2234431733"/>
              </p:ext>
            </p:extLst>
          </p:nvPr>
        </p:nvGraphicFramePr>
        <p:xfrm>
          <a:off x="609600" y="1600200"/>
          <a:ext cx="7924800" cy="1764792"/>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l">
                        <a:lnSpc>
                          <a:spcPct val="80000"/>
                        </a:lnSpc>
                        <a:spcBef>
                          <a:spcPct val="25000"/>
                        </a:spcBef>
                        <a:buFontTx/>
                        <a:buNone/>
                      </a:pPr>
                      <a:r>
                        <a:rPr lang="en-US" altLang="en-US" sz="1800" b="1" u="none" dirty="0">
                          <a:latin typeface="Garamond" panose="02020404030301010803" pitchFamily="18" charset="0"/>
                        </a:rPr>
                        <a:t>              </a:t>
                      </a:r>
                      <a:r>
                        <a:rPr lang="en-US" altLang="en-US" sz="1800" b="1" u="sng" dirty="0">
                          <a:latin typeface="Garamond" panose="02020404030301010803" pitchFamily="18" charset="0"/>
                        </a:rPr>
                        <a:t>Thread</a:t>
                      </a:r>
                      <a:r>
                        <a:rPr lang="en-US" altLang="en-US" sz="1800" b="1" u="sng" baseline="0" dirty="0">
                          <a:latin typeface="Garamond" panose="02020404030301010803" pitchFamily="18" charset="0"/>
                        </a:rPr>
                        <a:t> A</a:t>
                      </a:r>
                      <a:r>
                        <a:rPr lang="en-US" altLang="en-US" sz="1800" dirty="0"/>
                        <a:t>	</a:t>
                      </a:r>
                    </a:p>
                    <a:p>
                      <a:pPr>
                        <a:lnSpc>
                          <a:spcPct val="80000"/>
                        </a:lnSpc>
                        <a:spcBef>
                          <a:spcPct val="25000"/>
                        </a:spcBef>
                        <a:buFontTx/>
                        <a:buNone/>
                      </a:pPr>
                      <a:endParaRPr lang="en-US" altLang="en-US" sz="1800" dirty="0">
                        <a:latin typeface="Courier New" pitchFamily="49" charset="0"/>
                      </a:endParaRPr>
                    </a:p>
                    <a:p>
                      <a:pPr>
                        <a:lnSpc>
                          <a:spcPct val="80000"/>
                        </a:lnSpc>
                        <a:spcBef>
                          <a:spcPct val="25000"/>
                        </a:spcBef>
                        <a:buFontTx/>
                        <a:buNone/>
                      </a:pPr>
                      <a:r>
                        <a:rPr lang="en-US" altLang="en-US" sz="1800" dirty="0">
                          <a:latin typeface="Courier New" pitchFamily="49" charset="0"/>
                        </a:rPr>
                        <a:t>	</a:t>
                      </a:r>
                      <a:r>
                        <a:rPr lang="en-US" altLang="en-US" sz="1800" dirty="0" err="1">
                          <a:latin typeface="Courier New" pitchFamily="49" charset="0"/>
                        </a:rPr>
                        <a:t>Lock.Acquire</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buy milk;</a:t>
                      </a:r>
                    </a:p>
                    <a:p>
                      <a:pPr>
                        <a:lnSpc>
                          <a:spcPct val="80000"/>
                        </a:lnSpc>
                        <a:spcBef>
                          <a:spcPct val="25000"/>
                        </a:spcBef>
                        <a:buFontTx/>
                        <a:buNone/>
                      </a:pPr>
                      <a:r>
                        <a:rPr lang="en-US" altLang="en-US" sz="1800" dirty="0">
                          <a:latin typeface="Courier New" pitchFamily="49" charset="0"/>
                        </a:rPr>
                        <a:t>	</a:t>
                      </a:r>
                      <a:r>
                        <a:rPr lang="en-US" altLang="en-US" sz="1800" dirty="0" err="1">
                          <a:latin typeface="Courier New" pitchFamily="49" charset="0"/>
                        </a:rPr>
                        <a:t>Lock.Release</a:t>
                      </a:r>
                      <a:r>
                        <a:rPr lang="en-US" altLang="en-US" sz="1800" dirty="0">
                          <a:latin typeface="Courier New" pitchFamily="49" charset="0"/>
                        </a:rPr>
                        <a:t>();</a:t>
                      </a:r>
                    </a:p>
                  </a:txBody>
                  <a:tcPr/>
                </a:tc>
                <a:tc>
                  <a:txBody>
                    <a:bodyPr/>
                    <a:lstStyle/>
                    <a:p>
                      <a:pPr algn="l">
                        <a:lnSpc>
                          <a:spcPct val="80000"/>
                        </a:lnSpc>
                        <a:spcBef>
                          <a:spcPct val="25000"/>
                        </a:spcBef>
                        <a:buFontTx/>
                        <a:buNone/>
                      </a:pPr>
                      <a:r>
                        <a:rPr lang="en-US" altLang="en-US" sz="1800" b="1" u="none" dirty="0">
                          <a:latin typeface="Garamond" panose="02020404030301010803" pitchFamily="18" charset="0"/>
                        </a:rPr>
                        <a:t>                </a:t>
                      </a:r>
                      <a:r>
                        <a:rPr lang="en-US" altLang="en-US" sz="1800" b="1" u="sng" dirty="0">
                          <a:latin typeface="Garamond" panose="02020404030301010803" pitchFamily="18" charset="0"/>
                        </a:rPr>
                        <a:t>Thread</a:t>
                      </a:r>
                      <a:r>
                        <a:rPr lang="en-US" altLang="en-US" sz="1800" b="1" u="sng" baseline="0" dirty="0">
                          <a:latin typeface="Garamond" panose="02020404030301010803" pitchFamily="18" charset="0"/>
                        </a:rPr>
                        <a:t> B</a:t>
                      </a:r>
                      <a:endParaRPr lang="en-US" altLang="en-US" sz="1800" dirty="0">
                        <a:latin typeface="Courier New" pitchFamily="49" charset="0"/>
                      </a:endParaRPr>
                    </a:p>
                    <a:p>
                      <a:pPr>
                        <a:lnSpc>
                          <a:spcPct val="80000"/>
                        </a:lnSpc>
                        <a:spcBef>
                          <a:spcPct val="25000"/>
                        </a:spcBef>
                        <a:buFontTx/>
                        <a:buNone/>
                      </a:pPr>
                      <a:endParaRPr lang="en-US" altLang="en-US" sz="1800" dirty="0">
                        <a:latin typeface="Courier New" pitchFamily="49" charset="0"/>
                      </a:endParaRPr>
                    </a:p>
                    <a:p>
                      <a:pPr>
                        <a:lnSpc>
                          <a:spcPct val="80000"/>
                        </a:lnSpc>
                        <a:spcBef>
                          <a:spcPct val="25000"/>
                        </a:spcBef>
                        <a:buFontTx/>
                        <a:buNone/>
                      </a:pPr>
                      <a:r>
                        <a:rPr lang="en-US" altLang="en-US" sz="1800" dirty="0">
                          <a:latin typeface="Courier New" pitchFamily="49" charset="0"/>
                        </a:rPr>
                        <a:t>	</a:t>
                      </a:r>
                      <a:r>
                        <a:rPr lang="en-US" altLang="en-US" sz="1800" dirty="0" err="1">
                          <a:latin typeface="Courier New" pitchFamily="49" charset="0"/>
                        </a:rPr>
                        <a:t>Lock.Acquire</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buy milk;</a:t>
                      </a:r>
                    </a:p>
                    <a:p>
                      <a:pPr>
                        <a:lnSpc>
                          <a:spcPct val="80000"/>
                        </a:lnSpc>
                        <a:spcBef>
                          <a:spcPct val="25000"/>
                        </a:spcBef>
                        <a:buFontTx/>
                        <a:buNone/>
                      </a:pPr>
                      <a:r>
                        <a:rPr lang="en-US" altLang="en-US" sz="1800" dirty="0">
                          <a:latin typeface="Courier New" pitchFamily="49" charset="0"/>
                        </a:rPr>
                        <a:t>	</a:t>
                      </a:r>
                      <a:r>
                        <a:rPr lang="en-US" altLang="en-US" sz="1800" dirty="0" err="1">
                          <a:latin typeface="Courier New" pitchFamily="49" charset="0"/>
                        </a:rPr>
                        <a:t>Lock.Release</a:t>
                      </a:r>
                      <a:r>
                        <a:rPr lang="en-US" altLang="en-US" sz="1800" dirty="0">
                          <a:latin typeface="Courier New" pitchFamily="49" charset="0"/>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62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3">
                                            <p:txEl>
                                              <p:pRg st="8" end="8"/>
                                            </p:txEl>
                                          </p:spTgt>
                                        </p:tgtEl>
                                        <p:attrNameLst>
                                          <p:attrName>style.visibility</p:attrName>
                                        </p:attrNameLst>
                                      </p:cBhvr>
                                      <p:to>
                                        <p:strVal val="visible"/>
                                      </p:to>
                                    </p:set>
                                    <p:anim calcmode="lin" valueType="num">
                                      <p:cBhvr additive="base">
                                        <p:cTn id="7" dur="500" fill="hold"/>
                                        <p:tgtEl>
                                          <p:spTgt spid="435203">
                                            <p:txEl>
                                              <p:pRg st="8" end="8"/>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52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5203">
                                            <p:txEl>
                                              <p:pRg st="10" end="10"/>
                                            </p:txEl>
                                          </p:spTgt>
                                        </p:tgtEl>
                                        <p:attrNameLst>
                                          <p:attrName>style.visibility</p:attrName>
                                        </p:attrNameLst>
                                      </p:cBhvr>
                                      <p:to>
                                        <p:strVal val="visible"/>
                                      </p:to>
                                    </p:set>
                                    <p:anim calcmode="lin" valueType="num">
                                      <p:cBhvr additive="base">
                                        <p:cTn id="13" dur="500" fill="hold"/>
                                        <p:tgtEl>
                                          <p:spTgt spid="435203">
                                            <p:txEl>
                                              <p:pRg st="10" end="1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352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5203">
                                            <p:txEl>
                                              <p:pRg st="11" end="11"/>
                                            </p:txEl>
                                          </p:spTgt>
                                        </p:tgtEl>
                                        <p:attrNameLst>
                                          <p:attrName>style.visibility</p:attrName>
                                        </p:attrNameLst>
                                      </p:cBhvr>
                                      <p:to>
                                        <p:strVal val="visible"/>
                                      </p:to>
                                    </p:set>
                                    <p:anim calcmode="lin" valueType="num">
                                      <p:cBhvr additive="base">
                                        <p:cTn id="19" dur="500" fill="hold"/>
                                        <p:tgtEl>
                                          <p:spTgt spid="435203">
                                            <p:txEl>
                                              <p:pRg st="11" end="1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352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5203">
                                            <p:txEl>
                                              <p:pRg st="13" end="13"/>
                                            </p:txEl>
                                          </p:spTgt>
                                        </p:tgtEl>
                                        <p:attrNameLst>
                                          <p:attrName>style.visibility</p:attrName>
                                        </p:attrNameLst>
                                      </p:cBhvr>
                                      <p:to>
                                        <p:strVal val="visible"/>
                                      </p:to>
                                    </p:set>
                                    <p:anim calcmode="lin" valueType="num">
                                      <p:cBhvr additive="base">
                                        <p:cTn id="25" dur="500" fill="hold"/>
                                        <p:tgtEl>
                                          <p:spTgt spid="435203">
                                            <p:txEl>
                                              <p:pRg st="13" end="1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520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576263"/>
          </a:xfrm>
        </p:spPr>
        <p:txBody>
          <a:bodyPr/>
          <a:lstStyle/>
          <a:p>
            <a:pPr eaLnBrk="1" hangingPunct="1"/>
            <a:r>
              <a:rPr lang="en-US" altLang="en-US" dirty="0"/>
              <a:t>Process Synchronization</a:t>
            </a:r>
          </a:p>
        </p:txBody>
      </p:sp>
      <p:sp>
        <p:nvSpPr>
          <p:cNvPr id="5123" name="Content Placeholder 2"/>
          <p:cNvSpPr>
            <a:spLocks noGrp="1"/>
          </p:cNvSpPr>
          <p:nvPr>
            <p:ph idx="1"/>
          </p:nvPr>
        </p:nvSpPr>
        <p:spPr>
          <a:xfrm>
            <a:off x="381000" y="1143000"/>
            <a:ext cx="8458200" cy="5410200"/>
          </a:xfrm>
        </p:spPr>
        <p:txBody>
          <a:bodyPr/>
          <a:lstStyle/>
          <a:p>
            <a:r>
              <a:rPr lang="en-US" altLang="en-US" sz="2200" dirty="0"/>
              <a:t>Cooperating processes may share data via</a:t>
            </a:r>
          </a:p>
          <a:p>
            <a:pPr lvl="1"/>
            <a:r>
              <a:rPr lang="en-US" altLang="en-US" sz="2200" dirty="0"/>
              <a:t>shared address space (heap) by using threads</a:t>
            </a:r>
          </a:p>
          <a:p>
            <a:pPr lvl="1"/>
            <a:r>
              <a:rPr lang="en-US" altLang="en-US" sz="2200" dirty="0"/>
              <a:t>shared memory objects</a:t>
            </a:r>
          </a:p>
          <a:p>
            <a:pPr lvl="1"/>
            <a:r>
              <a:rPr lang="en-US" altLang="en-US" sz="2200" dirty="0"/>
              <a:t>files</a:t>
            </a:r>
          </a:p>
          <a:p>
            <a:endParaRPr lang="en-US" altLang="en-US" sz="2200" dirty="0"/>
          </a:p>
          <a:p>
            <a:r>
              <a:rPr lang="en-US" altLang="en-US" sz="2200" dirty="0"/>
              <a:t>What can happen if processes try to access shared data (address) concurrently?</a:t>
            </a:r>
          </a:p>
          <a:p>
            <a:pPr lvl="1"/>
            <a:r>
              <a:rPr lang="en-US" dirty="0">
                <a:ea typeface="ＭＳ Ｐゴシック" pitchFamily="-1" charset="-128"/>
              </a:rPr>
              <a:t>concurrent access to shared data may result in data inconsistency</a:t>
            </a:r>
          </a:p>
          <a:p>
            <a:pPr lvl="1"/>
            <a:r>
              <a:rPr lang="en-US" dirty="0">
                <a:ea typeface="ＭＳ Ｐゴシック" pitchFamily="-1" charset="-128"/>
              </a:rPr>
              <a:t>maintaining data consistency requires mechanisms to ensure the orderly execution of cooperating processes</a:t>
            </a:r>
          </a:p>
          <a:p>
            <a:pPr lvl="1"/>
            <a:endParaRPr lang="en-US" altLang="en-US" sz="2200" dirty="0"/>
          </a:p>
          <a:p>
            <a:r>
              <a:rPr lang="en-US" altLang="en-US" sz="2200" dirty="0"/>
              <a:t>“Too-much milk” problem</a:t>
            </a:r>
          </a:p>
        </p:txBody>
      </p:sp>
    </p:spTree>
    <p:extLst>
      <p:ext uri="{BB962C8B-B14F-4D97-AF65-F5344CB8AC3E}">
        <p14:creationId xmlns:p14="http://schemas.microsoft.com/office/powerpoint/2010/main" val="54594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p:txBody>
          <a:bodyPr/>
          <a:lstStyle/>
          <a:p>
            <a:pPr algn="just"/>
            <a:r>
              <a:rPr lang="en-US" sz="2800" dirty="0"/>
              <a:t>A semaphore is </a:t>
            </a:r>
          </a:p>
          <a:p>
            <a:pPr lvl="1" algn="just"/>
            <a:r>
              <a:rPr lang="en-US" sz="2800" dirty="0"/>
              <a:t>a variable or abstract data type </a:t>
            </a:r>
          </a:p>
          <a:p>
            <a:pPr lvl="1" algn="just"/>
            <a:r>
              <a:rPr lang="en-US" sz="2800" dirty="0"/>
              <a:t>that provides a simple but useful abstraction </a:t>
            </a:r>
          </a:p>
          <a:p>
            <a:pPr lvl="1" algn="just"/>
            <a:r>
              <a:rPr lang="en-US" sz="2800" dirty="0"/>
              <a:t>for controlling access, </a:t>
            </a:r>
          </a:p>
          <a:p>
            <a:pPr lvl="1" algn="just"/>
            <a:r>
              <a:rPr lang="en-US" sz="2800" dirty="0"/>
              <a:t>by multiple processes, </a:t>
            </a:r>
          </a:p>
          <a:p>
            <a:pPr lvl="1" algn="just"/>
            <a:r>
              <a:rPr lang="en-US" sz="2800" dirty="0"/>
              <a:t>to a common resource </a:t>
            </a:r>
          </a:p>
          <a:p>
            <a:pPr lvl="1" algn="just"/>
            <a:r>
              <a:rPr lang="en-US" sz="2800" dirty="0"/>
              <a:t>in a parallel programming or a multi user environment.</a:t>
            </a:r>
          </a:p>
          <a:p>
            <a:pPr algn="just"/>
            <a:endParaRPr lang="en-US" sz="2800" dirty="0"/>
          </a:p>
          <a:p>
            <a:pPr algn="just"/>
            <a:endParaRPr lang="en-US" sz="2800" dirty="0"/>
          </a:p>
        </p:txBody>
      </p:sp>
    </p:spTree>
    <p:extLst>
      <p:ext uri="{BB962C8B-B14F-4D97-AF65-F5344CB8AC3E}">
        <p14:creationId xmlns:p14="http://schemas.microsoft.com/office/powerpoint/2010/main" val="322186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576262"/>
          </a:xfrm>
        </p:spPr>
        <p:txBody>
          <a:bodyPr/>
          <a:lstStyle/>
          <a:p>
            <a:pPr eaLnBrk="1" hangingPunct="1"/>
            <a:r>
              <a:rPr lang="en-US" altLang="en-US" dirty="0"/>
              <a:t>Semaphores</a:t>
            </a:r>
          </a:p>
        </p:txBody>
      </p:sp>
      <p:sp>
        <p:nvSpPr>
          <p:cNvPr id="5123" name="Rectangle 3"/>
          <p:cNvSpPr>
            <a:spLocks noGrp="1" noChangeArrowheads="1"/>
          </p:cNvSpPr>
          <p:nvPr>
            <p:ph idx="1"/>
          </p:nvPr>
        </p:nvSpPr>
        <p:spPr>
          <a:xfrm>
            <a:off x="228600" y="973137"/>
            <a:ext cx="8763000" cy="5580063"/>
          </a:xfrm>
        </p:spPr>
        <p:txBody>
          <a:bodyPr/>
          <a:lstStyle/>
          <a:p>
            <a:pPr algn="just">
              <a:lnSpc>
                <a:spcPct val="90000"/>
              </a:lnSpc>
            </a:pPr>
            <a:r>
              <a:rPr lang="en-US" sz="2200" dirty="0"/>
              <a:t>Synchronization tools that does not require busy waiting (generalized locks).</a:t>
            </a:r>
          </a:p>
          <a:p>
            <a:pPr algn="just">
              <a:lnSpc>
                <a:spcPct val="90000"/>
              </a:lnSpc>
            </a:pPr>
            <a:endParaRPr lang="en-US" sz="2200" dirty="0"/>
          </a:p>
          <a:p>
            <a:pPr algn="just">
              <a:lnSpc>
                <a:spcPct val="90000"/>
              </a:lnSpc>
            </a:pPr>
            <a:r>
              <a:rPr lang="en-US" sz="2200" dirty="0"/>
              <a:t>Semaphore S: integer variable</a:t>
            </a:r>
          </a:p>
          <a:p>
            <a:pPr lvl="1" algn="just">
              <a:lnSpc>
                <a:spcPct val="90000"/>
              </a:lnSpc>
            </a:pPr>
            <a:r>
              <a:rPr lang="en-US" sz="2200" dirty="0"/>
              <a:t>shared, and can be a kernel variable</a:t>
            </a:r>
          </a:p>
          <a:p>
            <a:pPr algn="just">
              <a:lnSpc>
                <a:spcPct val="90000"/>
              </a:lnSpc>
            </a:pPr>
            <a:endParaRPr lang="en-US" sz="2200" dirty="0"/>
          </a:p>
          <a:p>
            <a:pPr algn="just">
              <a:lnSpc>
                <a:spcPct val="90000"/>
              </a:lnSpc>
            </a:pPr>
            <a:r>
              <a:rPr lang="en-US" sz="2200" dirty="0"/>
              <a:t>Two standard operations modify S: </a:t>
            </a:r>
            <a:r>
              <a:rPr lang="en-US" altLang="en-US" b="1" dirty="0">
                <a:solidFill>
                  <a:srgbClr val="000000"/>
                </a:solidFill>
                <a:latin typeface="Courier New" pitchFamily="49" charset="0"/>
                <a:cs typeface="Courier New" pitchFamily="49" charset="0"/>
              </a:rPr>
              <a:t>Wait() </a:t>
            </a:r>
            <a:r>
              <a:rPr lang="en-US" altLang="en-US" sz="2400" dirty="0"/>
              <a:t>and  </a:t>
            </a:r>
            <a:r>
              <a:rPr lang="en-US" altLang="en-US" b="1" dirty="0">
                <a:solidFill>
                  <a:srgbClr val="000000"/>
                </a:solidFill>
                <a:latin typeface="Courier New" pitchFamily="49" charset="0"/>
                <a:cs typeface="Courier New" pitchFamily="49" charset="0"/>
              </a:rPr>
              <a:t>Signal()</a:t>
            </a:r>
            <a:endParaRPr lang="en-US" sz="2200" dirty="0"/>
          </a:p>
          <a:p>
            <a:pPr lvl="1" algn="just">
              <a:lnSpc>
                <a:spcPct val="90000"/>
              </a:lnSpc>
            </a:pPr>
            <a:r>
              <a:rPr lang="en-US" sz="2200" dirty="0"/>
              <a:t>Semaphores can only be accessed via these two atomic operations</a:t>
            </a:r>
          </a:p>
          <a:p>
            <a:pPr lvl="1" algn="just">
              <a:lnSpc>
                <a:spcPct val="90000"/>
              </a:lnSpc>
            </a:pPr>
            <a:r>
              <a:rPr lang="en-US" sz="2200" dirty="0"/>
              <a:t>They can be implemented as system calls by kernel. Kernel makes sure they are indivisible.</a:t>
            </a:r>
          </a:p>
          <a:p>
            <a:pPr algn="just">
              <a:lnSpc>
                <a:spcPct val="90000"/>
              </a:lnSpc>
            </a:pPr>
            <a:endParaRPr lang="en-US" sz="2200" dirty="0"/>
          </a:p>
          <a:p>
            <a:pPr algn="just">
              <a:lnSpc>
                <a:spcPct val="90000"/>
              </a:lnSpc>
            </a:pPr>
            <a:r>
              <a:rPr lang="en-US" sz="2200" dirty="0"/>
              <a:t>Less complicated entry and exit sections when semaphores are used</a:t>
            </a:r>
          </a:p>
          <a:p>
            <a:pPr algn="just">
              <a:lnSpc>
                <a:spcPct val="90000"/>
              </a:lnSpc>
            </a:pPr>
            <a:endParaRPr lang="en-US" sz="2200" dirty="0"/>
          </a:p>
          <a:p>
            <a:pPr algn="just">
              <a:lnSpc>
                <a:spcPct val="90000"/>
              </a:lnSpc>
            </a:pPr>
            <a:r>
              <a:rPr lang="en-US" sz="2200" dirty="0"/>
              <a:t>Invented by Dijkstra in 1965.</a:t>
            </a:r>
          </a:p>
        </p:txBody>
      </p:sp>
    </p:spTree>
    <p:extLst>
      <p:ext uri="{BB962C8B-B14F-4D97-AF65-F5344CB8AC3E}">
        <p14:creationId xmlns:p14="http://schemas.microsoft.com/office/powerpoint/2010/main" val="409701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dirty="0">
                <a:solidFill>
                  <a:srgbClr val="FF0000"/>
                </a:solidFill>
              </a:rPr>
              <a:t>Meaning (semantics)</a:t>
            </a:r>
            <a:r>
              <a:rPr lang="en-US" altLang="en-US" dirty="0"/>
              <a:t> of Operations</a:t>
            </a:r>
          </a:p>
        </p:txBody>
      </p:sp>
      <p:sp>
        <p:nvSpPr>
          <p:cNvPr id="34820" name="Rectangle 3"/>
          <p:cNvSpPr>
            <a:spLocks noGrp="1" noChangeArrowheads="1"/>
          </p:cNvSpPr>
          <p:nvPr>
            <p:ph type="body" idx="1"/>
          </p:nvPr>
        </p:nvSpPr>
        <p:spPr>
          <a:xfrm>
            <a:off x="457200" y="1143000"/>
            <a:ext cx="8229600" cy="4530329"/>
          </a:xfrm>
        </p:spPr>
        <p:txBody>
          <a:bodyPr/>
          <a:lstStyle/>
          <a:p>
            <a:pPr marL="0" indent="0" eaLnBrk="1" hangingPunct="1">
              <a:spcBef>
                <a:spcPts val="0"/>
              </a:spcBef>
              <a:buNone/>
            </a:pPr>
            <a:r>
              <a:rPr lang="en-US" altLang="en-US" sz="2200" b="1" dirty="0"/>
              <a:t>wait (S):</a:t>
            </a:r>
            <a:endParaRPr lang="en-US" altLang="en-US" sz="2200" dirty="0"/>
          </a:p>
          <a:p>
            <a:pPr eaLnBrk="1" hangingPunct="1">
              <a:spcBef>
                <a:spcPts val="0"/>
              </a:spcBef>
              <a:buFontTx/>
              <a:buNone/>
            </a:pPr>
            <a:r>
              <a:rPr lang="en-US" altLang="en-US" sz="2200" dirty="0"/>
              <a:t>	if S positive </a:t>
            </a:r>
          </a:p>
          <a:p>
            <a:pPr eaLnBrk="1" hangingPunct="1">
              <a:spcBef>
                <a:spcPts val="0"/>
              </a:spcBef>
              <a:buFontTx/>
              <a:buNone/>
            </a:pPr>
            <a:r>
              <a:rPr lang="en-US" altLang="en-US" sz="2200" dirty="0"/>
              <a:t>	     S-- and return</a:t>
            </a:r>
          </a:p>
          <a:p>
            <a:pPr eaLnBrk="1" hangingPunct="1">
              <a:spcBef>
                <a:spcPts val="0"/>
              </a:spcBef>
              <a:buFontTx/>
              <a:buNone/>
            </a:pPr>
            <a:r>
              <a:rPr lang="en-US" altLang="en-US" sz="2200" dirty="0"/>
              <a:t>     else  </a:t>
            </a:r>
          </a:p>
          <a:p>
            <a:pPr eaLnBrk="1" hangingPunct="1">
              <a:spcBef>
                <a:spcPts val="0"/>
              </a:spcBef>
              <a:buFontTx/>
              <a:buNone/>
            </a:pPr>
            <a:r>
              <a:rPr lang="en-US" altLang="en-US" sz="2200" dirty="0"/>
              <a:t>          block/wait (</a:t>
            </a:r>
            <a:r>
              <a:rPr lang="en-US" altLang="en-US" sz="2200" i="1" dirty="0"/>
              <a:t>until somebody wakes you up; then return</a:t>
            </a:r>
            <a:r>
              <a:rPr lang="en-US" altLang="en-US" sz="2200" dirty="0"/>
              <a:t>)</a:t>
            </a:r>
            <a:endParaRPr lang="en-US" altLang="en-US" sz="2200" b="1" dirty="0"/>
          </a:p>
          <a:p>
            <a:pPr eaLnBrk="1" hangingPunct="1">
              <a:spcBef>
                <a:spcPts val="0"/>
              </a:spcBef>
              <a:buFontTx/>
              <a:buNone/>
            </a:pPr>
            <a:endParaRPr lang="en-US" altLang="en-US" sz="2200" dirty="0"/>
          </a:p>
          <a:p>
            <a:pPr eaLnBrk="1" hangingPunct="1">
              <a:spcBef>
                <a:spcPts val="0"/>
              </a:spcBef>
              <a:buFontTx/>
              <a:buNone/>
            </a:pPr>
            <a:endParaRPr lang="en-US" altLang="en-US" sz="2200" dirty="0"/>
          </a:p>
          <a:p>
            <a:pPr marL="0" indent="0" eaLnBrk="1" hangingPunct="1">
              <a:spcBef>
                <a:spcPts val="0"/>
              </a:spcBef>
              <a:buNone/>
            </a:pPr>
            <a:r>
              <a:rPr lang="en-US" altLang="en-US" sz="2200" b="1" dirty="0"/>
              <a:t>signal(S): </a:t>
            </a:r>
            <a:br>
              <a:rPr lang="en-US" altLang="en-US" sz="2200" b="1" dirty="0"/>
            </a:br>
            <a:r>
              <a:rPr lang="en-US" altLang="en-US" sz="2200" dirty="0"/>
              <a:t>      if there is a process waiting</a:t>
            </a:r>
            <a:br>
              <a:rPr lang="en-US" altLang="en-US" sz="2200" dirty="0"/>
            </a:br>
            <a:r>
              <a:rPr lang="en-US" altLang="en-US" sz="2200" dirty="0"/>
              <a:t>            wake it up and return</a:t>
            </a:r>
            <a:br>
              <a:rPr lang="en-US" altLang="en-US" sz="2200" dirty="0"/>
            </a:br>
            <a:r>
              <a:rPr lang="en-US" altLang="en-US" sz="2200" dirty="0"/>
              <a:t>      else </a:t>
            </a:r>
            <a:br>
              <a:rPr lang="en-US" altLang="en-US" sz="2200" dirty="0"/>
            </a:br>
            <a:r>
              <a:rPr lang="en-US" altLang="en-US" sz="2200" dirty="0"/>
              <a:t>            S++ and return</a:t>
            </a:r>
          </a:p>
        </p:txBody>
      </p:sp>
    </p:spTree>
    <p:extLst>
      <p:ext uri="{BB962C8B-B14F-4D97-AF65-F5344CB8AC3E}">
        <p14:creationId xmlns:p14="http://schemas.microsoft.com/office/powerpoint/2010/main" val="135232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81000" y="338137"/>
            <a:ext cx="8229600" cy="576263"/>
          </a:xfrm>
        </p:spPr>
        <p:txBody>
          <a:bodyPr/>
          <a:lstStyle/>
          <a:p>
            <a:pPr eaLnBrk="1" hangingPunct="1"/>
            <a:r>
              <a:rPr lang="en-US" altLang="en-US" dirty="0"/>
              <a:t>Comments</a:t>
            </a:r>
          </a:p>
        </p:txBody>
      </p:sp>
      <p:sp>
        <p:nvSpPr>
          <p:cNvPr id="35844" name="Rectangle 3"/>
          <p:cNvSpPr>
            <a:spLocks noGrp="1" noChangeArrowheads="1"/>
          </p:cNvSpPr>
          <p:nvPr>
            <p:ph type="body" idx="1"/>
          </p:nvPr>
        </p:nvSpPr>
        <p:spPr>
          <a:xfrm>
            <a:off x="304800" y="1066800"/>
            <a:ext cx="8382000" cy="5105400"/>
          </a:xfrm>
        </p:spPr>
        <p:txBody>
          <a:bodyPr/>
          <a:lstStyle/>
          <a:p>
            <a:pPr algn="just" eaLnBrk="1" hangingPunct="1"/>
            <a:r>
              <a:rPr lang="en-US" altLang="en-US" sz="2200" dirty="0"/>
              <a:t>Wait body and signal body have to be executed atomically: one process at a time. Hence the body of wait and signal are critical sections to be protected by the kernel. </a:t>
            </a:r>
          </a:p>
          <a:p>
            <a:pPr algn="just" eaLnBrk="1" hangingPunct="1"/>
            <a:endParaRPr lang="en-US" altLang="en-US" sz="2200" dirty="0"/>
          </a:p>
          <a:p>
            <a:pPr algn="just" eaLnBrk="1" hangingPunct="1"/>
            <a:r>
              <a:rPr lang="en-US" altLang="en-US" sz="2200" dirty="0"/>
              <a:t>Note that when </a:t>
            </a:r>
            <a:r>
              <a:rPr lang="en-US" altLang="en-US" b="1" dirty="0">
                <a:solidFill>
                  <a:srgbClr val="000000"/>
                </a:solidFill>
                <a:latin typeface="Courier New" pitchFamily="49" charset="0"/>
                <a:cs typeface="Courier New" pitchFamily="49" charset="0"/>
              </a:rPr>
              <a:t>Wait()</a:t>
            </a:r>
            <a:r>
              <a:rPr lang="en-US" altLang="en-US" sz="2200" dirty="0"/>
              <a:t> causes the process to block, the operation is nearly finished (wait body critical section is done).</a:t>
            </a:r>
          </a:p>
          <a:p>
            <a:pPr algn="just" eaLnBrk="1" hangingPunct="1"/>
            <a:endParaRPr lang="en-US" altLang="en-US" sz="2200" dirty="0"/>
          </a:p>
          <a:p>
            <a:pPr algn="just" eaLnBrk="1" hangingPunct="1"/>
            <a:r>
              <a:rPr lang="en-US" altLang="en-US" sz="2200" dirty="0"/>
              <a:t>That means another process can execute wait body or signal body</a:t>
            </a:r>
          </a:p>
        </p:txBody>
      </p:sp>
    </p:spTree>
    <p:extLst>
      <p:ext uri="{BB962C8B-B14F-4D97-AF65-F5344CB8AC3E}">
        <p14:creationId xmlns:p14="http://schemas.microsoft.com/office/powerpoint/2010/main" val="2361779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576262"/>
          </a:xfrm>
        </p:spPr>
        <p:txBody>
          <a:bodyPr/>
          <a:lstStyle/>
          <a:p>
            <a:pPr eaLnBrk="1" hangingPunct="1"/>
            <a:r>
              <a:rPr lang="en-US" altLang="en-US" dirty="0"/>
              <a:t>Semaphore as General Synchronization Tool</a:t>
            </a:r>
          </a:p>
        </p:txBody>
      </p:sp>
      <p:sp>
        <p:nvSpPr>
          <p:cNvPr id="5123" name="Rectangle 3"/>
          <p:cNvSpPr>
            <a:spLocks noGrp="1" noChangeArrowheads="1"/>
          </p:cNvSpPr>
          <p:nvPr>
            <p:ph idx="1"/>
          </p:nvPr>
        </p:nvSpPr>
        <p:spPr>
          <a:xfrm>
            <a:off x="228600" y="990600"/>
            <a:ext cx="8534400" cy="5580063"/>
          </a:xfrm>
        </p:spPr>
        <p:txBody>
          <a:bodyPr/>
          <a:lstStyle/>
          <a:p>
            <a:pPr marL="342265" lvl="1" indent="-342265" algn="just">
              <a:buClr>
                <a:srgbClr val="993300"/>
              </a:buClr>
              <a:buSzPct val="90000"/>
              <a:buFont typeface="Monotype Sorts" pitchFamily="-84" charset="2"/>
              <a:buChar char="n"/>
              <a:tabLst>
                <a:tab pos="2001838" algn="ctr"/>
                <a:tab pos="4513263" algn="ctr"/>
              </a:tabLst>
            </a:pPr>
            <a:r>
              <a:rPr lang="en-US" altLang="en-US" b="1" dirty="0">
                <a:solidFill>
                  <a:srgbClr val="3366FF"/>
                </a:solidFill>
              </a:rPr>
              <a:t>Binary semaphore </a:t>
            </a:r>
            <a:r>
              <a:rPr lang="en-US" altLang="en-US" dirty="0"/>
              <a:t>– integer value can range from 0 to 1; simpler to implement</a:t>
            </a:r>
          </a:p>
          <a:p>
            <a:pPr lvl="1" algn="just">
              <a:tabLst>
                <a:tab pos="2001838" algn="ctr"/>
                <a:tab pos="4513263" algn="ctr"/>
              </a:tabLst>
            </a:pPr>
            <a:r>
              <a:rPr lang="en-US" altLang="en-US" dirty="0"/>
              <a:t>Guarantees mutually exclusive access to a resource (only one process is in the critical section at a time)</a:t>
            </a:r>
          </a:p>
          <a:p>
            <a:pPr lvl="1" algn="just">
              <a:tabLst>
                <a:tab pos="2001838" algn="ctr"/>
                <a:tab pos="4513263" algn="ctr"/>
              </a:tabLst>
            </a:pPr>
            <a:r>
              <a:rPr lang="en-US" altLang="en-US" dirty="0"/>
              <a:t>It is initialized to free (value = 1)</a:t>
            </a:r>
          </a:p>
          <a:p>
            <a:pPr lvl="1" algn="just">
              <a:tabLst>
                <a:tab pos="2001838" algn="ctr"/>
                <a:tab pos="4513263" algn="ctr"/>
              </a:tabLst>
            </a:pPr>
            <a:r>
              <a:rPr lang="en-US" altLang="en-US" dirty="0"/>
              <a:t>Also known as </a:t>
            </a:r>
            <a:r>
              <a:rPr lang="en-US" altLang="en-US" b="1" dirty="0" err="1">
                <a:solidFill>
                  <a:srgbClr val="3366FF"/>
                </a:solidFill>
              </a:rPr>
              <a:t>mutex</a:t>
            </a:r>
            <a:r>
              <a:rPr lang="en-US" altLang="en-US" b="1" dirty="0">
                <a:solidFill>
                  <a:srgbClr val="3366FF"/>
                </a:solidFill>
              </a:rPr>
              <a:t> locks</a:t>
            </a:r>
          </a:p>
          <a:p>
            <a:pPr algn="just">
              <a:tabLst>
                <a:tab pos="2001838" algn="ctr"/>
                <a:tab pos="4513263" algn="ctr"/>
              </a:tabLst>
            </a:pPr>
            <a:endParaRPr lang="en-US" altLang="en-US" b="1" dirty="0">
              <a:solidFill>
                <a:srgbClr val="3366FF"/>
              </a:solidFill>
            </a:endParaRPr>
          </a:p>
          <a:p>
            <a:pPr algn="just">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lvl="1" algn="just">
              <a:tabLst>
                <a:tab pos="2001838" algn="ctr"/>
                <a:tab pos="4513263" algn="ctr"/>
              </a:tabLst>
            </a:pPr>
            <a:r>
              <a:rPr lang="en-US" altLang="en-US" dirty="0"/>
              <a:t>Useful when multiple units of a resource are available</a:t>
            </a:r>
          </a:p>
          <a:p>
            <a:pPr lvl="1" algn="just">
              <a:tabLst>
                <a:tab pos="2001838" algn="ctr"/>
                <a:tab pos="4513263" algn="ctr"/>
              </a:tabLst>
            </a:pPr>
            <a:r>
              <a:rPr lang="en-US" altLang="en-US" dirty="0"/>
              <a:t>The initial count to which the semaphore is initialized is usually the number of resources</a:t>
            </a:r>
          </a:p>
          <a:p>
            <a:pPr lvl="1" algn="just">
              <a:tabLst>
                <a:tab pos="2001838" algn="ctr"/>
                <a:tab pos="4513263" algn="ctr"/>
              </a:tabLst>
            </a:pPr>
            <a:r>
              <a:rPr lang="en-US" altLang="en-US" dirty="0"/>
              <a:t>A process can acquire access so long as at least one unit of the resource is available</a:t>
            </a:r>
          </a:p>
          <a:p>
            <a:pPr lvl="1" algn="just">
              <a:tabLst>
                <a:tab pos="2001838" algn="ctr"/>
                <a:tab pos="4513263" algn="ctr"/>
              </a:tabLst>
            </a:pPr>
            <a:r>
              <a:rPr lang="en-US" altLang="en-US" dirty="0"/>
              <a:t>Can be used for other synchronization problems; for example for resource allocation</a:t>
            </a:r>
          </a:p>
        </p:txBody>
      </p:sp>
    </p:spTree>
    <p:extLst>
      <p:ext uri="{BB962C8B-B14F-4D97-AF65-F5344CB8AC3E}">
        <p14:creationId xmlns:p14="http://schemas.microsoft.com/office/powerpoint/2010/main" val="2185457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8534400" cy="457200"/>
          </a:xfrm>
        </p:spPr>
        <p:txBody>
          <a:bodyPr/>
          <a:lstStyle/>
          <a:p>
            <a:pPr eaLnBrk="1" hangingPunct="1"/>
            <a:r>
              <a:rPr lang="en-US" altLang="en-US" dirty="0"/>
              <a:t>Semaphores:  Usage</a:t>
            </a:r>
          </a:p>
        </p:txBody>
      </p:sp>
      <p:sp>
        <p:nvSpPr>
          <p:cNvPr id="6147" name="Rectangle 3"/>
          <p:cNvSpPr>
            <a:spLocks noGrp="1" noChangeArrowheads="1"/>
          </p:cNvSpPr>
          <p:nvPr>
            <p:ph idx="1"/>
          </p:nvPr>
        </p:nvSpPr>
        <p:spPr>
          <a:xfrm>
            <a:off x="228600" y="990600"/>
            <a:ext cx="8839200" cy="5459412"/>
          </a:xfrm>
        </p:spPr>
        <p:txBody>
          <a:bodyPr/>
          <a:lstStyle/>
          <a:p>
            <a:pPr algn="just">
              <a:lnSpc>
                <a:spcPct val="90000"/>
              </a:lnSpc>
            </a:pPr>
            <a:r>
              <a:rPr lang="en-US" altLang="en-US" dirty="0"/>
              <a:t>Binary semaphores (</a:t>
            </a:r>
            <a:r>
              <a:rPr lang="en-US" altLang="en-US" dirty="0" err="1"/>
              <a:t>mutexes</a:t>
            </a:r>
            <a:r>
              <a:rPr lang="en-US" altLang="en-US" dirty="0"/>
              <a:t>) can be used to solve critical section problems.</a:t>
            </a:r>
          </a:p>
          <a:p>
            <a:pPr algn="just">
              <a:lnSpc>
                <a:spcPct val="90000"/>
              </a:lnSpc>
            </a:pPr>
            <a:r>
              <a:rPr lang="en-US" altLang="en-US" dirty="0"/>
              <a:t>A semaphore variable (lets say </a:t>
            </a:r>
            <a:r>
              <a:rPr lang="en-US" altLang="en-US" b="1" dirty="0"/>
              <a:t>S) </a:t>
            </a:r>
            <a:r>
              <a:rPr lang="en-US" altLang="en-US" dirty="0"/>
              <a:t>can be shared by N processes, and initialized to 1</a:t>
            </a:r>
          </a:p>
          <a:p>
            <a:pPr algn="just">
              <a:lnSpc>
                <a:spcPct val="90000"/>
              </a:lnSpc>
            </a:pPr>
            <a:r>
              <a:rPr lang="en-US" altLang="en-US" dirty="0"/>
              <a:t>Each process is structured as follows:</a:t>
            </a:r>
          </a:p>
          <a:p>
            <a:pPr algn="just">
              <a:lnSpc>
                <a:spcPct val="90000"/>
              </a:lnSpc>
            </a:pPr>
            <a:endParaRPr lang="en-US" altLang="en-US" dirty="0"/>
          </a:p>
          <a:p>
            <a:pPr lvl="1" algn="just">
              <a:lnSpc>
                <a:spcPct val="90000"/>
              </a:lnSpc>
              <a:buNone/>
            </a:pPr>
            <a:r>
              <a:rPr lang="en-US" altLang="en-US" sz="1800" b="1" dirty="0">
                <a:latin typeface="Courier New" pitchFamily="49" charset="0"/>
                <a:sym typeface="Symbol" pitchFamily="18" charset="2"/>
              </a:rPr>
              <a:t>do {</a:t>
            </a:r>
          </a:p>
          <a:p>
            <a:pPr lvl="1" algn="just">
              <a:lnSpc>
                <a:spcPct val="90000"/>
              </a:lnSpc>
              <a:buNone/>
            </a:pPr>
            <a:r>
              <a:rPr lang="en-US" altLang="en-US" sz="1800" b="1" dirty="0">
                <a:latin typeface="Courier New" pitchFamily="49" charset="0"/>
                <a:sym typeface="Symbol" pitchFamily="18" charset="2"/>
              </a:rPr>
              <a:t>    Wait(S);    </a:t>
            </a:r>
            <a:r>
              <a:rPr lang="en-US" altLang="en-US" sz="1600" dirty="0">
                <a:latin typeface="Courier New" pitchFamily="49" charset="0"/>
                <a:sym typeface="Symbol" pitchFamily="18" charset="2"/>
              </a:rPr>
              <a:t>//wait until semaphore S is available</a:t>
            </a:r>
            <a:endParaRPr lang="en-US" altLang="en-US" sz="1800" dirty="0">
              <a:latin typeface="Courier New" pitchFamily="49" charset="0"/>
              <a:sym typeface="Symbol" pitchFamily="18" charset="2"/>
            </a:endParaRPr>
          </a:p>
          <a:p>
            <a:pPr lvl="1" algn="just">
              <a:lnSpc>
                <a:spcPct val="90000"/>
              </a:lnSpc>
              <a:buNone/>
            </a:pPr>
            <a:r>
              <a:rPr lang="en-US" altLang="en-US" sz="1800" b="1" dirty="0">
                <a:latin typeface="Courier New" pitchFamily="49" charset="0"/>
                <a:sym typeface="Symbol" pitchFamily="18" charset="2"/>
              </a:rPr>
              <a:t>    &lt;critical section&gt;</a:t>
            </a:r>
          </a:p>
          <a:p>
            <a:pPr lvl="1" algn="just">
              <a:lnSpc>
                <a:spcPct val="90000"/>
              </a:lnSpc>
              <a:buNone/>
            </a:pPr>
            <a:r>
              <a:rPr lang="en-US" altLang="en-US" sz="1800" b="1" dirty="0">
                <a:latin typeface="Courier New" pitchFamily="49" charset="0"/>
                <a:sym typeface="Symbol" pitchFamily="18" charset="2"/>
              </a:rPr>
              <a:t>    Signal(S); </a:t>
            </a:r>
            <a:r>
              <a:rPr lang="en-US" altLang="en-US" sz="1600" dirty="0">
                <a:latin typeface="Courier New" pitchFamily="49" charset="0"/>
                <a:sym typeface="Symbol" pitchFamily="18" charset="2"/>
              </a:rPr>
              <a:t>//signals other processes that semaphore S is free</a:t>
            </a:r>
            <a:endParaRPr lang="en-US" altLang="en-US" sz="1800" b="1" dirty="0">
              <a:latin typeface="Courier New" pitchFamily="49" charset="0"/>
              <a:sym typeface="Symbol" pitchFamily="18" charset="2"/>
            </a:endParaRPr>
          </a:p>
          <a:p>
            <a:pPr marL="0" indent="0" algn="just">
              <a:buNone/>
              <a:tabLst>
                <a:tab pos="2001838" algn="ctr"/>
                <a:tab pos="4513263" algn="ctr"/>
              </a:tabLst>
            </a:pPr>
            <a:r>
              <a:rPr lang="en-US" altLang="en-US" b="1" dirty="0">
                <a:latin typeface="Courier New" pitchFamily="49" charset="0"/>
                <a:sym typeface="Symbol" pitchFamily="18" charset="2"/>
              </a:rPr>
              <a:t>       &lt;reminder section&gt;</a:t>
            </a:r>
          </a:p>
          <a:p>
            <a:pPr marL="0" indent="0" algn="just">
              <a:buNone/>
              <a:tabLst>
                <a:tab pos="2001838" algn="ctr"/>
                <a:tab pos="4513263" algn="ctr"/>
              </a:tabLst>
            </a:pPr>
            <a:r>
              <a:rPr lang="en-US" altLang="en-US" b="1" dirty="0">
                <a:latin typeface="Courier New" pitchFamily="49" charset="0"/>
                <a:sym typeface="Symbol" pitchFamily="18" charset="2"/>
              </a:rPr>
              <a:t>   } while (TRUE);</a:t>
            </a:r>
            <a:endParaRPr lang="en-US" altLang="en-US" dirty="0">
              <a:sym typeface="MT Extra" pitchFamily="18" charset="2"/>
            </a:endParaRPr>
          </a:p>
          <a:p>
            <a:pPr algn="just">
              <a:tabLst>
                <a:tab pos="2001838" algn="ctr"/>
                <a:tab pos="4513263" algn="ctr"/>
              </a:tabLst>
            </a:pPr>
            <a:endParaRPr lang="en-US" altLang="en-US" dirty="0">
              <a:sym typeface="MT Extra" pitchFamily="18" charset="2"/>
            </a:endParaRPr>
          </a:p>
          <a:p>
            <a:pPr algn="just">
              <a:tabLst>
                <a:tab pos="2001838" algn="ctr"/>
                <a:tab pos="4513263" algn="ctr"/>
              </a:tabLst>
            </a:pPr>
            <a:r>
              <a:rPr lang="en-US" altLang="en-US" dirty="0">
                <a:sym typeface="MT Extra" pitchFamily="18" charset="2"/>
              </a:rPr>
              <a:t>Each semaphore supports a queue of processes waiting to access the critical section</a:t>
            </a:r>
          </a:p>
          <a:p>
            <a:pPr algn="just">
              <a:tabLst>
                <a:tab pos="2001838" algn="ctr"/>
                <a:tab pos="4513263" algn="ctr"/>
              </a:tabLst>
            </a:pPr>
            <a:r>
              <a:rPr lang="en-US" altLang="en-US" dirty="0">
                <a:sym typeface="MT Extra" pitchFamily="18" charset="2"/>
              </a:rPr>
              <a:t>If a process executes </a:t>
            </a:r>
            <a:r>
              <a:rPr lang="en-US" altLang="en-US" b="1" dirty="0">
                <a:latin typeface="Courier New" pitchFamily="49" charset="0"/>
                <a:sym typeface="Symbol" pitchFamily="18" charset="2"/>
              </a:rPr>
              <a:t>Wait(S)</a:t>
            </a:r>
            <a:r>
              <a:rPr lang="en-US" altLang="en-US" dirty="0">
                <a:sym typeface="MT Extra" pitchFamily="18" charset="2"/>
              </a:rPr>
              <a:t> and semaphore S is free (non-zero), it continues executing. Otherwise the OS puts the process on the wait queue for semaphore S.</a:t>
            </a:r>
            <a:endParaRPr lang="en-US" altLang="en-US" sz="1600" b="1" i="1" baseline="-25000" dirty="0">
              <a:sym typeface="MT Extra" pitchFamily="18" charset="2"/>
            </a:endParaRPr>
          </a:p>
          <a:p>
            <a:pPr algn="just">
              <a:tabLst>
                <a:tab pos="2001838" algn="ctr"/>
                <a:tab pos="4513263" algn="ctr"/>
              </a:tabLst>
            </a:pPr>
            <a:r>
              <a:rPr lang="en-US" altLang="en-US" dirty="0">
                <a:sym typeface="MT Extra" pitchFamily="18" charset="2"/>
              </a:rPr>
              <a:t>A </a:t>
            </a:r>
            <a:r>
              <a:rPr lang="en-US" altLang="en-US" b="1" dirty="0">
                <a:latin typeface="Courier New" pitchFamily="49" charset="0"/>
                <a:sym typeface="Symbol" pitchFamily="18" charset="2"/>
              </a:rPr>
              <a:t>Signal(S)</a:t>
            </a:r>
            <a:r>
              <a:rPr lang="en-US" altLang="en-US" dirty="0">
                <a:sym typeface="MT Extra" pitchFamily="18" charset="2"/>
              </a:rPr>
              <a:t> unblocks one process on semaphore S’s wait queue.</a:t>
            </a:r>
            <a:endParaRPr lang="en-US" altLang="en-US" b="1" i="1" baseline="-25000" dirty="0">
              <a:sym typeface="MT Extra" pitchFamily="18" charset="2"/>
            </a:endParaRPr>
          </a:p>
        </p:txBody>
      </p:sp>
    </p:spTree>
    <p:extLst>
      <p:ext uri="{BB962C8B-B14F-4D97-AF65-F5344CB8AC3E}">
        <p14:creationId xmlns:p14="http://schemas.microsoft.com/office/powerpoint/2010/main" val="71352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88925"/>
            <a:ext cx="8534400" cy="457200"/>
          </a:xfrm>
        </p:spPr>
        <p:txBody>
          <a:bodyPr/>
          <a:lstStyle/>
          <a:p>
            <a:pPr eaLnBrk="1" hangingPunct="1"/>
            <a:r>
              <a:rPr lang="en-US" altLang="en-US" dirty="0"/>
              <a:t>Binary Semaphores:  Example</a:t>
            </a:r>
          </a:p>
        </p:txBody>
      </p:sp>
      <p:sp>
        <p:nvSpPr>
          <p:cNvPr id="5" name="Rectangle 3"/>
          <p:cNvSpPr txBox="1">
            <a:spLocks noChangeArrowheads="1"/>
          </p:cNvSpPr>
          <p:nvPr/>
        </p:nvSpPr>
        <p:spPr bwMode="auto">
          <a:xfrm>
            <a:off x="204788" y="1041400"/>
            <a:ext cx="8710612"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80000"/>
              </a:lnSpc>
              <a:spcBef>
                <a:spcPct val="25000"/>
              </a:spcBef>
            </a:pPr>
            <a:r>
              <a:rPr lang="en-US" altLang="en-US" kern="0" dirty="0"/>
              <a:t>Implementing “Too Much Milk” with semaphores:</a:t>
            </a:r>
          </a:p>
          <a:p>
            <a:pPr marL="0" indent="0">
              <a:lnSpc>
                <a:spcPct val="80000"/>
              </a:lnSpc>
              <a:spcBef>
                <a:spcPct val="25000"/>
              </a:spcBef>
              <a:buNone/>
            </a:pPr>
            <a:endParaRPr lang="en-US" altLang="en-US" kern="0" dirty="0"/>
          </a:p>
          <a:p>
            <a:pPr marL="0" indent="0">
              <a:lnSpc>
                <a:spcPct val="80000"/>
              </a:lnSpc>
              <a:spcBef>
                <a:spcPct val="25000"/>
              </a:spcBef>
              <a:buNone/>
            </a:pPr>
            <a:r>
              <a:rPr lang="en-US" altLang="en-US" kern="0" dirty="0"/>
              <a:t>Semaphore </a:t>
            </a:r>
            <a:r>
              <a:rPr lang="en-US" altLang="en-US" b="1" kern="0" dirty="0"/>
              <a:t>S;     </a:t>
            </a:r>
            <a:r>
              <a:rPr lang="en-US" altLang="en-US" kern="0" dirty="0"/>
              <a:t>//initialized to 1</a:t>
            </a:r>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endParaRPr lang="en-US" altLang="en-US" kern="0" dirty="0"/>
          </a:p>
          <a:p>
            <a:pPr>
              <a:lnSpc>
                <a:spcPct val="80000"/>
              </a:lnSpc>
              <a:spcBef>
                <a:spcPct val="25000"/>
              </a:spcBef>
            </a:pPr>
            <a:r>
              <a:rPr lang="en-US" altLang="en-US" kern="0" dirty="0"/>
              <a:t>Semaphores can be used for three purposes:</a:t>
            </a:r>
          </a:p>
          <a:p>
            <a:pPr lvl="1">
              <a:lnSpc>
                <a:spcPct val="80000"/>
              </a:lnSpc>
              <a:spcBef>
                <a:spcPct val="25000"/>
              </a:spcBef>
            </a:pPr>
            <a:r>
              <a:rPr lang="en-US" altLang="en-US" kern="0" dirty="0"/>
              <a:t>To ensure mutually exclusive execution of a critical section (as locks do)</a:t>
            </a:r>
          </a:p>
          <a:p>
            <a:pPr lvl="1">
              <a:lnSpc>
                <a:spcPct val="80000"/>
              </a:lnSpc>
              <a:spcBef>
                <a:spcPct val="25000"/>
              </a:spcBef>
            </a:pPr>
            <a:r>
              <a:rPr lang="en-US" altLang="en-US" kern="0" dirty="0"/>
              <a:t>To control access to a shared pool of resources (using a counting semaphore)</a:t>
            </a:r>
          </a:p>
          <a:p>
            <a:pPr lvl="1">
              <a:lnSpc>
                <a:spcPct val="80000"/>
              </a:lnSpc>
              <a:spcBef>
                <a:spcPct val="25000"/>
              </a:spcBef>
            </a:pPr>
            <a:r>
              <a:rPr lang="en-US" altLang="en-US" kern="0" dirty="0"/>
              <a:t>To cause one thread to wait for a specific action to be signaled from another thread.</a:t>
            </a:r>
          </a:p>
        </p:txBody>
      </p:sp>
      <p:graphicFrame>
        <p:nvGraphicFramePr>
          <p:cNvPr id="6" name="Table 5"/>
          <p:cNvGraphicFramePr>
            <a:graphicFrameLocks noGrp="1"/>
          </p:cNvGraphicFramePr>
          <p:nvPr>
            <p:extLst>
              <p:ext uri="{D42A27DB-BD31-4B8C-83A1-F6EECF244321}">
                <p14:modId xmlns:p14="http://schemas.microsoft.com/office/powerpoint/2010/main" val="2556510316"/>
              </p:ext>
            </p:extLst>
          </p:nvPr>
        </p:nvGraphicFramePr>
        <p:xfrm>
          <a:off x="609600" y="2135124"/>
          <a:ext cx="7924800" cy="2052828"/>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l">
                        <a:lnSpc>
                          <a:spcPct val="80000"/>
                        </a:lnSpc>
                        <a:spcBef>
                          <a:spcPct val="25000"/>
                        </a:spcBef>
                        <a:buFontTx/>
                        <a:buNone/>
                      </a:pPr>
                      <a:r>
                        <a:rPr lang="en-US" altLang="en-US" sz="1800" b="1" u="none" dirty="0">
                          <a:latin typeface="Garamond" panose="02020404030301010803" pitchFamily="18" charset="0"/>
                        </a:rPr>
                        <a:t>              </a:t>
                      </a:r>
                      <a:r>
                        <a:rPr lang="en-US" altLang="en-US" sz="1800" b="1" u="sng" dirty="0">
                          <a:latin typeface="Garamond" panose="02020404030301010803" pitchFamily="18" charset="0"/>
                        </a:rPr>
                        <a:t>Thread</a:t>
                      </a:r>
                      <a:r>
                        <a:rPr lang="en-US" altLang="en-US" sz="1800" b="1" u="sng" baseline="0" dirty="0">
                          <a:latin typeface="Garamond" panose="02020404030301010803" pitchFamily="18" charset="0"/>
                        </a:rPr>
                        <a:t> A</a:t>
                      </a:r>
                      <a:r>
                        <a:rPr lang="en-US" altLang="en-US" sz="1800" dirty="0"/>
                        <a:t>	</a:t>
                      </a:r>
                    </a:p>
                    <a:p>
                      <a:pPr>
                        <a:lnSpc>
                          <a:spcPct val="80000"/>
                        </a:lnSpc>
                        <a:spcBef>
                          <a:spcPct val="25000"/>
                        </a:spcBef>
                        <a:buFontTx/>
                        <a:buNone/>
                      </a:pPr>
                      <a:r>
                        <a:rPr lang="en-US" altLang="en-US" sz="1800" dirty="0">
                          <a:latin typeface="Courier New" pitchFamily="49" charset="0"/>
                        </a:rPr>
                        <a:t>do{</a:t>
                      </a:r>
                    </a:p>
                    <a:p>
                      <a:pPr>
                        <a:lnSpc>
                          <a:spcPct val="80000"/>
                        </a:lnSpc>
                        <a:spcBef>
                          <a:spcPct val="25000"/>
                        </a:spcBef>
                        <a:buFontTx/>
                        <a:buNone/>
                      </a:pPr>
                      <a:r>
                        <a:rPr lang="en-US" altLang="en-US" sz="1800" dirty="0">
                          <a:latin typeface="Courier New" pitchFamily="49" charset="0"/>
                        </a:rPr>
                        <a:t>	Wait(S);</a:t>
                      </a:r>
                    </a:p>
                    <a:p>
                      <a:pPr>
                        <a:lnSpc>
                          <a:spcPct val="80000"/>
                        </a:lnSpc>
                        <a:spcBef>
                          <a:spcPct val="25000"/>
                        </a:spcBef>
                        <a:buFontTx/>
                        <a:buNone/>
                      </a:pP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buy milk;</a:t>
                      </a:r>
                    </a:p>
                    <a:p>
                      <a:pPr>
                        <a:lnSpc>
                          <a:spcPct val="80000"/>
                        </a:lnSpc>
                        <a:spcBef>
                          <a:spcPct val="25000"/>
                        </a:spcBef>
                        <a:buFontTx/>
                        <a:buNone/>
                      </a:pPr>
                      <a:r>
                        <a:rPr lang="en-US" altLang="en-US" sz="1800" dirty="0">
                          <a:latin typeface="Courier New" pitchFamily="49" charset="0"/>
                        </a:rPr>
                        <a:t>	Signal(S);</a:t>
                      </a:r>
                    </a:p>
                    <a:p>
                      <a:pPr>
                        <a:lnSpc>
                          <a:spcPct val="80000"/>
                        </a:lnSpc>
                        <a:spcBef>
                          <a:spcPct val="25000"/>
                        </a:spcBef>
                        <a:buFontTx/>
                        <a:buNone/>
                      </a:pPr>
                      <a:r>
                        <a:rPr lang="en-US" altLang="en-US" sz="1800" dirty="0">
                          <a:latin typeface="Courier New" pitchFamily="49" charset="0"/>
                        </a:rPr>
                        <a:t>}while</a:t>
                      </a:r>
                      <a:r>
                        <a:rPr lang="en-US" altLang="en-US" sz="1800" baseline="0" dirty="0">
                          <a:latin typeface="Courier New" pitchFamily="49" charset="0"/>
                        </a:rPr>
                        <a:t> (1);</a:t>
                      </a:r>
                      <a:endParaRPr lang="en-US" altLang="en-US" sz="1800" dirty="0">
                        <a:latin typeface="Courier New" pitchFamily="49" charset="0"/>
                      </a:endParaRPr>
                    </a:p>
                  </a:txBody>
                  <a:tcPr/>
                </a:tc>
                <a:tc>
                  <a:txBody>
                    <a:bodyPr/>
                    <a:lstStyle/>
                    <a:p>
                      <a:pPr algn="l">
                        <a:lnSpc>
                          <a:spcPct val="80000"/>
                        </a:lnSpc>
                        <a:spcBef>
                          <a:spcPct val="25000"/>
                        </a:spcBef>
                        <a:buFontTx/>
                        <a:buNone/>
                      </a:pPr>
                      <a:r>
                        <a:rPr lang="en-US" altLang="en-US" sz="1800" b="1" u="none" dirty="0">
                          <a:latin typeface="Garamond" panose="02020404030301010803" pitchFamily="18" charset="0"/>
                        </a:rPr>
                        <a:t>                </a:t>
                      </a:r>
                      <a:r>
                        <a:rPr lang="en-US" altLang="en-US" sz="1800" b="1" u="sng" dirty="0">
                          <a:latin typeface="Garamond" panose="02020404030301010803" pitchFamily="18" charset="0"/>
                        </a:rPr>
                        <a:t>Thread</a:t>
                      </a:r>
                      <a:r>
                        <a:rPr lang="en-US" altLang="en-US" sz="1800" b="1" u="sng" baseline="0" dirty="0">
                          <a:latin typeface="Garamond" panose="02020404030301010803" pitchFamily="18" charset="0"/>
                        </a:rPr>
                        <a:t> B</a:t>
                      </a:r>
                      <a:endParaRPr lang="en-US" altLang="en-US" sz="1800" dirty="0">
                        <a:latin typeface="Courier New" pitchFamily="49" charset="0"/>
                      </a:endParaRPr>
                    </a:p>
                    <a:p>
                      <a:pPr>
                        <a:lnSpc>
                          <a:spcPct val="80000"/>
                        </a:lnSpc>
                        <a:spcBef>
                          <a:spcPct val="25000"/>
                        </a:spcBef>
                        <a:buFontTx/>
                        <a:buNone/>
                      </a:pPr>
                      <a:r>
                        <a:rPr lang="en-US" altLang="en-US" sz="1800" dirty="0">
                          <a:latin typeface="Courier New" pitchFamily="49" charset="0"/>
                        </a:rPr>
                        <a:t>do{</a:t>
                      </a:r>
                    </a:p>
                    <a:p>
                      <a:pPr>
                        <a:lnSpc>
                          <a:spcPct val="80000"/>
                        </a:lnSpc>
                        <a:spcBef>
                          <a:spcPct val="25000"/>
                        </a:spcBef>
                        <a:buFontTx/>
                        <a:buNone/>
                      </a:pPr>
                      <a:r>
                        <a:rPr lang="en-US" altLang="en-US" sz="1800" dirty="0">
                          <a:latin typeface="Courier New" pitchFamily="49" charset="0"/>
                        </a:rPr>
                        <a:t>	Wait(S);</a:t>
                      </a:r>
                    </a:p>
                    <a:p>
                      <a:pPr>
                        <a:lnSpc>
                          <a:spcPct val="80000"/>
                        </a:lnSpc>
                        <a:spcBef>
                          <a:spcPct val="25000"/>
                        </a:spcBef>
                        <a:buFontTx/>
                        <a:buNone/>
                      </a:pPr>
                      <a:r>
                        <a:rPr lang="en-US" altLang="en-US" sz="1800" dirty="0">
                          <a:latin typeface="Courier New" pitchFamily="49" charset="0"/>
                        </a:rPr>
                        <a:t>	if (</a:t>
                      </a:r>
                      <a:r>
                        <a:rPr lang="en-US" altLang="en-US" sz="1800" dirty="0" err="1">
                          <a:latin typeface="Courier New" pitchFamily="49" charset="0"/>
                        </a:rPr>
                        <a:t>noMilk</a:t>
                      </a:r>
                      <a:r>
                        <a:rPr lang="en-US" altLang="en-US" sz="1800" dirty="0">
                          <a:latin typeface="Courier New" pitchFamily="49" charset="0"/>
                        </a:rPr>
                        <a:t>)</a:t>
                      </a:r>
                    </a:p>
                    <a:p>
                      <a:pPr>
                        <a:lnSpc>
                          <a:spcPct val="80000"/>
                        </a:lnSpc>
                        <a:spcBef>
                          <a:spcPct val="25000"/>
                        </a:spcBef>
                        <a:buFontTx/>
                        <a:buNone/>
                      </a:pPr>
                      <a:r>
                        <a:rPr lang="en-US" altLang="en-US" sz="1800" dirty="0">
                          <a:latin typeface="Courier New" pitchFamily="49" charset="0"/>
                        </a:rPr>
                        <a:t>	   buy milk;</a:t>
                      </a:r>
                    </a:p>
                    <a:p>
                      <a:pPr>
                        <a:lnSpc>
                          <a:spcPct val="80000"/>
                        </a:lnSpc>
                        <a:spcBef>
                          <a:spcPct val="25000"/>
                        </a:spcBef>
                        <a:buFontTx/>
                        <a:buNone/>
                      </a:pPr>
                      <a:r>
                        <a:rPr lang="en-US" altLang="en-US" sz="1800" dirty="0">
                          <a:latin typeface="Courier New" pitchFamily="49" charset="0"/>
                        </a:rPr>
                        <a:t>	Signal(S);</a:t>
                      </a:r>
                    </a:p>
                    <a:p>
                      <a:pPr>
                        <a:lnSpc>
                          <a:spcPct val="80000"/>
                        </a:lnSpc>
                        <a:spcBef>
                          <a:spcPct val="25000"/>
                        </a:spcBef>
                        <a:buFontTx/>
                        <a:buNone/>
                      </a:pPr>
                      <a:r>
                        <a:rPr lang="en-US" altLang="en-US" sz="1800" dirty="0">
                          <a:latin typeface="Courier New" pitchFamily="49" charset="0"/>
                        </a:rPr>
                        <a:t>}while</a:t>
                      </a:r>
                      <a:r>
                        <a:rPr lang="en-US" altLang="en-US" sz="1800" baseline="0" dirty="0">
                          <a:latin typeface="Courier New" pitchFamily="49" charset="0"/>
                        </a:rPr>
                        <a:t> (1);</a:t>
                      </a:r>
                      <a:endParaRPr lang="en-US" altLang="en-US" sz="1800" dirty="0">
                        <a:latin typeface="Courier New" pitchFamily="49"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3622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dirty="0"/>
              <a:t>Usage: other synchronization problems</a:t>
            </a:r>
          </a:p>
        </p:txBody>
      </p:sp>
      <p:sp>
        <p:nvSpPr>
          <p:cNvPr id="39940" name="Text Box 4"/>
          <p:cNvSpPr txBox="1">
            <a:spLocks noChangeArrowheads="1"/>
          </p:cNvSpPr>
          <p:nvPr/>
        </p:nvSpPr>
        <p:spPr bwMode="auto">
          <a:xfrm>
            <a:off x="941387" y="1792288"/>
            <a:ext cx="587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t>
            </a:r>
          </a:p>
          <a:p>
            <a:pPr eaLnBrk="1" hangingPunct="1"/>
            <a:r>
              <a:rPr lang="en-US" altLang="en-US" b="0"/>
              <a:t>S1; </a:t>
            </a:r>
          </a:p>
          <a:p>
            <a:pPr eaLnBrk="1" hangingPunct="1"/>
            <a:r>
              <a:rPr lang="en-US" altLang="en-US" b="0"/>
              <a:t>….</a:t>
            </a:r>
          </a:p>
          <a:p>
            <a:pPr eaLnBrk="1" hangingPunct="1"/>
            <a:endParaRPr lang="en-US" altLang="en-US" b="0"/>
          </a:p>
        </p:txBody>
      </p:sp>
      <p:sp>
        <p:nvSpPr>
          <p:cNvPr id="39941" name="Text Box 5"/>
          <p:cNvSpPr txBox="1">
            <a:spLocks noChangeArrowheads="1"/>
          </p:cNvSpPr>
          <p:nvPr/>
        </p:nvSpPr>
        <p:spPr bwMode="auto">
          <a:xfrm>
            <a:off x="2544762" y="1844675"/>
            <a:ext cx="587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t>
            </a:r>
          </a:p>
          <a:p>
            <a:pPr eaLnBrk="1" hangingPunct="1"/>
            <a:r>
              <a:rPr lang="en-US" altLang="en-US" b="0"/>
              <a:t>S2; </a:t>
            </a:r>
          </a:p>
          <a:p>
            <a:pPr eaLnBrk="1" hangingPunct="1"/>
            <a:r>
              <a:rPr lang="en-US" altLang="en-US" b="0"/>
              <a:t>….</a:t>
            </a:r>
          </a:p>
          <a:p>
            <a:pPr eaLnBrk="1" hangingPunct="1"/>
            <a:endParaRPr lang="en-US" altLang="en-US" b="0"/>
          </a:p>
        </p:txBody>
      </p:sp>
      <p:sp>
        <p:nvSpPr>
          <p:cNvPr id="39942" name="Rectangle 6"/>
          <p:cNvSpPr>
            <a:spLocks noChangeArrowheads="1"/>
          </p:cNvSpPr>
          <p:nvPr/>
        </p:nvSpPr>
        <p:spPr bwMode="auto">
          <a:xfrm>
            <a:off x="815975" y="1773238"/>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39943" name="Rectangle 7"/>
          <p:cNvSpPr>
            <a:spLocks noChangeArrowheads="1"/>
          </p:cNvSpPr>
          <p:nvPr/>
        </p:nvSpPr>
        <p:spPr bwMode="auto">
          <a:xfrm>
            <a:off x="2544762" y="1773238"/>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39944" name="Text Box 8"/>
          <p:cNvSpPr txBox="1">
            <a:spLocks noChangeArrowheads="1"/>
          </p:cNvSpPr>
          <p:nvPr/>
        </p:nvSpPr>
        <p:spPr bwMode="auto">
          <a:xfrm>
            <a:off x="4200525" y="1989138"/>
            <a:ext cx="3190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dirty="0"/>
              <a:t>Assume we definitely want to </a:t>
            </a:r>
          </a:p>
          <a:p>
            <a:pPr eaLnBrk="1" hangingPunct="1"/>
            <a:r>
              <a:rPr lang="en-US" altLang="en-US" b="0" dirty="0"/>
              <a:t>have S1 executed before S2. </a:t>
            </a:r>
          </a:p>
        </p:txBody>
      </p:sp>
      <p:sp>
        <p:nvSpPr>
          <p:cNvPr id="39945" name="Text Box 9"/>
          <p:cNvSpPr txBox="1">
            <a:spLocks noChangeArrowheads="1"/>
          </p:cNvSpPr>
          <p:nvPr/>
        </p:nvSpPr>
        <p:spPr bwMode="auto">
          <a:xfrm>
            <a:off x="1320800" y="1412875"/>
            <a:ext cx="46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P0</a:t>
            </a:r>
          </a:p>
        </p:txBody>
      </p:sp>
      <p:sp>
        <p:nvSpPr>
          <p:cNvPr id="39946" name="Text Box 10"/>
          <p:cNvSpPr txBox="1">
            <a:spLocks noChangeArrowheads="1"/>
          </p:cNvSpPr>
          <p:nvPr/>
        </p:nvSpPr>
        <p:spPr bwMode="auto">
          <a:xfrm>
            <a:off x="3019425" y="1412875"/>
            <a:ext cx="46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P1</a:t>
            </a:r>
          </a:p>
        </p:txBody>
      </p:sp>
      <p:sp>
        <p:nvSpPr>
          <p:cNvPr id="982027" name="Text Box 11"/>
          <p:cNvSpPr txBox="1">
            <a:spLocks noChangeArrowheads="1"/>
          </p:cNvSpPr>
          <p:nvPr/>
        </p:nvSpPr>
        <p:spPr bwMode="auto">
          <a:xfrm>
            <a:off x="5056188" y="4672013"/>
            <a:ext cx="12985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t>
            </a:r>
          </a:p>
          <a:p>
            <a:pPr eaLnBrk="1" hangingPunct="1"/>
            <a:r>
              <a:rPr lang="en-US" altLang="en-US" b="0"/>
              <a:t>S1;</a:t>
            </a:r>
          </a:p>
          <a:p>
            <a:pPr eaLnBrk="1" hangingPunct="1"/>
            <a:r>
              <a:rPr lang="en-US" altLang="en-US" b="0"/>
              <a:t>signal (x);  </a:t>
            </a:r>
          </a:p>
          <a:p>
            <a:pPr eaLnBrk="1" hangingPunct="1"/>
            <a:r>
              <a:rPr lang="en-US" altLang="en-US" b="0"/>
              <a:t>….</a:t>
            </a:r>
          </a:p>
          <a:p>
            <a:pPr eaLnBrk="1" hangingPunct="1"/>
            <a:endParaRPr lang="en-US" altLang="en-US" b="0"/>
          </a:p>
        </p:txBody>
      </p:sp>
      <p:sp>
        <p:nvSpPr>
          <p:cNvPr id="982028" name="Text Box 12"/>
          <p:cNvSpPr txBox="1">
            <a:spLocks noChangeArrowheads="1"/>
          </p:cNvSpPr>
          <p:nvPr/>
        </p:nvSpPr>
        <p:spPr bwMode="auto">
          <a:xfrm>
            <a:off x="6659563" y="4724400"/>
            <a:ext cx="9810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t>
            </a:r>
          </a:p>
          <a:p>
            <a:pPr eaLnBrk="1" hangingPunct="1"/>
            <a:r>
              <a:rPr lang="en-US" altLang="en-US" b="0"/>
              <a:t>wait (x);</a:t>
            </a:r>
          </a:p>
          <a:p>
            <a:pPr eaLnBrk="1" hangingPunct="1"/>
            <a:r>
              <a:rPr lang="en-US" altLang="en-US" b="0"/>
              <a:t>S2; </a:t>
            </a:r>
          </a:p>
          <a:p>
            <a:pPr eaLnBrk="1" hangingPunct="1"/>
            <a:r>
              <a:rPr lang="en-US" altLang="en-US" b="0"/>
              <a:t>….</a:t>
            </a:r>
          </a:p>
          <a:p>
            <a:pPr eaLnBrk="1" hangingPunct="1"/>
            <a:endParaRPr lang="en-US" altLang="en-US" b="0"/>
          </a:p>
        </p:txBody>
      </p:sp>
      <p:sp>
        <p:nvSpPr>
          <p:cNvPr id="982029" name="Rectangle 13"/>
          <p:cNvSpPr>
            <a:spLocks noChangeArrowheads="1"/>
          </p:cNvSpPr>
          <p:nvPr/>
        </p:nvSpPr>
        <p:spPr bwMode="auto">
          <a:xfrm>
            <a:off x="4930775" y="4652963"/>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982030" name="Rectangle 14"/>
          <p:cNvSpPr>
            <a:spLocks noChangeArrowheads="1"/>
          </p:cNvSpPr>
          <p:nvPr/>
        </p:nvSpPr>
        <p:spPr bwMode="auto">
          <a:xfrm>
            <a:off x="6659563" y="4652963"/>
            <a:ext cx="1368425" cy="16557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982031" name="Text Box 15"/>
          <p:cNvSpPr txBox="1">
            <a:spLocks noChangeArrowheads="1"/>
          </p:cNvSpPr>
          <p:nvPr/>
        </p:nvSpPr>
        <p:spPr bwMode="auto">
          <a:xfrm>
            <a:off x="5435600" y="4292600"/>
            <a:ext cx="46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P0</a:t>
            </a:r>
          </a:p>
        </p:txBody>
      </p:sp>
      <p:sp>
        <p:nvSpPr>
          <p:cNvPr id="982032" name="Text Box 16"/>
          <p:cNvSpPr txBox="1">
            <a:spLocks noChangeArrowheads="1"/>
          </p:cNvSpPr>
          <p:nvPr/>
        </p:nvSpPr>
        <p:spPr bwMode="auto">
          <a:xfrm>
            <a:off x="7134225" y="4292600"/>
            <a:ext cx="46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P1</a:t>
            </a:r>
          </a:p>
        </p:txBody>
      </p:sp>
      <p:sp>
        <p:nvSpPr>
          <p:cNvPr id="982033" name="Text Box 17"/>
          <p:cNvSpPr txBox="1">
            <a:spLocks noChangeArrowheads="1"/>
          </p:cNvSpPr>
          <p:nvPr/>
        </p:nvSpPr>
        <p:spPr bwMode="auto">
          <a:xfrm>
            <a:off x="4716463" y="3925888"/>
            <a:ext cx="3654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semaphore x  = 0; // initialized to 0</a:t>
            </a:r>
          </a:p>
        </p:txBody>
      </p:sp>
      <p:sp>
        <p:nvSpPr>
          <p:cNvPr id="982034" name="Text Box 18"/>
          <p:cNvSpPr txBox="1">
            <a:spLocks noChangeArrowheads="1"/>
          </p:cNvSpPr>
          <p:nvPr/>
        </p:nvSpPr>
        <p:spPr bwMode="auto">
          <a:xfrm>
            <a:off x="2511425" y="5321300"/>
            <a:ext cx="106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Solution:</a:t>
            </a:r>
          </a:p>
        </p:txBody>
      </p:sp>
    </p:spTree>
    <p:extLst>
      <p:ext uri="{BB962C8B-B14F-4D97-AF65-F5344CB8AC3E}">
        <p14:creationId xmlns:p14="http://schemas.microsoft.com/office/powerpoint/2010/main" val="2167517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2027"/>
                                        </p:tgtEl>
                                        <p:attrNameLst>
                                          <p:attrName>style.visibility</p:attrName>
                                        </p:attrNameLst>
                                      </p:cBhvr>
                                      <p:to>
                                        <p:strVal val="visible"/>
                                      </p:to>
                                    </p:set>
                                    <p:animEffect transition="in" filter="blinds(horizontal)">
                                      <p:cBhvr>
                                        <p:cTn id="7" dur="500"/>
                                        <p:tgtEl>
                                          <p:spTgt spid="982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2028"/>
                                        </p:tgtEl>
                                        <p:attrNameLst>
                                          <p:attrName>style.visibility</p:attrName>
                                        </p:attrNameLst>
                                      </p:cBhvr>
                                      <p:to>
                                        <p:strVal val="visible"/>
                                      </p:to>
                                    </p:set>
                                    <p:animEffect transition="in" filter="blinds(horizontal)">
                                      <p:cBhvr>
                                        <p:cTn id="10" dur="500"/>
                                        <p:tgtEl>
                                          <p:spTgt spid="98202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2029"/>
                                        </p:tgtEl>
                                        <p:attrNameLst>
                                          <p:attrName>style.visibility</p:attrName>
                                        </p:attrNameLst>
                                      </p:cBhvr>
                                      <p:to>
                                        <p:strVal val="visible"/>
                                      </p:to>
                                    </p:set>
                                    <p:animEffect transition="in" filter="blinds(horizontal)">
                                      <p:cBhvr>
                                        <p:cTn id="13" dur="500"/>
                                        <p:tgtEl>
                                          <p:spTgt spid="98202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82030"/>
                                        </p:tgtEl>
                                        <p:attrNameLst>
                                          <p:attrName>style.visibility</p:attrName>
                                        </p:attrNameLst>
                                      </p:cBhvr>
                                      <p:to>
                                        <p:strVal val="visible"/>
                                      </p:to>
                                    </p:set>
                                    <p:animEffect transition="in" filter="blinds(horizontal)">
                                      <p:cBhvr>
                                        <p:cTn id="16" dur="500"/>
                                        <p:tgtEl>
                                          <p:spTgt spid="9820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82031"/>
                                        </p:tgtEl>
                                        <p:attrNameLst>
                                          <p:attrName>style.visibility</p:attrName>
                                        </p:attrNameLst>
                                      </p:cBhvr>
                                      <p:to>
                                        <p:strVal val="visible"/>
                                      </p:to>
                                    </p:set>
                                    <p:animEffect transition="in" filter="blinds(horizontal)">
                                      <p:cBhvr>
                                        <p:cTn id="19" dur="500"/>
                                        <p:tgtEl>
                                          <p:spTgt spid="9820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82032"/>
                                        </p:tgtEl>
                                        <p:attrNameLst>
                                          <p:attrName>style.visibility</p:attrName>
                                        </p:attrNameLst>
                                      </p:cBhvr>
                                      <p:to>
                                        <p:strVal val="visible"/>
                                      </p:to>
                                    </p:set>
                                    <p:animEffect transition="in" filter="blinds(horizontal)">
                                      <p:cBhvr>
                                        <p:cTn id="22" dur="500"/>
                                        <p:tgtEl>
                                          <p:spTgt spid="98203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82033"/>
                                        </p:tgtEl>
                                        <p:attrNameLst>
                                          <p:attrName>style.visibility</p:attrName>
                                        </p:attrNameLst>
                                      </p:cBhvr>
                                      <p:to>
                                        <p:strVal val="visible"/>
                                      </p:to>
                                    </p:set>
                                    <p:animEffect transition="in" filter="blinds(horizontal)">
                                      <p:cBhvr>
                                        <p:cTn id="25" dur="500"/>
                                        <p:tgtEl>
                                          <p:spTgt spid="98203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82034"/>
                                        </p:tgtEl>
                                        <p:attrNameLst>
                                          <p:attrName>style.visibility</p:attrName>
                                        </p:attrNameLst>
                                      </p:cBhvr>
                                      <p:to>
                                        <p:strVal val="visible"/>
                                      </p:to>
                                    </p:set>
                                    <p:animEffect transition="in" filter="blinds(horizontal)">
                                      <p:cBhvr>
                                        <p:cTn id="28" dur="500"/>
                                        <p:tgtEl>
                                          <p:spTgt spid="982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27" grpId="0"/>
      <p:bldP spid="982028" grpId="0"/>
      <p:bldP spid="982029" grpId="0" animBg="1"/>
      <p:bldP spid="982030" grpId="0" animBg="1"/>
      <p:bldP spid="982031" grpId="0"/>
      <p:bldP spid="982032" grpId="0"/>
      <p:bldP spid="982033" grpId="0"/>
      <p:bldP spid="9820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a:t>Uses of Semaphore: synchronization</a:t>
            </a:r>
          </a:p>
        </p:txBody>
      </p:sp>
      <p:sp>
        <p:nvSpPr>
          <p:cNvPr id="40964" name="Rectangle 6"/>
          <p:cNvSpPr>
            <a:spLocks noChangeArrowheads="1"/>
          </p:cNvSpPr>
          <p:nvPr/>
        </p:nvSpPr>
        <p:spPr bwMode="auto">
          <a:xfrm>
            <a:off x="755650" y="5013325"/>
            <a:ext cx="7488238" cy="1295400"/>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40965" name="Rectangle 7"/>
          <p:cNvSpPr>
            <a:spLocks noChangeArrowheads="1"/>
          </p:cNvSpPr>
          <p:nvPr/>
        </p:nvSpPr>
        <p:spPr bwMode="auto">
          <a:xfrm>
            <a:off x="250825" y="2435225"/>
            <a:ext cx="4175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charset="0"/>
              </a:defRPr>
            </a:lvl1pPr>
            <a:lvl2pPr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lvl="1" eaLnBrk="1" hangingPunct="1"/>
            <a:r>
              <a:rPr lang="en-US" altLang="en-US" b="0">
                <a:sym typeface="MT Extra" pitchFamily="18" charset="2"/>
              </a:rPr>
              <a:t>do {</a:t>
            </a:r>
          </a:p>
          <a:p>
            <a:pPr lvl="1" eaLnBrk="1" hangingPunct="1"/>
            <a:r>
              <a:rPr lang="en-US" altLang="en-US" b="0">
                <a:sym typeface="MT Extra" pitchFamily="18" charset="2"/>
              </a:rPr>
              <a:t>	// produce item</a:t>
            </a:r>
          </a:p>
          <a:p>
            <a:pPr lvl="1" eaLnBrk="1" hangingPunct="1"/>
            <a:r>
              <a:rPr lang="en-US" altLang="en-US" b="0">
                <a:sym typeface="MT Extra" pitchFamily="18" charset="2"/>
              </a:rPr>
              <a:t>	…</a:t>
            </a:r>
          </a:p>
          <a:p>
            <a:pPr lvl="1" eaLnBrk="1" hangingPunct="1"/>
            <a:r>
              <a:rPr lang="en-US" altLang="en-US" b="0">
                <a:sym typeface="MT Extra" pitchFamily="18" charset="2"/>
              </a:rPr>
              <a:t>	put item into buffer	</a:t>
            </a:r>
          </a:p>
          <a:p>
            <a:pPr lvl="1" eaLnBrk="1" hangingPunct="1"/>
            <a:r>
              <a:rPr lang="en-US" altLang="en-US" b="0">
                <a:sym typeface="MT Extra" pitchFamily="18" charset="2"/>
              </a:rPr>
              <a:t>	..</a:t>
            </a:r>
          </a:p>
          <a:p>
            <a:pPr lvl="1" eaLnBrk="1" hangingPunct="1"/>
            <a:r>
              <a:rPr lang="en-US" altLang="en-US" b="0">
                <a:sym typeface="MT Extra" pitchFamily="18" charset="2"/>
              </a:rPr>
              <a:t>	signal (</a:t>
            </a:r>
            <a:r>
              <a:rPr lang="en-US" altLang="en-US">
                <a:sym typeface="MT Extra" pitchFamily="18" charset="2"/>
              </a:rPr>
              <a:t>Full_Cells</a:t>
            </a:r>
            <a:r>
              <a:rPr lang="en-US" altLang="en-US" b="0">
                <a:sym typeface="MT Extra" pitchFamily="18" charset="2"/>
              </a:rPr>
              <a:t>);</a:t>
            </a:r>
          </a:p>
          <a:p>
            <a:pPr lvl="1" eaLnBrk="1" hangingPunct="1"/>
            <a:r>
              <a:rPr lang="en-US" altLang="en-US" b="0">
                <a:sym typeface="MT Extra" pitchFamily="18" charset="2"/>
              </a:rPr>
              <a:t>	</a:t>
            </a:r>
          </a:p>
          <a:p>
            <a:pPr lvl="1" eaLnBrk="1" hangingPunct="1"/>
            <a:r>
              <a:rPr lang="en-US" altLang="en-US" b="0">
                <a:sym typeface="MT Extra" pitchFamily="18" charset="2"/>
              </a:rPr>
              <a:t>} while (TRUE);</a:t>
            </a:r>
          </a:p>
        </p:txBody>
      </p:sp>
      <p:sp>
        <p:nvSpPr>
          <p:cNvPr id="40966" name="Rectangle 8"/>
          <p:cNvSpPr>
            <a:spLocks noChangeArrowheads="1"/>
          </p:cNvSpPr>
          <p:nvPr/>
        </p:nvSpPr>
        <p:spPr bwMode="auto">
          <a:xfrm>
            <a:off x="4572000" y="2508250"/>
            <a:ext cx="417512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charset="0"/>
              </a:defRPr>
            </a:lvl1pPr>
            <a:lvl2pPr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lvl="1" eaLnBrk="1" hangingPunct="1"/>
            <a:r>
              <a:rPr lang="en-US" altLang="en-US" b="0">
                <a:sym typeface="MT Extra" pitchFamily="18" charset="2"/>
              </a:rPr>
              <a:t>do {</a:t>
            </a:r>
          </a:p>
          <a:p>
            <a:pPr lvl="1" eaLnBrk="1" hangingPunct="1"/>
            <a:r>
              <a:rPr lang="en-US" altLang="en-US" b="0">
                <a:sym typeface="MT Extra" pitchFamily="18" charset="2"/>
              </a:rPr>
              <a:t>	wait (</a:t>
            </a:r>
            <a:r>
              <a:rPr lang="en-US" altLang="en-US">
                <a:sym typeface="MT Extra" pitchFamily="18" charset="2"/>
              </a:rPr>
              <a:t>Full_Cells);</a:t>
            </a:r>
            <a:r>
              <a:rPr lang="en-US" altLang="en-US" b="0">
                <a:sym typeface="MT Extra" pitchFamily="18" charset="2"/>
              </a:rPr>
              <a:t> 	</a:t>
            </a:r>
          </a:p>
          <a:p>
            <a:pPr lvl="1" eaLnBrk="1" hangingPunct="1"/>
            <a:r>
              <a:rPr lang="en-US" altLang="en-US" b="0">
                <a:sym typeface="MT Extra" pitchFamily="18" charset="2"/>
              </a:rPr>
              <a:t>	….</a:t>
            </a:r>
          </a:p>
          <a:p>
            <a:pPr lvl="1" eaLnBrk="1" hangingPunct="1"/>
            <a:r>
              <a:rPr lang="en-US" altLang="en-US" b="0">
                <a:sym typeface="MT Extra" pitchFamily="18" charset="2"/>
              </a:rPr>
              <a:t>	remove item from buffer</a:t>
            </a:r>
          </a:p>
          <a:p>
            <a:pPr lvl="1" eaLnBrk="1" hangingPunct="1"/>
            <a:r>
              <a:rPr lang="en-US" altLang="en-US" b="0">
                <a:sym typeface="MT Extra" pitchFamily="18" charset="2"/>
              </a:rPr>
              <a:t>	..</a:t>
            </a:r>
          </a:p>
          <a:p>
            <a:pPr lvl="1" eaLnBrk="1" hangingPunct="1"/>
            <a:r>
              <a:rPr lang="en-US" altLang="en-US" b="0">
                <a:sym typeface="MT Extra" pitchFamily="18" charset="2"/>
              </a:rPr>
              <a:t>	…	</a:t>
            </a:r>
          </a:p>
          <a:p>
            <a:pPr lvl="1" eaLnBrk="1" hangingPunct="1"/>
            <a:r>
              <a:rPr lang="en-US" altLang="en-US" b="0">
                <a:sym typeface="MT Extra" pitchFamily="18" charset="2"/>
              </a:rPr>
              <a:t>} while (TRUE);</a:t>
            </a:r>
          </a:p>
        </p:txBody>
      </p:sp>
      <p:sp>
        <p:nvSpPr>
          <p:cNvPr id="40967" name="Text Box 9"/>
          <p:cNvSpPr txBox="1">
            <a:spLocks noChangeArrowheads="1"/>
          </p:cNvSpPr>
          <p:nvPr/>
        </p:nvSpPr>
        <p:spPr bwMode="auto">
          <a:xfrm>
            <a:off x="900113" y="5654675"/>
            <a:ext cx="4860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sym typeface="MT Extra" pitchFamily="18" charset="2"/>
              </a:rPr>
              <a:t>Semaphore</a:t>
            </a:r>
            <a:r>
              <a:rPr lang="en-US" altLang="en-US" b="0">
                <a:solidFill>
                  <a:srgbClr val="FF9900"/>
                </a:solidFill>
                <a:sym typeface="MT Extra" pitchFamily="18" charset="2"/>
              </a:rPr>
              <a:t> </a:t>
            </a:r>
            <a:r>
              <a:rPr lang="en-US" altLang="en-US">
                <a:sym typeface="MT Extra" pitchFamily="18" charset="2"/>
              </a:rPr>
              <a:t>Full_Cells = 0;</a:t>
            </a:r>
            <a:r>
              <a:rPr lang="en-US" altLang="en-US" b="0">
                <a:sym typeface="MT Extra" pitchFamily="18" charset="2"/>
              </a:rPr>
              <a:t>    //  initialized to 0</a:t>
            </a:r>
          </a:p>
        </p:txBody>
      </p:sp>
      <p:sp>
        <p:nvSpPr>
          <p:cNvPr id="40968" name="Text Box 10"/>
          <p:cNvSpPr txBox="1">
            <a:spLocks noChangeArrowheads="1"/>
          </p:cNvSpPr>
          <p:nvPr/>
        </p:nvSpPr>
        <p:spPr bwMode="auto">
          <a:xfrm>
            <a:off x="7308850" y="5300663"/>
            <a:ext cx="841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Kernel</a:t>
            </a:r>
          </a:p>
        </p:txBody>
      </p:sp>
      <p:sp>
        <p:nvSpPr>
          <p:cNvPr id="40969" name="Rectangle 11"/>
          <p:cNvSpPr>
            <a:spLocks noChangeArrowheads="1"/>
          </p:cNvSpPr>
          <p:nvPr/>
        </p:nvSpPr>
        <p:spPr bwMode="auto">
          <a:xfrm>
            <a:off x="250825" y="2420938"/>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40970" name="Rectangle 12"/>
          <p:cNvSpPr>
            <a:spLocks noChangeArrowheads="1"/>
          </p:cNvSpPr>
          <p:nvPr/>
        </p:nvSpPr>
        <p:spPr bwMode="auto">
          <a:xfrm>
            <a:off x="4498975" y="2420938"/>
            <a:ext cx="4033838" cy="23764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40971" name="Text Box 13"/>
          <p:cNvSpPr txBox="1">
            <a:spLocks noChangeArrowheads="1"/>
          </p:cNvSpPr>
          <p:nvPr/>
        </p:nvSpPr>
        <p:spPr bwMode="auto">
          <a:xfrm>
            <a:off x="1692275" y="2060575"/>
            <a:ext cx="1108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Producer</a:t>
            </a:r>
          </a:p>
        </p:txBody>
      </p:sp>
      <p:sp>
        <p:nvSpPr>
          <p:cNvPr id="40972" name="Text Box 14"/>
          <p:cNvSpPr txBox="1">
            <a:spLocks noChangeArrowheads="1"/>
          </p:cNvSpPr>
          <p:nvPr/>
        </p:nvSpPr>
        <p:spPr bwMode="auto">
          <a:xfrm>
            <a:off x="5867400" y="2060575"/>
            <a:ext cx="1235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Consumer</a:t>
            </a:r>
          </a:p>
        </p:txBody>
      </p:sp>
      <p:sp>
        <p:nvSpPr>
          <p:cNvPr id="40973" name="Text Box 15"/>
          <p:cNvSpPr txBox="1">
            <a:spLocks noChangeArrowheads="1"/>
          </p:cNvSpPr>
          <p:nvPr/>
        </p:nvSpPr>
        <p:spPr bwMode="auto">
          <a:xfrm>
            <a:off x="2033588" y="5078413"/>
            <a:ext cx="118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wait() {…}</a:t>
            </a:r>
          </a:p>
        </p:txBody>
      </p:sp>
      <p:sp>
        <p:nvSpPr>
          <p:cNvPr id="40974" name="Text Box 16"/>
          <p:cNvSpPr txBox="1">
            <a:spLocks noChangeArrowheads="1"/>
          </p:cNvSpPr>
          <p:nvPr/>
        </p:nvSpPr>
        <p:spPr bwMode="auto">
          <a:xfrm>
            <a:off x="3976688" y="5084763"/>
            <a:ext cx="1374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signal() {…}</a:t>
            </a:r>
          </a:p>
        </p:txBody>
      </p:sp>
      <p:sp>
        <p:nvSpPr>
          <p:cNvPr id="40975" name="Text Box 17"/>
          <p:cNvSpPr txBox="1">
            <a:spLocks noChangeArrowheads="1"/>
          </p:cNvSpPr>
          <p:nvPr/>
        </p:nvSpPr>
        <p:spPr bwMode="auto">
          <a:xfrm>
            <a:off x="611188" y="1406525"/>
            <a:ext cx="7762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i="1"/>
              <a:t>Buffer is an array of BUF_SIZE Cells (at most BUF_SIZE items can be put)</a:t>
            </a:r>
          </a:p>
        </p:txBody>
      </p:sp>
    </p:spTree>
    <p:extLst>
      <p:ext uri="{BB962C8B-B14F-4D97-AF65-F5344CB8AC3E}">
        <p14:creationId xmlns:p14="http://schemas.microsoft.com/office/powerpoint/2010/main" val="1203383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3" name="Line 13"/>
          <p:cNvSpPr>
            <a:spLocks noChangeShapeType="1"/>
          </p:cNvSpPr>
          <p:nvPr/>
        </p:nvSpPr>
        <p:spPr bwMode="auto">
          <a:xfrm flipV="1">
            <a:off x="611188" y="4005263"/>
            <a:ext cx="1439862" cy="16557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88" name="Rectangle 4"/>
          <p:cNvSpPr>
            <a:spLocks noGrp="1" noChangeArrowheads="1"/>
          </p:cNvSpPr>
          <p:nvPr>
            <p:ph type="title"/>
          </p:nvPr>
        </p:nvSpPr>
        <p:spPr/>
        <p:txBody>
          <a:bodyPr/>
          <a:lstStyle/>
          <a:p>
            <a:pPr eaLnBrk="1" hangingPunct="1"/>
            <a:r>
              <a:rPr lang="en-US" altLang="en-US" dirty="0"/>
              <a:t>Consumer/Producer is Synchronized</a:t>
            </a:r>
          </a:p>
        </p:txBody>
      </p:sp>
      <p:sp>
        <p:nvSpPr>
          <p:cNvPr id="41989" name="Line 5"/>
          <p:cNvSpPr>
            <a:spLocks noChangeShapeType="1"/>
          </p:cNvSpPr>
          <p:nvPr/>
        </p:nvSpPr>
        <p:spPr bwMode="auto">
          <a:xfrm>
            <a:off x="611188" y="5654675"/>
            <a:ext cx="73453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90" name="Text Box 6"/>
          <p:cNvSpPr txBox="1">
            <a:spLocks noChangeArrowheads="1"/>
          </p:cNvSpPr>
          <p:nvPr/>
        </p:nvSpPr>
        <p:spPr bwMode="auto">
          <a:xfrm>
            <a:off x="107950" y="1693863"/>
            <a:ext cx="118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Full_Cells</a:t>
            </a:r>
          </a:p>
        </p:txBody>
      </p:sp>
      <p:sp>
        <p:nvSpPr>
          <p:cNvPr id="41991" name="Line 7"/>
          <p:cNvSpPr>
            <a:spLocks noChangeShapeType="1"/>
          </p:cNvSpPr>
          <p:nvPr/>
        </p:nvSpPr>
        <p:spPr bwMode="auto">
          <a:xfrm flipV="1">
            <a:off x="611188" y="2054225"/>
            <a:ext cx="0" cy="360045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1992" name="Text Box 9"/>
          <p:cNvSpPr txBox="1">
            <a:spLocks noChangeArrowheads="1"/>
          </p:cNvSpPr>
          <p:nvPr/>
        </p:nvSpPr>
        <p:spPr bwMode="auto">
          <a:xfrm>
            <a:off x="250825" y="5438775"/>
            <a:ext cx="53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0</a:t>
            </a:r>
          </a:p>
        </p:txBody>
      </p:sp>
      <p:sp>
        <p:nvSpPr>
          <p:cNvPr id="901134" name="Line 14"/>
          <p:cNvSpPr>
            <a:spLocks noChangeShapeType="1"/>
          </p:cNvSpPr>
          <p:nvPr/>
        </p:nvSpPr>
        <p:spPr bwMode="auto">
          <a:xfrm>
            <a:off x="2051050" y="4005263"/>
            <a:ext cx="576263" cy="86360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5" name="Line 15"/>
          <p:cNvSpPr>
            <a:spLocks noChangeShapeType="1"/>
          </p:cNvSpPr>
          <p:nvPr/>
        </p:nvSpPr>
        <p:spPr bwMode="auto">
          <a:xfrm flipV="1">
            <a:off x="2627313" y="4221163"/>
            <a:ext cx="360362" cy="64770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6" name="Line 16"/>
          <p:cNvSpPr>
            <a:spLocks noChangeShapeType="1"/>
          </p:cNvSpPr>
          <p:nvPr/>
        </p:nvSpPr>
        <p:spPr bwMode="auto">
          <a:xfrm>
            <a:off x="2987675" y="4221163"/>
            <a:ext cx="936625" cy="14398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7" name="Line 17"/>
          <p:cNvSpPr>
            <a:spLocks noChangeShapeType="1"/>
          </p:cNvSpPr>
          <p:nvPr/>
        </p:nvSpPr>
        <p:spPr bwMode="auto">
          <a:xfrm>
            <a:off x="3924300" y="5661025"/>
            <a:ext cx="1295400" cy="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8" name="Line 18"/>
          <p:cNvSpPr>
            <a:spLocks noChangeShapeType="1"/>
          </p:cNvSpPr>
          <p:nvPr/>
        </p:nvSpPr>
        <p:spPr bwMode="auto">
          <a:xfrm flipV="1">
            <a:off x="5219700" y="5300663"/>
            <a:ext cx="288925" cy="360362"/>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39" name="Line 19"/>
          <p:cNvSpPr>
            <a:spLocks noChangeShapeType="1"/>
          </p:cNvSpPr>
          <p:nvPr/>
        </p:nvSpPr>
        <p:spPr bwMode="auto">
          <a:xfrm>
            <a:off x="5508625" y="5346700"/>
            <a:ext cx="287338" cy="288925"/>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901140" name="Line 20"/>
          <p:cNvSpPr>
            <a:spLocks noChangeShapeType="1"/>
          </p:cNvSpPr>
          <p:nvPr/>
        </p:nvSpPr>
        <p:spPr bwMode="auto">
          <a:xfrm flipV="1">
            <a:off x="5795963" y="2781300"/>
            <a:ext cx="2016125" cy="2879725"/>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0" name="Line 21"/>
          <p:cNvSpPr>
            <a:spLocks noChangeShapeType="1"/>
          </p:cNvSpPr>
          <p:nvPr/>
        </p:nvSpPr>
        <p:spPr bwMode="auto">
          <a:xfrm>
            <a:off x="468313" y="2773363"/>
            <a:ext cx="360362" cy="0"/>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1" name="Text Box 22"/>
          <p:cNvSpPr txBox="1">
            <a:spLocks noChangeArrowheads="1"/>
          </p:cNvSpPr>
          <p:nvPr/>
        </p:nvSpPr>
        <p:spPr bwMode="auto">
          <a:xfrm>
            <a:off x="612775" y="2414588"/>
            <a:ext cx="127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BUF_SIZE</a:t>
            </a:r>
          </a:p>
        </p:txBody>
      </p:sp>
      <p:sp>
        <p:nvSpPr>
          <p:cNvPr id="901143" name="Line 23"/>
          <p:cNvSpPr>
            <a:spLocks noChangeShapeType="1"/>
          </p:cNvSpPr>
          <p:nvPr/>
        </p:nvSpPr>
        <p:spPr bwMode="auto">
          <a:xfrm>
            <a:off x="7812088" y="2781300"/>
            <a:ext cx="792162" cy="0"/>
          </a:xfrm>
          <a:prstGeom prst="line">
            <a:avLst/>
          </a:prstGeom>
          <a:noFill/>
          <a:ln w="38100">
            <a:solidFill>
              <a:srgbClr val="FF99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2003" name="Text Box 24"/>
          <p:cNvSpPr txBox="1">
            <a:spLocks noChangeArrowheads="1"/>
          </p:cNvSpPr>
          <p:nvPr/>
        </p:nvSpPr>
        <p:spPr bwMode="auto">
          <a:xfrm>
            <a:off x="7937500" y="5465763"/>
            <a:ext cx="61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FF99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time</a:t>
            </a:r>
          </a:p>
        </p:txBody>
      </p:sp>
      <p:sp>
        <p:nvSpPr>
          <p:cNvPr id="901145" name="Text Box 25"/>
          <p:cNvSpPr txBox="1">
            <a:spLocks noChangeArrowheads="1"/>
          </p:cNvSpPr>
          <p:nvPr/>
        </p:nvSpPr>
        <p:spPr bwMode="auto">
          <a:xfrm>
            <a:off x="3905250" y="5681663"/>
            <a:ext cx="1298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Consumer </a:t>
            </a:r>
            <a:br>
              <a:rPr lang="en-US" altLang="en-US" b="0"/>
            </a:br>
            <a:r>
              <a:rPr lang="en-US" altLang="en-US" b="0"/>
              <a:t>Sleeps</a:t>
            </a:r>
          </a:p>
        </p:txBody>
      </p:sp>
      <p:sp>
        <p:nvSpPr>
          <p:cNvPr id="901146" name="Text Box 26"/>
          <p:cNvSpPr txBox="1">
            <a:spLocks noChangeArrowheads="1"/>
          </p:cNvSpPr>
          <p:nvPr/>
        </p:nvSpPr>
        <p:spPr bwMode="auto">
          <a:xfrm>
            <a:off x="7812088" y="2781300"/>
            <a:ext cx="1108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Producer</a:t>
            </a:r>
            <a:br>
              <a:rPr lang="en-US" altLang="en-US" b="0"/>
            </a:br>
            <a:r>
              <a:rPr lang="en-US" altLang="en-US" b="0"/>
              <a:t>Sleeps</a:t>
            </a:r>
          </a:p>
        </p:txBody>
      </p:sp>
    </p:spTree>
    <p:extLst>
      <p:ext uri="{BB962C8B-B14F-4D97-AF65-F5344CB8AC3E}">
        <p14:creationId xmlns:p14="http://schemas.microsoft.com/office/powerpoint/2010/main" val="4234613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33"/>
                                        </p:tgtEl>
                                        <p:attrNameLst>
                                          <p:attrName>style.visibility</p:attrName>
                                        </p:attrNameLst>
                                      </p:cBhvr>
                                      <p:to>
                                        <p:strVal val="visible"/>
                                      </p:to>
                                    </p:set>
                                    <p:animEffect transition="in" filter="wipe(left)">
                                      <p:cBhvr>
                                        <p:cTn id="7" dur="500"/>
                                        <p:tgtEl>
                                          <p:spTgt spid="901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34"/>
                                        </p:tgtEl>
                                        <p:attrNameLst>
                                          <p:attrName>style.visibility</p:attrName>
                                        </p:attrNameLst>
                                      </p:cBhvr>
                                      <p:to>
                                        <p:strVal val="visible"/>
                                      </p:to>
                                    </p:set>
                                    <p:animEffect transition="in" filter="wipe(left)">
                                      <p:cBhvr>
                                        <p:cTn id="12" dur="500"/>
                                        <p:tgtEl>
                                          <p:spTgt spid="901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35"/>
                                        </p:tgtEl>
                                        <p:attrNameLst>
                                          <p:attrName>style.visibility</p:attrName>
                                        </p:attrNameLst>
                                      </p:cBhvr>
                                      <p:to>
                                        <p:strVal val="visible"/>
                                      </p:to>
                                    </p:set>
                                    <p:animEffect transition="in" filter="wipe(left)">
                                      <p:cBhvr>
                                        <p:cTn id="17" dur="500"/>
                                        <p:tgtEl>
                                          <p:spTgt spid="901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36"/>
                                        </p:tgtEl>
                                        <p:attrNameLst>
                                          <p:attrName>style.visibility</p:attrName>
                                        </p:attrNameLst>
                                      </p:cBhvr>
                                      <p:to>
                                        <p:strVal val="visible"/>
                                      </p:to>
                                    </p:set>
                                    <p:animEffect transition="in" filter="wipe(left)">
                                      <p:cBhvr>
                                        <p:cTn id="22" dur="500"/>
                                        <p:tgtEl>
                                          <p:spTgt spid="901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137"/>
                                        </p:tgtEl>
                                        <p:attrNameLst>
                                          <p:attrName>style.visibility</p:attrName>
                                        </p:attrNameLst>
                                      </p:cBhvr>
                                      <p:to>
                                        <p:strVal val="visible"/>
                                      </p:to>
                                    </p:set>
                                    <p:animEffect transition="in" filter="wipe(left)">
                                      <p:cBhvr>
                                        <p:cTn id="27" dur="500"/>
                                        <p:tgtEl>
                                          <p:spTgt spid="901137"/>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901145"/>
                                        </p:tgtEl>
                                        <p:attrNameLst>
                                          <p:attrName>style.visibility</p:attrName>
                                        </p:attrNameLst>
                                      </p:cBhvr>
                                      <p:to>
                                        <p:strVal val="visible"/>
                                      </p:to>
                                    </p:set>
                                    <p:animEffect transition="in" filter="blinds(horizontal)">
                                      <p:cBhvr>
                                        <p:cTn id="31" dur="500"/>
                                        <p:tgtEl>
                                          <p:spTgt spid="9011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01138"/>
                                        </p:tgtEl>
                                        <p:attrNameLst>
                                          <p:attrName>style.visibility</p:attrName>
                                        </p:attrNameLst>
                                      </p:cBhvr>
                                      <p:to>
                                        <p:strVal val="visible"/>
                                      </p:to>
                                    </p:set>
                                    <p:animEffect transition="in" filter="wipe(left)">
                                      <p:cBhvr>
                                        <p:cTn id="36" dur="500"/>
                                        <p:tgtEl>
                                          <p:spTgt spid="9011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01139"/>
                                        </p:tgtEl>
                                        <p:attrNameLst>
                                          <p:attrName>style.visibility</p:attrName>
                                        </p:attrNameLst>
                                      </p:cBhvr>
                                      <p:to>
                                        <p:strVal val="visible"/>
                                      </p:to>
                                    </p:set>
                                    <p:animEffect transition="in" filter="wipe(left)">
                                      <p:cBhvr>
                                        <p:cTn id="41" dur="500"/>
                                        <p:tgtEl>
                                          <p:spTgt spid="9011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01140"/>
                                        </p:tgtEl>
                                        <p:attrNameLst>
                                          <p:attrName>style.visibility</p:attrName>
                                        </p:attrNameLst>
                                      </p:cBhvr>
                                      <p:to>
                                        <p:strVal val="visible"/>
                                      </p:to>
                                    </p:set>
                                    <p:animEffect transition="in" filter="wipe(left)">
                                      <p:cBhvr>
                                        <p:cTn id="46" dur="500"/>
                                        <p:tgtEl>
                                          <p:spTgt spid="9011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01143"/>
                                        </p:tgtEl>
                                        <p:attrNameLst>
                                          <p:attrName>style.visibility</p:attrName>
                                        </p:attrNameLst>
                                      </p:cBhvr>
                                      <p:to>
                                        <p:strVal val="visible"/>
                                      </p:to>
                                    </p:set>
                                    <p:animEffect transition="in" filter="wipe(left)">
                                      <p:cBhvr>
                                        <p:cTn id="51" dur="500"/>
                                        <p:tgtEl>
                                          <p:spTgt spid="901143"/>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901146"/>
                                        </p:tgtEl>
                                        <p:attrNameLst>
                                          <p:attrName>style.visibility</p:attrName>
                                        </p:attrNameLst>
                                      </p:cBhvr>
                                      <p:to>
                                        <p:strVal val="visible"/>
                                      </p:to>
                                    </p:set>
                                    <p:animEffect transition="in" filter="blinds(horizontal)">
                                      <p:cBhvr>
                                        <p:cTn id="55" dur="500"/>
                                        <p:tgtEl>
                                          <p:spTgt spid="90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33" grpId="0" animBg="1"/>
      <p:bldP spid="901134" grpId="0" animBg="1"/>
      <p:bldP spid="901135" grpId="0" animBg="1"/>
      <p:bldP spid="901136" grpId="0" animBg="1"/>
      <p:bldP spid="901137" grpId="0" animBg="1"/>
      <p:bldP spid="901138" grpId="0" animBg="1"/>
      <p:bldP spid="901139" grpId="0" animBg="1"/>
      <p:bldP spid="901140" grpId="0" animBg="1"/>
      <p:bldP spid="901143" grpId="0" animBg="1"/>
      <p:bldP spid="901145" grpId="0"/>
      <p:bldP spid="901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416"/>
            <a:ext cx="8229600" cy="576263"/>
          </a:xfrm>
        </p:spPr>
        <p:txBody>
          <a:bodyPr/>
          <a:lstStyle/>
          <a:p>
            <a:r>
              <a:rPr lang="en-US" dirty="0"/>
              <a:t>Producer – Consumer Problem </a:t>
            </a:r>
          </a:p>
        </p:txBody>
      </p:sp>
      <p:sp>
        <p:nvSpPr>
          <p:cNvPr id="3" name="Content Placeholder 2"/>
          <p:cNvSpPr>
            <a:spLocks noGrp="1"/>
          </p:cNvSpPr>
          <p:nvPr>
            <p:ph idx="1"/>
          </p:nvPr>
        </p:nvSpPr>
        <p:spPr>
          <a:xfrm>
            <a:off x="304800" y="990600"/>
            <a:ext cx="8610600" cy="3657600"/>
          </a:xfrm>
        </p:spPr>
        <p:txBody>
          <a:bodyPr/>
          <a:lstStyle/>
          <a:p>
            <a:pPr algn="just"/>
            <a:r>
              <a:rPr lang="en-US" dirty="0"/>
              <a:t>Producer-consumer problem is a common paradigm for cooperating processes</a:t>
            </a:r>
          </a:p>
          <a:p>
            <a:pPr algn="just"/>
            <a:r>
              <a:rPr lang="en-US" b="1" dirty="0">
                <a:solidFill>
                  <a:srgbClr val="0070C0"/>
                </a:solidFill>
              </a:rPr>
              <a:t>Producer</a:t>
            </a:r>
            <a:r>
              <a:rPr lang="en-US" dirty="0">
                <a:solidFill>
                  <a:srgbClr val="0070C0"/>
                </a:solidFill>
              </a:rPr>
              <a:t> </a:t>
            </a:r>
            <a:r>
              <a:rPr lang="en-US" dirty="0"/>
              <a:t>process produces information that is used by the </a:t>
            </a:r>
            <a:r>
              <a:rPr lang="en-US" b="1" dirty="0">
                <a:solidFill>
                  <a:srgbClr val="0070C0"/>
                </a:solidFill>
              </a:rPr>
              <a:t>consumer</a:t>
            </a:r>
            <a:r>
              <a:rPr lang="en-US" b="1" dirty="0"/>
              <a:t> </a:t>
            </a:r>
            <a:r>
              <a:rPr lang="en-US" dirty="0"/>
              <a:t>process</a:t>
            </a:r>
          </a:p>
          <a:p>
            <a:pPr lvl="1" algn="just"/>
            <a:r>
              <a:rPr lang="en-US" dirty="0"/>
              <a:t>One solution is to use shared memory for the two processes to communicate</a:t>
            </a:r>
          </a:p>
          <a:p>
            <a:pPr lvl="1" algn="just"/>
            <a:r>
              <a:rPr lang="en-US" dirty="0"/>
              <a:t>Useful to have a buffer that can be filled by the producer and emptied by the consumer if they are to run concurrently</a:t>
            </a:r>
          </a:p>
          <a:p>
            <a:pPr lvl="1" algn="just"/>
            <a:r>
              <a:rPr lang="en-US" dirty="0"/>
              <a:t>Must be synchronized so that the consumer does not try to consume an item that has not yet been produced. Consumer has to wait for the producer</a:t>
            </a:r>
          </a:p>
          <a:p>
            <a:pPr lvl="2" algn="just"/>
            <a:r>
              <a:rPr lang="en-US" b="1" dirty="0">
                <a:solidFill>
                  <a:srgbClr val="FF0000"/>
                </a:solidFill>
              </a:rPr>
              <a:t>Unbounded buffer</a:t>
            </a:r>
            <a:r>
              <a:rPr lang="en-US" dirty="0"/>
              <a:t> places no particular limit on the size of the buffer  </a:t>
            </a:r>
          </a:p>
          <a:p>
            <a:pPr lvl="2" algn="just"/>
            <a:r>
              <a:rPr lang="en-US" b="1" dirty="0">
                <a:solidFill>
                  <a:srgbClr val="FF0000"/>
                </a:solidFill>
              </a:rPr>
              <a:t>Bounded buffers</a:t>
            </a:r>
            <a:r>
              <a:rPr lang="en-US" dirty="0"/>
              <a:t> assumes that there is a fixed buffer size</a:t>
            </a:r>
          </a:p>
        </p:txBody>
      </p:sp>
      <p:grpSp>
        <p:nvGrpSpPr>
          <p:cNvPr id="4" name="Group 3"/>
          <p:cNvGrpSpPr/>
          <p:nvPr/>
        </p:nvGrpSpPr>
        <p:grpSpPr>
          <a:xfrm>
            <a:off x="1403350" y="4462463"/>
            <a:ext cx="6121400" cy="2319337"/>
            <a:chOff x="1403350" y="3805237"/>
            <a:chExt cx="6121400" cy="2319337"/>
          </a:xfrm>
        </p:grpSpPr>
        <p:sp>
          <p:nvSpPr>
            <p:cNvPr id="5" name="Rectangle 4"/>
            <p:cNvSpPr>
              <a:spLocks noChangeArrowheads="1"/>
            </p:cNvSpPr>
            <p:nvPr/>
          </p:nvSpPr>
          <p:spPr bwMode="auto">
            <a:xfrm>
              <a:off x="3990975"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6" name="Rectangle 5"/>
            <p:cNvSpPr>
              <a:spLocks noChangeArrowheads="1"/>
            </p:cNvSpPr>
            <p:nvPr/>
          </p:nvSpPr>
          <p:spPr bwMode="auto">
            <a:xfrm>
              <a:off x="4135438"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7" name="Rectangle 6"/>
            <p:cNvSpPr>
              <a:spLocks noChangeArrowheads="1"/>
            </p:cNvSpPr>
            <p:nvPr/>
          </p:nvSpPr>
          <p:spPr bwMode="auto">
            <a:xfrm>
              <a:off x="4278313"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8" name="Rectangle 7"/>
            <p:cNvSpPr>
              <a:spLocks noChangeArrowheads="1"/>
            </p:cNvSpPr>
            <p:nvPr/>
          </p:nvSpPr>
          <p:spPr bwMode="auto">
            <a:xfrm>
              <a:off x="4422775"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9" name="Rectangle 8"/>
            <p:cNvSpPr>
              <a:spLocks noChangeArrowheads="1"/>
            </p:cNvSpPr>
            <p:nvPr/>
          </p:nvSpPr>
          <p:spPr bwMode="auto">
            <a:xfrm>
              <a:off x="4567238"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0" name="Rectangle 9"/>
            <p:cNvSpPr>
              <a:spLocks noChangeArrowheads="1"/>
            </p:cNvSpPr>
            <p:nvPr/>
          </p:nvSpPr>
          <p:spPr bwMode="auto">
            <a:xfrm>
              <a:off x="4710113" y="4725988"/>
              <a:ext cx="142875" cy="57626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1" name="Text Box 10"/>
            <p:cNvSpPr txBox="1">
              <a:spLocks noChangeArrowheads="1"/>
            </p:cNvSpPr>
            <p:nvPr/>
          </p:nvSpPr>
          <p:spPr bwMode="auto">
            <a:xfrm>
              <a:off x="3629025" y="5302250"/>
              <a:ext cx="159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dirty="0"/>
                <a:t>Shared Buffer</a:t>
              </a:r>
            </a:p>
          </p:txBody>
        </p:sp>
        <p:sp>
          <p:nvSpPr>
            <p:cNvPr id="12" name="Oval 11"/>
            <p:cNvSpPr>
              <a:spLocks noChangeArrowheads="1"/>
            </p:cNvSpPr>
            <p:nvPr/>
          </p:nvSpPr>
          <p:spPr bwMode="auto">
            <a:xfrm>
              <a:off x="1403350" y="4365625"/>
              <a:ext cx="2016125" cy="1223963"/>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Producer</a:t>
              </a:r>
            </a:p>
          </p:txBody>
        </p:sp>
        <p:sp>
          <p:nvSpPr>
            <p:cNvPr id="13" name="Oval 13"/>
            <p:cNvSpPr>
              <a:spLocks noChangeArrowheads="1"/>
            </p:cNvSpPr>
            <p:nvPr/>
          </p:nvSpPr>
          <p:spPr bwMode="auto">
            <a:xfrm>
              <a:off x="5508625" y="4365625"/>
              <a:ext cx="2016125" cy="1223963"/>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Consumer</a:t>
              </a:r>
            </a:p>
          </p:txBody>
        </p:sp>
        <p:sp>
          <p:nvSpPr>
            <p:cNvPr id="14" name="Line 14"/>
            <p:cNvSpPr>
              <a:spLocks noChangeShapeType="1"/>
            </p:cNvSpPr>
            <p:nvPr/>
          </p:nvSpPr>
          <p:spPr bwMode="auto">
            <a:xfrm>
              <a:off x="3059113" y="5013325"/>
              <a:ext cx="7921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5" name="Line 15"/>
            <p:cNvSpPr>
              <a:spLocks noChangeShapeType="1"/>
            </p:cNvSpPr>
            <p:nvPr/>
          </p:nvSpPr>
          <p:spPr bwMode="auto">
            <a:xfrm>
              <a:off x="4932363" y="5013325"/>
              <a:ext cx="792162"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6" name="Text Box 16"/>
            <p:cNvSpPr txBox="1">
              <a:spLocks noChangeArrowheads="1"/>
            </p:cNvSpPr>
            <p:nvPr/>
          </p:nvSpPr>
          <p:spPr bwMode="auto">
            <a:xfrm>
              <a:off x="4067175" y="4294188"/>
              <a:ext cx="739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a:t>count</a:t>
              </a:r>
            </a:p>
          </p:txBody>
        </p:sp>
        <p:sp>
          <p:nvSpPr>
            <p:cNvPr id="17" name="Freeform 17"/>
            <p:cNvSpPr>
              <a:spLocks/>
            </p:cNvSpPr>
            <p:nvPr/>
          </p:nvSpPr>
          <p:spPr bwMode="auto">
            <a:xfrm>
              <a:off x="4356100" y="3805237"/>
              <a:ext cx="576263" cy="504825"/>
            </a:xfrm>
            <a:custGeom>
              <a:avLst/>
              <a:gdLst>
                <a:gd name="T0" fmla="*/ 0 w 454"/>
                <a:gd name="T1" fmla="*/ 504825 h 250"/>
                <a:gd name="T2" fmla="*/ 288132 w 454"/>
                <a:gd name="T3" fmla="*/ 46444 h 250"/>
                <a:gd name="T4" fmla="*/ 576263 w 454"/>
                <a:gd name="T5" fmla="*/ 230200 h 250"/>
                <a:gd name="T6" fmla="*/ 0 60000 65536"/>
                <a:gd name="T7" fmla="*/ 0 60000 65536"/>
                <a:gd name="T8" fmla="*/ 0 60000 65536"/>
              </a:gdLst>
              <a:ahLst/>
              <a:cxnLst>
                <a:cxn ang="T6">
                  <a:pos x="T0" y="T1"/>
                </a:cxn>
                <a:cxn ang="T7">
                  <a:pos x="T2" y="T3"/>
                </a:cxn>
                <a:cxn ang="T8">
                  <a:pos x="T4" y="T5"/>
                </a:cxn>
              </a:cxnLst>
              <a:rect l="0" t="0" r="r" b="b"/>
              <a:pathLst>
                <a:path w="454" h="250">
                  <a:moveTo>
                    <a:pt x="0" y="250"/>
                  </a:moveTo>
                  <a:cubicBezTo>
                    <a:pt x="75" y="148"/>
                    <a:pt x="151" y="46"/>
                    <a:pt x="227" y="23"/>
                  </a:cubicBezTo>
                  <a:cubicBezTo>
                    <a:pt x="303" y="0"/>
                    <a:pt x="363" y="114"/>
                    <a:pt x="454" y="114"/>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18" name="Text Box 18"/>
            <p:cNvSpPr txBox="1">
              <a:spLocks noChangeArrowheads="1"/>
            </p:cNvSpPr>
            <p:nvPr/>
          </p:nvSpPr>
          <p:spPr bwMode="auto">
            <a:xfrm>
              <a:off x="4859338" y="3943350"/>
              <a:ext cx="2416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i="1" dirty="0"/>
                <a:t>also a shared variable</a:t>
              </a:r>
            </a:p>
          </p:txBody>
        </p:sp>
        <p:sp>
          <p:nvSpPr>
            <p:cNvPr id="19" name="Text Box 19"/>
            <p:cNvSpPr txBox="1">
              <a:spLocks noChangeArrowheads="1"/>
            </p:cNvSpPr>
            <p:nvPr/>
          </p:nvSpPr>
          <p:spPr bwMode="auto">
            <a:xfrm>
              <a:off x="2932113" y="5757862"/>
              <a:ext cx="315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dirty="0"/>
                <a:t>at most BUFFER_SIZE items</a:t>
              </a:r>
            </a:p>
          </p:txBody>
        </p:sp>
      </p:grpSp>
    </p:spTree>
    <p:extLst>
      <p:ext uri="{BB962C8B-B14F-4D97-AF65-F5344CB8AC3E}">
        <p14:creationId xmlns:p14="http://schemas.microsoft.com/office/powerpoint/2010/main" val="3271753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Line 5"/>
          <p:cNvSpPr>
            <a:spLocks noChangeShapeType="1"/>
          </p:cNvSpPr>
          <p:nvPr/>
        </p:nvSpPr>
        <p:spPr bwMode="auto">
          <a:xfrm>
            <a:off x="757238" y="5876925"/>
            <a:ext cx="7991475"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3" name="Line 7"/>
          <p:cNvSpPr>
            <a:spLocks noChangeShapeType="1"/>
          </p:cNvSpPr>
          <p:nvPr/>
        </p:nvSpPr>
        <p:spPr bwMode="auto">
          <a:xfrm flipV="1">
            <a:off x="755650" y="1916113"/>
            <a:ext cx="0" cy="3960812"/>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4" name="Line 8"/>
          <p:cNvSpPr>
            <a:spLocks noChangeShapeType="1"/>
          </p:cNvSpPr>
          <p:nvPr/>
        </p:nvSpPr>
        <p:spPr bwMode="auto">
          <a:xfrm>
            <a:off x="466725" y="4651375"/>
            <a:ext cx="360363" cy="0"/>
          </a:xfrm>
          <a:prstGeom prst="line">
            <a:avLst/>
          </a:prstGeom>
          <a:noFill/>
          <a:ln w="31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5" name="Text Box 9"/>
          <p:cNvSpPr txBox="1">
            <a:spLocks noChangeArrowheads="1"/>
          </p:cNvSpPr>
          <p:nvPr/>
        </p:nvSpPr>
        <p:spPr bwMode="auto">
          <a:xfrm>
            <a:off x="611188" y="4292600"/>
            <a:ext cx="1336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BUF_SIZE </a:t>
            </a:r>
          </a:p>
        </p:txBody>
      </p:sp>
      <p:sp>
        <p:nvSpPr>
          <p:cNvPr id="43016" name="Line 10"/>
          <p:cNvSpPr>
            <a:spLocks noChangeShapeType="1"/>
          </p:cNvSpPr>
          <p:nvPr/>
        </p:nvSpPr>
        <p:spPr bwMode="auto">
          <a:xfrm flipV="1">
            <a:off x="755650" y="4652963"/>
            <a:ext cx="1008063" cy="1223962"/>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7" name="Line 11"/>
          <p:cNvSpPr>
            <a:spLocks noChangeShapeType="1"/>
          </p:cNvSpPr>
          <p:nvPr/>
        </p:nvSpPr>
        <p:spPr bwMode="auto">
          <a:xfrm>
            <a:off x="1762125" y="4652963"/>
            <a:ext cx="1296988"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8" name="Line 12"/>
          <p:cNvSpPr>
            <a:spLocks noChangeShapeType="1"/>
          </p:cNvSpPr>
          <p:nvPr/>
        </p:nvSpPr>
        <p:spPr bwMode="auto">
          <a:xfrm>
            <a:off x="755650" y="5876925"/>
            <a:ext cx="2303463"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19" name="Line 13"/>
          <p:cNvSpPr>
            <a:spLocks noChangeShapeType="1"/>
          </p:cNvSpPr>
          <p:nvPr/>
        </p:nvSpPr>
        <p:spPr bwMode="auto">
          <a:xfrm flipV="1">
            <a:off x="3059113" y="5013325"/>
            <a:ext cx="649287" cy="86360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0" name="Line 14"/>
          <p:cNvSpPr>
            <a:spLocks noChangeShapeType="1"/>
          </p:cNvSpPr>
          <p:nvPr/>
        </p:nvSpPr>
        <p:spPr bwMode="auto">
          <a:xfrm>
            <a:off x="3059113" y="4652963"/>
            <a:ext cx="649287"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1" name="Line 15"/>
          <p:cNvSpPr>
            <a:spLocks noChangeShapeType="1"/>
          </p:cNvSpPr>
          <p:nvPr/>
        </p:nvSpPr>
        <p:spPr bwMode="auto">
          <a:xfrm flipV="1">
            <a:off x="3708400" y="3789363"/>
            <a:ext cx="576263" cy="86360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2" name="Line 16"/>
          <p:cNvSpPr>
            <a:spLocks noChangeShapeType="1"/>
          </p:cNvSpPr>
          <p:nvPr/>
        </p:nvSpPr>
        <p:spPr bwMode="auto">
          <a:xfrm>
            <a:off x="3708400" y="5013325"/>
            <a:ext cx="1079500"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3" name="Line 17"/>
          <p:cNvSpPr>
            <a:spLocks noChangeShapeType="1"/>
          </p:cNvSpPr>
          <p:nvPr/>
        </p:nvSpPr>
        <p:spPr bwMode="auto">
          <a:xfrm>
            <a:off x="2411413" y="4652963"/>
            <a:ext cx="0" cy="1152525"/>
          </a:xfrm>
          <a:prstGeom prst="line">
            <a:avLst/>
          </a:prstGeom>
          <a:noFill/>
          <a:ln w="31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4" name="Line 18"/>
          <p:cNvSpPr>
            <a:spLocks noChangeShapeType="1"/>
          </p:cNvSpPr>
          <p:nvPr/>
        </p:nvSpPr>
        <p:spPr bwMode="auto">
          <a:xfrm>
            <a:off x="4427538" y="3802063"/>
            <a:ext cx="0" cy="1152525"/>
          </a:xfrm>
          <a:prstGeom prst="line">
            <a:avLst/>
          </a:prstGeom>
          <a:noFill/>
          <a:ln w="31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5" name="Line 19"/>
          <p:cNvSpPr>
            <a:spLocks noChangeShapeType="1"/>
          </p:cNvSpPr>
          <p:nvPr/>
        </p:nvSpPr>
        <p:spPr bwMode="auto">
          <a:xfrm>
            <a:off x="4297363" y="3789363"/>
            <a:ext cx="1223962"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6" name="Line 20"/>
          <p:cNvSpPr>
            <a:spLocks noChangeShapeType="1"/>
          </p:cNvSpPr>
          <p:nvPr/>
        </p:nvSpPr>
        <p:spPr bwMode="auto">
          <a:xfrm flipV="1">
            <a:off x="4787900" y="3789363"/>
            <a:ext cx="792163" cy="1223962"/>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7" name="Line 21"/>
          <p:cNvSpPr>
            <a:spLocks noChangeShapeType="1"/>
          </p:cNvSpPr>
          <p:nvPr/>
        </p:nvSpPr>
        <p:spPr bwMode="auto">
          <a:xfrm flipV="1">
            <a:off x="5580063" y="2997200"/>
            <a:ext cx="504825" cy="792163"/>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8" name="Line 22"/>
          <p:cNvSpPr>
            <a:spLocks noChangeShapeType="1"/>
          </p:cNvSpPr>
          <p:nvPr/>
        </p:nvSpPr>
        <p:spPr bwMode="auto">
          <a:xfrm>
            <a:off x="5580063" y="3789363"/>
            <a:ext cx="576262"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29" name="Line 23"/>
          <p:cNvSpPr>
            <a:spLocks noChangeShapeType="1"/>
          </p:cNvSpPr>
          <p:nvPr/>
        </p:nvSpPr>
        <p:spPr bwMode="auto">
          <a:xfrm>
            <a:off x="6118225" y="2997200"/>
            <a:ext cx="863600" cy="0"/>
          </a:xfrm>
          <a:prstGeom prst="line">
            <a:avLst/>
          </a:prstGeom>
          <a:noFill/>
          <a:ln w="38100">
            <a:solidFill>
              <a:srgbClr val="0000FF"/>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0" name="Line 24"/>
          <p:cNvSpPr>
            <a:spLocks noChangeShapeType="1"/>
          </p:cNvSpPr>
          <p:nvPr/>
        </p:nvSpPr>
        <p:spPr bwMode="auto">
          <a:xfrm flipV="1">
            <a:off x="6143625" y="3068638"/>
            <a:ext cx="444500" cy="720725"/>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1" name="Line 25"/>
          <p:cNvSpPr>
            <a:spLocks noChangeShapeType="1"/>
          </p:cNvSpPr>
          <p:nvPr/>
        </p:nvSpPr>
        <p:spPr bwMode="auto">
          <a:xfrm>
            <a:off x="6608763" y="3081338"/>
            <a:ext cx="360362" cy="0"/>
          </a:xfrm>
          <a:prstGeom prst="line">
            <a:avLst/>
          </a:prstGeom>
          <a:noFill/>
          <a:ln w="3810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2" name="Freeform 26"/>
          <p:cNvSpPr>
            <a:spLocks/>
          </p:cNvSpPr>
          <p:nvPr/>
        </p:nvSpPr>
        <p:spPr bwMode="auto">
          <a:xfrm>
            <a:off x="6288088" y="1989138"/>
            <a:ext cx="876300" cy="982662"/>
          </a:xfrm>
          <a:custGeom>
            <a:avLst/>
            <a:gdLst>
              <a:gd name="T0" fmla="*/ 228600 w 552"/>
              <a:gd name="T1" fmla="*/ 935037 h 619"/>
              <a:gd name="T2" fmla="*/ 300038 w 552"/>
              <a:gd name="T3" fmla="*/ 935037 h 619"/>
              <a:gd name="T4" fmla="*/ 371475 w 552"/>
              <a:gd name="T5" fmla="*/ 647700 h 619"/>
              <a:gd name="T6" fmla="*/ 84138 w 552"/>
              <a:gd name="T7" fmla="*/ 215900 h 619"/>
              <a:gd name="T8" fmla="*/ 876300 w 552"/>
              <a:gd name="T9" fmla="*/ 0 h 6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2" h="619">
                <a:moveTo>
                  <a:pt x="144" y="589"/>
                </a:moveTo>
                <a:cubicBezTo>
                  <a:pt x="159" y="604"/>
                  <a:pt x="174" y="619"/>
                  <a:pt x="189" y="589"/>
                </a:cubicBezTo>
                <a:cubicBezTo>
                  <a:pt x="204" y="559"/>
                  <a:pt x="257" y="483"/>
                  <a:pt x="234" y="408"/>
                </a:cubicBezTo>
                <a:cubicBezTo>
                  <a:pt x="211" y="333"/>
                  <a:pt x="0" y="204"/>
                  <a:pt x="53" y="136"/>
                </a:cubicBezTo>
                <a:cubicBezTo>
                  <a:pt x="106" y="68"/>
                  <a:pt x="329" y="34"/>
                  <a:pt x="552" y="0"/>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solidFill>
                  <a:srgbClr val="FF9900"/>
                </a:solidFill>
                <a:prstDash val="solid"/>
                <a:round/>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3" name="Freeform 28"/>
          <p:cNvSpPr>
            <a:spLocks/>
          </p:cNvSpPr>
          <p:nvPr/>
        </p:nvSpPr>
        <p:spPr bwMode="auto">
          <a:xfrm>
            <a:off x="1163638" y="3716338"/>
            <a:ext cx="312737" cy="1441450"/>
          </a:xfrm>
          <a:custGeom>
            <a:avLst/>
            <a:gdLst>
              <a:gd name="T0" fmla="*/ 168275 w 197"/>
              <a:gd name="T1" fmla="*/ 1441450 h 908"/>
              <a:gd name="T2" fmla="*/ 23812 w 197"/>
              <a:gd name="T3" fmla="*/ 1081088 h 908"/>
              <a:gd name="T4" fmla="*/ 312737 w 197"/>
              <a:gd name="T5" fmla="*/ 0 h 908"/>
              <a:gd name="T6" fmla="*/ 0 60000 65536"/>
              <a:gd name="T7" fmla="*/ 0 60000 65536"/>
              <a:gd name="T8" fmla="*/ 0 60000 65536"/>
            </a:gdLst>
            <a:ahLst/>
            <a:cxnLst>
              <a:cxn ang="T6">
                <a:pos x="T0" y="T1"/>
              </a:cxn>
              <a:cxn ang="T7">
                <a:pos x="T2" y="T3"/>
              </a:cxn>
              <a:cxn ang="T8">
                <a:pos x="T4" y="T5"/>
              </a:cxn>
            </a:cxnLst>
            <a:rect l="0" t="0" r="r" b="b"/>
            <a:pathLst>
              <a:path w="197" h="908">
                <a:moveTo>
                  <a:pt x="106" y="908"/>
                </a:moveTo>
                <a:cubicBezTo>
                  <a:pt x="53" y="870"/>
                  <a:pt x="0" y="832"/>
                  <a:pt x="15" y="681"/>
                </a:cubicBezTo>
                <a:cubicBezTo>
                  <a:pt x="30" y="530"/>
                  <a:pt x="113" y="265"/>
                  <a:pt x="197" y="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4" name="Text Box 30"/>
          <p:cNvSpPr txBox="1">
            <a:spLocks noChangeArrowheads="1"/>
          </p:cNvSpPr>
          <p:nvPr/>
        </p:nvSpPr>
        <p:spPr bwMode="auto">
          <a:xfrm>
            <a:off x="971550" y="3429000"/>
            <a:ext cx="2466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all items produced (Pt)</a:t>
            </a:r>
          </a:p>
        </p:txBody>
      </p:sp>
      <p:sp>
        <p:nvSpPr>
          <p:cNvPr id="43035" name="Freeform 31"/>
          <p:cNvSpPr>
            <a:spLocks/>
          </p:cNvSpPr>
          <p:nvPr/>
        </p:nvSpPr>
        <p:spPr bwMode="auto">
          <a:xfrm>
            <a:off x="1908175" y="5876925"/>
            <a:ext cx="1439863" cy="288925"/>
          </a:xfrm>
          <a:custGeom>
            <a:avLst/>
            <a:gdLst>
              <a:gd name="T0" fmla="*/ 0 w 907"/>
              <a:gd name="T1" fmla="*/ 0 h 182"/>
              <a:gd name="T2" fmla="*/ 360363 w 907"/>
              <a:gd name="T3" fmla="*/ 215900 h 182"/>
              <a:gd name="T4" fmla="*/ 1439863 w 907"/>
              <a:gd name="T5" fmla="*/ 288925 h 182"/>
              <a:gd name="T6" fmla="*/ 0 60000 65536"/>
              <a:gd name="T7" fmla="*/ 0 60000 65536"/>
              <a:gd name="T8" fmla="*/ 0 60000 65536"/>
            </a:gdLst>
            <a:ahLst/>
            <a:cxnLst>
              <a:cxn ang="T6">
                <a:pos x="T0" y="T1"/>
              </a:cxn>
              <a:cxn ang="T7">
                <a:pos x="T2" y="T3"/>
              </a:cxn>
              <a:cxn ang="T8">
                <a:pos x="T4" y="T5"/>
              </a:cxn>
            </a:cxnLst>
            <a:rect l="0" t="0" r="r" b="b"/>
            <a:pathLst>
              <a:path w="907" h="182">
                <a:moveTo>
                  <a:pt x="0" y="0"/>
                </a:moveTo>
                <a:cubicBezTo>
                  <a:pt x="38" y="53"/>
                  <a:pt x="76" y="106"/>
                  <a:pt x="227" y="136"/>
                </a:cubicBezTo>
                <a:cubicBezTo>
                  <a:pt x="378" y="166"/>
                  <a:pt x="642" y="174"/>
                  <a:pt x="907" y="182"/>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43036" name="Text Box 32"/>
          <p:cNvSpPr txBox="1">
            <a:spLocks noChangeArrowheads="1"/>
          </p:cNvSpPr>
          <p:nvPr/>
        </p:nvSpPr>
        <p:spPr bwMode="auto">
          <a:xfrm>
            <a:off x="3257550" y="5897563"/>
            <a:ext cx="2581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all items consumed (Ct)</a:t>
            </a:r>
          </a:p>
        </p:txBody>
      </p:sp>
      <p:sp>
        <p:nvSpPr>
          <p:cNvPr id="43037" name="Text Box 33"/>
          <p:cNvSpPr txBox="1">
            <a:spLocks noChangeArrowheads="1"/>
          </p:cNvSpPr>
          <p:nvPr/>
        </p:nvSpPr>
        <p:spPr bwMode="auto">
          <a:xfrm>
            <a:off x="1854200" y="1844675"/>
            <a:ext cx="2308943"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dirty="0"/>
              <a:t>Pt – Ct ≤  BUF_SIZE</a:t>
            </a:r>
          </a:p>
          <a:p>
            <a:pPr eaLnBrk="1" hangingPunct="1"/>
            <a:r>
              <a:rPr lang="en-US" altLang="en-US" b="0" dirty="0"/>
              <a:t>Pt – Ct ≥ 0</a:t>
            </a:r>
          </a:p>
        </p:txBody>
      </p:sp>
      <p:sp>
        <p:nvSpPr>
          <p:cNvPr id="43038" name="Text Box 34"/>
          <p:cNvSpPr txBox="1">
            <a:spLocks noChangeArrowheads="1"/>
          </p:cNvSpPr>
          <p:nvPr/>
        </p:nvSpPr>
        <p:spPr bwMode="auto">
          <a:xfrm>
            <a:off x="1116013" y="1576388"/>
            <a:ext cx="4397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Ensured by synchronization mechanisms:</a:t>
            </a:r>
          </a:p>
        </p:txBody>
      </p:sp>
      <p:sp>
        <p:nvSpPr>
          <p:cNvPr id="43039" name="Text Box 35"/>
          <p:cNvSpPr txBox="1">
            <a:spLocks noChangeArrowheads="1"/>
          </p:cNvSpPr>
          <p:nvPr/>
        </p:nvSpPr>
        <p:spPr bwMode="auto">
          <a:xfrm>
            <a:off x="7812088" y="5516563"/>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times</a:t>
            </a:r>
          </a:p>
        </p:txBody>
      </p:sp>
      <p:sp>
        <p:nvSpPr>
          <p:cNvPr id="43040" name="Text Box 36"/>
          <p:cNvSpPr txBox="1">
            <a:spLocks noChangeArrowheads="1"/>
          </p:cNvSpPr>
          <p:nvPr/>
        </p:nvSpPr>
        <p:spPr bwMode="auto">
          <a:xfrm>
            <a:off x="5759450" y="1517650"/>
            <a:ext cx="34925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 Red is always less than Blue</a:t>
            </a:r>
          </a:p>
          <a:p>
            <a:pPr eaLnBrk="1" hangingPunct="1"/>
            <a:r>
              <a:rPr lang="en-US" altLang="en-US" b="0"/>
              <a:t>* (Blue – Red) can never be    greater than BUF_SIZE</a:t>
            </a:r>
          </a:p>
        </p:txBody>
      </p:sp>
      <p:sp>
        <p:nvSpPr>
          <p:cNvPr id="43041" name="AutoShape 37"/>
          <p:cNvSpPr>
            <a:spLocks/>
          </p:cNvSpPr>
          <p:nvPr/>
        </p:nvSpPr>
        <p:spPr bwMode="auto">
          <a:xfrm>
            <a:off x="5226050" y="1484313"/>
            <a:ext cx="576263" cy="1079500"/>
          </a:xfrm>
          <a:prstGeom prst="rightBrace">
            <a:avLst>
              <a:gd name="adj1" fmla="val 15611"/>
              <a:gd name="adj2" fmla="val 50000"/>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34" name="Rectangle 4"/>
          <p:cNvSpPr>
            <a:spLocks noGrp="1" noChangeArrowheads="1"/>
          </p:cNvSpPr>
          <p:nvPr>
            <p:ph type="title"/>
          </p:nvPr>
        </p:nvSpPr>
        <p:spPr>
          <a:xfrm>
            <a:off x="457200" y="277416"/>
            <a:ext cx="8229600" cy="576263"/>
          </a:xfrm>
        </p:spPr>
        <p:txBody>
          <a:bodyPr/>
          <a:lstStyle/>
          <a:p>
            <a:pPr eaLnBrk="1" hangingPunct="1"/>
            <a:r>
              <a:rPr lang="en-US" altLang="en-US" dirty="0"/>
              <a:t>Consumer/Producer is Synchronized</a:t>
            </a:r>
          </a:p>
        </p:txBody>
      </p:sp>
    </p:spTree>
    <p:extLst>
      <p:ext uri="{BB962C8B-B14F-4D97-AF65-F5344CB8AC3E}">
        <p14:creationId xmlns:p14="http://schemas.microsoft.com/office/powerpoint/2010/main" val="1494338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76263"/>
          </a:xfrm>
        </p:spPr>
        <p:txBody>
          <a:bodyPr/>
          <a:lstStyle/>
          <a:p>
            <a:r>
              <a:rPr lang="en-US" dirty="0"/>
              <a:t>Usage: Resource Allocation</a:t>
            </a:r>
          </a:p>
        </p:txBody>
      </p:sp>
      <p:sp>
        <p:nvSpPr>
          <p:cNvPr id="3" name="Content Placeholder 2"/>
          <p:cNvSpPr>
            <a:spLocks noGrp="1"/>
          </p:cNvSpPr>
          <p:nvPr>
            <p:ph idx="1"/>
          </p:nvPr>
        </p:nvSpPr>
        <p:spPr>
          <a:xfrm>
            <a:off x="228600" y="914400"/>
            <a:ext cx="8686800" cy="5638800"/>
          </a:xfrm>
        </p:spPr>
        <p:txBody>
          <a:bodyPr/>
          <a:lstStyle/>
          <a:p>
            <a:pPr algn="just"/>
            <a:r>
              <a:rPr lang="en-US" dirty="0"/>
              <a:t>A library has 10 study rooms, to be used by one student at a time. At most 10 students can use the rooms concurrently. Additional students that need to use the rooms need to wait until a room is free.</a:t>
            </a:r>
          </a:p>
          <a:p>
            <a:pPr algn="just"/>
            <a:r>
              <a:rPr lang="en-US" dirty="0"/>
              <a:t>Students must request a room from the front counter and return to the counter when finished using a room. The clerk does not keep track of which room is occupied or who is using it. When a student requests a room, the clerk decreases this number. When a student releases a room, the clerk increases this number. The front desk represents a semaphore, the rooms are the resources, and the students represent processes. How can we code those processes?</a:t>
            </a:r>
          </a:p>
          <a:p>
            <a:pPr algn="just"/>
            <a:r>
              <a:rPr lang="en-US" dirty="0"/>
              <a:t>Solution:</a:t>
            </a:r>
          </a:p>
          <a:p>
            <a:pPr marL="0" indent="0" algn="just">
              <a:spcBef>
                <a:spcPts val="0"/>
              </a:spcBef>
              <a:buNone/>
            </a:pPr>
            <a:r>
              <a:rPr lang="en-US" dirty="0"/>
              <a:t>	One of the processes creates and initializes a semaphore to 10.</a:t>
            </a:r>
          </a:p>
          <a:p>
            <a:pPr marL="0" indent="0" algn="just">
              <a:spcBef>
                <a:spcPts val="0"/>
              </a:spcBef>
              <a:buNone/>
            </a:pPr>
            <a:r>
              <a:rPr lang="en-US" dirty="0"/>
              <a:t>	Semaphore x = 10; </a:t>
            </a:r>
          </a:p>
        </p:txBody>
      </p:sp>
      <p:grpSp>
        <p:nvGrpSpPr>
          <p:cNvPr id="9" name="Group 8"/>
          <p:cNvGrpSpPr/>
          <p:nvPr/>
        </p:nvGrpSpPr>
        <p:grpSpPr>
          <a:xfrm>
            <a:off x="1835150" y="4876800"/>
            <a:ext cx="6313488" cy="1905000"/>
            <a:chOff x="1835150" y="4876800"/>
            <a:chExt cx="6313488" cy="1905000"/>
          </a:xfrm>
        </p:grpSpPr>
        <p:sp>
          <p:nvSpPr>
            <p:cNvPr id="6" name="Text Box 5"/>
            <p:cNvSpPr txBox="1">
              <a:spLocks noChangeArrowheads="1"/>
            </p:cNvSpPr>
            <p:nvPr/>
          </p:nvSpPr>
          <p:spPr bwMode="auto">
            <a:xfrm>
              <a:off x="2627313" y="4965700"/>
              <a:ext cx="22002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dirty="0"/>
                <a:t>wait (x); </a:t>
              </a:r>
            </a:p>
            <a:p>
              <a:pPr eaLnBrk="1" hangingPunct="1"/>
              <a:r>
                <a:rPr lang="en-US" altLang="en-US" b="0" dirty="0"/>
                <a:t>…</a:t>
              </a:r>
            </a:p>
            <a:p>
              <a:pPr eaLnBrk="1" hangingPunct="1"/>
              <a:r>
                <a:rPr lang="en-US" altLang="en-US" b="0" dirty="0"/>
                <a:t>….use one instance</a:t>
              </a:r>
              <a:br>
                <a:rPr lang="en-US" altLang="en-US" b="0" dirty="0"/>
              </a:br>
              <a:r>
                <a:rPr lang="en-US" altLang="en-US" b="0" dirty="0"/>
                <a:t>of the resource…</a:t>
              </a:r>
            </a:p>
            <a:p>
              <a:pPr eaLnBrk="1" hangingPunct="1"/>
              <a:r>
                <a:rPr lang="en-US" altLang="en-US" b="0" dirty="0"/>
                <a:t>…</a:t>
              </a:r>
            </a:p>
            <a:p>
              <a:pPr eaLnBrk="1" hangingPunct="1"/>
              <a:r>
                <a:rPr lang="en-US" altLang="en-US" b="0" dirty="0"/>
                <a:t>signal (x); </a:t>
              </a:r>
            </a:p>
          </p:txBody>
        </p:sp>
        <p:sp>
          <p:nvSpPr>
            <p:cNvPr id="7" name="Rectangle 6"/>
            <p:cNvSpPr>
              <a:spLocks noChangeArrowheads="1"/>
            </p:cNvSpPr>
            <p:nvPr/>
          </p:nvSpPr>
          <p:spPr bwMode="auto">
            <a:xfrm>
              <a:off x="1835150" y="4876800"/>
              <a:ext cx="3744913" cy="19050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altLang="en-US"/>
            </a:p>
          </p:txBody>
        </p:sp>
        <p:sp>
          <p:nvSpPr>
            <p:cNvPr id="8" name="Text Box 7"/>
            <p:cNvSpPr txBox="1">
              <a:spLocks noChangeArrowheads="1"/>
            </p:cNvSpPr>
            <p:nvPr/>
          </p:nvSpPr>
          <p:spPr bwMode="auto">
            <a:xfrm>
              <a:off x="5580063" y="5565775"/>
              <a:ext cx="2568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b="0"/>
                <a:t>Each process has to be</a:t>
              </a:r>
            </a:p>
            <a:p>
              <a:pPr eaLnBrk="1" hangingPunct="1"/>
              <a:r>
                <a:rPr lang="en-US" altLang="en-US" b="0"/>
                <a:t>coded in this manner. </a:t>
              </a:r>
            </a:p>
          </p:txBody>
        </p:sp>
      </p:grpSp>
    </p:spTree>
    <p:extLst>
      <p:ext uri="{BB962C8B-B14F-4D97-AF65-F5344CB8AC3E}">
        <p14:creationId xmlns:p14="http://schemas.microsoft.com/office/powerpoint/2010/main" val="247560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47638"/>
            <a:ext cx="8229600" cy="576262"/>
          </a:xfrm>
        </p:spPr>
        <p:txBody>
          <a:bodyPr/>
          <a:lstStyle/>
          <a:p>
            <a:pPr eaLnBrk="1" hangingPunct="1"/>
            <a:r>
              <a:rPr lang="en-US" altLang="en-US" dirty="0"/>
              <a:t>Exercise</a:t>
            </a:r>
          </a:p>
        </p:txBody>
      </p:sp>
      <p:sp>
        <p:nvSpPr>
          <p:cNvPr id="5123" name="Rectangle 3"/>
          <p:cNvSpPr>
            <a:spLocks noGrp="1" noChangeArrowheads="1"/>
          </p:cNvSpPr>
          <p:nvPr>
            <p:ph idx="1"/>
          </p:nvPr>
        </p:nvSpPr>
        <p:spPr>
          <a:xfrm>
            <a:off x="609600" y="838201"/>
            <a:ext cx="8150225" cy="1066800"/>
          </a:xfrm>
        </p:spPr>
        <p:txBody>
          <a:bodyPr/>
          <a:lstStyle/>
          <a:p>
            <a:pPr>
              <a:lnSpc>
                <a:spcPct val="90000"/>
              </a:lnSpc>
            </a:pPr>
            <a:r>
              <a:rPr lang="en-US" dirty="0"/>
              <a:t>X and Y are shared semaphores. The following 3 pseudo-coded threads are started. What is the output and also mention the updated values of X and Y after completion of every </a:t>
            </a:r>
            <a:r>
              <a:rPr lang="en-US" i="1" dirty="0"/>
              <a:t>Thread</a:t>
            </a:r>
            <a:r>
              <a:rPr lang="en-US" dirty="0"/>
              <a:t>?  ?  X = 0, Y = 1</a:t>
            </a:r>
          </a:p>
        </p:txBody>
      </p:sp>
      <p:graphicFrame>
        <p:nvGraphicFramePr>
          <p:cNvPr id="2" name="Table 1"/>
          <p:cNvGraphicFramePr>
            <a:graphicFrameLocks noGrp="1"/>
          </p:cNvGraphicFramePr>
          <p:nvPr>
            <p:extLst>
              <p:ext uri="{D42A27DB-BD31-4B8C-83A1-F6EECF244321}">
                <p14:modId xmlns:p14="http://schemas.microsoft.com/office/powerpoint/2010/main" val="3267371814"/>
              </p:ext>
            </p:extLst>
          </p:nvPr>
        </p:nvGraphicFramePr>
        <p:xfrm>
          <a:off x="1676400" y="1981200"/>
          <a:ext cx="5791200" cy="1752600"/>
        </p:xfrm>
        <a:graphic>
          <a:graphicData uri="http://schemas.openxmlformats.org/drawingml/2006/table">
            <a:tbl>
              <a:tblPr firstRow="1" firstCol="1" bandRow="1">
                <a:tableStyleId>{5940675A-B579-460E-94D1-54222C63F5DA}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752600">
                <a:tc>
                  <a:txBody>
                    <a:bodyPr/>
                    <a:lstStyle/>
                    <a:p>
                      <a:pPr marL="0" marR="0" algn="ctr">
                        <a:lnSpc>
                          <a:spcPct val="115000"/>
                        </a:lnSpc>
                        <a:spcBef>
                          <a:spcPts val="0"/>
                        </a:spcBef>
                        <a:spcAft>
                          <a:spcPts val="0"/>
                        </a:spcAft>
                      </a:pPr>
                      <a:r>
                        <a:rPr lang="en-US" sz="1600" b="1" dirty="0">
                          <a:effectLst/>
                        </a:rPr>
                        <a:t>Thread 1</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wait(X)</a:t>
                      </a:r>
                      <a:endParaRPr lang="en-US" sz="1800" dirty="0">
                        <a:effectLst/>
                      </a:endParaRPr>
                    </a:p>
                    <a:p>
                      <a:pPr marL="0" marR="0" algn="ctr">
                        <a:lnSpc>
                          <a:spcPct val="115000"/>
                        </a:lnSpc>
                        <a:spcBef>
                          <a:spcPts val="0"/>
                        </a:spcBef>
                        <a:spcAft>
                          <a:spcPts val="0"/>
                        </a:spcAft>
                      </a:pPr>
                      <a:r>
                        <a:rPr lang="en-US" sz="1600" dirty="0">
                          <a:effectLst/>
                        </a:rPr>
                        <a:t>print “A"</a:t>
                      </a:r>
                      <a:endParaRPr lang="en-US" sz="1800" dirty="0">
                        <a:effectLst/>
                      </a:endParaRPr>
                    </a:p>
                    <a:p>
                      <a:pPr marL="0" marR="0" algn="ctr">
                        <a:lnSpc>
                          <a:spcPct val="115000"/>
                        </a:lnSpc>
                        <a:spcBef>
                          <a:spcPts val="0"/>
                        </a:spcBef>
                        <a:spcAft>
                          <a:spcPts val="0"/>
                        </a:spcAft>
                      </a:pPr>
                      <a:r>
                        <a:rPr lang="en-US" sz="1600" dirty="0">
                          <a:effectLst/>
                        </a:rPr>
                        <a:t>signal(Y)</a:t>
                      </a:r>
                      <a:endParaRPr lang="en-US" sz="1800" b="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Thread 2</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wait(X)</a:t>
                      </a:r>
                    </a:p>
                    <a:p>
                      <a:pPr marL="0" marR="0" algn="ctr">
                        <a:lnSpc>
                          <a:spcPct val="115000"/>
                        </a:lnSpc>
                        <a:spcBef>
                          <a:spcPts val="0"/>
                        </a:spcBef>
                        <a:spcAft>
                          <a:spcPts val="0"/>
                        </a:spcAft>
                      </a:pPr>
                      <a:r>
                        <a:rPr lang="en-US" sz="1600" dirty="0">
                          <a:effectLst/>
                        </a:rPr>
                        <a:t>wait(Y</a:t>
                      </a:r>
                      <a:r>
                        <a:rPr lang="en-US" sz="1800" dirty="0">
                          <a:effectLst/>
                        </a:rPr>
                        <a:t>)</a:t>
                      </a:r>
                    </a:p>
                    <a:p>
                      <a:pPr marL="0" marR="0" algn="ctr">
                        <a:lnSpc>
                          <a:spcPct val="115000"/>
                        </a:lnSpc>
                        <a:spcBef>
                          <a:spcPts val="0"/>
                        </a:spcBef>
                        <a:spcAft>
                          <a:spcPts val="0"/>
                        </a:spcAft>
                      </a:pPr>
                      <a:r>
                        <a:rPr lang="en-US" sz="1600" dirty="0">
                          <a:effectLst/>
                        </a:rPr>
                        <a:t>Print “B"</a:t>
                      </a:r>
                      <a:endParaRPr lang="en-US" sz="1800" dirty="0">
                        <a:effectLst/>
                      </a:endParaRPr>
                    </a:p>
                    <a:p>
                      <a:pPr marL="0" marR="0" algn="ctr">
                        <a:lnSpc>
                          <a:spcPct val="115000"/>
                        </a:lnSpc>
                        <a:spcBef>
                          <a:spcPts val="0"/>
                        </a:spcBef>
                        <a:spcAft>
                          <a:spcPts val="0"/>
                        </a:spcAft>
                      </a:pPr>
                      <a:r>
                        <a:rPr lang="en-US" sz="1600" dirty="0">
                          <a:effectLst/>
                        </a:rPr>
                        <a:t>signal(X)</a:t>
                      </a:r>
                      <a:endParaRPr lang="en-US" sz="1800" b="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Thread 3</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wait(Y)</a:t>
                      </a:r>
                      <a:endParaRPr lang="en-US" sz="1800" dirty="0">
                        <a:effectLst/>
                      </a:endParaRPr>
                    </a:p>
                    <a:p>
                      <a:pPr marL="0" marR="0" algn="ctr">
                        <a:lnSpc>
                          <a:spcPct val="115000"/>
                        </a:lnSpc>
                        <a:spcBef>
                          <a:spcPts val="0"/>
                        </a:spcBef>
                        <a:spcAft>
                          <a:spcPts val="0"/>
                        </a:spcAft>
                      </a:pPr>
                      <a:r>
                        <a:rPr lang="en-US" sz="1600" dirty="0">
                          <a:effectLst/>
                        </a:rPr>
                        <a:t>print “C"</a:t>
                      </a:r>
                      <a:endParaRPr lang="en-US" sz="1800" dirty="0">
                        <a:effectLst/>
                      </a:endParaRPr>
                    </a:p>
                    <a:p>
                      <a:pPr marL="0" marR="0" algn="ctr">
                        <a:lnSpc>
                          <a:spcPct val="115000"/>
                        </a:lnSpc>
                        <a:spcBef>
                          <a:spcPts val="0"/>
                        </a:spcBef>
                        <a:spcAft>
                          <a:spcPts val="0"/>
                        </a:spcAft>
                      </a:pPr>
                      <a:r>
                        <a:rPr lang="en-US" sz="1600" dirty="0">
                          <a:effectLst/>
                        </a:rPr>
                        <a:t>signal(X)</a:t>
                      </a:r>
                      <a:endParaRPr lang="en-US" sz="1800" dirty="0">
                        <a:effectLst/>
                      </a:endParaRPr>
                    </a:p>
                    <a:p>
                      <a:pPr marL="0" marR="0" algn="ctr">
                        <a:lnSpc>
                          <a:spcPct val="115000"/>
                        </a:lnSpc>
                        <a:spcBef>
                          <a:spcPts val="0"/>
                        </a:spcBef>
                        <a:spcAft>
                          <a:spcPts val="0"/>
                        </a:spcAft>
                      </a:pPr>
                      <a:r>
                        <a:rPr lang="en-US" sz="1600" dirty="0">
                          <a:effectLst/>
                        </a:rPr>
                        <a:t>signal(X)</a:t>
                      </a:r>
                      <a:endParaRPr lang="en-US" sz="1800" dirty="0">
                        <a:effectLst/>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24514651"/>
              </p:ext>
            </p:extLst>
          </p:nvPr>
        </p:nvGraphicFramePr>
        <p:xfrm>
          <a:off x="1447800" y="4191000"/>
          <a:ext cx="6334760" cy="1219200"/>
        </p:xfrm>
        <a:graphic>
          <a:graphicData uri="http://schemas.openxmlformats.org/drawingml/2006/table">
            <a:tbl>
              <a:tblPr firstRow="1" firstCol="1" bandRow="1">
                <a:tableStyleId>{5940675A-B579-460E-94D1-54222C63F5DA}</a:tableStyleId>
              </a:tblPr>
              <a:tblGrid>
                <a:gridCol w="4419600">
                  <a:extLst>
                    <a:ext uri="{9D8B030D-6E8A-4147-A177-3AD203B41FA5}">
                      <a16:colId xmlns:a16="http://schemas.microsoft.com/office/drawing/2014/main" val="20000"/>
                    </a:ext>
                  </a:extLst>
                </a:gridCol>
                <a:gridCol w="1915160">
                  <a:extLst>
                    <a:ext uri="{9D8B030D-6E8A-4147-A177-3AD203B41FA5}">
                      <a16:colId xmlns:a16="http://schemas.microsoft.com/office/drawing/2014/main" val="20001"/>
                    </a:ext>
                  </a:extLst>
                </a:gridCol>
              </a:tblGrid>
              <a:tr h="1219200">
                <a:tc>
                  <a:txBody>
                    <a:bodyPr/>
                    <a:lstStyle/>
                    <a:p>
                      <a:pPr>
                        <a:lnSpc>
                          <a:spcPct val="90000"/>
                        </a:lnSpc>
                      </a:pPr>
                      <a:r>
                        <a:rPr lang="en-US" altLang="en-US" b="1" dirty="0">
                          <a:latin typeface="Courier New" pitchFamily="49" charset="0"/>
                          <a:sym typeface="Symbol" pitchFamily="18" charset="2"/>
                        </a:rPr>
                        <a:t>   wait(S)</a:t>
                      </a:r>
                      <a:r>
                        <a:rPr lang="en-US" altLang="en-US" sz="1600" b="1" dirty="0">
                          <a:latin typeface="Courier New" pitchFamily="49" charset="0"/>
                          <a:sym typeface="Symbol" pitchFamily="18" charset="2"/>
                        </a:rPr>
                        <a:t> </a:t>
                      </a:r>
                    </a:p>
                    <a:p>
                      <a:pPr lvl="1">
                        <a:lnSpc>
                          <a:spcPct val="90000"/>
                        </a:lnSpc>
                        <a:buFont typeface="Monotype Sorts" pitchFamily="-84" charset="2"/>
                        <a:buNone/>
                      </a:pPr>
                      <a:r>
                        <a:rPr lang="en-US" altLang="en-US" sz="1600" b="1" dirty="0">
                          <a:latin typeface="Courier New" pitchFamily="49" charset="0"/>
                          <a:sym typeface="Symbol" pitchFamily="18" charset="2"/>
                        </a:rPr>
                        <a:t>{</a:t>
                      </a:r>
                    </a:p>
                    <a:p>
                      <a:pPr lvl="1">
                        <a:lnSpc>
                          <a:spcPct val="90000"/>
                        </a:lnSpc>
                        <a:buFont typeface="Monotype Sorts" pitchFamily="-84" charset="2"/>
                        <a:buNone/>
                      </a:pPr>
                      <a:r>
                        <a:rPr lang="en-US" altLang="en-US" sz="1600" b="1" dirty="0">
                          <a:latin typeface="Courier New" pitchFamily="49" charset="0"/>
                          <a:sym typeface="Symbol" pitchFamily="18" charset="2"/>
                        </a:rPr>
                        <a:t>   while (S </a:t>
                      </a:r>
                      <a:r>
                        <a:rPr lang="en-US" altLang="en-US" sz="1600" b="0" dirty="0"/>
                        <a:t>≤</a:t>
                      </a:r>
                      <a:r>
                        <a:rPr lang="en-US" altLang="en-US" sz="1600" b="1" dirty="0">
                          <a:latin typeface="Courier New" pitchFamily="49" charset="0"/>
                          <a:sym typeface="Symbol" pitchFamily="18" charset="2"/>
                        </a:rPr>
                        <a:t> 0);</a:t>
                      </a:r>
                      <a:r>
                        <a:rPr lang="en-US" altLang="en-US" sz="1600" b="1" baseline="0" dirty="0">
                          <a:latin typeface="Courier New" pitchFamily="49" charset="0"/>
                          <a:sym typeface="Symbol" pitchFamily="18" charset="2"/>
                        </a:rPr>
                        <a:t> </a:t>
                      </a:r>
                      <a:r>
                        <a:rPr lang="en-US" altLang="en-US" sz="1600" b="1" dirty="0">
                          <a:latin typeface="Courier New" pitchFamily="49" charset="0"/>
                          <a:sym typeface="Symbol" pitchFamily="18" charset="2"/>
                        </a:rPr>
                        <a:t>// busy wait</a:t>
                      </a:r>
                    </a:p>
                    <a:p>
                      <a:pPr lvl="1">
                        <a:lnSpc>
                          <a:spcPct val="90000"/>
                        </a:lnSpc>
                        <a:buFont typeface="Monotype Sorts" pitchFamily="-84" charset="2"/>
                        <a:buNone/>
                      </a:pPr>
                      <a:r>
                        <a:rPr lang="en-US" altLang="en-US" sz="1600" b="1" dirty="0">
                          <a:latin typeface="Courier New" pitchFamily="49" charset="0"/>
                          <a:sym typeface="Symbol" pitchFamily="18" charset="2"/>
                        </a:rPr>
                        <a:t>    S--;</a:t>
                      </a:r>
                    </a:p>
                    <a:p>
                      <a:pPr lvl="1">
                        <a:lnSpc>
                          <a:spcPct val="90000"/>
                        </a:lnSpc>
                        <a:buFont typeface="Monotype Sorts" pitchFamily="-84" charset="2"/>
                        <a:buNone/>
                      </a:pPr>
                      <a:r>
                        <a:rPr lang="en-US" altLang="en-US" sz="1600" b="1" dirty="0">
                          <a:latin typeface="Courier New" pitchFamily="49" charset="0"/>
                          <a:sym typeface="Symbol" pitchFamily="18" charset="2"/>
                        </a:rPr>
                        <a:t>}</a:t>
                      </a:r>
                    </a:p>
                  </a:txBody>
                  <a:tcPr marL="68580" marR="68580" marT="0" marB="0"/>
                </a:tc>
                <a:tc>
                  <a:txBody>
                    <a:bodyPr/>
                    <a:lstStyle/>
                    <a:p>
                      <a:pPr lvl="1">
                        <a:lnSpc>
                          <a:spcPct val="90000"/>
                        </a:lnSpc>
                        <a:buFont typeface="Monotype Sorts" pitchFamily="-84" charset="2"/>
                        <a:buNone/>
                      </a:pPr>
                      <a:r>
                        <a:rPr lang="en-US" altLang="en-US" b="1" dirty="0">
                          <a:latin typeface="Courier New" pitchFamily="49" charset="0"/>
                          <a:sym typeface="Symbol" pitchFamily="18" charset="2"/>
                        </a:rPr>
                        <a:t>signal(S)</a:t>
                      </a:r>
                      <a:r>
                        <a:rPr lang="en-US" altLang="en-US" sz="1600" b="1" dirty="0">
                          <a:latin typeface="Courier New" pitchFamily="49" charset="0"/>
                          <a:sym typeface="Symbol" pitchFamily="18" charset="2"/>
                        </a:rPr>
                        <a:t> </a:t>
                      </a:r>
                    </a:p>
                    <a:p>
                      <a:pPr lvl="1">
                        <a:lnSpc>
                          <a:spcPct val="90000"/>
                        </a:lnSpc>
                        <a:buFont typeface="Monotype Sorts" pitchFamily="-84" charset="2"/>
                        <a:buNone/>
                      </a:pPr>
                      <a:r>
                        <a:rPr lang="en-US" altLang="en-US" sz="1600" b="1" dirty="0">
                          <a:latin typeface="Courier New" pitchFamily="49" charset="0"/>
                          <a:sym typeface="Symbol" pitchFamily="18" charset="2"/>
                        </a:rPr>
                        <a:t>{ </a:t>
                      </a:r>
                    </a:p>
                    <a:p>
                      <a:pPr lvl="1">
                        <a:lnSpc>
                          <a:spcPct val="90000"/>
                        </a:lnSpc>
                        <a:buFont typeface="Monotype Sorts" pitchFamily="-84" charset="2"/>
                        <a:buNone/>
                      </a:pPr>
                      <a:r>
                        <a:rPr lang="en-US" altLang="en-US" sz="1600" b="1" dirty="0">
                          <a:latin typeface="Courier New" pitchFamily="49" charset="0"/>
                          <a:sym typeface="Symbol" pitchFamily="18" charset="2"/>
                        </a:rPr>
                        <a:t>    S++;</a:t>
                      </a:r>
                    </a:p>
                    <a:p>
                      <a:pPr lvl="1">
                        <a:lnSpc>
                          <a:spcPct val="90000"/>
                        </a:lnSpc>
                        <a:buFont typeface="Monotype Sorts" pitchFamily="-84" charset="2"/>
                        <a:buNone/>
                      </a:pPr>
                      <a:r>
                        <a:rPr lang="en-US" altLang="en-US" sz="1600" b="1" dirty="0">
                          <a:latin typeface="Courier New" pitchFamily="49" charset="0"/>
                          <a:sym typeface="Symbol" pitchFamily="18" charset="2"/>
                        </a:rPr>
                        <a:t>}</a:t>
                      </a:r>
                    </a:p>
                  </a:txBody>
                  <a:tcPr marL="68580" marR="68580" marT="0" marB="0"/>
                </a:tc>
                <a:extLst>
                  <a:ext uri="{0D108BD9-81ED-4DB2-BD59-A6C34878D82A}">
                    <a16:rowId xmlns:a16="http://schemas.microsoft.com/office/drawing/2014/main" val="10000"/>
                  </a:ext>
                </a:extLst>
              </a:tr>
            </a:tbl>
          </a:graphicData>
        </a:graphic>
      </p:graphicFrame>
      <p:sp>
        <p:nvSpPr>
          <p:cNvPr id="6" name="Rectangle 3"/>
          <p:cNvSpPr txBox="1">
            <a:spLocks noChangeArrowheads="1"/>
          </p:cNvSpPr>
          <p:nvPr/>
        </p:nvSpPr>
        <p:spPr bwMode="auto">
          <a:xfrm>
            <a:off x="609600" y="5638800"/>
            <a:ext cx="81502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pPr>
            <a:r>
              <a:rPr lang="en-US" b="1" kern="0" dirty="0"/>
              <a:t>Answer:</a:t>
            </a:r>
          </a:p>
          <a:p>
            <a:pPr lvl="1">
              <a:lnSpc>
                <a:spcPct val="90000"/>
              </a:lnSpc>
            </a:pPr>
            <a:r>
              <a:rPr lang="en-US" kern="0" dirty="0"/>
              <a:t>C A B</a:t>
            </a:r>
          </a:p>
          <a:p>
            <a:pPr lvl="1">
              <a:lnSpc>
                <a:spcPct val="90000"/>
              </a:lnSpc>
            </a:pPr>
            <a:r>
              <a:rPr lang="en-US" dirty="0"/>
              <a:t>X = 1, Y = 0</a:t>
            </a:r>
            <a:endParaRPr lang="en-US" b="1" kern="0" dirty="0"/>
          </a:p>
        </p:txBody>
      </p:sp>
    </p:spTree>
    <p:extLst>
      <p:ext uri="{BB962C8B-B14F-4D97-AF65-F5344CB8AC3E}">
        <p14:creationId xmlns:p14="http://schemas.microsoft.com/office/powerpoint/2010/main" val="292008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47638"/>
            <a:ext cx="8229600" cy="576262"/>
          </a:xfrm>
        </p:spPr>
        <p:txBody>
          <a:bodyPr/>
          <a:lstStyle/>
          <a:p>
            <a:pPr eaLnBrk="1" hangingPunct="1"/>
            <a:r>
              <a:rPr lang="en-US" altLang="en-US" dirty="0"/>
              <a:t>Exercise</a:t>
            </a:r>
          </a:p>
        </p:txBody>
      </p:sp>
      <p:sp>
        <p:nvSpPr>
          <p:cNvPr id="5123" name="Rectangle 3"/>
          <p:cNvSpPr>
            <a:spLocks noGrp="1" noChangeArrowheads="1"/>
          </p:cNvSpPr>
          <p:nvPr>
            <p:ph idx="1"/>
          </p:nvPr>
        </p:nvSpPr>
        <p:spPr>
          <a:xfrm>
            <a:off x="304800" y="838200"/>
            <a:ext cx="8763000" cy="1219199"/>
          </a:xfrm>
        </p:spPr>
        <p:txBody>
          <a:bodyPr/>
          <a:lstStyle/>
          <a:p>
            <a:pPr>
              <a:lnSpc>
                <a:spcPct val="90000"/>
              </a:lnSpc>
            </a:pPr>
            <a:r>
              <a:rPr lang="en-US" dirty="0"/>
              <a:t>Write a pseudo code</a:t>
            </a:r>
            <a:r>
              <a:rPr lang="en-US" b="1" dirty="0"/>
              <a:t> </a:t>
            </a:r>
            <a:r>
              <a:rPr lang="en-US" dirty="0"/>
              <a:t>to synchronize processes A, B, C and D by using semaphores</a:t>
            </a:r>
            <a:r>
              <a:rPr lang="en-US" b="1" dirty="0"/>
              <a:t> </a:t>
            </a:r>
            <a:r>
              <a:rPr lang="en-US" dirty="0"/>
              <a:t>so that process B must finish executing before A starts, and process A must finish before process C or D starts. Show your solution. You should assume three semaphores </a:t>
            </a:r>
            <a:r>
              <a:rPr lang="en-US" b="1" dirty="0"/>
              <a:t>X</a:t>
            </a:r>
            <a:r>
              <a:rPr lang="en-US" dirty="0"/>
              <a:t>, </a:t>
            </a:r>
            <a:r>
              <a:rPr lang="en-US" b="1" dirty="0"/>
              <a:t>Y and Z</a:t>
            </a:r>
            <a:r>
              <a:rPr lang="en-US" dirty="0"/>
              <a:t> and all </a:t>
            </a:r>
            <a:r>
              <a:rPr lang="en-US" b="1" dirty="0"/>
              <a:t>initialized to zero.</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17734371"/>
              </p:ext>
            </p:extLst>
          </p:nvPr>
        </p:nvGraphicFramePr>
        <p:xfrm>
          <a:off x="1676400" y="3657600"/>
          <a:ext cx="6096001" cy="1828800"/>
        </p:xfrm>
        <a:graphic>
          <a:graphicData uri="http://schemas.openxmlformats.org/drawingml/2006/table">
            <a:tbl>
              <a:tblPr firstRow="1" firstCol="1" bandRow="1">
                <a:tableStyleId>{5940675A-B579-460E-94D1-54222C63F5DA}</a:tableStyleId>
              </a:tblPr>
              <a:tblGrid>
                <a:gridCol w="1508911">
                  <a:extLst>
                    <a:ext uri="{9D8B030D-6E8A-4147-A177-3AD203B41FA5}">
                      <a16:colId xmlns:a16="http://schemas.microsoft.com/office/drawing/2014/main" val="20000"/>
                    </a:ext>
                  </a:extLst>
                </a:gridCol>
                <a:gridCol w="1569268">
                  <a:extLst>
                    <a:ext uri="{9D8B030D-6E8A-4147-A177-3AD203B41FA5}">
                      <a16:colId xmlns:a16="http://schemas.microsoft.com/office/drawing/2014/main" val="20001"/>
                    </a:ext>
                  </a:extLst>
                </a:gridCol>
                <a:gridCol w="1508911">
                  <a:extLst>
                    <a:ext uri="{9D8B030D-6E8A-4147-A177-3AD203B41FA5}">
                      <a16:colId xmlns:a16="http://schemas.microsoft.com/office/drawing/2014/main" val="20002"/>
                    </a:ext>
                  </a:extLst>
                </a:gridCol>
                <a:gridCol w="1508911">
                  <a:extLst>
                    <a:ext uri="{9D8B030D-6E8A-4147-A177-3AD203B41FA5}">
                      <a16:colId xmlns:a16="http://schemas.microsoft.com/office/drawing/2014/main" val="20003"/>
                    </a:ext>
                  </a:extLst>
                </a:gridCol>
              </a:tblGrid>
              <a:tr h="1828800">
                <a:tc>
                  <a:txBody>
                    <a:bodyPr/>
                    <a:lstStyle/>
                    <a:p>
                      <a:pPr marL="0" marR="0" algn="ctr">
                        <a:lnSpc>
                          <a:spcPct val="115000"/>
                        </a:lnSpc>
                        <a:spcBef>
                          <a:spcPts val="0"/>
                        </a:spcBef>
                        <a:spcAft>
                          <a:spcPts val="0"/>
                        </a:spcAft>
                      </a:pPr>
                      <a:r>
                        <a:rPr lang="en-US" sz="1600" b="1" dirty="0">
                          <a:effectLst/>
                        </a:rPr>
                        <a:t>Process A</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wait(X)</a:t>
                      </a:r>
                      <a:endParaRPr lang="en-US" sz="1800" dirty="0">
                        <a:effectLst/>
                      </a:endParaRPr>
                    </a:p>
                    <a:p>
                      <a:pPr marL="0" marR="0" algn="ctr">
                        <a:lnSpc>
                          <a:spcPct val="115000"/>
                        </a:lnSpc>
                        <a:spcBef>
                          <a:spcPts val="0"/>
                        </a:spcBef>
                        <a:spcAft>
                          <a:spcPts val="0"/>
                        </a:spcAft>
                      </a:pPr>
                      <a:r>
                        <a:rPr lang="en-US" sz="1600" dirty="0">
                          <a:effectLst/>
                        </a:rPr>
                        <a:t>Do works of A;</a:t>
                      </a:r>
                      <a:endParaRPr lang="en-US" sz="1800" dirty="0">
                        <a:effectLst/>
                      </a:endParaRPr>
                    </a:p>
                    <a:p>
                      <a:pPr marL="0" marR="0" algn="ctr">
                        <a:lnSpc>
                          <a:spcPct val="115000"/>
                        </a:lnSpc>
                        <a:spcBef>
                          <a:spcPts val="0"/>
                        </a:spcBef>
                        <a:spcAft>
                          <a:spcPts val="0"/>
                        </a:spcAft>
                      </a:pPr>
                      <a:r>
                        <a:rPr lang="en-US" sz="1600" dirty="0">
                          <a:effectLst/>
                        </a:rPr>
                        <a:t>signal(Y)</a:t>
                      </a:r>
                    </a:p>
                    <a:p>
                      <a:pPr marL="0" marR="0" indent="0" algn="ctr" defTabSz="457177" rtl="0" eaLnBrk="1" fontAlgn="auto" latinLnBrk="0" hangingPunct="1">
                        <a:lnSpc>
                          <a:spcPct val="115000"/>
                        </a:lnSpc>
                        <a:spcBef>
                          <a:spcPts val="0"/>
                        </a:spcBef>
                        <a:spcAft>
                          <a:spcPts val="0"/>
                        </a:spcAft>
                        <a:buClrTx/>
                        <a:buSzTx/>
                        <a:buFontTx/>
                        <a:buNone/>
                        <a:tabLst/>
                        <a:defRPr/>
                      </a:pPr>
                      <a:r>
                        <a:rPr lang="en-US" sz="1600" dirty="0">
                          <a:effectLst/>
                        </a:rPr>
                        <a:t>signal(Y</a:t>
                      </a:r>
                      <a:r>
                        <a:rPr lang="en-US" sz="1800" dirty="0">
                          <a:effectLst/>
                        </a:rPr>
                        <a:t>)</a:t>
                      </a:r>
                      <a:endParaRPr lang="en-US" sz="2000" b="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Process B</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Do works of B;</a:t>
                      </a:r>
                      <a:endParaRPr lang="en-US" sz="1800" dirty="0">
                        <a:effectLst/>
                      </a:endParaRPr>
                    </a:p>
                    <a:p>
                      <a:pPr marL="0" marR="0" algn="ctr">
                        <a:lnSpc>
                          <a:spcPct val="115000"/>
                        </a:lnSpc>
                        <a:spcBef>
                          <a:spcPts val="0"/>
                        </a:spcBef>
                        <a:spcAft>
                          <a:spcPts val="0"/>
                        </a:spcAft>
                      </a:pPr>
                      <a:r>
                        <a:rPr lang="en-US" sz="1600" dirty="0">
                          <a:effectLst/>
                        </a:rPr>
                        <a:t>signal(X)</a:t>
                      </a:r>
                      <a:endParaRPr lang="en-US" sz="1800" b="0" dirty="0">
                        <a:solidFill>
                          <a:schemeClr val="tx1"/>
                        </a:solidFill>
                        <a:effectLst/>
                        <a:latin typeface="Times New Roman"/>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Process C</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wait(Y)</a:t>
                      </a:r>
                      <a:endParaRPr lang="en-US" sz="1800" dirty="0">
                        <a:effectLst/>
                      </a:endParaRPr>
                    </a:p>
                    <a:p>
                      <a:pPr marL="0" marR="0" algn="ctr">
                        <a:lnSpc>
                          <a:spcPct val="115000"/>
                        </a:lnSpc>
                        <a:spcBef>
                          <a:spcPts val="0"/>
                        </a:spcBef>
                        <a:spcAft>
                          <a:spcPts val="0"/>
                        </a:spcAft>
                      </a:pPr>
                      <a:r>
                        <a:rPr lang="en-US" sz="1600" dirty="0">
                          <a:effectLst/>
                        </a:rPr>
                        <a:t>Do works of C;</a:t>
                      </a:r>
                      <a:endParaRPr lang="en-US" sz="1800" dirty="0">
                        <a:effectLst/>
                      </a:endParaRPr>
                    </a:p>
                  </a:txBody>
                  <a:tcPr marL="68580" marR="68580" marT="0" marB="0"/>
                </a:tc>
                <a:tc>
                  <a:txBody>
                    <a:bodyPr/>
                    <a:lstStyle/>
                    <a:p>
                      <a:pPr marL="0" marR="0" algn="ctr">
                        <a:lnSpc>
                          <a:spcPct val="115000"/>
                        </a:lnSpc>
                        <a:spcBef>
                          <a:spcPts val="0"/>
                        </a:spcBef>
                        <a:spcAft>
                          <a:spcPts val="0"/>
                        </a:spcAft>
                      </a:pPr>
                      <a:r>
                        <a:rPr lang="en-US" sz="1600" b="1" dirty="0">
                          <a:effectLst/>
                        </a:rPr>
                        <a:t>Process D</a:t>
                      </a:r>
                    </a:p>
                    <a:p>
                      <a:pPr marL="0" marR="0" algn="ctr">
                        <a:lnSpc>
                          <a:spcPct val="115000"/>
                        </a:lnSpc>
                        <a:spcBef>
                          <a:spcPts val="0"/>
                        </a:spcBef>
                        <a:spcAft>
                          <a:spcPts val="0"/>
                        </a:spcAft>
                      </a:pPr>
                      <a:endParaRPr lang="en-US" sz="1400" dirty="0">
                        <a:effectLst/>
                      </a:endParaRPr>
                    </a:p>
                    <a:p>
                      <a:pPr marL="0" marR="0" algn="ctr">
                        <a:lnSpc>
                          <a:spcPct val="115000"/>
                        </a:lnSpc>
                        <a:spcBef>
                          <a:spcPts val="0"/>
                        </a:spcBef>
                        <a:spcAft>
                          <a:spcPts val="0"/>
                        </a:spcAft>
                      </a:pPr>
                      <a:r>
                        <a:rPr lang="en-US" sz="1600" dirty="0">
                          <a:effectLst/>
                        </a:rPr>
                        <a:t>wait(Y)</a:t>
                      </a:r>
                    </a:p>
                    <a:p>
                      <a:pPr marL="0" marR="0" algn="ctr">
                        <a:lnSpc>
                          <a:spcPct val="115000"/>
                        </a:lnSpc>
                        <a:spcBef>
                          <a:spcPts val="0"/>
                        </a:spcBef>
                        <a:spcAft>
                          <a:spcPts val="0"/>
                        </a:spcAft>
                      </a:pPr>
                      <a:r>
                        <a:rPr lang="en-US" sz="1600" dirty="0">
                          <a:effectLst/>
                        </a:rPr>
                        <a:t>Do works of D;</a:t>
                      </a:r>
                    </a:p>
                    <a:p>
                      <a:pPr marL="0" marR="0" algn="ctr">
                        <a:lnSpc>
                          <a:spcPct val="115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10000"/>
                  </a:ext>
                </a:extLst>
              </a:tr>
            </a:tbl>
          </a:graphicData>
        </a:graphic>
      </p:graphicFrame>
      <p:sp>
        <p:nvSpPr>
          <p:cNvPr id="7" name="Rectangle 3"/>
          <p:cNvSpPr txBox="1">
            <a:spLocks noChangeArrowheads="1"/>
          </p:cNvSpPr>
          <p:nvPr/>
        </p:nvSpPr>
        <p:spPr bwMode="auto">
          <a:xfrm>
            <a:off x="304800" y="2438401"/>
            <a:ext cx="876300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pPr>
            <a:r>
              <a:rPr lang="en-US" b="1" kern="0" dirty="0"/>
              <a:t>Solution: </a:t>
            </a:r>
          </a:p>
          <a:p>
            <a:pPr>
              <a:lnSpc>
                <a:spcPct val="90000"/>
              </a:lnSpc>
            </a:pPr>
            <a:r>
              <a:rPr lang="en-US" kern="0" dirty="0"/>
              <a:t>X = Y = Z = 0</a:t>
            </a:r>
          </a:p>
        </p:txBody>
      </p:sp>
    </p:spTree>
    <p:extLst>
      <p:ext uri="{BB962C8B-B14F-4D97-AF65-F5344CB8AC3E}">
        <p14:creationId xmlns:p14="http://schemas.microsoft.com/office/powerpoint/2010/main" val="347043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7716837" cy="576263"/>
          </a:xfrm>
        </p:spPr>
        <p:txBody>
          <a:bodyPr/>
          <a:lstStyle/>
          <a:p>
            <a:pPr eaLnBrk="1" hangingPunct="1"/>
            <a:r>
              <a:rPr lang="en-US" altLang="en-US"/>
              <a:t>Deadlock and Starvation</a:t>
            </a:r>
          </a:p>
        </p:txBody>
      </p:sp>
      <p:sp>
        <p:nvSpPr>
          <p:cNvPr id="10243" name="Rectangle 3"/>
          <p:cNvSpPr>
            <a:spLocks noGrp="1" noChangeArrowheads="1"/>
          </p:cNvSpPr>
          <p:nvPr>
            <p:ph idx="1"/>
          </p:nvPr>
        </p:nvSpPr>
        <p:spPr>
          <a:xfrm>
            <a:off x="304800" y="914400"/>
            <a:ext cx="8534400" cy="5715000"/>
          </a:xfrm>
        </p:spPr>
        <p:txBody>
          <a:bodyPr/>
          <a:lstStyle/>
          <a:p>
            <a:pPr>
              <a:lnSpc>
                <a:spcPct val="90000"/>
              </a:lnSpc>
              <a:tabLst>
                <a:tab pos="1882775" algn="ctr"/>
                <a:tab pos="4568825" algn="ctr"/>
              </a:tabLst>
            </a:pPr>
            <a:r>
              <a:rPr lang="en-US" altLang="en-US" b="1" dirty="0">
                <a:solidFill>
                  <a:srgbClr val="3366FF"/>
                </a:solidFill>
              </a:rPr>
              <a:t>Deadlock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itchFamily="49" charset="0"/>
                <a:cs typeface="Courier New" pitchFamily="49" charset="0"/>
              </a:rPr>
              <a:t>S</a:t>
            </a:r>
            <a:r>
              <a:rPr lang="en-US" altLang="en-US" dirty="0">
                <a:solidFill>
                  <a:srgbClr val="000000"/>
                </a:solidFill>
              </a:rPr>
              <a:t> and</a:t>
            </a:r>
            <a:r>
              <a:rPr lang="en-US" altLang="en-US" sz="1600" b="1" dirty="0">
                <a:solidFill>
                  <a:srgbClr val="000000"/>
                </a:solidFill>
                <a:latin typeface="Courier New" pitchFamily="49" charset="0"/>
                <a:cs typeface="Courier New" pitchFamily="49" charset="0"/>
              </a:rPr>
              <a:t> </a:t>
            </a:r>
            <a:r>
              <a:rPr lang="en-US" altLang="en-US" sz="2000" b="1" i="1" dirty="0">
                <a:solidFill>
                  <a:srgbClr val="000000"/>
                </a:solidFill>
                <a:latin typeface="Courier New" pitchFamily="49" charset="0"/>
                <a:cs typeface="Courier New" pitchFamily="49" charset="0"/>
              </a:rPr>
              <a:t>Q</a:t>
            </a:r>
            <a:r>
              <a:rPr lang="en-US" altLang="en-US" sz="1600" b="1" dirty="0">
                <a:solidFill>
                  <a:srgbClr val="000000"/>
                </a:solidFill>
                <a:latin typeface="Courier New" pitchFamily="49" charset="0"/>
                <a:cs typeface="Courier New"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itchFamily="49" charset="0"/>
                <a:cs typeface="Courier New" pitchFamily="49" charset="0"/>
              </a:rPr>
              <a:t>	         </a:t>
            </a:r>
            <a:r>
              <a:rPr lang="en-US" altLang="en-US" sz="1600" b="1" dirty="0">
                <a:solidFill>
                  <a:srgbClr val="000000"/>
                </a:solidFill>
                <a:latin typeface="Courier New" pitchFamily="49" charset="0"/>
                <a:cs typeface="Courier New"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itchFamily="49" charset="0"/>
                <a:cs typeface="Courier New"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itchFamily="49" charset="0"/>
                <a:cs typeface="Courier New"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itchFamily="49" charset="0"/>
                <a:cs typeface="Courier New"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itchFamily="49" charset="0"/>
                <a:cs typeface="Courier New"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itchFamily="49" charset="0"/>
              <a:cs typeface="Courier New" pitchFamily="49" charset="0"/>
            </a:endParaRPr>
          </a:p>
          <a:p>
            <a:pPr>
              <a:lnSpc>
                <a:spcPct val="90000"/>
              </a:lnSpc>
              <a:tabLst>
                <a:tab pos="1882775" algn="ctr"/>
                <a:tab pos="4568825" algn="ctr"/>
              </a:tabLst>
            </a:pPr>
            <a:r>
              <a:rPr lang="en-US" altLang="en-US" b="1" dirty="0">
                <a:solidFill>
                  <a:srgbClr val="3366FF"/>
                </a:solidFill>
                <a:sym typeface="MT Extra" pitchFamily="18" charset="2"/>
              </a:rPr>
              <a:t>Starvation</a:t>
            </a:r>
            <a:r>
              <a:rPr lang="en-US" altLang="en-US" dirty="0">
                <a:solidFill>
                  <a:srgbClr val="3366FF"/>
                </a:solidFill>
                <a:sym typeface="MT Extra" pitchFamily="18" charset="2"/>
              </a:rPr>
              <a:t> </a:t>
            </a:r>
            <a:r>
              <a:rPr lang="en-US" altLang="en-US" dirty="0"/>
              <a:t>– </a:t>
            </a:r>
            <a:r>
              <a:rPr lang="en-US" altLang="en-US" b="1" dirty="0">
                <a:solidFill>
                  <a:srgbClr val="3366FF"/>
                </a:solidFill>
              </a:rPr>
              <a:t>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solidFill>
                  <a:srgbClr val="3366FF"/>
                </a:solidFill>
              </a:rPr>
              <a:t>Priority Inversion</a:t>
            </a:r>
            <a:r>
              <a:rPr lang="en-US" altLang="en-US" dirty="0">
                <a:solidFill>
                  <a:srgbClr val="3366FF"/>
                </a:solidFill>
              </a:rPr>
              <a:t> </a:t>
            </a:r>
            <a:r>
              <a:rPr lang="en-US" altLang="en-US" dirty="0"/>
              <a:t>– Scheduling problem when lower-priority process holds a lock needed by higher-priority process</a:t>
            </a:r>
          </a:p>
          <a:p>
            <a:pPr lvl="1">
              <a:lnSpc>
                <a:spcPct val="90000"/>
              </a:lnSpc>
              <a:tabLst>
                <a:tab pos="1882775" algn="ctr"/>
                <a:tab pos="4568825" algn="ctr"/>
              </a:tabLst>
            </a:pPr>
            <a:r>
              <a:rPr lang="en-US" altLang="en-US" dirty="0"/>
              <a:t>Solved via </a:t>
            </a:r>
            <a:r>
              <a:rPr lang="en-US" altLang="en-US" b="1" dirty="0">
                <a:solidFill>
                  <a:srgbClr val="3366FF"/>
                </a:solidFill>
              </a:rPr>
              <a:t>priority-inheritance protocol</a:t>
            </a:r>
          </a:p>
        </p:txBody>
      </p:sp>
    </p:spTree>
    <p:extLst>
      <p:ext uri="{BB962C8B-B14F-4D97-AF65-F5344CB8AC3E}">
        <p14:creationId xmlns:p14="http://schemas.microsoft.com/office/powerpoint/2010/main" val="2437227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533400" y="228600"/>
            <a:ext cx="8077200" cy="609600"/>
          </a:xfrm>
        </p:spPr>
        <p:txBody>
          <a:bodyPr/>
          <a:lstStyle/>
          <a:p>
            <a:pPr eaLnBrk="1" hangingPunct="1"/>
            <a:r>
              <a:rPr lang="en-US">
                <a:ea typeface="ＭＳ Ｐゴシック" pitchFamily="34" charset="-128"/>
              </a:rPr>
              <a:t>Classical Problems of Synchronization</a:t>
            </a:r>
          </a:p>
        </p:txBody>
      </p:sp>
      <p:sp>
        <p:nvSpPr>
          <p:cNvPr id="57346" name="Rectangle 3"/>
          <p:cNvSpPr>
            <a:spLocks noGrp="1" noChangeArrowheads="1"/>
          </p:cNvSpPr>
          <p:nvPr>
            <p:ph type="body" idx="1"/>
          </p:nvPr>
        </p:nvSpPr>
        <p:spPr>
          <a:xfrm>
            <a:off x="425450" y="1143000"/>
            <a:ext cx="8108950" cy="5257800"/>
          </a:xfrm>
        </p:spPr>
        <p:txBody>
          <a:bodyPr/>
          <a:lstStyle/>
          <a:p>
            <a:r>
              <a:rPr lang="en-US" sz="2200" dirty="0"/>
              <a:t>Bounded-Buffer </a:t>
            </a:r>
            <a:r>
              <a:rPr lang="en-US" sz="2200" dirty="0">
                <a:ea typeface="ＭＳ Ｐゴシック" pitchFamily="34" charset="-128"/>
              </a:rPr>
              <a:t>Problem</a:t>
            </a:r>
          </a:p>
          <a:p>
            <a:endParaRPr lang="en-US" sz="2200" dirty="0">
              <a:ea typeface="ＭＳ Ｐゴシック" pitchFamily="34" charset="-128"/>
            </a:endParaRPr>
          </a:p>
          <a:p>
            <a:r>
              <a:rPr lang="en-US" sz="2200" dirty="0">
                <a:ea typeface="ＭＳ Ｐゴシック" pitchFamily="34" charset="-128"/>
              </a:rPr>
              <a:t>Readers-Writers Problem</a:t>
            </a:r>
          </a:p>
          <a:p>
            <a:endParaRPr lang="en-US" sz="2200" dirty="0">
              <a:ea typeface="ＭＳ Ｐゴシック" pitchFamily="34" charset="-128"/>
            </a:endParaRPr>
          </a:p>
          <a:p>
            <a:r>
              <a:rPr lang="en-US" sz="2200" dirty="0">
                <a:ea typeface="ＭＳ Ｐゴシック" pitchFamily="34" charset="-128"/>
              </a:rPr>
              <a:t>Dining-Philosophers Problem</a:t>
            </a:r>
          </a:p>
        </p:txBody>
      </p:sp>
    </p:spTree>
    <p:extLst>
      <p:ext uri="{BB962C8B-B14F-4D97-AF65-F5344CB8AC3E}">
        <p14:creationId xmlns:p14="http://schemas.microsoft.com/office/powerpoint/2010/main" val="2151715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1" y="277813"/>
            <a:ext cx="8229600" cy="576262"/>
          </a:xfrm>
        </p:spPr>
        <p:txBody>
          <a:bodyPr/>
          <a:lstStyle/>
          <a:p>
            <a:pPr eaLnBrk="1" hangingPunct="1"/>
            <a:r>
              <a:rPr lang="en-US" altLang="en-US" dirty="0"/>
              <a:t>Bounded-Buffer Problem</a:t>
            </a:r>
          </a:p>
        </p:txBody>
      </p:sp>
      <p:sp>
        <p:nvSpPr>
          <p:cNvPr id="12291" name="Rectangle 3"/>
          <p:cNvSpPr>
            <a:spLocks noGrp="1" noChangeArrowheads="1"/>
          </p:cNvSpPr>
          <p:nvPr>
            <p:ph idx="1"/>
          </p:nvPr>
        </p:nvSpPr>
        <p:spPr>
          <a:xfrm>
            <a:off x="381000" y="1143000"/>
            <a:ext cx="7210425" cy="1752600"/>
          </a:xfrm>
        </p:spPr>
        <p:txBody>
          <a:bodyPr/>
          <a:lstStyle/>
          <a:p>
            <a:r>
              <a:rPr lang="en-US" altLang="en-US" sz="2000" b="1" i="1" dirty="0"/>
              <a:t>N</a:t>
            </a:r>
            <a:r>
              <a:rPr lang="en-US" altLang="en-US" dirty="0"/>
              <a:t> buffers, each can hold one item</a:t>
            </a:r>
          </a:p>
          <a:p>
            <a:r>
              <a:rPr lang="en-US" altLang="en-US" dirty="0"/>
              <a:t>Semaphore </a:t>
            </a:r>
            <a:r>
              <a:rPr lang="en-US" altLang="en-US" sz="2000" b="1" dirty="0" err="1">
                <a:solidFill>
                  <a:srgbClr val="000000"/>
                </a:solidFill>
                <a:latin typeface="Courier New" pitchFamily="49" charset="0"/>
                <a:cs typeface="Courier New"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itchFamily="49" charset="0"/>
                <a:cs typeface="Courier New"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itchFamily="49" charset="0"/>
                <a:cs typeface="Courier New" pitchFamily="49" charset="0"/>
              </a:rPr>
              <a:t>empty</a:t>
            </a:r>
            <a:r>
              <a:rPr lang="en-US" altLang="en-US" b="1" dirty="0">
                <a:solidFill>
                  <a:srgbClr val="000000"/>
                </a:solidFill>
                <a:latin typeface="Courier New" pitchFamily="49" charset="0"/>
                <a:cs typeface="Courier New" pitchFamily="49" charset="0"/>
              </a:rPr>
              <a:t> </a:t>
            </a:r>
            <a:r>
              <a:rPr lang="en-US" altLang="en-US" dirty="0">
                <a:solidFill>
                  <a:srgbClr val="000000"/>
                </a:solidFill>
              </a:rPr>
              <a:t>initialized </a:t>
            </a:r>
            <a:r>
              <a:rPr lang="en-US" altLang="en-US" dirty="0"/>
              <a:t>to the value N</a:t>
            </a:r>
          </a:p>
          <a:p>
            <a:pPr marL="0" indent="0">
              <a:buNone/>
            </a:pPr>
            <a:endParaRPr lang="en-US" altLang="en-US" dirty="0"/>
          </a:p>
        </p:txBody>
      </p:sp>
      <p:sp>
        <p:nvSpPr>
          <p:cNvPr id="12292" name="Rectangle 5"/>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kumimoji="1" lang="en-US" altLang="en-US">
              <a:latin typeface="Helvetica" pitchFamily="-84" charset="0"/>
            </a:endParaRPr>
          </a:p>
        </p:txBody>
      </p:sp>
      <p:grpSp>
        <p:nvGrpSpPr>
          <p:cNvPr id="2" name="Group 1"/>
          <p:cNvGrpSpPr/>
          <p:nvPr/>
        </p:nvGrpSpPr>
        <p:grpSpPr>
          <a:xfrm>
            <a:off x="1402080" y="3789363"/>
            <a:ext cx="6112828" cy="1793875"/>
            <a:chOff x="1402080" y="3789363"/>
            <a:chExt cx="6112828" cy="1793875"/>
          </a:xfrm>
        </p:grpSpPr>
        <p:sp>
          <p:nvSpPr>
            <p:cNvPr id="5" name="Rectangle 4"/>
            <p:cNvSpPr>
              <a:spLocks noChangeArrowheads="1"/>
            </p:cNvSpPr>
            <p:nvPr/>
          </p:nvSpPr>
          <p:spPr bwMode="auto">
            <a:xfrm>
              <a:off x="33480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6" name="Rectangle 5"/>
            <p:cNvSpPr>
              <a:spLocks noChangeArrowheads="1"/>
            </p:cNvSpPr>
            <p:nvPr/>
          </p:nvSpPr>
          <p:spPr bwMode="auto">
            <a:xfrm>
              <a:off x="35639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7" name="Rectangle 6"/>
            <p:cNvSpPr>
              <a:spLocks noChangeArrowheads="1"/>
            </p:cNvSpPr>
            <p:nvPr/>
          </p:nvSpPr>
          <p:spPr bwMode="auto">
            <a:xfrm>
              <a:off x="3779838"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8" name="Rectangle 7"/>
            <p:cNvSpPr>
              <a:spLocks noChangeArrowheads="1"/>
            </p:cNvSpPr>
            <p:nvPr/>
          </p:nvSpPr>
          <p:spPr bwMode="auto">
            <a:xfrm>
              <a:off x="3995738"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9" name="Rectangle 8"/>
            <p:cNvSpPr>
              <a:spLocks noChangeArrowheads="1"/>
            </p:cNvSpPr>
            <p:nvPr/>
          </p:nvSpPr>
          <p:spPr bwMode="auto">
            <a:xfrm>
              <a:off x="4211638"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0" name="Rectangle 9"/>
            <p:cNvSpPr>
              <a:spLocks noChangeArrowheads="1"/>
            </p:cNvSpPr>
            <p:nvPr/>
          </p:nvSpPr>
          <p:spPr bwMode="auto">
            <a:xfrm>
              <a:off x="4427538" y="4438650"/>
              <a:ext cx="217487" cy="503238"/>
            </a:xfrm>
            <a:prstGeom prst="rect">
              <a:avLst/>
            </a:prstGeom>
            <a:solidFill>
              <a:srgbClr val="969696"/>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1" name="Rectangle 10"/>
            <p:cNvSpPr>
              <a:spLocks noChangeArrowheads="1"/>
            </p:cNvSpPr>
            <p:nvPr/>
          </p:nvSpPr>
          <p:spPr bwMode="auto">
            <a:xfrm>
              <a:off x="46434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2" name="Rectangle 11"/>
            <p:cNvSpPr>
              <a:spLocks noChangeArrowheads="1"/>
            </p:cNvSpPr>
            <p:nvPr/>
          </p:nvSpPr>
          <p:spPr bwMode="auto">
            <a:xfrm>
              <a:off x="48593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3" name="Rectangle 12"/>
            <p:cNvSpPr>
              <a:spLocks noChangeArrowheads="1"/>
            </p:cNvSpPr>
            <p:nvPr/>
          </p:nvSpPr>
          <p:spPr bwMode="auto">
            <a:xfrm>
              <a:off x="50752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4" name="Rectangle 13"/>
            <p:cNvSpPr>
              <a:spLocks noChangeArrowheads="1"/>
            </p:cNvSpPr>
            <p:nvPr/>
          </p:nvSpPr>
          <p:spPr bwMode="auto">
            <a:xfrm>
              <a:off x="5291138" y="4438650"/>
              <a:ext cx="217487" cy="50323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5" name="Text Box 14"/>
            <p:cNvSpPr txBox="1">
              <a:spLocks noChangeArrowheads="1"/>
            </p:cNvSpPr>
            <p:nvPr/>
          </p:nvSpPr>
          <p:spPr bwMode="auto">
            <a:xfrm>
              <a:off x="3813175" y="4941888"/>
              <a:ext cx="1190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full = 4</a:t>
              </a:r>
            </a:p>
            <a:p>
              <a:pPr algn="ctr" eaLnBrk="1" hangingPunct="1"/>
              <a:r>
                <a:rPr lang="en-US" altLang="en-US" b="0"/>
                <a:t>empty = 6</a:t>
              </a:r>
            </a:p>
          </p:txBody>
        </p:sp>
        <p:sp>
          <p:nvSpPr>
            <p:cNvPr id="16" name="Text Box 15"/>
            <p:cNvSpPr txBox="1">
              <a:spLocks noChangeArrowheads="1"/>
            </p:cNvSpPr>
            <p:nvPr/>
          </p:nvSpPr>
          <p:spPr bwMode="auto">
            <a:xfrm>
              <a:off x="3978275" y="4078288"/>
              <a:ext cx="765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a:t>buffer</a:t>
              </a:r>
            </a:p>
          </p:txBody>
        </p:sp>
        <p:sp>
          <p:nvSpPr>
            <p:cNvPr id="17" name="Oval 17"/>
            <p:cNvSpPr>
              <a:spLocks noChangeArrowheads="1"/>
            </p:cNvSpPr>
            <p:nvPr/>
          </p:nvSpPr>
          <p:spPr bwMode="auto">
            <a:xfrm>
              <a:off x="1402080" y="3789363"/>
              <a:ext cx="1645920" cy="164592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dirty="0"/>
                <a:t>producer</a:t>
              </a:r>
            </a:p>
          </p:txBody>
        </p:sp>
        <p:sp>
          <p:nvSpPr>
            <p:cNvPr id="18" name="Oval 18"/>
            <p:cNvSpPr>
              <a:spLocks noChangeArrowheads="1"/>
            </p:cNvSpPr>
            <p:nvPr/>
          </p:nvSpPr>
          <p:spPr bwMode="auto">
            <a:xfrm>
              <a:off x="5868988" y="3789363"/>
              <a:ext cx="1645920" cy="164592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dirty="0"/>
                <a:t>consumer</a:t>
              </a:r>
            </a:p>
          </p:txBody>
        </p:sp>
        <p:sp>
          <p:nvSpPr>
            <p:cNvPr id="19" name="Line 19"/>
            <p:cNvSpPr>
              <a:spLocks noChangeShapeType="1"/>
            </p:cNvSpPr>
            <p:nvPr/>
          </p:nvSpPr>
          <p:spPr bwMode="auto">
            <a:xfrm>
              <a:off x="3060700" y="4654550"/>
              <a:ext cx="287338"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0" name="Line 20"/>
            <p:cNvSpPr>
              <a:spLocks noChangeShapeType="1"/>
            </p:cNvSpPr>
            <p:nvPr/>
          </p:nvSpPr>
          <p:spPr bwMode="auto">
            <a:xfrm>
              <a:off x="5508625" y="4654550"/>
              <a:ext cx="360363" cy="0"/>
            </a:xfrm>
            <a:prstGeom prst="line">
              <a:avLst/>
            </a:prstGeom>
            <a:noFill/>
            <a:ln w="3175">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spTree>
    <p:extLst>
      <p:ext uri="{BB962C8B-B14F-4D97-AF65-F5344CB8AC3E}">
        <p14:creationId xmlns:p14="http://schemas.microsoft.com/office/powerpoint/2010/main" val="4202338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lstStyle/>
          <a:p>
            <a:pPr eaLnBrk="1" hangingPunct="1"/>
            <a:r>
              <a:rPr lang="en-US" altLang="en-US" dirty="0"/>
              <a:t>Bounded-Buffer Problem</a:t>
            </a:r>
          </a:p>
        </p:txBody>
      </p:sp>
      <p:sp>
        <p:nvSpPr>
          <p:cNvPr id="52228" name="Rectangle 5"/>
          <p:cNvSpPr>
            <a:spLocks noChangeArrowheads="1"/>
          </p:cNvSpPr>
          <p:nvPr/>
        </p:nvSpPr>
        <p:spPr bwMode="auto">
          <a:xfrm>
            <a:off x="250825" y="1968500"/>
            <a:ext cx="4033838" cy="33909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kumimoji="1" lang="en-US" altLang="en-US" b="0"/>
              <a:t>do  {</a:t>
            </a:r>
          </a:p>
          <a:p>
            <a:pPr eaLnBrk="1" hangingPunct="1"/>
            <a:r>
              <a:rPr kumimoji="1" lang="en-US" altLang="en-US" b="0"/>
              <a:t>	//   produce an item in nextp</a:t>
            </a:r>
          </a:p>
          <a:p>
            <a:pPr eaLnBrk="1" hangingPunct="1"/>
            <a:endParaRPr kumimoji="1" lang="en-US" altLang="en-US" b="0"/>
          </a:p>
          <a:p>
            <a:pPr eaLnBrk="1" hangingPunct="1"/>
            <a:r>
              <a:rPr kumimoji="1" lang="en-US" altLang="en-US" b="0"/>
              <a:t>               wait (empty);</a:t>
            </a:r>
          </a:p>
          <a:p>
            <a:pPr eaLnBrk="1" hangingPunct="1"/>
            <a:r>
              <a:rPr kumimoji="1" lang="en-US" altLang="en-US" b="0"/>
              <a:t>               wait (mutex);</a:t>
            </a:r>
          </a:p>
          <a:p>
            <a:pPr eaLnBrk="1" hangingPunct="1"/>
            <a:endParaRPr kumimoji="1" lang="en-US" altLang="en-US" b="0"/>
          </a:p>
          <a:p>
            <a:pPr eaLnBrk="1" hangingPunct="1"/>
            <a:r>
              <a:rPr kumimoji="1" lang="en-US" altLang="en-US" b="0"/>
              <a:t>               //  add the item to the  buffer</a:t>
            </a:r>
          </a:p>
          <a:p>
            <a:pPr eaLnBrk="1" hangingPunct="1"/>
            <a:endParaRPr kumimoji="1" lang="en-US" altLang="en-US" b="0"/>
          </a:p>
          <a:p>
            <a:pPr eaLnBrk="1" hangingPunct="1"/>
            <a:r>
              <a:rPr kumimoji="1" lang="en-US" altLang="en-US" b="0"/>
              <a:t>               signal (mutex);</a:t>
            </a:r>
          </a:p>
          <a:p>
            <a:pPr eaLnBrk="1" hangingPunct="1"/>
            <a:r>
              <a:rPr kumimoji="1" lang="en-US" altLang="en-US" b="0"/>
              <a:t>               signal (full);</a:t>
            </a:r>
          </a:p>
          <a:p>
            <a:pPr eaLnBrk="1" hangingPunct="1"/>
            <a:endParaRPr kumimoji="1" lang="en-US" altLang="en-US" b="0"/>
          </a:p>
          <a:p>
            <a:pPr eaLnBrk="1" hangingPunct="1"/>
            <a:r>
              <a:rPr kumimoji="1" lang="en-US" altLang="en-US" b="0"/>
              <a:t>} while (TRUE);</a:t>
            </a:r>
          </a:p>
        </p:txBody>
      </p:sp>
      <p:sp>
        <p:nvSpPr>
          <p:cNvPr id="52229" name="Text Box 6"/>
          <p:cNvSpPr txBox="1">
            <a:spLocks noChangeArrowheads="1"/>
          </p:cNvSpPr>
          <p:nvPr/>
        </p:nvSpPr>
        <p:spPr bwMode="auto">
          <a:xfrm>
            <a:off x="193675" y="1601788"/>
            <a:ext cx="4079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kumimoji="1" lang="en-US" altLang="en-US" b="0" dirty="0"/>
              <a:t>The structure of the </a:t>
            </a:r>
            <a:r>
              <a:rPr kumimoji="1" lang="en-US" altLang="en-US" dirty="0"/>
              <a:t>producer</a:t>
            </a:r>
            <a:r>
              <a:rPr kumimoji="1" lang="en-US" altLang="en-US" b="0" dirty="0"/>
              <a:t> process</a:t>
            </a:r>
          </a:p>
        </p:txBody>
      </p:sp>
      <p:sp>
        <p:nvSpPr>
          <p:cNvPr id="52230" name="Rectangle 7"/>
          <p:cNvSpPr>
            <a:spLocks noChangeArrowheads="1"/>
          </p:cNvSpPr>
          <p:nvPr/>
        </p:nvSpPr>
        <p:spPr bwMode="auto">
          <a:xfrm>
            <a:off x="4643438" y="1982788"/>
            <a:ext cx="4176712" cy="33909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kumimoji="1" lang="en-US" altLang="en-US" b="0"/>
              <a:t>do {                   </a:t>
            </a:r>
          </a:p>
          <a:p>
            <a:pPr eaLnBrk="1" hangingPunct="1"/>
            <a:r>
              <a:rPr kumimoji="1" lang="en-US" altLang="en-US" b="0"/>
              <a:t>	 wait (full);</a:t>
            </a:r>
          </a:p>
          <a:p>
            <a:pPr eaLnBrk="1" hangingPunct="1"/>
            <a:r>
              <a:rPr kumimoji="1" lang="en-US" altLang="en-US" b="0"/>
              <a:t>               wait (mutex);</a:t>
            </a:r>
          </a:p>
          <a:p>
            <a:pPr eaLnBrk="1" hangingPunct="1"/>
            <a:r>
              <a:rPr kumimoji="1" lang="en-US" altLang="en-US" b="0"/>
              <a:t>                            </a:t>
            </a:r>
          </a:p>
          <a:p>
            <a:pPr eaLnBrk="1" hangingPunct="1"/>
            <a:r>
              <a:rPr kumimoji="1" lang="en-US" altLang="en-US" b="0"/>
              <a:t>	//  remove an item from  </a:t>
            </a:r>
            <a:br>
              <a:rPr kumimoji="1" lang="en-US" altLang="en-US" b="0"/>
            </a:br>
            <a:r>
              <a:rPr kumimoji="1" lang="en-US" altLang="en-US" b="0"/>
              <a:t>              //  buffer to nextc</a:t>
            </a:r>
          </a:p>
          <a:p>
            <a:pPr eaLnBrk="1" hangingPunct="1"/>
            <a:endParaRPr kumimoji="1" lang="en-US" altLang="en-US" b="0"/>
          </a:p>
          <a:p>
            <a:pPr eaLnBrk="1" hangingPunct="1"/>
            <a:r>
              <a:rPr kumimoji="1" lang="en-US" altLang="en-US" b="0"/>
              <a:t>              signal (mutex);</a:t>
            </a:r>
          </a:p>
          <a:p>
            <a:pPr eaLnBrk="1" hangingPunct="1"/>
            <a:r>
              <a:rPr kumimoji="1" lang="en-US" altLang="en-US" b="0"/>
              <a:t>              signal (empty);</a:t>
            </a:r>
          </a:p>
          <a:p>
            <a:pPr eaLnBrk="1" hangingPunct="1"/>
            <a:r>
              <a:rPr kumimoji="1" lang="en-US" altLang="en-US" b="0"/>
              <a:t>             </a:t>
            </a:r>
          </a:p>
          <a:p>
            <a:pPr eaLnBrk="1" hangingPunct="1"/>
            <a:r>
              <a:rPr kumimoji="1" lang="en-US" altLang="en-US" b="0"/>
              <a:t>              //  consume the item in nextc           </a:t>
            </a:r>
          </a:p>
          <a:p>
            <a:pPr eaLnBrk="1" hangingPunct="1"/>
            <a:r>
              <a:rPr kumimoji="1" lang="en-US" altLang="en-US" b="0"/>
              <a:t>} while (TRUE);</a:t>
            </a:r>
          </a:p>
        </p:txBody>
      </p:sp>
      <p:sp>
        <p:nvSpPr>
          <p:cNvPr id="52231" name="Text Box 8"/>
          <p:cNvSpPr txBox="1">
            <a:spLocks noChangeArrowheads="1"/>
          </p:cNvSpPr>
          <p:nvPr/>
        </p:nvSpPr>
        <p:spPr bwMode="auto">
          <a:xfrm>
            <a:off x="4657725" y="1630363"/>
            <a:ext cx="4181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spcBef>
                <a:spcPct val="35000"/>
              </a:spcBef>
              <a:buClr>
                <a:srgbClr val="993300"/>
              </a:buClr>
              <a:buSzPct val="90000"/>
              <a:buFont typeface="Monotype Sorts" charset="2"/>
              <a:buNone/>
            </a:pPr>
            <a:r>
              <a:rPr kumimoji="1" lang="en-US" altLang="en-US" b="0"/>
              <a:t>The structure of the </a:t>
            </a:r>
            <a:r>
              <a:rPr kumimoji="1" lang="en-US" altLang="en-US"/>
              <a:t>consumer</a:t>
            </a:r>
            <a:r>
              <a:rPr kumimoji="1" lang="en-US" altLang="en-US" b="0"/>
              <a:t> process</a:t>
            </a:r>
          </a:p>
          <a:p>
            <a:pPr eaLnBrk="1" hangingPunct="1"/>
            <a:endParaRPr lang="en-US" altLang="en-US" b="0"/>
          </a:p>
        </p:txBody>
      </p:sp>
    </p:spTree>
    <p:extLst>
      <p:ext uri="{BB962C8B-B14F-4D97-AF65-F5344CB8AC3E}">
        <p14:creationId xmlns:p14="http://schemas.microsoft.com/office/powerpoint/2010/main" val="1474306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381000" y="277416"/>
            <a:ext cx="8305801" cy="576263"/>
          </a:xfrm>
        </p:spPr>
        <p:txBody>
          <a:bodyPr/>
          <a:lstStyle/>
          <a:p>
            <a:pPr eaLnBrk="1" hangingPunct="1"/>
            <a:r>
              <a:rPr lang="en-US" dirty="0">
                <a:ea typeface="ＭＳ Ｐゴシック" pitchFamily="34" charset="-128"/>
              </a:rPr>
              <a:t>Readers-Writers Problem</a:t>
            </a:r>
          </a:p>
        </p:txBody>
      </p:sp>
      <p:sp>
        <p:nvSpPr>
          <p:cNvPr id="65538" name="Rectangle 3"/>
          <p:cNvSpPr>
            <a:spLocks noGrp="1" noChangeArrowheads="1"/>
          </p:cNvSpPr>
          <p:nvPr>
            <p:ph type="body" idx="1"/>
          </p:nvPr>
        </p:nvSpPr>
        <p:spPr>
          <a:xfrm>
            <a:off x="381000" y="990600"/>
            <a:ext cx="8382000" cy="5105400"/>
          </a:xfrm>
        </p:spPr>
        <p:txBody>
          <a:bodyPr/>
          <a:lstStyle/>
          <a:p>
            <a:pPr algn="just"/>
            <a:r>
              <a:rPr lang="en-US" dirty="0">
                <a:ea typeface="ＭＳ Ｐゴシック" pitchFamily="34" charset="-128"/>
              </a:rPr>
              <a:t>A data set is shared among a number of concurrent processes</a:t>
            </a:r>
          </a:p>
          <a:p>
            <a:pPr lvl="1" algn="just"/>
            <a:r>
              <a:rPr lang="en-US" dirty="0">
                <a:ea typeface="ＭＳ Ｐゴシック" pitchFamily="34" charset="-128"/>
              </a:rPr>
              <a:t>Readers – only read the data set; they do </a:t>
            </a:r>
            <a:r>
              <a:rPr lang="en-US" b="1" i="1" dirty="0">
                <a:ea typeface="ＭＳ Ｐゴシック" pitchFamily="34" charset="-128"/>
              </a:rPr>
              <a:t>not</a:t>
            </a:r>
            <a:r>
              <a:rPr lang="en-US" b="1" dirty="0">
                <a:ea typeface="ＭＳ Ｐゴシック" pitchFamily="34" charset="-128"/>
              </a:rPr>
              <a:t> </a:t>
            </a:r>
            <a:r>
              <a:rPr lang="en-US" dirty="0">
                <a:ea typeface="ＭＳ Ｐゴシック" pitchFamily="34" charset="-128"/>
              </a:rPr>
              <a:t>perform any updates</a:t>
            </a:r>
          </a:p>
          <a:p>
            <a:pPr lvl="1" algn="just"/>
            <a:r>
              <a:rPr lang="en-US" dirty="0">
                <a:ea typeface="ＭＳ Ｐゴシック" pitchFamily="34" charset="-128"/>
              </a:rPr>
              <a:t>Writers   – can both read and write</a:t>
            </a:r>
          </a:p>
          <a:p>
            <a:pPr algn="just"/>
            <a:endParaRPr lang="en-US" dirty="0">
              <a:ea typeface="ＭＳ Ｐゴシック" pitchFamily="34" charset="-128"/>
            </a:endParaRPr>
          </a:p>
          <a:p>
            <a:pPr algn="just"/>
            <a:r>
              <a:rPr lang="en-US" dirty="0">
                <a:ea typeface="ＭＳ Ｐゴシック" pitchFamily="34" charset="-128"/>
              </a:rPr>
              <a:t>Problem – allow multiple readers to read at the same time. Only one single writer can access the shared data at the same time. If a writer is writing then no reader is allowed to read it. </a:t>
            </a:r>
          </a:p>
          <a:p>
            <a:pPr marL="0" indent="0" algn="just">
              <a:buNone/>
            </a:pPr>
            <a:endParaRPr lang="en-US" dirty="0">
              <a:ea typeface="ＭＳ Ｐゴシック" pitchFamily="34" charset="-128"/>
            </a:endParaRPr>
          </a:p>
        </p:txBody>
      </p:sp>
      <p:grpSp>
        <p:nvGrpSpPr>
          <p:cNvPr id="4" name="Group 3"/>
          <p:cNvGrpSpPr/>
          <p:nvPr/>
        </p:nvGrpSpPr>
        <p:grpSpPr>
          <a:xfrm>
            <a:off x="2452688" y="3744913"/>
            <a:ext cx="4176712" cy="2808287"/>
            <a:chOff x="2268538" y="3500438"/>
            <a:chExt cx="4176712" cy="2808287"/>
          </a:xfrm>
        </p:grpSpPr>
        <p:sp>
          <p:nvSpPr>
            <p:cNvPr id="5" name="Rectangle 4"/>
            <p:cNvSpPr>
              <a:spLocks noChangeArrowheads="1"/>
            </p:cNvSpPr>
            <p:nvPr/>
          </p:nvSpPr>
          <p:spPr bwMode="auto">
            <a:xfrm>
              <a:off x="3492500" y="4652963"/>
              <a:ext cx="1295400" cy="647700"/>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Data Set</a:t>
              </a:r>
            </a:p>
          </p:txBody>
        </p:sp>
        <p:sp>
          <p:nvSpPr>
            <p:cNvPr id="6" name="Oval 5"/>
            <p:cNvSpPr>
              <a:spLocks noChangeArrowheads="1"/>
            </p:cNvSpPr>
            <p:nvPr/>
          </p:nvSpPr>
          <p:spPr bwMode="auto">
            <a:xfrm>
              <a:off x="2268538" y="4076700"/>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reader</a:t>
              </a:r>
            </a:p>
          </p:txBody>
        </p:sp>
        <p:sp>
          <p:nvSpPr>
            <p:cNvPr id="7" name="Oval 6"/>
            <p:cNvSpPr>
              <a:spLocks noChangeArrowheads="1"/>
            </p:cNvSpPr>
            <p:nvPr/>
          </p:nvSpPr>
          <p:spPr bwMode="auto">
            <a:xfrm>
              <a:off x="2339975" y="515778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writer</a:t>
              </a:r>
            </a:p>
          </p:txBody>
        </p:sp>
        <p:sp>
          <p:nvSpPr>
            <p:cNvPr id="8" name="Oval 7"/>
            <p:cNvSpPr>
              <a:spLocks noChangeArrowheads="1"/>
            </p:cNvSpPr>
            <p:nvPr/>
          </p:nvSpPr>
          <p:spPr bwMode="auto">
            <a:xfrm>
              <a:off x="3492500" y="5445125"/>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writer</a:t>
              </a:r>
            </a:p>
          </p:txBody>
        </p:sp>
        <p:sp>
          <p:nvSpPr>
            <p:cNvPr id="9" name="Oval 8"/>
            <p:cNvSpPr>
              <a:spLocks noChangeArrowheads="1"/>
            </p:cNvSpPr>
            <p:nvPr/>
          </p:nvSpPr>
          <p:spPr bwMode="auto">
            <a:xfrm>
              <a:off x="4643438" y="537368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reader</a:t>
              </a:r>
            </a:p>
          </p:txBody>
        </p:sp>
        <p:sp>
          <p:nvSpPr>
            <p:cNvPr id="10" name="Oval 9"/>
            <p:cNvSpPr>
              <a:spLocks noChangeArrowheads="1"/>
            </p:cNvSpPr>
            <p:nvPr/>
          </p:nvSpPr>
          <p:spPr bwMode="auto">
            <a:xfrm>
              <a:off x="5508625" y="479583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reader</a:t>
              </a:r>
            </a:p>
          </p:txBody>
        </p:sp>
        <p:sp>
          <p:nvSpPr>
            <p:cNvPr id="11" name="Oval 10"/>
            <p:cNvSpPr>
              <a:spLocks noChangeArrowheads="1"/>
            </p:cNvSpPr>
            <p:nvPr/>
          </p:nvSpPr>
          <p:spPr bwMode="auto">
            <a:xfrm>
              <a:off x="5003800" y="3787775"/>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writer</a:t>
              </a:r>
            </a:p>
          </p:txBody>
        </p:sp>
        <p:sp>
          <p:nvSpPr>
            <p:cNvPr id="12" name="Oval 11"/>
            <p:cNvSpPr>
              <a:spLocks noChangeArrowheads="1"/>
            </p:cNvSpPr>
            <p:nvPr/>
          </p:nvSpPr>
          <p:spPr bwMode="auto">
            <a:xfrm>
              <a:off x="3708400" y="3500438"/>
              <a:ext cx="936625" cy="863600"/>
            </a:xfrm>
            <a:prstGeom prst="ellipse">
              <a:avLst/>
            </a:prstGeom>
            <a:noFill/>
            <a:ln w="317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b="0"/>
                <a:t>reader</a:t>
              </a:r>
            </a:p>
          </p:txBody>
        </p:sp>
      </p:grpSp>
    </p:spTree>
    <p:extLst>
      <p:ext uri="{BB962C8B-B14F-4D97-AF65-F5344CB8AC3E}">
        <p14:creationId xmlns:p14="http://schemas.microsoft.com/office/powerpoint/2010/main" val="4135451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a:xfrm>
            <a:off x="381000" y="277416"/>
            <a:ext cx="8305800" cy="576263"/>
          </a:xfrm>
        </p:spPr>
        <p:txBody>
          <a:bodyPr/>
          <a:lstStyle/>
          <a:p>
            <a:pPr eaLnBrk="1" hangingPunct="1"/>
            <a:r>
              <a:rPr lang="en-US" altLang="en-US" dirty="0"/>
              <a:t>Readers-Writers Problem</a:t>
            </a:r>
          </a:p>
        </p:txBody>
      </p:sp>
      <p:sp>
        <p:nvSpPr>
          <p:cNvPr id="54276" name="Rectangle 6"/>
          <p:cNvSpPr>
            <a:spLocks noGrp="1" noChangeArrowheads="1"/>
          </p:cNvSpPr>
          <p:nvPr>
            <p:ph type="body" idx="1"/>
          </p:nvPr>
        </p:nvSpPr>
        <p:spPr>
          <a:xfrm>
            <a:off x="323850" y="990600"/>
            <a:ext cx="8496300" cy="4383088"/>
          </a:xfrm>
        </p:spPr>
        <p:txBody>
          <a:bodyPr/>
          <a:lstStyle/>
          <a:p>
            <a:pPr eaLnBrk="1" hangingPunct="1"/>
            <a:r>
              <a:rPr lang="en-US" altLang="en-US" u="sng" dirty="0"/>
              <a:t>Shared Data</a:t>
            </a:r>
          </a:p>
          <a:p>
            <a:pPr lvl="1" eaLnBrk="1" hangingPunct="1"/>
            <a:r>
              <a:rPr lang="en-US" altLang="en-US" dirty="0"/>
              <a:t>Data set</a:t>
            </a:r>
          </a:p>
          <a:p>
            <a:pPr lvl="1" eaLnBrk="1" hangingPunct="1"/>
            <a:r>
              <a:rPr lang="en-US" altLang="en-US" dirty="0"/>
              <a:t>Integer </a:t>
            </a:r>
            <a:r>
              <a:rPr lang="en-US" altLang="en-US" b="1" dirty="0" err="1"/>
              <a:t>readcount</a:t>
            </a:r>
            <a:r>
              <a:rPr lang="en-US" altLang="en-US" dirty="0"/>
              <a:t> initialized to 0</a:t>
            </a:r>
          </a:p>
          <a:p>
            <a:pPr lvl="2" eaLnBrk="1" hangingPunct="1"/>
            <a:r>
              <a:rPr lang="en-US" altLang="en-US" dirty="0"/>
              <a:t>Number of readers reading the data at the moment</a:t>
            </a:r>
          </a:p>
          <a:p>
            <a:pPr lvl="1" eaLnBrk="1" hangingPunct="1"/>
            <a:r>
              <a:rPr lang="en-US" altLang="en-US" dirty="0"/>
              <a:t>Semaphore </a:t>
            </a:r>
            <a:r>
              <a:rPr lang="en-US" altLang="en-US" b="1" dirty="0" err="1"/>
              <a:t>mutex</a:t>
            </a:r>
            <a:r>
              <a:rPr lang="en-US" altLang="en-US" dirty="0"/>
              <a:t> initialized to 1</a:t>
            </a:r>
          </a:p>
          <a:p>
            <a:pPr lvl="2" eaLnBrk="1" hangingPunct="1"/>
            <a:r>
              <a:rPr lang="en-US" altLang="en-US" dirty="0"/>
              <a:t>Protects the </a:t>
            </a:r>
            <a:r>
              <a:rPr lang="en-US" altLang="en-US" dirty="0" err="1"/>
              <a:t>readcount</a:t>
            </a:r>
            <a:r>
              <a:rPr lang="en-US" altLang="en-US" dirty="0"/>
              <a:t> variable </a:t>
            </a:r>
            <a:br>
              <a:rPr lang="en-US" altLang="en-US" dirty="0"/>
            </a:br>
            <a:r>
              <a:rPr lang="en-US" altLang="en-US" dirty="0"/>
              <a:t>(multiple readers may try to modify it)</a:t>
            </a:r>
          </a:p>
          <a:p>
            <a:pPr lvl="1" eaLnBrk="1" hangingPunct="1"/>
            <a:r>
              <a:rPr lang="en-US" altLang="en-US" dirty="0"/>
              <a:t>Semaphore </a:t>
            </a:r>
            <a:r>
              <a:rPr lang="en-US" altLang="en-US" b="1" dirty="0" err="1"/>
              <a:t>wrt</a:t>
            </a:r>
            <a:r>
              <a:rPr lang="en-US" altLang="en-US" dirty="0"/>
              <a:t> initialized to 1</a:t>
            </a:r>
          </a:p>
          <a:p>
            <a:pPr lvl="2" eaLnBrk="1" hangingPunct="1"/>
            <a:r>
              <a:rPr lang="en-US" altLang="en-US" dirty="0"/>
              <a:t>Protects the data set </a:t>
            </a:r>
            <a:br>
              <a:rPr lang="en-US" altLang="en-US" dirty="0"/>
            </a:br>
            <a:r>
              <a:rPr lang="en-US" altLang="en-US" dirty="0"/>
              <a:t>(either writer or reader(s) should access data at a time)</a:t>
            </a:r>
          </a:p>
          <a:p>
            <a:pPr eaLnBrk="1" hangingPunct="1"/>
            <a:endParaRPr lang="en-US" altLang="en-US" dirty="0"/>
          </a:p>
        </p:txBody>
      </p:sp>
    </p:spTree>
    <p:extLst>
      <p:ext uri="{BB962C8B-B14F-4D97-AF65-F5344CB8AC3E}">
        <p14:creationId xmlns:p14="http://schemas.microsoft.com/office/powerpoint/2010/main" val="427270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61937"/>
            <a:ext cx="8229600" cy="576263"/>
          </a:xfrm>
        </p:spPr>
        <p:txBody>
          <a:bodyPr/>
          <a:lstStyle/>
          <a:p>
            <a:pPr eaLnBrk="1" hangingPunct="1"/>
            <a:r>
              <a:rPr lang="en-US" dirty="0"/>
              <a:t>Producer and Consumer Code</a:t>
            </a:r>
            <a:endParaRPr lang="en-US" altLang="en-US" dirty="0"/>
          </a:p>
        </p:txBody>
      </p:sp>
      <p:sp>
        <p:nvSpPr>
          <p:cNvPr id="6" name="Rectangle 3"/>
          <p:cNvSpPr>
            <a:spLocks noChangeArrowheads="1"/>
          </p:cNvSpPr>
          <p:nvPr/>
        </p:nvSpPr>
        <p:spPr bwMode="auto">
          <a:xfrm>
            <a:off x="382587" y="1943100"/>
            <a:ext cx="4176713"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altLang="en-US" b="0"/>
              <a:t>while (true) {</a:t>
            </a:r>
          </a:p>
          <a:p>
            <a:pPr eaLnBrk="1" hangingPunct="1">
              <a:spcBef>
                <a:spcPct val="20000"/>
              </a:spcBef>
            </a:pPr>
            <a:r>
              <a:rPr lang="en-US" altLang="en-US" b="0"/>
              <a:t>         /*produce an item*/</a:t>
            </a:r>
          </a:p>
          <a:p>
            <a:pPr eaLnBrk="1" hangingPunct="1">
              <a:spcBef>
                <a:spcPct val="20000"/>
              </a:spcBef>
            </a:pPr>
            <a:r>
              <a:rPr lang="en-US" altLang="en-US" b="0"/>
              <a:t>          nextProduced  = ….</a:t>
            </a:r>
          </a:p>
          <a:p>
            <a:pPr eaLnBrk="1" hangingPunct="1">
              <a:spcBef>
                <a:spcPct val="20000"/>
              </a:spcBef>
            </a:pPr>
            <a:endParaRPr lang="en-US" altLang="en-US" b="0"/>
          </a:p>
          <a:p>
            <a:pPr eaLnBrk="1" hangingPunct="1">
              <a:spcBef>
                <a:spcPct val="20000"/>
              </a:spcBef>
            </a:pPr>
            <a:r>
              <a:rPr lang="en-US" altLang="en-US" b="0"/>
              <a:t>	     while (count == BUFFER_SIZE)</a:t>
            </a:r>
          </a:p>
          <a:p>
            <a:pPr eaLnBrk="1" hangingPunct="1">
              <a:spcBef>
                <a:spcPct val="20000"/>
              </a:spcBef>
            </a:pPr>
            <a:r>
              <a:rPr lang="en-US" altLang="en-US" b="0"/>
              <a:t>		      ; // do nothing</a:t>
            </a:r>
          </a:p>
          <a:p>
            <a:pPr eaLnBrk="1" hangingPunct="1">
              <a:spcBef>
                <a:spcPct val="20000"/>
              </a:spcBef>
            </a:pPr>
            <a:endParaRPr lang="en-US" altLang="en-US" b="0"/>
          </a:p>
          <a:p>
            <a:pPr eaLnBrk="1" hangingPunct="1">
              <a:spcBef>
                <a:spcPct val="20000"/>
              </a:spcBef>
            </a:pPr>
            <a:r>
              <a:rPr lang="en-US" altLang="en-US" b="0"/>
              <a:t>          buffer [in] = nextProduced;</a:t>
            </a:r>
          </a:p>
          <a:p>
            <a:pPr eaLnBrk="1" hangingPunct="1">
              <a:spcBef>
                <a:spcPct val="20000"/>
              </a:spcBef>
            </a:pPr>
            <a:r>
              <a:rPr lang="en-US" altLang="en-US" b="0"/>
              <a:t>	     in = (in + 1) % BUFFER_SIZE;</a:t>
            </a:r>
          </a:p>
          <a:p>
            <a:pPr eaLnBrk="1" hangingPunct="1">
              <a:spcBef>
                <a:spcPct val="20000"/>
              </a:spcBef>
            </a:pPr>
            <a:r>
              <a:rPr lang="en-US" altLang="en-US" b="0"/>
              <a:t>	     count++;</a:t>
            </a:r>
          </a:p>
          <a:p>
            <a:pPr eaLnBrk="1" hangingPunct="1">
              <a:spcBef>
                <a:spcPct val="20000"/>
              </a:spcBef>
            </a:pPr>
            <a:r>
              <a:rPr lang="en-US" altLang="en-US" b="0"/>
              <a:t>}</a:t>
            </a:r>
            <a:r>
              <a:rPr lang="en-US" altLang="en-US" sz="2000" b="0">
                <a:solidFill>
                  <a:srgbClr val="0000FF"/>
                </a:solidFill>
              </a:rPr>
              <a:t>  </a:t>
            </a:r>
          </a:p>
        </p:txBody>
      </p:sp>
      <p:sp>
        <p:nvSpPr>
          <p:cNvPr id="7" name="Rectangle 3"/>
          <p:cNvSpPr>
            <a:spLocks noChangeArrowheads="1"/>
          </p:cNvSpPr>
          <p:nvPr/>
        </p:nvSpPr>
        <p:spPr bwMode="auto">
          <a:xfrm>
            <a:off x="4630737" y="1943100"/>
            <a:ext cx="42084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altLang="en-US" b="0"/>
              <a:t>while (true)  {</a:t>
            </a:r>
          </a:p>
          <a:p>
            <a:pPr eaLnBrk="1" hangingPunct="1">
              <a:spcBef>
                <a:spcPct val="20000"/>
              </a:spcBef>
            </a:pPr>
            <a:r>
              <a:rPr lang="en-US" altLang="en-US" b="0"/>
              <a:t>	  while (count == 0)</a:t>
            </a:r>
          </a:p>
          <a:p>
            <a:pPr eaLnBrk="1" hangingPunct="1">
              <a:spcBef>
                <a:spcPct val="20000"/>
              </a:spcBef>
            </a:pPr>
            <a:r>
              <a:rPr lang="en-US" altLang="en-US" b="0"/>
              <a:t>		 ; // do nothing</a:t>
            </a:r>
          </a:p>
          <a:p>
            <a:pPr eaLnBrk="1" hangingPunct="1">
              <a:spcBef>
                <a:spcPct val="20000"/>
              </a:spcBef>
            </a:pPr>
            <a:r>
              <a:rPr lang="en-US" altLang="en-US" b="0"/>
              <a:t>	       </a:t>
            </a:r>
          </a:p>
          <a:p>
            <a:pPr eaLnBrk="1" hangingPunct="1">
              <a:spcBef>
                <a:spcPct val="20000"/>
              </a:spcBef>
            </a:pPr>
            <a:r>
              <a:rPr lang="en-US" altLang="en-US" b="0"/>
              <a:t>       nextConsumed =  buffer[out];</a:t>
            </a:r>
          </a:p>
          <a:p>
            <a:pPr eaLnBrk="1" hangingPunct="1">
              <a:spcBef>
                <a:spcPct val="20000"/>
              </a:spcBef>
            </a:pPr>
            <a:r>
              <a:rPr lang="en-US" altLang="en-US" b="0"/>
              <a:t>	  out = (out + 1) % BUFFER_SIZE;</a:t>
            </a:r>
          </a:p>
          <a:p>
            <a:pPr eaLnBrk="1" hangingPunct="1">
              <a:spcBef>
                <a:spcPct val="20000"/>
              </a:spcBef>
            </a:pPr>
            <a:r>
              <a:rPr lang="en-US" altLang="en-US" b="0"/>
              <a:t>	  count--;</a:t>
            </a:r>
          </a:p>
          <a:p>
            <a:pPr eaLnBrk="1" hangingPunct="1">
              <a:spcBef>
                <a:spcPct val="20000"/>
              </a:spcBef>
            </a:pPr>
            <a:endParaRPr lang="en-US" altLang="en-US" b="0"/>
          </a:p>
          <a:p>
            <a:pPr eaLnBrk="1" hangingPunct="1">
              <a:spcBef>
                <a:spcPct val="20000"/>
              </a:spcBef>
            </a:pPr>
            <a:r>
              <a:rPr lang="en-US" altLang="en-US" b="0"/>
              <a:t>	   /*consume item nextConsumed*/</a:t>
            </a:r>
          </a:p>
          <a:p>
            <a:pPr eaLnBrk="1" hangingPunct="1">
              <a:spcBef>
                <a:spcPct val="20000"/>
              </a:spcBef>
            </a:pPr>
            <a:r>
              <a:rPr lang="en-US" altLang="en-US" b="0"/>
              <a:t>}</a:t>
            </a:r>
          </a:p>
        </p:txBody>
      </p:sp>
      <p:sp>
        <p:nvSpPr>
          <p:cNvPr id="8" name="Text Box 7"/>
          <p:cNvSpPr txBox="1">
            <a:spLocks noChangeArrowheads="1"/>
          </p:cNvSpPr>
          <p:nvPr/>
        </p:nvSpPr>
        <p:spPr bwMode="auto">
          <a:xfrm>
            <a:off x="1101725" y="1371600"/>
            <a:ext cx="1514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a:latin typeface="Felix Titling" pitchFamily="82" charset="0"/>
              </a:rPr>
              <a:t>Producer</a:t>
            </a:r>
          </a:p>
        </p:txBody>
      </p:sp>
      <p:sp>
        <p:nvSpPr>
          <p:cNvPr id="9" name="Text Box 8"/>
          <p:cNvSpPr txBox="1">
            <a:spLocks noChangeArrowheads="1"/>
          </p:cNvSpPr>
          <p:nvPr/>
        </p:nvSpPr>
        <p:spPr bwMode="auto">
          <a:xfrm>
            <a:off x="5638800" y="1371600"/>
            <a:ext cx="1514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a:latin typeface="Felix Titling" pitchFamily="82" charset="0"/>
              </a:rPr>
              <a:t>ConSUMER</a:t>
            </a:r>
          </a:p>
        </p:txBody>
      </p:sp>
      <p:sp>
        <p:nvSpPr>
          <p:cNvPr id="10" name="Rectangle 9"/>
          <p:cNvSpPr>
            <a:spLocks noChangeArrowheads="1"/>
          </p:cNvSpPr>
          <p:nvPr/>
        </p:nvSpPr>
        <p:spPr bwMode="auto">
          <a:xfrm>
            <a:off x="381000" y="1800225"/>
            <a:ext cx="4105275" cy="396081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1" name="Rectangle 10"/>
          <p:cNvSpPr>
            <a:spLocks noChangeArrowheads="1"/>
          </p:cNvSpPr>
          <p:nvPr/>
        </p:nvSpPr>
        <p:spPr bwMode="auto">
          <a:xfrm>
            <a:off x="4629150" y="1800225"/>
            <a:ext cx="4105275" cy="396081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Tree>
    <p:extLst>
      <p:ext uri="{BB962C8B-B14F-4D97-AF65-F5344CB8AC3E}">
        <p14:creationId xmlns:p14="http://schemas.microsoft.com/office/powerpoint/2010/main" val="794041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Grp="1" noChangeArrowheads="1"/>
          </p:cNvSpPr>
          <p:nvPr>
            <p:ph type="title"/>
          </p:nvPr>
        </p:nvSpPr>
        <p:spPr>
          <a:xfrm>
            <a:off x="381000" y="277416"/>
            <a:ext cx="8305800" cy="576263"/>
          </a:xfrm>
        </p:spPr>
        <p:txBody>
          <a:bodyPr/>
          <a:lstStyle/>
          <a:p>
            <a:pPr eaLnBrk="1" hangingPunct="1"/>
            <a:r>
              <a:rPr lang="en-US" altLang="en-US" dirty="0"/>
              <a:t>Readers-Writers Problem</a:t>
            </a:r>
          </a:p>
        </p:txBody>
      </p:sp>
      <p:sp>
        <p:nvSpPr>
          <p:cNvPr id="55300" name="Text Box 8"/>
          <p:cNvSpPr txBox="1">
            <a:spLocks noChangeArrowheads="1"/>
          </p:cNvSpPr>
          <p:nvPr/>
        </p:nvSpPr>
        <p:spPr bwMode="auto">
          <a:xfrm>
            <a:off x="4757738" y="1412875"/>
            <a:ext cx="35591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nSpc>
                <a:spcPct val="80000"/>
              </a:lnSpc>
              <a:spcBef>
                <a:spcPct val="35000"/>
              </a:spcBef>
              <a:buClr>
                <a:srgbClr val="993300"/>
              </a:buClr>
              <a:buSzPct val="90000"/>
              <a:buFont typeface="Monotype Sorts" charset="2"/>
              <a:buNone/>
            </a:pPr>
            <a:r>
              <a:rPr kumimoji="1" lang="en-US" altLang="en-US" b="0"/>
              <a:t>The structure of a reader process</a:t>
            </a:r>
          </a:p>
          <a:p>
            <a:pPr eaLnBrk="1" hangingPunct="1"/>
            <a:endParaRPr lang="en-US" altLang="en-US" b="0"/>
          </a:p>
        </p:txBody>
      </p:sp>
      <p:sp>
        <p:nvSpPr>
          <p:cNvPr id="55301" name="Text Box 11"/>
          <p:cNvSpPr txBox="1">
            <a:spLocks noChangeArrowheads="1"/>
          </p:cNvSpPr>
          <p:nvPr/>
        </p:nvSpPr>
        <p:spPr bwMode="auto">
          <a:xfrm>
            <a:off x="4357688" y="1685925"/>
            <a:ext cx="4100512" cy="42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kumimoji="1" lang="en-US" altLang="en-US" b="0" dirty="0"/>
              <a:t>do {                       </a:t>
            </a:r>
          </a:p>
          <a:p>
            <a:pPr eaLnBrk="1" hangingPunct="1"/>
            <a:r>
              <a:rPr kumimoji="1" lang="en-US" altLang="en-US" b="0" dirty="0"/>
              <a:t>	wait (</a:t>
            </a:r>
            <a:r>
              <a:rPr kumimoji="1" lang="en-US" altLang="en-US" b="0" dirty="0" err="1"/>
              <a:t>mutex</a:t>
            </a:r>
            <a:r>
              <a:rPr kumimoji="1" lang="en-US" altLang="en-US" b="0" dirty="0"/>
              <a:t>) ;                       </a:t>
            </a:r>
          </a:p>
          <a:p>
            <a:pPr eaLnBrk="1" hangingPunct="1"/>
            <a:r>
              <a:rPr kumimoji="1" lang="en-US" altLang="en-US" b="0" dirty="0"/>
              <a:t>	</a:t>
            </a:r>
            <a:r>
              <a:rPr kumimoji="1" lang="en-US" altLang="en-US" b="0" dirty="0" err="1"/>
              <a:t>readcount</a:t>
            </a:r>
            <a:r>
              <a:rPr kumimoji="1" lang="en-US" altLang="en-US" b="0" dirty="0"/>
              <a:t> ++ ;	                  </a:t>
            </a:r>
          </a:p>
          <a:p>
            <a:pPr eaLnBrk="1" hangingPunct="1"/>
            <a:r>
              <a:rPr kumimoji="1" lang="en-US" altLang="en-US" b="0" dirty="0"/>
              <a:t>	if (</a:t>
            </a:r>
            <a:r>
              <a:rPr kumimoji="1" lang="en-US" altLang="en-US" b="0" dirty="0" err="1"/>
              <a:t>readcount</a:t>
            </a:r>
            <a:r>
              <a:rPr kumimoji="1" lang="en-US" altLang="en-US" b="0" dirty="0"/>
              <a:t> == 1)  	      </a:t>
            </a:r>
          </a:p>
          <a:p>
            <a:pPr eaLnBrk="1" hangingPunct="1"/>
            <a:r>
              <a:rPr kumimoji="1" lang="en-US" altLang="en-US" b="0" dirty="0"/>
              <a:t>	   	wait (</a:t>
            </a:r>
            <a:r>
              <a:rPr kumimoji="1" lang="en-US" altLang="en-US" b="0" dirty="0" err="1"/>
              <a:t>wrt</a:t>
            </a:r>
            <a:r>
              <a:rPr kumimoji="1" lang="en-US" altLang="en-US" b="0" dirty="0"/>
              <a:t>) ;            </a:t>
            </a:r>
          </a:p>
          <a:p>
            <a:pPr eaLnBrk="1" hangingPunct="1"/>
            <a:r>
              <a:rPr kumimoji="1" lang="en-US" altLang="en-US" b="0" dirty="0"/>
              <a:t>	signal (</a:t>
            </a:r>
            <a:r>
              <a:rPr kumimoji="1" lang="en-US" altLang="en-US" b="0" dirty="0" err="1"/>
              <a:t>mutex</a:t>
            </a:r>
            <a:r>
              <a:rPr kumimoji="1" lang="en-US" altLang="en-US" b="0" dirty="0"/>
              <a:t>);</a:t>
            </a:r>
          </a:p>
          <a:p>
            <a:pPr eaLnBrk="1" hangingPunct="1"/>
            <a:r>
              <a:rPr kumimoji="1" lang="en-US" altLang="en-US" b="0" dirty="0"/>
              <a:t>           </a:t>
            </a:r>
          </a:p>
          <a:p>
            <a:pPr eaLnBrk="1" hangingPunct="1"/>
            <a:r>
              <a:rPr kumimoji="1" lang="en-US" altLang="en-US" b="0" dirty="0"/>
              <a:t>	// reading is performed</a:t>
            </a:r>
          </a:p>
          <a:p>
            <a:pPr eaLnBrk="1" hangingPunct="1"/>
            <a:r>
              <a:rPr kumimoji="1" lang="en-US" altLang="en-US" b="0" dirty="0"/>
              <a:t>                        	</a:t>
            </a:r>
          </a:p>
          <a:p>
            <a:pPr eaLnBrk="1" hangingPunct="1"/>
            <a:r>
              <a:rPr kumimoji="1" lang="en-US" altLang="en-US" b="0" dirty="0"/>
              <a:t>	wait (</a:t>
            </a:r>
            <a:r>
              <a:rPr kumimoji="1" lang="en-US" altLang="en-US" b="0" dirty="0" err="1"/>
              <a:t>mutex</a:t>
            </a:r>
            <a:r>
              <a:rPr kumimoji="1" lang="en-US" altLang="en-US" b="0" dirty="0"/>
              <a:t>) ;                        </a:t>
            </a:r>
          </a:p>
          <a:p>
            <a:pPr eaLnBrk="1" hangingPunct="1"/>
            <a:r>
              <a:rPr kumimoji="1" lang="en-US" altLang="en-US" b="0" dirty="0"/>
              <a:t>	</a:t>
            </a:r>
            <a:r>
              <a:rPr kumimoji="1" lang="en-US" altLang="en-US" b="0" dirty="0" err="1"/>
              <a:t>readcount</a:t>
            </a:r>
            <a:r>
              <a:rPr kumimoji="1" lang="en-US" altLang="en-US" b="0" dirty="0"/>
              <a:t>  - - ;                       </a:t>
            </a:r>
          </a:p>
          <a:p>
            <a:pPr eaLnBrk="1" hangingPunct="1"/>
            <a:r>
              <a:rPr kumimoji="1" lang="en-US" altLang="en-US" b="0" dirty="0"/>
              <a:t>	if (</a:t>
            </a:r>
            <a:r>
              <a:rPr kumimoji="1" lang="en-US" altLang="en-US" b="0" dirty="0" err="1"/>
              <a:t>readcount</a:t>
            </a:r>
            <a:r>
              <a:rPr kumimoji="1" lang="en-US" altLang="en-US" b="0" dirty="0"/>
              <a:t>  == 0)  			signal (</a:t>
            </a:r>
            <a:r>
              <a:rPr kumimoji="1" lang="en-US" altLang="en-US" b="0" dirty="0" err="1"/>
              <a:t>wrt</a:t>
            </a:r>
            <a:r>
              <a:rPr kumimoji="1" lang="en-US" altLang="en-US" b="0" dirty="0"/>
              <a:t>) ;</a:t>
            </a:r>
          </a:p>
          <a:p>
            <a:pPr eaLnBrk="1" hangingPunct="1"/>
            <a:r>
              <a:rPr kumimoji="1" lang="en-US" altLang="en-US" b="0" dirty="0"/>
              <a:t>               signal (</a:t>
            </a:r>
            <a:r>
              <a:rPr kumimoji="1" lang="en-US" altLang="en-US" b="0" dirty="0" err="1"/>
              <a:t>mutex</a:t>
            </a:r>
            <a:r>
              <a:rPr kumimoji="1" lang="en-US" altLang="en-US" b="0" dirty="0"/>
              <a:t>) ;              </a:t>
            </a:r>
          </a:p>
          <a:p>
            <a:pPr eaLnBrk="1" hangingPunct="1"/>
            <a:r>
              <a:rPr kumimoji="1" lang="en-US" altLang="en-US" b="0" dirty="0"/>
              <a:t>} while (TRUE);</a:t>
            </a:r>
          </a:p>
        </p:txBody>
      </p:sp>
      <p:sp>
        <p:nvSpPr>
          <p:cNvPr id="55302" name="Rectangle 12"/>
          <p:cNvSpPr>
            <a:spLocks noChangeArrowheads="1"/>
          </p:cNvSpPr>
          <p:nvPr/>
        </p:nvSpPr>
        <p:spPr bwMode="auto">
          <a:xfrm>
            <a:off x="4298950" y="1700213"/>
            <a:ext cx="4464050" cy="4243387"/>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55303" name="Rectangle 13"/>
          <p:cNvSpPr>
            <a:spLocks noChangeArrowheads="1"/>
          </p:cNvSpPr>
          <p:nvPr/>
        </p:nvSpPr>
        <p:spPr bwMode="auto">
          <a:xfrm>
            <a:off x="250825" y="2781300"/>
            <a:ext cx="3798888" cy="202088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50000"/>
              </a:spcBef>
            </a:pPr>
            <a:r>
              <a:rPr lang="en-US" altLang="en-US" b="0"/>
              <a:t> do {                        </a:t>
            </a:r>
          </a:p>
          <a:p>
            <a:pPr eaLnBrk="1" hangingPunct="1">
              <a:spcBef>
                <a:spcPct val="50000"/>
              </a:spcBef>
            </a:pPr>
            <a:r>
              <a:rPr lang="en-US" altLang="en-US" b="0"/>
              <a:t>	wait (wrt) ;                              </a:t>
            </a:r>
          </a:p>
          <a:p>
            <a:pPr eaLnBrk="1" hangingPunct="1">
              <a:spcBef>
                <a:spcPct val="50000"/>
              </a:spcBef>
            </a:pPr>
            <a:r>
              <a:rPr lang="en-US" altLang="en-US" b="0"/>
              <a:t>	//    writing is performed</a:t>
            </a:r>
          </a:p>
          <a:p>
            <a:pPr eaLnBrk="1" hangingPunct="1">
              <a:spcBef>
                <a:spcPct val="50000"/>
              </a:spcBef>
            </a:pPr>
            <a:r>
              <a:rPr lang="en-US" altLang="en-US" b="0"/>
              <a:t>              signal (wrt) ;             </a:t>
            </a:r>
          </a:p>
          <a:p>
            <a:pPr eaLnBrk="1" hangingPunct="1">
              <a:spcBef>
                <a:spcPct val="50000"/>
              </a:spcBef>
            </a:pPr>
            <a:r>
              <a:rPr lang="en-US" altLang="en-US" b="0"/>
              <a:t>} while (TRUE);</a:t>
            </a:r>
          </a:p>
        </p:txBody>
      </p:sp>
      <p:sp>
        <p:nvSpPr>
          <p:cNvPr id="55304" name="Text Box 14"/>
          <p:cNvSpPr txBox="1">
            <a:spLocks noChangeArrowheads="1"/>
          </p:cNvSpPr>
          <p:nvPr/>
        </p:nvSpPr>
        <p:spPr bwMode="auto">
          <a:xfrm>
            <a:off x="465138" y="2349500"/>
            <a:ext cx="3457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spcBef>
                <a:spcPct val="35000"/>
              </a:spcBef>
              <a:buClr>
                <a:srgbClr val="993300"/>
              </a:buClr>
              <a:buSzPct val="90000"/>
              <a:buFont typeface="Monotype Sorts" charset="2"/>
              <a:buNone/>
            </a:pPr>
            <a:r>
              <a:rPr kumimoji="1" lang="en-US" altLang="en-US" b="0"/>
              <a:t>The structure of a writer process</a:t>
            </a:r>
          </a:p>
          <a:p>
            <a:pPr eaLnBrk="1" hangingPunct="1"/>
            <a:endParaRPr lang="en-US" altLang="en-US" b="0"/>
          </a:p>
        </p:txBody>
      </p:sp>
    </p:spTree>
    <p:extLst>
      <p:ext uri="{BB962C8B-B14F-4D97-AF65-F5344CB8AC3E}">
        <p14:creationId xmlns:p14="http://schemas.microsoft.com/office/powerpoint/2010/main" val="4207563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ea typeface="ＭＳ Ｐゴシック" pitchFamily="34" charset="-128"/>
              </a:rPr>
              <a:t>Readers-Writers Problem Variations</a:t>
            </a:r>
          </a:p>
        </p:txBody>
      </p:sp>
      <p:sp>
        <p:nvSpPr>
          <p:cNvPr id="71682" name="Content Placeholder 2"/>
          <p:cNvSpPr>
            <a:spLocks noGrp="1"/>
          </p:cNvSpPr>
          <p:nvPr>
            <p:ph idx="1"/>
          </p:nvPr>
        </p:nvSpPr>
        <p:spPr>
          <a:xfrm>
            <a:off x="304800" y="1066800"/>
            <a:ext cx="8458200" cy="5334000"/>
          </a:xfrm>
        </p:spPr>
        <p:txBody>
          <a:bodyPr/>
          <a:lstStyle/>
          <a:p>
            <a:r>
              <a:rPr lang="en-US" b="1" i="1" dirty="0">
                <a:ea typeface="ＭＳ Ｐゴシック" pitchFamily="34" charset="-128"/>
              </a:rPr>
              <a:t>First</a:t>
            </a:r>
            <a:r>
              <a:rPr lang="en-US" i="1" dirty="0">
                <a:ea typeface="ＭＳ Ｐゴシック" pitchFamily="34" charset="-128"/>
              </a:rPr>
              <a:t> </a:t>
            </a:r>
            <a:r>
              <a:rPr lang="en-US" dirty="0">
                <a:ea typeface="ＭＳ Ｐゴシック" pitchFamily="34" charset="-128"/>
              </a:rPr>
              <a:t>variation – no reader kept waiting unless writer has permission to use shared object</a:t>
            </a:r>
          </a:p>
          <a:p>
            <a:pPr lvl="1"/>
            <a:r>
              <a:rPr lang="en-US" dirty="0">
                <a:ea typeface="ＭＳ Ｐゴシック" pitchFamily="34" charset="-128"/>
              </a:rPr>
              <a:t> no reader should wait for other readers to finish just because a writer is waiting</a:t>
            </a:r>
          </a:p>
          <a:p>
            <a:pPr lvl="1"/>
            <a:r>
              <a:rPr lang="en-US" dirty="0">
                <a:ea typeface="ＭＳ Ｐゴシック" pitchFamily="34" charset="-128"/>
              </a:rPr>
              <a:t>Writers may starve</a:t>
            </a:r>
          </a:p>
          <a:p>
            <a:endParaRPr lang="en-US" dirty="0">
              <a:ea typeface="ＭＳ Ｐゴシック" pitchFamily="34" charset="-128"/>
            </a:endParaRPr>
          </a:p>
          <a:p>
            <a:r>
              <a:rPr lang="en-US" b="1" i="1" dirty="0">
                <a:ea typeface="ＭＳ Ｐゴシック" pitchFamily="34" charset="-128"/>
              </a:rPr>
              <a:t>Second</a:t>
            </a:r>
            <a:r>
              <a:rPr lang="en-US" i="1" dirty="0">
                <a:ea typeface="ＭＳ Ｐゴシック" pitchFamily="34" charset="-128"/>
              </a:rPr>
              <a:t> </a:t>
            </a:r>
            <a:r>
              <a:rPr lang="en-US" dirty="0">
                <a:ea typeface="ＭＳ Ｐゴシック" pitchFamily="34" charset="-128"/>
              </a:rPr>
              <a:t>variation – once writer is ready, it performs write ASAP</a:t>
            </a:r>
          </a:p>
          <a:p>
            <a:pPr lvl="1"/>
            <a:r>
              <a:rPr lang="en-US" dirty="0">
                <a:ea typeface="ＭＳ Ｐゴシック" pitchFamily="34" charset="-128"/>
              </a:rPr>
              <a:t>If writer is waiting then no new reader may be allowed to read</a:t>
            </a:r>
          </a:p>
          <a:p>
            <a:pPr lvl="1"/>
            <a:r>
              <a:rPr lang="en-US" dirty="0">
                <a:ea typeface="ＭＳ Ｐゴシック" pitchFamily="34" charset="-128"/>
              </a:rPr>
              <a:t>Readers may starve</a:t>
            </a:r>
          </a:p>
          <a:p>
            <a:endParaRPr lang="en-US" dirty="0">
              <a:ea typeface="ＭＳ Ｐゴシック" pitchFamily="34" charset="-128"/>
            </a:endParaRPr>
          </a:p>
          <a:p>
            <a:r>
              <a:rPr lang="en-US" dirty="0">
                <a:ea typeface="ＭＳ Ｐゴシック" pitchFamily="34" charset="-128"/>
              </a:rPr>
              <a:t>Both may have starvation leading to even more variations</a:t>
            </a:r>
          </a:p>
          <a:p>
            <a:endParaRPr lang="en-US" dirty="0">
              <a:ea typeface="ＭＳ Ｐゴシック" pitchFamily="34" charset="-128"/>
            </a:endParaRPr>
          </a:p>
        </p:txBody>
      </p:sp>
    </p:spTree>
    <p:extLst>
      <p:ext uri="{BB962C8B-B14F-4D97-AF65-F5344CB8AC3E}">
        <p14:creationId xmlns:p14="http://schemas.microsoft.com/office/powerpoint/2010/main" val="3374626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457200" y="277416"/>
            <a:ext cx="8229600" cy="576263"/>
          </a:xfrm>
        </p:spPr>
        <p:txBody>
          <a:bodyPr/>
          <a:lstStyle/>
          <a:p>
            <a:pPr eaLnBrk="1" hangingPunct="1"/>
            <a:r>
              <a:rPr lang="en-US" dirty="0">
                <a:ea typeface="ＭＳ Ｐゴシック" pitchFamily="34" charset="-128"/>
              </a:rPr>
              <a:t>Dining-Philosophers Problem</a:t>
            </a:r>
          </a:p>
        </p:txBody>
      </p:sp>
      <p:sp>
        <p:nvSpPr>
          <p:cNvPr id="72706" name="Rectangle 3"/>
          <p:cNvSpPr>
            <a:spLocks noGrp="1" noChangeArrowheads="1"/>
          </p:cNvSpPr>
          <p:nvPr>
            <p:ph type="body" idx="1"/>
          </p:nvPr>
        </p:nvSpPr>
        <p:spPr>
          <a:xfrm>
            <a:off x="304800" y="4648200"/>
            <a:ext cx="8610600" cy="1905000"/>
          </a:xfrm>
        </p:spPr>
        <p:txBody>
          <a:bodyPr/>
          <a:lstStyle/>
          <a:p>
            <a:pPr algn="just" eaLnBrk="1" hangingPunct="1"/>
            <a:r>
              <a:rPr lang="en-US" dirty="0">
                <a:ea typeface="ＭＳ Ｐゴシック" pitchFamily="34" charset="-128"/>
              </a:rPr>
              <a:t>Philosophers spend their lives thinking and eating. </a:t>
            </a:r>
            <a:r>
              <a:rPr lang="en-US" altLang="en-US" dirty="0"/>
              <a:t>Assume a philosopher needs two chopsticks to eat. Chopsticks are like resources. While a philosopher  is holding a chopstick, another one can not have it.</a:t>
            </a:r>
            <a:endParaRPr lang="en-US" dirty="0">
              <a:ea typeface="ＭＳ Ｐゴシック" pitchFamily="34" charset="-128"/>
            </a:endParaRPr>
          </a:p>
          <a:p>
            <a:pPr algn="just">
              <a:tabLst>
                <a:tab pos="1367949" algn="l"/>
                <a:tab pos="1540193" algn="l"/>
              </a:tabLst>
            </a:pPr>
            <a:r>
              <a:rPr lang="en-US" dirty="0">
                <a:ea typeface="ＭＳ Ｐゴシック" pitchFamily="34" charset="-128"/>
              </a:rPr>
              <a:t>Philosophers don</a:t>
            </a:r>
            <a:r>
              <a:rPr lang="ja-JP" altLang="en-US" dirty="0">
                <a:ea typeface="ＭＳ Ｐゴシック" pitchFamily="34" charset="-128"/>
              </a:rPr>
              <a:t>’</a:t>
            </a:r>
            <a:r>
              <a:rPr lang="en-US" altLang="ja-JP" dirty="0">
                <a:ea typeface="ＭＳ Ｐゴシック" pitchFamily="34" charset="-128"/>
              </a:rPr>
              <a:t>t interact with their neighbors, occasionally try to pick up two </a:t>
            </a:r>
            <a:r>
              <a:rPr lang="en-US" altLang="en-US" dirty="0"/>
              <a:t>chopsticks</a:t>
            </a:r>
            <a:r>
              <a:rPr lang="en-US" altLang="ja-JP" dirty="0">
                <a:ea typeface="ＭＳ Ｐゴシック" pitchFamily="34" charset="-128"/>
              </a:rPr>
              <a:t> (one at a time) to eat from bowl and </a:t>
            </a:r>
            <a:r>
              <a:rPr lang="en-US" dirty="0">
                <a:ea typeface="ＭＳ Ｐゴシック" pitchFamily="34" charset="-128"/>
              </a:rPr>
              <a:t>release both when done.</a:t>
            </a:r>
          </a:p>
        </p:txBody>
      </p:sp>
      <p:pic>
        <p:nvPicPr>
          <p:cNvPr id="72707"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979" y="1203376"/>
            <a:ext cx="3346621" cy="32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7"/>
          <p:cNvSpPr>
            <a:spLocks/>
          </p:cNvSpPr>
          <p:nvPr/>
        </p:nvSpPr>
        <p:spPr bwMode="auto">
          <a:xfrm>
            <a:off x="5711825" y="2420937"/>
            <a:ext cx="1558925" cy="398463"/>
          </a:xfrm>
          <a:custGeom>
            <a:avLst/>
            <a:gdLst>
              <a:gd name="T0" fmla="*/ 0 w 953"/>
              <a:gd name="T1" fmla="*/ 550863 h 347"/>
              <a:gd name="T2" fmla="*/ 504825 w 953"/>
              <a:gd name="T3" fmla="*/ 47625 h 347"/>
              <a:gd name="T4" fmla="*/ 1008062 w 953"/>
              <a:gd name="T5" fmla="*/ 263525 h 347"/>
              <a:gd name="T6" fmla="*/ 1512887 w 953"/>
              <a:gd name="T7" fmla="*/ 47625 h 3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3" h="347">
                <a:moveTo>
                  <a:pt x="0" y="347"/>
                </a:moveTo>
                <a:cubicBezTo>
                  <a:pt x="106" y="203"/>
                  <a:pt x="212" y="60"/>
                  <a:pt x="318" y="30"/>
                </a:cubicBezTo>
                <a:cubicBezTo>
                  <a:pt x="424" y="0"/>
                  <a:pt x="529" y="166"/>
                  <a:pt x="635" y="166"/>
                </a:cubicBezTo>
                <a:cubicBezTo>
                  <a:pt x="741" y="166"/>
                  <a:pt x="847" y="98"/>
                  <a:pt x="953" y="30"/>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 name="Text Box 8"/>
          <p:cNvSpPr txBox="1">
            <a:spLocks noChangeArrowheads="1"/>
          </p:cNvSpPr>
          <p:nvPr/>
        </p:nvSpPr>
        <p:spPr bwMode="auto">
          <a:xfrm>
            <a:off x="7270750" y="2252662"/>
            <a:ext cx="1171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a:t>a process</a:t>
            </a:r>
          </a:p>
        </p:txBody>
      </p:sp>
      <p:sp>
        <p:nvSpPr>
          <p:cNvPr id="7" name="Freeform 9"/>
          <p:cNvSpPr>
            <a:spLocks/>
          </p:cNvSpPr>
          <p:nvPr/>
        </p:nvSpPr>
        <p:spPr bwMode="auto">
          <a:xfrm>
            <a:off x="5254625" y="1736725"/>
            <a:ext cx="1943100" cy="658812"/>
          </a:xfrm>
          <a:custGeom>
            <a:avLst/>
            <a:gdLst>
              <a:gd name="T0" fmla="*/ 0 w 1224"/>
              <a:gd name="T1" fmla="*/ 658812 h 415"/>
              <a:gd name="T2" fmla="*/ 647700 w 1224"/>
              <a:gd name="T3" fmla="*/ 84137 h 415"/>
              <a:gd name="T4" fmla="*/ 1079500 w 1224"/>
              <a:gd name="T5" fmla="*/ 155575 h 415"/>
              <a:gd name="T6" fmla="*/ 1439863 w 1224"/>
              <a:gd name="T7" fmla="*/ 227012 h 415"/>
              <a:gd name="T8" fmla="*/ 1943100 w 1224"/>
              <a:gd name="T9" fmla="*/ 84137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4" h="415">
                <a:moveTo>
                  <a:pt x="0" y="415"/>
                </a:moveTo>
                <a:cubicBezTo>
                  <a:pt x="147" y="260"/>
                  <a:pt x="295" y="106"/>
                  <a:pt x="408" y="53"/>
                </a:cubicBezTo>
                <a:cubicBezTo>
                  <a:pt x="521" y="0"/>
                  <a:pt x="597" y="83"/>
                  <a:pt x="680" y="98"/>
                </a:cubicBezTo>
                <a:cubicBezTo>
                  <a:pt x="763" y="113"/>
                  <a:pt x="816" y="151"/>
                  <a:pt x="907" y="143"/>
                </a:cubicBezTo>
                <a:cubicBezTo>
                  <a:pt x="998" y="135"/>
                  <a:pt x="1111" y="94"/>
                  <a:pt x="1224" y="53"/>
                </a:cubicBezTo>
              </a:path>
            </a:pathLst>
          </a:custGeom>
          <a:noFill/>
          <a:ln w="3175" cap="flat" cmpd="sng">
            <a:solidFill>
              <a:schemeClr val="tx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8" name="Text Box 10"/>
          <p:cNvSpPr txBox="1">
            <a:spLocks noChangeArrowheads="1"/>
          </p:cNvSpPr>
          <p:nvPr/>
        </p:nvSpPr>
        <p:spPr bwMode="auto">
          <a:xfrm>
            <a:off x="7197725" y="1600200"/>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a:t>a resource</a:t>
            </a:r>
          </a:p>
        </p:txBody>
      </p:sp>
    </p:spTree>
    <p:extLst>
      <p:ext uri="{BB962C8B-B14F-4D97-AF65-F5344CB8AC3E}">
        <p14:creationId xmlns:p14="http://schemas.microsoft.com/office/powerpoint/2010/main" val="799627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a:t>Dining-Philosophers Problem</a:t>
            </a:r>
          </a:p>
        </p:txBody>
      </p:sp>
      <p:sp>
        <p:nvSpPr>
          <p:cNvPr id="57348" name="Rectangle 3"/>
          <p:cNvSpPr>
            <a:spLocks noGrp="1" noChangeArrowheads="1"/>
          </p:cNvSpPr>
          <p:nvPr>
            <p:ph type="body" idx="1"/>
          </p:nvPr>
        </p:nvSpPr>
        <p:spPr>
          <a:xfrm>
            <a:off x="336550" y="1066800"/>
            <a:ext cx="8578850" cy="4530329"/>
          </a:xfrm>
        </p:spPr>
        <p:txBody>
          <a:bodyPr/>
          <a:lstStyle/>
          <a:p>
            <a:pPr eaLnBrk="1" hangingPunct="1">
              <a:lnSpc>
                <a:spcPct val="90000"/>
              </a:lnSpc>
            </a:pPr>
            <a:r>
              <a:rPr lang="en-US" altLang="en-US" dirty="0"/>
              <a:t>Is not a real problem</a:t>
            </a:r>
          </a:p>
          <a:p>
            <a:pPr eaLnBrk="1" hangingPunct="1">
              <a:lnSpc>
                <a:spcPct val="90000"/>
              </a:lnSpc>
            </a:pPr>
            <a:endParaRPr lang="en-US" altLang="en-US" dirty="0"/>
          </a:p>
          <a:p>
            <a:pPr eaLnBrk="1" hangingPunct="1">
              <a:lnSpc>
                <a:spcPct val="90000"/>
              </a:lnSpc>
            </a:pPr>
            <a:r>
              <a:rPr lang="en-US" altLang="en-US" dirty="0"/>
              <a:t>But lots of real resource allocation problems look like this. If we can solve this problem effectively and efficiently, we can also solve the real problems. </a:t>
            </a:r>
          </a:p>
          <a:p>
            <a:pPr eaLnBrk="1" hangingPunct="1">
              <a:lnSpc>
                <a:spcPct val="90000"/>
              </a:lnSpc>
            </a:pPr>
            <a:endParaRPr lang="en-US" altLang="en-US" dirty="0"/>
          </a:p>
          <a:p>
            <a:pPr eaLnBrk="1" hangingPunct="1">
              <a:lnSpc>
                <a:spcPct val="90000"/>
              </a:lnSpc>
            </a:pPr>
            <a:r>
              <a:rPr lang="en-US" altLang="en-US" dirty="0"/>
              <a:t>From a satisfactory solution: </a:t>
            </a:r>
          </a:p>
          <a:p>
            <a:pPr lvl="1" eaLnBrk="1" hangingPunct="1">
              <a:lnSpc>
                <a:spcPct val="90000"/>
              </a:lnSpc>
            </a:pPr>
            <a:r>
              <a:rPr lang="en-US" altLang="en-US" dirty="0"/>
              <a:t>We want to have concurrency: two philosophers that are not sitting next to each other on the table should be able to eat concurrently. </a:t>
            </a:r>
          </a:p>
          <a:p>
            <a:pPr lvl="1" eaLnBrk="1" hangingPunct="1">
              <a:lnSpc>
                <a:spcPct val="90000"/>
              </a:lnSpc>
            </a:pPr>
            <a:r>
              <a:rPr lang="en-US" altLang="en-US" dirty="0"/>
              <a:t>We don’t want deadlock: waiting for each other indefinitely. </a:t>
            </a:r>
          </a:p>
          <a:p>
            <a:pPr lvl="1" eaLnBrk="1" hangingPunct="1">
              <a:lnSpc>
                <a:spcPct val="90000"/>
              </a:lnSpc>
            </a:pPr>
            <a:r>
              <a:rPr lang="en-US" altLang="en-US" dirty="0"/>
              <a:t>We don’t want starvation: no philosopher waits forever. </a:t>
            </a:r>
          </a:p>
        </p:txBody>
      </p:sp>
    </p:spTree>
    <p:extLst>
      <p:ext uri="{BB962C8B-B14F-4D97-AF65-F5344CB8AC3E}">
        <p14:creationId xmlns:p14="http://schemas.microsoft.com/office/powerpoint/2010/main" val="1606072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990600"/>
            <a:ext cx="8077200" cy="5510212"/>
          </a:xfrm>
        </p:spPr>
        <p:txBody>
          <a:bodyPr/>
          <a:lstStyle/>
          <a:p>
            <a:pPr marL="376238" lvl="1" indent="-376238">
              <a:lnSpc>
                <a:spcPct val="90000"/>
              </a:lnSpc>
              <a:buClr>
                <a:srgbClr val="993300"/>
              </a:buClr>
              <a:buSzPct val="90000"/>
              <a:buFont typeface="Monotype Sorts" pitchFamily="-84" charset="2"/>
              <a:buChar char="n"/>
              <a:tabLst>
                <a:tab pos="1709738" algn="l"/>
                <a:tab pos="2001838" algn="l"/>
                <a:tab pos="2227263" algn="l"/>
                <a:tab pos="2454275" algn="l"/>
              </a:tabLst>
            </a:pPr>
            <a:r>
              <a:rPr lang="en-US" altLang="en-US" dirty="0"/>
              <a:t>Semaphore </a:t>
            </a:r>
            <a:r>
              <a:rPr lang="en-US" altLang="en-US" b="1" dirty="0">
                <a:solidFill>
                  <a:srgbClr val="FF0000"/>
                </a:solidFill>
              </a:rPr>
              <a:t>chopstick [5]</a:t>
            </a:r>
            <a:r>
              <a:rPr lang="en-US" altLang="en-US" dirty="0"/>
              <a:t> initialized to 1</a:t>
            </a:r>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b="1" i="1" dirty="0">
                <a:solidFill>
                  <a:srgbClr val="0000FF"/>
                </a:solidFill>
              </a:rPr>
              <a:t>i</a:t>
            </a:r>
            <a:r>
              <a:rPr lang="en-US" altLang="en-US" dirty="0"/>
              <a:t>:</a:t>
            </a:r>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endParaRPr lang="en-US" altLang="en-US" dirty="0"/>
          </a:p>
          <a:p>
            <a:pPr marL="376238" indent="-376238">
              <a:lnSpc>
                <a:spcPct val="90000"/>
              </a:lnSpc>
              <a:tabLst>
                <a:tab pos="1709738" algn="l"/>
                <a:tab pos="2001838" algn="l"/>
                <a:tab pos="2227263" algn="l"/>
                <a:tab pos="2454275" algn="l"/>
              </a:tabLst>
            </a:pPr>
            <a:r>
              <a:rPr lang="en-US" altLang="en-US" dirty="0"/>
              <a:t>  What is the problem with this algorithm?</a:t>
            </a:r>
          </a:p>
          <a:p>
            <a:pPr marL="776288" lvl="1" indent="-376238">
              <a:lnSpc>
                <a:spcPct val="90000"/>
              </a:lnSpc>
              <a:tabLst>
                <a:tab pos="1709738" algn="l"/>
                <a:tab pos="2001838" algn="l"/>
                <a:tab pos="2227263" algn="l"/>
                <a:tab pos="2454275" algn="l"/>
              </a:tabLst>
            </a:pPr>
            <a:r>
              <a:rPr lang="en-US" altLang="en-US" dirty="0"/>
              <a:t>This solution provides concurrency but may result in deadlock.</a:t>
            </a:r>
            <a:endParaRPr lang="en-US" altLang="en-US" dirty="0">
              <a:solidFill>
                <a:srgbClr val="0000FF"/>
              </a:solidFill>
            </a:endParaRPr>
          </a:p>
        </p:txBody>
      </p:sp>
      <p:sp>
        <p:nvSpPr>
          <p:cNvPr id="5" name="Rectangle 2"/>
          <p:cNvSpPr>
            <a:spLocks noGrp="1" noChangeArrowheads="1"/>
          </p:cNvSpPr>
          <p:nvPr>
            <p:ph type="title"/>
          </p:nvPr>
        </p:nvSpPr>
        <p:spPr>
          <a:xfrm>
            <a:off x="457200" y="277416"/>
            <a:ext cx="8229600" cy="576263"/>
          </a:xfrm>
        </p:spPr>
        <p:txBody>
          <a:bodyPr/>
          <a:lstStyle/>
          <a:p>
            <a:pPr eaLnBrk="1" hangingPunct="1"/>
            <a:r>
              <a:rPr lang="en-US" altLang="en-US"/>
              <a:t>Dining-Philosophers Problem</a:t>
            </a:r>
          </a:p>
        </p:txBody>
      </p:sp>
      <p:sp>
        <p:nvSpPr>
          <p:cNvPr id="6" name="Rectangle 5"/>
          <p:cNvSpPr>
            <a:spLocks noChangeArrowheads="1"/>
          </p:cNvSpPr>
          <p:nvPr/>
        </p:nvSpPr>
        <p:spPr bwMode="auto">
          <a:xfrm>
            <a:off x="1219200" y="2209800"/>
            <a:ext cx="5526087"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lvl="2" eaLnBrk="1" hangingPunct="1"/>
            <a:r>
              <a:rPr kumimoji="1" lang="en-US" altLang="en-US" b="0" dirty="0"/>
              <a:t>do  {           </a:t>
            </a:r>
          </a:p>
          <a:p>
            <a:pPr lvl="2" eaLnBrk="1" hangingPunct="1"/>
            <a:r>
              <a:rPr kumimoji="1" lang="en-US" altLang="en-US" b="0" dirty="0"/>
              <a:t>	wait ( chopstick[</a:t>
            </a:r>
            <a:r>
              <a:rPr kumimoji="1" lang="en-US" altLang="en-US" b="0" dirty="0" err="1"/>
              <a:t>i</a:t>
            </a:r>
            <a:r>
              <a:rPr kumimoji="1" lang="en-US" altLang="en-US" b="0" dirty="0"/>
              <a:t>] );</a:t>
            </a:r>
          </a:p>
          <a:p>
            <a:pPr lvl="2" eaLnBrk="1" hangingPunct="1"/>
            <a:r>
              <a:rPr kumimoji="1" lang="en-US" altLang="en-US" b="0" dirty="0"/>
              <a:t>	wait ( </a:t>
            </a:r>
            <a:r>
              <a:rPr kumimoji="1" lang="en-US" altLang="en-US" b="0" dirty="0" err="1"/>
              <a:t>chopStick</a:t>
            </a:r>
            <a:r>
              <a:rPr kumimoji="1" lang="en-US" altLang="en-US" b="0" dirty="0"/>
              <a:t>[ (</a:t>
            </a:r>
            <a:r>
              <a:rPr kumimoji="1" lang="en-US" altLang="en-US" b="0" dirty="0" err="1"/>
              <a:t>i</a:t>
            </a:r>
            <a:r>
              <a:rPr kumimoji="1" lang="en-US" altLang="en-US" b="0" dirty="0"/>
              <a:t> + 1) % 5] );</a:t>
            </a:r>
          </a:p>
          <a:p>
            <a:pPr lvl="2" eaLnBrk="1" hangingPunct="1"/>
            <a:endParaRPr kumimoji="1" lang="en-US" altLang="en-US" b="0" dirty="0"/>
          </a:p>
          <a:p>
            <a:pPr lvl="2" eaLnBrk="1" hangingPunct="1"/>
            <a:r>
              <a:rPr kumimoji="1" lang="en-US" altLang="en-US" b="0" dirty="0"/>
              <a:t>               //  eat</a:t>
            </a:r>
          </a:p>
          <a:p>
            <a:pPr lvl="2" eaLnBrk="1" hangingPunct="1"/>
            <a:endParaRPr kumimoji="1" lang="en-US" altLang="en-US" b="0" dirty="0"/>
          </a:p>
          <a:p>
            <a:pPr lvl="2" eaLnBrk="1" hangingPunct="1"/>
            <a:r>
              <a:rPr kumimoji="1" lang="en-US" altLang="en-US" b="0" dirty="0"/>
              <a:t>	signal ( chopstick[</a:t>
            </a:r>
            <a:r>
              <a:rPr kumimoji="1" lang="en-US" altLang="en-US" b="0" dirty="0" err="1"/>
              <a:t>i</a:t>
            </a:r>
            <a:r>
              <a:rPr kumimoji="1" lang="en-US" altLang="en-US" b="0" dirty="0"/>
              <a:t>] );</a:t>
            </a:r>
          </a:p>
          <a:p>
            <a:pPr lvl="2" eaLnBrk="1" hangingPunct="1"/>
            <a:r>
              <a:rPr kumimoji="1" lang="en-US" altLang="en-US" b="0" dirty="0"/>
              <a:t>	signal (chopstick[ (</a:t>
            </a:r>
            <a:r>
              <a:rPr kumimoji="1" lang="en-US" altLang="en-US" b="0" dirty="0" err="1"/>
              <a:t>i</a:t>
            </a:r>
            <a:r>
              <a:rPr kumimoji="1" lang="en-US" altLang="en-US" b="0" dirty="0"/>
              <a:t> + 1) % 5] );</a:t>
            </a:r>
          </a:p>
          <a:p>
            <a:pPr lvl="2" eaLnBrk="1" hangingPunct="1"/>
            <a:r>
              <a:rPr kumimoji="1" lang="en-US" altLang="en-US" b="0" dirty="0"/>
              <a:t>	</a:t>
            </a:r>
          </a:p>
          <a:p>
            <a:pPr lvl="2" eaLnBrk="1" hangingPunct="1"/>
            <a:r>
              <a:rPr kumimoji="1" lang="en-US" altLang="en-US" b="0" dirty="0"/>
              <a:t>              //  think</a:t>
            </a:r>
          </a:p>
          <a:p>
            <a:pPr lvl="2" eaLnBrk="1" hangingPunct="1"/>
            <a:r>
              <a:rPr kumimoji="1" lang="en-US" altLang="en-US" b="0" dirty="0"/>
              <a:t>} while (TRUE);</a:t>
            </a:r>
          </a:p>
        </p:txBody>
      </p:sp>
    </p:spTree>
    <p:extLst>
      <p:ext uri="{BB962C8B-B14F-4D97-AF65-F5344CB8AC3E}">
        <p14:creationId xmlns:p14="http://schemas.microsoft.com/office/powerpoint/2010/main" val="367892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416"/>
            <a:ext cx="8382000" cy="576263"/>
          </a:xfrm>
        </p:spPr>
        <p:txBody>
          <a:bodyPr/>
          <a:lstStyle/>
          <a:p>
            <a:r>
              <a:rPr lang="en-US" dirty="0"/>
              <a:t>Dinning-Philosophers Problem Variations</a:t>
            </a:r>
          </a:p>
        </p:txBody>
      </p:sp>
      <p:sp>
        <p:nvSpPr>
          <p:cNvPr id="3" name="Content Placeholder 2"/>
          <p:cNvSpPr>
            <a:spLocks noGrp="1"/>
          </p:cNvSpPr>
          <p:nvPr>
            <p:ph idx="1"/>
          </p:nvPr>
        </p:nvSpPr>
        <p:spPr>
          <a:xfrm>
            <a:off x="304800" y="1066800"/>
            <a:ext cx="8458200" cy="4530329"/>
          </a:xfrm>
        </p:spPr>
        <p:txBody>
          <a:bodyPr/>
          <a:lstStyle/>
          <a:p>
            <a:pPr algn="just"/>
            <a:r>
              <a:rPr lang="en-US" dirty="0"/>
              <a:t>Represent each chopstick by a semaphore</a:t>
            </a:r>
          </a:p>
          <a:p>
            <a:pPr lvl="1" algn="just"/>
            <a:r>
              <a:rPr lang="en-US" dirty="0"/>
              <a:t>No two neighbors can eat simultaneously</a:t>
            </a:r>
          </a:p>
          <a:p>
            <a:pPr lvl="1" algn="just"/>
            <a:r>
              <a:rPr lang="en-US" dirty="0"/>
              <a:t>Can still create a deadlock</a:t>
            </a:r>
          </a:p>
          <a:p>
            <a:pPr algn="just"/>
            <a:endParaRPr lang="en-US" dirty="0"/>
          </a:p>
          <a:p>
            <a:pPr algn="just"/>
            <a:r>
              <a:rPr lang="en-US" dirty="0"/>
              <a:t>Deadlock Handling</a:t>
            </a:r>
          </a:p>
          <a:p>
            <a:pPr lvl="1" algn="just"/>
            <a:r>
              <a:rPr lang="en-US" dirty="0"/>
              <a:t>Allow at most 4 philosophers to sit simultaneously on the table.</a:t>
            </a:r>
          </a:p>
          <a:p>
            <a:pPr lvl="1" algn="just"/>
            <a:r>
              <a:rPr lang="en-US" dirty="0"/>
              <a:t>Allow to pick up the chopsticks only if both are available (pick up must be in critical section)</a:t>
            </a:r>
          </a:p>
          <a:p>
            <a:pPr algn="just"/>
            <a:endParaRPr lang="en-US" dirty="0"/>
          </a:p>
          <a:p>
            <a:pPr algn="just"/>
            <a:r>
              <a:rPr lang="en-US" dirty="0"/>
              <a:t>An odd philosopher picks up first her left chopstick and then her right, whereas an even philosopher picks up her right chopstick first and then her left. </a:t>
            </a:r>
          </a:p>
        </p:txBody>
      </p:sp>
    </p:spTree>
    <p:extLst>
      <p:ext uri="{BB962C8B-B14F-4D97-AF65-F5344CB8AC3E}">
        <p14:creationId xmlns:p14="http://schemas.microsoft.com/office/powerpoint/2010/main" val="2086659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305800" cy="576263"/>
          </a:xfrm>
        </p:spPr>
        <p:txBody>
          <a:bodyPr/>
          <a:lstStyle/>
          <a:p>
            <a:pPr eaLnBrk="1" hangingPunct="1"/>
            <a:r>
              <a:rPr lang="en-US" altLang="en-US" dirty="0"/>
              <a:t>Problems with Semaphores</a:t>
            </a:r>
          </a:p>
        </p:txBody>
      </p:sp>
      <p:sp>
        <p:nvSpPr>
          <p:cNvPr id="22531" name="Rectangle 3"/>
          <p:cNvSpPr>
            <a:spLocks noGrp="1" noChangeArrowheads="1"/>
          </p:cNvSpPr>
          <p:nvPr>
            <p:ph idx="1"/>
          </p:nvPr>
        </p:nvSpPr>
        <p:spPr>
          <a:xfrm>
            <a:off x="381000" y="1006475"/>
            <a:ext cx="8229600" cy="4022725"/>
          </a:xfrm>
        </p:spPr>
        <p:txBody>
          <a:bodyPr/>
          <a:lstStyle/>
          <a:p>
            <a:r>
              <a:rPr lang="en-US" altLang="en-US" dirty="0"/>
              <a:t> Incorrect use of semaphore operations:</a:t>
            </a:r>
            <a:br>
              <a:rPr lang="en-US" altLang="en-US" dirty="0"/>
            </a:br>
            <a:endParaRPr lang="en-US" altLang="en-US" dirty="0"/>
          </a:p>
          <a:p>
            <a:pPr lvl="1"/>
            <a:r>
              <a:rPr lang="en-US" altLang="en-US" dirty="0"/>
              <a:t> signal (</a:t>
            </a:r>
            <a:r>
              <a:rPr lang="en-US" altLang="en-US" dirty="0" err="1"/>
              <a:t>mutex</a:t>
            </a:r>
            <a:r>
              <a:rPr lang="en-US" altLang="en-US" dirty="0"/>
              <a:t>)  ….  wait (</a:t>
            </a:r>
            <a:r>
              <a:rPr lang="en-US" altLang="en-US" dirty="0" err="1"/>
              <a:t>mutex</a:t>
            </a:r>
            <a:r>
              <a:rPr lang="en-US" altLang="en-US" dirty="0"/>
              <a:t>)</a:t>
            </a:r>
          </a:p>
          <a:p>
            <a:pPr lvl="1"/>
            <a:r>
              <a:rPr lang="en-US" altLang="en-US" dirty="0"/>
              <a:t> wait (</a:t>
            </a:r>
            <a:r>
              <a:rPr lang="en-US" altLang="en-US" dirty="0" err="1"/>
              <a:t>mutex</a:t>
            </a:r>
            <a:r>
              <a:rPr lang="en-US" altLang="en-US" dirty="0"/>
              <a:t>)  …  wait (</a:t>
            </a:r>
            <a:r>
              <a:rPr lang="en-US" altLang="en-US" dirty="0" err="1"/>
              <a:t>mutex</a:t>
            </a:r>
            <a:r>
              <a:rPr lang="en-US" altLang="en-US" dirty="0"/>
              <a:t>)</a:t>
            </a:r>
          </a:p>
          <a:p>
            <a:pPr lvl="1"/>
            <a:r>
              <a:rPr lang="en-US" altLang="en-US" dirty="0"/>
              <a:t> Omitting  of wait (</a:t>
            </a:r>
            <a:r>
              <a:rPr lang="en-US" altLang="en-US" dirty="0" err="1"/>
              <a:t>mutex</a:t>
            </a:r>
            <a:r>
              <a:rPr lang="en-US" altLang="en-US" dirty="0"/>
              <a:t>) or signal (</a:t>
            </a:r>
            <a:r>
              <a:rPr lang="en-US" altLang="en-US" dirty="0" err="1"/>
              <a:t>mutex</a:t>
            </a:r>
            <a:r>
              <a:rPr lang="en-US" altLang="en-US" dirty="0"/>
              <a:t>) (or both)</a:t>
            </a:r>
          </a:p>
          <a:p>
            <a:pPr lvl="1"/>
            <a:endParaRPr lang="en-US" altLang="en-US" dirty="0"/>
          </a:p>
          <a:p>
            <a:r>
              <a:rPr lang="en-US" altLang="en-US" dirty="0"/>
              <a:t>Deadlock and starvation are possible.</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33104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altLang="en-US" dirty="0"/>
              <a:t>Lost Update Problem</a:t>
            </a:r>
          </a:p>
        </p:txBody>
      </p:sp>
      <p:graphicFrame>
        <p:nvGraphicFramePr>
          <p:cNvPr id="6" name="Group 16"/>
          <p:cNvGraphicFramePr>
            <a:graphicFrameLocks noGrp="1"/>
          </p:cNvGraphicFramePr>
          <p:nvPr>
            <p:ph sz="half" idx="4294967295"/>
            <p:extLst>
              <p:ext uri="{D42A27DB-BD31-4B8C-83A1-F6EECF244321}">
                <p14:modId xmlns:p14="http://schemas.microsoft.com/office/powerpoint/2010/main" val="3079543807"/>
              </p:ext>
            </p:extLst>
          </p:nvPr>
        </p:nvGraphicFramePr>
        <p:xfrm>
          <a:off x="381000" y="1133475"/>
          <a:ext cx="8382000" cy="5224462"/>
        </p:xfrm>
        <a:graphic>
          <a:graphicData uri="http://schemas.openxmlformats.org/drawingml/2006/table">
            <a:tbl>
              <a:tblPr/>
              <a:tblGrid>
                <a:gridCol w="3901966">
                  <a:extLst>
                    <a:ext uri="{9D8B030D-6E8A-4147-A177-3AD203B41FA5}">
                      <a16:colId xmlns:a16="http://schemas.microsoft.com/office/drawing/2014/main" val="20000"/>
                    </a:ext>
                  </a:extLst>
                </a:gridCol>
                <a:gridCol w="4480034">
                  <a:extLst>
                    <a:ext uri="{9D8B030D-6E8A-4147-A177-3AD203B41FA5}">
                      <a16:colId xmlns:a16="http://schemas.microsoft.com/office/drawing/2014/main" val="20001"/>
                    </a:ext>
                  </a:extLst>
                </a:gridCol>
              </a:tblGrid>
              <a:tr h="1533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Transaction T:</a:t>
                      </a:r>
                      <a:endParaRPr kumimoji="0" lang="en-US" altLang="zh-CN" sz="2000" b="0"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SimSun" pitchFamily="2" charset="-122"/>
                        </a:rPr>
                        <a:t>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Bank$Withdraw</a:t>
                      </a:r>
                      <a:r>
                        <a:rPr kumimoji="0" lang="en-US" altLang="zh-CN" sz="2000" b="1" i="0" u="none" strike="noStrike" cap="none" normalizeH="0" baseline="0" dirty="0">
                          <a:ln>
                            <a:noFill/>
                          </a:ln>
                          <a:solidFill>
                            <a:schemeClr val="tx1"/>
                          </a:solidFill>
                          <a:effectLst/>
                          <a:latin typeface="Arial" pitchFamily="34" charset="0"/>
                          <a:ea typeface="SimSun" pitchFamily="2" charset="-122"/>
                        </a:rPr>
                        <a:t>(A,4);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Bank$Deposit</a:t>
                      </a:r>
                      <a:r>
                        <a:rPr kumimoji="0" lang="en-US" altLang="zh-CN" sz="2000" b="1" i="0" u="none" strike="noStrike" cap="none" normalizeH="0" baseline="0" dirty="0">
                          <a:ln>
                            <a:noFill/>
                          </a:ln>
                          <a:solidFill>
                            <a:schemeClr val="tx1"/>
                          </a:solidFill>
                          <a:effectLst/>
                          <a:latin typeface="Arial" pitchFamily="34" charset="0"/>
                          <a:ea typeface="SimSun" pitchFamily="2" charset="-122"/>
                        </a:rPr>
                        <a:t>(B, 4) </a:t>
                      </a:r>
                      <a:endParaRPr kumimoji="0" lang="en-US" sz="2000" b="1"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Transaction U:</a:t>
                      </a:r>
                      <a:endParaRPr kumimoji="0" lang="en-US" altLang="zh-CN" sz="2000" b="0"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Bank$Withdraw</a:t>
                      </a:r>
                      <a:r>
                        <a:rPr kumimoji="0" lang="en-US" altLang="zh-CN" sz="2000" b="1" i="0" u="none" strike="noStrike" cap="none" normalizeH="0" baseline="0" dirty="0">
                          <a:ln>
                            <a:noFill/>
                          </a:ln>
                          <a:solidFill>
                            <a:schemeClr val="tx1"/>
                          </a:solidFill>
                          <a:effectLst/>
                          <a:latin typeface="Arial" pitchFamily="34" charset="0"/>
                          <a:ea typeface="SimSun" pitchFamily="2" charset="-122"/>
                        </a:rPr>
                        <a:t>(C, 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Bank$Deposit</a:t>
                      </a:r>
                      <a:r>
                        <a:rPr kumimoji="0" lang="en-US" altLang="zh-CN" sz="2000" b="1" i="0" u="none" strike="noStrike" cap="none" normalizeH="0" baseline="0" dirty="0">
                          <a:ln>
                            <a:noFill/>
                          </a:ln>
                          <a:solidFill>
                            <a:schemeClr val="tx1"/>
                          </a:solidFill>
                          <a:effectLst/>
                          <a:latin typeface="Arial" pitchFamily="34" charset="0"/>
                          <a:ea typeface="SimSun" pitchFamily="2" charset="-122"/>
                        </a:rPr>
                        <a:t>(B, 3) </a:t>
                      </a:r>
                      <a:endParaRPr kumimoji="0" lang="en-US"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09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Banlance</a:t>
                      </a:r>
                      <a:r>
                        <a:rPr kumimoji="0" lang="en-US" altLang="zh-CN" sz="2000" b="1" i="0" u="none" strike="noStrike" cap="none" normalizeH="0" baseline="0" dirty="0">
                          <a:ln>
                            <a:noFill/>
                          </a:ln>
                          <a:solidFill>
                            <a:schemeClr val="tx1"/>
                          </a:solidFill>
                          <a:effectLst/>
                          <a:latin typeface="Arial" pitchFamily="34" charset="0"/>
                          <a:ea typeface="SimSun" pitchFamily="2" charset="-122"/>
                        </a:rPr>
                        <a:t> :=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A.Read</a:t>
                      </a:r>
                      <a:r>
                        <a:rPr kumimoji="0" lang="en-US" altLang="zh-CN" sz="2000" b="1" i="0" u="none" strike="noStrike" cap="none" normalizeH="0" baseline="0" dirty="0">
                          <a:ln>
                            <a:noFill/>
                          </a:ln>
                          <a:solidFill>
                            <a:schemeClr val="tx1"/>
                          </a:solidFill>
                          <a:effectLst/>
                          <a:latin typeface="Arial" pitchFamily="34" charset="0"/>
                          <a:ea typeface="SimSun" pitchFamily="2" charset="-122"/>
                        </a:rPr>
                        <a:t>()      $100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A.Write</a:t>
                      </a:r>
                      <a:r>
                        <a:rPr kumimoji="0" lang="en-US" altLang="zh-CN" sz="2000" b="1" i="0" u="none" strike="noStrike" cap="none" normalizeH="0" baseline="0" dirty="0">
                          <a:ln>
                            <a:noFill/>
                          </a:ln>
                          <a:solidFill>
                            <a:schemeClr val="tx1"/>
                          </a:solidFill>
                          <a:effectLst/>
                          <a:latin typeface="Arial" pitchFamily="34" charset="0"/>
                          <a:ea typeface="SimSun" pitchFamily="2" charset="-122"/>
                        </a:rPr>
                        <a:t> (balance-4)         $96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Balance :=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B.Read</a:t>
                      </a:r>
                      <a:r>
                        <a:rPr kumimoji="0" lang="en-US" altLang="zh-CN" sz="2000" b="1" i="0" u="none" strike="noStrike" cap="none" normalizeH="0" baseline="0" dirty="0">
                          <a:ln>
                            <a:noFill/>
                          </a:ln>
                          <a:solidFill>
                            <a:schemeClr val="tx1"/>
                          </a:solidFill>
                          <a:effectLst/>
                          <a:latin typeface="Arial" pitchFamily="34" charset="0"/>
                          <a:ea typeface="SimSun" pitchFamily="2" charset="-122"/>
                        </a:rPr>
                        <a:t>()          $200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B.Write</a:t>
                      </a:r>
                      <a:r>
                        <a:rPr kumimoji="0" lang="en-US" altLang="zh-CN" sz="2000" b="1" i="0" u="none" strike="noStrike" cap="none" normalizeH="0" baseline="0" dirty="0">
                          <a:ln>
                            <a:noFill/>
                          </a:ln>
                          <a:solidFill>
                            <a:schemeClr val="tx1"/>
                          </a:solidFill>
                          <a:effectLst/>
                          <a:latin typeface="Arial" pitchFamily="34" charset="0"/>
                          <a:ea typeface="SimSun" pitchFamily="2" charset="-122"/>
                        </a:rPr>
                        <a:t> ( balance +4 )       $204</a:t>
                      </a:r>
                      <a:r>
                        <a:rPr kumimoji="0" lang="en-US" altLang="zh-CN" sz="2000" b="0" i="0" u="none" strike="noStrike" cap="none" normalizeH="0" baseline="0" dirty="0">
                          <a:ln>
                            <a:noFill/>
                          </a:ln>
                          <a:solidFill>
                            <a:schemeClr val="tx1"/>
                          </a:solidFill>
                          <a:effectLst/>
                          <a:latin typeface="Arial" pitchFamily="34" charset="0"/>
                          <a:ea typeface="SimSun" pitchFamily="2" charset="-122"/>
                        </a:rPr>
                        <a:t> </a:t>
                      </a:r>
                      <a:endParaRPr kumimoji="0"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Balance :=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C.Read</a:t>
                      </a:r>
                      <a:r>
                        <a:rPr kumimoji="0" lang="en-US" altLang="zh-CN" sz="2000" b="1" i="0" u="none" strike="noStrike" cap="none" normalizeH="0" baseline="0" dirty="0">
                          <a:ln>
                            <a:noFill/>
                          </a:ln>
                          <a:solidFill>
                            <a:schemeClr val="tx1"/>
                          </a:solidFill>
                          <a:effectLst/>
                          <a:latin typeface="Arial" pitchFamily="34" charset="0"/>
                          <a:ea typeface="SimSun" pitchFamily="2" charset="-122"/>
                        </a:rPr>
                        <a:t>()          $300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C.Write</a:t>
                      </a:r>
                      <a:r>
                        <a:rPr kumimoji="0" lang="en-US" altLang="zh-CN" sz="2000" b="1" i="0" u="none" strike="noStrike" cap="none" normalizeH="0" baseline="0" dirty="0">
                          <a:ln>
                            <a:noFill/>
                          </a:ln>
                          <a:solidFill>
                            <a:schemeClr val="tx1"/>
                          </a:solidFill>
                          <a:effectLst/>
                          <a:latin typeface="Arial" pitchFamily="34" charset="0"/>
                          <a:ea typeface="SimSun" pitchFamily="2" charset="-122"/>
                        </a:rPr>
                        <a:t>(balance-3)            $297</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pitchFamily="34" charset="0"/>
                        <a:ea typeface="SimSun"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itchFamily="34" charset="0"/>
                          <a:ea typeface="SimSun" pitchFamily="2" charset="-122"/>
                        </a:rPr>
                        <a:t>Balance := </a:t>
                      </a:r>
                      <a:r>
                        <a:rPr kumimoji="0" lang="en-US" altLang="zh-CN" sz="2000" b="1" i="0" u="none" strike="noStrike" cap="none" normalizeH="0" baseline="0" dirty="0" err="1">
                          <a:ln>
                            <a:noFill/>
                          </a:ln>
                          <a:solidFill>
                            <a:schemeClr val="tx1"/>
                          </a:solidFill>
                          <a:effectLst/>
                          <a:latin typeface="Arial" pitchFamily="34" charset="0"/>
                          <a:ea typeface="SimSun" pitchFamily="2" charset="-122"/>
                        </a:rPr>
                        <a:t>B.Read</a:t>
                      </a:r>
                      <a:r>
                        <a:rPr kumimoji="0" lang="en-US" altLang="zh-CN" sz="2000" b="1" i="0" u="none" strike="noStrike" cap="none" normalizeH="0" baseline="0" dirty="0">
                          <a:ln>
                            <a:noFill/>
                          </a:ln>
                          <a:solidFill>
                            <a:schemeClr val="tx1"/>
                          </a:solidFill>
                          <a:effectLst/>
                          <a:latin typeface="Arial" pitchFamily="34" charset="0"/>
                          <a:ea typeface="SimSun" pitchFamily="2" charset="-122"/>
                        </a:rPr>
                        <a:t>()          $200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pitchFamily="34" charset="0"/>
                          <a:ea typeface="SimSun" pitchFamily="2" charset="-122"/>
                        </a:rPr>
                        <a:t>B.Write</a:t>
                      </a:r>
                      <a:r>
                        <a:rPr kumimoji="0" lang="en-US" altLang="zh-CN" sz="2000" b="1" i="0" u="none" strike="noStrike" cap="none" normalizeH="0" baseline="0" dirty="0">
                          <a:ln>
                            <a:noFill/>
                          </a:ln>
                          <a:solidFill>
                            <a:schemeClr val="tx1"/>
                          </a:solidFill>
                          <a:effectLst/>
                          <a:latin typeface="Arial" pitchFamily="34" charset="0"/>
                          <a:ea typeface="SimSun" pitchFamily="2" charset="-122"/>
                        </a:rPr>
                        <a:t>( balance + 3)        $203</a:t>
                      </a:r>
                      <a:endParaRPr kumimoji="0" lang="en-US"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9025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885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54250"/>
            <a:ext cx="3989387" cy="29273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8819" name="Rectangle 3"/>
          <p:cNvSpPr>
            <a:spLocks noGrp="1" noChangeArrowheads="1"/>
          </p:cNvSpPr>
          <p:nvPr>
            <p:ph type="body" idx="1"/>
          </p:nvPr>
        </p:nvSpPr>
        <p:spPr>
          <a:xfrm>
            <a:off x="228600" y="1222375"/>
            <a:ext cx="8724900" cy="5330825"/>
          </a:xfrm>
        </p:spPr>
        <p:txBody>
          <a:bodyPr/>
          <a:lstStyle/>
          <a:p>
            <a:pPr>
              <a:lnSpc>
                <a:spcPct val="80000"/>
              </a:lnSpc>
              <a:spcBef>
                <a:spcPct val="20000"/>
              </a:spcBef>
            </a:pPr>
            <a:r>
              <a:rPr lang="en-US" altLang="en-US" dirty="0"/>
              <a:t>Threaded programs must work for all </a:t>
            </a:r>
            <a:r>
              <a:rPr lang="en-US" altLang="en-US" dirty="0" err="1"/>
              <a:t>interleavings</a:t>
            </a:r>
            <a:r>
              <a:rPr lang="en-US" altLang="en-US" dirty="0"/>
              <a:t> of thread instruction sequences</a:t>
            </a:r>
          </a:p>
          <a:p>
            <a:pPr lvl="1">
              <a:lnSpc>
                <a:spcPct val="80000"/>
              </a:lnSpc>
              <a:spcBef>
                <a:spcPct val="20000"/>
              </a:spcBef>
            </a:pPr>
            <a:r>
              <a:rPr lang="en-US" altLang="en-US" dirty="0"/>
              <a:t>Cooperating threads inherently non-deterministic and non-reproducible</a:t>
            </a:r>
          </a:p>
          <a:p>
            <a:pPr lvl="1">
              <a:lnSpc>
                <a:spcPct val="80000"/>
              </a:lnSpc>
              <a:spcBef>
                <a:spcPct val="20000"/>
              </a:spcBef>
            </a:pPr>
            <a:r>
              <a:rPr lang="en-US" altLang="en-US" dirty="0"/>
              <a:t>Really hard to debug unless carefully designed!</a:t>
            </a:r>
          </a:p>
          <a:p>
            <a:pPr lvl="1">
              <a:lnSpc>
                <a:spcPct val="80000"/>
              </a:lnSpc>
              <a:spcBef>
                <a:spcPct val="20000"/>
              </a:spcBef>
            </a:pPr>
            <a:endParaRPr lang="en-US" altLang="en-US" dirty="0"/>
          </a:p>
          <a:p>
            <a:pPr>
              <a:lnSpc>
                <a:spcPct val="80000"/>
              </a:lnSpc>
              <a:spcBef>
                <a:spcPct val="20000"/>
              </a:spcBef>
            </a:pPr>
            <a:r>
              <a:rPr lang="en-US" altLang="en-US" dirty="0"/>
              <a:t>Example: Therac-25</a:t>
            </a:r>
          </a:p>
          <a:p>
            <a:pPr lvl="1">
              <a:lnSpc>
                <a:spcPct val="80000"/>
              </a:lnSpc>
              <a:spcBef>
                <a:spcPct val="20000"/>
              </a:spcBef>
            </a:pPr>
            <a:r>
              <a:rPr lang="en-US" altLang="en-US" dirty="0"/>
              <a:t>Machine for radiation therapy</a:t>
            </a:r>
          </a:p>
          <a:p>
            <a:pPr lvl="2">
              <a:lnSpc>
                <a:spcPct val="80000"/>
              </a:lnSpc>
              <a:spcBef>
                <a:spcPct val="20000"/>
              </a:spcBef>
            </a:pPr>
            <a:r>
              <a:rPr lang="en-US" altLang="en-US" dirty="0"/>
              <a:t>Software control of electron</a:t>
            </a:r>
            <a:br>
              <a:rPr lang="en-US" altLang="en-US" dirty="0"/>
            </a:br>
            <a:r>
              <a:rPr lang="en-US" altLang="en-US" dirty="0"/>
              <a:t>accelerator and </a:t>
            </a:r>
            <a:r>
              <a:rPr lang="en-US" altLang="en-US" dirty="0" err="1"/>
              <a:t>electron</a:t>
            </a:r>
            <a:r>
              <a:rPr lang="en-US" altLang="en-US" dirty="0" err="1">
                <a:sym typeface="Symbol" pitchFamily="18" charset="2"/>
              </a:rPr>
              <a:t>Xray</a:t>
            </a:r>
            <a:r>
              <a:rPr lang="en-US" altLang="en-US" dirty="0">
                <a:sym typeface="Symbol" pitchFamily="18" charset="2"/>
              </a:rPr>
              <a:t> </a:t>
            </a:r>
            <a:br>
              <a:rPr lang="en-US" altLang="en-US" dirty="0">
                <a:sym typeface="Symbol" pitchFamily="18" charset="2"/>
              </a:rPr>
            </a:br>
            <a:r>
              <a:rPr lang="en-US" altLang="en-US" dirty="0">
                <a:sym typeface="Symbol" pitchFamily="18" charset="2"/>
              </a:rPr>
              <a:t>production</a:t>
            </a:r>
          </a:p>
          <a:p>
            <a:pPr lvl="2">
              <a:lnSpc>
                <a:spcPct val="80000"/>
              </a:lnSpc>
              <a:spcBef>
                <a:spcPct val="20000"/>
              </a:spcBef>
            </a:pPr>
            <a:r>
              <a:rPr lang="en-US" altLang="en-US" dirty="0">
                <a:sym typeface="Symbol" pitchFamily="18" charset="2"/>
              </a:rPr>
              <a:t>Software control of dosage</a:t>
            </a:r>
          </a:p>
          <a:p>
            <a:pPr lvl="1">
              <a:lnSpc>
                <a:spcPct val="80000"/>
              </a:lnSpc>
              <a:spcBef>
                <a:spcPct val="20000"/>
              </a:spcBef>
            </a:pPr>
            <a:r>
              <a:rPr lang="en-US" altLang="en-US" dirty="0">
                <a:sym typeface="Symbol" pitchFamily="18" charset="2"/>
              </a:rPr>
              <a:t>Software errors caused the </a:t>
            </a:r>
            <a:br>
              <a:rPr lang="en-US" altLang="en-US" dirty="0">
                <a:sym typeface="Symbol" pitchFamily="18" charset="2"/>
              </a:rPr>
            </a:br>
            <a:r>
              <a:rPr lang="en-US" altLang="en-US" dirty="0">
                <a:sym typeface="Symbol" pitchFamily="18" charset="2"/>
              </a:rPr>
              <a:t>death of several patients</a:t>
            </a:r>
            <a:endParaRPr lang="en-US" altLang="en-US" dirty="0"/>
          </a:p>
          <a:p>
            <a:pPr lvl="2">
              <a:lnSpc>
                <a:spcPct val="80000"/>
              </a:lnSpc>
              <a:spcBef>
                <a:spcPct val="20000"/>
              </a:spcBef>
            </a:pPr>
            <a:r>
              <a:rPr lang="en-US" altLang="en-US" dirty="0"/>
              <a:t>A series of race conditions on </a:t>
            </a:r>
            <a:br>
              <a:rPr lang="en-US" altLang="en-US" dirty="0"/>
            </a:br>
            <a:r>
              <a:rPr lang="en-US" altLang="en-US" dirty="0"/>
              <a:t>shared variables and poor </a:t>
            </a:r>
            <a:br>
              <a:rPr lang="en-US" altLang="en-US" dirty="0"/>
            </a:br>
            <a:r>
              <a:rPr lang="en-US" altLang="en-US" dirty="0"/>
              <a:t>software design</a:t>
            </a:r>
          </a:p>
          <a:p>
            <a:pPr lvl="2">
              <a:lnSpc>
                <a:spcPct val="80000"/>
              </a:lnSpc>
              <a:spcBef>
                <a:spcPct val="20000"/>
              </a:spcBef>
            </a:pPr>
            <a:r>
              <a:rPr lang="en-US" altLang="en-US" dirty="0"/>
              <a:t>“They determined that data entry speed during editing was the key factor in producing the error condition: If the prescription data was edited at a fast pace, the overdose occurred.”</a:t>
            </a:r>
          </a:p>
        </p:txBody>
      </p:sp>
      <p:sp>
        <p:nvSpPr>
          <p:cNvPr id="4100" name="Rectangle 2"/>
          <p:cNvSpPr>
            <a:spLocks noGrp="1" noChangeArrowheads="1"/>
          </p:cNvSpPr>
          <p:nvPr>
            <p:ph type="title"/>
          </p:nvPr>
        </p:nvSpPr>
        <p:spPr/>
        <p:txBody>
          <a:bodyPr/>
          <a:lstStyle/>
          <a:p>
            <a:r>
              <a:rPr lang="en-US" altLang="en-US"/>
              <a:t>Correctness Requirements</a:t>
            </a:r>
          </a:p>
        </p:txBody>
      </p:sp>
    </p:spTree>
    <p:extLst>
      <p:ext uri="{BB962C8B-B14F-4D97-AF65-F5344CB8AC3E}">
        <p14:creationId xmlns:p14="http://schemas.microsoft.com/office/powerpoint/2010/main" val="3573661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8819">
                                            <p:txEl>
                                              <p:pRg st="1" end="1"/>
                                            </p:txEl>
                                          </p:spTgt>
                                        </p:tgtEl>
                                        <p:attrNameLst>
                                          <p:attrName>style.visibility</p:attrName>
                                        </p:attrNameLst>
                                      </p:cBhvr>
                                      <p:to>
                                        <p:strVal val="visible"/>
                                      </p:to>
                                    </p:set>
                                    <p:anim calcmode="lin" valueType="num">
                                      <p:cBhvr additive="base">
                                        <p:cTn id="11" dur="500" fill="hold"/>
                                        <p:tgtEl>
                                          <p:spTgt spid="4188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188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18819">
                                            <p:txEl>
                                              <p:pRg st="2" end="2"/>
                                            </p:txEl>
                                          </p:spTgt>
                                        </p:tgtEl>
                                        <p:attrNameLst>
                                          <p:attrName>style.visibility</p:attrName>
                                        </p:attrNameLst>
                                      </p:cBhvr>
                                      <p:to>
                                        <p:strVal val="visible"/>
                                      </p:to>
                                    </p:set>
                                    <p:anim calcmode="lin" valueType="num">
                                      <p:cBhvr additive="base">
                                        <p:cTn id="15" dur="500" fill="hold"/>
                                        <p:tgtEl>
                                          <p:spTgt spid="4188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18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18819">
                                            <p:txEl>
                                              <p:pRg st="4" end="4"/>
                                            </p:txEl>
                                          </p:spTgt>
                                        </p:tgtEl>
                                        <p:attrNameLst>
                                          <p:attrName>style.visibility</p:attrName>
                                        </p:attrNameLst>
                                      </p:cBhvr>
                                      <p:to>
                                        <p:strVal val="visible"/>
                                      </p:to>
                                    </p:set>
                                    <p:anim calcmode="lin" valueType="num">
                                      <p:cBhvr additive="base">
                                        <p:cTn id="21" dur="500" fill="hold"/>
                                        <p:tgtEl>
                                          <p:spTgt spid="41881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1881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18856"/>
                                        </p:tgtEl>
                                        <p:attrNameLst>
                                          <p:attrName>style.visibility</p:attrName>
                                        </p:attrNameLst>
                                      </p:cBhvr>
                                      <p:to>
                                        <p:strVal val="visible"/>
                                      </p:to>
                                    </p:set>
                                    <p:anim calcmode="lin" valueType="num">
                                      <p:cBhvr additive="base">
                                        <p:cTn id="25" dur="500" fill="hold"/>
                                        <p:tgtEl>
                                          <p:spTgt spid="418856"/>
                                        </p:tgtEl>
                                        <p:attrNameLst>
                                          <p:attrName>ppt_x</p:attrName>
                                        </p:attrNameLst>
                                      </p:cBhvr>
                                      <p:tavLst>
                                        <p:tav tm="0">
                                          <p:val>
                                            <p:strVal val="1+#ppt_w/2"/>
                                          </p:val>
                                        </p:tav>
                                        <p:tav tm="100000">
                                          <p:val>
                                            <p:strVal val="#ppt_x"/>
                                          </p:val>
                                        </p:tav>
                                      </p:tavLst>
                                    </p:anim>
                                    <p:anim calcmode="lin" valueType="num">
                                      <p:cBhvr additive="base">
                                        <p:cTn id="26" dur="500" fill="hold"/>
                                        <p:tgtEl>
                                          <p:spTgt spid="41885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8819">
                                            <p:txEl>
                                              <p:pRg st="5" end="5"/>
                                            </p:txEl>
                                          </p:spTgt>
                                        </p:tgtEl>
                                        <p:attrNameLst>
                                          <p:attrName>style.visibility</p:attrName>
                                        </p:attrNameLst>
                                      </p:cBhvr>
                                      <p:to>
                                        <p:strVal val="visible"/>
                                      </p:to>
                                    </p:set>
                                    <p:anim calcmode="lin" valueType="num">
                                      <p:cBhvr additive="base">
                                        <p:cTn id="31" dur="500" fill="hold"/>
                                        <p:tgtEl>
                                          <p:spTgt spid="41881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881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18819">
                                            <p:txEl>
                                              <p:pRg st="6" end="6"/>
                                            </p:txEl>
                                          </p:spTgt>
                                        </p:tgtEl>
                                        <p:attrNameLst>
                                          <p:attrName>style.visibility</p:attrName>
                                        </p:attrNameLst>
                                      </p:cBhvr>
                                      <p:to>
                                        <p:strVal val="visible"/>
                                      </p:to>
                                    </p:set>
                                    <p:anim calcmode="lin" valueType="num">
                                      <p:cBhvr additive="base">
                                        <p:cTn id="35" dur="500" fill="hold"/>
                                        <p:tgtEl>
                                          <p:spTgt spid="41881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1881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18819">
                                            <p:txEl>
                                              <p:pRg st="7" end="7"/>
                                            </p:txEl>
                                          </p:spTgt>
                                        </p:tgtEl>
                                        <p:attrNameLst>
                                          <p:attrName>style.visibility</p:attrName>
                                        </p:attrNameLst>
                                      </p:cBhvr>
                                      <p:to>
                                        <p:strVal val="visible"/>
                                      </p:to>
                                    </p:set>
                                    <p:anim calcmode="lin" valueType="num">
                                      <p:cBhvr additive="base">
                                        <p:cTn id="39" dur="500" fill="hold"/>
                                        <p:tgtEl>
                                          <p:spTgt spid="41881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188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18819">
                                            <p:txEl>
                                              <p:pRg st="8" end="8"/>
                                            </p:txEl>
                                          </p:spTgt>
                                        </p:tgtEl>
                                        <p:attrNameLst>
                                          <p:attrName>style.visibility</p:attrName>
                                        </p:attrNameLst>
                                      </p:cBhvr>
                                      <p:to>
                                        <p:strVal val="visible"/>
                                      </p:to>
                                    </p:set>
                                    <p:anim calcmode="lin" valueType="num">
                                      <p:cBhvr additive="base">
                                        <p:cTn id="45" dur="500" fill="hold"/>
                                        <p:tgtEl>
                                          <p:spTgt spid="418819">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188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18819">
                                            <p:txEl>
                                              <p:pRg st="9" end="9"/>
                                            </p:txEl>
                                          </p:spTgt>
                                        </p:tgtEl>
                                        <p:attrNameLst>
                                          <p:attrName>style.visibility</p:attrName>
                                        </p:attrNameLst>
                                      </p:cBhvr>
                                      <p:to>
                                        <p:strVal val="visible"/>
                                      </p:to>
                                    </p:set>
                                    <p:anim calcmode="lin" valueType="num">
                                      <p:cBhvr additive="base">
                                        <p:cTn id="51" dur="500" fill="hold"/>
                                        <p:tgtEl>
                                          <p:spTgt spid="418819">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188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18819">
                                            <p:txEl>
                                              <p:pRg st="10" end="10"/>
                                            </p:txEl>
                                          </p:spTgt>
                                        </p:tgtEl>
                                        <p:attrNameLst>
                                          <p:attrName>style.visibility</p:attrName>
                                        </p:attrNameLst>
                                      </p:cBhvr>
                                      <p:to>
                                        <p:strVal val="visible"/>
                                      </p:to>
                                    </p:set>
                                    <p:anim calcmode="lin" valueType="num">
                                      <p:cBhvr additive="base">
                                        <p:cTn id="57" dur="500" fill="hold"/>
                                        <p:tgtEl>
                                          <p:spTgt spid="41881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188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Space Shuttle Example</a:t>
            </a:r>
          </a:p>
        </p:txBody>
      </p:sp>
      <p:sp>
        <p:nvSpPr>
          <p:cNvPr id="421891" name="Rectangle 3"/>
          <p:cNvSpPr>
            <a:spLocks noGrp="1" noChangeArrowheads="1"/>
          </p:cNvSpPr>
          <p:nvPr>
            <p:ph type="body" idx="1"/>
          </p:nvPr>
        </p:nvSpPr>
        <p:spPr>
          <a:xfrm>
            <a:off x="152400" y="1066800"/>
            <a:ext cx="8686800" cy="5475287"/>
          </a:xfrm>
        </p:spPr>
        <p:txBody>
          <a:bodyPr/>
          <a:lstStyle/>
          <a:p>
            <a:pPr>
              <a:lnSpc>
                <a:spcPct val="80000"/>
              </a:lnSpc>
              <a:spcBef>
                <a:spcPct val="20000"/>
              </a:spcBef>
            </a:pPr>
            <a:r>
              <a:rPr lang="en-US" altLang="en-US" dirty="0"/>
              <a:t>Original Space Shuttle launch aborted 20 minutes before scheduled launch</a:t>
            </a:r>
          </a:p>
          <a:p>
            <a:pPr>
              <a:lnSpc>
                <a:spcPct val="80000"/>
              </a:lnSpc>
              <a:spcBef>
                <a:spcPct val="20000"/>
              </a:spcBef>
            </a:pPr>
            <a:endParaRPr lang="en-US" altLang="en-US" dirty="0"/>
          </a:p>
          <a:p>
            <a:pPr>
              <a:lnSpc>
                <a:spcPct val="80000"/>
              </a:lnSpc>
              <a:spcBef>
                <a:spcPct val="20000"/>
              </a:spcBef>
            </a:pPr>
            <a:endParaRPr lang="en-US" altLang="en-US" dirty="0"/>
          </a:p>
          <a:p>
            <a:pPr>
              <a:lnSpc>
                <a:spcPct val="80000"/>
              </a:lnSpc>
              <a:spcBef>
                <a:spcPct val="20000"/>
              </a:spcBef>
            </a:pPr>
            <a:r>
              <a:rPr lang="en-US" altLang="en-US" dirty="0"/>
              <a:t>Shuttle has five computers:</a:t>
            </a:r>
          </a:p>
          <a:p>
            <a:pPr lvl="1">
              <a:lnSpc>
                <a:spcPct val="80000"/>
              </a:lnSpc>
              <a:spcBef>
                <a:spcPct val="20000"/>
              </a:spcBef>
            </a:pPr>
            <a:r>
              <a:rPr lang="en-US" altLang="en-US" dirty="0"/>
              <a:t>Four run the “Primary Avionics </a:t>
            </a:r>
            <a:br>
              <a:rPr lang="en-US" altLang="en-US" dirty="0"/>
            </a:br>
            <a:r>
              <a:rPr lang="en-US" altLang="en-US" dirty="0"/>
              <a:t>Software System” (PASS)</a:t>
            </a:r>
          </a:p>
          <a:p>
            <a:pPr lvl="2">
              <a:lnSpc>
                <a:spcPct val="80000"/>
              </a:lnSpc>
              <a:spcBef>
                <a:spcPct val="20000"/>
              </a:spcBef>
            </a:pPr>
            <a:r>
              <a:rPr lang="en-US" altLang="en-US" dirty="0"/>
              <a:t>Asynchronous and real-time</a:t>
            </a:r>
          </a:p>
          <a:p>
            <a:pPr lvl="2">
              <a:lnSpc>
                <a:spcPct val="80000"/>
              </a:lnSpc>
              <a:spcBef>
                <a:spcPct val="20000"/>
              </a:spcBef>
            </a:pPr>
            <a:r>
              <a:rPr lang="en-US" altLang="en-US" dirty="0"/>
              <a:t>Runs all of the control systems</a:t>
            </a:r>
          </a:p>
          <a:p>
            <a:pPr lvl="2">
              <a:lnSpc>
                <a:spcPct val="80000"/>
              </a:lnSpc>
              <a:spcBef>
                <a:spcPct val="20000"/>
              </a:spcBef>
            </a:pPr>
            <a:r>
              <a:rPr lang="en-US" altLang="en-US" dirty="0"/>
              <a:t>Results synchronized and compared every 3 to 4 </a:t>
            </a:r>
            <a:r>
              <a:rPr lang="en-US" altLang="en-US" dirty="0" err="1"/>
              <a:t>ms</a:t>
            </a:r>
            <a:endParaRPr lang="en-US" altLang="en-US" dirty="0"/>
          </a:p>
          <a:p>
            <a:pPr lvl="1">
              <a:lnSpc>
                <a:spcPct val="80000"/>
              </a:lnSpc>
              <a:spcBef>
                <a:spcPct val="20000"/>
              </a:spcBef>
            </a:pPr>
            <a:r>
              <a:rPr lang="en-US" altLang="en-US" dirty="0"/>
              <a:t>The Fifth computer is the “Backup Flight System” (BFS)</a:t>
            </a:r>
          </a:p>
          <a:p>
            <a:pPr lvl="2">
              <a:lnSpc>
                <a:spcPct val="80000"/>
              </a:lnSpc>
              <a:spcBef>
                <a:spcPct val="20000"/>
              </a:spcBef>
            </a:pPr>
            <a:r>
              <a:rPr lang="en-US" altLang="en-US" dirty="0"/>
              <a:t>stays synchronized in case it is needed</a:t>
            </a:r>
          </a:p>
          <a:p>
            <a:pPr lvl="2">
              <a:lnSpc>
                <a:spcPct val="80000"/>
              </a:lnSpc>
              <a:spcBef>
                <a:spcPct val="20000"/>
              </a:spcBef>
            </a:pPr>
            <a:r>
              <a:rPr lang="en-US" altLang="en-US" dirty="0"/>
              <a:t>Written by completely different team than PASS</a:t>
            </a:r>
          </a:p>
          <a:p>
            <a:pPr>
              <a:lnSpc>
                <a:spcPct val="80000"/>
              </a:lnSpc>
              <a:spcBef>
                <a:spcPct val="20000"/>
              </a:spcBef>
            </a:pPr>
            <a:r>
              <a:rPr lang="en-US" altLang="en-US" dirty="0"/>
              <a:t>Countdown aborted because BFS disagreed with PASS</a:t>
            </a:r>
          </a:p>
          <a:p>
            <a:pPr lvl="1">
              <a:lnSpc>
                <a:spcPct val="80000"/>
              </a:lnSpc>
              <a:spcBef>
                <a:spcPct val="20000"/>
              </a:spcBef>
            </a:pPr>
            <a:r>
              <a:rPr lang="en-US" altLang="en-US" dirty="0"/>
              <a:t>A 1/67 chance that PASS was out of sync one cycle</a:t>
            </a:r>
          </a:p>
          <a:p>
            <a:pPr lvl="1">
              <a:lnSpc>
                <a:spcPct val="80000"/>
              </a:lnSpc>
              <a:spcBef>
                <a:spcPct val="20000"/>
              </a:spcBef>
            </a:pPr>
            <a:r>
              <a:rPr lang="en-US" altLang="en-US" dirty="0"/>
              <a:t>Bug due to modifications in </a:t>
            </a:r>
            <a:r>
              <a:rPr lang="en-US" altLang="en-US" dirty="0">
                <a:solidFill>
                  <a:srgbClr val="0070C0"/>
                </a:solidFill>
              </a:rPr>
              <a:t>initialization </a:t>
            </a:r>
            <a:r>
              <a:rPr lang="en-US" altLang="en-US" dirty="0"/>
              <a:t>code of PASS</a:t>
            </a:r>
          </a:p>
          <a:p>
            <a:pPr lvl="2">
              <a:lnSpc>
                <a:spcPct val="80000"/>
              </a:lnSpc>
              <a:spcBef>
                <a:spcPct val="20000"/>
              </a:spcBef>
            </a:pPr>
            <a:r>
              <a:rPr lang="en-US" altLang="en-US" dirty="0"/>
              <a:t>A delayed </a:t>
            </a:r>
            <a:r>
              <a:rPr lang="en-US" altLang="en-US" dirty="0" err="1"/>
              <a:t>init</a:t>
            </a:r>
            <a:r>
              <a:rPr lang="en-US" altLang="en-US" dirty="0"/>
              <a:t> request placed into timer queue</a:t>
            </a:r>
          </a:p>
          <a:p>
            <a:pPr lvl="2">
              <a:lnSpc>
                <a:spcPct val="80000"/>
              </a:lnSpc>
              <a:spcBef>
                <a:spcPct val="20000"/>
              </a:spcBef>
            </a:pPr>
            <a:r>
              <a:rPr lang="en-US" altLang="en-US" dirty="0"/>
              <a:t>As a result, timer queue not empty at expected time to force use of hardware clock</a:t>
            </a:r>
          </a:p>
          <a:p>
            <a:pPr lvl="1">
              <a:lnSpc>
                <a:spcPct val="80000"/>
              </a:lnSpc>
              <a:spcBef>
                <a:spcPct val="20000"/>
              </a:spcBef>
            </a:pPr>
            <a:r>
              <a:rPr lang="en-US" altLang="en-US" dirty="0"/>
              <a:t>Bug not found during extensive simulation</a:t>
            </a:r>
          </a:p>
        </p:txBody>
      </p:sp>
      <p:grpSp>
        <p:nvGrpSpPr>
          <p:cNvPr id="421920" name="Group 32"/>
          <p:cNvGrpSpPr>
            <a:grpSpLocks/>
          </p:cNvGrpSpPr>
          <p:nvPr/>
        </p:nvGrpSpPr>
        <p:grpSpPr bwMode="auto">
          <a:xfrm>
            <a:off x="6096000" y="1600200"/>
            <a:ext cx="1828800" cy="1658938"/>
            <a:chOff x="3408" y="704"/>
            <a:chExt cx="1152" cy="1045"/>
          </a:xfrm>
        </p:grpSpPr>
        <p:grpSp>
          <p:nvGrpSpPr>
            <p:cNvPr id="5130" name="Group 5"/>
            <p:cNvGrpSpPr>
              <a:grpSpLocks/>
            </p:cNvGrpSpPr>
            <p:nvPr/>
          </p:nvGrpSpPr>
          <p:grpSpPr bwMode="auto">
            <a:xfrm>
              <a:off x="4176" y="1376"/>
              <a:ext cx="384" cy="373"/>
              <a:chOff x="4176" y="2736"/>
              <a:chExt cx="384" cy="373"/>
            </a:xfrm>
          </p:grpSpPr>
          <p:sp>
            <p:nvSpPr>
              <p:cNvPr id="5149" name="Rectangle 6"/>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50" name="tower"/>
              <p:cNvSpPr>
                <a:spLocks noEditPoints="1" noChangeArrowheads="1"/>
              </p:cNvSpPr>
              <p:nvPr/>
            </p:nvSpPr>
            <p:spPr bwMode="auto">
              <a:xfrm>
                <a:off x="4272" y="2784"/>
                <a:ext cx="217" cy="288"/>
              </a:xfrm>
              <a:custGeom>
                <a:avLst/>
                <a:gdLst>
                  <a:gd name="T0" fmla="*/ 0 w 21600"/>
                  <a:gd name="T1" fmla="*/ 29 h 21600"/>
                  <a:gd name="T2" fmla="*/ 67 w 21600"/>
                  <a:gd name="T3" fmla="*/ 0 h 21600"/>
                  <a:gd name="T4" fmla="*/ 109 w 21600"/>
                  <a:gd name="T5" fmla="*/ 0 h 21600"/>
                  <a:gd name="T6" fmla="*/ 217 w 21600"/>
                  <a:gd name="T7" fmla="*/ 0 h 21600"/>
                  <a:gd name="T8" fmla="*/ 217 w 21600"/>
                  <a:gd name="T9" fmla="*/ 155 h 21600"/>
                  <a:gd name="T10" fmla="*/ 217 w 21600"/>
                  <a:gd name="T11" fmla="*/ 259 h 21600"/>
                  <a:gd name="T12" fmla="*/ 152 w 21600"/>
                  <a:gd name="T13" fmla="*/ 288 h 21600"/>
                  <a:gd name="T14" fmla="*/ 106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5131" name="Group 8"/>
            <p:cNvGrpSpPr>
              <a:grpSpLocks/>
            </p:cNvGrpSpPr>
            <p:nvPr/>
          </p:nvGrpSpPr>
          <p:grpSpPr bwMode="auto">
            <a:xfrm>
              <a:off x="4176" y="704"/>
              <a:ext cx="384" cy="373"/>
              <a:chOff x="4176" y="2736"/>
              <a:chExt cx="384" cy="373"/>
            </a:xfrm>
          </p:grpSpPr>
          <p:sp>
            <p:nvSpPr>
              <p:cNvPr id="5147" name="Rectangle 9"/>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48" name="tower"/>
              <p:cNvSpPr>
                <a:spLocks noEditPoints="1" noChangeArrowheads="1"/>
              </p:cNvSpPr>
              <p:nvPr/>
            </p:nvSpPr>
            <p:spPr bwMode="auto">
              <a:xfrm>
                <a:off x="4272" y="2784"/>
                <a:ext cx="217" cy="288"/>
              </a:xfrm>
              <a:custGeom>
                <a:avLst/>
                <a:gdLst>
                  <a:gd name="T0" fmla="*/ 0 w 21600"/>
                  <a:gd name="T1" fmla="*/ 29 h 21600"/>
                  <a:gd name="T2" fmla="*/ 67 w 21600"/>
                  <a:gd name="T3" fmla="*/ 0 h 21600"/>
                  <a:gd name="T4" fmla="*/ 109 w 21600"/>
                  <a:gd name="T5" fmla="*/ 0 h 21600"/>
                  <a:gd name="T6" fmla="*/ 217 w 21600"/>
                  <a:gd name="T7" fmla="*/ 0 h 21600"/>
                  <a:gd name="T8" fmla="*/ 217 w 21600"/>
                  <a:gd name="T9" fmla="*/ 155 h 21600"/>
                  <a:gd name="T10" fmla="*/ 217 w 21600"/>
                  <a:gd name="T11" fmla="*/ 259 h 21600"/>
                  <a:gd name="T12" fmla="*/ 152 w 21600"/>
                  <a:gd name="T13" fmla="*/ 288 h 21600"/>
                  <a:gd name="T14" fmla="*/ 106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5132" name="Group 11"/>
            <p:cNvGrpSpPr>
              <a:grpSpLocks/>
            </p:cNvGrpSpPr>
            <p:nvPr/>
          </p:nvGrpSpPr>
          <p:grpSpPr bwMode="auto">
            <a:xfrm>
              <a:off x="3408" y="1376"/>
              <a:ext cx="384" cy="373"/>
              <a:chOff x="4176" y="2736"/>
              <a:chExt cx="384" cy="373"/>
            </a:xfrm>
          </p:grpSpPr>
          <p:sp>
            <p:nvSpPr>
              <p:cNvPr id="5145" name="Rectangle 12"/>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46" name="tower"/>
              <p:cNvSpPr>
                <a:spLocks noEditPoints="1" noChangeArrowheads="1"/>
              </p:cNvSpPr>
              <p:nvPr/>
            </p:nvSpPr>
            <p:spPr bwMode="auto">
              <a:xfrm>
                <a:off x="4272" y="2784"/>
                <a:ext cx="217" cy="288"/>
              </a:xfrm>
              <a:custGeom>
                <a:avLst/>
                <a:gdLst>
                  <a:gd name="T0" fmla="*/ 0 w 21600"/>
                  <a:gd name="T1" fmla="*/ 29 h 21600"/>
                  <a:gd name="T2" fmla="*/ 67 w 21600"/>
                  <a:gd name="T3" fmla="*/ 0 h 21600"/>
                  <a:gd name="T4" fmla="*/ 109 w 21600"/>
                  <a:gd name="T5" fmla="*/ 0 h 21600"/>
                  <a:gd name="T6" fmla="*/ 217 w 21600"/>
                  <a:gd name="T7" fmla="*/ 0 h 21600"/>
                  <a:gd name="T8" fmla="*/ 217 w 21600"/>
                  <a:gd name="T9" fmla="*/ 155 h 21600"/>
                  <a:gd name="T10" fmla="*/ 217 w 21600"/>
                  <a:gd name="T11" fmla="*/ 259 h 21600"/>
                  <a:gd name="T12" fmla="*/ 152 w 21600"/>
                  <a:gd name="T13" fmla="*/ 288 h 21600"/>
                  <a:gd name="T14" fmla="*/ 106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5133" name="Group 14"/>
            <p:cNvGrpSpPr>
              <a:grpSpLocks/>
            </p:cNvGrpSpPr>
            <p:nvPr/>
          </p:nvGrpSpPr>
          <p:grpSpPr bwMode="auto">
            <a:xfrm>
              <a:off x="3408" y="704"/>
              <a:ext cx="384" cy="373"/>
              <a:chOff x="4176" y="2736"/>
              <a:chExt cx="384" cy="373"/>
            </a:xfrm>
          </p:grpSpPr>
          <p:sp>
            <p:nvSpPr>
              <p:cNvPr id="5143" name="Rectangle 15"/>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44" name="tower"/>
              <p:cNvSpPr>
                <a:spLocks noEditPoints="1" noChangeArrowheads="1"/>
              </p:cNvSpPr>
              <p:nvPr/>
            </p:nvSpPr>
            <p:spPr bwMode="auto">
              <a:xfrm>
                <a:off x="4272" y="2784"/>
                <a:ext cx="217" cy="288"/>
              </a:xfrm>
              <a:custGeom>
                <a:avLst/>
                <a:gdLst>
                  <a:gd name="T0" fmla="*/ 0 w 21600"/>
                  <a:gd name="T1" fmla="*/ 29 h 21600"/>
                  <a:gd name="T2" fmla="*/ 67 w 21600"/>
                  <a:gd name="T3" fmla="*/ 0 h 21600"/>
                  <a:gd name="T4" fmla="*/ 109 w 21600"/>
                  <a:gd name="T5" fmla="*/ 0 h 21600"/>
                  <a:gd name="T6" fmla="*/ 217 w 21600"/>
                  <a:gd name="T7" fmla="*/ 0 h 21600"/>
                  <a:gd name="T8" fmla="*/ 217 w 21600"/>
                  <a:gd name="T9" fmla="*/ 155 h 21600"/>
                  <a:gd name="T10" fmla="*/ 217 w 21600"/>
                  <a:gd name="T11" fmla="*/ 259 h 21600"/>
                  <a:gd name="T12" fmla="*/ 152 w 21600"/>
                  <a:gd name="T13" fmla="*/ 288 h 21600"/>
                  <a:gd name="T14" fmla="*/ 106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grpSp>
          <p:nvGrpSpPr>
            <p:cNvPr id="5134" name="Group 17"/>
            <p:cNvGrpSpPr>
              <a:grpSpLocks/>
            </p:cNvGrpSpPr>
            <p:nvPr/>
          </p:nvGrpSpPr>
          <p:grpSpPr bwMode="auto">
            <a:xfrm>
              <a:off x="3712" y="971"/>
              <a:ext cx="564" cy="501"/>
              <a:chOff x="1680" y="3120"/>
              <a:chExt cx="672" cy="577"/>
            </a:xfrm>
          </p:grpSpPr>
          <p:sp>
            <p:nvSpPr>
              <p:cNvPr id="5137" name="Line 18"/>
              <p:cNvSpPr>
                <a:spLocks noChangeShapeType="1"/>
              </p:cNvSpPr>
              <p:nvPr/>
            </p:nvSpPr>
            <p:spPr bwMode="auto">
              <a:xfrm>
                <a:off x="1680" y="3120"/>
                <a:ext cx="672" cy="577"/>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38" name="Line 19"/>
              <p:cNvSpPr>
                <a:spLocks noChangeShapeType="1"/>
              </p:cNvSpPr>
              <p:nvPr/>
            </p:nvSpPr>
            <p:spPr bwMode="auto">
              <a:xfrm flipH="1">
                <a:off x="1680" y="3120"/>
                <a:ext cx="672" cy="577"/>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39" name="Line 20"/>
              <p:cNvSpPr>
                <a:spLocks noChangeShapeType="1"/>
              </p:cNvSpPr>
              <p:nvPr/>
            </p:nvSpPr>
            <p:spPr bwMode="auto">
              <a:xfrm>
                <a:off x="2352" y="3216"/>
                <a:ext cx="0" cy="384"/>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40" name="Line 21"/>
              <p:cNvSpPr>
                <a:spLocks noChangeShapeType="1"/>
              </p:cNvSpPr>
              <p:nvPr/>
            </p:nvSpPr>
            <p:spPr bwMode="auto">
              <a:xfrm flipH="1">
                <a:off x="1776" y="3120"/>
                <a:ext cx="48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41" name="Line 22"/>
              <p:cNvSpPr>
                <a:spLocks noChangeShapeType="1"/>
              </p:cNvSpPr>
              <p:nvPr/>
            </p:nvSpPr>
            <p:spPr bwMode="auto">
              <a:xfrm>
                <a:off x="1680" y="3216"/>
                <a:ext cx="0" cy="384"/>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42" name="Line 23"/>
              <p:cNvSpPr>
                <a:spLocks noChangeShapeType="1"/>
              </p:cNvSpPr>
              <p:nvPr/>
            </p:nvSpPr>
            <p:spPr bwMode="auto">
              <a:xfrm flipV="1">
                <a:off x="1776" y="3696"/>
                <a:ext cx="48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135" name="Rectangle 25"/>
            <p:cNvSpPr>
              <a:spLocks noChangeArrowheads="1"/>
            </p:cNvSpPr>
            <p:nvPr/>
          </p:nvSpPr>
          <p:spPr bwMode="auto">
            <a:xfrm>
              <a:off x="3696" y="962"/>
              <a:ext cx="591" cy="510"/>
            </a:xfrm>
            <a:prstGeom prst="rect">
              <a:avLst/>
            </a:prstGeom>
            <a:solidFill>
              <a:srgbClr val="618FFD">
                <a:alpha val="50195"/>
              </a:srgbClr>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36" name="Text Box 28"/>
            <p:cNvSpPr txBox="1">
              <a:spLocks noChangeArrowheads="1"/>
            </p:cNvSpPr>
            <p:nvPr/>
          </p:nvSpPr>
          <p:spPr bwMode="auto">
            <a:xfrm>
              <a:off x="3744" y="1104"/>
              <a:ext cx="49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r>
                <a:rPr lang="en-US" altLang="en-US"/>
                <a:t>PASS</a:t>
              </a:r>
            </a:p>
          </p:txBody>
        </p:sp>
      </p:grpSp>
      <p:grpSp>
        <p:nvGrpSpPr>
          <p:cNvPr id="421921" name="Group 33"/>
          <p:cNvGrpSpPr>
            <a:grpSpLocks/>
          </p:cNvGrpSpPr>
          <p:nvPr/>
        </p:nvGrpSpPr>
        <p:grpSpPr bwMode="auto">
          <a:xfrm>
            <a:off x="7467600" y="2133600"/>
            <a:ext cx="1447800" cy="976313"/>
            <a:chOff x="4272" y="1040"/>
            <a:chExt cx="912" cy="615"/>
          </a:xfrm>
        </p:grpSpPr>
        <p:sp>
          <p:nvSpPr>
            <p:cNvPr id="5126" name="Line 24"/>
            <p:cNvSpPr>
              <a:spLocks noChangeShapeType="1"/>
            </p:cNvSpPr>
            <p:nvPr/>
          </p:nvSpPr>
          <p:spPr bwMode="auto">
            <a:xfrm>
              <a:off x="4272" y="1221"/>
              <a:ext cx="528"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127" name="Rectangle 26"/>
            <p:cNvSpPr>
              <a:spLocks noChangeArrowheads="1"/>
            </p:cNvSpPr>
            <p:nvPr/>
          </p:nvSpPr>
          <p:spPr bwMode="auto">
            <a:xfrm>
              <a:off x="4800" y="1040"/>
              <a:ext cx="384" cy="373"/>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endParaRPr lang="en-US" altLang="en-US"/>
            </a:p>
          </p:txBody>
        </p:sp>
        <p:sp>
          <p:nvSpPr>
            <p:cNvPr id="5128" name="tower"/>
            <p:cNvSpPr>
              <a:spLocks noEditPoints="1" noChangeArrowheads="1"/>
            </p:cNvSpPr>
            <p:nvPr/>
          </p:nvSpPr>
          <p:spPr bwMode="auto">
            <a:xfrm>
              <a:off x="4896" y="1088"/>
              <a:ext cx="217" cy="288"/>
            </a:xfrm>
            <a:custGeom>
              <a:avLst/>
              <a:gdLst>
                <a:gd name="T0" fmla="*/ 0 w 21600"/>
                <a:gd name="T1" fmla="*/ 29 h 21600"/>
                <a:gd name="T2" fmla="*/ 67 w 21600"/>
                <a:gd name="T3" fmla="*/ 0 h 21600"/>
                <a:gd name="T4" fmla="*/ 109 w 21600"/>
                <a:gd name="T5" fmla="*/ 0 h 21600"/>
                <a:gd name="T6" fmla="*/ 217 w 21600"/>
                <a:gd name="T7" fmla="*/ 0 h 21600"/>
                <a:gd name="T8" fmla="*/ 217 w 21600"/>
                <a:gd name="T9" fmla="*/ 155 h 21600"/>
                <a:gd name="T10" fmla="*/ 217 w 21600"/>
                <a:gd name="T11" fmla="*/ 259 h 21600"/>
                <a:gd name="T12" fmla="*/ 152 w 21600"/>
                <a:gd name="T13" fmla="*/ 288 h 21600"/>
                <a:gd name="T14" fmla="*/ 106 w 21600"/>
                <a:gd name="T15" fmla="*/ 288 h 21600"/>
                <a:gd name="T16" fmla="*/ 0 w 21600"/>
                <a:gd name="T17" fmla="*/ 288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98 w 21600"/>
                <a:gd name="T31" fmla="*/ 22575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53FB25"/>
            </a:solidFill>
            <a:ln w="9525">
              <a:solidFill>
                <a:srgbClr val="000000"/>
              </a:solidFill>
              <a:miter lim="800000"/>
              <a:headEnd/>
              <a:tailEnd/>
            </a:ln>
          </p:spPr>
          <p:txBody>
            <a:bodyPr/>
            <a:lstStyle/>
            <a:p>
              <a:endParaRPr lang="en-US"/>
            </a:p>
          </p:txBody>
        </p:sp>
        <p:sp>
          <p:nvSpPr>
            <p:cNvPr id="5129" name="Text Box 29"/>
            <p:cNvSpPr txBox="1">
              <a:spLocks noChangeArrowheads="1"/>
            </p:cNvSpPr>
            <p:nvPr/>
          </p:nvSpPr>
          <p:spPr bwMode="auto">
            <a:xfrm>
              <a:off x="4756" y="1424"/>
              <a:ext cx="39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algn="ctr" eaLnBrk="0" fontAlgn="base" hangingPunct="0">
                <a:spcBef>
                  <a:spcPct val="0"/>
                </a:spcBef>
                <a:spcAft>
                  <a:spcPct val="0"/>
                </a:spcAft>
                <a:defRPr b="1">
                  <a:solidFill>
                    <a:schemeClr val="tx1"/>
                  </a:solidFill>
                  <a:latin typeface="Comic Sans MS" pitchFamily="66" charset="0"/>
                </a:defRPr>
              </a:lvl6pPr>
              <a:lvl7pPr marL="2971800" indent="-228600" algn="ctr" eaLnBrk="0" fontAlgn="base" hangingPunct="0">
                <a:spcBef>
                  <a:spcPct val="0"/>
                </a:spcBef>
                <a:spcAft>
                  <a:spcPct val="0"/>
                </a:spcAft>
                <a:defRPr b="1">
                  <a:solidFill>
                    <a:schemeClr val="tx1"/>
                  </a:solidFill>
                  <a:latin typeface="Comic Sans MS" pitchFamily="66" charset="0"/>
                </a:defRPr>
              </a:lvl7pPr>
              <a:lvl8pPr marL="3429000" indent="-228600" algn="ctr" eaLnBrk="0" fontAlgn="base" hangingPunct="0">
                <a:spcBef>
                  <a:spcPct val="0"/>
                </a:spcBef>
                <a:spcAft>
                  <a:spcPct val="0"/>
                </a:spcAft>
                <a:defRPr b="1">
                  <a:solidFill>
                    <a:schemeClr val="tx1"/>
                  </a:solidFill>
                  <a:latin typeface="Comic Sans MS" pitchFamily="66" charset="0"/>
                </a:defRPr>
              </a:lvl8pPr>
              <a:lvl9pPr marL="3886200" indent="-228600" algn="ctr" eaLnBrk="0" fontAlgn="base" hangingPunct="0">
                <a:spcBef>
                  <a:spcPct val="0"/>
                </a:spcBef>
                <a:spcAft>
                  <a:spcPct val="0"/>
                </a:spcAft>
                <a:defRPr b="1">
                  <a:solidFill>
                    <a:schemeClr val="tx1"/>
                  </a:solidFill>
                  <a:latin typeface="Comic Sans MS" pitchFamily="66" charset="0"/>
                </a:defRPr>
              </a:lvl9pPr>
            </a:lstStyle>
            <a:p>
              <a:r>
                <a:rPr lang="en-US" altLang="en-US"/>
                <a:t>BFS</a:t>
              </a:r>
            </a:p>
          </p:txBody>
        </p:sp>
      </p:grpSp>
    </p:spTree>
    <p:extLst>
      <p:ext uri="{BB962C8B-B14F-4D97-AF65-F5344CB8AC3E}">
        <p14:creationId xmlns:p14="http://schemas.microsoft.com/office/powerpoint/2010/main" val="3479363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 calcmode="lin" valueType="num">
                                      <p:cBhvr additive="base">
                                        <p:cTn id="7" dur="500" fill="hold"/>
                                        <p:tgtEl>
                                          <p:spTgt spid="421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1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1891">
                                            <p:txEl>
                                              <p:pRg st="3" end="3"/>
                                            </p:txEl>
                                          </p:spTgt>
                                        </p:tgtEl>
                                        <p:attrNameLst>
                                          <p:attrName>style.visibility</p:attrName>
                                        </p:attrNameLst>
                                      </p:cBhvr>
                                      <p:to>
                                        <p:strVal val="visible"/>
                                      </p:to>
                                    </p:set>
                                    <p:anim calcmode="lin" valueType="num">
                                      <p:cBhvr additive="base">
                                        <p:cTn id="13" dur="500" fill="hold"/>
                                        <p:tgtEl>
                                          <p:spTgt spid="421891">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21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1891">
                                            <p:txEl>
                                              <p:pRg st="4" end="4"/>
                                            </p:txEl>
                                          </p:spTgt>
                                        </p:tgtEl>
                                        <p:attrNameLst>
                                          <p:attrName>style.visibility</p:attrName>
                                        </p:attrNameLst>
                                      </p:cBhvr>
                                      <p:to>
                                        <p:strVal val="visible"/>
                                      </p:to>
                                    </p:set>
                                    <p:anim calcmode="lin" valueType="num">
                                      <p:cBhvr additive="base">
                                        <p:cTn id="19" dur="500" fill="hold"/>
                                        <p:tgtEl>
                                          <p:spTgt spid="42189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21891">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21891">
                                            <p:txEl>
                                              <p:pRg st="5" end="5"/>
                                            </p:txEl>
                                          </p:spTgt>
                                        </p:tgtEl>
                                        <p:attrNameLst>
                                          <p:attrName>style.visibility</p:attrName>
                                        </p:attrNameLst>
                                      </p:cBhvr>
                                      <p:to>
                                        <p:strVal val="visible"/>
                                      </p:to>
                                    </p:set>
                                    <p:anim calcmode="lin" valueType="num">
                                      <p:cBhvr additive="base">
                                        <p:cTn id="23" dur="500" fill="hold"/>
                                        <p:tgtEl>
                                          <p:spTgt spid="421891">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21891">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21891">
                                            <p:txEl>
                                              <p:pRg st="6" end="6"/>
                                            </p:txEl>
                                          </p:spTgt>
                                        </p:tgtEl>
                                        <p:attrNameLst>
                                          <p:attrName>style.visibility</p:attrName>
                                        </p:attrNameLst>
                                      </p:cBhvr>
                                      <p:to>
                                        <p:strVal val="visible"/>
                                      </p:to>
                                    </p:set>
                                    <p:anim calcmode="lin" valueType="num">
                                      <p:cBhvr additive="base">
                                        <p:cTn id="27" dur="500" fill="hold"/>
                                        <p:tgtEl>
                                          <p:spTgt spid="421891">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21891">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21891">
                                            <p:txEl>
                                              <p:pRg st="7" end="7"/>
                                            </p:txEl>
                                          </p:spTgt>
                                        </p:tgtEl>
                                        <p:attrNameLst>
                                          <p:attrName>style.visibility</p:attrName>
                                        </p:attrNameLst>
                                      </p:cBhvr>
                                      <p:to>
                                        <p:strVal val="visible"/>
                                      </p:to>
                                    </p:set>
                                    <p:anim calcmode="lin" valueType="num">
                                      <p:cBhvr additive="base">
                                        <p:cTn id="31" dur="500" fill="hold"/>
                                        <p:tgtEl>
                                          <p:spTgt spid="421891">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21891">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421920"/>
                                        </p:tgtEl>
                                        <p:attrNameLst>
                                          <p:attrName>style.visibility</p:attrName>
                                        </p:attrNameLst>
                                      </p:cBhvr>
                                      <p:to>
                                        <p:strVal val="visible"/>
                                      </p:to>
                                    </p:set>
                                    <p:anim calcmode="lin" valueType="num">
                                      <p:cBhvr additive="base">
                                        <p:cTn id="35" dur="500" fill="hold"/>
                                        <p:tgtEl>
                                          <p:spTgt spid="421920"/>
                                        </p:tgtEl>
                                        <p:attrNameLst>
                                          <p:attrName>ppt_x</p:attrName>
                                        </p:attrNameLst>
                                      </p:cBhvr>
                                      <p:tavLst>
                                        <p:tav tm="0">
                                          <p:val>
                                            <p:strVal val="1+#ppt_w/2"/>
                                          </p:val>
                                        </p:tav>
                                        <p:tav tm="100000">
                                          <p:val>
                                            <p:strVal val="#ppt_x"/>
                                          </p:val>
                                        </p:tav>
                                      </p:tavLst>
                                    </p:anim>
                                    <p:anim calcmode="lin" valueType="num">
                                      <p:cBhvr additive="base">
                                        <p:cTn id="36" dur="500" fill="hold"/>
                                        <p:tgtEl>
                                          <p:spTgt spid="421920"/>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21891">
                                            <p:txEl>
                                              <p:pRg st="8" end="8"/>
                                            </p:txEl>
                                          </p:spTgt>
                                        </p:tgtEl>
                                        <p:attrNameLst>
                                          <p:attrName>style.visibility</p:attrName>
                                        </p:attrNameLst>
                                      </p:cBhvr>
                                      <p:to>
                                        <p:strVal val="visible"/>
                                      </p:to>
                                    </p:set>
                                    <p:anim calcmode="lin" valueType="num">
                                      <p:cBhvr additive="base">
                                        <p:cTn id="41" dur="500" fill="hold"/>
                                        <p:tgtEl>
                                          <p:spTgt spid="42189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21891">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1891">
                                            <p:txEl>
                                              <p:pRg st="9" end="9"/>
                                            </p:txEl>
                                          </p:spTgt>
                                        </p:tgtEl>
                                        <p:attrNameLst>
                                          <p:attrName>style.visibility</p:attrName>
                                        </p:attrNameLst>
                                      </p:cBhvr>
                                      <p:to>
                                        <p:strVal val="visible"/>
                                      </p:to>
                                    </p:set>
                                    <p:anim calcmode="lin" valueType="num">
                                      <p:cBhvr additive="base">
                                        <p:cTn id="45" dur="500" fill="hold"/>
                                        <p:tgtEl>
                                          <p:spTgt spid="421891">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21891">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21891">
                                            <p:txEl>
                                              <p:pRg st="10" end="10"/>
                                            </p:txEl>
                                          </p:spTgt>
                                        </p:tgtEl>
                                        <p:attrNameLst>
                                          <p:attrName>style.visibility</p:attrName>
                                        </p:attrNameLst>
                                      </p:cBhvr>
                                      <p:to>
                                        <p:strVal val="visible"/>
                                      </p:to>
                                    </p:set>
                                    <p:anim calcmode="lin" valueType="num">
                                      <p:cBhvr additive="base">
                                        <p:cTn id="49" dur="500" fill="hold"/>
                                        <p:tgtEl>
                                          <p:spTgt spid="421891">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21891">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421921"/>
                                        </p:tgtEl>
                                        <p:attrNameLst>
                                          <p:attrName>style.visibility</p:attrName>
                                        </p:attrNameLst>
                                      </p:cBhvr>
                                      <p:to>
                                        <p:strVal val="visible"/>
                                      </p:to>
                                    </p:set>
                                    <p:anim calcmode="lin" valueType="num">
                                      <p:cBhvr additive="base">
                                        <p:cTn id="53" dur="500" fill="hold"/>
                                        <p:tgtEl>
                                          <p:spTgt spid="421921"/>
                                        </p:tgtEl>
                                        <p:attrNameLst>
                                          <p:attrName>ppt_x</p:attrName>
                                        </p:attrNameLst>
                                      </p:cBhvr>
                                      <p:tavLst>
                                        <p:tav tm="0">
                                          <p:val>
                                            <p:strVal val="1+#ppt_w/2"/>
                                          </p:val>
                                        </p:tav>
                                        <p:tav tm="100000">
                                          <p:val>
                                            <p:strVal val="#ppt_x"/>
                                          </p:val>
                                        </p:tav>
                                      </p:tavLst>
                                    </p:anim>
                                    <p:anim calcmode="lin" valueType="num">
                                      <p:cBhvr additive="base">
                                        <p:cTn id="54" dur="500" fill="hold"/>
                                        <p:tgtEl>
                                          <p:spTgt spid="421921"/>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421891">
                                            <p:txEl>
                                              <p:pRg st="11" end="11"/>
                                            </p:txEl>
                                          </p:spTgt>
                                        </p:tgtEl>
                                        <p:attrNameLst>
                                          <p:attrName>style.visibility</p:attrName>
                                        </p:attrNameLst>
                                      </p:cBhvr>
                                      <p:to>
                                        <p:strVal val="visible"/>
                                      </p:to>
                                    </p:set>
                                    <p:anim calcmode="lin" valueType="num">
                                      <p:cBhvr additive="base">
                                        <p:cTn id="59" dur="500" fill="hold"/>
                                        <p:tgtEl>
                                          <p:spTgt spid="421891">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2189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421891">
                                            <p:txEl>
                                              <p:pRg st="12" end="12"/>
                                            </p:txEl>
                                          </p:spTgt>
                                        </p:tgtEl>
                                        <p:attrNameLst>
                                          <p:attrName>style.visibility</p:attrName>
                                        </p:attrNameLst>
                                      </p:cBhvr>
                                      <p:to>
                                        <p:strVal val="visible"/>
                                      </p:to>
                                    </p:set>
                                    <p:anim calcmode="lin" valueType="num">
                                      <p:cBhvr additive="base">
                                        <p:cTn id="65" dur="500" fill="hold"/>
                                        <p:tgtEl>
                                          <p:spTgt spid="421891">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2189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21891">
                                            <p:txEl>
                                              <p:pRg st="13" end="13"/>
                                            </p:txEl>
                                          </p:spTgt>
                                        </p:tgtEl>
                                        <p:attrNameLst>
                                          <p:attrName>style.visibility</p:attrName>
                                        </p:attrNameLst>
                                      </p:cBhvr>
                                      <p:to>
                                        <p:strVal val="visible"/>
                                      </p:to>
                                    </p:set>
                                    <p:anim calcmode="lin" valueType="num">
                                      <p:cBhvr additive="base">
                                        <p:cTn id="71" dur="500" fill="hold"/>
                                        <p:tgtEl>
                                          <p:spTgt spid="421891">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21891">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421891">
                                            <p:txEl>
                                              <p:pRg st="14" end="14"/>
                                            </p:txEl>
                                          </p:spTgt>
                                        </p:tgtEl>
                                        <p:attrNameLst>
                                          <p:attrName>style.visibility</p:attrName>
                                        </p:attrNameLst>
                                      </p:cBhvr>
                                      <p:to>
                                        <p:strVal val="visible"/>
                                      </p:to>
                                    </p:set>
                                    <p:anim calcmode="lin" valueType="num">
                                      <p:cBhvr additive="base">
                                        <p:cTn id="75" dur="500" fill="hold"/>
                                        <p:tgtEl>
                                          <p:spTgt spid="421891">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421891">
                                            <p:txEl>
                                              <p:pRg st="14" end="14"/>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421891">
                                            <p:txEl>
                                              <p:pRg st="15" end="15"/>
                                            </p:txEl>
                                          </p:spTgt>
                                        </p:tgtEl>
                                        <p:attrNameLst>
                                          <p:attrName>style.visibility</p:attrName>
                                        </p:attrNameLst>
                                      </p:cBhvr>
                                      <p:to>
                                        <p:strVal val="visible"/>
                                      </p:to>
                                    </p:set>
                                    <p:anim calcmode="lin" valueType="num">
                                      <p:cBhvr additive="base">
                                        <p:cTn id="79" dur="500" fill="hold"/>
                                        <p:tgtEl>
                                          <p:spTgt spid="421891">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42189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421891">
                                            <p:txEl>
                                              <p:pRg st="16" end="16"/>
                                            </p:txEl>
                                          </p:spTgt>
                                        </p:tgtEl>
                                        <p:attrNameLst>
                                          <p:attrName>style.visibility</p:attrName>
                                        </p:attrNameLst>
                                      </p:cBhvr>
                                      <p:to>
                                        <p:strVal val="visible"/>
                                      </p:to>
                                    </p:set>
                                    <p:anim calcmode="lin" valueType="num">
                                      <p:cBhvr additive="base">
                                        <p:cTn id="85" dur="500" fill="hold"/>
                                        <p:tgtEl>
                                          <p:spTgt spid="421891">
                                            <p:txEl>
                                              <p:pRg st="16" end="16"/>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42189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ChangeArrowheads="1"/>
          </p:cNvSpPr>
          <p:nvPr>
            <p:ph type="title"/>
          </p:nvPr>
        </p:nvSpPr>
        <p:spPr/>
        <p:txBody>
          <a:bodyPr/>
          <a:lstStyle/>
          <a:p>
            <a:pPr eaLnBrk="1" hangingPunct="1"/>
            <a:r>
              <a:rPr lang="en-US">
                <a:ea typeface="ＭＳ Ｐゴシック" pitchFamily="34" charset="-128"/>
              </a:rPr>
              <a:t>Race Condition</a:t>
            </a:r>
          </a:p>
        </p:txBody>
      </p:sp>
      <p:sp>
        <p:nvSpPr>
          <p:cNvPr id="17410" name="Rectangle 1027"/>
          <p:cNvSpPr>
            <a:spLocks noGrp="1" noChangeArrowheads="1"/>
          </p:cNvSpPr>
          <p:nvPr>
            <p:ph type="body" idx="1"/>
          </p:nvPr>
        </p:nvSpPr>
        <p:spPr>
          <a:xfrm>
            <a:off x="827617" y="1279923"/>
            <a:ext cx="8067675" cy="5173265"/>
          </a:xfrm>
        </p:spPr>
        <p:txBody>
          <a:bodyPr/>
          <a:lstStyle/>
          <a:p>
            <a:r>
              <a:rPr lang="en-US" sz="2400" b="1" dirty="0"/>
              <a:t>Race condition</a:t>
            </a:r>
            <a:endParaRPr lang="en-US" sz="2400" dirty="0"/>
          </a:p>
          <a:p>
            <a:pPr lvl="1"/>
            <a:r>
              <a:rPr lang="en-US" sz="2400" dirty="0"/>
              <a:t>The situation where several processes </a:t>
            </a:r>
          </a:p>
          <a:p>
            <a:pPr lvl="2"/>
            <a:r>
              <a:rPr lang="en-US" sz="2400" dirty="0"/>
              <a:t>access and manipulate shared data concurrently. </a:t>
            </a:r>
          </a:p>
          <a:p>
            <a:pPr lvl="1"/>
            <a:r>
              <a:rPr lang="en-US" sz="2400" dirty="0"/>
              <a:t>The final value of the shared data depends upon which process finishes last.</a:t>
            </a:r>
          </a:p>
          <a:p>
            <a:endParaRPr lang="en-US" sz="2400" dirty="0"/>
          </a:p>
          <a:p>
            <a:r>
              <a:rPr lang="en-US" sz="2400" dirty="0"/>
              <a:t>To prevent race conditions, concurrent processes must be </a:t>
            </a:r>
            <a:r>
              <a:rPr lang="en-US" sz="2400" b="1" dirty="0"/>
              <a:t>synchronized</a:t>
            </a:r>
            <a:r>
              <a:rPr lang="en-US" sz="2400" dirty="0"/>
              <a:t>.</a:t>
            </a:r>
          </a:p>
          <a:p>
            <a:pPr lvl="1">
              <a:lnSpc>
                <a:spcPct val="90000"/>
              </a:lnSpc>
              <a:buFont typeface="Monotype Sorts" pitchFamily="-1" charset="2"/>
              <a:buNone/>
            </a:pPr>
            <a:endParaRPr lang="en-US" sz="2400" dirty="0">
              <a:solidFill>
                <a:srgbClr val="002060"/>
              </a:solidFill>
              <a:ea typeface="ＭＳ Ｐゴシック" pitchFamily="34" charset="-128"/>
            </a:endParaRPr>
          </a:p>
        </p:txBody>
      </p:sp>
    </p:spTree>
    <p:extLst>
      <p:ext uri="{BB962C8B-B14F-4D97-AF65-F5344CB8AC3E}">
        <p14:creationId xmlns:p14="http://schemas.microsoft.com/office/powerpoint/2010/main" val="430725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576263"/>
          </a:xfrm>
        </p:spPr>
        <p:txBody>
          <a:bodyPr/>
          <a:lstStyle/>
          <a:p>
            <a:r>
              <a:rPr lang="en-US" sz="6000" dirty="0"/>
              <a:t>BACKUP</a:t>
            </a:r>
          </a:p>
        </p:txBody>
      </p:sp>
    </p:spTree>
    <p:extLst>
      <p:ext uri="{BB962C8B-B14F-4D97-AF65-F5344CB8AC3E}">
        <p14:creationId xmlns:p14="http://schemas.microsoft.com/office/powerpoint/2010/main" val="702716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14463" y="5337175"/>
            <a:ext cx="158750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01763" y="4683125"/>
            <a:ext cx="1589087"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100" name="Title 1"/>
          <p:cNvSpPr>
            <a:spLocks noGrp="1"/>
          </p:cNvSpPr>
          <p:nvPr>
            <p:ph type="title"/>
          </p:nvPr>
        </p:nvSpPr>
        <p:spPr>
          <a:xfrm>
            <a:off x="457200" y="161925"/>
            <a:ext cx="8229600" cy="576263"/>
          </a:xfrm>
        </p:spPr>
        <p:txBody>
          <a:bodyPr/>
          <a:lstStyle/>
          <a:p>
            <a:r>
              <a:rPr lang="en-US" altLang="en-US"/>
              <a:t>acquire() and release()</a:t>
            </a:r>
          </a:p>
        </p:txBody>
      </p:sp>
      <p:sp>
        <p:nvSpPr>
          <p:cNvPr id="4101" name="Content Placeholder 2"/>
          <p:cNvSpPr>
            <a:spLocks noGrp="1"/>
          </p:cNvSpPr>
          <p:nvPr>
            <p:ph idx="1"/>
          </p:nvPr>
        </p:nvSpPr>
        <p:spPr>
          <a:xfrm>
            <a:off x="882650" y="1169988"/>
            <a:ext cx="7234238" cy="5611812"/>
          </a:xfrm>
        </p:spPr>
        <p:txBody>
          <a:bodyPr/>
          <a:lstStyle/>
          <a:p>
            <a:pPr marL="0" indent="0"/>
            <a:r>
              <a:rPr lang="en-US" altLang="en-US" sz="1400" b="1" dirty="0">
                <a:latin typeface="Courier New" pitchFamily="49" charset="0"/>
                <a:cs typeface="Courier New" pitchFamily="49" charset="0"/>
              </a:rPr>
              <a:t>   </a:t>
            </a:r>
            <a:r>
              <a:rPr lang="en-US" altLang="en-US" sz="1600" b="1" dirty="0">
                <a:latin typeface="Courier New" pitchFamily="49" charset="0"/>
                <a:cs typeface="Courier New" pitchFamily="49" charset="0"/>
              </a:rPr>
              <a:t>acquire()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while (!available) </a:t>
            </a:r>
          </a:p>
          <a:p>
            <a:pPr marL="0" indent="0">
              <a:buFont typeface="Monotype Sorts" pitchFamily="-84" charset="2"/>
              <a:buNone/>
            </a:pPr>
            <a:r>
              <a:rPr lang="en-US" altLang="en-US" sz="1600" b="1" dirty="0">
                <a:latin typeface="Courier New" pitchFamily="49" charset="0"/>
                <a:cs typeface="Courier New" pitchFamily="49" charset="0"/>
              </a:rPr>
              <a:t>          ; /* busy wait */ </a:t>
            </a:r>
          </a:p>
          <a:p>
            <a:pPr marL="0" indent="0">
              <a:buFont typeface="Monotype Sorts" pitchFamily="-84" charset="2"/>
              <a:buNone/>
            </a:pPr>
            <a:r>
              <a:rPr lang="en-US" altLang="en-US" sz="1600" b="1" dirty="0">
                <a:latin typeface="Courier New" pitchFamily="49" charset="0"/>
                <a:cs typeface="Courier New" pitchFamily="49" charset="0"/>
              </a:rPr>
              <a:t>       available = false; </a:t>
            </a:r>
          </a:p>
          <a:p>
            <a:pPr marL="0" indent="0">
              <a:buFont typeface="Monotype Sorts" pitchFamily="-84" charset="2"/>
              <a:buNone/>
            </a:pPr>
            <a:r>
              <a:rPr lang="en-US" altLang="en-US" sz="1600" b="1" dirty="0">
                <a:latin typeface="Courier New" pitchFamily="49" charset="0"/>
                <a:cs typeface="Courier New" pitchFamily="49" charset="0"/>
              </a:rPr>
              <a:t>    } </a:t>
            </a:r>
          </a:p>
          <a:p>
            <a:pPr marL="0" indent="0"/>
            <a:r>
              <a:rPr lang="en-US" altLang="en-US" sz="1600" b="1" dirty="0">
                <a:latin typeface="Courier New" pitchFamily="49" charset="0"/>
                <a:cs typeface="Courier New" pitchFamily="49" charset="0"/>
              </a:rPr>
              <a:t>   release() { </a:t>
            </a:r>
          </a:p>
          <a:p>
            <a:pPr marL="0" indent="0">
              <a:buFont typeface="Monotype Sorts" pitchFamily="-84" charset="2"/>
              <a:buNone/>
            </a:pPr>
            <a:r>
              <a:rPr lang="en-US" altLang="en-US" sz="1600" b="1" dirty="0">
                <a:latin typeface="Courier New" pitchFamily="49" charset="0"/>
                <a:cs typeface="Courier New" pitchFamily="49" charset="0"/>
              </a:rPr>
              <a:t>       available = true; </a:t>
            </a:r>
          </a:p>
          <a:p>
            <a:pPr marL="0" indent="0">
              <a:buFont typeface="Monotype Sorts" pitchFamily="-84" charset="2"/>
              <a:buNone/>
            </a:pPr>
            <a:r>
              <a:rPr lang="en-US" altLang="en-US" sz="1600" b="1" dirty="0">
                <a:latin typeface="Courier New" pitchFamily="49" charset="0"/>
                <a:cs typeface="Courier New" pitchFamily="49" charset="0"/>
              </a:rPr>
              <a:t>    } </a:t>
            </a:r>
          </a:p>
          <a:p>
            <a:pPr marL="0" indent="0"/>
            <a:r>
              <a:rPr lang="en-US" altLang="en-US" sz="1600" b="1" dirty="0">
                <a:latin typeface="Courier New" pitchFamily="49" charset="0"/>
                <a:cs typeface="Courier New" pitchFamily="49" charset="0"/>
              </a:rPr>
              <a:t>   do { </a:t>
            </a:r>
          </a:p>
          <a:p>
            <a:pPr marL="0" indent="0">
              <a:buFont typeface="Monotype Sorts" pitchFamily="-84" charset="2"/>
              <a:buNone/>
            </a:pPr>
            <a:r>
              <a:rPr lang="en-US" altLang="en-US" sz="1600" b="1" i="1" dirty="0">
                <a:latin typeface="Courier New" pitchFamily="49" charset="0"/>
                <a:cs typeface="Courier New" pitchFamily="49" charset="0"/>
              </a:rPr>
              <a:t>    acquire lock</a:t>
            </a:r>
          </a:p>
          <a:p>
            <a:pPr marL="0" indent="0">
              <a:buFont typeface="Monotype Sorts" pitchFamily="-84" charset="2"/>
              <a:buNone/>
            </a:pPr>
            <a:r>
              <a:rPr lang="en-US" altLang="en-US" sz="1600" b="1" dirty="0">
                <a:latin typeface="Courier New" pitchFamily="49" charset="0"/>
                <a:cs typeface="Courier New" pitchFamily="49" charset="0"/>
              </a:rPr>
              <a:t>       critical section</a:t>
            </a:r>
          </a:p>
          <a:p>
            <a:pPr marL="0" indent="0">
              <a:buFont typeface="Monotype Sorts" pitchFamily="-84" charset="2"/>
              <a:buNone/>
            </a:pPr>
            <a:r>
              <a:rPr lang="en-US" altLang="en-US" sz="1600" b="1" i="1" dirty="0">
                <a:latin typeface="Courier New" pitchFamily="49" charset="0"/>
                <a:cs typeface="Courier New" pitchFamily="49" charset="0"/>
              </a:rPr>
              <a:t>    release lock </a:t>
            </a:r>
          </a:p>
          <a:p>
            <a:pPr marL="0" indent="0">
              <a:buFont typeface="Monotype Sorts" pitchFamily="-84" charset="2"/>
              <a:buNone/>
            </a:pPr>
            <a:r>
              <a:rPr lang="en-US" altLang="en-US" sz="1600" b="1" dirty="0">
                <a:latin typeface="Courier New" pitchFamily="49" charset="0"/>
                <a:cs typeface="Courier New" pitchFamily="49" charset="0"/>
              </a:rPr>
              <a:t>      remainder section </a:t>
            </a:r>
          </a:p>
          <a:p>
            <a:pPr marL="0" indent="0">
              <a:buFont typeface="Monotype Sorts" pitchFamily="-84" charset="2"/>
              <a:buNone/>
            </a:pPr>
            <a:r>
              <a:rPr lang="en-US" altLang="en-US" sz="1600" b="1" dirty="0">
                <a:latin typeface="Courier New" pitchFamily="49" charset="0"/>
                <a:cs typeface="Courier New" pitchFamily="49" charset="0"/>
              </a:rPr>
              <a:t> } while (true); </a:t>
            </a:r>
          </a:p>
          <a:p>
            <a:pPr marL="0" indent="0">
              <a:buFont typeface="Monotype Sorts" pitchFamily="-84" charset="2"/>
              <a:buNone/>
            </a:pPr>
            <a:endParaRPr lang="en-US" altLang="en-US" sz="1400" b="1" dirty="0">
              <a:latin typeface="Courier New" pitchFamily="49" charset="0"/>
              <a:cs typeface="Courier New" pitchFamily="49" charset="0"/>
            </a:endParaRPr>
          </a:p>
          <a:p>
            <a:pPr marL="342866" indent="-342866">
              <a:lnSpc>
                <a:spcPct val="90000"/>
              </a:lnSpc>
              <a:buFont typeface="Monotype Sorts" charset="0"/>
              <a:buChar char="n"/>
              <a:defRPr/>
            </a:pPr>
            <a:r>
              <a:rPr lang="en-US" dirty="0">
                <a:ea typeface="ＭＳ Ｐゴシック" charset="0"/>
                <a:cs typeface="ＭＳ Ｐゴシック" charset="0"/>
              </a:rPr>
              <a:t>But this solution requires </a:t>
            </a:r>
            <a:r>
              <a:rPr lang="en-US" b="1" dirty="0">
                <a:solidFill>
                  <a:srgbClr val="3366FF"/>
                </a:solidFill>
                <a:ea typeface="ＭＳ Ｐゴシック" charset="0"/>
                <a:cs typeface="ＭＳ Ｐゴシック" charset="-128"/>
              </a:rPr>
              <a:t>busy waiting</a:t>
            </a:r>
          </a:p>
          <a:p>
            <a:pPr marL="742896" lvl="1" indent="-342866">
              <a:lnSpc>
                <a:spcPct val="90000"/>
              </a:lnSpc>
              <a:buFont typeface="Monotype Sorts" charset="0"/>
              <a:buChar char="n"/>
              <a:defRPr/>
            </a:pPr>
            <a:r>
              <a:rPr lang="en-US" dirty="0">
                <a:ea typeface="ＭＳ Ｐゴシック" charset="0"/>
                <a:cs typeface="ＭＳ Ｐゴシック" charset="0"/>
              </a:rPr>
              <a:t>This lock therefore called a </a:t>
            </a:r>
            <a:r>
              <a:rPr lang="en-US" b="1" dirty="0">
                <a:solidFill>
                  <a:srgbClr val="3366FF"/>
                </a:solidFill>
                <a:ea typeface="ＭＳ Ｐゴシック" charset="0"/>
                <a:cs typeface="ＭＳ Ｐゴシック" charset="-128"/>
              </a:rPr>
              <a:t>spinlock</a:t>
            </a:r>
          </a:p>
          <a:p>
            <a:pPr marL="0" indent="0">
              <a:buFont typeface="Monotype Sorts" pitchFamily="-84" charset="2"/>
              <a:buNone/>
            </a:pPr>
            <a:endParaRPr lang="en-US" altLang="en-US" dirty="0"/>
          </a:p>
        </p:txBody>
      </p:sp>
    </p:spTree>
    <p:extLst>
      <p:ext uri="{BB962C8B-B14F-4D97-AF65-F5344CB8AC3E}">
        <p14:creationId xmlns:p14="http://schemas.microsoft.com/office/powerpoint/2010/main" val="1481809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90500"/>
            <a:ext cx="8229600" cy="576263"/>
          </a:xfrm>
        </p:spPr>
        <p:txBody>
          <a:bodyPr/>
          <a:lstStyle/>
          <a:p>
            <a:pPr eaLnBrk="1" hangingPunct="1"/>
            <a:r>
              <a:rPr lang="en-US" altLang="en-US"/>
              <a:t>Semaphore Implementation</a:t>
            </a:r>
          </a:p>
        </p:txBody>
      </p:sp>
      <p:sp>
        <p:nvSpPr>
          <p:cNvPr id="7171" name="Rectangle 3"/>
          <p:cNvSpPr>
            <a:spLocks noGrp="1" noChangeArrowheads="1"/>
          </p:cNvSpPr>
          <p:nvPr>
            <p:ph idx="1"/>
          </p:nvPr>
        </p:nvSpPr>
        <p:spPr>
          <a:xfrm>
            <a:off x="381000" y="1157288"/>
            <a:ext cx="8534400" cy="4530725"/>
          </a:xfrm>
        </p:spPr>
        <p:txBody>
          <a:bodyPr/>
          <a:lstStyle/>
          <a:p>
            <a:r>
              <a:rPr lang="en-US" altLang="en-US" dirty="0"/>
              <a:t>Must guarantee that no two processes can execute  the </a:t>
            </a:r>
            <a:r>
              <a:rPr lang="en-US" altLang="en-US" sz="2000" b="1" dirty="0">
                <a:latin typeface="Courier New" pitchFamily="49" charset="0"/>
                <a:cs typeface="Courier New" pitchFamily="49" charset="0"/>
              </a:rPr>
              <a:t>wait</a:t>
            </a:r>
            <a:r>
              <a:rPr lang="en-US" altLang="en-US" b="1" dirty="0">
                <a:latin typeface="Courier New" pitchFamily="49" charset="0"/>
                <a:cs typeface="Courier New" pitchFamily="49" charset="0"/>
              </a:rPr>
              <a:t>()</a:t>
            </a:r>
            <a:r>
              <a:rPr lang="en-US" altLang="en-US" dirty="0"/>
              <a:t>and </a:t>
            </a:r>
            <a:r>
              <a:rPr lang="en-US" altLang="en-US" sz="2000" b="1" dirty="0">
                <a:latin typeface="Courier New" pitchFamily="49" charset="0"/>
                <a:cs typeface="Courier New"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itchFamily="49" charset="0"/>
                <a:cs typeface="Courier New" pitchFamily="49" charset="0"/>
              </a:rPr>
              <a:t>wait</a:t>
            </a:r>
            <a:r>
              <a:rPr lang="en-US" altLang="en-US" dirty="0"/>
              <a:t> and </a:t>
            </a:r>
            <a:r>
              <a:rPr lang="en-US" altLang="en-US" sz="2000" b="1" dirty="0">
                <a:latin typeface="Courier New" pitchFamily="49" charset="0"/>
                <a:cs typeface="Courier New" pitchFamily="49" charset="0"/>
              </a:rPr>
              <a:t>signal</a:t>
            </a:r>
            <a:r>
              <a:rPr lang="en-US" altLang="en-US" dirty="0"/>
              <a:t> code are placed in the critical section</a:t>
            </a:r>
          </a:p>
          <a:p>
            <a:pPr lvl="1"/>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p>
          <a:p>
            <a:pPr lvl="2"/>
            <a:r>
              <a:rPr lang="en-US" altLang="en-US" dirty="0"/>
              <a:t>But implementation code is short</a:t>
            </a:r>
          </a:p>
          <a:p>
            <a:pPr lvl="2"/>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extLst>
      <p:ext uri="{BB962C8B-B14F-4D97-AF65-F5344CB8AC3E}">
        <p14:creationId xmlns:p14="http://schemas.microsoft.com/office/powerpoint/2010/main" val="3162531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44450"/>
            <a:ext cx="8467725" cy="609600"/>
          </a:xfrm>
        </p:spPr>
        <p:txBody>
          <a:bodyPr/>
          <a:lstStyle/>
          <a:p>
            <a:pPr eaLnBrk="1" hangingPunct="1"/>
            <a:r>
              <a:rPr lang="en-US" altLang="en-US" sz="2400"/>
              <a:t>Semaphore Implementation with no Busy waiting </a:t>
            </a:r>
          </a:p>
        </p:txBody>
      </p:sp>
      <p:sp>
        <p:nvSpPr>
          <p:cNvPr id="8195" name="Rectangle 3"/>
          <p:cNvSpPr>
            <a:spLocks noGrp="1" noChangeArrowheads="1"/>
          </p:cNvSpPr>
          <p:nvPr>
            <p:ph idx="1"/>
          </p:nvPr>
        </p:nvSpPr>
        <p:spPr>
          <a:xfrm>
            <a:off x="609601" y="1041400"/>
            <a:ext cx="7289800" cy="5435600"/>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endParaRPr lang="en-US" altLang="en-US" sz="1600" b="1" dirty="0">
              <a:latin typeface="Courier New" pitchFamily="49" charset="0"/>
              <a:cs typeface="Courier New" pitchFamily="49" charset="0"/>
            </a:endParaRPr>
          </a:p>
          <a:p>
            <a:r>
              <a:rPr lang="en-US" altLang="en-US" sz="1600" b="1" dirty="0" err="1">
                <a:latin typeface="Courier New" pitchFamily="49" charset="0"/>
                <a:cs typeface="Courier New" pitchFamily="49" charset="0"/>
              </a:rPr>
              <a:t>typedef</a:t>
            </a: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struct</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int</a:t>
            </a:r>
            <a:r>
              <a:rPr lang="en-US" altLang="en-US" sz="1600" b="1" dirty="0">
                <a:latin typeface="Courier New" pitchFamily="49" charset="0"/>
                <a:cs typeface="Courier New" pitchFamily="49" charset="0"/>
              </a:rPr>
              <a:t> value; </a:t>
            </a:r>
          </a:p>
          <a:p>
            <a:pPr>
              <a:buFont typeface="Monotype Sorts" pitchFamily="-84" charset="2"/>
              <a:buNone/>
            </a:pP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struct</a:t>
            </a:r>
            <a:r>
              <a:rPr lang="en-US" altLang="en-US" sz="1600" b="1" dirty="0">
                <a:latin typeface="Courier New" pitchFamily="49" charset="0"/>
                <a:cs typeface="Courier New" pitchFamily="49" charset="0"/>
              </a:rPr>
              <a:t> process *list; </a:t>
            </a:r>
          </a:p>
          <a:p>
            <a:pPr>
              <a:buFont typeface="Monotype Sorts" pitchFamily="-84" charset="2"/>
              <a:buNone/>
            </a:pPr>
            <a:r>
              <a:rPr lang="en-US" altLang="en-US" sz="1600" b="1" dirty="0">
                <a:latin typeface="Courier New" pitchFamily="49" charset="0"/>
                <a:cs typeface="Courier New"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9404107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2325" y="144463"/>
            <a:ext cx="8356600" cy="581025"/>
          </a:xfrm>
        </p:spPr>
        <p:txBody>
          <a:bodyPr/>
          <a:lstStyle/>
          <a:p>
            <a:pPr eaLnBrk="1" hangingPunct="1"/>
            <a:r>
              <a:rPr lang="en-US" altLang="en-US" sz="2400"/>
              <a:t>Implementation with no Busy waiting (Cont.)</a:t>
            </a:r>
          </a:p>
        </p:txBody>
      </p:sp>
      <p:sp>
        <p:nvSpPr>
          <p:cNvPr id="9219" name="Rectangle 3"/>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a:latin typeface="Courier New" pitchFamily="49" charset="0"/>
              <a:cs typeface="Courier New" pitchFamily="49" charset="0"/>
            </a:endParaRPr>
          </a:p>
          <a:p>
            <a:pPr marL="0" indent="0">
              <a:buFont typeface="Monotype Sorts" pitchFamily="-84" charset="2"/>
              <a:buNone/>
            </a:pPr>
            <a:r>
              <a:rPr lang="en-US" altLang="en-US" sz="1600" b="1">
                <a:latin typeface="Courier New" pitchFamily="49" charset="0"/>
                <a:cs typeface="Courier New" pitchFamily="49" charset="0"/>
              </a:rPr>
              <a:t>wait(semaphore *S) { </a:t>
            </a:r>
          </a:p>
          <a:p>
            <a:pPr marL="0" indent="0">
              <a:buFont typeface="Monotype Sorts" pitchFamily="-84" charset="2"/>
              <a:buNone/>
            </a:pPr>
            <a:r>
              <a:rPr lang="en-US" altLang="en-US" sz="1600" b="1">
                <a:latin typeface="Courier New" pitchFamily="49" charset="0"/>
                <a:cs typeface="Courier New" pitchFamily="49" charset="0"/>
              </a:rPr>
              <a:t>   S-&gt;value--; </a:t>
            </a:r>
          </a:p>
          <a:p>
            <a:pPr marL="0" indent="0">
              <a:buFont typeface="Monotype Sorts" pitchFamily="-84" charset="2"/>
              <a:buNone/>
            </a:pPr>
            <a:r>
              <a:rPr lang="en-US" altLang="en-US" sz="1600" b="1">
                <a:latin typeface="Courier New" pitchFamily="49" charset="0"/>
                <a:cs typeface="Courier New" pitchFamily="49" charset="0"/>
              </a:rPr>
              <a:t>   if (S-&gt;value &lt; 0)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add this process to S-&gt;list; </a:t>
            </a:r>
          </a:p>
          <a:p>
            <a:pPr marL="0" indent="0">
              <a:buFont typeface="Monotype Sorts" pitchFamily="-84" charset="2"/>
              <a:buNone/>
            </a:pPr>
            <a:r>
              <a:rPr lang="en-US" altLang="en-US" sz="1600" b="1">
                <a:latin typeface="Courier New" pitchFamily="49" charset="0"/>
                <a:cs typeface="Courier New" pitchFamily="49" charset="0"/>
              </a:rPr>
              <a:t>      block(); </a:t>
            </a:r>
          </a:p>
          <a:p>
            <a:pPr marL="0" indent="0">
              <a:buFont typeface="Monotype Sorts" pitchFamily="-84" charset="2"/>
              <a:buNone/>
            </a:pPr>
            <a:r>
              <a:rPr lang="en-US" altLang="en-US" sz="1600" b="1">
                <a:latin typeface="Courier New" pitchFamily="49" charset="0"/>
                <a:cs typeface="Courier New" pitchFamily="49" charset="0"/>
              </a:rPr>
              <a:t>   } </a:t>
            </a:r>
          </a:p>
          <a:p>
            <a:pPr marL="0" indent="0">
              <a:buFont typeface="Monotype Sorts" pitchFamily="-84" charset="2"/>
              <a:buNone/>
            </a:pPr>
            <a:r>
              <a:rPr lang="en-US" altLang="en-US" sz="1600" b="1">
                <a:latin typeface="Courier New" pitchFamily="49" charset="0"/>
                <a:cs typeface="Courier New" pitchFamily="49" charset="0"/>
              </a:rPr>
              <a:t>}</a:t>
            </a:r>
          </a:p>
          <a:p>
            <a:pPr marL="0" indent="0">
              <a:buFont typeface="Monotype Sorts" pitchFamily="-84" charset="2"/>
              <a:buNone/>
            </a:pPr>
            <a:endParaRPr lang="en-US" altLang="en-US" sz="1600" b="1">
              <a:latin typeface="Courier New" pitchFamily="49" charset="0"/>
              <a:cs typeface="Courier New" pitchFamily="49" charset="0"/>
            </a:endParaRPr>
          </a:p>
          <a:p>
            <a:pPr marL="0" indent="0">
              <a:buFont typeface="Monotype Sorts" pitchFamily="-84" charset="2"/>
              <a:buNone/>
            </a:pPr>
            <a:r>
              <a:rPr lang="en-US" altLang="en-US" sz="1600" b="1">
                <a:latin typeface="Courier New" pitchFamily="49" charset="0"/>
                <a:cs typeface="Courier New" pitchFamily="49" charset="0"/>
              </a:rPr>
              <a:t>signal(semaphore *S) { </a:t>
            </a:r>
          </a:p>
          <a:p>
            <a:pPr marL="0" indent="0">
              <a:buFont typeface="Monotype Sorts" pitchFamily="-84" charset="2"/>
              <a:buNone/>
            </a:pPr>
            <a:r>
              <a:rPr lang="en-US" altLang="en-US" sz="1600" b="1">
                <a:latin typeface="Courier New" pitchFamily="49" charset="0"/>
                <a:cs typeface="Courier New" pitchFamily="49" charset="0"/>
              </a:rPr>
              <a:t>   S-&gt;value++; </a:t>
            </a:r>
          </a:p>
          <a:p>
            <a:pPr marL="0" indent="0">
              <a:buFont typeface="Monotype Sorts" pitchFamily="-84" charset="2"/>
              <a:buNone/>
            </a:pPr>
            <a:r>
              <a:rPr lang="en-US" altLang="en-US" sz="1600" b="1">
                <a:latin typeface="Courier New" pitchFamily="49" charset="0"/>
                <a:cs typeface="Courier New" pitchFamily="49" charset="0"/>
              </a:rPr>
              <a:t>   if (S-&gt;value &lt;= 0)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remove a process P from S-&gt;list; </a:t>
            </a:r>
          </a:p>
          <a:p>
            <a:pPr marL="0" indent="0">
              <a:buFont typeface="Monotype Sorts" pitchFamily="-84" charset="2"/>
              <a:buNone/>
            </a:pPr>
            <a:r>
              <a:rPr lang="en-US" altLang="en-US" sz="1600" b="1">
                <a:latin typeface="Courier New" pitchFamily="49" charset="0"/>
                <a:cs typeface="Courier New" pitchFamily="49" charset="0"/>
              </a:rPr>
              <a:t>      wakeup(P); </a:t>
            </a:r>
          </a:p>
          <a:p>
            <a:pPr marL="0" indent="0">
              <a:buFont typeface="Monotype Sorts" pitchFamily="-84" charset="2"/>
              <a:buNone/>
            </a:pPr>
            <a:r>
              <a:rPr lang="en-US" altLang="en-US" sz="1600" b="1">
                <a:latin typeface="Courier New" pitchFamily="49" charset="0"/>
                <a:cs typeface="Courier New" pitchFamily="49" charset="0"/>
              </a:rPr>
              <a:t>   } </a:t>
            </a:r>
          </a:p>
          <a:p>
            <a:pPr marL="0" indent="0">
              <a:buFont typeface="Monotype Sorts" pitchFamily="-84" charset="2"/>
              <a:buNone/>
            </a:pPr>
            <a:r>
              <a:rPr lang="en-US" altLang="en-US" sz="1600" b="1">
                <a:latin typeface="Courier New" pitchFamily="49" charset="0"/>
                <a:cs typeface="Courier New" pitchFamily="49" charset="0"/>
              </a:rPr>
              <a:t>} </a:t>
            </a:r>
          </a:p>
        </p:txBody>
      </p:sp>
    </p:spTree>
    <p:extLst>
      <p:ext uri="{BB962C8B-B14F-4D97-AF65-F5344CB8AC3E}">
        <p14:creationId xmlns:p14="http://schemas.microsoft.com/office/powerpoint/2010/main" val="36581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ChangeArrowheads="1"/>
          </p:cNvSpPr>
          <p:nvPr>
            <p:ph type="title"/>
          </p:nvPr>
        </p:nvSpPr>
        <p:spPr>
          <a:xfrm>
            <a:off x="381000" y="277416"/>
            <a:ext cx="8229600" cy="576263"/>
          </a:xfrm>
        </p:spPr>
        <p:txBody>
          <a:bodyPr/>
          <a:lstStyle/>
          <a:p>
            <a:pPr eaLnBrk="1" hangingPunct="1"/>
            <a:r>
              <a:rPr lang="en-US" dirty="0">
                <a:ea typeface="ＭＳ Ｐゴシック" pitchFamily="34" charset="-128"/>
              </a:rPr>
              <a:t>Race Condition</a:t>
            </a:r>
          </a:p>
        </p:txBody>
      </p:sp>
      <p:sp>
        <p:nvSpPr>
          <p:cNvPr id="17410" name="Rectangle 1027"/>
          <p:cNvSpPr>
            <a:spLocks noGrp="1" noChangeArrowheads="1"/>
          </p:cNvSpPr>
          <p:nvPr>
            <p:ph type="body" idx="1"/>
          </p:nvPr>
        </p:nvSpPr>
        <p:spPr>
          <a:xfrm>
            <a:off x="609600" y="1066800"/>
            <a:ext cx="8067675" cy="5173265"/>
          </a:xfrm>
        </p:spPr>
        <p:txBody>
          <a:bodyPr/>
          <a:lstStyle/>
          <a:p>
            <a:pPr>
              <a:lnSpc>
                <a:spcPct val="90000"/>
              </a:lnSpc>
            </a:pPr>
            <a:r>
              <a:rPr lang="en-US" b="1" dirty="0">
                <a:solidFill>
                  <a:srgbClr val="002060"/>
                </a:solidFill>
                <a:latin typeface="Courier New" pitchFamily="49" charset="0"/>
                <a:ea typeface="ＭＳ Ｐゴシック" pitchFamily="34" charset="-128"/>
                <a:cs typeface="Courier New" pitchFamily="49" charset="0"/>
              </a:rPr>
              <a:t>count++ </a:t>
            </a:r>
            <a:r>
              <a:rPr lang="en-US" dirty="0">
                <a:solidFill>
                  <a:srgbClr val="002060"/>
                </a:solidFill>
                <a:ea typeface="ＭＳ Ｐゴシック" pitchFamily="34" charset="-128"/>
              </a:rPr>
              <a:t>could be implemented as</a:t>
            </a:r>
            <a:br>
              <a:rPr lang="en-US" sz="1800" dirty="0">
                <a:solidFill>
                  <a:srgbClr val="002060"/>
                </a:solidFill>
                <a:ea typeface="ＭＳ Ｐゴシック" pitchFamily="34" charset="-128"/>
              </a:rPr>
            </a:br>
            <a:br>
              <a:rPr lang="en-US" sz="1800" dirty="0">
                <a:solidFill>
                  <a:srgbClr val="002060"/>
                </a:solidFill>
                <a:ea typeface="ＭＳ Ｐゴシック" pitchFamily="34" charset="-128"/>
              </a:rPr>
            </a:br>
            <a:r>
              <a:rPr lang="en-US" sz="1800" b="1" dirty="0">
                <a:solidFill>
                  <a:srgbClr val="002060"/>
                </a:solidFill>
                <a:latin typeface="Courier New" pitchFamily="49" charset="0"/>
                <a:ea typeface="ＭＳ Ｐゴシック" pitchFamily="34" charset="-128"/>
                <a:cs typeface="Courier New" pitchFamily="49" charset="0"/>
              </a:rPr>
              <a:t>     register1 = count</a:t>
            </a:r>
            <a:br>
              <a:rPr lang="en-US" sz="1800" b="1" dirty="0">
                <a:solidFill>
                  <a:srgbClr val="002060"/>
                </a:solidFill>
                <a:latin typeface="Courier New" pitchFamily="49" charset="0"/>
                <a:ea typeface="ＭＳ Ｐゴシック" pitchFamily="34" charset="-128"/>
                <a:cs typeface="Courier New" pitchFamily="49" charset="0"/>
              </a:rPr>
            </a:br>
            <a:r>
              <a:rPr lang="en-US" sz="1800" b="1" dirty="0">
                <a:solidFill>
                  <a:srgbClr val="002060"/>
                </a:solidFill>
                <a:latin typeface="Courier New" pitchFamily="49" charset="0"/>
                <a:ea typeface="ＭＳ Ｐゴシック" pitchFamily="34" charset="-128"/>
                <a:cs typeface="Courier New" pitchFamily="49" charset="0"/>
              </a:rPr>
              <a:t>     register1 = register1 + 1</a:t>
            </a:r>
            <a:br>
              <a:rPr lang="en-US" sz="1800" b="1" dirty="0">
                <a:solidFill>
                  <a:srgbClr val="002060"/>
                </a:solidFill>
                <a:latin typeface="Courier New" pitchFamily="49" charset="0"/>
                <a:ea typeface="ＭＳ Ｐゴシック" pitchFamily="34" charset="-128"/>
                <a:cs typeface="Courier New" pitchFamily="49" charset="0"/>
              </a:rPr>
            </a:br>
            <a:r>
              <a:rPr lang="en-US" sz="1800" b="1" dirty="0">
                <a:solidFill>
                  <a:srgbClr val="002060"/>
                </a:solidFill>
                <a:latin typeface="Courier New" pitchFamily="49" charset="0"/>
                <a:ea typeface="ＭＳ Ｐゴシック" pitchFamily="34" charset="-128"/>
                <a:cs typeface="Courier New" pitchFamily="49" charset="0"/>
              </a:rPr>
              <a:t>     count = register1</a:t>
            </a:r>
            <a:endParaRPr lang="en-US" sz="900" dirty="0">
              <a:solidFill>
                <a:srgbClr val="002060"/>
              </a:solidFill>
              <a:ea typeface="ＭＳ Ｐゴシック" pitchFamily="34" charset="-128"/>
            </a:endParaRPr>
          </a:p>
          <a:p>
            <a:pPr>
              <a:lnSpc>
                <a:spcPct val="90000"/>
              </a:lnSpc>
            </a:pPr>
            <a:r>
              <a:rPr lang="en-US" b="1" dirty="0">
                <a:solidFill>
                  <a:srgbClr val="002060"/>
                </a:solidFill>
                <a:latin typeface="Courier New" pitchFamily="49" charset="0"/>
                <a:ea typeface="ＭＳ Ｐゴシック" pitchFamily="34" charset="-128"/>
                <a:cs typeface="Courier New" pitchFamily="49" charset="0"/>
              </a:rPr>
              <a:t>count-- </a:t>
            </a:r>
            <a:r>
              <a:rPr lang="en-US" dirty="0">
                <a:solidFill>
                  <a:srgbClr val="002060"/>
                </a:solidFill>
                <a:ea typeface="ＭＳ Ｐゴシック" pitchFamily="34" charset="-128"/>
              </a:rPr>
              <a:t>could be implemented as</a:t>
            </a:r>
            <a:br>
              <a:rPr lang="en-US" sz="1800" dirty="0">
                <a:solidFill>
                  <a:srgbClr val="002060"/>
                </a:solidFill>
                <a:ea typeface="ＭＳ Ｐゴシック" pitchFamily="34" charset="-128"/>
              </a:rPr>
            </a:br>
            <a:br>
              <a:rPr lang="en-US" sz="1800" dirty="0">
                <a:solidFill>
                  <a:srgbClr val="002060"/>
                </a:solidFill>
                <a:ea typeface="ＭＳ Ｐゴシック" pitchFamily="34" charset="-128"/>
              </a:rPr>
            </a:br>
            <a:r>
              <a:rPr lang="en-US" sz="1800" b="1" dirty="0">
                <a:solidFill>
                  <a:srgbClr val="FF0000"/>
                </a:solidFill>
                <a:latin typeface="Courier New" pitchFamily="49" charset="0"/>
                <a:ea typeface="ＭＳ Ｐゴシック" pitchFamily="34" charset="-128"/>
                <a:cs typeface="Courier New" pitchFamily="49" charset="0"/>
              </a:rPr>
              <a:t>     register2 = count</a:t>
            </a:r>
            <a:br>
              <a:rPr lang="en-US" sz="1800" b="1" dirty="0">
                <a:solidFill>
                  <a:srgbClr val="FF0000"/>
                </a:solidFill>
                <a:latin typeface="Courier New" pitchFamily="49" charset="0"/>
                <a:ea typeface="ＭＳ Ｐゴシック" pitchFamily="34" charset="-128"/>
                <a:cs typeface="Courier New" pitchFamily="49" charset="0"/>
              </a:rPr>
            </a:br>
            <a:r>
              <a:rPr lang="en-US" sz="1800" b="1" dirty="0">
                <a:solidFill>
                  <a:srgbClr val="FF0000"/>
                </a:solidFill>
                <a:latin typeface="Courier New" pitchFamily="49" charset="0"/>
                <a:ea typeface="ＭＳ Ｐゴシック" pitchFamily="34" charset="-128"/>
                <a:cs typeface="Courier New" pitchFamily="49" charset="0"/>
              </a:rPr>
              <a:t>     register2 = register2 - 1</a:t>
            </a:r>
            <a:br>
              <a:rPr lang="en-US" sz="1800" b="1" dirty="0">
                <a:solidFill>
                  <a:srgbClr val="FF0000"/>
                </a:solidFill>
                <a:latin typeface="Courier New" pitchFamily="49" charset="0"/>
                <a:ea typeface="ＭＳ Ｐゴシック" pitchFamily="34" charset="-128"/>
                <a:cs typeface="Courier New" pitchFamily="49" charset="0"/>
              </a:rPr>
            </a:br>
            <a:r>
              <a:rPr lang="en-US" sz="1800" b="1" dirty="0">
                <a:solidFill>
                  <a:srgbClr val="FF0000"/>
                </a:solidFill>
                <a:latin typeface="Courier New" pitchFamily="49" charset="0"/>
                <a:ea typeface="ＭＳ Ｐゴシック" pitchFamily="34" charset="-128"/>
                <a:cs typeface="Courier New" pitchFamily="49" charset="0"/>
              </a:rPr>
              <a:t>     count = register2</a:t>
            </a:r>
            <a:endParaRPr lang="en-US" sz="900" dirty="0">
              <a:solidFill>
                <a:srgbClr val="FF0000"/>
              </a:solidFill>
              <a:ea typeface="ＭＳ Ｐゴシック" pitchFamily="34" charset="-128"/>
            </a:endParaRPr>
          </a:p>
          <a:p>
            <a:pPr>
              <a:lnSpc>
                <a:spcPct val="90000"/>
              </a:lnSpc>
            </a:pPr>
            <a:endParaRPr lang="en-US" sz="1200" dirty="0">
              <a:solidFill>
                <a:srgbClr val="002060"/>
              </a:solidFill>
              <a:ea typeface="ＭＳ Ｐゴシック" pitchFamily="34" charset="-128"/>
            </a:endParaRPr>
          </a:p>
          <a:p>
            <a:pPr>
              <a:lnSpc>
                <a:spcPct val="90000"/>
              </a:lnSpc>
            </a:pPr>
            <a:r>
              <a:rPr lang="en-US" dirty="0">
                <a:solidFill>
                  <a:srgbClr val="002060"/>
                </a:solidFill>
                <a:ea typeface="ＭＳ Ｐゴシック" pitchFamily="34" charset="-128"/>
              </a:rPr>
              <a:t>Consider this execution interleaving with </a:t>
            </a:r>
            <a:r>
              <a:rPr lang="ja-JP" altLang="en-US" dirty="0">
                <a:solidFill>
                  <a:srgbClr val="002060"/>
                </a:solidFill>
                <a:ea typeface="ＭＳ Ｐゴシック" pitchFamily="34" charset="-128"/>
              </a:rPr>
              <a:t>“</a:t>
            </a:r>
            <a:r>
              <a:rPr lang="en-US" altLang="ja-JP" dirty="0">
                <a:solidFill>
                  <a:srgbClr val="002060"/>
                </a:solidFill>
                <a:ea typeface="ＭＳ Ｐゴシック" pitchFamily="34" charset="-128"/>
              </a:rPr>
              <a:t>count = 5</a:t>
            </a:r>
            <a:r>
              <a:rPr lang="ja-JP" altLang="en-US" dirty="0">
                <a:solidFill>
                  <a:srgbClr val="002060"/>
                </a:solidFill>
                <a:ea typeface="ＭＳ Ｐゴシック" pitchFamily="34" charset="-128"/>
              </a:rPr>
              <a:t>”</a:t>
            </a:r>
            <a:r>
              <a:rPr lang="en-US" altLang="ja-JP" dirty="0">
                <a:solidFill>
                  <a:srgbClr val="002060"/>
                </a:solidFill>
                <a:ea typeface="ＭＳ Ｐゴシック" pitchFamily="34" charset="-128"/>
              </a:rPr>
              <a:t> initially:</a:t>
            </a:r>
          </a:p>
          <a:p>
            <a:pPr>
              <a:lnSpc>
                <a:spcPct val="90000"/>
              </a:lnSpc>
              <a:buFont typeface="Monotype Sorts" pitchFamily="-1" charset="2"/>
              <a:buNone/>
            </a:pPr>
            <a:r>
              <a:rPr lang="en-US" sz="1600" dirty="0">
                <a:solidFill>
                  <a:srgbClr val="002060"/>
                </a:solidFill>
                <a:ea typeface="ＭＳ Ｐゴシック" pitchFamily="34" charset="-128"/>
              </a:rPr>
              <a:t>	</a:t>
            </a:r>
            <a:r>
              <a:rPr lang="en-US" dirty="0">
                <a:solidFill>
                  <a:srgbClr val="002060"/>
                </a:solidFill>
                <a:ea typeface="ＭＳ Ｐゴシック" pitchFamily="34" charset="-128"/>
              </a:rPr>
              <a:t>S0: producer execute </a:t>
            </a:r>
            <a:r>
              <a:rPr lang="en-US" b="1" dirty="0">
                <a:solidFill>
                  <a:srgbClr val="002060"/>
                </a:solidFill>
                <a:latin typeface="Courier New" pitchFamily="49" charset="0"/>
                <a:ea typeface="ＭＳ Ｐゴシック" pitchFamily="34" charset="-128"/>
                <a:cs typeface="Courier New" pitchFamily="49" charset="0"/>
              </a:rPr>
              <a:t>register1 = count</a:t>
            </a:r>
            <a:br>
              <a:rPr lang="en-US" dirty="0">
                <a:solidFill>
                  <a:srgbClr val="002060"/>
                </a:solidFill>
                <a:ea typeface="ＭＳ Ｐゴシック" pitchFamily="34" charset="-128"/>
              </a:rPr>
            </a:br>
            <a:r>
              <a:rPr lang="en-US" dirty="0">
                <a:solidFill>
                  <a:srgbClr val="002060"/>
                </a:solidFill>
                <a:ea typeface="ＭＳ Ｐゴシック" pitchFamily="34" charset="-128"/>
              </a:rPr>
              <a:t>S1: producer execute </a:t>
            </a:r>
            <a:r>
              <a:rPr lang="en-US" b="1" dirty="0">
                <a:solidFill>
                  <a:srgbClr val="002060"/>
                </a:solidFill>
                <a:latin typeface="Courier New" pitchFamily="49" charset="0"/>
                <a:ea typeface="ＭＳ Ｐゴシック" pitchFamily="34" charset="-128"/>
                <a:cs typeface="Courier New" pitchFamily="49" charset="0"/>
              </a:rPr>
              <a:t>register1 = register1 + 1</a:t>
            </a:r>
            <a:br>
              <a:rPr lang="en-US" dirty="0">
                <a:solidFill>
                  <a:srgbClr val="002060"/>
                </a:solidFill>
                <a:ea typeface="ＭＳ Ｐゴシック" pitchFamily="34" charset="-128"/>
              </a:rPr>
            </a:br>
            <a:r>
              <a:rPr lang="en-US" dirty="0">
                <a:solidFill>
                  <a:srgbClr val="002060"/>
                </a:solidFill>
                <a:ea typeface="ＭＳ Ｐゴシック" pitchFamily="34" charset="-128"/>
              </a:rPr>
              <a:t>S2: consumer execute </a:t>
            </a:r>
            <a:r>
              <a:rPr lang="en-US" b="1" dirty="0">
                <a:solidFill>
                  <a:srgbClr val="FF0000"/>
                </a:solidFill>
                <a:latin typeface="Courier New" pitchFamily="49" charset="0"/>
                <a:ea typeface="ＭＳ Ｐゴシック" pitchFamily="34" charset="-128"/>
                <a:cs typeface="Courier New" pitchFamily="49" charset="0"/>
              </a:rPr>
              <a:t>register2 = count</a:t>
            </a:r>
            <a:br>
              <a:rPr lang="en-US" dirty="0">
                <a:solidFill>
                  <a:srgbClr val="002060"/>
                </a:solidFill>
                <a:ea typeface="ＭＳ Ｐゴシック" pitchFamily="34" charset="-128"/>
              </a:rPr>
            </a:br>
            <a:r>
              <a:rPr lang="en-US" dirty="0">
                <a:solidFill>
                  <a:srgbClr val="002060"/>
                </a:solidFill>
                <a:ea typeface="ＭＳ Ｐゴシック" pitchFamily="34" charset="-128"/>
              </a:rPr>
              <a:t>S3: consumer execute </a:t>
            </a:r>
            <a:r>
              <a:rPr lang="en-US" b="1" dirty="0">
                <a:solidFill>
                  <a:srgbClr val="FF0000"/>
                </a:solidFill>
                <a:latin typeface="Courier New" pitchFamily="49" charset="0"/>
                <a:ea typeface="ＭＳ Ｐゴシック" pitchFamily="34" charset="-128"/>
                <a:cs typeface="Courier New" pitchFamily="49" charset="0"/>
              </a:rPr>
              <a:t>register2 = register2 – 1</a:t>
            </a:r>
            <a:br>
              <a:rPr lang="en-US" dirty="0">
                <a:solidFill>
                  <a:srgbClr val="FF0000"/>
                </a:solidFill>
                <a:ea typeface="ＭＳ Ｐゴシック" pitchFamily="34" charset="-128"/>
              </a:rPr>
            </a:br>
            <a:r>
              <a:rPr lang="en-US" dirty="0">
                <a:solidFill>
                  <a:srgbClr val="002060"/>
                </a:solidFill>
                <a:ea typeface="ＭＳ Ｐゴシック" pitchFamily="34" charset="-128"/>
              </a:rPr>
              <a:t>S4: producer execute </a:t>
            </a:r>
            <a:r>
              <a:rPr lang="en-US" b="1" dirty="0">
                <a:solidFill>
                  <a:srgbClr val="002060"/>
                </a:solidFill>
                <a:latin typeface="Courier New" pitchFamily="49" charset="0"/>
                <a:ea typeface="ＭＳ Ｐゴシック" pitchFamily="34" charset="-128"/>
                <a:cs typeface="Courier New" pitchFamily="49" charset="0"/>
              </a:rPr>
              <a:t>count = register1</a:t>
            </a:r>
            <a:br>
              <a:rPr lang="en-US" dirty="0">
                <a:solidFill>
                  <a:srgbClr val="002060"/>
                </a:solidFill>
                <a:ea typeface="ＭＳ Ｐゴシック" pitchFamily="34" charset="-128"/>
              </a:rPr>
            </a:br>
            <a:r>
              <a:rPr lang="en-US" dirty="0">
                <a:solidFill>
                  <a:srgbClr val="002060"/>
                </a:solidFill>
                <a:ea typeface="ＭＳ Ｐゴシック" pitchFamily="34" charset="-128"/>
              </a:rPr>
              <a:t>S5: consumer execute </a:t>
            </a:r>
            <a:r>
              <a:rPr lang="en-US" b="1" dirty="0">
                <a:solidFill>
                  <a:srgbClr val="FF0000"/>
                </a:solidFill>
                <a:latin typeface="Courier New" pitchFamily="49" charset="0"/>
                <a:ea typeface="ＭＳ Ｐゴシック" pitchFamily="34" charset="-128"/>
                <a:cs typeface="Courier New" pitchFamily="49" charset="0"/>
              </a:rPr>
              <a:t>count = register2</a:t>
            </a:r>
            <a:endParaRPr lang="en-US" dirty="0">
              <a:solidFill>
                <a:srgbClr val="FF0000"/>
              </a:solidFill>
              <a:ea typeface="ＭＳ Ｐゴシック" pitchFamily="34" charset="-128"/>
            </a:endParaRPr>
          </a:p>
          <a:p>
            <a:pPr lvl="1">
              <a:lnSpc>
                <a:spcPct val="90000"/>
              </a:lnSpc>
              <a:buFont typeface="Monotype Sorts" pitchFamily="-1" charset="2"/>
              <a:buNone/>
            </a:pPr>
            <a:endParaRPr lang="en-US" dirty="0">
              <a:solidFill>
                <a:srgbClr val="002060"/>
              </a:solidFill>
              <a:ea typeface="ＭＳ Ｐゴシック" pitchFamily="34" charset="-128"/>
            </a:endParaRPr>
          </a:p>
        </p:txBody>
      </p:sp>
      <p:sp>
        <p:nvSpPr>
          <p:cNvPr id="4" name="Rectangle 1027"/>
          <p:cNvSpPr txBox="1">
            <a:spLocks noChangeArrowheads="1"/>
          </p:cNvSpPr>
          <p:nvPr/>
        </p:nvSpPr>
        <p:spPr bwMode="auto">
          <a:xfrm>
            <a:off x="6172200" y="4487320"/>
            <a:ext cx="3124200" cy="214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t" anchorCtr="0" compatLnSpc="1">
            <a:prstTxWarp prst="textNoShape">
              <a:avLst/>
            </a:prstTxWarp>
          </a:bodyPr>
          <a:lstStyle>
            <a:lvl1pPr marL="487363" indent="-487363" algn="l" rtl="0" eaLnBrk="0" fontAlgn="base" hangingPunct="0">
              <a:spcBef>
                <a:spcPct val="35000"/>
              </a:spcBef>
              <a:spcAft>
                <a:spcPct val="0"/>
              </a:spcAft>
              <a:buClr>
                <a:srgbClr val="993300"/>
              </a:buClr>
              <a:buSzPct val="90000"/>
              <a:buFont typeface="Monotype Sorts" pitchFamily="-1" charset="2"/>
              <a:buChar char="n"/>
              <a:defRPr kumimoji="1">
                <a:solidFill>
                  <a:schemeClr val="tx1"/>
                </a:solidFill>
                <a:latin typeface="+mn-lt"/>
                <a:ea typeface="ＭＳ Ｐゴシック"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1" charset="2"/>
              <a:buChar char="l"/>
              <a:defRPr kumimoji="1">
                <a:solidFill>
                  <a:schemeClr val="tx1"/>
                </a:solidFill>
                <a:latin typeface="+mn-lt"/>
                <a:ea typeface="ＭＳ Ｐゴシック" charset="-128"/>
              </a:defRPr>
            </a:lvl2pPr>
            <a:lvl3pPr marL="1549400" indent="-32385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a:lnSpc>
                <a:spcPct val="90000"/>
              </a:lnSpc>
              <a:buFont typeface="Monotype Sorts" pitchFamily="-1" charset="2"/>
              <a:buNone/>
            </a:pPr>
            <a:r>
              <a:rPr lang="en-US" dirty="0">
                <a:ea typeface="ＭＳ Ｐゴシック" pitchFamily="34" charset="-128"/>
              </a:rPr>
              <a:t>	</a:t>
            </a:r>
            <a:r>
              <a:rPr lang="en-US" sz="2000" dirty="0">
                <a:ea typeface="ＭＳ Ｐゴシック" pitchFamily="34" charset="-128"/>
              </a:rPr>
              <a:t>{register1 = 5}</a:t>
            </a:r>
            <a:br>
              <a:rPr lang="en-US" sz="2000" dirty="0">
                <a:ea typeface="ＭＳ Ｐゴシック" pitchFamily="34" charset="-128"/>
              </a:rPr>
            </a:br>
            <a:r>
              <a:rPr lang="en-US" sz="2000" dirty="0">
                <a:ea typeface="ＭＳ Ｐゴシック" pitchFamily="34" charset="-128"/>
              </a:rPr>
              <a:t>{register1 = 6} </a:t>
            </a:r>
            <a:br>
              <a:rPr lang="en-US" sz="2000" dirty="0">
                <a:ea typeface="ＭＳ Ｐゴシック" pitchFamily="34" charset="-128"/>
              </a:rPr>
            </a:br>
            <a:r>
              <a:rPr lang="en-US" sz="2000" dirty="0">
                <a:ea typeface="ＭＳ Ｐゴシック" pitchFamily="34" charset="-128"/>
              </a:rPr>
              <a:t>{register2 = 5} </a:t>
            </a:r>
            <a:br>
              <a:rPr lang="en-US" sz="2000" dirty="0">
                <a:ea typeface="ＭＳ Ｐゴシック" pitchFamily="34" charset="-128"/>
              </a:rPr>
            </a:br>
            <a:r>
              <a:rPr lang="en-US" sz="2000" dirty="0">
                <a:ea typeface="ＭＳ Ｐゴシック" pitchFamily="34" charset="-128"/>
              </a:rPr>
              <a:t>{register2 = 4} </a:t>
            </a:r>
            <a:br>
              <a:rPr lang="en-US" sz="2000" dirty="0">
                <a:ea typeface="ＭＳ Ｐゴシック" pitchFamily="34" charset="-128"/>
              </a:rPr>
            </a:br>
            <a:r>
              <a:rPr lang="en-US" sz="2000" dirty="0">
                <a:ea typeface="ＭＳ Ｐゴシック" pitchFamily="34" charset="-128"/>
              </a:rPr>
              <a:t>{count = 6 } </a:t>
            </a:r>
            <a:br>
              <a:rPr lang="en-US" sz="2000" dirty="0">
                <a:ea typeface="ＭＳ Ｐゴシック" pitchFamily="34" charset="-128"/>
              </a:rPr>
            </a:br>
            <a:r>
              <a:rPr lang="en-US" sz="2000" dirty="0">
                <a:ea typeface="ＭＳ Ｐゴシック" pitchFamily="34" charset="-128"/>
              </a:rPr>
              <a:t>{count = 4}</a:t>
            </a:r>
          </a:p>
          <a:p>
            <a:pPr lvl="1">
              <a:lnSpc>
                <a:spcPct val="90000"/>
              </a:lnSpc>
              <a:buFont typeface="Monotype Sorts" pitchFamily="-1" charset="2"/>
              <a:buNone/>
            </a:pPr>
            <a:endParaRPr lang="en-US" sz="2000" dirty="0">
              <a:ea typeface="ＭＳ Ｐゴシック" pitchFamily="34" charset="-128"/>
            </a:endParaRPr>
          </a:p>
        </p:txBody>
      </p:sp>
    </p:spTree>
    <p:extLst>
      <p:ext uri="{BB962C8B-B14F-4D97-AF65-F5344CB8AC3E}">
        <p14:creationId xmlns:p14="http://schemas.microsoft.com/office/powerpoint/2010/main" val="34575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The Critical-Section Problem</a:t>
            </a:r>
          </a:p>
        </p:txBody>
      </p:sp>
      <p:sp>
        <p:nvSpPr>
          <p:cNvPr id="34819" name="Rectangle 3"/>
          <p:cNvSpPr>
            <a:spLocks noGrp="1" noChangeArrowheads="1"/>
          </p:cNvSpPr>
          <p:nvPr>
            <p:ph type="body" idx="1"/>
          </p:nvPr>
        </p:nvSpPr>
        <p:spPr>
          <a:xfrm>
            <a:off x="990600" y="1371600"/>
            <a:ext cx="7029450" cy="4114800"/>
          </a:xfrm>
        </p:spPr>
        <p:txBody>
          <a:bodyPr/>
          <a:lstStyle/>
          <a:p>
            <a:r>
              <a:rPr lang="en-US" sz="2400" i="1" dirty="0"/>
              <a:t>n</a:t>
            </a:r>
            <a:r>
              <a:rPr lang="en-US" sz="2400" dirty="0"/>
              <a:t> processes all competing to use some shared data</a:t>
            </a:r>
          </a:p>
          <a:p>
            <a:endParaRPr lang="en-US" sz="2400" dirty="0"/>
          </a:p>
          <a:p>
            <a:r>
              <a:rPr lang="en-US" sz="2400" dirty="0"/>
              <a:t>Each process has a code segment, called </a:t>
            </a:r>
            <a:r>
              <a:rPr lang="en-US" sz="2400" i="1" dirty="0"/>
              <a:t>critical section</a:t>
            </a:r>
            <a:r>
              <a:rPr lang="en-US" sz="2400" dirty="0"/>
              <a:t>, in which the shared data is accessed.</a:t>
            </a:r>
          </a:p>
          <a:p>
            <a:endParaRPr lang="en-US" sz="2400" dirty="0"/>
          </a:p>
          <a:p>
            <a:r>
              <a:rPr lang="en-US" sz="2400" dirty="0"/>
              <a:t>Problem – ensure that when one process is executing in its critical section, no other process is allowed to execute in its critical section.</a:t>
            </a:r>
          </a:p>
        </p:txBody>
      </p:sp>
    </p:spTree>
    <p:extLst>
      <p:ext uri="{BB962C8B-B14F-4D97-AF65-F5344CB8AC3E}">
        <p14:creationId xmlns:p14="http://schemas.microsoft.com/office/powerpoint/2010/main" val="88998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9"/>
          <p:cNvSpPr>
            <a:spLocks noChangeArrowheads="1"/>
          </p:cNvSpPr>
          <p:nvPr/>
        </p:nvSpPr>
        <p:spPr bwMode="auto">
          <a:xfrm>
            <a:off x="5410200" y="3386137"/>
            <a:ext cx="2374900" cy="347663"/>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10" name="Rectangle 10"/>
          <p:cNvSpPr>
            <a:spLocks noChangeArrowheads="1"/>
          </p:cNvSpPr>
          <p:nvPr/>
        </p:nvSpPr>
        <p:spPr bwMode="auto">
          <a:xfrm>
            <a:off x="5410200" y="4495800"/>
            <a:ext cx="2374900" cy="351571"/>
          </a:xfrm>
          <a:prstGeom prst="rect">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6146" name="Rectangle 63"/>
          <p:cNvSpPr>
            <a:spLocks noGrp="1" noChangeArrowheads="1"/>
          </p:cNvSpPr>
          <p:nvPr>
            <p:ph type="title"/>
          </p:nvPr>
        </p:nvSpPr>
        <p:spPr>
          <a:xfrm>
            <a:off x="304800" y="277416"/>
            <a:ext cx="8382000" cy="576263"/>
          </a:xfrm>
        </p:spPr>
        <p:txBody>
          <a:bodyPr/>
          <a:lstStyle/>
          <a:p>
            <a:r>
              <a:rPr lang="en-US" altLang="en-US" dirty="0"/>
              <a:t>Programs and Critical Sections</a:t>
            </a:r>
          </a:p>
        </p:txBody>
      </p:sp>
      <p:sp>
        <p:nvSpPr>
          <p:cNvPr id="422976" name="Rectangle 64"/>
          <p:cNvSpPr>
            <a:spLocks noGrp="1" noChangeArrowheads="1"/>
          </p:cNvSpPr>
          <p:nvPr>
            <p:ph type="body" idx="1"/>
          </p:nvPr>
        </p:nvSpPr>
        <p:spPr>
          <a:xfrm>
            <a:off x="228600" y="1066800"/>
            <a:ext cx="8686800" cy="5410200"/>
          </a:xfrm>
        </p:spPr>
        <p:txBody>
          <a:bodyPr/>
          <a:lstStyle/>
          <a:p>
            <a:pPr algn="just"/>
            <a:r>
              <a:rPr lang="en-US" altLang="en-US" dirty="0"/>
              <a:t>The part of the program (process) that is accessing and changing shared data is called its critical section.</a:t>
            </a:r>
          </a:p>
          <a:p>
            <a:pPr algn="just"/>
            <a:r>
              <a:rPr lang="en-US" altLang="en-US" dirty="0"/>
              <a:t>We should not allow more than one process to be in their critical regions where they are manipulating the </a:t>
            </a:r>
            <a:r>
              <a:rPr lang="en-US" altLang="en-US" i="1" dirty="0"/>
              <a:t>same</a:t>
            </a:r>
            <a:r>
              <a:rPr lang="en-US" altLang="en-US" dirty="0"/>
              <a:t> shared data.</a:t>
            </a:r>
          </a:p>
          <a:p>
            <a:pPr algn="just"/>
            <a:r>
              <a:rPr lang="en-US" altLang="en-US" dirty="0"/>
              <a:t>The general way to do that is:</a:t>
            </a:r>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r>
              <a:rPr lang="en-US" altLang="en-US" i="1" dirty="0"/>
              <a:t>Entry section</a:t>
            </a:r>
            <a:r>
              <a:rPr lang="en-US" altLang="en-US" dirty="0"/>
              <a:t> will allow only one process to enter and execute critical section code. </a:t>
            </a:r>
          </a:p>
          <a:p>
            <a:pPr algn="just"/>
            <a:endParaRPr lang="en-US" altLang="en-US" dirty="0"/>
          </a:p>
        </p:txBody>
      </p:sp>
      <p:sp>
        <p:nvSpPr>
          <p:cNvPr id="5" name="Text Box 4"/>
          <p:cNvSpPr txBox="1">
            <a:spLocks noChangeArrowheads="1"/>
          </p:cNvSpPr>
          <p:nvPr/>
        </p:nvSpPr>
        <p:spPr bwMode="auto">
          <a:xfrm>
            <a:off x="685800" y="3200400"/>
            <a:ext cx="2785035" cy="1756508"/>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dirty="0"/>
              <a:t>do {</a:t>
            </a:r>
          </a:p>
          <a:p>
            <a:pPr eaLnBrk="1" hangingPunct="1"/>
            <a:r>
              <a:rPr lang="en-US" altLang="en-US" b="0" dirty="0"/>
              <a:t>           critical section</a:t>
            </a:r>
          </a:p>
          <a:p>
            <a:pPr eaLnBrk="1" hangingPunct="1"/>
            <a:endParaRPr lang="en-US" altLang="en-US" b="0" dirty="0"/>
          </a:p>
          <a:p>
            <a:pPr eaLnBrk="1" hangingPunct="1"/>
            <a:r>
              <a:rPr lang="en-US" altLang="en-US" b="0" dirty="0"/>
              <a:t>            remainder section</a:t>
            </a:r>
          </a:p>
          <a:p>
            <a:pPr eaLnBrk="1" hangingPunct="1"/>
            <a:endParaRPr lang="en-US" altLang="en-US" b="0" dirty="0"/>
          </a:p>
          <a:p>
            <a:pPr eaLnBrk="1" hangingPunct="1"/>
            <a:r>
              <a:rPr lang="en-US" altLang="en-US" b="0" dirty="0"/>
              <a:t>} while (TRUE)</a:t>
            </a:r>
          </a:p>
        </p:txBody>
      </p:sp>
      <p:sp>
        <p:nvSpPr>
          <p:cNvPr id="6" name="Text Box 5"/>
          <p:cNvSpPr txBox="1">
            <a:spLocks noChangeArrowheads="1"/>
          </p:cNvSpPr>
          <p:nvPr/>
        </p:nvSpPr>
        <p:spPr bwMode="auto">
          <a:xfrm>
            <a:off x="222529" y="5105400"/>
            <a:ext cx="3711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dirty="0"/>
              <a:t>The general structure of a program</a:t>
            </a:r>
          </a:p>
        </p:txBody>
      </p:sp>
      <p:sp>
        <p:nvSpPr>
          <p:cNvPr id="7" name="AutoShape 6"/>
          <p:cNvSpPr>
            <a:spLocks noChangeArrowheads="1"/>
          </p:cNvSpPr>
          <p:nvPr/>
        </p:nvSpPr>
        <p:spPr bwMode="auto">
          <a:xfrm>
            <a:off x="3886200" y="3657600"/>
            <a:ext cx="647700" cy="863600"/>
          </a:xfrm>
          <a:prstGeom prst="rightArrow">
            <a:avLst>
              <a:gd name="adj1" fmla="val 50000"/>
              <a:gd name="adj2" fmla="val 25000"/>
            </a:avLst>
          </a:prstGeom>
          <a:solidFill>
            <a:schemeClr val="accent1"/>
          </a:solidFill>
          <a:ln w="317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endParaRPr lang="en-US" altLang="en-US"/>
          </a:p>
        </p:txBody>
      </p:sp>
      <p:sp>
        <p:nvSpPr>
          <p:cNvPr id="8" name="Text Box 8"/>
          <p:cNvSpPr txBox="1">
            <a:spLocks noChangeArrowheads="1"/>
          </p:cNvSpPr>
          <p:nvPr/>
        </p:nvSpPr>
        <p:spPr bwMode="auto">
          <a:xfrm>
            <a:off x="4876800" y="2819400"/>
            <a:ext cx="3455988" cy="3141502"/>
          </a:xfrm>
          <a:prstGeom prst="rect">
            <a:avLst/>
          </a:prstGeom>
          <a:noFill/>
          <a:ln w="3175">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altLang="en-US" b="0" dirty="0"/>
              <a:t>do {</a:t>
            </a:r>
          </a:p>
          <a:p>
            <a:pPr eaLnBrk="1" hangingPunct="1"/>
            <a:endParaRPr lang="en-US" altLang="en-US" b="0" dirty="0"/>
          </a:p>
          <a:p>
            <a:pPr eaLnBrk="1" hangingPunct="1"/>
            <a:r>
              <a:rPr lang="en-US" altLang="en-US" b="0" i="1" dirty="0"/>
              <a:t>	entry section </a:t>
            </a:r>
          </a:p>
          <a:p>
            <a:pPr eaLnBrk="1" hangingPunct="1"/>
            <a:endParaRPr lang="en-US" altLang="en-US" b="0" i="1" dirty="0"/>
          </a:p>
          <a:p>
            <a:pPr eaLnBrk="1" hangingPunct="1"/>
            <a:r>
              <a:rPr lang="en-US" altLang="en-US" b="0" dirty="0"/>
              <a:t>	critical section</a:t>
            </a:r>
          </a:p>
          <a:p>
            <a:pPr eaLnBrk="1" hangingPunct="1"/>
            <a:r>
              <a:rPr lang="en-US" altLang="en-US" b="0" dirty="0"/>
              <a:t>	</a:t>
            </a:r>
          </a:p>
          <a:p>
            <a:pPr eaLnBrk="1" hangingPunct="1"/>
            <a:r>
              <a:rPr lang="en-US" altLang="en-US" b="0" i="1" dirty="0"/>
              <a:t>	exit section</a:t>
            </a:r>
          </a:p>
          <a:p>
            <a:pPr eaLnBrk="1" hangingPunct="1"/>
            <a:endParaRPr lang="en-US" altLang="en-US" b="0" i="1" dirty="0"/>
          </a:p>
          <a:p>
            <a:pPr eaLnBrk="1" hangingPunct="1"/>
            <a:r>
              <a:rPr lang="en-US" altLang="en-US" b="0" i="1" dirty="0"/>
              <a:t>	remainder</a:t>
            </a:r>
          </a:p>
          <a:p>
            <a:pPr eaLnBrk="1" hangingPunct="1"/>
            <a:endParaRPr lang="en-US" altLang="en-US" b="0" i="1" dirty="0"/>
          </a:p>
          <a:p>
            <a:pPr eaLnBrk="1" hangingPunct="1"/>
            <a:r>
              <a:rPr lang="en-US" altLang="en-US" b="0" dirty="0"/>
              <a:t>} while (TRUE)</a:t>
            </a:r>
          </a:p>
        </p:txBody>
      </p:sp>
    </p:spTree>
    <p:extLst>
      <p:ext uri="{BB962C8B-B14F-4D97-AF65-F5344CB8AC3E}">
        <p14:creationId xmlns:p14="http://schemas.microsoft.com/office/powerpoint/2010/main" val="228104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2976">
                                            <p:txEl>
                                              <p:pRg st="11" end="11"/>
                                            </p:txEl>
                                          </p:spTgt>
                                        </p:tgtEl>
                                        <p:attrNameLst>
                                          <p:attrName>style.visibility</p:attrName>
                                        </p:attrNameLst>
                                      </p:cBhvr>
                                      <p:to>
                                        <p:strVal val="visible"/>
                                      </p:to>
                                    </p:set>
                                    <p:anim calcmode="lin" valueType="num">
                                      <p:cBhvr additive="base">
                                        <p:cTn id="7" dur="500" fill="hold"/>
                                        <p:tgtEl>
                                          <p:spTgt spid="422976">
                                            <p:txEl>
                                              <p:pRg st="11" end="1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2976">
                                            <p:txEl>
                                              <p:pRg st="11" end="11"/>
                                            </p:txEl>
                                          </p:spTgt>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422976" grpId="0" uiExpand="1" build="p"/>
      <p:bldP spid="7" grpId="0" animBg="1"/>
      <p:bldP spid="8" grpId="0" animBg="1"/>
    </p:bldLst>
  </p:timing>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3657</TotalTime>
  <Words>6077</Words>
  <Application>Microsoft Office PowerPoint</Application>
  <PresentationFormat>On-screen Show (4:3)</PresentationFormat>
  <Paragraphs>888</Paragraphs>
  <Slides>64</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Arial</vt:lpstr>
      <vt:lpstr>Calibri</vt:lpstr>
      <vt:lpstr>Comic Sans MS</vt:lpstr>
      <vt:lpstr>Courier New</vt:lpstr>
      <vt:lpstr>Felix Titling</vt:lpstr>
      <vt:lpstr>Garamond</vt:lpstr>
      <vt:lpstr>Helvetica</vt:lpstr>
      <vt:lpstr>Monotype Sorts</vt:lpstr>
      <vt:lpstr>Times New Roman</vt:lpstr>
      <vt:lpstr>Verdana</vt:lpstr>
      <vt:lpstr>Webdings</vt:lpstr>
      <vt:lpstr>1_os-8</vt:lpstr>
      <vt:lpstr>Synchronization  Chapter 5</vt:lpstr>
      <vt:lpstr>Review before S1</vt:lpstr>
      <vt:lpstr>Process Synchronization</vt:lpstr>
      <vt:lpstr>Producer – Consumer Problem </vt:lpstr>
      <vt:lpstr>Producer and Consumer Code</vt:lpstr>
      <vt:lpstr>Race Condition</vt:lpstr>
      <vt:lpstr>Race Condition</vt:lpstr>
      <vt:lpstr>The Critical-Section Problem</vt:lpstr>
      <vt:lpstr>Programs and Critical Sections</vt:lpstr>
      <vt:lpstr>Solution to Critical-Section Problem</vt:lpstr>
      <vt:lpstr>Applications and Kernel</vt:lpstr>
      <vt:lpstr>Kernel Critical Sections</vt:lpstr>
      <vt:lpstr>Kernel Critical Sections</vt:lpstr>
      <vt:lpstr>Peterson’s Solution</vt:lpstr>
      <vt:lpstr>Algorithm for Process Pi</vt:lpstr>
      <vt:lpstr>Two processes executing concurrently</vt:lpstr>
      <vt:lpstr>Bakery Algorithm</vt:lpstr>
      <vt:lpstr>Bakery Algorithm</vt:lpstr>
      <vt:lpstr>Synchronization Terminology</vt:lpstr>
      <vt:lpstr>Desirable properties of Synchronization</vt:lpstr>
      <vt:lpstr>Synchronization: “Too Much Milk” Problem</vt:lpstr>
      <vt:lpstr>Too Much Milk: Correctness Properties</vt:lpstr>
      <vt:lpstr>Too Much Milk: Solution #1</vt:lpstr>
      <vt:lpstr>To Much Milk Solution #2</vt:lpstr>
      <vt:lpstr>Too Much Milk Solution #3</vt:lpstr>
      <vt:lpstr>Is Solution #3 a good solution?</vt:lpstr>
      <vt:lpstr>Language Support for Synchronization</vt:lpstr>
      <vt:lpstr>Locks</vt:lpstr>
      <vt:lpstr>Too Much Milk: Solution #4</vt:lpstr>
      <vt:lpstr>Semaphores</vt:lpstr>
      <vt:lpstr>Semaphores</vt:lpstr>
      <vt:lpstr>Meaning (semantics) of Operations</vt:lpstr>
      <vt:lpstr>Comments</vt:lpstr>
      <vt:lpstr>Semaphore as General Synchronization Tool</vt:lpstr>
      <vt:lpstr>Semaphores:  Usage</vt:lpstr>
      <vt:lpstr>Binary Semaphores:  Example</vt:lpstr>
      <vt:lpstr>Usage: other synchronization problems</vt:lpstr>
      <vt:lpstr>Uses of Semaphore: synchronization</vt:lpstr>
      <vt:lpstr>Consumer/Producer is Synchronized</vt:lpstr>
      <vt:lpstr>Consumer/Producer is Synchronized</vt:lpstr>
      <vt:lpstr>Usage: Resource Allocation</vt:lpstr>
      <vt:lpstr>Exercise</vt:lpstr>
      <vt:lpstr>Exercise</vt:lpstr>
      <vt:lpstr>Deadlock and Starvation</vt:lpstr>
      <vt:lpstr>Classical Problems of Synchronization</vt:lpstr>
      <vt:lpstr>Bounded-Buffer Problem</vt:lpstr>
      <vt:lpstr>Bounded-Buffer Problem</vt:lpstr>
      <vt:lpstr>Readers-Writers Problem</vt:lpstr>
      <vt:lpstr>Readers-Writers Problem</vt:lpstr>
      <vt:lpstr>Readers-Writers Problem</vt:lpstr>
      <vt:lpstr>Readers-Writers Problem Variations</vt:lpstr>
      <vt:lpstr>Dining-Philosophers Problem</vt:lpstr>
      <vt:lpstr>Dining-Philosophers Problem</vt:lpstr>
      <vt:lpstr>Dining-Philosophers Problem</vt:lpstr>
      <vt:lpstr>Dinning-Philosophers Problem Variations</vt:lpstr>
      <vt:lpstr>Problems with Semaphores</vt:lpstr>
      <vt:lpstr>Lost Update Problem</vt:lpstr>
      <vt:lpstr>Correctness Requirements</vt:lpstr>
      <vt:lpstr>Space Shuttle Example</vt:lpstr>
      <vt:lpstr>BACKUP</vt:lpstr>
      <vt:lpstr>acquire() and release()</vt:lpstr>
      <vt:lpstr>Semaphore Implementation</vt:lpstr>
      <vt:lpstr>Semaphore Implementation with no Busy waiting </vt:lpstr>
      <vt:lpstr>Implementation with no Busy waiting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Dr. Ahmad</dc:creator>
  <cp:lastModifiedBy>Hasan Jamal</cp:lastModifiedBy>
  <cp:revision>228</cp:revision>
  <dcterms:created xsi:type="dcterms:W3CDTF">2006-08-16T00:00:00Z</dcterms:created>
  <dcterms:modified xsi:type="dcterms:W3CDTF">2021-01-29T07:04:56Z</dcterms:modified>
</cp:coreProperties>
</file>