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396" r:id="rId3"/>
    <p:sldId id="258" r:id="rId4"/>
    <p:sldId id="259" r:id="rId5"/>
    <p:sldId id="260" r:id="rId6"/>
    <p:sldId id="261" r:id="rId7"/>
    <p:sldId id="262" r:id="rId8"/>
    <p:sldId id="377" r:id="rId9"/>
    <p:sldId id="263" r:id="rId10"/>
    <p:sldId id="264" r:id="rId11"/>
    <p:sldId id="378" r:id="rId12"/>
    <p:sldId id="382" r:id="rId13"/>
    <p:sldId id="266" r:id="rId14"/>
    <p:sldId id="267" r:id="rId15"/>
    <p:sldId id="383" r:id="rId16"/>
    <p:sldId id="269" r:id="rId17"/>
    <p:sldId id="384" r:id="rId18"/>
    <p:sldId id="271" r:id="rId19"/>
    <p:sldId id="272" r:id="rId20"/>
    <p:sldId id="273" r:id="rId21"/>
    <p:sldId id="379" r:id="rId22"/>
    <p:sldId id="380" r:id="rId23"/>
    <p:sldId id="397" r:id="rId24"/>
    <p:sldId id="381" r:id="rId25"/>
    <p:sldId id="398" r:id="rId26"/>
    <p:sldId id="399" r:id="rId27"/>
    <p:sldId id="400" r:id="rId28"/>
    <p:sldId id="385" r:id="rId29"/>
    <p:sldId id="393" r:id="rId30"/>
    <p:sldId id="386" r:id="rId31"/>
    <p:sldId id="387" r:id="rId32"/>
    <p:sldId id="388" r:id="rId33"/>
    <p:sldId id="389" r:id="rId34"/>
    <p:sldId id="391" r:id="rId35"/>
    <p:sldId id="392" r:id="rId36"/>
    <p:sldId id="394" r:id="rId37"/>
    <p:sldId id="283" r:id="rId38"/>
    <p:sldId id="284" r:id="rId39"/>
    <p:sldId id="395" r:id="rId40"/>
    <p:sldId id="287" r:id="rId41"/>
    <p:sldId id="288" r:id="rId42"/>
    <p:sldId id="289" r:id="rId43"/>
    <p:sldId id="290" r:id="rId44"/>
    <p:sldId id="291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819" autoAdjust="0"/>
  </p:normalViewPr>
  <p:slideViewPr>
    <p:cSldViewPr>
      <p:cViewPr varScale="1">
        <p:scale>
          <a:sx n="64" d="100"/>
          <a:sy n="64" d="100"/>
        </p:scale>
        <p:origin x="62" y="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A4202537-E2B1-4068-9205-06707A8D1606}"/>
    <pc:docChg chg="custSel addSld delSld modSld">
      <pc:chgData name="Hasan Jamal" userId="6724a5da2ffd1b8f" providerId="LiveId" clId="{A4202537-E2B1-4068-9205-06707A8D1606}" dt="2021-01-29T06:48:58.004" v="179" actId="20577"/>
      <pc:docMkLst>
        <pc:docMk/>
      </pc:docMkLst>
      <pc:sldChg chg="del">
        <pc:chgData name="Hasan Jamal" userId="6724a5da2ffd1b8f" providerId="LiveId" clId="{A4202537-E2B1-4068-9205-06707A8D1606}" dt="2021-01-29T06:18:35.935" v="0" actId="47"/>
        <pc:sldMkLst>
          <pc:docMk/>
          <pc:sldMk cId="1252961817" sldId="257"/>
        </pc:sldMkLst>
      </pc:sldChg>
      <pc:sldChg chg="delSp modSp mod">
        <pc:chgData name="Hasan Jamal" userId="6724a5da2ffd1b8f" providerId="LiveId" clId="{A4202537-E2B1-4068-9205-06707A8D1606}" dt="2021-01-29T06:21:04.900" v="54" actId="1038"/>
        <pc:sldMkLst>
          <pc:docMk/>
          <pc:sldMk cId="921096623" sldId="258"/>
        </pc:sldMkLst>
        <pc:spChg chg="del">
          <ac:chgData name="Hasan Jamal" userId="6724a5da2ffd1b8f" providerId="LiveId" clId="{A4202537-E2B1-4068-9205-06707A8D1606}" dt="2021-01-29T06:21:00.307" v="49" actId="478"/>
          <ac:spMkLst>
            <pc:docMk/>
            <pc:sldMk cId="921096623" sldId="258"/>
            <ac:spMk id="5" creationId="{00000000-0000-0000-0000-000000000000}"/>
          </ac:spMkLst>
        </pc:spChg>
        <pc:picChg chg="mod">
          <ac:chgData name="Hasan Jamal" userId="6724a5da2ffd1b8f" providerId="LiveId" clId="{A4202537-E2B1-4068-9205-06707A8D1606}" dt="2021-01-29T06:21:04.900" v="54" actId="1038"/>
          <ac:picMkLst>
            <pc:docMk/>
            <pc:sldMk cId="921096623" sldId="258"/>
            <ac:picMk id="13315" creationId="{00000000-0000-0000-0000-000000000000}"/>
          </ac:picMkLst>
        </pc:picChg>
      </pc:sldChg>
      <pc:sldChg chg="delSp modSp mod">
        <pc:chgData name="Hasan Jamal" userId="6724a5da2ffd1b8f" providerId="LiveId" clId="{A4202537-E2B1-4068-9205-06707A8D1606}" dt="2021-01-29T06:21:19.008" v="58" actId="1037"/>
        <pc:sldMkLst>
          <pc:docMk/>
          <pc:sldMk cId="4056887234" sldId="259"/>
        </pc:sldMkLst>
        <pc:spChg chg="del">
          <ac:chgData name="Hasan Jamal" userId="6724a5da2ffd1b8f" providerId="LiveId" clId="{A4202537-E2B1-4068-9205-06707A8D1606}" dt="2021-01-29T06:21:13.013" v="55" actId="478"/>
          <ac:spMkLst>
            <pc:docMk/>
            <pc:sldMk cId="4056887234" sldId="259"/>
            <ac:spMk id="4" creationId="{00000000-0000-0000-0000-000000000000}"/>
          </ac:spMkLst>
        </pc:spChg>
        <pc:picChg chg="mod">
          <ac:chgData name="Hasan Jamal" userId="6724a5da2ffd1b8f" providerId="LiveId" clId="{A4202537-E2B1-4068-9205-06707A8D1606}" dt="2021-01-29T06:21:19.008" v="58" actId="1037"/>
          <ac:picMkLst>
            <pc:docMk/>
            <pc:sldMk cId="4056887234" sldId="259"/>
            <ac:picMk id="15362" creationId="{00000000-0000-0000-0000-000000000000}"/>
          </ac:picMkLst>
        </pc:picChg>
      </pc:sldChg>
      <pc:sldChg chg="del">
        <pc:chgData name="Hasan Jamal" userId="6724a5da2ffd1b8f" providerId="LiveId" clId="{A4202537-E2B1-4068-9205-06707A8D1606}" dt="2021-01-29T06:36:40.568" v="110" actId="47"/>
        <pc:sldMkLst>
          <pc:docMk/>
          <pc:sldMk cId="2897191088" sldId="274"/>
        </pc:sldMkLst>
      </pc:sldChg>
      <pc:sldChg chg="modSp mod">
        <pc:chgData name="Hasan Jamal" userId="6724a5da2ffd1b8f" providerId="LiveId" clId="{A4202537-E2B1-4068-9205-06707A8D1606}" dt="2021-01-29T06:41:55.712" v="137" actId="115"/>
        <pc:sldMkLst>
          <pc:docMk/>
          <pc:sldMk cId="3960104290" sldId="283"/>
        </pc:sldMkLst>
        <pc:spChg chg="mod">
          <ac:chgData name="Hasan Jamal" userId="6724a5da2ffd1b8f" providerId="LiveId" clId="{A4202537-E2B1-4068-9205-06707A8D1606}" dt="2021-01-29T06:41:55.712" v="137" actId="115"/>
          <ac:spMkLst>
            <pc:docMk/>
            <pc:sldMk cId="3960104290" sldId="283"/>
            <ac:spMk id="59394" creationId="{00000000-0000-0000-0000-000000000000}"/>
          </ac:spMkLst>
        </pc:spChg>
      </pc:sldChg>
      <pc:sldChg chg="modSp mod">
        <pc:chgData name="Hasan Jamal" userId="6724a5da2ffd1b8f" providerId="LiveId" clId="{A4202537-E2B1-4068-9205-06707A8D1606}" dt="2021-01-29T06:48:58.004" v="179" actId="20577"/>
        <pc:sldMkLst>
          <pc:docMk/>
          <pc:sldMk cId="3885857553" sldId="288"/>
        </pc:sldMkLst>
        <pc:spChg chg="mod">
          <ac:chgData name="Hasan Jamal" userId="6724a5da2ffd1b8f" providerId="LiveId" clId="{A4202537-E2B1-4068-9205-06707A8D1606}" dt="2021-01-29T06:48:58.004" v="179" actId="20577"/>
          <ac:spMkLst>
            <pc:docMk/>
            <pc:sldMk cId="3885857553" sldId="288"/>
            <ac:spMk id="69633" creationId="{00000000-0000-0000-0000-000000000000}"/>
          </ac:spMkLst>
        </pc:spChg>
      </pc:sldChg>
      <pc:sldChg chg="addSp delSp modSp">
        <pc:chgData name="Hasan Jamal" userId="6724a5da2ffd1b8f" providerId="LiveId" clId="{A4202537-E2B1-4068-9205-06707A8D1606}" dt="2021-01-29T06:33:10.690" v="75" actId="1076"/>
        <pc:sldMkLst>
          <pc:docMk/>
          <pc:sldMk cId="754357760" sldId="381"/>
        </pc:sldMkLst>
        <pc:spChg chg="del">
          <ac:chgData name="Hasan Jamal" userId="6724a5da2ffd1b8f" providerId="LiveId" clId="{A4202537-E2B1-4068-9205-06707A8D1606}" dt="2021-01-29T06:28:03.768" v="62" actId="478"/>
          <ac:spMkLst>
            <pc:docMk/>
            <pc:sldMk cId="754357760" sldId="381"/>
            <ac:spMk id="2" creationId="{00000000-0000-0000-0000-000000000000}"/>
          </ac:spMkLst>
        </pc:spChg>
        <pc:spChg chg="del">
          <ac:chgData name="Hasan Jamal" userId="6724a5da2ffd1b8f" providerId="LiveId" clId="{A4202537-E2B1-4068-9205-06707A8D1606}" dt="2021-01-29T06:27:58.458" v="60" actId="478"/>
          <ac:spMkLst>
            <pc:docMk/>
            <pc:sldMk cId="754357760" sldId="381"/>
            <ac:spMk id="3" creationId="{00000000-0000-0000-0000-000000000000}"/>
          </ac:spMkLst>
        </pc:spChg>
        <pc:spChg chg="add del mod">
          <ac:chgData name="Hasan Jamal" userId="6724a5da2ffd1b8f" providerId="LiveId" clId="{A4202537-E2B1-4068-9205-06707A8D1606}" dt="2021-01-29T06:28:00.223" v="61" actId="478"/>
          <ac:spMkLst>
            <pc:docMk/>
            <pc:sldMk cId="754357760" sldId="381"/>
            <ac:spMk id="5" creationId="{9F4FD280-DAC9-467B-8DAD-E2B715C99FCA}"/>
          </ac:spMkLst>
        </pc:spChg>
        <pc:spChg chg="add del mod">
          <ac:chgData name="Hasan Jamal" userId="6724a5da2ffd1b8f" providerId="LiveId" clId="{A4202537-E2B1-4068-9205-06707A8D1606}" dt="2021-01-29T06:28:05.577" v="63" actId="478"/>
          <ac:spMkLst>
            <pc:docMk/>
            <pc:sldMk cId="754357760" sldId="381"/>
            <ac:spMk id="6" creationId="{ACCFA44E-F06D-4DB4-B6CF-493BAC6DE34A}"/>
          </ac:spMkLst>
        </pc:spChg>
        <pc:spChg chg="add mod">
          <ac:chgData name="Hasan Jamal" userId="6724a5da2ffd1b8f" providerId="LiveId" clId="{A4202537-E2B1-4068-9205-06707A8D1606}" dt="2021-01-29T06:32:57.096" v="72"/>
          <ac:spMkLst>
            <pc:docMk/>
            <pc:sldMk cId="754357760" sldId="381"/>
            <ac:spMk id="7" creationId="{BD9A869F-FDE9-41E0-B991-A28584344574}"/>
          </ac:spMkLst>
        </pc:spChg>
        <pc:spChg chg="add mod">
          <ac:chgData name="Hasan Jamal" userId="6724a5da2ffd1b8f" providerId="LiveId" clId="{A4202537-E2B1-4068-9205-06707A8D1606}" dt="2021-01-29T06:33:10.690" v="75" actId="1076"/>
          <ac:spMkLst>
            <pc:docMk/>
            <pc:sldMk cId="754357760" sldId="381"/>
            <ac:spMk id="8" creationId="{EED7FC08-0DD6-483A-8DAD-D311ADB4CEF6}"/>
          </ac:spMkLst>
        </pc:spChg>
        <pc:picChg chg="mod">
          <ac:chgData name="Hasan Jamal" userId="6724a5da2ffd1b8f" providerId="LiveId" clId="{A4202537-E2B1-4068-9205-06707A8D1606}" dt="2021-01-29T06:32:48.345" v="71" actId="1076"/>
          <ac:picMkLst>
            <pc:docMk/>
            <pc:sldMk cId="754357760" sldId="381"/>
            <ac:picMk id="4" creationId="{00000000-0000-0000-0000-000000000000}"/>
          </ac:picMkLst>
        </pc:picChg>
      </pc:sldChg>
      <pc:sldChg chg="modSp mod">
        <pc:chgData name="Hasan Jamal" userId="6724a5da2ffd1b8f" providerId="LiveId" clId="{A4202537-E2B1-4068-9205-06707A8D1606}" dt="2021-01-29T06:39:24.002" v="119" actId="20577"/>
        <pc:sldMkLst>
          <pc:docMk/>
          <pc:sldMk cId="695970709" sldId="393"/>
        </pc:sldMkLst>
        <pc:spChg chg="mod">
          <ac:chgData name="Hasan Jamal" userId="6724a5da2ffd1b8f" providerId="LiveId" clId="{A4202537-E2B1-4068-9205-06707A8D1606}" dt="2021-01-29T06:39:24.002" v="119" actId="20577"/>
          <ac:spMkLst>
            <pc:docMk/>
            <pc:sldMk cId="695970709" sldId="393"/>
            <ac:spMk id="44034" creationId="{00000000-0000-0000-0000-000000000000}"/>
          </ac:spMkLst>
        </pc:spChg>
      </pc:sldChg>
      <pc:sldChg chg="modSp mod">
        <pc:chgData name="Hasan Jamal" userId="6724a5da2ffd1b8f" providerId="LiveId" clId="{A4202537-E2B1-4068-9205-06707A8D1606}" dt="2021-01-29T06:20:39.060" v="48" actId="1038"/>
        <pc:sldMkLst>
          <pc:docMk/>
          <pc:sldMk cId="4003888960" sldId="396"/>
        </pc:sldMkLst>
        <pc:spChg chg="mod">
          <ac:chgData name="Hasan Jamal" userId="6724a5da2ffd1b8f" providerId="LiveId" clId="{A4202537-E2B1-4068-9205-06707A8D1606}" dt="2021-01-29T06:20:39.060" v="48" actId="1038"/>
          <ac:spMkLst>
            <pc:docMk/>
            <pc:sldMk cId="4003888960" sldId="396"/>
            <ac:spMk id="11266" creationId="{00000000-0000-0000-0000-000000000000}"/>
          </ac:spMkLst>
        </pc:spChg>
      </pc:sldChg>
      <pc:sldChg chg="add">
        <pc:chgData name="Hasan Jamal" userId="6724a5da2ffd1b8f" providerId="LiveId" clId="{A4202537-E2B1-4068-9205-06707A8D1606}" dt="2021-01-29T06:27:39.583" v="59"/>
        <pc:sldMkLst>
          <pc:docMk/>
          <pc:sldMk cId="3711697849" sldId="397"/>
        </pc:sldMkLst>
      </pc:sldChg>
      <pc:sldChg chg="modSp add mod">
        <pc:chgData name="Hasan Jamal" userId="6724a5da2ffd1b8f" providerId="LiveId" clId="{A4202537-E2B1-4068-9205-06707A8D1606}" dt="2021-01-29T06:34:39.938" v="79"/>
        <pc:sldMkLst>
          <pc:docMk/>
          <pc:sldMk cId="2136258660" sldId="398"/>
        </pc:sldMkLst>
        <pc:spChg chg="mod">
          <ac:chgData name="Hasan Jamal" userId="6724a5da2ffd1b8f" providerId="LiveId" clId="{A4202537-E2B1-4068-9205-06707A8D1606}" dt="2021-01-29T06:34:39.938" v="79"/>
          <ac:spMkLst>
            <pc:docMk/>
            <pc:sldMk cId="2136258660" sldId="398"/>
            <ac:spMk id="8" creationId="{EED7FC08-0DD6-483A-8DAD-D311ADB4CEF6}"/>
          </ac:spMkLst>
        </pc:spChg>
      </pc:sldChg>
      <pc:sldChg chg="modSp add mod">
        <pc:chgData name="Hasan Jamal" userId="6724a5da2ffd1b8f" providerId="LiveId" clId="{A4202537-E2B1-4068-9205-06707A8D1606}" dt="2021-01-29T06:35:57.685" v="107" actId="1036"/>
        <pc:sldMkLst>
          <pc:docMk/>
          <pc:sldMk cId="3351781526" sldId="399"/>
        </pc:sldMkLst>
        <pc:spChg chg="mod">
          <ac:chgData name="Hasan Jamal" userId="6724a5da2ffd1b8f" providerId="LiveId" clId="{A4202537-E2B1-4068-9205-06707A8D1606}" dt="2021-01-29T06:35:57.685" v="107" actId="1036"/>
          <ac:spMkLst>
            <pc:docMk/>
            <pc:sldMk cId="3351781526" sldId="399"/>
            <ac:spMk id="8" creationId="{EED7FC08-0DD6-483A-8DAD-D311ADB4CEF6}"/>
          </ac:spMkLst>
        </pc:spChg>
      </pc:sldChg>
      <pc:sldChg chg="modSp add mod">
        <pc:chgData name="Hasan Jamal" userId="6724a5da2ffd1b8f" providerId="LiveId" clId="{A4202537-E2B1-4068-9205-06707A8D1606}" dt="2021-01-29T06:36:30.454" v="109" actId="14100"/>
        <pc:sldMkLst>
          <pc:docMk/>
          <pc:sldMk cId="957867023" sldId="400"/>
        </pc:sldMkLst>
        <pc:spChg chg="mod">
          <ac:chgData name="Hasan Jamal" userId="6724a5da2ffd1b8f" providerId="LiveId" clId="{A4202537-E2B1-4068-9205-06707A8D1606}" dt="2021-01-29T06:36:30.454" v="109" actId="14100"/>
          <ac:spMkLst>
            <pc:docMk/>
            <pc:sldMk cId="957867023" sldId="400"/>
            <ac:spMk id="8" creationId="{EED7FC08-0DD6-483A-8DAD-D311ADB4CEF6}"/>
          </ac:spMkLst>
        </pc:spChg>
      </pc:sldChg>
    </pc:docChg>
  </pc:docChgLst>
  <pc:docChgLst>
    <pc:chgData name="Hasan Jamal" userId="6724a5da2ffd1b8f" providerId="LiveId" clId="{0CC0E616-5454-4035-923C-53C5FC4424B9}"/>
    <pc:docChg chg="custSel modSld">
      <pc:chgData name="Hasan Jamal" userId="6724a5da2ffd1b8f" providerId="LiveId" clId="{0CC0E616-5454-4035-923C-53C5FC4424B9}" dt="2020-12-08T05:07:31.390" v="11" actId="33524"/>
      <pc:docMkLst>
        <pc:docMk/>
      </pc:docMkLst>
      <pc:sldChg chg="modTransition">
        <pc:chgData name="Hasan Jamal" userId="6724a5da2ffd1b8f" providerId="LiveId" clId="{0CC0E616-5454-4035-923C-53C5FC4424B9}" dt="2020-12-01T04:51:23.556" v="0"/>
        <pc:sldMkLst>
          <pc:docMk/>
          <pc:sldMk cId="2266843717" sldId="256"/>
        </pc:sldMkLst>
      </pc:sldChg>
      <pc:sldChg chg="modSp mod">
        <pc:chgData name="Hasan Jamal" userId="6724a5da2ffd1b8f" providerId="LiveId" clId="{0CC0E616-5454-4035-923C-53C5FC4424B9}" dt="2020-12-01T06:14:07.526" v="9" actId="20577"/>
        <pc:sldMkLst>
          <pc:docMk/>
          <pc:sldMk cId="3311978137" sldId="260"/>
        </pc:sldMkLst>
        <pc:spChg chg="mod">
          <ac:chgData name="Hasan Jamal" userId="6724a5da2ffd1b8f" providerId="LiveId" clId="{0CC0E616-5454-4035-923C-53C5FC4424B9}" dt="2020-12-01T06:14:07.526" v="9" actId="20577"/>
          <ac:spMkLst>
            <pc:docMk/>
            <pc:sldMk cId="3311978137" sldId="260"/>
            <ac:spMk id="16386" creationId="{00000000-0000-0000-0000-000000000000}"/>
          </ac:spMkLst>
        </pc:spChg>
      </pc:sldChg>
      <pc:sldChg chg="modSp mod">
        <pc:chgData name="Hasan Jamal" userId="6724a5da2ffd1b8f" providerId="LiveId" clId="{0CC0E616-5454-4035-923C-53C5FC4424B9}" dt="2020-12-08T05:07:31.390" v="11" actId="33524"/>
        <pc:sldMkLst>
          <pc:docMk/>
          <pc:sldMk cId="2612321528" sldId="290"/>
        </pc:sldMkLst>
        <pc:spChg chg="mod">
          <ac:chgData name="Hasan Jamal" userId="6724a5da2ffd1b8f" providerId="LiveId" clId="{0CC0E616-5454-4035-923C-53C5FC4424B9}" dt="2020-12-08T05:07:31.390" v="11" actId="33524"/>
          <ac:spMkLst>
            <pc:docMk/>
            <pc:sldMk cId="2612321528" sldId="290"/>
            <ac:spMk id="72706" creationId="{00000000-0000-0000-0000-000000000000}"/>
          </ac:spMkLst>
        </pc:spChg>
      </pc:sldChg>
      <pc:sldChg chg="modSp mod">
        <pc:chgData name="Hasan Jamal" userId="6724a5da2ffd1b8f" providerId="LiveId" clId="{0CC0E616-5454-4035-923C-53C5FC4424B9}" dt="2020-12-01T06:13:40.686" v="7" actId="33524"/>
        <pc:sldMkLst>
          <pc:docMk/>
          <pc:sldMk cId="2744975721" sldId="383"/>
        </pc:sldMkLst>
        <pc:spChg chg="mod">
          <ac:chgData name="Hasan Jamal" userId="6724a5da2ffd1b8f" providerId="LiveId" clId="{0CC0E616-5454-4035-923C-53C5FC4424B9}" dt="2020-12-01T06:13:40.686" v="7" actId="33524"/>
          <ac:spMkLst>
            <pc:docMk/>
            <pc:sldMk cId="2744975721" sldId="383"/>
            <ac:spMk id="174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F037B-EF89-4664-A669-BE70730AF54D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FDC31-0BE7-4BF7-9C43-4881D28C72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5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EB1D2B4-C1CA-4460-99C7-2D66044B63D4}" type="slidenum">
              <a:rPr lang="en-US" altLang="en-US" smtClean="0">
                <a:latin typeface="Helvetica" pitchFamily="-84" charset="0"/>
              </a:rPr>
              <a:pPr/>
              <a:t>15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A78A7776-A087-4665-87CC-8C11B77C4A47}" type="slidenum">
              <a:rPr lang="en-US" sz="1300">
                <a:latin typeface="Helvetica" pitchFamily="-84" charset="0"/>
              </a:rPr>
              <a:pPr/>
              <a:t>18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4E98875A-BA2D-4D50-A8BE-2A6110A28602}" type="slidenum">
              <a:rPr lang="en-US" sz="1300">
                <a:latin typeface="Helvetica" pitchFamily="-84" charset="0"/>
              </a:rPr>
              <a:pPr/>
              <a:t>19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A75B4F0D-4230-400B-BFE3-5DD50CEBEB8D}" type="slidenum">
              <a:rPr lang="en-US" sz="1300">
                <a:latin typeface="Helvetica" pitchFamily="-84" charset="0"/>
              </a:rPr>
              <a:pPr/>
              <a:t>20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9E8651DE-E03B-468C-9506-D837BE56276F}" type="slidenum">
              <a:rPr lang="en-US" sz="1300">
                <a:latin typeface="Helvetica" pitchFamily="-84" charset="0"/>
              </a:rPr>
              <a:pPr/>
              <a:t>28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04A30766-245A-4D2D-A136-2A60285E48D9}" type="slidenum">
              <a:rPr lang="en-US" sz="1300">
                <a:latin typeface="Helvetica" pitchFamily="-84" charset="0"/>
              </a:rPr>
              <a:pPr/>
              <a:t>29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3FABDDC-673F-44CC-94C9-78403D65CCBF}" type="slidenum">
              <a:rPr lang="en-US" altLang="en-US" smtClean="0">
                <a:latin typeface="Helvetica" pitchFamily="-84" charset="0"/>
              </a:rPr>
              <a:pPr/>
              <a:t>30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0C318C-E744-41A8-AE91-D875E224DF8F}" type="slidenum">
              <a:rPr lang="en-US" altLang="en-US" smtClean="0">
                <a:latin typeface="Helvetica" pitchFamily="-84" charset="0"/>
              </a:rPr>
              <a:pPr/>
              <a:t>31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39F3E64-077E-4015-AE97-53CEB91004FB}" type="slidenum">
              <a:rPr lang="en-US" altLang="en-US" smtClean="0">
                <a:latin typeface="Helvetica" pitchFamily="-84" charset="0"/>
              </a:rPr>
              <a:pPr/>
              <a:t>32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EF673A-5512-4BE5-B5AB-74C5CBF46A1F}" type="slidenum">
              <a:rPr lang="en-US" altLang="en-US" smtClean="0">
                <a:latin typeface="Helvetica" pitchFamily="-84" charset="0"/>
              </a:rPr>
              <a:pPr/>
              <a:t>33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D5F6B6B0-BCE8-49AC-BEF8-8E0BF4DCC636}" type="slidenum">
              <a:rPr lang="en-US" sz="1300">
                <a:latin typeface="Helvetica" pitchFamily="-84" charset="0"/>
              </a:rPr>
              <a:pPr/>
              <a:t>2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01E4B2F-965A-4A83-8AED-0F8A1D4F3928}" type="slidenum">
              <a:rPr lang="en-US" altLang="en-US" smtClean="0">
                <a:latin typeface="Helvetica" pitchFamily="-84" charset="0"/>
              </a:rPr>
              <a:pPr/>
              <a:t>34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01E4B2F-965A-4A83-8AED-0F8A1D4F3928}" type="slidenum">
              <a:rPr lang="en-US" altLang="en-US" smtClean="0">
                <a:latin typeface="Helvetica" pitchFamily="-84" charset="0"/>
              </a:rPr>
              <a:pPr/>
              <a:t>35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01E4B2F-965A-4A83-8AED-0F8A1D4F3928}" type="slidenum">
              <a:rPr lang="en-US" altLang="en-US" smtClean="0">
                <a:latin typeface="Helvetica" pitchFamily="-84" charset="0"/>
              </a:rPr>
              <a:pPr/>
              <a:t>36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2B75040A-E21E-4216-8360-4A4210BB4CD6}" type="slidenum">
              <a:rPr lang="en-US" sz="1300">
                <a:latin typeface="Helvetica" pitchFamily="-84" charset="0"/>
              </a:rPr>
              <a:pPr/>
              <a:t>37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26328AD2-C77F-492A-9F45-D9B8DE7D44E8}" type="slidenum">
              <a:rPr lang="en-US" sz="1300">
                <a:latin typeface="Helvetica" pitchFamily="-84" charset="0"/>
              </a:rPr>
              <a:pPr/>
              <a:t>38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26328AD2-C77F-492A-9F45-D9B8DE7D44E8}" type="slidenum">
              <a:rPr lang="en-US" sz="1300">
                <a:latin typeface="Helvetica" pitchFamily="-84" charset="0"/>
              </a:rPr>
              <a:pPr/>
              <a:t>39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7F652439-F0AB-490B-8F4D-4701D3576439}" type="slidenum">
              <a:rPr lang="en-US" sz="1300">
                <a:latin typeface="Helvetica" pitchFamily="-84" charset="0"/>
              </a:rPr>
              <a:pPr/>
              <a:t>40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2A03920C-5E6D-4DDE-BD64-6CD151CD7BF4}" type="slidenum">
              <a:rPr lang="en-US" sz="1300">
                <a:latin typeface="Helvetica" pitchFamily="-84" charset="0"/>
              </a:rPr>
              <a:pPr/>
              <a:t>42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78E821A4-5A43-4B1A-89CD-337C62FCA0D6}" type="slidenum">
              <a:rPr lang="en-US" sz="1300">
                <a:latin typeface="Helvetica" pitchFamily="-84" charset="0"/>
              </a:rPr>
              <a:pPr/>
              <a:t>43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59652133-F831-4DD7-B709-CB9288D3EB34}" type="slidenum">
              <a:rPr lang="en-US" sz="1300">
                <a:latin typeface="Helvetica" pitchFamily="-84" charset="0"/>
              </a:rPr>
              <a:pPr/>
              <a:t>44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036C616F-463D-4946-9AE6-5A35D196355B}" type="slidenum">
              <a:rPr lang="en-US" sz="1300">
                <a:latin typeface="Helvetica" pitchFamily="-84" charset="0"/>
              </a:rPr>
              <a:pPr/>
              <a:t>3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135E9284-FB9B-45C1-92F4-B563C5AA57BF}" type="slidenum">
              <a:rPr lang="en-US" sz="1300">
                <a:latin typeface="Helvetica" pitchFamily="-84" charset="0"/>
              </a:rPr>
              <a:pPr/>
              <a:t>45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3D6CC1F7-F0D4-42CF-848B-21FCEE7E9495}" type="slidenum">
              <a:rPr lang="en-US" sz="1300">
                <a:latin typeface="Helvetica" pitchFamily="-84" charset="0"/>
              </a:rPr>
              <a:pPr/>
              <a:t>46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C5142C19-1E52-4541-9336-658C01FC8033}" type="slidenum">
              <a:rPr lang="en-US" sz="1300">
                <a:latin typeface="Helvetica" pitchFamily="-84" charset="0"/>
              </a:rPr>
              <a:pPr/>
              <a:t>47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BD224794-1158-4FC4-838D-81A405DA76ED}" type="slidenum">
              <a:rPr lang="en-US" sz="1300">
                <a:latin typeface="Helvetica" pitchFamily="-84" charset="0"/>
              </a:rPr>
              <a:pPr/>
              <a:t>48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76EEBC9E-9D01-49EE-9F4E-084034946174}" type="slidenum">
              <a:rPr lang="en-US" sz="1300">
                <a:latin typeface="Helvetica" pitchFamily="-84" charset="0"/>
              </a:rPr>
              <a:pPr/>
              <a:t>49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913E4630-AAE7-490D-BB2F-7FB403349E2C}" type="slidenum">
              <a:rPr lang="en-US" sz="1300">
                <a:latin typeface="Helvetica" pitchFamily="-84" charset="0"/>
              </a:rPr>
              <a:pPr/>
              <a:t>50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F2B2DA1D-AD2A-49E0-B4A1-BD381665DDD7}" type="slidenum">
              <a:rPr lang="en-US" sz="1300">
                <a:latin typeface="Helvetica" pitchFamily="-84" charset="0"/>
              </a:rPr>
              <a:pPr/>
              <a:t>51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39436957-A901-4A27-8960-957C021B86BC}" type="slidenum">
              <a:rPr lang="en-US" sz="1300">
                <a:latin typeface="Helvetica" pitchFamily="-84" charset="0"/>
              </a:rPr>
              <a:pPr/>
              <a:t>52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08233A94-19E8-4C19-8908-07E55B582727}" type="slidenum">
              <a:rPr lang="en-US" sz="1300">
                <a:latin typeface="Helvetica" pitchFamily="-84" charset="0"/>
              </a:rPr>
              <a:pPr/>
              <a:t>53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7176CFEC-F6D0-47E6-A2B3-C6E6985C1561}" type="slidenum">
              <a:rPr lang="en-US" sz="1300">
                <a:latin typeface="Helvetica" pitchFamily="-84" charset="0"/>
              </a:rPr>
              <a:pPr/>
              <a:t>55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5B6E8C43-25CA-4DBC-9EE3-9428E8719397}" type="slidenum">
              <a:rPr lang="en-US" sz="1300">
                <a:latin typeface="Helvetica" pitchFamily="-84" charset="0"/>
              </a:rPr>
              <a:pPr/>
              <a:t>6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9476EFE0-EFFB-4BBF-9352-24755C4F4B72}" type="slidenum">
              <a:rPr lang="en-US" sz="1300">
                <a:latin typeface="Helvetica" pitchFamily="-84" charset="0"/>
              </a:rPr>
              <a:pPr/>
              <a:t>56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506402F6-4F4D-413B-B09F-3AFB9D473B4B}" type="slidenum">
              <a:rPr lang="en-US" sz="1300">
                <a:latin typeface="Helvetica" pitchFamily="-84" charset="0"/>
              </a:rPr>
              <a:pPr/>
              <a:t>57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AF2E70A2-4F65-428F-A98A-E7E75582E4DD}" type="slidenum">
              <a:rPr lang="en-US" sz="1300">
                <a:latin typeface="Helvetica" pitchFamily="-84" charset="0"/>
              </a:rPr>
              <a:pPr/>
              <a:t>58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A8BF4332-3FC1-429F-B7AB-11D25F9A6333}" type="slidenum">
              <a:rPr lang="en-US" sz="1300">
                <a:latin typeface="Helvetica" pitchFamily="-84" charset="0"/>
              </a:rPr>
              <a:pPr/>
              <a:t>59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54C1F3B1-AA5F-4EE6-A255-B6ED47BD12B4}" type="slidenum">
              <a:rPr lang="en-US" sz="1300">
                <a:latin typeface="Helvetica" pitchFamily="-84" charset="0"/>
              </a:rPr>
              <a:pPr/>
              <a:t>7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D4F0FCED-29C2-49CC-84E7-73C99622B716}" type="slidenum">
              <a:rPr lang="en-US" sz="1300">
                <a:latin typeface="Helvetica" pitchFamily="-84" charset="0"/>
              </a:rPr>
              <a:pPr/>
              <a:t>9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BCC64479-E731-4FE3-8F4D-FE48CF5175F9}" type="slidenum">
              <a:rPr lang="en-US" sz="1300">
                <a:latin typeface="Helvetica" pitchFamily="-84" charset="0"/>
              </a:rPr>
              <a:pPr/>
              <a:t>10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D9177A98-2F12-455D-BA6D-BF9FC23EDFB2}" type="slidenum">
              <a:rPr lang="en-US" sz="1300">
                <a:latin typeface="Helvetica" pitchFamily="-84" charset="0"/>
              </a:rPr>
              <a:pPr/>
              <a:t>13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4071FA83-1928-40A7-94D4-339869BF8D7C}" type="slidenum">
              <a:rPr lang="en-US" sz="1300">
                <a:latin typeface="Helvetica" pitchFamily="-84" charset="0"/>
              </a:rPr>
              <a:pPr/>
              <a:t>14</a:t>
            </a:fld>
            <a:endParaRPr lang="en-US" sz="1300">
              <a:latin typeface="Helvetica" pitchFamily="-84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340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97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3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78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79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73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66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88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43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143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57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416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7"/>
            <a:ext cx="8229600" cy="453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7200" y="860822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Verdana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05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265" indent="-342265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2000">
          <a:solidFill>
            <a:schemeClr val="tx1"/>
          </a:solidFill>
          <a:latin typeface="Garamond" pitchFamily="18" charset="0"/>
          <a:ea typeface="ＭＳ Ｐゴシック" charset="-128"/>
          <a:cs typeface="Garamond" pitchFamily="18" charset="0"/>
        </a:defRPr>
      </a:lvl1pPr>
      <a:lvl2pPr marL="742315" indent="-285592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2000">
          <a:solidFill>
            <a:schemeClr val="tx1"/>
          </a:solidFill>
          <a:latin typeface="Garamond" pitchFamily="18" charset="0"/>
          <a:ea typeface="ＭＳ Ｐゴシック" charset="-128"/>
        </a:defRPr>
      </a:lvl2pPr>
      <a:lvl3pPr marL="1085692" indent="-227807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000">
          <a:solidFill>
            <a:schemeClr val="tx1"/>
          </a:solidFill>
          <a:latin typeface="Garamond" pitchFamily="18" charset="0"/>
          <a:ea typeface="ＭＳ Ｐゴシック" charset="-128"/>
        </a:defRPr>
      </a:lvl3pPr>
      <a:lvl4pPr marL="1427957" indent="-227807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Garamond" pitchFamily="18" charset="0"/>
          <a:ea typeface="ＭＳ Ｐゴシック" charset="-128"/>
        </a:defRPr>
      </a:lvl4pPr>
      <a:lvl5pPr marL="1771333" indent="-227807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000">
          <a:solidFill>
            <a:schemeClr val="tx1"/>
          </a:solidFill>
          <a:latin typeface="Garamond" pitchFamily="18" charset="0"/>
          <a:ea typeface="ＭＳ Ｐゴシック" charset="-128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1"/>
            <a:ext cx="7772400" cy="5105399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Chapter 8:  </a:t>
            </a:r>
            <a:br>
              <a:rPr lang="en-US" dirty="0">
                <a:ea typeface="ＭＳ Ｐゴシック" pitchFamily="-84" charset="-128"/>
              </a:rPr>
            </a:br>
            <a:r>
              <a:rPr lang="en-US" dirty="0">
                <a:ea typeface="ＭＳ Ｐゴシック" pitchFamily="-84" charset="-128"/>
              </a:rPr>
              <a:t>Memory Management</a:t>
            </a:r>
            <a:br>
              <a:rPr lang="en-US" dirty="0">
                <a:ea typeface="ＭＳ Ｐゴシック" pitchFamily="-84" charset="-128"/>
              </a:rPr>
            </a:br>
            <a:br>
              <a:rPr lang="en-US" dirty="0">
                <a:ea typeface="ＭＳ Ｐゴシック" pitchFamily="-84" charset="-128"/>
              </a:rPr>
            </a:br>
            <a:br>
              <a:rPr lang="en-US" dirty="0">
                <a:ea typeface="ＭＳ Ｐゴシック" pitchFamily="-84" charset="-128"/>
              </a:rPr>
            </a:br>
            <a:r>
              <a:rPr lang="en-US" dirty="0">
                <a:ea typeface="ＭＳ Ｐゴシック" pitchFamily="-84" charset="-128"/>
              </a:rPr>
              <a:t>                            </a:t>
            </a:r>
            <a:endParaRPr lang="en-US" sz="2800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684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8137"/>
            <a:ext cx="7839075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Memory-Management Unit (</a:t>
            </a:r>
            <a:r>
              <a:rPr lang="en-US" sz="2400">
                <a:ea typeface="ＭＳ Ｐゴシック" pitchFamily="-84" charset="-128"/>
              </a:rPr>
              <a:t>MMU</a:t>
            </a:r>
            <a:r>
              <a:rPr lang="en-US">
                <a:ea typeface="ＭＳ Ｐゴシック" pitchFamily="-84" charset="-128"/>
              </a:rPr>
              <a:t>)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7306"/>
            <a:ext cx="7924800" cy="4483894"/>
          </a:xfrm>
        </p:spPr>
        <p:txBody>
          <a:bodyPr/>
          <a:lstStyle/>
          <a:p>
            <a:pPr algn="just"/>
            <a:r>
              <a:rPr lang="en-US" dirty="0">
                <a:ea typeface="ＭＳ Ｐゴシック" pitchFamily="-84" charset="-128"/>
              </a:rPr>
              <a:t>Hardware device that maps virtual to physical address at run time 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Many methods possible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To start, consider simple scheme where the value in the relocation register is added to every address generated by a user process at the time it is sent to memory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Base register now called </a:t>
            </a:r>
            <a:r>
              <a:rPr lang="en-US" b="1" dirty="0">
                <a:solidFill>
                  <a:srgbClr val="0000FF"/>
                </a:solidFill>
                <a:ea typeface="ＭＳ Ｐゴシック" pitchFamily="-84" charset="-128"/>
              </a:rPr>
              <a:t>relocation register</a:t>
            </a:r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The user program deals with </a:t>
            </a:r>
            <a:r>
              <a:rPr lang="en-US" i="1" dirty="0">
                <a:ea typeface="ＭＳ Ｐゴシック" pitchFamily="-84" charset="-128"/>
              </a:rPr>
              <a:t>logical</a:t>
            </a:r>
            <a:r>
              <a:rPr lang="en-US" dirty="0">
                <a:ea typeface="ＭＳ Ｐゴシック" pitchFamily="-84" charset="-128"/>
              </a:rPr>
              <a:t> addresses; it never sees the </a:t>
            </a:r>
            <a:r>
              <a:rPr lang="en-US" i="1" dirty="0">
                <a:ea typeface="ＭＳ Ｐゴシック" pitchFamily="-84" charset="-128"/>
              </a:rPr>
              <a:t>real</a:t>
            </a:r>
            <a:r>
              <a:rPr lang="en-US" dirty="0">
                <a:ea typeface="ＭＳ Ｐゴシック" pitchFamily="-84" charset="-128"/>
              </a:rPr>
              <a:t> physical addresses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Execution-time binding occurs when reference is made to location in memory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Logical address bound to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119973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1937"/>
            <a:ext cx="8229600" cy="576263"/>
          </a:xfrm>
        </p:spPr>
        <p:txBody>
          <a:bodyPr/>
          <a:lstStyle/>
          <a:p>
            <a:r>
              <a:rPr lang="en-US" dirty="0"/>
              <a:t>Dynamic relocation using a relocation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01000" cy="5334000"/>
          </a:xfrm>
        </p:spPr>
        <p:txBody>
          <a:bodyPr/>
          <a:lstStyle/>
          <a:p>
            <a:r>
              <a:rPr lang="en-US" altLang="en-US" dirty="0"/>
              <a:t>Routine is not loaded until it is called</a:t>
            </a:r>
          </a:p>
          <a:p>
            <a:endParaRPr lang="en-US" altLang="en-US" dirty="0"/>
          </a:p>
          <a:p>
            <a:r>
              <a:rPr lang="en-US" altLang="en-US" dirty="0"/>
              <a:t>Better memory-space utilization; unused routine is never loaded</a:t>
            </a:r>
          </a:p>
          <a:p>
            <a:endParaRPr lang="en-US" altLang="en-US" dirty="0"/>
          </a:p>
          <a:p>
            <a:r>
              <a:rPr lang="en-US" altLang="en-US" dirty="0"/>
              <a:t>All routines kept on disk in relocatable load format</a:t>
            </a:r>
          </a:p>
          <a:p>
            <a:endParaRPr lang="en-US" altLang="en-US" dirty="0"/>
          </a:p>
          <a:p>
            <a:r>
              <a:rPr lang="en-US" altLang="en-US" dirty="0"/>
              <a:t>Useful when large amounts of code are needed to handle infrequently occurring cases</a:t>
            </a:r>
          </a:p>
          <a:p>
            <a:endParaRPr lang="en-US" altLang="en-US" dirty="0"/>
          </a:p>
          <a:p>
            <a:r>
              <a:rPr lang="en-US" altLang="en-US" dirty="0"/>
              <a:t>No special support from the operating system is required</a:t>
            </a:r>
          </a:p>
          <a:p>
            <a:pPr lvl="1"/>
            <a:r>
              <a:rPr lang="en-US" altLang="en-US" sz="1800" dirty="0"/>
              <a:t>Implemented through program design</a:t>
            </a:r>
          </a:p>
          <a:p>
            <a:pPr lvl="1"/>
            <a:r>
              <a:rPr lang="en-US" altLang="en-US" sz="1800" dirty="0"/>
              <a:t>OS can help by providing libraries to implement dynamic loading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1937"/>
            <a:ext cx="8229600" cy="5762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4191000"/>
          </a:xfrm>
        </p:spPr>
        <p:txBody>
          <a:bodyPr/>
          <a:lstStyle/>
          <a:p>
            <a:r>
              <a:rPr lang="en-US" dirty="0"/>
              <a:t>If there are five users working on a system.</a:t>
            </a:r>
          </a:p>
          <a:p>
            <a:r>
              <a:rPr lang="en-US" dirty="0"/>
              <a:t>Each of the user processes have logical address space starting at zero.</a:t>
            </a:r>
          </a:p>
          <a:p>
            <a:r>
              <a:rPr lang="en-US" dirty="0"/>
              <a:t>However, each will be mapped to different physical address in the main memory.</a:t>
            </a:r>
          </a:p>
          <a:p>
            <a:r>
              <a:rPr lang="en-US" dirty="0"/>
              <a:t>So if user A has a logical space from 0 – 150</a:t>
            </a:r>
          </a:p>
          <a:p>
            <a:pPr lvl="1"/>
            <a:r>
              <a:rPr lang="en-US" dirty="0"/>
              <a:t>It’s physical address space can be from 2000 – 2150</a:t>
            </a:r>
          </a:p>
          <a:p>
            <a:r>
              <a:rPr lang="en-US" dirty="0"/>
              <a:t>And if user B has a logical space </a:t>
            </a:r>
            <a:br>
              <a:rPr lang="en-US" dirty="0"/>
            </a:br>
            <a:r>
              <a:rPr lang="en-US" dirty="0"/>
              <a:t>from 0 – 150</a:t>
            </a:r>
          </a:p>
          <a:p>
            <a:pPr lvl="1"/>
            <a:r>
              <a:rPr lang="en-US" dirty="0"/>
              <a:t>It’s physical address space </a:t>
            </a:r>
            <a:br>
              <a:rPr lang="en-US" dirty="0"/>
            </a:br>
            <a:r>
              <a:rPr lang="en-US" dirty="0"/>
              <a:t>can be from 4000 – 4150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305655"/>
            <a:ext cx="4206874" cy="30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2400" y="6477000"/>
            <a:ext cx="51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8.4 Dynamic relocation using a relocation register.</a:t>
            </a:r>
          </a:p>
        </p:txBody>
      </p:sp>
    </p:spTree>
    <p:extLst>
      <p:ext uri="{BB962C8B-B14F-4D97-AF65-F5344CB8AC3E}">
        <p14:creationId xmlns:p14="http://schemas.microsoft.com/office/powerpoint/2010/main" val="413448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Dynamic Linking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r>
              <a:rPr lang="en-US" b="1" dirty="0">
                <a:ea typeface="ＭＳ Ｐゴシック" pitchFamily="-84" charset="-128"/>
              </a:rPr>
              <a:t>Static linking </a:t>
            </a:r>
            <a:r>
              <a:rPr lang="en-US" dirty="0">
                <a:ea typeface="ＭＳ Ｐゴシック" pitchFamily="-84" charset="-128"/>
              </a:rPr>
              <a:t>– System libraries are treated like any other object module and are combined by the loader into the binary program image  </a:t>
            </a:r>
          </a:p>
          <a:p>
            <a:r>
              <a:rPr lang="en-US" b="1" dirty="0">
                <a:ea typeface="ＭＳ Ｐゴシック" pitchFamily="-84" charset="-128"/>
              </a:rPr>
              <a:t>Dynamic linking </a:t>
            </a:r>
            <a:r>
              <a:rPr lang="en-US" dirty="0">
                <a:ea typeface="ＭＳ Ｐゴシック" pitchFamily="-84" charset="-128"/>
              </a:rPr>
              <a:t>–linking postponed until execution time </a:t>
            </a:r>
          </a:p>
          <a:p>
            <a:pPr lvl="1"/>
            <a:r>
              <a:rPr lang="en-US" dirty="0"/>
              <a:t>Without this facility, all programs on a system need to have a copy of their language library</a:t>
            </a:r>
            <a:r>
              <a:rPr lang="en-US" dirty="0">
                <a:ea typeface="ＭＳ Ｐゴシック" pitchFamily="-84" charset="-128"/>
              </a:rPr>
              <a:t> </a:t>
            </a:r>
            <a:r>
              <a:rPr lang="en-US" dirty="0"/>
              <a:t>included in the executable image</a:t>
            </a:r>
          </a:p>
          <a:p>
            <a:pPr lvl="2"/>
            <a:r>
              <a:rPr lang="en-US" dirty="0"/>
              <a:t>This requirement wastes both disk space and main memory</a:t>
            </a:r>
            <a:endParaRPr lang="en-US" dirty="0">
              <a:ea typeface="ＭＳ Ｐゴシック" pitchFamily="-84" charset="-128"/>
            </a:endParaRPr>
          </a:p>
          <a:p>
            <a:pPr>
              <a:buNone/>
            </a:pPr>
            <a:endParaRPr lang="en-US" sz="800" dirty="0">
              <a:ea typeface="ＭＳ Ｐゴシック" pitchFamily="-84" charset="-128"/>
            </a:endParaRPr>
          </a:p>
          <a:p>
            <a:r>
              <a:rPr lang="en-US" dirty="0">
                <a:ea typeface="ＭＳ Ｐゴシック" pitchFamily="-84" charset="-128"/>
              </a:rPr>
              <a:t>With dynamic linking a small piece of code, </a:t>
            </a:r>
            <a:r>
              <a:rPr lang="en-US" b="1" dirty="0">
                <a:ea typeface="ＭＳ Ｐゴシック" pitchFamily="-84" charset="-128"/>
              </a:rPr>
              <a:t>stub</a:t>
            </a:r>
            <a:r>
              <a:rPr lang="en-US" dirty="0">
                <a:ea typeface="ＭＳ Ｐゴシック" pitchFamily="-84" charset="-128"/>
              </a:rPr>
              <a:t>, used to locate the appropriate memory-resident library routine</a:t>
            </a:r>
            <a:endParaRPr lang="en-US" sz="800" dirty="0">
              <a:ea typeface="ＭＳ Ｐゴシック" pitchFamily="-84" charset="-128"/>
            </a:endParaRPr>
          </a:p>
          <a:p>
            <a:r>
              <a:rPr lang="en-US" dirty="0">
                <a:ea typeface="ＭＳ Ｐゴシック" pitchFamily="-84" charset="-128"/>
              </a:rPr>
              <a:t>Stub replaces itself with the address of the routine, and executes the routine</a:t>
            </a:r>
            <a:endParaRPr lang="en-US" sz="800" dirty="0">
              <a:ea typeface="ＭＳ Ｐゴシック" pitchFamily="-84" charset="-128"/>
            </a:endParaRPr>
          </a:p>
          <a:p>
            <a:r>
              <a:rPr lang="en-US" dirty="0">
                <a:ea typeface="ＭＳ Ｐゴシック" pitchFamily="-84" charset="-128"/>
              </a:rPr>
              <a:t>Operating system checks if routine is in processes</a:t>
            </a:r>
            <a:r>
              <a:rPr lang="ja-JP" altLang="en-US" dirty="0">
                <a:ea typeface="ＭＳ Ｐゴシック" pitchFamily="-84" charset="-128"/>
              </a:rPr>
              <a:t>’</a:t>
            </a:r>
            <a:r>
              <a:rPr lang="en-US" altLang="ja-JP" dirty="0">
                <a:ea typeface="ＭＳ Ｐゴシック" pitchFamily="-84" charset="-128"/>
              </a:rPr>
              <a:t> memory address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If not in address space, add to address space</a:t>
            </a:r>
            <a:endParaRPr lang="en-US" sz="800" dirty="0">
              <a:ea typeface="ＭＳ Ｐゴシック" pitchFamily="-84" charset="-128"/>
            </a:endParaRPr>
          </a:p>
          <a:p>
            <a:r>
              <a:rPr lang="en-US" dirty="0">
                <a:ea typeface="ＭＳ Ｐゴシック" pitchFamily="-84" charset="-128"/>
              </a:rPr>
              <a:t>Dynamic linking is particularly useful for libraries</a:t>
            </a:r>
            <a:endParaRPr lang="en-US" sz="800" dirty="0">
              <a:ea typeface="ＭＳ Ｐゴシック" pitchFamily="-84" charset="-128"/>
            </a:endParaRPr>
          </a:p>
          <a:p>
            <a:r>
              <a:rPr lang="en-US" dirty="0">
                <a:ea typeface="ＭＳ Ｐゴシック" pitchFamily="-84" charset="-128"/>
              </a:rPr>
              <a:t>Consider applicability to patching system libraries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Versioning may be needed</a:t>
            </a:r>
          </a:p>
        </p:txBody>
      </p:sp>
    </p:spTree>
    <p:extLst>
      <p:ext uri="{BB962C8B-B14F-4D97-AF65-F5344CB8AC3E}">
        <p14:creationId xmlns:p14="http://schemas.microsoft.com/office/powerpoint/2010/main" val="248967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1"/>
            <a:ext cx="8229600" cy="457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Swapping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382000" cy="6172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dirty="0">
                <a:ea typeface="ＭＳ Ｐゴシック" pitchFamily="-84" charset="-128"/>
              </a:rPr>
              <a:t>A process can be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swapped</a:t>
            </a:r>
            <a:r>
              <a:rPr lang="en-US" dirty="0">
                <a:ea typeface="ＭＳ Ｐゴシック" pitchFamily="-84" charset="-128"/>
              </a:rPr>
              <a:t> temporarily out of memory to a backing store, and then brought back into memory for continued execution</a:t>
            </a:r>
          </a:p>
          <a:p>
            <a:pPr lvl="1" algn="just">
              <a:lnSpc>
                <a:spcPct val="80000"/>
              </a:lnSpc>
            </a:pPr>
            <a:r>
              <a:rPr lang="en-US" dirty="0">
                <a:ea typeface="ＭＳ Ｐゴシック" pitchFamily="-84" charset="-128"/>
              </a:rPr>
              <a:t>Total physical memory space of processes can exceed physical memory</a:t>
            </a:r>
          </a:p>
          <a:p>
            <a:pPr algn="just">
              <a:lnSpc>
                <a:spcPct val="80000"/>
              </a:lnSpc>
            </a:pP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Backing store</a:t>
            </a:r>
            <a:r>
              <a:rPr lang="en-US" dirty="0">
                <a:solidFill>
                  <a:srgbClr val="3366FF"/>
                </a:solidFill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– Fast disk large enough to accommodate copies of all memory images for all users; must provide direct access to these memory images</a:t>
            </a:r>
          </a:p>
          <a:p>
            <a:pPr algn="just">
              <a:lnSpc>
                <a:spcPct val="80000"/>
              </a:lnSpc>
            </a:pP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Roll out, roll in</a:t>
            </a:r>
            <a:r>
              <a:rPr lang="en-US" dirty="0">
                <a:solidFill>
                  <a:srgbClr val="3366FF"/>
                </a:solidFill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– Swapping variant used for priority-based scheduling algorithms; lower-priority process is swapped out so higher-priority process can be loaded and executed</a:t>
            </a:r>
          </a:p>
          <a:p>
            <a:pPr algn="just">
              <a:lnSpc>
                <a:spcPct val="80000"/>
              </a:lnSpc>
            </a:pPr>
            <a:r>
              <a:rPr lang="en-US" dirty="0">
                <a:ea typeface="ＭＳ Ｐゴシック" pitchFamily="-84" charset="-128"/>
              </a:rPr>
              <a:t>Major part of swap time is transfer time; total transfer time is directly proportional to the amount of memory swapped</a:t>
            </a:r>
          </a:p>
          <a:p>
            <a:pPr algn="just">
              <a:lnSpc>
                <a:spcPct val="80000"/>
              </a:lnSpc>
            </a:pPr>
            <a:r>
              <a:rPr lang="en-US" dirty="0">
                <a:ea typeface="ＭＳ Ｐゴシック" pitchFamily="-84" charset="-128"/>
              </a:rPr>
              <a:t>System maintains a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ready queue</a:t>
            </a:r>
            <a:r>
              <a:rPr lang="en-US" dirty="0">
                <a:solidFill>
                  <a:srgbClr val="3366FF"/>
                </a:solidFill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of ready-to-run processes which have memory images on disk</a:t>
            </a:r>
          </a:p>
          <a:p>
            <a:pPr algn="just">
              <a:lnSpc>
                <a:spcPct val="80000"/>
              </a:lnSpc>
              <a:buFont typeface="Monotype Sorts" pitchFamily="-84" charset="2"/>
              <a:buNone/>
            </a:pPr>
            <a:endParaRPr lang="en-US" dirty="0">
              <a:ea typeface="ＭＳ Ｐゴシック" pitchFamily="-84" charset="-128"/>
            </a:endParaRPr>
          </a:p>
        </p:txBody>
      </p:sp>
      <p:pic>
        <p:nvPicPr>
          <p:cNvPr id="4" name="Picture 4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91000"/>
            <a:ext cx="3446169" cy="256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46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Swapping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763000" cy="5067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Does the swapped-out process need to swap back into same physical addresses?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Depends on address binding method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Plus consider pending I/O to/from process memory space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Modified versions of swapping are found on many systems (i.e., UNIX, Linux, and Windows)</a:t>
            </a:r>
          </a:p>
          <a:p>
            <a:pPr lvl="1"/>
            <a:r>
              <a:rPr lang="en-US" altLang="en-US" dirty="0"/>
              <a:t>Swapping normally disabled</a:t>
            </a:r>
          </a:p>
          <a:p>
            <a:pPr lvl="1"/>
            <a:r>
              <a:rPr lang="en-US" altLang="en-US" dirty="0"/>
              <a:t>Started if more than threshold amount of memory allocated</a:t>
            </a:r>
          </a:p>
          <a:p>
            <a:pPr lvl="1"/>
            <a:r>
              <a:rPr lang="en-US" altLang="en-US" dirty="0"/>
              <a:t>Disabled again once memory demand reduced below threshold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497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a typeface="ＭＳ Ｐゴシック" pitchFamily="-84" charset="-128"/>
              </a:rPr>
              <a:t>Context Switch Time including Swapping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1233487"/>
            <a:ext cx="8382000" cy="4530329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If next processes to be put on CPU is not in memory, need to swap out a process and swap in target process</a:t>
            </a:r>
          </a:p>
          <a:p>
            <a:r>
              <a:rPr lang="en-US" dirty="0">
                <a:ea typeface="ＭＳ Ｐゴシック" pitchFamily="-84" charset="-128"/>
              </a:rPr>
              <a:t>Context switch time in such system can be very high</a:t>
            </a:r>
          </a:p>
          <a:p>
            <a:r>
              <a:rPr lang="en-US" dirty="0">
                <a:ea typeface="ＭＳ Ｐゴシック" pitchFamily="-84" charset="-128"/>
              </a:rPr>
              <a:t>100 MB process swapping to backing store (i.e., standard hard disk) with transfer rate of 50 MB/sec</a:t>
            </a:r>
          </a:p>
          <a:p>
            <a:pPr>
              <a:buNone/>
            </a:pPr>
            <a:r>
              <a:rPr lang="en-US" dirty="0">
                <a:ea typeface="ＭＳ Ｐゴシック" pitchFamily="-84" charset="-128"/>
              </a:rPr>
              <a:t>         100/50 = 2 sec </a:t>
            </a:r>
          </a:p>
          <a:p>
            <a:pPr lvl="1"/>
            <a:r>
              <a:rPr lang="en-US" dirty="0">
                <a:ea typeface="ＭＳ Ｐゴシック" pitchFamily="-84" charset="-128"/>
                <a:cs typeface="Garamond" pitchFamily="18" charset="0"/>
              </a:rPr>
              <a:t>Assuming an average latency of 8 millisecond, the swap time is 2008 milliseconds</a:t>
            </a:r>
          </a:p>
          <a:p>
            <a:pPr lvl="1"/>
            <a:r>
              <a:rPr lang="en-US" dirty="0">
                <a:ea typeface="ＭＳ Ｐゴシック" pitchFamily="-84" charset="-128"/>
                <a:cs typeface="Garamond" pitchFamily="18" charset="0"/>
              </a:rPr>
              <a:t>The total swap time for swap in and swap out is 2016 milliseconds</a:t>
            </a:r>
          </a:p>
        </p:txBody>
      </p:sp>
    </p:spTree>
    <p:extLst>
      <p:ext uri="{BB962C8B-B14F-4D97-AF65-F5344CB8AC3E}">
        <p14:creationId xmlns:p14="http://schemas.microsoft.com/office/powerpoint/2010/main" val="339865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382713" y="166688"/>
            <a:ext cx="7635875" cy="576262"/>
          </a:xfrm>
        </p:spPr>
        <p:txBody>
          <a:bodyPr/>
          <a:lstStyle/>
          <a:p>
            <a:r>
              <a:rPr lang="en-US" altLang="en-US" sz="2800"/>
              <a:t>Context Switch Time and Swapping (Cont.)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06450" y="1160463"/>
            <a:ext cx="8108950" cy="4754562"/>
          </a:xfrm>
        </p:spPr>
        <p:txBody>
          <a:bodyPr/>
          <a:lstStyle/>
          <a:p>
            <a:r>
              <a:rPr lang="en-US" altLang="en-US" dirty="0"/>
              <a:t>Other constraints as well on swapping</a:t>
            </a:r>
          </a:p>
          <a:p>
            <a:pPr lvl="1"/>
            <a:r>
              <a:rPr lang="en-US" altLang="en-US" dirty="0"/>
              <a:t>Pending I/O – can’t swap out as I/O would occur to wrong process</a:t>
            </a:r>
          </a:p>
          <a:p>
            <a:pPr lvl="1"/>
            <a:r>
              <a:rPr lang="en-US" altLang="en-US" dirty="0"/>
              <a:t>Or always transfer I/O to kernel space, then to I/O device</a:t>
            </a:r>
          </a:p>
          <a:p>
            <a:pPr lvl="2"/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3366FF"/>
                </a:solidFill>
              </a:rPr>
              <a:t>double buffering</a:t>
            </a:r>
            <a:r>
              <a:rPr lang="en-US" altLang="en-US" dirty="0"/>
              <a:t>, adds overhead</a:t>
            </a:r>
          </a:p>
          <a:p>
            <a:r>
              <a:rPr lang="en-US" altLang="en-US" dirty="0"/>
              <a:t>Standard swapping not used in modern operating systems</a:t>
            </a:r>
          </a:p>
          <a:p>
            <a:pPr lvl="1"/>
            <a:r>
              <a:rPr lang="en-US" altLang="en-US" dirty="0"/>
              <a:t>But modified version common</a:t>
            </a:r>
          </a:p>
          <a:p>
            <a:pPr lvl="2"/>
            <a:r>
              <a:rPr lang="en-US" altLang="en-US" dirty="0"/>
              <a:t>Swap only when free memory extremely low</a:t>
            </a:r>
          </a:p>
        </p:txBody>
      </p:sp>
    </p:spTree>
    <p:extLst>
      <p:ext uri="{BB962C8B-B14F-4D97-AF65-F5344CB8AC3E}">
        <p14:creationId xmlns:p14="http://schemas.microsoft.com/office/powerpoint/2010/main" val="2027879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66776" y="277416"/>
            <a:ext cx="7820025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Contiguous Allocation</a:t>
            </a:r>
          </a:p>
        </p:txBody>
      </p:sp>
      <p:sp>
        <p:nvSpPr>
          <p:cNvPr id="3584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8692" cy="5486400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Main memory must support both OS and user processes</a:t>
            </a:r>
          </a:p>
          <a:p>
            <a:r>
              <a:rPr lang="en-US" dirty="0">
                <a:ea typeface="ＭＳ Ｐゴシック" pitchFamily="-84" charset="-128"/>
              </a:rPr>
              <a:t>Limited resource, must allocate efficiently</a:t>
            </a:r>
          </a:p>
          <a:p>
            <a:r>
              <a:rPr lang="en-US" dirty="0">
                <a:ea typeface="ＭＳ Ｐゴシック" pitchFamily="-84" charset="-128"/>
              </a:rPr>
              <a:t>Contiguous allocation is one early method</a:t>
            </a:r>
          </a:p>
          <a:p>
            <a:r>
              <a:rPr lang="en-US" dirty="0">
                <a:ea typeface="ＭＳ Ｐゴシック" pitchFamily="-84" charset="-128"/>
              </a:rPr>
              <a:t>Main memory is usually divided into two </a:t>
            </a:r>
            <a:r>
              <a:rPr lang="en-US" b="1" dirty="0">
                <a:solidFill>
                  <a:srgbClr val="0000FF"/>
                </a:solidFill>
                <a:ea typeface="ＭＳ Ｐゴシック" pitchFamily="-84" charset="-128"/>
              </a:rPr>
              <a:t>partitions</a:t>
            </a:r>
            <a:r>
              <a:rPr lang="en-US" dirty="0">
                <a:ea typeface="ＭＳ Ｐゴシック" pitchFamily="-84" charset="-128"/>
              </a:rPr>
              <a:t>: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Resident operating system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User processes</a:t>
            </a:r>
          </a:p>
          <a:p>
            <a:pPr marL="342265" lvl="1" indent="-342265"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dirty="0">
                <a:ea typeface="ＭＳ Ｐゴシック" pitchFamily="-84" charset="-128"/>
                <a:cs typeface="Garamond" pitchFamily="18" charset="0"/>
              </a:rPr>
              <a:t>Each process contained in single contiguous section of memory</a:t>
            </a:r>
          </a:p>
          <a:p>
            <a:r>
              <a:rPr lang="en-US" dirty="0">
                <a:ea typeface="ＭＳ Ｐゴシック" pitchFamily="-84" charset="-128"/>
              </a:rPr>
              <a:t>Relocation registers used to protect user processes from each other, and from changing operating-system code and data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Base register contains value of smallest physical address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Limit register contains range of logical addresses – each logical address must be less than the limit register </a:t>
            </a:r>
          </a:p>
        </p:txBody>
      </p:sp>
    </p:spTree>
    <p:extLst>
      <p:ext uri="{BB962C8B-B14F-4D97-AF65-F5344CB8AC3E}">
        <p14:creationId xmlns:p14="http://schemas.microsoft.com/office/powerpoint/2010/main" val="233633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96466"/>
            <a:ext cx="8442325" cy="576263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84" charset="-128"/>
              </a:rPr>
              <a:t>Contiguous Allocation (Cont.)</a:t>
            </a:r>
          </a:p>
        </p:txBody>
      </p:sp>
      <p:pic>
        <p:nvPicPr>
          <p:cNvPr id="37890" name="Picture 4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934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53340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a typeface="ＭＳ Ｐゴシック" pitchFamily="-84" charset="-128"/>
              </a:rPr>
              <a:t>Hardware Support for Relocation and Limit Registers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481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338137"/>
            <a:ext cx="6764867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Background</a:t>
            </a:r>
          </a:p>
        </p:txBody>
      </p:sp>
      <p:sp>
        <p:nvSpPr>
          <p:cNvPr id="1126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848600" cy="5105400"/>
          </a:xfrm>
        </p:spPr>
        <p:txBody>
          <a:bodyPr/>
          <a:lstStyle/>
          <a:p>
            <a:pPr algn="just"/>
            <a:r>
              <a:rPr lang="en-US" sz="2400" dirty="0">
                <a:ea typeface="ＭＳ Ｐゴシック" pitchFamily="-84" charset="-128"/>
              </a:rPr>
              <a:t>To run a process, it must be brought (from disk)  into the main memory</a:t>
            </a:r>
          </a:p>
          <a:p>
            <a:pPr algn="just"/>
            <a:r>
              <a:rPr lang="en-US" sz="2400" dirty="0">
                <a:ea typeface="ＭＳ Ｐゴシック" pitchFamily="-84" charset="-128"/>
              </a:rPr>
              <a:t>Main memory and registers are only storage CPU can access directly</a:t>
            </a:r>
          </a:p>
          <a:p>
            <a:pPr algn="just"/>
            <a:r>
              <a:rPr lang="en-US" sz="2400" dirty="0">
                <a:ea typeface="ＭＳ Ｐゴシック" pitchFamily="-84" charset="-128"/>
              </a:rPr>
              <a:t>Register access in one CPU clock (or less)</a:t>
            </a:r>
          </a:p>
          <a:p>
            <a:pPr algn="just"/>
            <a:r>
              <a:rPr lang="en-US" sz="2400" b="1" dirty="0">
                <a:ea typeface="ＭＳ Ｐゴシック" pitchFamily="-84" charset="-128"/>
              </a:rPr>
              <a:t>Cache</a:t>
            </a:r>
            <a:r>
              <a:rPr lang="en-US" sz="2400" dirty="0">
                <a:ea typeface="ＭＳ Ｐゴシック" pitchFamily="-84" charset="-128"/>
              </a:rPr>
              <a:t> sits between main memory and CPU registers</a:t>
            </a:r>
          </a:p>
          <a:p>
            <a:pPr algn="just"/>
            <a:r>
              <a:rPr lang="en-US" sz="2400" dirty="0">
                <a:ea typeface="ＭＳ Ｐゴシック" pitchFamily="-84" charset="-128"/>
              </a:rPr>
              <a:t>Protection of memory required to ensure correct operation</a:t>
            </a:r>
          </a:p>
        </p:txBody>
      </p:sp>
    </p:spTree>
    <p:extLst>
      <p:ext uri="{BB962C8B-B14F-4D97-AF65-F5344CB8AC3E}">
        <p14:creationId xmlns:p14="http://schemas.microsoft.com/office/powerpoint/2010/main" val="4003888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416"/>
            <a:ext cx="77724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Memory Allocation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4197"/>
            <a:ext cx="7771342" cy="4825603"/>
          </a:xfrm>
        </p:spPr>
        <p:txBody>
          <a:bodyPr/>
          <a:lstStyle/>
          <a:p>
            <a:pPr algn="just"/>
            <a:r>
              <a:rPr lang="en-US" dirty="0">
                <a:ea typeface="ＭＳ Ｐゴシック" pitchFamily="-84" charset="-128"/>
              </a:rPr>
              <a:t>Multiple-partition allocation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Degree of multiprogramming limited by number of partitions</a:t>
            </a:r>
          </a:p>
          <a:p>
            <a:pPr lvl="1" algn="just"/>
            <a:r>
              <a:rPr lang="en-US" b="1" dirty="0">
                <a:solidFill>
                  <a:srgbClr val="0000FF"/>
                </a:solidFill>
                <a:ea typeface="ＭＳ Ｐゴシック" pitchFamily="-84" charset="-128"/>
              </a:rPr>
              <a:t>Hole</a:t>
            </a:r>
            <a:r>
              <a:rPr lang="en-US" dirty="0">
                <a:ea typeface="ＭＳ Ｐゴシック" pitchFamily="-84" charset="-128"/>
              </a:rPr>
              <a:t> – block of available memory; holes of various size are scattered throughout memory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When a process arrives, it is allocated memory from a hole large enough to accommodate it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Process exiting frees its partition, adjacent free partitions combined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Operating system maintains information about</a:t>
            </a:r>
          </a:p>
          <a:p>
            <a:pPr marL="456723" lvl="1" indent="0" algn="just">
              <a:buNone/>
            </a:pPr>
            <a:r>
              <a:rPr lang="en-US" dirty="0">
                <a:ea typeface="ＭＳ Ｐゴシック" pitchFamily="-84" charset="-128"/>
              </a:rPr>
              <a:t>      a) allocated partitions </a:t>
            </a:r>
          </a:p>
          <a:p>
            <a:pPr marL="456723" lvl="1" indent="0" algn="just">
              <a:buNone/>
            </a:pPr>
            <a:r>
              <a:rPr lang="en-US" dirty="0">
                <a:ea typeface="ＭＳ Ｐゴシック" pitchFamily="-84" charset="-128"/>
              </a:rPr>
              <a:t>      b) free partitions (hole)</a:t>
            </a:r>
          </a:p>
        </p:txBody>
      </p:sp>
    </p:spTree>
    <p:extLst>
      <p:ext uri="{BB962C8B-B14F-4D97-AF65-F5344CB8AC3E}">
        <p14:creationId xmlns:p14="http://schemas.microsoft.com/office/powerpoint/2010/main" val="3954032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</a:t>
            </a:r>
            <a:r>
              <a:rPr lang="en-US" dirty="0">
                <a:ea typeface="ＭＳ Ｐゴシック" pitchFamily="-84" charset="-128"/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62487"/>
            <a:ext cx="8229600" cy="1738313"/>
          </a:xfrm>
        </p:spPr>
        <p:txBody>
          <a:bodyPr/>
          <a:lstStyle/>
          <a:p>
            <a:r>
              <a:rPr lang="en-US" dirty="0"/>
              <a:t>Operating system occupies a fixed amount of memory.</a:t>
            </a:r>
          </a:p>
          <a:p>
            <a:pPr lvl="1"/>
            <a:r>
              <a:rPr lang="en-US" dirty="0"/>
              <a:t>The rest is free for the processes to use.</a:t>
            </a:r>
          </a:p>
          <a:p>
            <a:r>
              <a:rPr lang="en-US" dirty="0"/>
              <a:t>Fixed memory partition</a:t>
            </a:r>
          </a:p>
          <a:p>
            <a:r>
              <a:rPr lang="en-US" dirty="0"/>
              <a:t>Dynamic partition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219200"/>
            <a:ext cx="8229600" cy="3200400"/>
            <a:chOff x="1045633" y="4371084"/>
            <a:chExt cx="6629400" cy="213568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45633" y="4373166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045633" y="4736306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045633" y="514707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045633" y="6079331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349454" y="4371084"/>
              <a:ext cx="444343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Helvetica" pitchFamily="-84" charset="0"/>
                </a:rPr>
                <a:t>OS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045633" y="4816377"/>
              <a:ext cx="1066800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Helvetica" pitchFamily="-84" charset="0"/>
                </a:rPr>
                <a:t>process 5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045633" y="5498606"/>
              <a:ext cx="1066800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Helvetica" pitchFamily="-84" charset="0"/>
                </a:rPr>
                <a:t>process 8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045633" y="6095109"/>
              <a:ext cx="1066800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Helvetica" pitchFamily="-84" charset="0"/>
                </a:rPr>
                <a:t>process 2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874433" y="4373166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874433" y="4736306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874433" y="514707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874433" y="6079331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178254" y="4371084"/>
              <a:ext cx="444343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Helvetica" pitchFamily="-84" charset="0"/>
                </a:rPr>
                <a:t>OS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874433" y="4816377"/>
              <a:ext cx="1066800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Helvetica" pitchFamily="-84" charset="0"/>
                </a:rPr>
                <a:t>process 5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874433" y="6095109"/>
              <a:ext cx="1066800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Helvetica" pitchFamily="-84" charset="0"/>
                </a:rPr>
                <a:t>process 2</a:t>
              </a: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4703233" y="4373166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4703233" y="4736306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4703233" y="514707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4703233" y="6079331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5007054" y="4371084"/>
              <a:ext cx="444343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Helvetica" pitchFamily="-84" charset="0"/>
                </a:rPr>
                <a:t>OS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4703233" y="4816377"/>
              <a:ext cx="1066800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Helvetica" pitchFamily="-84" charset="0"/>
                </a:rPr>
                <a:t>process 5</a:t>
              </a:r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4703233" y="6095109"/>
              <a:ext cx="1066800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Helvetica" pitchFamily="-84" charset="0"/>
                </a:rPr>
                <a:t>process 2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6532033" y="4373166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6532033" y="4736306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6532033" y="514707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6532033" y="6079331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835854" y="4371084"/>
              <a:ext cx="444343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Helvetica" pitchFamily="-84" charset="0"/>
                </a:rPr>
                <a:t>OS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532033" y="4816377"/>
              <a:ext cx="1066800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Helvetica" pitchFamily="-84" charset="0"/>
                </a:rPr>
                <a:t>process 5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532033" y="5133084"/>
              <a:ext cx="1066800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Helvetica" pitchFamily="-84" charset="0"/>
                </a:rPr>
                <a:t>process 9</a:t>
              </a: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6532033" y="6095109"/>
              <a:ext cx="1066800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Helvetica" pitchFamily="-84" charset="0"/>
                </a:rPr>
                <a:t>process 2</a:t>
              </a:r>
            </a:p>
          </p:txBody>
        </p:sp>
        <p:sp>
          <p:nvSpPr>
            <p:cNvPr id="35" name="Rectangle 41"/>
            <p:cNvSpPr>
              <a:spLocks noChangeArrowheads="1"/>
            </p:cNvSpPr>
            <p:nvPr/>
          </p:nvSpPr>
          <p:spPr bwMode="auto">
            <a:xfrm>
              <a:off x="2874433" y="5135166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6" name="Rectangle 42"/>
            <p:cNvSpPr>
              <a:spLocks noChangeArrowheads="1"/>
            </p:cNvSpPr>
            <p:nvPr/>
          </p:nvSpPr>
          <p:spPr bwMode="auto">
            <a:xfrm>
              <a:off x="4703233" y="5516166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4703233" y="5133084"/>
              <a:ext cx="1066800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Helvetica" pitchFamily="-84" charset="0"/>
                </a:rPr>
                <a:t>process 9</a:t>
              </a: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6532033" y="5820966"/>
              <a:ext cx="1143000" cy="304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>
              <a:off x="6532033" y="54709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6532033" y="5514084"/>
              <a:ext cx="1066800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Helvetica" pitchFamily="-84" charset="0"/>
                </a:rPr>
                <a:t>process 10</a:t>
              </a:r>
            </a:p>
          </p:txBody>
        </p:sp>
        <p:sp>
          <p:nvSpPr>
            <p:cNvPr id="41" name="AutoShape 47"/>
            <p:cNvSpPr>
              <a:spLocks noChangeArrowheads="1"/>
            </p:cNvSpPr>
            <p:nvPr/>
          </p:nvSpPr>
          <p:spPr bwMode="auto">
            <a:xfrm>
              <a:off x="2264833" y="5516166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42" name="AutoShape 48"/>
            <p:cNvSpPr>
              <a:spLocks noChangeArrowheads="1"/>
            </p:cNvSpPr>
            <p:nvPr/>
          </p:nvSpPr>
          <p:spPr bwMode="auto">
            <a:xfrm>
              <a:off x="4093633" y="5516166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43" name="AutoShape 49"/>
            <p:cNvSpPr>
              <a:spLocks noChangeArrowheads="1"/>
            </p:cNvSpPr>
            <p:nvPr/>
          </p:nvSpPr>
          <p:spPr bwMode="auto">
            <a:xfrm>
              <a:off x="5922433" y="5516166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1763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533400"/>
          </a:xfrm>
        </p:spPr>
        <p:txBody>
          <a:bodyPr/>
          <a:lstStyle/>
          <a:p>
            <a:r>
              <a:rPr lang="en-US" dirty="0"/>
              <a:t>Fixed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1"/>
            <a:ext cx="8655050" cy="5867400"/>
          </a:xfrm>
        </p:spPr>
        <p:txBody>
          <a:bodyPr/>
          <a:lstStyle/>
          <a:p>
            <a:pPr marL="342265" lvl="1" indent="-342265"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dirty="0"/>
              <a:t>A 32 MB RAM can be partitioned into eight equal size partitions each of 4 MB.</a:t>
            </a:r>
          </a:p>
          <a:p>
            <a:pPr marL="342265" lvl="1" indent="-342265"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dirty="0"/>
              <a:t>Since the number of partitions are fixed, the number of processes that can be run in the system is limited.</a:t>
            </a:r>
          </a:p>
          <a:p>
            <a:r>
              <a:rPr lang="en-US" dirty="0"/>
              <a:t>Two difficulties</a:t>
            </a:r>
          </a:p>
          <a:p>
            <a:pPr lvl="1"/>
            <a:r>
              <a:rPr lang="en-US" dirty="0"/>
              <a:t>Program size is larger than the partition size</a:t>
            </a:r>
          </a:p>
          <a:p>
            <a:pPr lvl="2"/>
            <a:r>
              <a:rPr lang="en-US" dirty="0"/>
              <a:t>Programmers need to write code using overlays</a:t>
            </a:r>
          </a:p>
          <a:p>
            <a:pPr lvl="1"/>
            <a:r>
              <a:rPr lang="en-US" dirty="0"/>
              <a:t>Program size is too small than the partition size</a:t>
            </a:r>
          </a:p>
          <a:p>
            <a:pPr lvl="2"/>
            <a:r>
              <a:rPr lang="en-US" dirty="0"/>
              <a:t>Memory wastage</a:t>
            </a:r>
          </a:p>
          <a:p>
            <a:pPr lvl="2"/>
            <a:r>
              <a:rPr lang="en-US" dirty="0"/>
              <a:t>What if the program size is 100 KB.</a:t>
            </a:r>
          </a:p>
          <a:p>
            <a:pPr lvl="3"/>
            <a:r>
              <a:rPr lang="en-US" dirty="0"/>
              <a:t>Internal fragmentation.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57600"/>
            <a:ext cx="350520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4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fixed partitioning leads to </a:t>
            </a:r>
          </a:p>
          <a:p>
            <a:pPr lvl="1"/>
            <a:r>
              <a:rPr lang="en-US" sz="2400" dirty="0"/>
              <a:t>Internal fragmentation</a:t>
            </a:r>
          </a:p>
          <a:p>
            <a:pPr lvl="1"/>
            <a:r>
              <a:rPr lang="en-US" sz="2400" dirty="0"/>
              <a:t>Need for overlays</a:t>
            </a:r>
          </a:p>
          <a:p>
            <a:r>
              <a:rPr lang="en-US" sz="2400" dirty="0"/>
              <a:t>To avoid the disadvantages of fixed partitioning and</a:t>
            </a:r>
          </a:p>
          <a:p>
            <a:pPr lvl="1"/>
            <a:r>
              <a:rPr lang="en-US" sz="2400" dirty="0"/>
              <a:t>To utilize the memory in more efficient way</a:t>
            </a:r>
          </a:p>
          <a:p>
            <a:endParaRPr lang="en-US" sz="2400" dirty="0"/>
          </a:p>
          <a:p>
            <a:r>
              <a:rPr lang="en-US" sz="2400" dirty="0"/>
              <a:t>Dynamic partitioning</a:t>
            </a:r>
          </a:p>
          <a:p>
            <a:pPr lvl="1"/>
            <a:r>
              <a:rPr lang="en-US" sz="2400" dirty="0"/>
              <a:t>Variable size and number</a:t>
            </a:r>
          </a:p>
        </p:txBody>
      </p:sp>
    </p:spTree>
    <p:extLst>
      <p:ext uri="{BB962C8B-B14F-4D97-AF65-F5344CB8AC3E}">
        <p14:creationId xmlns:p14="http://schemas.microsoft.com/office/powerpoint/2010/main" val="371169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ndergraduate.csse.uwa.edu.au/units/CITS1002/lectures/lecture14/images/f7.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62618"/>
            <a:ext cx="6553200" cy="490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D9A869F-FDE9-41E0-B991-A28584344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7416"/>
            <a:ext cx="7772400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Dynamic Storage-Allocation Problem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ED7FC08-0DD6-483A-8DAD-D311ADB4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33" y="1219200"/>
            <a:ext cx="76115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2265" indent="-34226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  <a:cs typeface="Garamond" pitchFamily="18" charset="0"/>
              </a:defRPr>
            </a:lvl1pPr>
            <a:lvl2pPr marL="742315" indent="-285592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2pPr>
            <a:lvl3pPr marL="1085692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3pPr>
            <a:lvl4pPr marL="1427957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4pPr>
            <a:lvl5pPr marL="1771333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kern="0">
                <a:ea typeface="ＭＳ Ｐゴシック" pitchFamily="-84" charset="-128"/>
              </a:rPr>
              <a:t>What if we encounter a process requiring 4 Mb?</a:t>
            </a:r>
          </a:p>
          <a:p>
            <a:pPr marL="0" indent="0">
              <a:lnSpc>
                <a:spcPct val="90000"/>
              </a:lnSpc>
              <a:buFont typeface="Monotype Sorts" pitchFamily="-84" charset="2"/>
              <a:buNone/>
            </a:pPr>
            <a:endParaRPr lang="en-US" sz="2400" kern="0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435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ndergraduate.csse.uwa.edu.au/units/CITS1002/lectures/lecture14/images/f7.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62618"/>
            <a:ext cx="6553200" cy="490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D9A869F-FDE9-41E0-B991-A28584344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7416"/>
            <a:ext cx="7772400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Dynamic Storage-Allocation Problem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ED7FC08-0DD6-483A-8DAD-D311ADB4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33" y="1219200"/>
            <a:ext cx="76115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2265" indent="-34226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  <a:cs typeface="Garamond" pitchFamily="18" charset="0"/>
              </a:defRPr>
            </a:lvl1pPr>
            <a:lvl2pPr marL="742315" indent="-285592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2pPr>
            <a:lvl3pPr marL="1085692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3pPr>
            <a:lvl4pPr marL="1427957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4pPr>
            <a:lvl5pPr marL="1771333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3366FF"/>
                </a:solidFill>
                <a:ea typeface="ＭＳ Ｐゴシック" pitchFamily="-84" charset="-128"/>
              </a:rPr>
              <a:t>First-fit</a:t>
            </a:r>
            <a:r>
              <a:rPr lang="en-US" sz="2400" dirty="0">
                <a:ea typeface="ＭＳ Ｐゴシック" pitchFamily="-84" charset="-128"/>
              </a:rPr>
              <a:t>:  Allocate the </a:t>
            </a:r>
            <a:r>
              <a:rPr lang="en-US" sz="2400" b="1" i="1" dirty="0">
                <a:ea typeface="ＭＳ Ｐゴシック" pitchFamily="-84" charset="-128"/>
              </a:rPr>
              <a:t>first</a:t>
            </a:r>
            <a:r>
              <a:rPr lang="en-US" sz="2400" dirty="0">
                <a:ea typeface="ＭＳ Ｐゴシック" pitchFamily="-84" charset="-128"/>
              </a:rPr>
              <a:t> hole that is big enough</a:t>
            </a:r>
            <a:endParaRPr lang="en-US" sz="2400" kern="0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6258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ndergraduate.csse.uwa.edu.au/units/CITS1002/lectures/lecture14/images/f7.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62618"/>
            <a:ext cx="6553200" cy="490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D9A869F-FDE9-41E0-B991-A28584344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7416"/>
            <a:ext cx="7772400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Dynamic Storage-Allocation Problem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ED7FC08-0DD6-483A-8DAD-D311ADB4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47737"/>
            <a:ext cx="8458199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2265" indent="-34226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  <a:cs typeface="Garamond" pitchFamily="18" charset="0"/>
              </a:defRPr>
            </a:lvl1pPr>
            <a:lvl2pPr marL="742315" indent="-285592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2pPr>
            <a:lvl3pPr marL="1085692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3pPr>
            <a:lvl4pPr marL="1427957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4pPr>
            <a:lvl5pPr marL="1771333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3366FF"/>
                </a:solidFill>
                <a:ea typeface="ＭＳ Ｐゴシック" pitchFamily="-84" charset="-128"/>
              </a:rPr>
              <a:t>Best-fit</a:t>
            </a:r>
            <a:r>
              <a:rPr lang="en-US" sz="2400" dirty="0">
                <a:ea typeface="ＭＳ Ｐゴシック" pitchFamily="-84" charset="-128"/>
              </a:rPr>
              <a:t>:  Allocate the </a:t>
            </a:r>
            <a:r>
              <a:rPr lang="en-US" sz="2400" b="1" i="1" dirty="0">
                <a:ea typeface="ＭＳ Ｐゴシック" pitchFamily="-84" charset="-128"/>
              </a:rPr>
              <a:t>smallest</a:t>
            </a:r>
            <a:r>
              <a:rPr lang="en-US" sz="2400" dirty="0">
                <a:ea typeface="ＭＳ Ｐゴシック" pitchFamily="-84" charset="-128"/>
              </a:rPr>
              <a:t> hole that is big enough; must search entire list, unless ordered by size (produces the smallest leftover hole)</a:t>
            </a:r>
            <a:endParaRPr lang="en-US" sz="2400" kern="0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1781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ndergraduate.csse.uwa.edu.au/units/CITS1002/lectures/lecture14/images/f7.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62618"/>
            <a:ext cx="6553200" cy="490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D9A869F-FDE9-41E0-B991-A28584344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7416"/>
            <a:ext cx="7772400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Dynamic Storage-Allocation Problem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ED7FC08-0DD6-483A-8DAD-D311ADB4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33" y="1219200"/>
            <a:ext cx="792056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2265" indent="-34226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  <a:cs typeface="Garamond" pitchFamily="18" charset="0"/>
              </a:defRPr>
            </a:lvl1pPr>
            <a:lvl2pPr marL="742315" indent="-285592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2pPr>
            <a:lvl3pPr marL="1085692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3pPr>
            <a:lvl4pPr marL="1427957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4pPr>
            <a:lvl5pPr marL="1771333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3366FF"/>
                </a:solidFill>
                <a:ea typeface="ＭＳ Ｐゴシック" pitchFamily="-84" charset="-128"/>
              </a:rPr>
              <a:t>Next-fit</a:t>
            </a:r>
            <a:r>
              <a:rPr lang="en-US" sz="2400" dirty="0">
                <a:ea typeface="ＭＳ Ｐゴシック" pitchFamily="-84" charset="-128"/>
              </a:rPr>
              <a:t>:  Allocate the </a:t>
            </a:r>
            <a:r>
              <a:rPr lang="en-US" sz="2400" b="1" i="1" dirty="0">
                <a:ea typeface="ＭＳ Ｐゴシック" pitchFamily="-84" charset="-128"/>
              </a:rPr>
              <a:t>next </a:t>
            </a:r>
            <a:r>
              <a:rPr lang="en-US" sz="2400" dirty="0">
                <a:ea typeface="ＭＳ Ｐゴシック" pitchFamily="-84" charset="-128"/>
              </a:rPr>
              <a:t>hole from the last allocated block</a:t>
            </a:r>
            <a:endParaRPr lang="en-US" sz="2400" kern="0" dirty="0">
              <a:ea typeface="ＭＳ Ｐゴシック" pitchFamily="-84" charset="-128"/>
            </a:endParaRPr>
          </a:p>
          <a:p>
            <a:pPr marL="0" indent="0">
              <a:lnSpc>
                <a:spcPct val="90000"/>
              </a:lnSpc>
              <a:buFont typeface="Monotype Sorts" pitchFamily="-84" charset="2"/>
              <a:buNone/>
            </a:pPr>
            <a:endParaRPr lang="en-US" sz="2400" kern="0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7867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416"/>
            <a:ext cx="77724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Example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4495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Given memory holes (i.e., unused memory blocks) of </a:t>
            </a:r>
            <a:r>
              <a:rPr lang="en-US" b="1" dirty="0"/>
              <a:t>100K, 500K, 200K, 300K </a:t>
            </a:r>
            <a:r>
              <a:rPr lang="en-US" dirty="0"/>
              <a:t>and </a:t>
            </a:r>
            <a:r>
              <a:rPr lang="en-US" b="1" dirty="0"/>
              <a:t>600K </a:t>
            </a:r>
            <a:r>
              <a:rPr lang="en-US" dirty="0"/>
              <a:t>(in address order) as shown below, how would each of the </a:t>
            </a:r>
            <a:r>
              <a:rPr lang="en-US" b="1" dirty="0"/>
              <a:t>first-fit</a:t>
            </a:r>
            <a:r>
              <a:rPr lang="en-US" dirty="0"/>
              <a:t>, </a:t>
            </a:r>
            <a:r>
              <a:rPr lang="en-US" b="1" dirty="0"/>
              <a:t>next-fit</a:t>
            </a:r>
            <a:r>
              <a:rPr lang="en-US" dirty="0"/>
              <a:t>, </a:t>
            </a:r>
            <a:r>
              <a:rPr lang="en-US" b="1" dirty="0"/>
              <a:t>best-fit</a:t>
            </a:r>
            <a:r>
              <a:rPr lang="en-US" dirty="0"/>
              <a:t> and </a:t>
            </a:r>
            <a:r>
              <a:rPr lang="en-US" b="1" dirty="0"/>
              <a:t>worst-fit</a:t>
            </a:r>
            <a:r>
              <a:rPr lang="en-US" dirty="0"/>
              <a:t> algorithms allocate memory requests for </a:t>
            </a:r>
            <a:r>
              <a:rPr lang="en-US" b="1" dirty="0"/>
              <a:t>290K, 420K, 110K </a:t>
            </a:r>
            <a:r>
              <a:rPr lang="en-US" dirty="0"/>
              <a:t>and </a:t>
            </a:r>
            <a:r>
              <a:rPr lang="en-US" b="1" dirty="0"/>
              <a:t>350K</a:t>
            </a:r>
            <a:r>
              <a:rPr lang="en-US" dirty="0"/>
              <a:t> (in this order)? The shaded areas are used/allocated regions and are not available. </a:t>
            </a:r>
            <a:endParaRPr lang="en-US" dirty="0">
              <a:ea typeface="ＭＳ Ｐゴシック" pitchFamily="-8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96563"/>
            <a:ext cx="7696200" cy="119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554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6192" y="277416"/>
            <a:ext cx="7830608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Fragmentation</a:t>
            </a:r>
          </a:p>
        </p:txBody>
      </p:sp>
      <p:sp>
        <p:nvSpPr>
          <p:cNvPr id="440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271588"/>
            <a:ext cx="7771342" cy="4999435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External Fragmentation</a:t>
            </a:r>
            <a:r>
              <a:rPr lang="en-US" dirty="0">
                <a:solidFill>
                  <a:srgbClr val="3366FF"/>
                </a:solidFill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– total memory space exists to satisfy a request, but it is not contiguous</a:t>
            </a:r>
            <a:r>
              <a:rPr lang="en-US" sz="800" dirty="0">
                <a:ea typeface="ＭＳ Ｐゴシック" pitchFamily="-84" charset="-128"/>
              </a:rPr>
              <a:t>.</a:t>
            </a:r>
          </a:p>
          <a:p>
            <a:pPr algn="just"/>
            <a:endParaRPr lang="en-US" b="1" dirty="0">
              <a:solidFill>
                <a:srgbClr val="3366FF"/>
              </a:solidFill>
              <a:ea typeface="ＭＳ Ｐゴシック" pitchFamily="-84" charset="-128"/>
            </a:endParaRPr>
          </a:p>
          <a:p>
            <a:pPr algn="just"/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Internal Fragmentation</a:t>
            </a:r>
            <a:r>
              <a:rPr lang="en-US" dirty="0">
                <a:solidFill>
                  <a:srgbClr val="3366FF"/>
                </a:solidFill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– Allocated memory may be slightly larger than requested memory; this size difference is memory internal to a partition, but not being used.</a:t>
            </a:r>
          </a:p>
          <a:p>
            <a:endParaRPr lang="en-US" dirty="0">
              <a:ea typeface="ＭＳ Ｐゴシック" pitchFamily="-84" charset="-128"/>
            </a:endParaRPr>
          </a:p>
          <a:p>
            <a:r>
              <a:rPr lang="en-US" dirty="0">
                <a:ea typeface="ＭＳ Ｐゴシック" pitchFamily="-84" charset="-128"/>
              </a:rPr>
              <a:t>Reduce external fragmentation by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compaction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Shuffle memory contents to place all free memory together in one large block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Compaction is possible </a:t>
            </a:r>
            <a:r>
              <a:rPr lang="en-US" i="1" dirty="0">
                <a:ea typeface="ＭＳ Ｐゴシック" pitchFamily="-84" charset="-128"/>
              </a:rPr>
              <a:t>only</a:t>
            </a:r>
            <a:r>
              <a:rPr lang="en-US" dirty="0">
                <a:ea typeface="ＭＳ Ｐゴシック" pitchFamily="-84" charset="-128"/>
              </a:rPr>
              <a:t> if relocation is dynamic, and is done at execution time</a:t>
            </a:r>
          </a:p>
          <a:p>
            <a:pPr algn="just"/>
            <a:endParaRPr lang="en-US" sz="800" dirty="0">
              <a:ea typeface="ＭＳ Ｐゴシック" pitchFamily="-84" charset="-128"/>
            </a:endParaRPr>
          </a:p>
          <a:p>
            <a:pPr algn="just"/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597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767" y="277416"/>
            <a:ext cx="6559550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Base and Limit Registers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05800" cy="1981200"/>
          </a:xfrm>
        </p:spPr>
        <p:txBody>
          <a:bodyPr/>
          <a:lstStyle/>
          <a:p>
            <a:pPr algn="just"/>
            <a:r>
              <a:rPr lang="en-US" dirty="0">
                <a:ea typeface="ＭＳ Ｐゴシック" pitchFamily="-84" charset="-128"/>
              </a:rPr>
              <a:t>A pair of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base</a:t>
            </a:r>
            <a:r>
              <a:rPr lang="en-US" dirty="0">
                <a:solidFill>
                  <a:srgbClr val="3366FF"/>
                </a:solidFill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and</a:t>
            </a:r>
            <a:r>
              <a:rPr lang="en-US" b="1" dirty="0">
                <a:solidFill>
                  <a:srgbClr val="FF0000"/>
                </a:solidFill>
                <a:ea typeface="ＭＳ Ｐゴシック" pitchFamily="-84" charset="-128"/>
              </a:rPr>
              <a:t>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limit</a:t>
            </a:r>
            <a:r>
              <a:rPr lang="en-US" dirty="0">
                <a:solidFill>
                  <a:srgbClr val="3366FF"/>
                </a:solidFill>
                <a:ea typeface="ＭＳ Ｐゴシック" pitchFamily="-84" charset="-128"/>
              </a:rPr>
              <a:t>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registers</a:t>
            </a:r>
            <a:r>
              <a:rPr lang="en-US" dirty="0">
                <a:ea typeface="ＭＳ Ｐゴシック" pitchFamily="-84" charset="-128"/>
              </a:rPr>
              <a:t> define the logical address space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The base register holds smallest legal physical address 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The limit register specifies the size of the range 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CPU must check every memory access generated in user mode to be sure it is between base and limit for that user</a:t>
            </a: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2964365"/>
            <a:ext cx="3733801" cy="39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096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Segmentation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157288"/>
            <a:ext cx="7702550" cy="494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/>
              <a:t>Memory-management scheme that supports user view of memory </a:t>
            </a:r>
            <a:endParaRPr lang="en-US" altLang="en-US" sz="80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/>
              <a:t>A program is a collection of segments</a:t>
            </a:r>
          </a:p>
          <a:p>
            <a:pPr lvl="1">
              <a:lnSpc>
                <a:spcPct val="90000"/>
              </a:lnSpc>
              <a:tabLst>
                <a:tab pos="1831975" algn="l"/>
              </a:tabLst>
            </a:pPr>
            <a:r>
              <a:rPr lang="en-US" altLang="en-US"/>
              <a:t>A segment is a logical unit such as: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/>
              <a:t>		main program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/>
              <a:t>		procedure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/>
              <a:t>		function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/>
              <a:t>		method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/>
              <a:t>		object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/>
              <a:t>		local variables, global variables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/>
              <a:t>		common block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/>
              <a:t>		stack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/>
              <a:t>		symbol table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/>
              <a:t>		arrays</a:t>
            </a:r>
          </a:p>
        </p:txBody>
      </p:sp>
    </p:spTree>
    <p:extLst>
      <p:ext uri="{BB962C8B-B14F-4D97-AF65-F5344CB8AC3E}">
        <p14:creationId xmlns:p14="http://schemas.microsoft.com/office/powerpoint/2010/main" val="3677990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User</a:t>
            </a:r>
            <a:r>
              <a:rPr lang="ja-JP" altLang="en-US"/>
              <a:t>’</a:t>
            </a:r>
            <a:r>
              <a:rPr lang="en-US" altLang="ja-JP"/>
              <a:t>s View of a Program</a:t>
            </a:r>
            <a:endParaRPr lang="en-US" altLang="en-US" sz="2400"/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233488"/>
            <a:ext cx="36957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857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36525"/>
            <a:ext cx="7800975" cy="576263"/>
          </a:xfrm>
        </p:spPr>
        <p:txBody>
          <a:bodyPr/>
          <a:lstStyle/>
          <a:p>
            <a:pPr eaLnBrk="1" hangingPunct="1"/>
            <a:r>
              <a:rPr lang="en-US" altLang="en-US"/>
              <a:t>Logical View of Segmentation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371600" y="1171575"/>
            <a:ext cx="2895600" cy="396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905000" y="1857375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latin typeface="Helvetica" pitchFamily="-84" charset="0"/>
              </a:rPr>
              <a:t>1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30003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latin typeface="Helvetica" pitchFamily="-84" charset="0"/>
              </a:rPr>
              <a:t>3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200400" y="2466975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latin typeface="Helvetica" pitchFamily="-84" charset="0"/>
              </a:rPr>
              <a:t>2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124200" y="3457575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latin typeface="Helvetica" pitchFamily="-84" charset="0"/>
              </a:rPr>
              <a:t>4</a:t>
            </a:r>
          </a:p>
        </p:txBody>
      </p:sp>
      <p:grpSp>
        <p:nvGrpSpPr>
          <p:cNvPr id="31752" name="Group 24"/>
          <p:cNvGrpSpPr>
            <a:grpSpLocks/>
          </p:cNvGrpSpPr>
          <p:nvPr/>
        </p:nvGrpSpPr>
        <p:grpSpPr bwMode="auto">
          <a:xfrm>
            <a:off x="5638800" y="1171575"/>
            <a:ext cx="1143000" cy="3962400"/>
            <a:chOff x="3888" y="1056"/>
            <a:chExt cx="720" cy="2496"/>
          </a:xfrm>
        </p:grpSpPr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31766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767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6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31764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765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7" name="Text Box 15"/>
            <p:cNvSpPr txBox="1">
              <a:spLocks noChangeArrowheads="1"/>
            </p:cNvSpPr>
            <p:nvPr/>
          </p:nvSpPr>
          <p:spPr bwMode="auto">
            <a:xfrm>
              <a:off x="4125" y="113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1</a:t>
              </a:r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4127" y="143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4</a:t>
              </a:r>
            </a:p>
          </p:txBody>
        </p:sp>
        <p:sp>
          <p:nvSpPr>
            <p:cNvPr id="31759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0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Text Box 20"/>
            <p:cNvSpPr txBox="1">
              <a:spLocks noChangeArrowheads="1"/>
            </p:cNvSpPr>
            <p:nvPr/>
          </p:nvSpPr>
          <p:spPr bwMode="auto">
            <a:xfrm>
              <a:off x="4127" y="24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2</a:t>
              </a:r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4127" y="28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3</a:t>
              </a:r>
            </a:p>
          </p:txBody>
        </p:sp>
      </p:grpSp>
      <p:sp>
        <p:nvSpPr>
          <p:cNvPr id="31753" name="Text Box 22"/>
          <p:cNvSpPr txBox="1">
            <a:spLocks noChangeArrowheads="1"/>
          </p:cNvSpPr>
          <p:nvPr/>
        </p:nvSpPr>
        <p:spPr bwMode="auto">
          <a:xfrm>
            <a:off x="2016125" y="5254625"/>
            <a:ext cx="137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user space </a:t>
            </a:r>
          </a:p>
        </p:txBody>
      </p:sp>
      <p:sp>
        <p:nvSpPr>
          <p:cNvPr id="31754" name="Text Box 23"/>
          <p:cNvSpPr txBox="1">
            <a:spLocks noChangeArrowheads="1"/>
          </p:cNvSpPr>
          <p:nvPr/>
        </p:nvSpPr>
        <p:spPr bwMode="auto">
          <a:xfrm>
            <a:off x="4870450" y="5254625"/>
            <a:ext cx="259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physical memory space</a:t>
            </a:r>
          </a:p>
        </p:txBody>
      </p:sp>
    </p:spTree>
    <p:extLst>
      <p:ext uri="{BB962C8B-B14F-4D97-AF65-F5344CB8AC3E}">
        <p14:creationId xmlns:p14="http://schemas.microsoft.com/office/powerpoint/2010/main" val="3639540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7875" y="166688"/>
            <a:ext cx="7908925" cy="576262"/>
          </a:xfrm>
        </p:spPr>
        <p:txBody>
          <a:bodyPr/>
          <a:lstStyle/>
          <a:p>
            <a:pPr eaLnBrk="1" hangingPunct="1"/>
            <a:r>
              <a:rPr lang="en-US" altLang="en-US"/>
              <a:t>Segmentation Architecture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093788"/>
            <a:ext cx="7246937" cy="5053012"/>
          </a:xfrm>
        </p:spPr>
        <p:txBody>
          <a:bodyPr/>
          <a:lstStyle/>
          <a:p>
            <a:pPr>
              <a:tabLst>
                <a:tab pos="1828800" algn="l"/>
                <a:tab pos="2855913" algn="ctr"/>
              </a:tabLst>
            </a:pPr>
            <a:r>
              <a:rPr lang="en-US" altLang="en-US" dirty="0"/>
              <a:t>Logical address consists of a two tuple:</a:t>
            </a:r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r>
              <a:rPr lang="en-US" altLang="en-US" dirty="0"/>
              <a:t>		&lt;segment-number, offset&gt;,</a:t>
            </a:r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endParaRPr lang="en-US" altLang="en-US" sz="800" dirty="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Segment table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maps two-dimensional physical addresses; each table entry has: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contains the starting physical address where the segments reside in memory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limit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specifies the length of the segment</a:t>
            </a:r>
          </a:p>
          <a:p>
            <a:pPr lvl="1">
              <a:tabLst>
                <a:tab pos="1828800" algn="l"/>
                <a:tab pos="2855913" algn="ctr"/>
              </a:tabLst>
            </a:pPr>
            <a:endParaRPr lang="en-US" altLang="en-US" sz="800" dirty="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Segment-table base register (STBR)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points to the segment table</a:t>
            </a:r>
            <a:r>
              <a:rPr lang="ja-JP" altLang="en-US" dirty="0"/>
              <a:t>’</a:t>
            </a:r>
            <a:r>
              <a:rPr lang="en-US" altLang="ja-JP" dirty="0"/>
              <a:t>s location in memory</a:t>
            </a:r>
          </a:p>
          <a:p>
            <a:pPr>
              <a:tabLst>
                <a:tab pos="1828800" algn="l"/>
                <a:tab pos="2855913" algn="ctr"/>
              </a:tabLst>
            </a:pPr>
            <a:endParaRPr lang="en-US" altLang="en-US" sz="800" dirty="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Segment-table length register (STLR)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indicates number of segments used by a program;</a:t>
            </a:r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r>
              <a:rPr lang="en-US" altLang="en-US" dirty="0"/>
              <a:t>	                  segment number </a:t>
            </a:r>
            <a:r>
              <a:rPr lang="en-US" altLang="en-US" b="1" i="1" dirty="0">
                <a:solidFill>
                  <a:srgbClr val="FF0000"/>
                </a:solidFill>
              </a:rPr>
              <a:t>s</a:t>
            </a:r>
            <a:r>
              <a:rPr lang="en-US" altLang="en-US" dirty="0"/>
              <a:t> is legal if </a:t>
            </a:r>
            <a:r>
              <a:rPr lang="en-US" altLang="en-US" b="1" i="1" dirty="0">
                <a:solidFill>
                  <a:srgbClr val="FF0000"/>
                </a:solidFill>
              </a:rPr>
              <a:t>s</a:t>
            </a:r>
            <a:r>
              <a:rPr lang="en-US" altLang="en-US" dirty="0"/>
              <a:t> &lt; </a:t>
            </a:r>
            <a:r>
              <a:rPr lang="en-US" altLang="en-US" b="1" dirty="0">
                <a:solidFill>
                  <a:srgbClr val="FF0000"/>
                </a:solidFill>
              </a:rPr>
              <a:t>STLR</a:t>
            </a:r>
          </a:p>
        </p:txBody>
      </p:sp>
    </p:spTree>
    <p:extLst>
      <p:ext uri="{BB962C8B-B14F-4D97-AF65-F5344CB8AC3E}">
        <p14:creationId xmlns:p14="http://schemas.microsoft.com/office/powerpoint/2010/main" val="993986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Segmentation Hardware</a:t>
            </a:r>
            <a:endParaRPr lang="en-US" altLang="en-US" sz="2400"/>
          </a:p>
        </p:txBody>
      </p:sp>
      <p:pic>
        <p:nvPicPr>
          <p:cNvPr id="3481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1254125"/>
            <a:ext cx="5827713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741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Segmentation Example</a:t>
            </a: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45735"/>
            <a:ext cx="7620000" cy="562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936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  <a:endParaRPr lang="en-US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73125" y="1157288"/>
            <a:ext cx="7702550" cy="5319712"/>
          </a:xfrm>
          <a:prstGeom prst="rect">
            <a:avLst/>
          </a:prstGeom>
        </p:spPr>
        <p:txBody>
          <a:bodyPr/>
          <a:lstStyle>
            <a:lvl1pPr marL="342265" indent="-34226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  <a:cs typeface="Garamond" pitchFamily="18" charset="0"/>
              </a:defRPr>
            </a:lvl1pPr>
            <a:lvl2pPr marL="742315" indent="-285592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2pPr>
            <a:lvl3pPr marL="1085692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3pPr>
            <a:lvl4pPr marL="1427957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4pPr>
            <a:lvl5pPr marL="1771333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dirty="0"/>
              <a:t>Consider the following segment table:</a:t>
            </a:r>
          </a:p>
          <a:p>
            <a:pPr>
              <a:lnSpc>
                <a:spcPct val="90000"/>
              </a:lnSpc>
              <a:tabLst>
                <a:tab pos="1831975" algn="l"/>
              </a:tabLst>
            </a:pPr>
            <a:endParaRPr lang="en-US" altLang="en-US" sz="800" kern="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endParaRPr lang="en-US" altLang="en-US" sz="800" kern="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endParaRPr lang="en-US" altLang="en-US" sz="800" kern="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endParaRPr lang="en-US" altLang="en-US" sz="800" kern="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endParaRPr lang="en-US" altLang="en-US" sz="800" kern="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endParaRPr lang="en-US" altLang="en-US" sz="800" kern="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endParaRPr lang="en-US" altLang="en-US" sz="800" kern="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endParaRPr lang="en-US" altLang="en-US" sz="800" kern="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endParaRPr lang="en-US" altLang="en-US" sz="800" kern="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endParaRPr lang="en-US" altLang="en-US" sz="800" kern="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endParaRPr lang="en-US" altLang="en-US" sz="800" kern="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endParaRPr lang="en-US" altLang="en-US" sz="800" kern="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endParaRPr lang="en-US" altLang="en-US" sz="800" kern="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endParaRPr lang="en-US" altLang="en-US" sz="800" kern="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endParaRPr lang="en-US" altLang="en-US" sz="800" kern="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endParaRPr lang="en-US" altLang="en-US" sz="800" kern="0" dirty="0"/>
          </a:p>
          <a:p>
            <a:pPr marL="0" indent="0">
              <a:lnSpc>
                <a:spcPct val="90000"/>
              </a:lnSpc>
              <a:buNone/>
              <a:tabLst>
                <a:tab pos="1831975" algn="l"/>
              </a:tabLst>
            </a:pPr>
            <a:endParaRPr lang="en-US" altLang="en-US" sz="800" kern="0" dirty="0"/>
          </a:p>
          <a:p>
            <a:pPr marL="0" indent="0">
              <a:buNone/>
            </a:pPr>
            <a:r>
              <a:rPr lang="en-US" dirty="0"/>
              <a:t>What are the physical addresses for the following logical addresses?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0, 1222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2, 53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3, 852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957" y="1676400"/>
            <a:ext cx="2273368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261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Paging</a:t>
            </a:r>
          </a:p>
        </p:txBody>
      </p:sp>
      <p:sp>
        <p:nvSpPr>
          <p:cNvPr id="5939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/>
              <a:t>Paging is a memory-management scheme that permits the physical-address space of a process to be noncontiguous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Avoids external fragmentation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Avoids problem of varying sized memory chunks</a:t>
            </a:r>
            <a:endParaRPr lang="en-US" sz="800" dirty="0">
              <a:ea typeface="ＭＳ Ｐゴシック" pitchFamily="-84" charset="-128"/>
            </a:endParaRPr>
          </a:p>
          <a:p>
            <a:r>
              <a:rPr lang="en-US" dirty="0">
                <a:ea typeface="ＭＳ Ｐゴシック" pitchFamily="-84" charset="-128"/>
              </a:rPr>
              <a:t>Divide physical memory into fixed-sized blocks called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frames</a:t>
            </a:r>
            <a:endParaRPr lang="en-US" dirty="0">
              <a:solidFill>
                <a:srgbClr val="3366FF"/>
              </a:solidFill>
              <a:ea typeface="ＭＳ Ｐゴシック" pitchFamily="-84" charset="-128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ＭＳ Ｐゴシック" pitchFamily="-84" charset="-128"/>
              </a:rPr>
              <a:t>Size </a:t>
            </a:r>
            <a:r>
              <a:rPr lang="en-US" dirty="0">
                <a:ea typeface="ＭＳ Ｐゴシック" pitchFamily="-84" charset="-128"/>
              </a:rPr>
              <a:t>is power of 2, between 512 bytes and 16 Mbytes</a:t>
            </a:r>
          </a:p>
          <a:p>
            <a:r>
              <a:rPr lang="en-US" dirty="0">
                <a:ea typeface="ＭＳ Ｐゴシック" pitchFamily="-84" charset="-128"/>
              </a:rPr>
              <a:t>Divide logical memory into blocks of same size called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pages</a:t>
            </a:r>
            <a:endParaRPr lang="en-US" sz="800" b="1" dirty="0">
              <a:solidFill>
                <a:srgbClr val="3366FF"/>
              </a:solidFill>
              <a:ea typeface="ＭＳ Ｐゴシック" pitchFamily="-84" charset="-128"/>
            </a:endParaRPr>
          </a:p>
          <a:p>
            <a:pPr lvl="1"/>
            <a:r>
              <a:rPr lang="en-US" dirty="0">
                <a:ea typeface="ＭＳ Ｐゴシック" pitchFamily="-84" charset="-128"/>
              </a:rPr>
              <a:t>Keep track of all free frames</a:t>
            </a:r>
            <a:endParaRPr lang="en-US" sz="800" dirty="0">
              <a:ea typeface="ＭＳ Ｐゴシック" pitchFamily="-84" charset="-128"/>
            </a:endParaRPr>
          </a:p>
          <a:p>
            <a:pPr lvl="1"/>
            <a:r>
              <a:rPr lang="en-US" dirty="0">
                <a:ea typeface="ＭＳ Ｐゴシック" pitchFamily="-84" charset="-128"/>
              </a:rPr>
              <a:t>To run a program of size </a:t>
            </a:r>
            <a:r>
              <a:rPr lang="en-US" b="1" i="1" dirty="0">
                <a:ea typeface="ＭＳ Ｐゴシック" pitchFamily="-84" charset="-128"/>
              </a:rPr>
              <a:t>N</a:t>
            </a:r>
            <a:r>
              <a:rPr lang="en-US" i="1" dirty="0"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pages, need to find </a:t>
            </a:r>
            <a:r>
              <a:rPr lang="en-US" b="1" i="1" dirty="0">
                <a:ea typeface="ＭＳ Ｐゴシック" pitchFamily="-84" charset="-128"/>
              </a:rPr>
              <a:t>N</a:t>
            </a:r>
            <a:r>
              <a:rPr lang="en-US" dirty="0">
                <a:ea typeface="ＭＳ Ｐゴシック" pitchFamily="-84" charset="-128"/>
              </a:rPr>
              <a:t> free frames and load program</a:t>
            </a:r>
            <a:endParaRPr lang="en-US" sz="800" dirty="0">
              <a:ea typeface="ＭＳ Ｐゴシック" pitchFamily="-84" charset="-128"/>
            </a:endParaRPr>
          </a:p>
          <a:p>
            <a:pPr lvl="1"/>
            <a:r>
              <a:rPr lang="en-US" dirty="0">
                <a:ea typeface="ＭＳ Ｐゴシック" pitchFamily="-84" charset="-128"/>
              </a:rPr>
              <a:t>Set up a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page table</a:t>
            </a:r>
            <a:r>
              <a:rPr lang="en-US" dirty="0">
                <a:ea typeface="ＭＳ Ｐゴシック" pitchFamily="-84" charset="-128"/>
              </a:rPr>
              <a:t> to translate logical to physical addresses</a:t>
            </a:r>
            <a:endParaRPr lang="en-US" sz="800" dirty="0">
              <a:ea typeface="ＭＳ Ｐゴシック" pitchFamily="-84" charset="-128"/>
            </a:endParaRPr>
          </a:p>
          <a:p>
            <a:pPr lvl="1"/>
            <a:r>
              <a:rPr lang="en-US" dirty="0">
                <a:ea typeface="ＭＳ Ｐゴシック" pitchFamily="-84" charset="-128"/>
              </a:rPr>
              <a:t>Backing store likewise split into pages</a:t>
            </a:r>
          </a:p>
          <a:p>
            <a:r>
              <a:rPr lang="en-US" u="sng" dirty="0">
                <a:ea typeface="ＭＳ Ｐゴシック" pitchFamily="-84" charset="-128"/>
              </a:rPr>
              <a:t>Still have 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3960104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46667" y="152401"/>
            <a:ext cx="7840133" cy="5334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Address Translation Scheme</a:t>
            </a:r>
          </a:p>
        </p:txBody>
      </p:sp>
      <p:sp>
        <p:nvSpPr>
          <p:cNvPr id="6144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98475" y="926282"/>
            <a:ext cx="8493125" cy="1752600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Address generated by CPU is divided into:</a:t>
            </a:r>
          </a:p>
          <a:p>
            <a:pPr lvl="1"/>
            <a:r>
              <a:rPr lang="en-US" b="1" dirty="0">
                <a:ea typeface="ＭＳ Ｐゴシック" pitchFamily="-84" charset="-128"/>
              </a:rPr>
              <a:t>Page number </a:t>
            </a:r>
            <a:r>
              <a:rPr lang="en-US" dirty="0">
                <a:ea typeface="ＭＳ Ｐゴシック" pitchFamily="-84" charset="-128"/>
              </a:rPr>
              <a:t>(</a:t>
            </a:r>
            <a:r>
              <a:rPr lang="en-US" b="1" i="1" dirty="0">
                <a:ea typeface="ＭＳ Ｐゴシック" pitchFamily="-84" charset="-128"/>
              </a:rPr>
              <a:t>p</a:t>
            </a:r>
            <a:r>
              <a:rPr lang="en-US" dirty="0">
                <a:ea typeface="ＭＳ Ｐゴシック" pitchFamily="-84" charset="-128"/>
              </a:rPr>
              <a:t>) – used as an index into a </a:t>
            </a:r>
            <a:r>
              <a:rPr lang="en-US" b="1" dirty="0">
                <a:ea typeface="ＭＳ Ｐゴシック" pitchFamily="-84" charset="-128"/>
              </a:rPr>
              <a:t>page table </a:t>
            </a:r>
            <a:r>
              <a:rPr lang="en-US" dirty="0">
                <a:ea typeface="ＭＳ Ｐゴシック" pitchFamily="-84" charset="-128"/>
              </a:rPr>
              <a:t>which contains base address of each page in physical memory</a:t>
            </a:r>
          </a:p>
          <a:p>
            <a:pPr lvl="1"/>
            <a:r>
              <a:rPr lang="en-US" b="1" dirty="0">
                <a:ea typeface="ＭＳ Ｐゴシック" pitchFamily="-84" charset="-128"/>
              </a:rPr>
              <a:t>Page offset </a:t>
            </a:r>
            <a:r>
              <a:rPr lang="en-US" dirty="0">
                <a:ea typeface="ＭＳ Ｐゴシック" pitchFamily="-84" charset="-128"/>
              </a:rPr>
              <a:t>(</a:t>
            </a:r>
            <a:r>
              <a:rPr lang="en-US" b="1" i="1" dirty="0">
                <a:ea typeface="ＭＳ Ｐゴシック" pitchFamily="-84" charset="-128"/>
              </a:rPr>
              <a:t>d</a:t>
            </a:r>
            <a:r>
              <a:rPr lang="en-US" dirty="0">
                <a:ea typeface="ＭＳ Ｐゴシック" pitchFamily="-84" charset="-128"/>
              </a:rPr>
              <a:t>) – combined with base address to define the physical memory address that is sent to the memory unit</a:t>
            </a:r>
          </a:p>
          <a:p>
            <a:pPr lvl="1"/>
            <a:endParaRPr lang="en-US" dirty="0">
              <a:ea typeface="ＭＳ Ｐゴシック" pitchFamily="-84" charset="-128"/>
            </a:endParaRPr>
          </a:p>
          <a:p>
            <a:pPr lvl="1"/>
            <a:endParaRPr lang="en-US" dirty="0">
              <a:ea typeface="ＭＳ Ｐゴシック" pitchFamily="-84" charset="-128"/>
            </a:endParaRPr>
          </a:p>
          <a:p>
            <a:pPr lvl="1">
              <a:buNone/>
            </a:pPr>
            <a:r>
              <a:rPr lang="en-US" sz="2400" dirty="0">
                <a:ea typeface="ＭＳ Ｐゴシック" pitchFamily="-84" charset="-128"/>
              </a:rPr>
              <a:t>	</a:t>
            </a:r>
            <a:r>
              <a:rPr lang="en-US" sz="1400" dirty="0">
                <a:ea typeface="ＭＳ Ｐゴシック" pitchFamily="-84" charset="-128"/>
              </a:rPr>
              <a:t>	</a:t>
            </a:r>
          </a:p>
          <a:p>
            <a:pPr lvl="1">
              <a:buNone/>
            </a:pPr>
            <a:endParaRPr lang="en-US" sz="1400" dirty="0">
              <a:ea typeface="ＭＳ Ｐゴシック" pitchFamily="-84" charset="-128"/>
            </a:endParaRPr>
          </a:p>
          <a:p>
            <a:pPr lvl="1">
              <a:buNone/>
            </a:pPr>
            <a:r>
              <a:rPr lang="en-US" dirty="0">
                <a:ea typeface="ＭＳ Ｐゴシック" pitchFamily="-84" charset="-128"/>
              </a:rPr>
              <a:t>For given logical address space </a:t>
            </a:r>
            <a:r>
              <a:rPr lang="en-US" b="1" dirty="0">
                <a:ea typeface="ＭＳ Ｐゴシック" pitchFamily="-84" charset="-128"/>
              </a:rPr>
              <a:t>2</a:t>
            </a:r>
            <a:r>
              <a:rPr lang="en-US" b="1" i="1" baseline="30000" dirty="0">
                <a:ea typeface="ＭＳ Ｐゴシック" pitchFamily="-84" charset="-128"/>
              </a:rPr>
              <a:t>m </a:t>
            </a:r>
            <a:r>
              <a:rPr lang="en-US" dirty="0">
                <a:ea typeface="ＭＳ Ｐゴシック" pitchFamily="-84" charset="-128"/>
              </a:rPr>
              <a:t>and page size</a:t>
            </a:r>
            <a:r>
              <a:rPr lang="en-US" baseline="30000" dirty="0">
                <a:ea typeface="ＭＳ Ｐゴシック" pitchFamily="-84" charset="-128"/>
              </a:rPr>
              <a:t> </a:t>
            </a:r>
            <a:r>
              <a:rPr lang="en-US" b="1" i="1" dirty="0">
                <a:ea typeface="ＭＳ Ｐゴシック" pitchFamily="-84" charset="-128"/>
              </a:rPr>
              <a:t>2 </a:t>
            </a:r>
            <a:r>
              <a:rPr lang="en-US" b="1" baseline="30000" dirty="0">
                <a:ea typeface="ＭＳ Ｐゴシック" pitchFamily="-84" charset="-128"/>
              </a:rPr>
              <a:t>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52489" y="3212282"/>
            <a:ext cx="4400711" cy="826318"/>
            <a:chOff x="2553804" y="3152304"/>
            <a:chExt cx="3144263" cy="1134416"/>
          </a:xfrm>
        </p:grpSpPr>
        <p:sp>
          <p:nvSpPr>
            <p:cNvPr id="61443" name="Rectangle 1028"/>
            <p:cNvSpPr>
              <a:spLocks noChangeArrowheads="1"/>
            </p:cNvSpPr>
            <p:nvPr/>
          </p:nvSpPr>
          <p:spPr bwMode="auto">
            <a:xfrm>
              <a:off x="2592917" y="3504010"/>
              <a:ext cx="3105150" cy="438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sz="1600">
                <a:latin typeface="Arial Black" pitchFamily="34" charset="0"/>
              </a:endParaRPr>
            </a:p>
          </p:txBody>
        </p:sp>
        <p:sp>
          <p:nvSpPr>
            <p:cNvPr id="61444" name="Line 1030"/>
            <p:cNvSpPr>
              <a:spLocks noChangeShapeType="1"/>
            </p:cNvSpPr>
            <p:nvPr/>
          </p:nvSpPr>
          <p:spPr bwMode="auto">
            <a:xfrm>
              <a:off x="4225925" y="318016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 sz="1600">
                <a:latin typeface="Arial Black" pitchFamily="34" charset="0"/>
              </a:endParaRPr>
            </a:p>
          </p:txBody>
        </p:sp>
        <p:sp>
          <p:nvSpPr>
            <p:cNvPr id="61445" name="Text Box 1031"/>
            <p:cNvSpPr txBox="1">
              <a:spLocks noChangeArrowheads="1"/>
            </p:cNvSpPr>
            <p:nvPr/>
          </p:nvSpPr>
          <p:spPr bwMode="auto">
            <a:xfrm>
              <a:off x="2553804" y="3158853"/>
              <a:ext cx="1290016" cy="230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Arial Black" pitchFamily="34" charset="0"/>
                </a:rPr>
                <a:t>page number</a:t>
              </a:r>
            </a:p>
          </p:txBody>
        </p:sp>
        <p:sp>
          <p:nvSpPr>
            <p:cNvPr id="61446" name="Text Box 1032"/>
            <p:cNvSpPr txBox="1">
              <a:spLocks noChangeArrowheads="1"/>
            </p:cNvSpPr>
            <p:nvPr/>
          </p:nvSpPr>
          <p:spPr bwMode="auto">
            <a:xfrm>
              <a:off x="4383061" y="3152304"/>
              <a:ext cx="1143057" cy="230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 Black" pitchFamily="34" charset="0"/>
                </a:rPr>
                <a:t>page offset</a:t>
              </a:r>
            </a:p>
          </p:txBody>
        </p:sp>
        <p:sp>
          <p:nvSpPr>
            <p:cNvPr id="61447" name="Text Box 1033"/>
            <p:cNvSpPr txBox="1">
              <a:spLocks noChangeArrowheads="1"/>
            </p:cNvSpPr>
            <p:nvPr/>
          </p:nvSpPr>
          <p:spPr bwMode="auto">
            <a:xfrm>
              <a:off x="3176056" y="3598790"/>
              <a:ext cx="251888" cy="230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i="1" dirty="0">
                  <a:latin typeface="Arial Black" pitchFamily="34" charset="0"/>
                </a:rPr>
                <a:t>p</a:t>
              </a:r>
              <a:endParaRPr lang="en-US" sz="1600" dirty="0">
                <a:latin typeface="Arial Black" pitchFamily="34" charset="0"/>
              </a:endParaRPr>
            </a:p>
          </p:txBody>
        </p:sp>
        <p:sp>
          <p:nvSpPr>
            <p:cNvPr id="61448" name="Text Box 1035"/>
            <p:cNvSpPr txBox="1">
              <a:spLocks noChangeArrowheads="1"/>
            </p:cNvSpPr>
            <p:nvPr/>
          </p:nvSpPr>
          <p:spPr bwMode="auto">
            <a:xfrm>
              <a:off x="4625444" y="3628555"/>
              <a:ext cx="251888" cy="230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i="1" dirty="0">
                  <a:latin typeface="Arial Black" pitchFamily="34" charset="0"/>
                </a:rPr>
                <a:t>d</a:t>
              </a:r>
              <a:endParaRPr lang="en-US" sz="1600" dirty="0">
                <a:latin typeface="Arial Black" pitchFamily="34" charset="0"/>
              </a:endParaRPr>
            </a:p>
          </p:txBody>
        </p:sp>
        <p:sp>
          <p:nvSpPr>
            <p:cNvPr id="61449" name="Text Box 1036"/>
            <p:cNvSpPr txBox="1">
              <a:spLocks noChangeArrowheads="1"/>
            </p:cNvSpPr>
            <p:nvPr/>
          </p:nvSpPr>
          <p:spPr bwMode="auto">
            <a:xfrm>
              <a:off x="2952750" y="4046464"/>
              <a:ext cx="793750" cy="230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i="1">
                  <a:latin typeface="Arial Black" pitchFamily="34" charset="0"/>
                </a:rPr>
                <a:t>m - n</a:t>
              </a:r>
            </a:p>
          </p:txBody>
        </p:sp>
        <p:sp>
          <p:nvSpPr>
            <p:cNvPr id="61450" name="Text Box 1038"/>
            <p:cNvSpPr txBox="1">
              <a:spLocks noChangeArrowheads="1"/>
            </p:cNvSpPr>
            <p:nvPr/>
          </p:nvSpPr>
          <p:spPr bwMode="auto">
            <a:xfrm>
              <a:off x="4549776" y="4055989"/>
              <a:ext cx="438150" cy="230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i="1" dirty="0">
                  <a:latin typeface="Arial Black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197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46667" y="152401"/>
            <a:ext cx="7840133" cy="5334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Address Translation Scheme</a:t>
            </a:r>
          </a:p>
        </p:txBody>
      </p:sp>
      <p:pic>
        <p:nvPicPr>
          <p:cNvPr id="13" name="Picture 4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5558588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514600"/>
            <a:ext cx="36195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5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a typeface="ＭＳ Ｐゴシック" pitchFamily="-84" charset="-128"/>
              </a:rPr>
              <a:t>Hardware Address Protection with Base and Limit Registers</a:t>
            </a:r>
          </a:p>
        </p:txBody>
      </p:sp>
      <p:pic>
        <p:nvPicPr>
          <p:cNvPr id="15362" name="Content Placeholder 4" descr="8.02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90" b="-12790"/>
          <a:stretch>
            <a:fillRect/>
          </a:stretch>
        </p:blipFill>
        <p:spPr>
          <a:xfrm>
            <a:off x="533400" y="1295400"/>
            <a:ext cx="7998156" cy="4353971"/>
          </a:xfrm>
        </p:spPr>
      </p:pic>
    </p:spTree>
    <p:extLst>
      <p:ext uri="{BB962C8B-B14F-4D97-AF65-F5344CB8AC3E}">
        <p14:creationId xmlns:p14="http://schemas.microsoft.com/office/powerpoint/2010/main" val="4056887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28600"/>
            <a:ext cx="8077200" cy="609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Paging Example</a:t>
            </a:r>
          </a:p>
        </p:txBody>
      </p:sp>
      <p:pic>
        <p:nvPicPr>
          <p:cNvPr id="6758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43000"/>
            <a:ext cx="4876800" cy="510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Text Box 5"/>
          <p:cNvSpPr txBox="1">
            <a:spLocks noChangeArrowheads="1"/>
          </p:cNvSpPr>
          <p:nvPr/>
        </p:nvSpPr>
        <p:spPr bwMode="auto">
          <a:xfrm>
            <a:off x="4267200" y="6400800"/>
            <a:ext cx="4659986" cy="3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i="1" dirty="0">
                <a:latin typeface="Helvetica" pitchFamily="-84" charset="0"/>
              </a:rPr>
              <a:t>n</a:t>
            </a:r>
            <a:r>
              <a:rPr lang="en-US" sz="1600" dirty="0">
                <a:latin typeface="Helvetica" pitchFamily="-84" charset="0"/>
              </a:rPr>
              <a:t>=2 and </a:t>
            </a:r>
            <a:r>
              <a:rPr lang="en-US" sz="1600" i="1" dirty="0">
                <a:latin typeface="Helvetica" pitchFamily="-84" charset="0"/>
              </a:rPr>
              <a:t>m</a:t>
            </a:r>
            <a:r>
              <a:rPr lang="en-US" sz="1600" dirty="0">
                <a:latin typeface="Helvetica" pitchFamily="-84" charset="0"/>
              </a:rPr>
              <a:t>=4  32-byte memory and 4-byte pages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081087"/>
            <a:ext cx="3525164" cy="5395913"/>
          </a:xfrm>
          <a:prstGeom prst="rect">
            <a:avLst/>
          </a:prstGeom>
        </p:spPr>
        <p:txBody>
          <a:bodyPr/>
          <a:lstStyle>
            <a:lvl1pPr marL="342265" indent="-34226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  <a:cs typeface="Garamond" pitchFamily="18" charset="0"/>
              </a:defRPr>
            </a:lvl1pPr>
            <a:lvl2pPr marL="742315" indent="-285592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2pPr>
            <a:lvl3pPr marL="1085692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3pPr>
            <a:lvl4pPr marL="1427957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4pPr>
            <a:lvl5pPr marL="1771333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>
                <a:ea typeface="ＭＳ Ｐゴシック" pitchFamily="-84" charset="-128"/>
              </a:rPr>
              <a:t>Logical address 0 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Page 0, offset 0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Page 0 = frame 5 (5 x 4)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20 + 0 =20</a:t>
            </a:r>
          </a:p>
          <a:p>
            <a:r>
              <a:rPr lang="en-US" dirty="0">
                <a:ea typeface="ＭＳ Ｐゴシック" pitchFamily="-84" charset="-128"/>
              </a:rPr>
              <a:t>Logical address 3 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Page 0, offset 3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Page 0 = frame 5 (5 x 4)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20 + 3=23</a:t>
            </a:r>
          </a:p>
          <a:p>
            <a:r>
              <a:rPr lang="en-US" dirty="0">
                <a:ea typeface="ＭＳ Ｐゴシック" pitchFamily="-84" charset="-128"/>
              </a:rPr>
              <a:t>Logical address 4 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Page 1, offset 0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Page 1 = frame 6 (6 x 4)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24 + 0=24</a:t>
            </a:r>
          </a:p>
          <a:p>
            <a:pPr marL="0" indent="0">
              <a:buNone/>
            </a:pPr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88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84" charset="-128"/>
              </a:rPr>
              <a:t>Internal Fragmentation in Paging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84" charset="-128"/>
              </a:rPr>
              <a:t>Calculating internal fragmentation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Page size = 2,048 bytes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Process size = 72,766 bytes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35 pages + 1,086 bytes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Internal fragmentation of 2,048 - 1,086 = 962 bytes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Worst case fragmentation = 1 frame – 1 byte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On average fragmentation = 1 / 2 frame size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So small page sizes desirable?</a:t>
            </a:r>
          </a:p>
          <a:p>
            <a:pPr lvl="2"/>
            <a:r>
              <a:rPr lang="en-US" dirty="0">
                <a:ea typeface="ＭＳ Ｐゴシック" pitchFamily="-84" charset="-128"/>
              </a:rPr>
              <a:t>Overhead increases to track each page table entry</a:t>
            </a:r>
          </a:p>
          <a:p>
            <a:r>
              <a:rPr lang="en-US" dirty="0">
                <a:ea typeface="ＭＳ Ｐゴシック" pitchFamily="-84" charset="-128"/>
              </a:rPr>
              <a:t>Process view and physical memory now very different</a:t>
            </a:r>
          </a:p>
          <a:p>
            <a:r>
              <a:rPr lang="en-US" dirty="0">
                <a:ea typeface="ＭＳ Ｐゴシック" pitchFamily="-84" charset="-128"/>
              </a:rPr>
              <a:t>By implementation process can only access its own memory</a:t>
            </a:r>
          </a:p>
        </p:txBody>
      </p:sp>
    </p:spTree>
    <p:extLst>
      <p:ext uri="{BB962C8B-B14F-4D97-AF65-F5344CB8AC3E}">
        <p14:creationId xmlns:p14="http://schemas.microsoft.com/office/powerpoint/2010/main" val="3885857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Free Frames</a:t>
            </a:r>
          </a:p>
        </p:txBody>
      </p:sp>
      <p:sp>
        <p:nvSpPr>
          <p:cNvPr id="70658" name="Text Box 4"/>
          <p:cNvSpPr txBox="1">
            <a:spLocks noChangeArrowheads="1"/>
          </p:cNvSpPr>
          <p:nvPr/>
        </p:nvSpPr>
        <p:spPr bwMode="auto">
          <a:xfrm>
            <a:off x="2165432" y="6039701"/>
            <a:ext cx="1428587" cy="29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latin typeface="Helvetica" pitchFamily="-84" charset="0"/>
              </a:rPr>
              <a:t>Before allocation</a:t>
            </a:r>
          </a:p>
        </p:txBody>
      </p:sp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5554626" y="6001601"/>
            <a:ext cx="1289125" cy="29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>
                <a:latin typeface="Helvetica" pitchFamily="-84" charset="0"/>
              </a:rPr>
              <a:t>After allocation</a:t>
            </a:r>
          </a:p>
        </p:txBody>
      </p:sp>
      <p:pic>
        <p:nvPicPr>
          <p:cNvPr id="7066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60885"/>
            <a:ext cx="7924800" cy="444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70660" idx="0"/>
            <a:endCxn id="70660" idx="2"/>
          </p:cNvCxnSpPr>
          <p:nvPr/>
        </p:nvCxnSpPr>
        <p:spPr bwMode="auto">
          <a:xfrm rot="16200000" flipH="1">
            <a:off x="2347317" y="3585567"/>
            <a:ext cx="444936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65438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1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Implementation of Page Table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58200" cy="5943600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Page table is kept in main memory</a:t>
            </a:r>
          </a:p>
          <a:p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Page-table base register </a:t>
            </a:r>
            <a:r>
              <a:rPr lang="en-US" dirty="0">
                <a:ea typeface="ＭＳ Ｐゴシック" pitchFamily="-84" charset="-128"/>
              </a:rPr>
              <a:t>(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PTBR</a:t>
            </a:r>
            <a:r>
              <a:rPr lang="en-US" dirty="0">
                <a:ea typeface="ＭＳ Ｐゴシック" pitchFamily="-84" charset="-128"/>
              </a:rPr>
              <a:t>)</a:t>
            </a:r>
            <a:r>
              <a:rPr lang="en-US" dirty="0">
                <a:solidFill>
                  <a:srgbClr val="3366FF"/>
                </a:solidFill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points to the page table</a:t>
            </a:r>
          </a:p>
          <a:p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Page-table length register </a:t>
            </a:r>
            <a:r>
              <a:rPr lang="en-US" dirty="0">
                <a:ea typeface="ＭＳ Ｐゴシック" pitchFamily="-84" charset="-128"/>
              </a:rPr>
              <a:t>(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PTLR</a:t>
            </a:r>
            <a:r>
              <a:rPr lang="en-US" dirty="0">
                <a:ea typeface="ＭＳ Ｐゴシック" pitchFamily="-84" charset="-128"/>
              </a:rPr>
              <a:t>)</a:t>
            </a:r>
            <a:r>
              <a:rPr lang="en-US" dirty="0">
                <a:solidFill>
                  <a:srgbClr val="3366FF"/>
                </a:solidFill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indicates size of the page table</a:t>
            </a:r>
          </a:p>
          <a:p>
            <a:r>
              <a:rPr lang="en-US" dirty="0">
                <a:ea typeface="ＭＳ Ｐゴシック" pitchFamily="-84" charset="-128"/>
              </a:rPr>
              <a:t>In this scheme every data/instruction access requires two memory accesses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One for the page table and one for the data / instruction</a:t>
            </a:r>
          </a:p>
          <a:p>
            <a:endParaRPr lang="en-US" sz="800" dirty="0">
              <a:ea typeface="ＭＳ Ｐゴシック" pitchFamily="-84" charset="-128"/>
            </a:endParaRPr>
          </a:p>
          <a:p>
            <a:r>
              <a:rPr lang="en-US" dirty="0">
                <a:ea typeface="ＭＳ Ｐゴシック" pitchFamily="-84" charset="-128"/>
              </a:rPr>
              <a:t>The two-memory access problem can be solved using a special fast-lookup hardware cache called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associative memory </a:t>
            </a:r>
            <a:r>
              <a:rPr lang="en-US" dirty="0">
                <a:ea typeface="ＭＳ Ｐゴシック" pitchFamily="-84" charset="-128"/>
              </a:rPr>
              <a:t>or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translation look-aside buffers </a:t>
            </a:r>
            <a:r>
              <a:rPr lang="en-US" dirty="0">
                <a:ea typeface="ＭＳ Ｐゴシック" pitchFamily="-84" charset="-128"/>
              </a:rPr>
              <a:t>(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TLBs</a:t>
            </a:r>
            <a:r>
              <a:rPr lang="en-US" dirty="0">
                <a:ea typeface="ＭＳ Ｐゴシック" pitchFamily="-84" charset="-128"/>
              </a:rPr>
              <a:t>)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A key 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Value </a:t>
            </a:r>
          </a:p>
          <a:p>
            <a:endParaRPr lang="en-US" sz="800" b="1" dirty="0">
              <a:solidFill>
                <a:srgbClr val="3366FF"/>
              </a:solidFill>
              <a:ea typeface="ＭＳ Ｐゴシック" pitchFamily="-84" charset="-128"/>
            </a:endParaRPr>
          </a:p>
          <a:p>
            <a:r>
              <a:rPr lang="en-US" dirty="0">
                <a:ea typeface="ＭＳ Ｐゴシック" pitchFamily="-84" charset="-128"/>
              </a:rPr>
              <a:t>Some TLBs store</a:t>
            </a:r>
            <a:r>
              <a:rPr lang="en-US" b="1" dirty="0">
                <a:ea typeface="ＭＳ Ｐゴシック" pitchFamily="-84" charset="-128"/>
              </a:rPr>
              <a:t>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address-space identifiers </a:t>
            </a:r>
            <a:r>
              <a:rPr lang="en-US" dirty="0">
                <a:ea typeface="ＭＳ Ｐゴシック" pitchFamily="-84" charset="-128"/>
              </a:rPr>
              <a:t>(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ASIDs</a:t>
            </a:r>
            <a:r>
              <a:rPr lang="en-US" dirty="0">
                <a:ea typeface="ＭＳ Ｐゴシック" pitchFamily="-84" charset="-128"/>
              </a:rPr>
              <a:t>)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in each TLB entry – uniquely identifies each process to provide address-space protection for that process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Otherwise need to flush at every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612321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52401"/>
            <a:ext cx="8229600" cy="457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Associative Memory</a:t>
            </a:r>
          </a:p>
        </p:txBody>
      </p:sp>
      <p:sp>
        <p:nvSpPr>
          <p:cNvPr id="7475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82000" cy="5104210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On a TLB miss, value is loaded into the TLB for faster access next time</a:t>
            </a:r>
          </a:p>
          <a:p>
            <a:r>
              <a:rPr lang="en-US" dirty="0">
                <a:ea typeface="ＭＳ Ｐゴシック" pitchFamily="-84" charset="-128"/>
              </a:rPr>
              <a:t>Associative memory – parallel search </a:t>
            </a:r>
          </a:p>
          <a:p>
            <a:r>
              <a:rPr lang="en-US" dirty="0">
                <a:ea typeface="ＭＳ Ｐゴシック" pitchFamily="-84" charset="-128"/>
              </a:rPr>
              <a:t>Address translation (p, d)</a:t>
            </a:r>
          </a:p>
          <a:p>
            <a:pPr marL="627857" lvl="1"/>
            <a:r>
              <a:rPr lang="en-US" dirty="0">
                <a:ea typeface="ＭＳ Ｐゴシック" pitchFamily="-84" charset="-128"/>
              </a:rPr>
              <a:t>If p is in associative register, get frame # out</a:t>
            </a:r>
          </a:p>
          <a:p>
            <a:pPr marL="627857" lvl="1"/>
            <a:r>
              <a:rPr lang="en-US" dirty="0">
                <a:ea typeface="ＭＳ Ｐゴシック" pitchFamily="-84" charset="-128"/>
              </a:rPr>
              <a:t>Otherwise get frame # from page table in memory</a:t>
            </a:r>
          </a:p>
          <a:p>
            <a:endParaRPr lang="en-US" dirty="0">
              <a:ea typeface="ＭＳ Ｐゴシック" pitchFamily="-84" charset="-128"/>
            </a:endParaRPr>
          </a:p>
          <a:p>
            <a:pPr>
              <a:buNone/>
            </a:pPr>
            <a:endParaRPr lang="en-US" dirty="0">
              <a:ea typeface="ＭＳ Ｐゴシック" pitchFamily="-84" charset="-128"/>
            </a:endParaRPr>
          </a:p>
          <a:p>
            <a:endParaRPr lang="en-US" dirty="0">
              <a:ea typeface="ＭＳ Ｐゴシック" pitchFamily="-84" charset="-128"/>
            </a:endParaRPr>
          </a:p>
          <a:p>
            <a:endParaRPr lang="en-US" dirty="0">
              <a:ea typeface="ＭＳ Ｐゴシック" pitchFamily="-84" charset="-128"/>
            </a:endParaRPr>
          </a:p>
          <a:p>
            <a:pPr>
              <a:buFont typeface="Monotype Sorts" pitchFamily="-84" charset="2"/>
              <a:buNone/>
            </a:pPr>
            <a:endParaRPr lang="en-US" dirty="0">
              <a:ea typeface="ＭＳ Ｐゴシック" pitchFamily="-84" charset="-128"/>
            </a:endParaRPr>
          </a:p>
          <a:p>
            <a:pPr marL="627857" lvl="1"/>
            <a:endParaRPr lang="en-US" dirty="0">
              <a:ea typeface="ＭＳ Ｐゴシック" pitchFamily="-8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89459" y="1143000"/>
            <a:ext cx="2973541" cy="1066800"/>
            <a:chOff x="4798859" y="3552825"/>
            <a:chExt cx="2973541" cy="1676400"/>
          </a:xfrm>
        </p:grpSpPr>
        <p:grpSp>
          <p:nvGrpSpPr>
            <p:cNvPr id="2" name="Group 1"/>
            <p:cNvGrpSpPr/>
            <p:nvPr/>
          </p:nvGrpSpPr>
          <p:grpSpPr>
            <a:xfrm>
              <a:off x="4800600" y="3552825"/>
              <a:ext cx="2971800" cy="1676400"/>
              <a:chOff x="3059642" y="1647825"/>
              <a:chExt cx="2971800" cy="1676400"/>
            </a:xfrm>
          </p:grpSpPr>
          <p:sp>
            <p:nvSpPr>
              <p:cNvPr id="74755" name="Rectangle 2052"/>
              <p:cNvSpPr>
                <a:spLocks noChangeArrowheads="1"/>
              </p:cNvSpPr>
              <p:nvPr/>
            </p:nvSpPr>
            <p:spPr bwMode="auto">
              <a:xfrm>
                <a:off x="3059642" y="2105025"/>
                <a:ext cx="2895600" cy="1219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en-US"/>
              </a:p>
            </p:txBody>
          </p:sp>
          <p:sp>
            <p:nvSpPr>
              <p:cNvPr id="74756" name="Line 2053"/>
              <p:cNvSpPr>
                <a:spLocks noChangeShapeType="1"/>
              </p:cNvSpPr>
              <p:nvPr/>
            </p:nvSpPr>
            <p:spPr bwMode="auto">
              <a:xfrm>
                <a:off x="4507442" y="1647825"/>
                <a:ext cx="0" cy="1676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/>
              <a:p>
                <a:endParaRPr lang="en-US"/>
              </a:p>
            </p:txBody>
          </p:sp>
          <p:sp>
            <p:nvSpPr>
              <p:cNvPr id="74760" name="Rectangle 2057"/>
              <p:cNvSpPr>
                <a:spLocks noChangeArrowheads="1"/>
              </p:cNvSpPr>
              <p:nvPr/>
            </p:nvSpPr>
            <p:spPr bwMode="auto">
              <a:xfrm>
                <a:off x="3364442" y="1724025"/>
                <a:ext cx="1295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5" tIns="45718" rIns="91435" bIns="45718" anchor="ctr"/>
              <a:lstStyle/>
              <a:p>
                <a:r>
                  <a:rPr lang="en-US" sz="1400">
                    <a:latin typeface="Helvetica" pitchFamily="-84" charset="0"/>
                  </a:rPr>
                  <a:t>Page #</a:t>
                </a:r>
              </a:p>
            </p:txBody>
          </p:sp>
          <p:sp>
            <p:nvSpPr>
              <p:cNvPr id="74761" name="Rectangle 2058"/>
              <p:cNvSpPr>
                <a:spLocks noChangeArrowheads="1"/>
              </p:cNvSpPr>
              <p:nvPr/>
            </p:nvSpPr>
            <p:spPr bwMode="auto">
              <a:xfrm>
                <a:off x="4736042" y="1724025"/>
                <a:ext cx="1295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5" tIns="45718" rIns="91435" bIns="45718" anchor="ctr"/>
              <a:lstStyle/>
              <a:p>
                <a:r>
                  <a:rPr lang="en-US" sz="1400">
                    <a:latin typeface="Helvetica" pitchFamily="-84" charset="0"/>
                  </a:rPr>
                  <a:t>Frame #</a:t>
                </a:r>
              </a:p>
            </p:txBody>
          </p:sp>
        </p:grpSp>
        <p:sp>
          <p:nvSpPr>
            <p:cNvPr id="74757" name="Line 2054"/>
            <p:cNvSpPr>
              <a:spLocks noChangeShapeType="1"/>
            </p:cNvSpPr>
            <p:nvPr/>
          </p:nvSpPr>
          <p:spPr bwMode="auto">
            <a:xfrm>
              <a:off x="4798859" y="4267200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74758" name="Line 2055"/>
            <p:cNvSpPr>
              <a:spLocks noChangeShapeType="1"/>
            </p:cNvSpPr>
            <p:nvPr/>
          </p:nvSpPr>
          <p:spPr bwMode="auto">
            <a:xfrm>
              <a:off x="4798859" y="4572000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74759" name="Line 2056"/>
            <p:cNvSpPr>
              <a:spLocks noChangeShapeType="1"/>
            </p:cNvSpPr>
            <p:nvPr/>
          </p:nvSpPr>
          <p:spPr bwMode="auto">
            <a:xfrm>
              <a:off x="4798859" y="4953000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1"/>
            <a:ext cx="6172199" cy="358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062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Effective Access Time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408" y="1066800"/>
            <a:ext cx="8171392" cy="5334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>
                <a:ea typeface="ＭＳ Ｐゴシック" pitchFamily="-84" charset="-128"/>
              </a:rPr>
              <a:t>Associative Lookup = </a:t>
            </a:r>
            <a:r>
              <a:rPr lang="en-US" dirty="0">
                <a:ea typeface="ＭＳ Ｐゴシック" pitchFamily="-84" charset="-128"/>
                <a:sym typeface="Symbol" pitchFamily="18" charset="2"/>
              </a:rPr>
              <a:t> time unit</a:t>
            </a:r>
          </a:p>
          <a:p>
            <a:pPr lvl="1"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>
                <a:ea typeface="ＭＳ Ｐゴシック" pitchFamily="-84" charset="-128"/>
                <a:sym typeface="Symbol" pitchFamily="18" charset="2"/>
              </a:rPr>
              <a:t>Can be &lt; 10% of memory access time</a:t>
            </a:r>
          </a:p>
          <a:p>
            <a:pPr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>
                <a:ea typeface="ＭＳ Ｐゴシック" pitchFamily="-84" charset="-128"/>
                <a:sym typeface="Symbol" pitchFamily="18" charset="2"/>
              </a:rPr>
              <a:t>Hit ratio = </a:t>
            </a:r>
          </a:p>
          <a:p>
            <a:pPr lvl="1"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>
                <a:ea typeface="ＭＳ Ｐゴシック" pitchFamily="-84" charset="-128"/>
                <a:sym typeface="Symbol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pPr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>
                <a:ea typeface="ＭＳ Ｐゴシック" pitchFamily="-84" charset="-128"/>
                <a:sym typeface="Symbol" pitchFamily="18" charset="2"/>
              </a:rPr>
              <a:t>Consider  = 20ns for TLB search, 100ns for memory access</a:t>
            </a:r>
          </a:p>
          <a:p>
            <a:pPr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>
                <a:ea typeface="ＭＳ Ｐゴシック" pitchFamily="-84" charset="-128"/>
                <a:sym typeface="Symbol" pitchFamily="18" charset="2"/>
              </a:rPr>
              <a:t>1 TLB hit = 20 + 100ns, 1TLB miss = 120 +100 ns</a:t>
            </a:r>
          </a:p>
          <a:p>
            <a:pPr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  <a:sym typeface="Symbol" pitchFamily="18" charset="2"/>
              </a:rPr>
              <a:t>Effective Access Time</a:t>
            </a:r>
            <a:r>
              <a:rPr lang="en-US" dirty="0">
                <a:solidFill>
                  <a:srgbClr val="3366FF"/>
                </a:solidFill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dirty="0">
                <a:ea typeface="ＭＳ Ｐゴシック" pitchFamily="-84" charset="-128"/>
                <a:sym typeface="Symbol" pitchFamily="18" charset="2"/>
              </a:rPr>
              <a:t>(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  <a:sym typeface="Symbol" pitchFamily="18" charset="2"/>
              </a:rPr>
              <a:t>EAT</a:t>
            </a:r>
            <a:r>
              <a:rPr lang="en-US" dirty="0">
                <a:ea typeface="ＭＳ Ｐゴシック" pitchFamily="-84" charset="-128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2063592" algn="l"/>
                <a:tab pos="2568099" algn="l"/>
              </a:tabLst>
            </a:pPr>
            <a:r>
              <a:rPr lang="en-US" dirty="0">
                <a:ea typeface="ＭＳ Ｐゴシック" pitchFamily="-84" charset="-128"/>
              </a:rPr>
              <a:t>	</a:t>
            </a:r>
            <a:r>
              <a:rPr lang="en-US" dirty="0">
                <a:ea typeface="ＭＳ Ｐゴシック" pitchFamily="-84" charset="-128"/>
                <a:sym typeface="Symbol" pitchFamily="18" charset="2"/>
              </a:rPr>
              <a:t> Consider  = 80%</a:t>
            </a:r>
          </a:p>
          <a:p>
            <a:pPr lvl="1"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>
                <a:ea typeface="ＭＳ Ｐゴシック" pitchFamily="-84" charset="-128"/>
                <a:sym typeface="Symbol" pitchFamily="18" charset="2"/>
              </a:rPr>
              <a:t>EAT= 0.80 x 120 + 0.20 x 220 = 140ns </a:t>
            </a:r>
          </a:p>
          <a:p>
            <a:pPr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>
                <a:ea typeface="ＭＳ Ｐゴシック" pitchFamily="-84" charset="-128"/>
                <a:sym typeface="Symbol" pitchFamily="18" charset="2"/>
              </a:rPr>
              <a:t>Consider more realistic hit ratio -&gt;   = 98%</a:t>
            </a:r>
          </a:p>
          <a:p>
            <a:pPr lvl="1">
              <a:lnSpc>
                <a:spcPct val="90000"/>
              </a:lnSpc>
              <a:tabLst>
                <a:tab pos="2063592" algn="l"/>
                <a:tab pos="2568099" algn="l"/>
              </a:tabLst>
            </a:pPr>
            <a:r>
              <a:rPr lang="en-US" dirty="0">
                <a:ea typeface="ＭＳ Ｐゴシック" pitchFamily="-84" charset="-128"/>
                <a:sym typeface="Symbol" pitchFamily="18" charset="2"/>
              </a:rPr>
              <a:t>EAT = 0.98 x 120 + 0.02 x 220 = 122ns</a:t>
            </a:r>
          </a:p>
          <a:p>
            <a:pPr lvl="1">
              <a:lnSpc>
                <a:spcPct val="90000"/>
              </a:lnSpc>
              <a:tabLst>
                <a:tab pos="2063592" algn="l"/>
                <a:tab pos="2568099" algn="l"/>
              </a:tabLst>
            </a:pPr>
            <a:endParaRPr lang="en-US" dirty="0">
              <a:ea typeface="ＭＳ Ｐゴシック" pitchFamily="-84" charset="-128"/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063592" algn="l"/>
                <a:tab pos="2568099" algn="l"/>
              </a:tabLst>
            </a:pPr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1972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Memory Protection</a:t>
            </a:r>
          </a:p>
        </p:txBody>
      </p:sp>
      <p:sp>
        <p:nvSpPr>
          <p:cNvPr id="8089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22300" y="1010840"/>
            <a:ext cx="8445500" cy="4856560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Can also add more bits to indicate page execute-only, and so on</a:t>
            </a:r>
            <a:br>
              <a:rPr lang="en-US" dirty="0">
                <a:ea typeface="ＭＳ Ｐゴシック" pitchFamily="-84" charset="-128"/>
              </a:rPr>
            </a:br>
            <a:endParaRPr lang="en-US" dirty="0">
              <a:ea typeface="ＭＳ Ｐゴシック" pitchFamily="-84" charset="-128"/>
            </a:endParaRPr>
          </a:p>
          <a:p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Valid-invalid</a:t>
            </a:r>
            <a:r>
              <a:rPr lang="en-US" dirty="0">
                <a:solidFill>
                  <a:srgbClr val="3366FF"/>
                </a:solidFill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bit attached to each entry in the page table:</a:t>
            </a:r>
          </a:p>
          <a:p>
            <a:pPr lvl="1"/>
            <a:r>
              <a:rPr lang="ja-JP" altLang="en-US" dirty="0">
                <a:ea typeface="ＭＳ Ｐゴシック" pitchFamily="-84" charset="-128"/>
              </a:rPr>
              <a:t>“</a:t>
            </a:r>
            <a:r>
              <a:rPr lang="en-US" altLang="ja-JP" dirty="0">
                <a:ea typeface="ＭＳ Ｐゴシック" pitchFamily="-84" charset="-128"/>
              </a:rPr>
              <a:t>valid</a:t>
            </a:r>
            <a:r>
              <a:rPr lang="ja-JP" altLang="en-US" dirty="0">
                <a:ea typeface="ＭＳ Ｐゴシック" pitchFamily="-84" charset="-128"/>
              </a:rPr>
              <a:t>”</a:t>
            </a:r>
            <a:r>
              <a:rPr lang="en-US" altLang="ja-JP" dirty="0">
                <a:ea typeface="ＭＳ Ｐゴシック" pitchFamily="-84" charset="-128"/>
              </a:rPr>
              <a:t> indicates that the associated page is in the process logical address space, and is thus a legal page</a:t>
            </a:r>
          </a:p>
          <a:p>
            <a:pPr lvl="1"/>
            <a:r>
              <a:rPr lang="ja-JP" altLang="en-US" dirty="0">
                <a:ea typeface="ＭＳ Ｐゴシック" pitchFamily="-84" charset="-128"/>
              </a:rPr>
              <a:t>“</a:t>
            </a:r>
            <a:r>
              <a:rPr lang="en-US" altLang="ja-JP" dirty="0">
                <a:ea typeface="ＭＳ Ｐゴシック" pitchFamily="-84" charset="-128"/>
              </a:rPr>
              <a:t>invalid</a:t>
            </a:r>
            <a:r>
              <a:rPr lang="ja-JP" altLang="en-US" dirty="0">
                <a:ea typeface="ＭＳ Ｐゴシック" pitchFamily="-84" charset="-128"/>
              </a:rPr>
              <a:t>”</a:t>
            </a:r>
            <a:r>
              <a:rPr lang="en-US" altLang="ja-JP" dirty="0">
                <a:ea typeface="ＭＳ Ｐゴシック" pitchFamily="-84" charset="-128"/>
              </a:rPr>
              <a:t> indicates that the page is not in the process logical address space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Page-table length register </a:t>
            </a:r>
            <a:r>
              <a:rPr lang="en-US" dirty="0">
                <a:ea typeface="ＭＳ Ｐゴシック" pitchFamily="-84" charset="-128"/>
              </a:rPr>
              <a:t>(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PTLR</a:t>
            </a:r>
            <a:r>
              <a:rPr lang="en-US" dirty="0">
                <a:ea typeface="ＭＳ Ｐゴシック" pitchFamily="-84" charset="-128"/>
              </a:rPr>
              <a:t>) indicate the size of page table</a:t>
            </a:r>
          </a:p>
          <a:p>
            <a:pPr lvl="2"/>
            <a:r>
              <a:rPr lang="en-US" dirty="0">
                <a:ea typeface="ＭＳ Ｐゴシック" pitchFamily="-84" charset="-128"/>
              </a:rPr>
              <a:t>Any violations result in a trap to the kernel</a:t>
            </a:r>
          </a:p>
        </p:txBody>
      </p:sp>
    </p:spTree>
    <p:extLst>
      <p:ext uri="{BB962C8B-B14F-4D97-AF65-F5344CB8AC3E}">
        <p14:creationId xmlns:p14="http://schemas.microsoft.com/office/powerpoint/2010/main" val="1511998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922867" y="0"/>
            <a:ext cx="7567083" cy="903685"/>
          </a:xfrm>
        </p:spPr>
        <p:txBody>
          <a:bodyPr/>
          <a:lstStyle/>
          <a:p>
            <a:pPr eaLnBrk="1" hangingPunct="1"/>
            <a:r>
              <a:rPr lang="en-US" sz="2800">
                <a:ea typeface="ＭＳ Ｐゴシック" pitchFamily="-84" charset="-128"/>
              </a:rPr>
              <a:t>Valid (v) or Invalid (i) Bit In A Page Table</a:t>
            </a:r>
          </a:p>
        </p:txBody>
      </p:sp>
      <p:pic>
        <p:nvPicPr>
          <p:cNvPr id="8294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315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776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Shared Pages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984067" cy="4718448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 An advantage of paging is the possibility of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sharing </a:t>
            </a:r>
            <a:r>
              <a:rPr lang="en-US" dirty="0">
                <a:ea typeface="ＭＳ Ｐゴシック" pitchFamily="-84" charset="-128"/>
              </a:rPr>
              <a:t>common code.</a:t>
            </a:r>
          </a:p>
          <a:p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Shared code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One copy of read-only (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reentrant</a:t>
            </a:r>
            <a:r>
              <a:rPr lang="en-US" dirty="0">
                <a:ea typeface="ＭＳ Ｐゴシック" pitchFamily="-84" charset="-128"/>
              </a:rPr>
              <a:t>) code shared among processes (i.e., text editors, compilers, window systems)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Similar to multiple threads sharing the same process space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Also useful for </a:t>
            </a:r>
            <a:r>
              <a:rPr lang="en-US" dirty="0" err="1">
                <a:ea typeface="ＭＳ Ｐゴシック" pitchFamily="-84" charset="-128"/>
              </a:rPr>
              <a:t>interprocess</a:t>
            </a:r>
            <a:r>
              <a:rPr lang="en-US" dirty="0">
                <a:ea typeface="ＭＳ Ｐゴシック" pitchFamily="-84" charset="-128"/>
              </a:rPr>
              <a:t> communication if sharing of read-write pages is allowed</a:t>
            </a:r>
          </a:p>
          <a:p>
            <a:pPr lvl="1"/>
            <a:endParaRPr lang="en-US" dirty="0">
              <a:ea typeface="ＭＳ Ｐゴシック" pitchFamily="-84" charset="-128"/>
            </a:endParaRPr>
          </a:p>
          <a:p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Private code and data</a:t>
            </a:r>
            <a:r>
              <a:rPr lang="en-US" dirty="0">
                <a:solidFill>
                  <a:srgbClr val="3366FF"/>
                </a:solidFill>
                <a:ea typeface="ＭＳ Ｐゴシック" pitchFamily="-84" charset="-128"/>
              </a:rPr>
              <a:t> 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Each process keeps a separate copy of the code and data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The pages for the private code and data can appear anywhere in the logical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28520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983192" y="277416"/>
            <a:ext cx="7703608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Shared Pages Example</a:t>
            </a:r>
            <a:endParaRPr lang="en-US" sz="2400">
              <a:ea typeface="ＭＳ Ｐゴシック" pitchFamily="-84" charset="-128"/>
            </a:endParaRPr>
          </a:p>
        </p:txBody>
      </p:sp>
      <p:pic>
        <p:nvPicPr>
          <p:cNvPr id="87042" name="Picture 4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97860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43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Address Binding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530329"/>
          </a:xfrm>
        </p:spPr>
        <p:txBody>
          <a:bodyPr/>
          <a:lstStyle/>
          <a:p>
            <a:r>
              <a:rPr kumimoji="0" lang="en-US" dirty="0">
                <a:ea typeface="ＭＳ Ｐゴシック" pitchFamily="-84" charset="-128"/>
              </a:rPr>
              <a:t>Programs reside on disk, ready to be brought into memory to execute from an </a:t>
            </a:r>
            <a:r>
              <a:rPr kumimoji="0" lang="en-US" b="1" dirty="0">
                <a:solidFill>
                  <a:srgbClr val="0000FF"/>
                </a:solidFill>
                <a:ea typeface="ＭＳ Ｐゴシック" pitchFamily="-84" charset="-128"/>
              </a:rPr>
              <a:t>input queue</a:t>
            </a:r>
          </a:p>
          <a:p>
            <a:pPr lvl="1"/>
            <a:r>
              <a:rPr kumimoji="0" lang="en-US" dirty="0">
                <a:ea typeface="ＭＳ Ｐゴシック" pitchFamily="-84" charset="-128"/>
              </a:rPr>
              <a:t>Without support, must be loaded into address 0000</a:t>
            </a:r>
          </a:p>
          <a:p>
            <a:r>
              <a:rPr kumimoji="0" lang="en-US" dirty="0">
                <a:ea typeface="ＭＳ Ｐゴシック" pitchFamily="-84" charset="-128"/>
              </a:rPr>
              <a:t>Addresses represented in different ways at different stages of a program</a:t>
            </a:r>
            <a:r>
              <a:rPr kumimoji="0" lang="ja-JP" altLang="en-US" dirty="0">
                <a:ea typeface="ＭＳ Ｐゴシック" pitchFamily="-84" charset="-128"/>
              </a:rPr>
              <a:t>’</a:t>
            </a:r>
            <a:r>
              <a:rPr kumimoji="0" lang="en-US" altLang="ja-JP" dirty="0">
                <a:ea typeface="ＭＳ Ｐゴシック" pitchFamily="-84" charset="-128"/>
              </a:rPr>
              <a:t>s life</a:t>
            </a:r>
          </a:p>
          <a:p>
            <a:pPr lvl="1"/>
            <a:r>
              <a:rPr kumimoji="0" lang="en-US" dirty="0">
                <a:ea typeface="ＭＳ Ｐゴシック" pitchFamily="-84" charset="-128"/>
              </a:rPr>
              <a:t>Source code addresses are usually symbolic</a:t>
            </a:r>
          </a:p>
          <a:p>
            <a:pPr lvl="1"/>
            <a:r>
              <a:rPr kumimoji="0" lang="en-US" dirty="0">
                <a:ea typeface="ＭＳ Ｐゴシック" pitchFamily="-84" charset="-128"/>
              </a:rPr>
              <a:t>Compiler binds symbolic addresses to re-locatable addresses</a:t>
            </a:r>
          </a:p>
          <a:p>
            <a:pPr lvl="2"/>
            <a:r>
              <a:rPr kumimoji="0" lang="en-US" altLang="en-US" dirty="0"/>
              <a:t>i.e. </a:t>
            </a:r>
            <a:r>
              <a:rPr kumimoji="0" lang="ja-JP" altLang="en-US" dirty="0"/>
              <a:t>“</a:t>
            </a:r>
            <a:r>
              <a:rPr kumimoji="0" lang="en-US" altLang="ja-JP" dirty="0"/>
              <a:t>14 bytes from beginning of this module</a:t>
            </a:r>
            <a:r>
              <a:rPr kumimoji="0" lang="ja-JP" altLang="en-US" dirty="0"/>
              <a:t>”</a:t>
            </a:r>
            <a:endParaRPr kumimoji="0" lang="en-US" dirty="0">
              <a:ea typeface="ＭＳ Ｐゴシック" pitchFamily="-84" charset="-128"/>
            </a:endParaRPr>
          </a:p>
          <a:p>
            <a:pPr lvl="1"/>
            <a:r>
              <a:rPr kumimoji="0" lang="en-US" dirty="0">
                <a:ea typeface="ＭＳ Ｐゴシック" pitchFamily="-84" charset="-128"/>
              </a:rPr>
              <a:t>Linker or loader will bind re-locatable addresses to absolute addresses</a:t>
            </a:r>
          </a:p>
          <a:p>
            <a:pPr lvl="2"/>
            <a:r>
              <a:rPr kumimoji="0" lang="en-US" dirty="0">
                <a:ea typeface="ＭＳ Ｐゴシック" pitchFamily="-84" charset="-128"/>
              </a:rPr>
              <a:t>i.e. 74014</a:t>
            </a:r>
          </a:p>
          <a:p>
            <a:pPr lvl="1"/>
            <a:r>
              <a:rPr kumimoji="0" lang="en-US" dirty="0">
                <a:ea typeface="ＭＳ Ｐゴシック" pitchFamily="-84" charset="-128"/>
              </a:rPr>
              <a:t>Each binding maps one address space to another</a:t>
            </a:r>
          </a:p>
          <a:p>
            <a:pPr>
              <a:buFont typeface="Monotype Sorts" pitchFamily="-84" charset="2"/>
              <a:buNone/>
            </a:pPr>
            <a:endParaRPr kumimoji="0" lang="en-US" dirty="0">
              <a:ea typeface="ＭＳ Ｐゴシック" pitchFamily="-84" charset="-128"/>
            </a:endParaRPr>
          </a:p>
          <a:p>
            <a:pPr lvl="1"/>
            <a:endParaRPr kumimoji="0"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1978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Structure of the Page Table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715000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Memory structures for paging can get huge using straight-forward methods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Consider a 32-bit logical address space as on modern computers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Page size of 4 KB (2</a:t>
            </a:r>
            <a:r>
              <a:rPr lang="en-US" baseline="30000" dirty="0">
                <a:ea typeface="ＭＳ Ｐゴシック" pitchFamily="-84" charset="-128"/>
              </a:rPr>
              <a:t>12</a:t>
            </a:r>
            <a:r>
              <a:rPr lang="en-US" dirty="0">
                <a:ea typeface="ＭＳ Ｐゴシック" pitchFamily="-84" charset="-128"/>
              </a:rPr>
              <a:t>)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Page table would have 1 million entries (2</a:t>
            </a:r>
            <a:r>
              <a:rPr lang="en-US" baseline="30000" dirty="0">
                <a:ea typeface="ＭＳ Ｐゴシック" pitchFamily="-84" charset="-128"/>
              </a:rPr>
              <a:t>32</a:t>
            </a:r>
            <a:r>
              <a:rPr lang="en-US" dirty="0">
                <a:ea typeface="ＭＳ Ｐゴシック" pitchFamily="-84" charset="-128"/>
              </a:rPr>
              <a:t> / 2</a:t>
            </a:r>
            <a:r>
              <a:rPr lang="en-US" baseline="30000" dirty="0">
                <a:ea typeface="ＭＳ Ｐゴシック" pitchFamily="-84" charset="-128"/>
              </a:rPr>
              <a:t>12</a:t>
            </a:r>
            <a:r>
              <a:rPr lang="en-US" dirty="0">
                <a:ea typeface="ＭＳ Ｐゴシック" pitchFamily="-84" charset="-128"/>
              </a:rPr>
              <a:t>)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If each entry is 4 bytes </a:t>
            </a:r>
          </a:p>
          <a:p>
            <a:pPr lvl="2"/>
            <a:r>
              <a:rPr lang="en-US" dirty="0" err="1">
                <a:ea typeface="ＭＳ Ｐゴシック" pitchFamily="-84" charset="-128"/>
              </a:rPr>
              <a:t>Upto</a:t>
            </a:r>
            <a:r>
              <a:rPr lang="en-US" dirty="0">
                <a:ea typeface="ＭＳ Ｐゴシック" pitchFamily="-84" charset="-128"/>
              </a:rPr>
              <a:t> 4 MB of physical address space / memory for page table alone is required </a:t>
            </a:r>
          </a:p>
          <a:p>
            <a:pPr lvl="3"/>
            <a:r>
              <a:rPr lang="en-US" dirty="0">
                <a:ea typeface="ＭＳ Ｐゴシック" pitchFamily="-84" charset="-128"/>
              </a:rPr>
              <a:t>That amount of memory used to cost a lot</a:t>
            </a:r>
          </a:p>
          <a:p>
            <a:pPr marL="342265" lvl="3" indent="-342265"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dirty="0">
                <a:ea typeface="ＭＳ Ｐゴシック" pitchFamily="-84" charset="-128"/>
                <a:cs typeface="Garamond" pitchFamily="18" charset="0"/>
              </a:rPr>
              <a:t>Don</a:t>
            </a:r>
            <a:r>
              <a:rPr lang="ja-JP" altLang="en-US" dirty="0">
                <a:ea typeface="ＭＳ Ｐゴシック" pitchFamily="-84" charset="-128"/>
                <a:cs typeface="Garamond" pitchFamily="18" charset="0"/>
              </a:rPr>
              <a:t>’</a:t>
            </a:r>
            <a:r>
              <a:rPr lang="en-US" altLang="ja-JP" dirty="0">
                <a:ea typeface="ＭＳ Ｐゴシック" pitchFamily="-84" charset="-128"/>
                <a:cs typeface="Garamond" pitchFamily="18" charset="0"/>
              </a:rPr>
              <a:t>t want to allocate the page table contiguously in main memory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Solution: Divide the page table into smaller pieces.</a:t>
            </a:r>
          </a:p>
          <a:p>
            <a:pPr marL="342265" lvl="3" indent="-342265"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dirty="0">
                <a:ea typeface="ＭＳ Ｐゴシック" pitchFamily="-84" charset="-128"/>
                <a:cs typeface="Garamond" pitchFamily="18" charset="0"/>
              </a:rPr>
              <a:t> There are several ways to accomplish this division:    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Hierarchical Paging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Hashed Page Tables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Inverted Page Tables</a:t>
            </a:r>
          </a:p>
        </p:txBody>
      </p:sp>
    </p:spTree>
    <p:extLst>
      <p:ext uri="{BB962C8B-B14F-4D97-AF65-F5344CB8AC3E}">
        <p14:creationId xmlns:p14="http://schemas.microsoft.com/office/powerpoint/2010/main" val="2807087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Hierarchical Page Tables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352242" cy="4870848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Break up the logical address space into multiple page tables</a:t>
            </a:r>
          </a:p>
          <a:p>
            <a:r>
              <a:rPr lang="en-US" dirty="0">
                <a:ea typeface="ＭＳ Ｐゴシック" pitchFamily="-84" charset="-128"/>
              </a:rPr>
              <a:t>A simple technique is a two-level page table</a:t>
            </a:r>
          </a:p>
          <a:p>
            <a:r>
              <a:rPr lang="en-US" dirty="0">
                <a:ea typeface="ＭＳ Ｐゴシック" pitchFamily="-84" charset="-128"/>
              </a:rPr>
              <a:t>We then page the page table</a:t>
            </a:r>
          </a:p>
        </p:txBody>
      </p:sp>
      <p:pic>
        <p:nvPicPr>
          <p:cNvPr id="4" name="Picture 4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086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0" y="6019800"/>
            <a:ext cx="487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9.12  A two-level  page-table scheme </a:t>
            </a:r>
          </a:p>
        </p:txBody>
      </p:sp>
    </p:spTree>
    <p:extLst>
      <p:ext uri="{BB962C8B-B14F-4D97-AF65-F5344CB8AC3E}">
        <p14:creationId xmlns:p14="http://schemas.microsoft.com/office/powerpoint/2010/main" val="1296718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277416"/>
            <a:ext cx="7762875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Two-Level Paging Example (PII)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2125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A logical address (on 32-bit machine with 1K page size) is divided into:</a:t>
            </a:r>
          </a:p>
          <a:p>
            <a:pPr marL="627857" lvl="1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A page number consisting of 22 bits</a:t>
            </a:r>
          </a:p>
          <a:p>
            <a:pPr marL="627857" lvl="1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A page offset consisting of 10 bits</a:t>
            </a:r>
          </a:p>
          <a:p>
            <a:pPr marL="627857" lvl="1">
              <a:lnSpc>
                <a:spcPct val="90000"/>
              </a:lnSpc>
            </a:pPr>
            <a:endParaRPr lang="en-US" sz="800" dirty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Since the page table is paged, the page number is further divided into:</a:t>
            </a:r>
          </a:p>
          <a:p>
            <a:pPr marL="627857" lvl="1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A 12-bit page number </a:t>
            </a:r>
          </a:p>
          <a:p>
            <a:pPr marL="627857" lvl="1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A 10-bit page offset</a:t>
            </a:r>
          </a:p>
          <a:p>
            <a:pPr marL="627857" lvl="1">
              <a:lnSpc>
                <a:spcPct val="90000"/>
              </a:lnSpc>
            </a:pPr>
            <a:endParaRPr lang="en-US" sz="800" dirty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Thus, a logical address is as follows:</a:t>
            </a:r>
            <a:br>
              <a:rPr lang="en-US" dirty="0">
                <a:ea typeface="ＭＳ Ｐゴシック" pitchFamily="-84" charset="-128"/>
              </a:rPr>
            </a:br>
            <a:endParaRPr lang="en-US" sz="1600" dirty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where</a:t>
            </a:r>
            <a:r>
              <a:rPr lang="en-US" i="1" dirty="0">
                <a:ea typeface="ＭＳ Ｐゴシック" pitchFamily="-84" charset="-128"/>
              </a:rPr>
              <a:t> p</a:t>
            </a:r>
            <a:r>
              <a:rPr lang="en-US" i="1" baseline="-25000" dirty="0"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 is an index into the outer page table, and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2</a:t>
            </a:r>
            <a:r>
              <a:rPr lang="en-US" dirty="0">
                <a:ea typeface="ＭＳ Ｐゴシック" pitchFamily="-84" charset="-128"/>
              </a:rPr>
              <a:t> is the displacement within the page of the inner page table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Known as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forward-mapped page table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Pentium-II uses this architecture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43450" y="3133044"/>
            <a:ext cx="3105150" cy="1134156"/>
            <a:chOff x="3124200" y="4419600"/>
            <a:chExt cx="3105150" cy="1134156"/>
          </a:xfrm>
        </p:grpSpPr>
        <p:grpSp>
          <p:nvGrpSpPr>
            <p:cNvPr id="2" name="Group 1"/>
            <p:cNvGrpSpPr/>
            <p:nvPr/>
          </p:nvGrpSpPr>
          <p:grpSpPr>
            <a:xfrm>
              <a:off x="3124200" y="4419600"/>
              <a:ext cx="3105150" cy="1134156"/>
              <a:chOff x="3067050" y="4231141"/>
              <a:chExt cx="3105150" cy="1134156"/>
            </a:xfrm>
          </p:grpSpPr>
          <p:sp>
            <p:nvSpPr>
              <p:cNvPr id="95235" name="Rectangle 4"/>
              <p:cNvSpPr>
                <a:spLocks noChangeArrowheads="1"/>
              </p:cNvSpPr>
              <p:nvPr/>
            </p:nvSpPr>
            <p:spPr bwMode="auto">
              <a:xfrm>
                <a:off x="3067050" y="4606529"/>
                <a:ext cx="3105150" cy="4381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en-US"/>
              </a:p>
            </p:txBody>
          </p:sp>
          <p:sp>
            <p:nvSpPr>
              <p:cNvPr id="95237" name="Line 6"/>
              <p:cNvSpPr>
                <a:spLocks noChangeShapeType="1"/>
              </p:cNvSpPr>
              <p:nvPr/>
            </p:nvSpPr>
            <p:spPr bwMode="auto">
              <a:xfrm>
                <a:off x="4701117" y="4282679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/>
              <a:p>
                <a:endParaRPr lang="en-US"/>
              </a:p>
            </p:txBody>
          </p:sp>
          <p:sp>
            <p:nvSpPr>
              <p:cNvPr id="95238" name="Text Box 7"/>
              <p:cNvSpPr txBox="1">
                <a:spLocks noChangeArrowheads="1"/>
              </p:cNvSpPr>
              <p:nvPr/>
            </p:nvSpPr>
            <p:spPr bwMode="auto">
              <a:xfrm>
                <a:off x="3088224" y="4231141"/>
                <a:ext cx="1170503" cy="292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5" tIns="45718" rIns="91435" bIns="45718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300">
                    <a:latin typeface="Helvetica" pitchFamily="-84" charset="0"/>
                  </a:rPr>
                  <a:t>page number</a:t>
                </a:r>
              </a:p>
            </p:txBody>
          </p:sp>
          <p:sp>
            <p:nvSpPr>
              <p:cNvPr id="95239" name="Text Box 8"/>
              <p:cNvSpPr txBox="1">
                <a:spLocks noChangeArrowheads="1"/>
              </p:cNvSpPr>
              <p:nvPr/>
            </p:nvSpPr>
            <p:spPr bwMode="auto">
              <a:xfrm>
                <a:off x="4924855" y="4244238"/>
                <a:ext cx="1008792" cy="292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5" tIns="45718" rIns="91435" bIns="45718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300">
                    <a:latin typeface="Helvetica" pitchFamily="-84" charset="0"/>
                  </a:rPr>
                  <a:t>page offset</a:t>
                </a:r>
              </a:p>
            </p:txBody>
          </p:sp>
          <p:sp>
            <p:nvSpPr>
              <p:cNvPr id="95240" name="Text Box 9"/>
              <p:cNvSpPr txBox="1">
                <a:spLocks noChangeArrowheads="1"/>
              </p:cNvSpPr>
              <p:nvPr/>
            </p:nvSpPr>
            <p:spPr bwMode="auto">
              <a:xfrm>
                <a:off x="3297556" y="4690127"/>
                <a:ext cx="340148" cy="292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5" tIns="45718" rIns="91435" bIns="45718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300" i="1">
                    <a:latin typeface="Helvetica" pitchFamily="-84" charset="0"/>
                  </a:rPr>
                  <a:t>p</a:t>
                </a:r>
                <a:r>
                  <a:rPr lang="en-US" sz="1300" baseline="-25000">
                    <a:latin typeface="Helvetica" pitchFamily="-84" charset="0"/>
                  </a:rPr>
                  <a:t>1</a:t>
                </a:r>
                <a:endParaRPr lang="en-US" sz="1300">
                  <a:latin typeface="Helvetica" pitchFamily="-84" charset="0"/>
                </a:endParaRPr>
              </a:p>
            </p:txBody>
          </p:sp>
          <p:sp>
            <p:nvSpPr>
              <p:cNvPr id="95241" name="Text Box 10"/>
              <p:cNvSpPr txBox="1">
                <a:spLocks noChangeArrowheads="1"/>
              </p:cNvSpPr>
              <p:nvPr/>
            </p:nvSpPr>
            <p:spPr bwMode="auto">
              <a:xfrm>
                <a:off x="4098185" y="4682388"/>
                <a:ext cx="340148" cy="292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5" tIns="45718" rIns="91435" bIns="45718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300" i="1">
                    <a:latin typeface="Helvetica" pitchFamily="-84" charset="0"/>
                  </a:rPr>
                  <a:t>p</a:t>
                </a:r>
                <a:r>
                  <a:rPr lang="en-US" sz="1300" baseline="-25000">
                    <a:latin typeface="Helvetica" pitchFamily="-84" charset="0"/>
                  </a:rPr>
                  <a:t>2</a:t>
                </a:r>
                <a:endParaRPr lang="en-US" sz="1300">
                  <a:latin typeface="Helvetica" pitchFamily="-84" charset="0"/>
                </a:endParaRPr>
              </a:p>
            </p:txBody>
          </p:sp>
          <p:sp>
            <p:nvSpPr>
              <p:cNvPr id="95242" name="Text Box 11"/>
              <p:cNvSpPr txBox="1">
                <a:spLocks noChangeArrowheads="1"/>
              </p:cNvSpPr>
              <p:nvPr/>
            </p:nvSpPr>
            <p:spPr bwMode="auto">
              <a:xfrm>
                <a:off x="5087236" y="4720488"/>
                <a:ext cx="277630" cy="292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5" tIns="45718" rIns="91435" bIns="45718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300" i="1">
                    <a:latin typeface="Helvetica" pitchFamily="-84" charset="0"/>
                  </a:rPr>
                  <a:t>d</a:t>
                </a:r>
                <a:endParaRPr lang="en-US" sz="1300">
                  <a:latin typeface="Helvetica" pitchFamily="-84" charset="0"/>
                </a:endParaRPr>
              </a:p>
            </p:txBody>
          </p:sp>
          <p:sp>
            <p:nvSpPr>
              <p:cNvPr id="95243" name="Text Box 12"/>
              <p:cNvSpPr txBox="1">
                <a:spLocks noChangeArrowheads="1"/>
              </p:cNvSpPr>
              <p:nvPr/>
            </p:nvSpPr>
            <p:spPr bwMode="auto">
              <a:xfrm>
                <a:off x="3267076" y="5063388"/>
                <a:ext cx="438150" cy="292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5" tIns="45718" rIns="91435" bIns="45718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300">
                    <a:latin typeface="Helvetica" pitchFamily="-84" charset="0"/>
                  </a:rPr>
                  <a:t>12</a:t>
                </a:r>
              </a:p>
            </p:txBody>
          </p:sp>
          <p:sp>
            <p:nvSpPr>
              <p:cNvPr id="95244" name="Text Box 13"/>
              <p:cNvSpPr txBox="1">
                <a:spLocks noChangeArrowheads="1"/>
              </p:cNvSpPr>
              <p:nvPr/>
            </p:nvSpPr>
            <p:spPr bwMode="auto">
              <a:xfrm>
                <a:off x="4038600" y="5072913"/>
                <a:ext cx="438150" cy="292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5" tIns="45718" rIns="91435" bIns="45718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300">
                    <a:latin typeface="Helvetica" pitchFamily="-84" charset="0"/>
                  </a:rPr>
                  <a:t>10</a:t>
                </a:r>
              </a:p>
            </p:txBody>
          </p:sp>
          <p:sp>
            <p:nvSpPr>
              <p:cNvPr id="95245" name="Text Box 14"/>
              <p:cNvSpPr txBox="1">
                <a:spLocks noChangeArrowheads="1"/>
              </p:cNvSpPr>
              <p:nvPr/>
            </p:nvSpPr>
            <p:spPr bwMode="auto">
              <a:xfrm>
                <a:off x="5105400" y="5072913"/>
                <a:ext cx="438150" cy="292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5" tIns="45718" rIns="91435" bIns="45718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300" dirty="0">
                    <a:latin typeface="Helvetica" pitchFamily="-84" charset="0"/>
                  </a:rPr>
                  <a:t>10</a:t>
                </a:r>
              </a:p>
            </p:txBody>
          </p:sp>
        </p:grpSp>
        <p:sp>
          <p:nvSpPr>
            <p:cNvPr id="95236" name="Line 5"/>
            <p:cNvSpPr>
              <a:spLocks noChangeShapeType="1"/>
            </p:cNvSpPr>
            <p:nvPr/>
          </p:nvSpPr>
          <p:spPr bwMode="auto">
            <a:xfrm>
              <a:off x="3905250" y="4800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402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29242" y="277416"/>
            <a:ext cx="7557558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Address-Translation Scheme</a:t>
            </a:r>
            <a:endParaRPr lang="en-US" sz="2400">
              <a:ea typeface="ＭＳ Ｐゴシック" pitchFamily="-84" charset="-128"/>
            </a:endParaRPr>
          </a:p>
        </p:txBody>
      </p:sp>
      <p:pic>
        <p:nvPicPr>
          <p:cNvPr id="97282" name="Picture 10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848600" cy="439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5715000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9.13 Address translation for two-level 32 bit paging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21679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64-bit Logical Address Space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486400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Even two-level paging scheme not sufficient</a:t>
            </a:r>
          </a:p>
          <a:p>
            <a:r>
              <a:rPr lang="en-US" dirty="0">
                <a:ea typeface="ＭＳ Ｐゴシック" pitchFamily="-84" charset="-128"/>
              </a:rPr>
              <a:t>If page size is 4 KB (2</a:t>
            </a:r>
            <a:r>
              <a:rPr lang="en-US" baseline="30000" dirty="0">
                <a:ea typeface="ＭＳ Ｐゴシック" pitchFamily="-84" charset="-128"/>
              </a:rPr>
              <a:t>12</a:t>
            </a:r>
            <a:r>
              <a:rPr lang="en-US" dirty="0">
                <a:ea typeface="ＭＳ Ｐゴシック" pitchFamily="-84" charset="-128"/>
              </a:rPr>
              <a:t>)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Then page table has 2</a:t>
            </a:r>
            <a:r>
              <a:rPr lang="en-US" baseline="30000" dirty="0">
                <a:ea typeface="ＭＳ Ｐゴシック" pitchFamily="-84" charset="-128"/>
              </a:rPr>
              <a:t>52</a:t>
            </a:r>
            <a:r>
              <a:rPr lang="en-US" dirty="0">
                <a:ea typeface="ＭＳ Ｐゴシック" pitchFamily="-84" charset="-128"/>
              </a:rPr>
              <a:t> entries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If two level scheme, inner page tables could be 2</a:t>
            </a:r>
            <a:r>
              <a:rPr lang="en-US" baseline="30000" dirty="0">
                <a:ea typeface="ＭＳ Ｐゴシック" pitchFamily="-84" charset="-128"/>
              </a:rPr>
              <a:t>10</a:t>
            </a:r>
            <a:r>
              <a:rPr lang="en-US" dirty="0">
                <a:ea typeface="ＭＳ Ｐゴシック" pitchFamily="-84" charset="-128"/>
              </a:rPr>
              <a:t> 4-byte entries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Address would look like</a:t>
            </a:r>
          </a:p>
          <a:p>
            <a:pPr lvl="1"/>
            <a:endParaRPr lang="en-US" dirty="0">
              <a:ea typeface="ＭＳ Ｐゴシック" pitchFamily="-84" charset="-128"/>
            </a:endParaRPr>
          </a:p>
          <a:p>
            <a:pPr lvl="1"/>
            <a:endParaRPr lang="en-US" dirty="0">
              <a:ea typeface="ＭＳ Ｐゴシック" pitchFamily="-84" charset="-128"/>
            </a:endParaRPr>
          </a:p>
          <a:p>
            <a:pPr marL="456723" lvl="1" indent="0">
              <a:buNone/>
            </a:pPr>
            <a:endParaRPr lang="en-US" dirty="0">
              <a:ea typeface="ＭＳ Ｐゴシック" pitchFamily="-84" charset="-128"/>
            </a:endParaRPr>
          </a:p>
          <a:p>
            <a:pPr lvl="1"/>
            <a:r>
              <a:rPr lang="en-US" dirty="0">
                <a:ea typeface="ＭＳ Ｐゴシック" pitchFamily="-84" charset="-128"/>
              </a:rPr>
              <a:t>Outer page table has 2</a:t>
            </a:r>
            <a:r>
              <a:rPr lang="en-US" baseline="30000" dirty="0">
                <a:ea typeface="ＭＳ Ｐゴシック" pitchFamily="-84" charset="-128"/>
              </a:rPr>
              <a:t>42</a:t>
            </a:r>
            <a:r>
              <a:rPr lang="en-US" dirty="0">
                <a:ea typeface="ＭＳ Ｐゴシック" pitchFamily="-84" charset="-128"/>
              </a:rPr>
              <a:t> entries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One solution is to add a 2</a:t>
            </a:r>
            <a:r>
              <a:rPr lang="en-US" baseline="30000" dirty="0">
                <a:ea typeface="ＭＳ Ｐゴシック" pitchFamily="-84" charset="-128"/>
              </a:rPr>
              <a:t>nd</a:t>
            </a:r>
            <a:r>
              <a:rPr lang="en-US" dirty="0">
                <a:ea typeface="ＭＳ Ｐゴシック" pitchFamily="-84" charset="-128"/>
              </a:rPr>
              <a:t> outer page table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But in the following example the 2</a:t>
            </a:r>
            <a:r>
              <a:rPr lang="en-US" baseline="30000" dirty="0">
                <a:ea typeface="ＭＳ Ｐゴシック" pitchFamily="-84" charset="-128"/>
              </a:rPr>
              <a:t>nd</a:t>
            </a:r>
            <a:r>
              <a:rPr lang="en-US" dirty="0">
                <a:ea typeface="ＭＳ Ｐゴシック" pitchFamily="-84" charset="-128"/>
              </a:rPr>
              <a:t> outer page table is </a:t>
            </a:r>
            <a:r>
              <a:rPr lang="en-US">
                <a:ea typeface="ＭＳ Ｐゴシック" pitchFamily="-84" charset="-128"/>
              </a:rPr>
              <a:t>still 2</a:t>
            </a:r>
            <a:r>
              <a:rPr lang="en-US" baseline="30000">
                <a:ea typeface="ＭＳ Ｐゴシック" pitchFamily="-84" charset="-128"/>
              </a:rPr>
              <a:t>32</a:t>
            </a:r>
            <a:r>
              <a:rPr lang="en-US"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bytes in size</a:t>
            </a:r>
          </a:p>
          <a:p>
            <a:pPr lvl="2"/>
            <a:r>
              <a:rPr lang="en-US" dirty="0">
                <a:ea typeface="ＭＳ Ｐゴシック" pitchFamily="-84" charset="-128"/>
              </a:rPr>
              <a:t>And possibly 4 memory access to get to one physical memory location</a:t>
            </a:r>
          </a:p>
          <a:p>
            <a:pPr lvl="1"/>
            <a:endParaRPr lang="en-US" dirty="0">
              <a:ea typeface="ＭＳ Ｐゴシック" pitchFamily="-8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4200" y="3298541"/>
            <a:ext cx="3243415" cy="1121059"/>
            <a:chOff x="2105402" y="2751195"/>
            <a:chExt cx="3243415" cy="1121059"/>
          </a:xfrm>
        </p:grpSpPr>
        <p:sp>
          <p:nvSpPr>
            <p:cNvPr id="99331" name="Rectangle 4"/>
            <p:cNvSpPr>
              <a:spLocks noChangeArrowheads="1"/>
            </p:cNvSpPr>
            <p:nvPr/>
          </p:nvSpPr>
          <p:spPr bwMode="auto">
            <a:xfrm>
              <a:off x="2243667" y="3113485"/>
              <a:ext cx="3105150" cy="438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99332" name="Line 5"/>
            <p:cNvSpPr>
              <a:spLocks noChangeShapeType="1"/>
            </p:cNvSpPr>
            <p:nvPr/>
          </p:nvSpPr>
          <p:spPr bwMode="auto">
            <a:xfrm>
              <a:off x="3081867" y="310396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99333" name="Line 6"/>
            <p:cNvSpPr>
              <a:spLocks noChangeShapeType="1"/>
            </p:cNvSpPr>
            <p:nvPr/>
          </p:nvSpPr>
          <p:spPr bwMode="auto">
            <a:xfrm>
              <a:off x="3877733" y="2789635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99334" name="Text Box 7"/>
            <p:cNvSpPr txBox="1">
              <a:spLocks noChangeArrowheads="1"/>
            </p:cNvSpPr>
            <p:nvPr/>
          </p:nvSpPr>
          <p:spPr bwMode="auto">
            <a:xfrm>
              <a:off x="2105402" y="2755361"/>
              <a:ext cx="984555" cy="29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outer page</a:t>
              </a:r>
            </a:p>
          </p:txBody>
        </p:sp>
        <p:sp>
          <p:nvSpPr>
            <p:cNvPr id="99335" name="Text Box 8"/>
            <p:cNvSpPr txBox="1">
              <a:spLocks noChangeArrowheads="1"/>
            </p:cNvSpPr>
            <p:nvPr/>
          </p:nvSpPr>
          <p:spPr bwMode="auto">
            <a:xfrm>
              <a:off x="4101471" y="2751195"/>
              <a:ext cx="1008792" cy="29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page offset</a:t>
              </a:r>
            </a:p>
          </p:txBody>
        </p:sp>
        <p:sp>
          <p:nvSpPr>
            <p:cNvPr id="99336" name="Text Box 9"/>
            <p:cNvSpPr txBox="1">
              <a:spLocks noChangeArrowheads="1"/>
            </p:cNvSpPr>
            <p:nvPr/>
          </p:nvSpPr>
          <p:spPr bwMode="auto">
            <a:xfrm>
              <a:off x="2473644" y="3197083"/>
              <a:ext cx="340148" cy="29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i="1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1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99337" name="Text Box 10"/>
            <p:cNvSpPr txBox="1">
              <a:spLocks noChangeArrowheads="1"/>
            </p:cNvSpPr>
            <p:nvPr/>
          </p:nvSpPr>
          <p:spPr bwMode="auto">
            <a:xfrm>
              <a:off x="3274802" y="3189345"/>
              <a:ext cx="340148" cy="29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i="1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2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99338" name="Text Box 11"/>
            <p:cNvSpPr txBox="1">
              <a:spLocks noChangeArrowheads="1"/>
            </p:cNvSpPr>
            <p:nvPr/>
          </p:nvSpPr>
          <p:spPr bwMode="auto">
            <a:xfrm>
              <a:off x="4263852" y="3227445"/>
              <a:ext cx="277630" cy="29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i="1">
                  <a:latin typeface="Helvetica" pitchFamily="-84" charset="0"/>
                </a:rPr>
                <a:t>d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99339" name="Text Box 12"/>
            <p:cNvSpPr txBox="1">
              <a:spLocks noChangeArrowheads="1"/>
            </p:cNvSpPr>
            <p:nvPr/>
          </p:nvSpPr>
          <p:spPr bwMode="auto">
            <a:xfrm>
              <a:off x="2443692" y="3570345"/>
              <a:ext cx="438150" cy="29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42</a:t>
              </a:r>
            </a:p>
          </p:txBody>
        </p:sp>
        <p:sp>
          <p:nvSpPr>
            <p:cNvPr id="99340" name="Text Box 13"/>
            <p:cNvSpPr txBox="1">
              <a:spLocks noChangeArrowheads="1"/>
            </p:cNvSpPr>
            <p:nvPr/>
          </p:nvSpPr>
          <p:spPr bwMode="auto">
            <a:xfrm>
              <a:off x="3215217" y="3579870"/>
              <a:ext cx="438150" cy="29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10</a:t>
              </a:r>
            </a:p>
          </p:txBody>
        </p:sp>
        <p:sp>
          <p:nvSpPr>
            <p:cNvPr id="99341" name="Text Box 14"/>
            <p:cNvSpPr txBox="1">
              <a:spLocks noChangeArrowheads="1"/>
            </p:cNvSpPr>
            <p:nvPr/>
          </p:nvSpPr>
          <p:spPr bwMode="auto">
            <a:xfrm>
              <a:off x="4282017" y="3579870"/>
              <a:ext cx="438150" cy="29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12</a:t>
              </a:r>
            </a:p>
          </p:txBody>
        </p:sp>
        <p:sp>
          <p:nvSpPr>
            <p:cNvPr id="99342" name="Text Box 7"/>
            <p:cNvSpPr txBox="1">
              <a:spLocks noChangeArrowheads="1"/>
            </p:cNvSpPr>
            <p:nvPr/>
          </p:nvSpPr>
          <p:spPr bwMode="auto">
            <a:xfrm>
              <a:off x="2982278" y="2757742"/>
              <a:ext cx="974937" cy="29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inner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3209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xfrm>
            <a:off x="865717" y="277416"/>
            <a:ext cx="7821083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Three-level Paging Scheme</a:t>
            </a:r>
          </a:p>
        </p:txBody>
      </p:sp>
      <p:pic>
        <p:nvPicPr>
          <p:cNvPr id="1003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67" y="1818085"/>
            <a:ext cx="6208183" cy="138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92" y="3925491"/>
            <a:ext cx="6446308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5848295"/>
            <a:ext cx="8686800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latin typeface="Georgia" pitchFamily="18" charset="0"/>
              </a:rPr>
              <a:t>For the same processing, 64-bit architecture may require 7 levels of paging</a:t>
            </a:r>
          </a:p>
        </p:txBody>
      </p:sp>
    </p:spTree>
    <p:extLst>
      <p:ext uri="{BB962C8B-B14F-4D97-AF65-F5344CB8AC3E}">
        <p14:creationId xmlns:p14="http://schemas.microsoft.com/office/powerpoint/2010/main" val="40868492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846667" y="277416"/>
            <a:ext cx="7840133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Hashed Page Tables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1625" cy="4947048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Common in address spaces &gt; 32 bits</a:t>
            </a:r>
          </a:p>
          <a:p>
            <a:r>
              <a:rPr lang="en-US" dirty="0">
                <a:ea typeface="ＭＳ Ｐゴシック" pitchFamily="-84" charset="-128"/>
              </a:rPr>
              <a:t>The virtual page number is hashed into a page table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This page table contains a chain of elements hashing to the same location</a:t>
            </a:r>
          </a:p>
          <a:p>
            <a:r>
              <a:rPr lang="en-US" dirty="0">
                <a:ea typeface="ＭＳ Ｐゴシック" pitchFamily="-84" charset="-128"/>
              </a:rPr>
              <a:t>Each element contains: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The virtual page number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The value of the mapped page frame 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A pointer to the next element</a:t>
            </a:r>
          </a:p>
          <a:p>
            <a:r>
              <a:rPr lang="en-US" dirty="0">
                <a:ea typeface="ＭＳ Ｐゴシック" pitchFamily="-84" charset="-128"/>
              </a:rPr>
              <a:t>Virtual page numbers are compared in this chain searching for a match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If a match is found, the corresponding physical frame is extracted</a:t>
            </a:r>
          </a:p>
        </p:txBody>
      </p:sp>
    </p:spTree>
    <p:extLst>
      <p:ext uri="{BB962C8B-B14F-4D97-AF65-F5344CB8AC3E}">
        <p14:creationId xmlns:p14="http://schemas.microsoft.com/office/powerpoint/2010/main" val="1530166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Hashed Page Table</a:t>
            </a:r>
            <a:endParaRPr lang="en-US" sz="2400">
              <a:ea typeface="ＭＳ Ｐゴシック" pitchFamily="-84" charset="-128"/>
            </a:endParaRPr>
          </a:p>
        </p:txBody>
      </p:sp>
      <p:pic>
        <p:nvPicPr>
          <p:cNvPr id="1044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772401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5943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9.14 Hashed page table</a:t>
            </a:r>
          </a:p>
        </p:txBody>
      </p:sp>
    </p:spTree>
    <p:extLst>
      <p:ext uri="{BB962C8B-B14F-4D97-AF65-F5344CB8AC3E}">
        <p14:creationId xmlns:p14="http://schemas.microsoft.com/office/powerpoint/2010/main" val="3668563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277416"/>
            <a:ext cx="7956550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Inverted Page Table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499350" cy="5070873"/>
          </a:xfrm>
        </p:spPr>
        <p:txBody>
          <a:bodyPr/>
          <a:lstStyle/>
          <a:p>
            <a:pPr algn="just"/>
            <a:r>
              <a:rPr lang="en-US" dirty="0">
                <a:ea typeface="ＭＳ Ｐゴシック" pitchFamily="-84" charset="-128"/>
              </a:rPr>
              <a:t>Usually one process has an associated page table.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Rather than each process having a page table and keeping track of all possible logical pages, track all physical pages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One entry for each real page of memory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Entry consists of the virtual address of the page stored in that real memory location, with information about the process that owns that page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Decreases memory needed to store each page table, but increases time needed to search the table when a page reference occurs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Use hash table to limit the search to one — or at most a few — page-table entries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TLB can accelerate access</a:t>
            </a:r>
          </a:p>
        </p:txBody>
      </p:sp>
    </p:spTree>
    <p:extLst>
      <p:ext uri="{BB962C8B-B14F-4D97-AF65-F5344CB8AC3E}">
        <p14:creationId xmlns:p14="http://schemas.microsoft.com/office/powerpoint/2010/main" val="28560798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277416"/>
            <a:ext cx="7791450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Inverted Page Table Architecture</a:t>
            </a:r>
            <a:endParaRPr lang="en-US" sz="2400">
              <a:ea typeface="ＭＳ Ｐゴシック" pitchFamily="-84" charset="-128"/>
            </a:endParaRPr>
          </a:p>
        </p:txBody>
      </p:sp>
      <p:pic>
        <p:nvPicPr>
          <p:cNvPr id="1085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54" y="990600"/>
            <a:ext cx="827937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5562600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9.15 Inverted page table </a:t>
            </a:r>
          </a:p>
        </p:txBody>
      </p:sp>
    </p:spTree>
    <p:extLst>
      <p:ext uri="{BB962C8B-B14F-4D97-AF65-F5344CB8AC3E}">
        <p14:creationId xmlns:p14="http://schemas.microsoft.com/office/powerpoint/2010/main" val="212125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403622"/>
            <a:ext cx="8134350" cy="457200"/>
          </a:xfrm>
        </p:spPr>
        <p:txBody>
          <a:bodyPr/>
          <a:lstStyle/>
          <a:p>
            <a:pPr eaLnBrk="1" hangingPunct="1"/>
            <a:r>
              <a:rPr lang="en-US" sz="2800">
                <a:ea typeface="ＭＳ Ｐゴシック" pitchFamily="-84" charset="-128"/>
              </a:rPr>
              <a:t>Binding of Instructions and Data to Memory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9428"/>
            <a:ext cx="8305800" cy="4880371"/>
          </a:xfrm>
        </p:spPr>
        <p:txBody>
          <a:bodyPr/>
          <a:lstStyle/>
          <a:p>
            <a:pPr algn="just">
              <a:buFont typeface="Monotype Sorts" pitchFamily="-84" charset="2"/>
              <a:buNone/>
            </a:pPr>
            <a:endParaRPr lang="en-US" dirty="0">
              <a:ea typeface="ＭＳ Ｐゴシック" pitchFamily="-84" charset="-128"/>
            </a:endParaRPr>
          </a:p>
          <a:p>
            <a:pPr algn="just"/>
            <a:r>
              <a:rPr kumimoji="0" lang="en-US" dirty="0">
                <a:ea typeface="ＭＳ Ｐゴシック" pitchFamily="-84" charset="-128"/>
              </a:rPr>
              <a:t>Address binding of instructions and data to memory addresses can happen at three different stages</a:t>
            </a:r>
          </a:p>
          <a:p>
            <a:pPr lvl="1" algn="just"/>
            <a:r>
              <a:rPr lang="en-US" b="1" dirty="0">
                <a:ea typeface="ＭＳ Ｐゴシック" pitchFamily="-84" charset="-128"/>
              </a:rPr>
              <a:t>Compile time</a:t>
            </a:r>
            <a:r>
              <a:rPr lang="en-US" dirty="0">
                <a:ea typeface="ＭＳ Ｐゴシック" pitchFamily="-84" charset="-128"/>
              </a:rPr>
              <a:t>:  If memory location known a prior, then </a:t>
            </a:r>
            <a:r>
              <a:rPr lang="en-US" b="1" dirty="0">
                <a:ea typeface="ＭＳ Ｐゴシック" pitchFamily="-84" charset="-128"/>
              </a:rPr>
              <a:t>absolute code</a:t>
            </a:r>
            <a:r>
              <a:rPr lang="en-US" dirty="0">
                <a:ea typeface="ＭＳ Ｐゴシック" pitchFamily="-84" charset="-128"/>
              </a:rPr>
              <a:t> can be generated; must recompile code if starting location changes</a:t>
            </a:r>
          </a:p>
          <a:p>
            <a:pPr lvl="1" algn="just"/>
            <a:r>
              <a:rPr lang="en-US" b="1" dirty="0">
                <a:ea typeface="ＭＳ Ｐゴシック" pitchFamily="-84" charset="-128"/>
              </a:rPr>
              <a:t>Load time</a:t>
            </a:r>
            <a:r>
              <a:rPr lang="en-US" dirty="0">
                <a:ea typeface="ＭＳ Ｐゴシック" pitchFamily="-84" charset="-128"/>
              </a:rPr>
              <a:t>:  Must generate </a:t>
            </a:r>
            <a:r>
              <a:rPr lang="en-US" b="1" dirty="0">
                <a:ea typeface="ＭＳ Ｐゴシック" pitchFamily="-84" charset="-128"/>
              </a:rPr>
              <a:t>re-locatable code</a:t>
            </a:r>
            <a:r>
              <a:rPr lang="en-US" dirty="0">
                <a:ea typeface="ＭＳ Ｐゴシック" pitchFamily="-84" charset="-128"/>
              </a:rPr>
              <a:t> if memory location is not known at compile time</a:t>
            </a:r>
          </a:p>
          <a:p>
            <a:pPr lvl="1" algn="just"/>
            <a:r>
              <a:rPr lang="en-US" b="1" dirty="0">
                <a:ea typeface="ＭＳ Ｐゴシック" pitchFamily="-84" charset="-128"/>
              </a:rPr>
              <a:t>Execution time</a:t>
            </a:r>
            <a:r>
              <a:rPr lang="en-US" dirty="0">
                <a:ea typeface="ＭＳ Ｐゴシック" pitchFamily="-84" charset="-128"/>
              </a:rPr>
              <a:t>:  Binding delayed until run time if the process can be moved during its execution from one memory segment to another</a:t>
            </a:r>
          </a:p>
          <a:p>
            <a:pPr lvl="2" algn="just"/>
            <a:r>
              <a:rPr lang="en-US" dirty="0">
                <a:ea typeface="ＭＳ Ｐゴシック" pitchFamily="-84" charset="-128"/>
              </a:rPr>
              <a:t>Need hardware support for address maps (e.g., base &amp; limit</a:t>
            </a:r>
            <a:r>
              <a:rPr lang="en-US" i="1" dirty="0"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registers)</a:t>
            </a:r>
          </a:p>
        </p:txBody>
      </p:sp>
    </p:spTree>
    <p:extLst>
      <p:ext uri="{BB962C8B-B14F-4D97-AF65-F5344CB8AC3E}">
        <p14:creationId xmlns:p14="http://schemas.microsoft.com/office/powerpoint/2010/main" val="85861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416"/>
            <a:ext cx="7966075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Multistep Processing of a User Program</a:t>
            </a:r>
            <a:r>
              <a:rPr lang="en-US" sz="2800" dirty="0">
                <a:ea typeface="ＭＳ Ｐゴシック" pitchFamily="-84" charset="-128"/>
              </a:rPr>
              <a:t> </a:t>
            </a:r>
          </a:p>
        </p:txBody>
      </p:sp>
      <p:pic>
        <p:nvPicPr>
          <p:cNvPr id="19458" name="Picture 4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34654"/>
            <a:ext cx="3054582" cy="498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6248400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8.3 Multistep processing of a user program.</a:t>
            </a:r>
          </a:p>
        </p:txBody>
      </p:sp>
    </p:spTree>
    <p:extLst>
      <p:ext uri="{BB962C8B-B14F-4D97-AF65-F5344CB8AC3E}">
        <p14:creationId xmlns:p14="http://schemas.microsoft.com/office/powerpoint/2010/main" val="2563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487"/>
            <a:ext cx="8229600" cy="4530329"/>
          </a:xfrm>
        </p:spPr>
        <p:txBody>
          <a:bodyPr/>
          <a:lstStyle/>
          <a:p>
            <a:r>
              <a:rPr lang="en-US" dirty="0"/>
              <a:t>For execution, the executable code must be present in the main memory.</a:t>
            </a:r>
          </a:p>
          <a:p>
            <a:endParaRPr lang="en-US" dirty="0"/>
          </a:p>
          <a:p>
            <a:r>
              <a:rPr lang="en-US" dirty="0"/>
              <a:t>What if the size of code and data exceeds the size of main memory ?</a:t>
            </a:r>
          </a:p>
          <a:p>
            <a:endParaRPr lang="en-US" dirty="0"/>
          </a:p>
          <a:p>
            <a:r>
              <a:rPr lang="en-US" dirty="0"/>
              <a:t>Overlays</a:t>
            </a:r>
          </a:p>
          <a:p>
            <a:pPr lvl="1"/>
            <a:r>
              <a:rPr lang="en-US" dirty="0"/>
              <a:t>Partition the program into mutually exclusive partitions</a:t>
            </a:r>
          </a:p>
          <a:p>
            <a:pPr lvl="1"/>
            <a:r>
              <a:rPr lang="en-US" dirty="0"/>
              <a:t>Load the first partition</a:t>
            </a:r>
          </a:p>
          <a:p>
            <a:pPr lvl="1"/>
            <a:r>
              <a:rPr lang="en-US" dirty="0"/>
              <a:t>After its execution, replace it with the next partition	</a:t>
            </a:r>
          </a:p>
          <a:p>
            <a:pPr lvl="2"/>
            <a:r>
              <a:rPr lang="en-US" dirty="0"/>
              <a:t>As the code and data of the first is no longer needed.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416"/>
            <a:ext cx="7548033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Logical vs. Physical Address Space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225154"/>
            <a:ext cx="8134350" cy="4870846"/>
          </a:xfrm>
        </p:spPr>
        <p:txBody>
          <a:bodyPr/>
          <a:lstStyle/>
          <a:p>
            <a:pPr algn="just"/>
            <a:r>
              <a:rPr lang="en-US" dirty="0">
                <a:ea typeface="ＭＳ Ｐゴシック" pitchFamily="-84" charset="-128"/>
              </a:rPr>
              <a:t>The concept of a logical address space that is bound to a separate </a:t>
            </a:r>
            <a:r>
              <a:rPr lang="en-US" b="1" dirty="0">
                <a:ea typeface="ＭＳ Ｐゴシック" pitchFamily="-84" charset="-128"/>
              </a:rPr>
              <a:t>physical address space</a:t>
            </a:r>
            <a:r>
              <a:rPr lang="en-US" dirty="0">
                <a:ea typeface="ＭＳ Ｐゴシック" pitchFamily="-84" charset="-128"/>
              </a:rPr>
              <a:t> is central to proper memory management</a:t>
            </a:r>
          </a:p>
          <a:p>
            <a:pPr lvl="1" algn="just"/>
            <a:r>
              <a:rPr lang="en-US" b="1" dirty="0">
                <a:ea typeface="ＭＳ Ｐゴシック" pitchFamily="-84" charset="-128"/>
              </a:rPr>
              <a:t>Logical address</a:t>
            </a:r>
            <a:r>
              <a:rPr lang="en-US" dirty="0">
                <a:ea typeface="ＭＳ Ｐゴシック" pitchFamily="-84" charset="-128"/>
              </a:rPr>
              <a:t> – generated by the CPU; also referred to as </a:t>
            </a:r>
            <a:r>
              <a:rPr lang="en-US" b="1" dirty="0">
                <a:ea typeface="ＭＳ Ｐゴシック" pitchFamily="-84" charset="-128"/>
              </a:rPr>
              <a:t>virtual address</a:t>
            </a:r>
          </a:p>
          <a:p>
            <a:pPr lvl="1" algn="just"/>
            <a:r>
              <a:rPr lang="en-US" b="1" dirty="0">
                <a:ea typeface="ＭＳ Ｐゴシック" pitchFamily="-84" charset="-128"/>
              </a:rPr>
              <a:t>Physical address</a:t>
            </a:r>
            <a:r>
              <a:rPr lang="en-US" dirty="0">
                <a:ea typeface="ＭＳ Ｐゴシック" pitchFamily="-84" charset="-128"/>
              </a:rPr>
              <a:t> – address seen by the memory unit</a:t>
            </a:r>
          </a:p>
          <a:p>
            <a:pPr lvl="1"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pPr algn="just"/>
            <a:r>
              <a:rPr lang="en-US" b="1" dirty="0">
                <a:ea typeface="ＭＳ Ｐゴシック" pitchFamily="-84" charset="-128"/>
              </a:rPr>
              <a:t>Logical address space </a:t>
            </a:r>
            <a:r>
              <a:rPr lang="en-US" dirty="0">
                <a:ea typeface="ＭＳ Ｐゴシック" pitchFamily="-84" charset="-128"/>
              </a:rPr>
              <a:t>is the set of all logical addresses generated by a program</a:t>
            </a:r>
          </a:p>
          <a:p>
            <a:pPr algn="just"/>
            <a:r>
              <a:rPr lang="en-US" b="1" dirty="0">
                <a:ea typeface="ＭＳ Ｐゴシック" pitchFamily="-84" charset="-128"/>
              </a:rPr>
              <a:t>Physical address space </a:t>
            </a:r>
            <a:r>
              <a:rPr lang="en-US" dirty="0">
                <a:ea typeface="ＭＳ Ｐゴシック" pitchFamily="-84" charset="-128"/>
              </a:rPr>
              <a:t>is the set of all physical addresses corresponding to the set of logical addresses 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749584"/>
      </p:ext>
    </p:extLst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3527</Words>
  <Application>Microsoft Office PowerPoint</Application>
  <PresentationFormat>On-screen Show (4:3)</PresentationFormat>
  <Paragraphs>509</Paragraphs>
  <Slides>59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Arial Black</vt:lpstr>
      <vt:lpstr>Calibri</vt:lpstr>
      <vt:lpstr>Garamond</vt:lpstr>
      <vt:lpstr>Georgia</vt:lpstr>
      <vt:lpstr>Helvetica</vt:lpstr>
      <vt:lpstr>Monotype Sorts</vt:lpstr>
      <vt:lpstr>Times New Roman</vt:lpstr>
      <vt:lpstr>Verdana</vt:lpstr>
      <vt:lpstr>Webdings</vt:lpstr>
      <vt:lpstr>1_os-8</vt:lpstr>
      <vt:lpstr>Chapter 8:   Memory Management                               </vt:lpstr>
      <vt:lpstr>Background</vt:lpstr>
      <vt:lpstr>Base and Limit Registers</vt:lpstr>
      <vt:lpstr>Hardware Address Protection with Base and Limit Registers</vt:lpstr>
      <vt:lpstr>Address Binding</vt:lpstr>
      <vt:lpstr>Binding of Instructions and Data to Memory</vt:lpstr>
      <vt:lpstr>Multistep Processing of a User Program </vt:lpstr>
      <vt:lpstr>Overlays</vt:lpstr>
      <vt:lpstr>Logical vs. Physical Address Space</vt:lpstr>
      <vt:lpstr>Memory-Management Unit (MMU)</vt:lpstr>
      <vt:lpstr>Dynamic relocation using a relocation register</vt:lpstr>
      <vt:lpstr>Example</vt:lpstr>
      <vt:lpstr>Dynamic Linking</vt:lpstr>
      <vt:lpstr>Swapping</vt:lpstr>
      <vt:lpstr>Swapping (Cont.)</vt:lpstr>
      <vt:lpstr>Context Switch Time including Swapping</vt:lpstr>
      <vt:lpstr>Context Switch Time and Swapping (Cont.)</vt:lpstr>
      <vt:lpstr>Contiguous Allocation</vt:lpstr>
      <vt:lpstr>Contiguous Allocation (Cont.)</vt:lpstr>
      <vt:lpstr>Memory Allocation</vt:lpstr>
      <vt:lpstr>Memory Allocation (Cont.)</vt:lpstr>
      <vt:lpstr>Fixed partitioning</vt:lpstr>
      <vt:lpstr>Dynamic Partitioning</vt:lpstr>
      <vt:lpstr>Dynamic Storage-Allocation Problem</vt:lpstr>
      <vt:lpstr>Dynamic Storage-Allocation Problem</vt:lpstr>
      <vt:lpstr>Dynamic Storage-Allocation Problem</vt:lpstr>
      <vt:lpstr>Dynamic Storage-Allocation Problem</vt:lpstr>
      <vt:lpstr>Example</vt:lpstr>
      <vt:lpstr>Fragmentation</vt:lpstr>
      <vt:lpstr>Segmentation</vt:lpstr>
      <vt:lpstr>User’s View of a Program</vt:lpstr>
      <vt:lpstr>Logical View of Segmentation</vt:lpstr>
      <vt:lpstr>Segmentation Architecture </vt:lpstr>
      <vt:lpstr>Segmentation Hardware</vt:lpstr>
      <vt:lpstr>Segmentation Example</vt:lpstr>
      <vt:lpstr>Example</vt:lpstr>
      <vt:lpstr>Paging</vt:lpstr>
      <vt:lpstr>Address Translation Scheme</vt:lpstr>
      <vt:lpstr>Address Translation Scheme</vt:lpstr>
      <vt:lpstr>Paging Example</vt:lpstr>
      <vt:lpstr>Internal Fragmentation in Paging</vt:lpstr>
      <vt:lpstr>Free Frames</vt:lpstr>
      <vt:lpstr>Implementation of Page Table</vt:lpstr>
      <vt:lpstr>Associative Memory</vt:lpstr>
      <vt:lpstr>Effective Access Time</vt:lpstr>
      <vt:lpstr>Memory Protection</vt:lpstr>
      <vt:lpstr>Valid (v) or Invalid (i) Bit In A Page Table</vt:lpstr>
      <vt:lpstr>Shared Pages</vt:lpstr>
      <vt:lpstr>Shared Pages Example</vt:lpstr>
      <vt:lpstr>Structure of the Page Table</vt:lpstr>
      <vt:lpstr>Hierarchical Page Tables</vt:lpstr>
      <vt:lpstr>Two-Level Paging Example (PII)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 Processes</dc:title>
  <dc:creator>Hasan Jamal</dc:creator>
  <cp:lastModifiedBy>Hasan Jamal</cp:lastModifiedBy>
  <cp:revision>253</cp:revision>
  <dcterms:created xsi:type="dcterms:W3CDTF">2006-08-16T00:00:00Z</dcterms:created>
  <dcterms:modified xsi:type="dcterms:W3CDTF">2021-01-29T06:52:17Z</dcterms:modified>
</cp:coreProperties>
</file>