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8" r:id="rId38"/>
    <p:sldId id="306" r:id="rId39"/>
    <p:sldId id="310" r:id="rId40"/>
    <p:sldId id="308" r:id="rId41"/>
    <p:sldId id="292" r:id="rId42"/>
    <p:sldId id="297" r:id="rId43"/>
    <p:sldId id="299" r:id="rId44"/>
    <p:sldId id="298" r:id="rId45"/>
    <p:sldId id="300" r:id="rId46"/>
    <p:sldId id="302" r:id="rId47"/>
    <p:sldId id="301" r:id="rId48"/>
    <p:sldId id="303" r:id="rId49"/>
    <p:sldId id="304" r:id="rId50"/>
    <p:sldId id="305" r:id="rId51"/>
    <p:sldId id="293" r:id="rId52"/>
    <p:sldId id="294" r:id="rId53"/>
    <p:sldId id="295" r:id="rId54"/>
    <p:sldId id="311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30" r:id="rId71"/>
    <p:sldId id="331" r:id="rId72"/>
    <p:sldId id="332" r:id="rId73"/>
    <p:sldId id="296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402" r:id="rId117"/>
    <p:sldId id="403" r:id="rId118"/>
    <p:sldId id="404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401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375" r:id="rId138"/>
    <p:sldId id="376" r:id="rId139"/>
    <p:sldId id="377" r:id="rId140"/>
    <p:sldId id="378" r:id="rId141"/>
    <p:sldId id="379" r:id="rId142"/>
    <p:sldId id="380" r:id="rId143"/>
    <p:sldId id="414" r:id="rId144"/>
    <p:sldId id="381" r:id="rId145"/>
    <p:sldId id="383" r:id="rId146"/>
    <p:sldId id="415" r:id="rId147"/>
    <p:sldId id="416" r:id="rId148"/>
    <p:sldId id="418" r:id="rId149"/>
    <p:sldId id="419" r:id="rId150"/>
    <p:sldId id="420" r:id="rId151"/>
    <p:sldId id="421" r:id="rId152"/>
    <p:sldId id="422" r:id="rId153"/>
    <p:sldId id="423" r:id="rId154"/>
    <p:sldId id="424" r:id="rId155"/>
    <p:sldId id="425" r:id="rId156"/>
    <p:sldId id="426" r:id="rId157"/>
    <p:sldId id="427" r:id="rId158"/>
    <p:sldId id="428" r:id="rId159"/>
    <p:sldId id="429" r:id="rId160"/>
    <p:sldId id="430" r:id="rId161"/>
    <p:sldId id="431" r:id="rId162"/>
    <p:sldId id="432" r:id="rId163"/>
    <p:sldId id="433" r:id="rId164"/>
    <p:sldId id="434" r:id="rId165"/>
    <p:sldId id="435" r:id="rId166"/>
    <p:sldId id="436" r:id="rId167"/>
    <p:sldId id="437" r:id="rId168"/>
    <p:sldId id="438" r:id="rId169"/>
    <p:sldId id="439" r:id="rId170"/>
    <p:sldId id="440" r:id="rId171"/>
    <p:sldId id="441" r:id="rId1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1307C7-8468-4C94-9DCD-327EDCF6415A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28"/>
            <p14:sldId id="306"/>
            <p14:sldId id="310"/>
            <p14:sldId id="308"/>
            <p14:sldId id="292"/>
            <p14:sldId id="297"/>
            <p14:sldId id="299"/>
            <p14:sldId id="298"/>
            <p14:sldId id="300"/>
            <p14:sldId id="302"/>
            <p14:sldId id="301"/>
            <p14:sldId id="303"/>
            <p14:sldId id="304"/>
            <p14:sldId id="305"/>
            <p14:sldId id="293"/>
            <p14:sldId id="294"/>
            <p14:sldId id="295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296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01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375"/>
            <p14:sldId id="376"/>
            <p14:sldId id="377"/>
            <p14:sldId id="378"/>
            <p14:sldId id="379"/>
            <p14:sldId id="380"/>
            <p14:sldId id="414"/>
            <p14:sldId id="381"/>
            <p14:sldId id="383"/>
            <p14:sldId id="415"/>
            <p14:sldId id="41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>
      <p:cViewPr varScale="1">
        <p:scale>
          <a:sx n="124" d="100"/>
          <a:sy n="124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4C18-F16F-4DC8-B727-66BF3F51E4B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CF1B7-27A3-4968-A586-50B461AD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1391CC-4668-43DF-8268-62D824123308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3FC736-303C-4E84-88A8-D37AF0D9A497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3AC47A-D3DE-47AA-A3BE-2951CE874C3B}" type="slidenum">
              <a:rPr lang="en-US" sz="1200"/>
              <a:pPr eaLnBrk="1" hangingPunct="1"/>
              <a:t>167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4F645A-A9F4-4AE1-93D0-DF0F11BA212B}" type="slidenum">
              <a:rPr lang="en-US" sz="1200"/>
              <a:pPr eaLnBrk="1" hangingPunct="1"/>
              <a:t>168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72814B-C4F7-4939-A6B1-A7B137FBDE02}" type="slidenum">
              <a:rPr lang="en-US" sz="1200"/>
              <a:pPr eaLnBrk="1" hangingPunct="1"/>
              <a:t>169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610397-C74C-4566-B63A-89811BA0E046}" type="slidenum">
              <a:rPr lang="en-US" sz="1200"/>
              <a:pPr eaLnBrk="1" hangingPunct="1"/>
              <a:t>170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1CFA05-6D0A-4FDC-84AE-C8CD7D1E7BD2}" type="slidenum">
              <a:rPr lang="en-US" sz="1200"/>
              <a:pPr eaLnBrk="1" hangingPunct="1"/>
              <a:t>171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416B3-6FFB-468A-90B8-FD5D6BF59015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C55CDB-7839-4119-9525-0A45DFC48162}" type="slidenum">
              <a:rPr lang="en-US"/>
              <a:pPr eaLnBrk="1" hangingPunct="1"/>
              <a:t>64</a:t>
            </a:fld>
            <a:endParaRPr lang="en-US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2CCE72-282A-4A34-8895-F51BA201F7A7}" type="slidenum">
              <a:rPr lang="en-US"/>
              <a:pPr eaLnBrk="1" hangingPunct="1"/>
              <a:t>65</a:t>
            </a:fld>
            <a:endParaRPr lang="en-US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461BC2-D4ED-4014-B71A-3DEF49B504E8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E6D0FD-5F06-4C6A-9DF5-07C5D1FC94A7}" type="slidenum">
              <a:rPr lang="en-US"/>
              <a:pPr eaLnBrk="1" hangingPunct="1"/>
              <a:t>67</a:t>
            </a:fld>
            <a:endParaRPr lang="en-US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3E3339-C560-4669-B691-B21DCE9D766D}" type="slidenum">
              <a:rPr lang="en-US"/>
              <a:pPr eaLnBrk="1" hangingPunct="1"/>
              <a:t>68</a:t>
            </a:fld>
            <a:endParaRPr lang="en-US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663515-5461-49ED-AA1A-243087B76240}" type="slidenum">
              <a:rPr lang="en-US"/>
              <a:pPr eaLnBrk="1" hangingPunct="1"/>
              <a:t>69</a:t>
            </a:fld>
            <a:endParaRPr lang="en-US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434E4A-370F-4297-AF38-8777ECAE4EAC}" type="slidenum">
              <a:rPr lang="en-US"/>
              <a:pPr eaLnBrk="1" hangingPunct="1"/>
              <a:t>70</a:t>
            </a:fld>
            <a:endParaRPr lang="en-US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CA3F6B-F091-4D81-9F8B-214CC17185A0}" type="slidenum">
              <a:rPr lang="en-US"/>
              <a:pPr eaLnBrk="1" hangingPunct="1"/>
              <a:t>71</a:t>
            </a:fld>
            <a:endParaRPr lang="en-US"/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623C0D-C8F3-4391-B67B-BB59E93DC4BD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FF4536-1216-47FC-B69E-D82CAAF6B400}" type="slidenum">
              <a:rPr lang="en-US"/>
              <a:pPr eaLnBrk="1" hangingPunct="1"/>
              <a:t>72</a:t>
            </a:fld>
            <a:endParaRPr lang="en-US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519"/>
            <a:ext cx="5029200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8DD19D-D8B8-4248-9209-D59841166F2D}" type="slidenum">
              <a:rPr lang="en-US"/>
              <a:pPr eaLnBrk="1" hangingPunct="1"/>
              <a:t>75</a:t>
            </a:fld>
            <a:endParaRPr lang="en-US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519"/>
            <a:ext cx="5029200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A39877-30FE-4609-8A5A-A0900900BCD8}" type="slidenum">
              <a:rPr lang="en-US"/>
              <a:pPr eaLnBrk="1" hangingPunct="1"/>
              <a:t>76</a:t>
            </a:fld>
            <a:endParaRPr lang="en-US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E1C889-D941-4780-A8DE-6BF2A3B79737}" type="slidenum">
              <a:rPr lang="en-US"/>
              <a:pPr eaLnBrk="1" hangingPunct="1"/>
              <a:t>77</a:t>
            </a:fld>
            <a:endParaRPr lang="en-US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7B31DA-0A18-4677-B2DA-8E48EF5AEF43}" type="slidenum">
              <a:rPr lang="en-US"/>
              <a:pPr eaLnBrk="1" hangingPunct="1"/>
              <a:t>78</a:t>
            </a:fld>
            <a:endParaRPr lang="en-US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092C1B-94FE-4378-82AD-8C481879BDA8}" type="slidenum">
              <a:rPr lang="en-US"/>
              <a:pPr eaLnBrk="1" hangingPunct="1"/>
              <a:t>79</a:t>
            </a:fld>
            <a:endParaRPr lang="en-US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200A06-B922-4104-A2F7-031ECB889B60}" type="slidenum">
              <a:rPr lang="en-US"/>
              <a:pPr eaLnBrk="1" hangingPunct="1"/>
              <a:t>80</a:t>
            </a:fld>
            <a:endParaRPr lang="en-US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DCBAB2-6B7D-49B6-A5A7-70520A08560A}" type="slidenum">
              <a:rPr lang="en-US"/>
              <a:pPr eaLnBrk="1" hangingPunct="1"/>
              <a:t>81</a:t>
            </a:fld>
            <a:endParaRPr lang="en-US"/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6CC68-2F13-47F6-90D2-66F096DBB6C2}" type="slidenum">
              <a:rPr lang="en-US"/>
              <a:pPr eaLnBrk="1" hangingPunct="1"/>
              <a:t>82</a:t>
            </a:fld>
            <a:endParaRPr lang="en-US"/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33FA08-53C1-4908-A053-CEB7FB45E89A}" type="slidenum">
              <a:rPr lang="en-US"/>
              <a:pPr eaLnBrk="1" hangingPunct="1"/>
              <a:t>83</a:t>
            </a:fld>
            <a:endParaRPr lang="en-US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64AE12-C8D7-41D4-8C87-E251D1F3C7C4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65B3E4-13EC-4F83-BC18-9F56A917147F}" type="slidenum">
              <a:rPr lang="en-US"/>
              <a:pPr eaLnBrk="1" hangingPunct="1"/>
              <a:t>84</a:t>
            </a:fld>
            <a:endParaRPr lang="en-US"/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9F1062-A3BB-4F12-8107-FB161EA934E5}" type="slidenum">
              <a:rPr lang="en-US"/>
              <a:pPr eaLnBrk="1" hangingPunct="1"/>
              <a:t>85</a:t>
            </a:fld>
            <a:endParaRPr lang="en-US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7880D-7BEE-455E-926C-7EA599AA8D5B}" type="slidenum">
              <a:rPr lang="en-US"/>
              <a:pPr eaLnBrk="1" hangingPunct="1"/>
              <a:t>86</a:t>
            </a:fld>
            <a:endParaRPr lang="en-US"/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328DB2-5090-4149-B49B-9077613D967F}" type="slidenum">
              <a:rPr lang="en-US"/>
              <a:pPr eaLnBrk="1" hangingPunct="1"/>
              <a:t>87</a:t>
            </a:fld>
            <a:endParaRPr lang="en-US"/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2AE4CB-A74C-4E90-A4AB-D3BD14C96852}" type="slidenum">
              <a:rPr lang="en-US"/>
              <a:pPr eaLnBrk="1" hangingPunct="1"/>
              <a:t>88</a:t>
            </a:fld>
            <a:endParaRPr lang="en-US"/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20B9BA-BFE0-4558-AC13-F40AAFFAE55D}" type="slidenum">
              <a:rPr lang="en-US"/>
              <a:pPr eaLnBrk="1" hangingPunct="1"/>
              <a:t>89</a:t>
            </a:fld>
            <a:endParaRPr lang="en-US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D3EEAC-9E43-4531-A9F9-FB39E9957908}" type="slidenum">
              <a:rPr lang="en-US"/>
              <a:pPr eaLnBrk="1" hangingPunct="1"/>
              <a:t>90</a:t>
            </a:fld>
            <a:endParaRPr lang="en-US"/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F3E8A2-0BE9-4ED6-A502-7F7786103389}" type="slidenum">
              <a:rPr lang="en-US"/>
              <a:pPr eaLnBrk="1" hangingPunct="1"/>
              <a:t>91</a:t>
            </a:fld>
            <a:endParaRPr lang="en-US"/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BA0B76-8080-4037-AABE-F1E9AE08E01C}" type="slidenum">
              <a:rPr lang="en-US"/>
              <a:pPr eaLnBrk="1" hangingPunct="1"/>
              <a:t>92</a:t>
            </a:fld>
            <a:endParaRPr lang="en-US"/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519"/>
            <a:ext cx="5029200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156512-316B-4FD5-959B-ACA4B4D4A5A0}" type="slidenum">
              <a:rPr lang="en-US"/>
              <a:pPr eaLnBrk="1" hangingPunct="1"/>
              <a:t>93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76B26C-EE68-4C09-95EF-615843F9197B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17FD04-6188-4517-8A8F-495ED7D9A6D9}" type="slidenum">
              <a:rPr lang="en-US"/>
              <a:pPr eaLnBrk="1" hangingPunct="1"/>
              <a:t>94</a:t>
            </a:fld>
            <a:endParaRPr lang="en-US"/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54068D-C0C2-44D8-B11B-15912830A685}" type="slidenum">
              <a:rPr lang="en-US"/>
              <a:pPr eaLnBrk="1" hangingPunct="1"/>
              <a:t>95</a:t>
            </a:fld>
            <a:endParaRPr lang="en-US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6C25E1-6EA5-4FA5-95BE-6BB2C9A3F58C}" type="slidenum">
              <a:rPr lang="en-US"/>
              <a:pPr eaLnBrk="1" hangingPunct="1"/>
              <a:t>96</a:t>
            </a:fld>
            <a:endParaRPr lang="en-US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CBE132-BDEA-4FE4-8FDB-22A3197DDB51}" type="slidenum">
              <a:rPr lang="en-US"/>
              <a:pPr eaLnBrk="1" hangingPunct="1"/>
              <a:t>97</a:t>
            </a:fld>
            <a:endParaRPr lang="en-US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699BD7-A93D-454C-90E9-3FCEBB9A479E}" type="slidenum">
              <a:rPr lang="en-US"/>
              <a:pPr eaLnBrk="1" hangingPunct="1"/>
              <a:t>98</a:t>
            </a:fld>
            <a:endParaRPr lang="en-US"/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5F98A6-BA83-476E-A0B0-4E0E0462E740}" type="slidenum">
              <a:rPr lang="en-US"/>
              <a:pPr eaLnBrk="1" hangingPunct="1"/>
              <a:t>99</a:t>
            </a:fld>
            <a:endParaRPr lang="en-US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F828E5-A0DB-4134-9132-496F3BAFC6DE}" type="slidenum">
              <a:rPr lang="en-US"/>
              <a:pPr eaLnBrk="1" hangingPunct="1"/>
              <a:t>100</a:t>
            </a:fld>
            <a:endParaRPr lang="en-US"/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82E72-C5B0-4CD6-9A9A-22D3C29A33AE}" type="slidenum">
              <a:rPr lang="en-US"/>
              <a:pPr eaLnBrk="1" hangingPunct="1"/>
              <a:t>101</a:t>
            </a:fld>
            <a:endParaRPr lang="en-US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D9B43F-3716-4563-9548-D36D5363007E}" type="slidenum">
              <a:rPr lang="en-US"/>
              <a:pPr eaLnBrk="1" hangingPunct="1"/>
              <a:t>102</a:t>
            </a:fld>
            <a:endParaRPr lang="en-US"/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768EE9-9F47-4636-8A03-F629A53AF302}" type="slidenum">
              <a:rPr lang="en-US"/>
              <a:pPr eaLnBrk="1" hangingPunct="1"/>
              <a:t>103</a:t>
            </a:fld>
            <a:endParaRPr lang="en-US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93EDD9-21D9-452B-A1AE-5CB9A296258D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FC7FB1-2088-49C1-80D4-F2C0A16B4377}" type="slidenum">
              <a:rPr lang="en-US"/>
              <a:pPr eaLnBrk="1" hangingPunct="1"/>
              <a:t>104</a:t>
            </a:fld>
            <a:endParaRPr lang="en-US"/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639C0-8C5D-4D27-9406-4BCDB2309691}" type="slidenum">
              <a:rPr lang="en-US"/>
              <a:pPr eaLnBrk="1" hangingPunct="1"/>
              <a:t>105</a:t>
            </a:fld>
            <a:endParaRPr lang="en-US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389321-AF13-4A8F-9CAD-7ADAA9718D83}" type="slidenum">
              <a:rPr lang="en-US"/>
              <a:pPr eaLnBrk="1" hangingPunct="1"/>
              <a:t>106</a:t>
            </a:fld>
            <a:endParaRPr lang="en-US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C75E37-7B27-4329-B664-E94B76592F05}" type="slidenum">
              <a:rPr lang="en-US"/>
              <a:pPr eaLnBrk="1" hangingPunct="1"/>
              <a:t>107</a:t>
            </a:fld>
            <a:endParaRPr lang="en-US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DD7BD5-54FB-4494-A8E1-3B11024EC5D4}" type="slidenum">
              <a:rPr lang="en-US"/>
              <a:pPr eaLnBrk="1" hangingPunct="1"/>
              <a:t>108</a:t>
            </a:fld>
            <a:endParaRPr lang="en-US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0664F1-DBF9-4B4A-913F-C079E6244D40}" type="slidenum">
              <a:rPr lang="en-US"/>
              <a:pPr eaLnBrk="1" hangingPunct="1"/>
              <a:t>109</a:t>
            </a:fld>
            <a:endParaRPr lang="en-US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B0C869-BC4A-4D4D-A96A-A2DA5875221B}" type="slidenum">
              <a:rPr lang="en-US"/>
              <a:pPr eaLnBrk="1" hangingPunct="1"/>
              <a:t>110</a:t>
            </a:fld>
            <a:endParaRPr lang="en-US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C59D1D-6593-46C4-8C21-413D696A9F05}" type="slidenum">
              <a:rPr lang="en-US"/>
              <a:pPr eaLnBrk="1" hangingPunct="1"/>
              <a:t>111</a:t>
            </a:fld>
            <a:endParaRPr lang="en-US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B90BA-1C83-4637-9D20-856D4B2EB722}" type="slidenum">
              <a:rPr lang="en-US"/>
              <a:pPr eaLnBrk="1" hangingPunct="1"/>
              <a:t>112</a:t>
            </a:fld>
            <a:endParaRPr lang="en-US"/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090BAB-3B76-4C5A-95BF-CBDB28E50F56}" type="slidenum">
              <a:rPr lang="en-US"/>
              <a:pPr eaLnBrk="1" hangingPunct="1"/>
              <a:t>113</a:t>
            </a:fld>
            <a:endParaRPr lang="en-US"/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22E655-DA2B-48AC-879C-479FF21DAAC9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7ABD52-0023-4689-93A1-D96633B38D44}" type="slidenum">
              <a:rPr lang="en-US"/>
              <a:pPr eaLnBrk="1" hangingPunct="1"/>
              <a:t>114</a:t>
            </a:fld>
            <a:endParaRPr lang="en-US"/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88AE9A-77F8-49D9-A23B-836BE2D6B8A5}" type="slidenum">
              <a:rPr lang="en-US"/>
              <a:pPr eaLnBrk="1" hangingPunct="1"/>
              <a:t>115</a:t>
            </a:fld>
            <a:endParaRPr lang="en-US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519"/>
            <a:ext cx="5029200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D4CE6DC-3415-41C2-82B7-DAF68DBEB064}" type="slidenum">
              <a:rPr lang="en-US">
                <a:latin typeface="Times New Roman" pitchFamily="16" charset="0"/>
              </a:rPr>
              <a:pPr/>
              <a:t>116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A2C1D1-03AB-496D-B45F-F6F13FF55CCD}" type="slidenum">
              <a:rPr lang="en-US">
                <a:latin typeface="Times New Roman" pitchFamily="16" charset="0"/>
              </a:rPr>
              <a:pPr/>
              <a:t>117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88B8CAF-7A04-4279-95E8-E48A0A9C7D51}" type="slidenum">
              <a:rPr lang="en-US">
                <a:latin typeface="Times New Roman" pitchFamily="16" charset="0"/>
              </a:rPr>
              <a:pPr/>
              <a:t>118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4B6703F-922B-430B-B546-38B92368ED8E}" type="slidenum">
              <a:rPr lang="en-US">
                <a:latin typeface="Times New Roman" pitchFamily="16" charset="0"/>
              </a:rPr>
              <a:pPr/>
              <a:t>119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DE11C43-D6F5-4855-ADE9-43422DAE2758}" type="slidenum">
              <a:rPr lang="en-US">
                <a:latin typeface="Times New Roman" pitchFamily="16" charset="0"/>
              </a:rPr>
              <a:pPr/>
              <a:t>120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649FCD-15AA-46FC-B078-63A087DF4894}" type="slidenum">
              <a:rPr lang="en-US">
                <a:latin typeface="Times New Roman" pitchFamily="16" charset="0"/>
              </a:rPr>
              <a:pPr/>
              <a:t>121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3E2C616-77D7-4209-9668-BDE1BF2E13F4}" type="slidenum">
              <a:rPr lang="en-US">
                <a:latin typeface="Times New Roman" pitchFamily="16" charset="0"/>
              </a:rPr>
              <a:pPr/>
              <a:t>122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5AB2D2-FCB6-49B5-87DA-5A266D559203}" type="slidenum">
              <a:rPr lang="en-US">
                <a:latin typeface="Times New Roman" pitchFamily="16" charset="0"/>
              </a:rPr>
              <a:pPr/>
              <a:t>123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707D18-72C5-4AAC-BDD1-83F7F9C8A493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C46F45-09ED-45F2-BD8B-1C684628E30A}" type="slidenum">
              <a:rPr lang="en-US"/>
              <a:pPr eaLnBrk="1" hangingPunct="1"/>
              <a:t>129</a:t>
            </a:fld>
            <a:endParaRPr lang="en-US"/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2FAEC7-D96D-4DCA-BD4A-4B84C550A864}" type="slidenum">
              <a:rPr lang="en-US"/>
              <a:pPr eaLnBrk="1" hangingPunct="1"/>
              <a:t>130</a:t>
            </a:fld>
            <a:endParaRPr lang="en-US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5A73BA-C4F6-482C-92DB-BA9EC24E3224}" type="slidenum">
              <a:rPr lang="en-US"/>
              <a:pPr eaLnBrk="1" hangingPunct="1"/>
              <a:t>131</a:t>
            </a:fld>
            <a:endParaRPr lang="en-US"/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66BB4-511B-4BDD-8633-7A2417E1331B}" type="slidenum">
              <a:rPr lang="en-US"/>
              <a:pPr eaLnBrk="1" hangingPunct="1"/>
              <a:t>132</a:t>
            </a:fld>
            <a:endParaRPr lang="en-US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EBB6A9-C12B-4467-A253-EEA01D99D870}" type="slidenum">
              <a:rPr lang="en-US"/>
              <a:pPr eaLnBrk="1" hangingPunct="1"/>
              <a:t>133</a:t>
            </a:fld>
            <a:endParaRPr lang="en-US"/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671D0F-D70C-4B64-A926-9C6B1448CED7}" type="slidenum">
              <a:rPr lang="en-US"/>
              <a:pPr eaLnBrk="1" hangingPunct="1"/>
              <a:t>134</a:t>
            </a:fld>
            <a:endParaRPr lang="en-US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D59236-9855-4E5E-8814-1F877944A904}" type="slidenum">
              <a:rPr lang="en-US"/>
              <a:pPr eaLnBrk="1" hangingPunct="1"/>
              <a:t>135</a:t>
            </a:fld>
            <a:endParaRPr lang="en-US"/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8FCC65-7D2B-45F5-AE49-8D97456CD4F5}" type="slidenum">
              <a:rPr lang="en-US"/>
              <a:pPr eaLnBrk="1" hangingPunct="1"/>
              <a:t>136</a:t>
            </a:fld>
            <a:endParaRPr lang="en-US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539F21-DA67-4E52-817D-5ABADFFF3398}" type="slidenum">
              <a:rPr lang="en-US"/>
              <a:pPr eaLnBrk="1" hangingPunct="1"/>
              <a:t>143</a:t>
            </a:fld>
            <a:endParaRPr lang="en-US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E3728DD-7D43-438F-BD45-21A94D56D3BE}" type="slidenum">
              <a:rPr lang="en-US">
                <a:latin typeface="Times New Roman" pitchFamily="16" charset="0"/>
              </a:rPr>
              <a:pPr/>
              <a:t>146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02C73B-4344-4814-931F-557A30E407A6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BE56A98-04EA-4552-B97D-666000DA372E}" type="slidenum">
              <a:rPr lang="en-US">
                <a:latin typeface="Times New Roman" pitchFamily="16" charset="0"/>
              </a:rPr>
              <a:pPr/>
              <a:t>147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7B9F3A-29EB-4D4F-A799-3D4655D9A6DF}" type="slidenum">
              <a:rPr lang="en-US" sz="1200"/>
              <a:pPr eaLnBrk="1" hangingPunct="1"/>
              <a:t>148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49B509-9B09-41A9-A26F-926042D01367}" type="slidenum">
              <a:rPr lang="en-US" sz="1200"/>
              <a:pPr eaLnBrk="1" hangingPunct="1"/>
              <a:t>149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4222A5-5381-4389-99F8-58310716A0C9}" type="slidenum">
              <a:rPr lang="en-US" sz="1200"/>
              <a:pPr eaLnBrk="1" hangingPunct="1"/>
              <a:t>150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41E211-4F05-4CDB-BFF8-AA5B13057CAB}" type="slidenum">
              <a:rPr lang="en-US" sz="1200"/>
              <a:pPr eaLnBrk="1" hangingPunct="1"/>
              <a:t>151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0B75B8-0714-4A1A-9BA3-5A61A8D38B1F}" type="slidenum">
              <a:rPr lang="en-US" sz="1200"/>
              <a:pPr eaLnBrk="1" hangingPunct="1"/>
              <a:t>152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AC608A-95CE-4771-AD4B-3CE7D3BB8C5B}" type="slidenum">
              <a:rPr lang="en-US" sz="1200"/>
              <a:pPr eaLnBrk="1" hangingPunct="1"/>
              <a:t>153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C51E11-8097-4A67-8F34-F186D86F10E8}" type="slidenum">
              <a:rPr lang="en-US" sz="1200"/>
              <a:pPr eaLnBrk="1" hangingPunct="1"/>
              <a:t>154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947DF0-5562-425C-8EC2-CB40B9280F02}" type="slidenum">
              <a:rPr lang="en-US" sz="1200"/>
              <a:pPr eaLnBrk="1" hangingPunct="1"/>
              <a:t>155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181A6A-6927-4E76-A383-FAE02D953C84}" type="slidenum">
              <a:rPr lang="en-US" sz="1200"/>
              <a:pPr eaLnBrk="1" hangingPunct="1"/>
              <a:t>156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3AD133-C84B-4286-9F47-EE3C9620D62F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139F95-BAD4-4C7C-B86D-3CF65704C524}" type="slidenum">
              <a:rPr lang="en-US" sz="1200"/>
              <a:pPr eaLnBrk="1" hangingPunct="1"/>
              <a:t>157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0A2671-4377-435C-B7B0-74A88DE33499}" type="slidenum">
              <a:rPr lang="en-US" sz="1200"/>
              <a:pPr eaLnBrk="1" hangingPunct="1"/>
              <a:t>158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01AF3A-E361-4C11-8048-1A4C472C01FB}" type="slidenum">
              <a:rPr lang="en-US" sz="1200"/>
              <a:pPr eaLnBrk="1" hangingPunct="1"/>
              <a:t>159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0DD5CA-8B36-4EC2-B286-C613B7E40700}" type="slidenum">
              <a:rPr lang="en-US" sz="1200"/>
              <a:pPr eaLnBrk="1" hangingPunct="1"/>
              <a:t>160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EE4443-339C-4006-933A-9B7964DFC71A}" type="slidenum">
              <a:rPr lang="en-US" sz="1200"/>
              <a:pPr eaLnBrk="1" hangingPunct="1"/>
              <a:t>161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E9E402-BD6D-4855-995A-322CA92CD8C5}" type="slidenum">
              <a:rPr lang="en-US" sz="1200"/>
              <a:pPr eaLnBrk="1" hangingPunct="1"/>
              <a:t>162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523CC9-6156-412F-AAAD-38B4DCA507CF}" type="slidenum">
              <a:rPr lang="en-US" sz="1200"/>
              <a:pPr eaLnBrk="1" hangingPunct="1"/>
              <a:t>163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F8E633-7B24-4F2A-91E1-2E53C17F3D2A}" type="slidenum">
              <a:rPr lang="en-US" sz="1200"/>
              <a:pPr eaLnBrk="1" hangingPunct="1"/>
              <a:t>164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EC3DC9-462F-4111-9195-D38609B27B23}" type="slidenum">
              <a:rPr lang="en-US" sz="1200"/>
              <a:pPr eaLnBrk="1" hangingPunct="1"/>
              <a:t>165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20E559-52E2-4B57-BE7F-2FB53158BFEC}" type="slidenum">
              <a:rPr lang="en-US" sz="1200"/>
              <a:pPr eaLnBrk="1" hangingPunct="1"/>
              <a:t>166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09A1-EF1C-4C99-9FAE-2CF53C33E5FA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A12-77B4-49D8-B7C3-4B46F9822578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2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7238-D27C-4E2A-8846-DCA83F6F81D1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02BD-58E3-4712-814A-DD7C0C201CBD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DBC8-9300-413A-8CF0-E20F092CCDEB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CE31-1A04-47D3-B6B0-75095A9C6601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EF6C-7EA0-4BA2-9193-A42D7AC1AA91}" type="datetime1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B483-2572-4175-9A18-B1612407DB69}" type="datetime1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BBE3-50C8-4F9E-BC3E-1069F563AB63}" type="datetime1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418C-C9F8-42E3-99CB-84F835136778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676A-D955-4C0B-9643-B85505EB391C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Imran Raza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CA7A-9505-4B54-B013-0DCC3448E02C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Imran Raza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E0E5-78DB-416A-A250-19CB10CC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research.ciitlahore.edu.pk/Groups/CNRC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6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1.bin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0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9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5.bin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jpe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  <a:ea typeface="MS PGothic" pitchFamily="34" charset="-128"/>
                <a:cs typeface="ＭＳ Ｐゴシック" charset="-128"/>
              </a:rPr>
              <a:t>Data Link Layer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6400800" cy="1752600"/>
          </a:xfrm>
        </p:spPr>
        <p:txBody>
          <a:bodyPr/>
          <a:lstStyle/>
          <a:p>
            <a:r>
              <a:rPr lang="en-US" dirty="0"/>
              <a:t>Imran Raza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1"/>
            <a:ext cx="1600200" cy="6858001"/>
            <a:chOff x="0" y="-1"/>
            <a:chExt cx="1600200" cy="68580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6002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2194560" rtlCol="0" anchor="ctr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Computer Networks Research Center (CNRC)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Computer Science Department, CIIT, Lahore.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hlinkClick r:id="rId2"/>
                </a:rPr>
                <a:t>http://research.ciitlahore.edu.pk/Groups/CNRC/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600200" cy="220301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134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Cyclic Redundancy Check/Polynomial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(n+1)-bit message can be represented as a polynomial of degree n. For example, </a:t>
            </a:r>
          </a:p>
          <a:p>
            <a:pPr lvl="1"/>
            <a:r>
              <a:rPr lang="en-US" sz="2000" dirty="0"/>
              <a:t>X = 10011010; </a:t>
            </a:r>
          </a:p>
          <a:p>
            <a:pPr lvl="1"/>
            <a:r>
              <a:rPr lang="en-US" sz="2000" dirty="0"/>
              <a:t>M(X) = </a:t>
            </a:r>
          </a:p>
          <a:p>
            <a:r>
              <a:rPr lang="en-US" sz="2000" dirty="0"/>
              <a:t>So, a sender and receiver can be considered to exchange </a:t>
            </a:r>
            <a:r>
              <a:rPr lang="en-US" sz="2000" dirty="0" err="1"/>
              <a:t>polyns</a:t>
            </a:r>
            <a:r>
              <a:rPr lang="en-US" sz="2000" dirty="0"/>
              <a:t>.</a:t>
            </a:r>
          </a:p>
          <a:p>
            <a:r>
              <a:rPr lang="en-US" sz="2000" dirty="0"/>
              <a:t>Choose k+1 bit pattern (divisor), </a:t>
            </a:r>
            <a:r>
              <a:rPr lang="en-US" sz="2000" dirty="0">
                <a:solidFill>
                  <a:srgbClr val="FF0000"/>
                </a:solidFill>
              </a:rPr>
              <a:t>C(X)</a:t>
            </a:r>
            <a:r>
              <a:rPr lang="en-US" sz="2000" dirty="0"/>
              <a:t>, a </a:t>
            </a:r>
            <a:r>
              <a:rPr lang="en-US" sz="2000" dirty="0" err="1"/>
              <a:t>polyn</a:t>
            </a:r>
            <a:r>
              <a:rPr lang="en-US" sz="2000" dirty="0"/>
              <a:t> of degree k </a:t>
            </a:r>
          </a:p>
          <a:p>
            <a:r>
              <a:rPr lang="en-US" sz="2000" dirty="0"/>
              <a:t>goal: choose k CRC bits, 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, such that</a:t>
            </a:r>
          </a:p>
          <a:p>
            <a:pPr lvl="1"/>
            <a:r>
              <a:rPr lang="en-US" sz="2000" dirty="0"/>
              <a:t> &lt;M,R&gt; exactly divisible by C (modulo 2) </a:t>
            </a:r>
          </a:p>
          <a:p>
            <a:pPr lvl="1"/>
            <a:r>
              <a:rPr lang="en-US" sz="2000" dirty="0"/>
              <a:t>receiver knows C, divides &lt;M,R&gt; by C.  If non-zero remainder: error detected!</a:t>
            </a:r>
          </a:p>
          <a:p>
            <a:pPr lvl="1"/>
            <a:r>
              <a:rPr lang="en-US" sz="2000" dirty="0"/>
              <a:t>can detect all burst errors less than k+1 bits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3488" y="2635250"/>
          <a:ext cx="18303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3" imgW="965200" imgH="203200" progId="Equation.3">
                  <p:embed/>
                </p:oleObj>
              </mc:Choice>
              <mc:Fallback>
                <p:oleObj name="Equation" r:id="rId3" imgW="965200" imgH="203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635250"/>
                        <a:ext cx="18303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2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FDDI standard:</a:t>
            </a:r>
            <a:r>
              <a:rPr lang="en-US">
                <a:solidFill>
                  <a:schemeClr val="accent2"/>
                </a:solidFill>
              </a:rPr>
              <a:t> ANSI X3T9.5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5344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5885"/>
      </p:ext>
    </p:extLst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Physical Layer Medium </a:t>
            </a:r>
            <a:r>
              <a:rPr lang="en-US">
                <a:solidFill>
                  <a:srgbClr val="008000"/>
                </a:solidFill>
              </a:rPr>
              <a:t>(PMD)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hysical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/>
              <a:t>edium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ependent: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100" i="1">
                <a:solidFill>
                  <a:srgbClr val="008000"/>
                </a:solidFill>
              </a:rPr>
              <a:t>How a station physically connect to a FDDI ring?</a:t>
            </a:r>
            <a:endParaRPr lang="en-US" sz="2100">
              <a:solidFill>
                <a:srgbClr val="008000"/>
              </a:solidFill>
            </a:endParaRPr>
          </a:p>
          <a:p>
            <a:pPr eaLnBrk="1" hangingPunct="1"/>
            <a:r>
              <a:rPr lang="en-US"/>
              <a:t>Defines the characteristics of the transmission medium:</a:t>
            </a:r>
          </a:p>
          <a:p>
            <a:pPr marL="742950" lvl="1" indent="-285750" eaLnBrk="1" hangingPunct="1"/>
            <a:r>
              <a:rPr lang="en-US"/>
              <a:t>Fiber optic link</a:t>
            </a:r>
          </a:p>
          <a:p>
            <a:pPr marL="742950" lvl="1" indent="-285750" eaLnBrk="1" hangingPunct="1"/>
            <a:r>
              <a:rPr lang="en-US"/>
              <a:t>Power levels</a:t>
            </a:r>
          </a:p>
          <a:p>
            <a:pPr marL="742950" lvl="1" indent="-285750" eaLnBrk="1" hangingPunct="1"/>
            <a:r>
              <a:rPr lang="en-US"/>
              <a:t>Bit error rates</a:t>
            </a:r>
          </a:p>
          <a:p>
            <a:pPr marL="742950" lvl="1" indent="-285750" eaLnBrk="1" hangingPunct="1"/>
            <a:r>
              <a:rPr lang="en-US"/>
              <a:t>Optical components</a:t>
            </a:r>
          </a:p>
          <a:p>
            <a:pPr marL="742950" lvl="1" indent="-285750" eaLnBrk="1" hangingPunct="1"/>
            <a:r>
              <a:rPr lang="en-US"/>
              <a:t>Connectors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27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bldLvl="2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Physical Layer Protocol </a:t>
            </a:r>
            <a:r>
              <a:rPr lang="en-US">
                <a:solidFill>
                  <a:srgbClr val="008000"/>
                </a:solidFill>
              </a:rPr>
              <a:t>(PHY)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PH</a:t>
            </a:r>
            <a:r>
              <a:rPr lang="en-US"/>
              <a:t>ysical la</a:t>
            </a:r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/>
              <a:t>er protocol: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100" i="1">
                <a:solidFill>
                  <a:srgbClr val="008000"/>
                </a:solidFill>
              </a:rPr>
              <a:t>How the signals are transmitted around the FDDI ring?</a:t>
            </a:r>
            <a:endParaRPr lang="en-US" sz="2100">
              <a:solidFill>
                <a:srgbClr val="008000"/>
              </a:solidFill>
            </a:endParaRPr>
          </a:p>
          <a:p>
            <a:pPr eaLnBrk="1" hangingPunct="1"/>
            <a:r>
              <a:rPr lang="en-US"/>
              <a:t>Part of the physical layer that are media independent.</a:t>
            </a:r>
          </a:p>
          <a:p>
            <a:pPr eaLnBrk="1" hangingPunct="1"/>
            <a:r>
              <a:rPr lang="en-US"/>
              <a:t>Defines data encoding/decoding procedures:</a:t>
            </a:r>
          </a:p>
          <a:p>
            <a:pPr marL="742950" lvl="1" indent="-285750" eaLnBrk="1" hangingPunct="1"/>
            <a:r>
              <a:rPr lang="en-US"/>
              <a:t>Framing</a:t>
            </a:r>
          </a:p>
          <a:p>
            <a:pPr marL="742950" lvl="1" indent="-285750" eaLnBrk="1" hangingPunct="1"/>
            <a:r>
              <a:rPr lang="en-US"/>
              <a:t>Clocking requirements</a:t>
            </a:r>
          </a:p>
          <a:p>
            <a:pPr marL="742950" lvl="1" indent="-285750" eaLnBrk="1" hangingPunct="1"/>
            <a:r>
              <a:rPr lang="en-US"/>
              <a:t>Other functions (Link state…)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51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bldLvl="2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Media Access Control </a:t>
            </a:r>
            <a:r>
              <a:rPr lang="en-US">
                <a:solidFill>
                  <a:srgbClr val="008000"/>
                </a:solidFill>
              </a:rPr>
              <a:t>(MAC)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/>
              <a:t>edia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ccess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ontrol: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100" i="1">
                <a:solidFill>
                  <a:srgbClr val="008000"/>
                </a:solidFill>
              </a:rPr>
              <a:t>How the physical medium is accessed on FDDI ring?</a:t>
            </a:r>
            <a:endParaRPr lang="en-US" sz="2100">
              <a:solidFill>
                <a:srgbClr val="008000"/>
              </a:solidFill>
            </a:endParaRPr>
          </a:p>
          <a:p>
            <a:pPr eaLnBrk="1" hangingPunct="1"/>
            <a:r>
              <a:rPr lang="en-US"/>
              <a:t>Construction, transmission, receiving, and removal of frames and tokens.</a:t>
            </a:r>
          </a:p>
          <a:p>
            <a:pPr eaLnBrk="1" hangingPunct="1"/>
            <a:r>
              <a:rPr lang="en-US"/>
              <a:t>Defines how the medium is accessed:</a:t>
            </a:r>
          </a:p>
          <a:p>
            <a:pPr marL="742950" lvl="1" indent="-285750" eaLnBrk="1" hangingPunct="1"/>
            <a:r>
              <a:rPr lang="en-US"/>
              <a:t>Frame format</a:t>
            </a:r>
          </a:p>
          <a:p>
            <a:pPr marL="742950" lvl="1" indent="-285750" eaLnBrk="1" hangingPunct="1"/>
            <a:r>
              <a:rPr lang="en-US"/>
              <a:t>Token handling</a:t>
            </a:r>
          </a:p>
          <a:p>
            <a:pPr marL="742950" lvl="1" indent="-285750" eaLnBrk="1" hangingPunct="1"/>
            <a:r>
              <a:rPr lang="en-US"/>
              <a:t>Addressing</a:t>
            </a:r>
          </a:p>
          <a:p>
            <a:pPr marL="742950" lvl="1" indent="-285750" eaLnBrk="1" hangingPunct="1"/>
            <a:r>
              <a:rPr lang="en-US"/>
              <a:t>Error recovery mechanisms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7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bldLvl="2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 Management </a:t>
            </a:r>
            <a:r>
              <a:rPr lang="en-US">
                <a:solidFill>
                  <a:srgbClr val="008000"/>
                </a:solidFill>
              </a:rPr>
              <a:t>(SMT)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/>
              <a:t>Defines the FDDI station configuration, enables stations to work together within the ring :</a:t>
            </a:r>
          </a:p>
          <a:p>
            <a:pPr marL="742950" lvl="1" indent="-285750" eaLnBrk="1" hangingPunct="1"/>
            <a:r>
              <a:rPr lang="en-US"/>
              <a:t>Ring configuration</a:t>
            </a:r>
          </a:p>
          <a:p>
            <a:pPr marL="742950" lvl="1" indent="-285750" eaLnBrk="1" hangingPunct="1"/>
            <a:r>
              <a:rPr lang="en-US"/>
              <a:t>Initialization</a:t>
            </a:r>
          </a:p>
          <a:p>
            <a:pPr marL="742950" lvl="1" indent="-285750" eaLnBrk="1" hangingPunct="1"/>
            <a:r>
              <a:rPr lang="en-US"/>
              <a:t>Station insertion and removal</a:t>
            </a:r>
          </a:p>
          <a:p>
            <a:pPr marL="742950" lvl="1" indent="-285750" eaLnBrk="1" hangingPunct="1"/>
            <a:r>
              <a:rPr lang="en-US"/>
              <a:t>Fault isolation and recovery</a:t>
            </a:r>
          </a:p>
          <a:p>
            <a:pPr marL="742950" lvl="1" indent="-285750" eaLnBrk="1" hangingPunct="1"/>
            <a:r>
              <a:rPr lang="en-US"/>
              <a:t>Scheduling</a:t>
            </a:r>
          </a:p>
          <a:p>
            <a:pPr marL="742950" lvl="1" indent="-285750" eaLnBrk="1" hangingPunct="1"/>
            <a:r>
              <a:rPr lang="en-US"/>
              <a:t>Collection of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31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bldLvl="2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FDDI frame format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0772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6870"/>
      </p:ext>
    </p:extLst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Preamble, Start and End delimiter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/>
              <a:t>Preamble.</a:t>
            </a:r>
          </a:p>
          <a:p>
            <a:pPr marL="742950" lvl="1" indent="-285750" eaLnBrk="1" hangingPunct="1"/>
            <a:r>
              <a:rPr lang="en-US"/>
              <a:t>Prepares for the upcoming frame</a:t>
            </a:r>
          </a:p>
          <a:p>
            <a:pPr eaLnBrk="1" hangingPunct="1"/>
            <a:r>
              <a:rPr lang="en-US"/>
              <a:t>Start delimiter.</a:t>
            </a:r>
          </a:p>
          <a:p>
            <a:pPr marL="742950" lvl="1" indent="-285750" eaLnBrk="1" hangingPunct="1"/>
            <a:r>
              <a:rPr lang="en-US"/>
              <a:t>Alert for the arrival of a token.</a:t>
            </a:r>
          </a:p>
          <a:p>
            <a:pPr marL="742950" lvl="1" indent="-285750" eaLnBrk="1" hangingPunct="1"/>
            <a:r>
              <a:rPr lang="en-US"/>
              <a:t>Differentiate from other frame fields.</a:t>
            </a:r>
          </a:p>
          <a:p>
            <a:pPr eaLnBrk="1" hangingPunct="1"/>
            <a:r>
              <a:rPr lang="en-US"/>
              <a:t>End Delimiter</a:t>
            </a:r>
            <a:r>
              <a:rPr lang="en-US" sz="2600"/>
              <a:t> 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Char char="–"/>
            </a:pPr>
            <a:r>
              <a:rPr lang="en-US"/>
              <a:t>Completes the frame.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Char char="–"/>
            </a:pPr>
            <a:r>
              <a:rPr lang="en-US"/>
              <a:t>Contains damage indicator.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96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bldLvl="2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control</a:t>
            </a:r>
          </a:p>
        </p:txBody>
      </p:sp>
      <p:sp>
        <p:nvSpPr>
          <p:cNvPr id="381955" name="AutoShape 3"/>
          <p:cNvSpPr>
            <a:spLocks noChangeArrowheads="1"/>
          </p:cNvSpPr>
          <p:nvPr/>
        </p:nvSpPr>
        <p:spPr bwMode="auto">
          <a:xfrm>
            <a:off x="2057400" y="3733800"/>
            <a:ext cx="6858000" cy="1828800"/>
          </a:xfrm>
          <a:prstGeom prst="wedgeRectCallout">
            <a:avLst>
              <a:gd name="adj1" fmla="val -36157"/>
              <a:gd name="adj2" fmla="val -123352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The size of the address fields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Other control information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Asynchronous or Synchronous data</a:t>
            </a:r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763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5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Source and destination addresses</a:t>
            </a:r>
          </a:p>
        </p:txBody>
      </p:sp>
      <p:sp>
        <p:nvSpPr>
          <p:cNvPr id="382979" name="AutoShape 3"/>
          <p:cNvSpPr>
            <a:spLocks noChangeArrowheads="1"/>
          </p:cNvSpPr>
          <p:nvPr/>
        </p:nvSpPr>
        <p:spPr bwMode="auto">
          <a:xfrm>
            <a:off x="685800" y="3124200"/>
            <a:ext cx="4419600" cy="2209800"/>
          </a:xfrm>
          <a:prstGeom prst="wedgeRectCallout">
            <a:avLst>
              <a:gd name="adj1" fmla="val 39477"/>
              <a:gd name="adj2" fmla="val -83190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Addresses are 6 bytes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Unicast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Multicast (D)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Broadcast (D)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763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56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</a:t>
            </a:r>
          </a:p>
        </p:txBody>
      </p:sp>
      <p:sp>
        <p:nvSpPr>
          <p:cNvPr id="384003" name="AutoShape 3"/>
          <p:cNvSpPr>
            <a:spLocks noChangeArrowheads="1"/>
          </p:cNvSpPr>
          <p:nvPr/>
        </p:nvSpPr>
        <p:spPr bwMode="auto">
          <a:xfrm>
            <a:off x="3505200" y="3352800"/>
            <a:ext cx="5029200" cy="1600200"/>
          </a:xfrm>
          <a:prstGeom prst="wedgeRectCallout">
            <a:avLst>
              <a:gd name="adj1" fmla="val -727"/>
              <a:gd name="adj2" fmla="val -11259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Control information, or information destined for an upper-layer protocol 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763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1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design P(X) such that it is exactly divisible by C(X)</a:t>
            </a:r>
          </a:p>
          <a:p>
            <a:r>
              <a:rPr lang="en-US" dirty="0"/>
              <a:t>Multiply M(X) by </a:t>
            </a:r>
            <a:r>
              <a:rPr lang="en-US" i="1" dirty="0" err="1"/>
              <a:t>x</a:t>
            </a:r>
            <a:r>
              <a:rPr lang="en-US" i="1" baseline="30000" dirty="0" err="1"/>
              <a:t>k</a:t>
            </a:r>
            <a:r>
              <a:rPr lang="en-US" i="1" dirty="0"/>
              <a:t> </a:t>
            </a:r>
            <a:r>
              <a:rPr lang="en-US" dirty="0"/>
              <a:t>(add k zero’s to the end of the message) to get T(X)</a:t>
            </a:r>
          </a:p>
          <a:p>
            <a:r>
              <a:rPr lang="en-US" dirty="0"/>
              <a:t>Divide T(X) by C(X) and find the remainder R(X)</a:t>
            </a:r>
          </a:p>
          <a:p>
            <a:r>
              <a:rPr lang="en-US" dirty="0"/>
              <a:t>Subtract the remainder from T(X) to get P(X). P(X) is now exactly divisible by C(X).</a:t>
            </a:r>
          </a:p>
          <a:p>
            <a:endParaRPr lang="en-US" dirty="0"/>
          </a:p>
          <a:p>
            <a:r>
              <a:rPr lang="en-US" dirty="0"/>
              <a:t>Remember – all addition/subtract use modulo-2 arithmetic.</a:t>
            </a:r>
            <a:endParaRPr lang="en-US" i="1" baseline="300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080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FCS</a:t>
            </a:r>
          </a:p>
        </p:txBody>
      </p:sp>
      <p:sp>
        <p:nvSpPr>
          <p:cNvPr id="385027" name="AutoShape 3"/>
          <p:cNvSpPr>
            <a:spLocks noChangeArrowheads="1"/>
          </p:cNvSpPr>
          <p:nvPr/>
        </p:nvSpPr>
        <p:spPr bwMode="auto">
          <a:xfrm>
            <a:off x="2667000" y="3733800"/>
            <a:ext cx="6248400" cy="1371600"/>
          </a:xfrm>
          <a:prstGeom prst="wedgeRectCallout">
            <a:avLst>
              <a:gd name="adj1" fmla="val 14583"/>
              <a:gd name="adj2" fmla="val -146528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Cyclic redundancy check (CRC).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For error control</a:t>
            </a:r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763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08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status</a:t>
            </a:r>
          </a:p>
        </p:txBody>
      </p:sp>
      <p:sp>
        <p:nvSpPr>
          <p:cNvPr id="386051" name="AutoShape 3"/>
          <p:cNvSpPr>
            <a:spLocks noChangeArrowheads="1"/>
          </p:cNvSpPr>
          <p:nvPr/>
        </p:nvSpPr>
        <p:spPr bwMode="auto">
          <a:xfrm>
            <a:off x="2667000" y="3733800"/>
            <a:ext cx="6248400" cy="2057400"/>
          </a:xfrm>
          <a:prstGeom prst="wedgeRectCallout">
            <a:avLst>
              <a:gd name="adj1" fmla="val 44181"/>
              <a:gd name="adj2" fmla="val -113273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Allows the source station to determine if an error occurred and if the frame was recognized and copied by a receiving station</a:t>
            </a:r>
            <a:r>
              <a:rPr lang="en-US" sz="2800" b="1"/>
              <a:t> 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763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24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 mechanisms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Connection Establishment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Station connect to neighbors to form the ring.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Negotiate the length of the link.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Ring Initialization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Station claim the right to generate a token.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Steady-state Operation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Token passing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Ring Maintenance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Detects and repairs token or network faults.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32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Encoding:</a:t>
            </a:r>
            <a:r>
              <a:rPr lang="en-US">
                <a:solidFill>
                  <a:schemeClr val="accent2"/>
                </a:solidFill>
              </a:rPr>
              <a:t> 4B/5B</a:t>
            </a: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5715000" cy="56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9566"/>
      </p:ext>
    </p:extLst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FDDI topology</a:t>
            </a:r>
          </a:p>
        </p:txBody>
      </p:sp>
      <p:pic>
        <p:nvPicPr>
          <p:cNvPr id="389123" name="Picture 3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239000" cy="556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21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Review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 of FDDI.</a:t>
            </a:r>
          </a:p>
          <a:p>
            <a:pPr eaLnBrk="1" hangingPunct="1"/>
            <a:r>
              <a:rPr lang="en-US"/>
              <a:t>FDDI frame structure.</a:t>
            </a:r>
          </a:p>
          <a:p>
            <a:pPr eaLnBrk="1" hangingPunct="1"/>
            <a:r>
              <a:rPr lang="en-US"/>
              <a:t>Encoding and topology.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80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6F6FBDE2-09FB-4925-A687-2EB9FDA64A7B}" type="slidenum">
              <a:rPr lang="en-US">
                <a:latin typeface="Times New Roman" pitchFamily="16" charset="0"/>
              </a:rPr>
              <a:pPr/>
              <a:t>116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>
                <a:solidFill>
                  <a:srgbClr val="FF0000"/>
                </a:solidFill>
              </a:rPr>
              <a:t>32-bit IP address:</a:t>
            </a:r>
            <a:r>
              <a:rPr lang="en-US"/>
              <a:t> </a:t>
            </a:r>
          </a:p>
          <a:p>
            <a:r>
              <a:rPr lang="en-US" sz="2400" i="1"/>
              <a:t>network-layer</a:t>
            </a:r>
            <a:r>
              <a:rPr lang="en-US" sz="2400"/>
              <a:t> address</a:t>
            </a:r>
          </a:p>
          <a:p>
            <a:r>
              <a:rPr lang="en-US" sz="2400"/>
              <a:t>used to get datagram to destination IP network (recall IP network definition)</a:t>
            </a:r>
            <a:endParaRPr lang="en-US" sz="2400" b="1"/>
          </a:p>
          <a:p>
            <a:pPr>
              <a:buFont typeface="ZapfDingbats" pitchFamily="82" charset="2"/>
              <a:buNone/>
            </a:pPr>
            <a:r>
              <a:rPr lang="en-US">
                <a:solidFill>
                  <a:srgbClr val="FF0000"/>
                </a:solidFill>
              </a:rPr>
              <a:t>LAN (or MAC or physical or Ethernet) address: </a:t>
            </a:r>
          </a:p>
          <a:p>
            <a:r>
              <a:rPr lang="en-US" sz="2400"/>
              <a:t>used to get datagram from one interface to another physically-connected interface (same network)</a:t>
            </a:r>
          </a:p>
          <a:p>
            <a:r>
              <a:rPr lang="en-US" sz="2400"/>
              <a:t>48 bit MAC address (for most LANs) </a:t>
            </a:r>
            <a:br>
              <a:rPr lang="en-US" sz="2400"/>
            </a:br>
            <a:r>
              <a:rPr lang="en-US" sz="2400"/>
              <a:t>burned in the adapter ROM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09883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4E07D896-4025-486D-91B6-2D467B31508C}" type="slidenum">
              <a:rPr lang="en-US">
                <a:latin typeface="Times New Roman" pitchFamily="16" charset="0"/>
              </a:rPr>
              <a:pPr/>
              <a:t>117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pic>
        <p:nvPicPr>
          <p:cNvPr id="67589" name="Picture 3" descr="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3163" y="2114550"/>
            <a:ext cx="5938837" cy="4144963"/>
          </a:xfrm>
        </p:spPr>
      </p:pic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766763" y="1338263"/>
            <a:ext cx="5065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Each adapter on LAN has unique LAN address</a:t>
            </a:r>
          </a:p>
        </p:txBody>
      </p:sp>
    </p:spTree>
    <p:extLst>
      <p:ext uri="{BB962C8B-B14F-4D97-AF65-F5344CB8AC3E}">
        <p14:creationId xmlns:p14="http://schemas.microsoft.com/office/powerpoint/2010/main" val="15907817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21CA0C3B-021C-48A9-8FD5-323F41882478}" type="slidenum">
              <a:rPr lang="en-US">
                <a:latin typeface="Times New Roman" pitchFamily="16" charset="0"/>
              </a:rPr>
              <a:pPr/>
              <a:t>118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 (more)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MAC address allocation administered by IEEE</a:t>
            </a:r>
          </a:p>
          <a:p>
            <a:r>
              <a:rPr lang="en-US" sz="2400"/>
              <a:t>manufacturer buys portion of MAC address space (to assure uniqueness)</a:t>
            </a:r>
          </a:p>
          <a:p>
            <a:r>
              <a:rPr lang="en-US" sz="2400"/>
              <a:t>Analogy: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         (a) MAC address: like Social Security Number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         (b) IP address: like postal address</a:t>
            </a:r>
          </a:p>
          <a:p>
            <a:r>
              <a:rPr lang="en-US" sz="2400"/>
              <a:t> MAC flat address  =&gt; portability </a:t>
            </a:r>
          </a:p>
          <a:p>
            <a:pPr lvl="1"/>
            <a:r>
              <a:rPr lang="en-US" sz="2000"/>
              <a:t>can move LAN card from one LAN to another</a:t>
            </a:r>
          </a:p>
          <a:p>
            <a:r>
              <a:rPr lang="en-US" sz="2400"/>
              <a:t>IP hierarchical address NOT portable</a:t>
            </a:r>
          </a:p>
          <a:p>
            <a:pPr lvl="1"/>
            <a:r>
              <a:rPr lang="en-US" sz="2000"/>
              <a:t> depends on IP network to which node is attached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07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C5B43D9A-2700-4C92-86DA-90F3D927837F}" type="slidenum">
              <a:rPr lang="en-US">
                <a:latin typeface="Times New Roman" pitchFamily="16" charset="0"/>
              </a:rPr>
              <a:pPr/>
              <a:t>119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3083" name="Rectangle 2"/>
          <p:cNvSpPr>
            <a:spLocks noChangeArrowheads="1"/>
          </p:cNvSpPr>
          <p:nvPr/>
        </p:nvSpPr>
        <p:spPr bwMode="auto">
          <a:xfrm>
            <a:off x="3097213" y="4826000"/>
            <a:ext cx="3402012" cy="669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61963" y="220663"/>
            <a:ext cx="8105775" cy="1143000"/>
          </a:xfrm>
        </p:spPr>
        <p:txBody>
          <a:bodyPr/>
          <a:lstStyle/>
          <a:p>
            <a:r>
              <a:rPr lang="en-US" dirty="0"/>
              <a:t>Recall Encapsulation </a:t>
            </a:r>
          </a:p>
        </p:txBody>
      </p:sp>
      <p:grpSp>
        <p:nvGrpSpPr>
          <p:cNvPr id="3085" name="Group 4"/>
          <p:cNvGrpSpPr>
            <a:grpSpLocks/>
          </p:cNvGrpSpPr>
          <p:nvPr/>
        </p:nvGrpSpPr>
        <p:grpSpPr bwMode="auto">
          <a:xfrm>
            <a:off x="4618038" y="1460500"/>
            <a:ext cx="4192587" cy="2998788"/>
            <a:chOff x="2896" y="749"/>
            <a:chExt cx="2786" cy="1987"/>
          </a:xfrm>
        </p:grpSpPr>
        <p:sp>
          <p:nvSpPr>
            <p:cNvPr id="3112" name="Freeform 5"/>
            <p:cNvSpPr>
              <a:spLocks/>
            </p:cNvSpPr>
            <p:nvPr/>
          </p:nvSpPr>
          <p:spPr bwMode="auto">
            <a:xfrm>
              <a:off x="2896" y="7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Freeform 6"/>
            <p:cNvSpPr>
              <a:spLocks/>
            </p:cNvSpPr>
            <p:nvPr/>
          </p:nvSpPr>
          <p:spPr bwMode="auto">
            <a:xfrm>
              <a:off x="4481" y="9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Freeform 7"/>
            <p:cNvSpPr>
              <a:spLocks/>
            </p:cNvSpPr>
            <p:nvPr/>
          </p:nvSpPr>
          <p:spPr bwMode="auto">
            <a:xfrm>
              <a:off x="3657" y="17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8"/>
            <p:cNvGraphicFramePr>
              <a:graphicFrameLocks noChangeAspect="1"/>
            </p:cNvGraphicFramePr>
            <p:nvPr/>
          </p:nvGraphicFramePr>
          <p:xfrm>
            <a:off x="2945" y="8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8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Line 9"/>
            <p:cNvSpPr>
              <a:spLocks noChangeShapeType="1"/>
            </p:cNvSpPr>
            <p:nvPr/>
          </p:nvSpPr>
          <p:spPr bwMode="auto">
            <a:xfrm>
              <a:off x="3298" y="10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10"/>
            <p:cNvSpPr>
              <a:spLocks noChangeShapeType="1"/>
            </p:cNvSpPr>
            <p:nvPr/>
          </p:nvSpPr>
          <p:spPr bwMode="auto">
            <a:xfrm flipH="1">
              <a:off x="3481" y="10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11"/>
            <p:cNvSpPr>
              <a:spLocks noChangeShapeType="1"/>
            </p:cNvSpPr>
            <p:nvPr/>
          </p:nvSpPr>
          <p:spPr bwMode="auto">
            <a:xfrm flipV="1">
              <a:off x="3298" y="14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12"/>
            <p:cNvSpPr>
              <a:spLocks noChangeShapeType="1"/>
            </p:cNvSpPr>
            <p:nvPr/>
          </p:nvSpPr>
          <p:spPr bwMode="auto">
            <a:xfrm>
              <a:off x="3304" y="18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" name="Object 13"/>
            <p:cNvGraphicFramePr>
              <a:graphicFrameLocks noChangeAspect="1"/>
            </p:cNvGraphicFramePr>
            <p:nvPr/>
          </p:nvGraphicFramePr>
          <p:xfrm>
            <a:off x="2945" y="12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12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14"/>
            <p:cNvGraphicFramePr>
              <a:graphicFrameLocks noChangeAspect="1"/>
            </p:cNvGraphicFramePr>
            <p:nvPr/>
          </p:nvGraphicFramePr>
          <p:xfrm>
            <a:off x="2945" y="16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16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9" name="Line 15"/>
            <p:cNvSpPr>
              <a:spLocks noChangeShapeType="1"/>
            </p:cNvSpPr>
            <p:nvPr/>
          </p:nvSpPr>
          <p:spPr bwMode="auto">
            <a:xfrm>
              <a:off x="3481" y="15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0" name="Group 16"/>
            <p:cNvGrpSpPr>
              <a:grpSpLocks/>
            </p:cNvGrpSpPr>
            <p:nvPr/>
          </p:nvGrpSpPr>
          <p:grpSpPr bwMode="auto">
            <a:xfrm>
              <a:off x="4075" y="1559"/>
              <a:ext cx="448" cy="240"/>
              <a:chOff x="3600" y="219"/>
              <a:chExt cx="360" cy="175"/>
            </a:xfrm>
          </p:grpSpPr>
          <p:sp>
            <p:nvSpPr>
              <p:cNvPr id="3152" name="Oval 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" name="Line 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" name="Line 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5" name="Rectangle 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6" charset="0"/>
                </a:endParaRPr>
              </a:p>
            </p:txBody>
          </p:sp>
          <p:sp>
            <p:nvSpPr>
              <p:cNvPr id="3156" name="Oval 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57" name="Group 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6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3" name="Line 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4" name="Line 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58" name="Group 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5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0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1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1" name="Text Box 30"/>
            <p:cNvSpPr txBox="1">
              <a:spLocks noChangeArrowheads="1"/>
            </p:cNvSpPr>
            <p:nvPr/>
          </p:nvSpPr>
          <p:spPr bwMode="auto">
            <a:xfrm>
              <a:off x="3270" y="845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223.1.1.1</a:t>
              </a:r>
              <a:endParaRPr lang="en-US"/>
            </a:p>
          </p:txBody>
        </p:sp>
        <p:sp>
          <p:nvSpPr>
            <p:cNvPr id="3122" name="Rectangle 31"/>
            <p:cNvSpPr>
              <a:spLocks noChangeArrowheads="1"/>
            </p:cNvSpPr>
            <p:nvPr/>
          </p:nvSpPr>
          <p:spPr bwMode="auto">
            <a:xfrm>
              <a:off x="3327" y="1299"/>
              <a:ext cx="195" cy="11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Text Box 32"/>
            <p:cNvSpPr txBox="1">
              <a:spLocks noChangeArrowheads="1"/>
            </p:cNvSpPr>
            <p:nvPr/>
          </p:nvSpPr>
          <p:spPr bwMode="auto">
            <a:xfrm>
              <a:off x="3281" y="1241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223.1.1.2</a:t>
              </a:r>
              <a:endParaRPr lang="en-US"/>
            </a:p>
          </p:txBody>
        </p:sp>
        <p:sp>
          <p:nvSpPr>
            <p:cNvPr id="3124" name="Text Box 33"/>
            <p:cNvSpPr txBox="1">
              <a:spLocks noChangeArrowheads="1"/>
            </p:cNvSpPr>
            <p:nvPr/>
          </p:nvSpPr>
          <p:spPr bwMode="auto">
            <a:xfrm>
              <a:off x="3200" y="1840"/>
              <a:ext cx="68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223.1.1.3</a:t>
              </a:r>
              <a:endParaRPr lang="en-US"/>
            </a:p>
          </p:txBody>
        </p:sp>
        <p:sp>
          <p:nvSpPr>
            <p:cNvPr id="3125" name="Text Box 34"/>
            <p:cNvSpPr txBox="1">
              <a:spLocks noChangeArrowheads="1"/>
            </p:cNvSpPr>
            <p:nvPr/>
          </p:nvSpPr>
          <p:spPr bwMode="auto">
            <a:xfrm>
              <a:off x="3698" y="1418"/>
              <a:ext cx="68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223.1.1.4</a:t>
              </a:r>
              <a:endParaRPr lang="en-US"/>
            </a:p>
          </p:txBody>
        </p:sp>
        <p:sp>
          <p:nvSpPr>
            <p:cNvPr id="3126" name="Line 35"/>
            <p:cNvSpPr>
              <a:spLocks noChangeShapeType="1"/>
            </p:cNvSpPr>
            <p:nvPr/>
          </p:nvSpPr>
          <p:spPr bwMode="auto">
            <a:xfrm>
              <a:off x="4456" y="15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Text Box 36"/>
            <p:cNvSpPr txBox="1">
              <a:spLocks noChangeArrowheads="1"/>
            </p:cNvSpPr>
            <p:nvPr/>
          </p:nvSpPr>
          <p:spPr bwMode="auto">
            <a:xfrm>
              <a:off x="4376" y="1412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223.1.2.9</a:t>
              </a:r>
              <a:endParaRPr lang="en-US"/>
            </a:p>
          </p:txBody>
        </p:sp>
        <p:sp>
          <p:nvSpPr>
            <p:cNvPr id="3128" name="Line 37"/>
            <p:cNvSpPr>
              <a:spLocks noChangeShapeType="1"/>
            </p:cNvSpPr>
            <p:nvPr/>
          </p:nvSpPr>
          <p:spPr bwMode="auto">
            <a:xfrm flipH="1">
              <a:off x="5101" y="11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7" name="Object 38"/>
            <p:cNvGraphicFramePr>
              <a:graphicFrameLocks noChangeAspect="1"/>
            </p:cNvGraphicFramePr>
            <p:nvPr/>
          </p:nvGraphicFramePr>
          <p:xfrm>
            <a:off x="5213" y="9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1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3" y="9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9" name="Line 39"/>
            <p:cNvSpPr>
              <a:spLocks noChangeShapeType="1"/>
            </p:cNvSpPr>
            <p:nvPr/>
          </p:nvSpPr>
          <p:spPr bwMode="auto">
            <a:xfrm>
              <a:off x="5101" y="11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8" name="Object 40"/>
            <p:cNvGraphicFramePr>
              <a:graphicFrameLocks noChangeAspect="1"/>
            </p:cNvGraphicFramePr>
            <p:nvPr/>
          </p:nvGraphicFramePr>
          <p:xfrm>
            <a:off x="5216" y="18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2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18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0" name="Line 41"/>
            <p:cNvSpPr>
              <a:spLocks noChangeShapeType="1"/>
            </p:cNvSpPr>
            <p:nvPr/>
          </p:nvSpPr>
          <p:spPr bwMode="auto">
            <a:xfrm>
              <a:off x="5101" y="19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42"/>
            <p:cNvSpPr>
              <a:spLocks noChangeArrowheads="1"/>
            </p:cNvSpPr>
            <p:nvPr/>
          </p:nvSpPr>
          <p:spPr bwMode="auto">
            <a:xfrm>
              <a:off x="5067" y="1794"/>
              <a:ext cx="108" cy="11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Text Box 43"/>
            <p:cNvSpPr txBox="1">
              <a:spLocks noChangeArrowheads="1"/>
            </p:cNvSpPr>
            <p:nvPr/>
          </p:nvSpPr>
          <p:spPr bwMode="auto">
            <a:xfrm>
              <a:off x="4681" y="1739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223.1.2.2</a:t>
              </a:r>
              <a:endParaRPr lang="en-US"/>
            </a:p>
          </p:txBody>
        </p:sp>
        <p:sp>
          <p:nvSpPr>
            <p:cNvPr id="3133" name="Rectangle 44"/>
            <p:cNvSpPr>
              <a:spLocks noChangeArrowheads="1"/>
            </p:cNvSpPr>
            <p:nvPr/>
          </p:nvSpPr>
          <p:spPr bwMode="auto">
            <a:xfrm>
              <a:off x="5076" y="1182"/>
              <a:ext cx="156" cy="11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Text Box 45"/>
            <p:cNvSpPr txBox="1">
              <a:spLocks noChangeArrowheads="1"/>
            </p:cNvSpPr>
            <p:nvPr/>
          </p:nvSpPr>
          <p:spPr bwMode="auto">
            <a:xfrm>
              <a:off x="4586" y="1121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223.1.2.1</a:t>
              </a:r>
              <a:endParaRPr lang="en-US"/>
            </a:p>
          </p:txBody>
        </p:sp>
        <p:sp>
          <p:nvSpPr>
            <p:cNvPr id="3135" name="Line 46"/>
            <p:cNvSpPr>
              <a:spLocks noChangeShapeType="1"/>
            </p:cNvSpPr>
            <p:nvPr/>
          </p:nvSpPr>
          <p:spPr bwMode="auto">
            <a:xfrm flipH="1">
              <a:off x="4306" y="18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47"/>
            <p:cNvSpPr>
              <a:spLocks noChangeShapeType="1"/>
            </p:cNvSpPr>
            <p:nvPr/>
          </p:nvSpPr>
          <p:spPr bwMode="auto">
            <a:xfrm flipH="1">
              <a:off x="3892" y="22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48"/>
            <p:cNvSpPr>
              <a:spLocks noChangeShapeType="1"/>
            </p:cNvSpPr>
            <p:nvPr/>
          </p:nvSpPr>
          <p:spPr bwMode="auto">
            <a:xfrm flipH="1" flipV="1">
              <a:off x="3890" y="22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49"/>
            <p:cNvSpPr>
              <a:spLocks noChangeShapeType="1"/>
            </p:cNvSpPr>
            <p:nvPr/>
          </p:nvSpPr>
          <p:spPr bwMode="auto">
            <a:xfrm flipH="1" flipV="1">
              <a:off x="4631" y="22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50"/>
            <p:cNvGraphicFramePr>
              <a:graphicFrameLocks noChangeAspect="1"/>
            </p:cNvGraphicFramePr>
            <p:nvPr/>
          </p:nvGraphicFramePr>
          <p:xfrm>
            <a:off x="4496" y="23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3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23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51"/>
            <p:cNvGraphicFramePr>
              <a:graphicFrameLocks noChangeAspect="1"/>
            </p:cNvGraphicFramePr>
            <p:nvPr/>
          </p:nvGraphicFramePr>
          <p:xfrm>
            <a:off x="3704" y="23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4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3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9" name="Text Box 52"/>
            <p:cNvSpPr txBox="1">
              <a:spLocks noChangeArrowheads="1"/>
            </p:cNvSpPr>
            <p:nvPr/>
          </p:nvSpPr>
          <p:spPr bwMode="auto">
            <a:xfrm>
              <a:off x="4634" y="2156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223.1.3.2</a:t>
              </a:r>
              <a:endParaRPr lang="en-US"/>
            </a:p>
          </p:txBody>
        </p:sp>
        <p:sp>
          <p:nvSpPr>
            <p:cNvPr id="3140" name="Text Box 53"/>
            <p:cNvSpPr txBox="1">
              <a:spLocks noChangeArrowheads="1"/>
            </p:cNvSpPr>
            <p:nvPr/>
          </p:nvSpPr>
          <p:spPr bwMode="auto">
            <a:xfrm>
              <a:off x="3264" y="2180"/>
              <a:ext cx="68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223.1.3.1</a:t>
              </a:r>
              <a:endParaRPr lang="en-US"/>
            </a:p>
          </p:txBody>
        </p:sp>
        <p:sp>
          <p:nvSpPr>
            <p:cNvPr id="3141" name="Rectangle 54"/>
            <p:cNvSpPr>
              <a:spLocks noChangeArrowheads="1"/>
            </p:cNvSpPr>
            <p:nvPr/>
          </p:nvSpPr>
          <p:spPr bwMode="auto">
            <a:xfrm>
              <a:off x="4266" y="1884"/>
              <a:ext cx="81" cy="11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Text Box 55"/>
            <p:cNvSpPr txBox="1">
              <a:spLocks noChangeArrowheads="1"/>
            </p:cNvSpPr>
            <p:nvPr/>
          </p:nvSpPr>
          <p:spPr bwMode="auto">
            <a:xfrm>
              <a:off x="3926" y="1835"/>
              <a:ext cx="76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223.1.3.27</a:t>
              </a:r>
              <a:endParaRPr lang="en-US"/>
            </a:p>
          </p:txBody>
        </p:sp>
        <p:grpSp>
          <p:nvGrpSpPr>
            <p:cNvPr id="3143" name="Group 56"/>
            <p:cNvGrpSpPr>
              <a:grpSpLocks/>
            </p:cNvGrpSpPr>
            <p:nvPr/>
          </p:nvGrpSpPr>
          <p:grpSpPr bwMode="auto">
            <a:xfrm>
              <a:off x="3008" y="791"/>
              <a:ext cx="246" cy="263"/>
              <a:chOff x="2822" y="1181"/>
              <a:chExt cx="246" cy="263"/>
            </a:xfrm>
          </p:grpSpPr>
          <p:sp>
            <p:nvSpPr>
              <p:cNvPr id="3150" name="Rectangle 5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1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4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44" name="Group 59"/>
            <p:cNvGrpSpPr>
              <a:grpSpLocks/>
            </p:cNvGrpSpPr>
            <p:nvPr/>
          </p:nvGrpSpPr>
          <p:grpSpPr bwMode="auto">
            <a:xfrm>
              <a:off x="3001" y="1571"/>
              <a:ext cx="229" cy="262"/>
              <a:chOff x="2821" y="1181"/>
              <a:chExt cx="229" cy="262"/>
            </a:xfrm>
          </p:grpSpPr>
          <p:sp>
            <p:nvSpPr>
              <p:cNvPr id="3148" name="Rectangle 6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9" name="Text Box 61"/>
              <p:cNvSpPr txBox="1">
                <a:spLocks noChangeArrowheads="1"/>
              </p:cNvSpPr>
              <p:nvPr/>
            </p:nvSpPr>
            <p:spPr bwMode="auto">
              <a:xfrm>
                <a:off x="2821" y="1181"/>
                <a:ext cx="22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FF0000"/>
                    </a:solidFill>
                  </a:rPr>
                  <a:t>B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45" name="Group 62"/>
            <p:cNvGrpSpPr>
              <a:grpSpLocks/>
            </p:cNvGrpSpPr>
            <p:nvPr/>
          </p:nvGrpSpPr>
          <p:grpSpPr bwMode="auto">
            <a:xfrm>
              <a:off x="5276" y="1798"/>
              <a:ext cx="228" cy="263"/>
              <a:chOff x="2822" y="1180"/>
              <a:chExt cx="228" cy="263"/>
            </a:xfrm>
          </p:grpSpPr>
          <p:sp>
            <p:nvSpPr>
              <p:cNvPr id="3146" name="Rectangle 6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7" name="Text Box 64"/>
              <p:cNvSpPr txBox="1">
                <a:spLocks noChangeArrowheads="1"/>
              </p:cNvSpPr>
              <p:nvPr/>
            </p:nvSpPr>
            <p:spPr bwMode="auto">
              <a:xfrm>
                <a:off x="2822" y="1180"/>
                <a:ext cx="228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FF0000"/>
                    </a:solidFill>
                  </a:rPr>
                  <a:t>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086" name="Rectangle 65"/>
          <p:cNvSpPr>
            <a:spLocks noChangeArrowheads="1"/>
          </p:cNvSpPr>
          <p:nvPr/>
        </p:nvSpPr>
        <p:spPr bwMode="auto">
          <a:xfrm>
            <a:off x="328613" y="1373188"/>
            <a:ext cx="43338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/>
              <a:t>Starting at A, given IP datagram addressed to B: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look up net. address of B, find B on same net. as 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solidFill>
                  <a:srgbClr val="FF0000"/>
                </a:solidFill>
              </a:rPr>
              <a:t>link layer send datagram to B inside link-layer frame</a:t>
            </a:r>
            <a:r>
              <a:rPr lang="en-US" sz="2400"/>
              <a:t> </a:t>
            </a:r>
          </a:p>
        </p:txBody>
      </p:sp>
      <p:sp>
        <p:nvSpPr>
          <p:cNvPr id="3087" name="Text Box 66"/>
          <p:cNvSpPr txBox="1">
            <a:spLocks noChangeArrowheads="1"/>
          </p:cNvSpPr>
          <p:nvPr/>
        </p:nvSpPr>
        <p:spPr bwMode="auto">
          <a:xfrm>
            <a:off x="650875" y="4843463"/>
            <a:ext cx="1055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B’s MAC</a:t>
            </a:r>
          </a:p>
          <a:p>
            <a:pPr algn="ctr"/>
            <a:r>
              <a:rPr lang="en-US"/>
              <a:t>addr</a:t>
            </a:r>
          </a:p>
        </p:txBody>
      </p:sp>
      <p:sp>
        <p:nvSpPr>
          <p:cNvPr id="3088" name="Text Box 67"/>
          <p:cNvSpPr txBox="1">
            <a:spLocks noChangeArrowheads="1"/>
          </p:cNvSpPr>
          <p:nvPr/>
        </p:nvSpPr>
        <p:spPr bwMode="auto">
          <a:xfrm>
            <a:off x="1692275" y="4843463"/>
            <a:ext cx="1077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A’s MAC</a:t>
            </a:r>
          </a:p>
          <a:p>
            <a:pPr algn="ctr"/>
            <a:r>
              <a:rPr lang="en-US"/>
              <a:t>addr</a:t>
            </a:r>
          </a:p>
        </p:txBody>
      </p:sp>
      <p:sp>
        <p:nvSpPr>
          <p:cNvPr id="3089" name="Text Box 68"/>
          <p:cNvSpPr txBox="1">
            <a:spLocks noChangeArrowheads="1"/>
          </p:cNvSpPr>
          <p:nvPr/>
        </p:nvSpPr>
        <p:spPr bwMode="auto">
          <a:xfrm>
            <a:off x="3213100" y="4826000"/>
            <a:ext cx="815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A’s IP</a:t>
            </a:r>
          </a:p>
          <a:p>
            <a:pPr algn="ctr"/>
            <a:r>
              <a:rPr lang="en-US"/>
              <a:t>addr</a:t>
            </a:r>
          </a:p>
        </p:txBody>
      </p:sp>
      <p:sp>
        <p:nvSpPr>
          <p:cNvPr id="3090" name="Text Box 69"/>
          <p:cNvSpPr txBox="1">
            <a:spLocks noChangeArrowheads="1"/>
          </p:cNvSpPr>
          <p:nvPr/>
        </p:nvSpPr>
        <p:spPr bwMode="auto">
          <a:xfrm>
            <a:off x="4179888" y="483235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B’s IP</a:t>
            </a:r>
          </a:p>
          <a:p>
            <a:pPr algn="ctr"/>
            <a:r>
              <a:rPr lang="en-US"/>
              <a:t>addr</a:t>
            </a:r>
          </a:p>
        </p:txBody>
      </p:sp>
      <p:sp>
        <p:nvSpPr>
          <p:cNvPr id="3091" name="Text Box 70"/>
          <p:cNvSpPr txBox="1">
            <a:spLocks noChangeArrowheads="1"/>
          </p:cNvSpPr>
          <p:nvPr/>
        </p:nvSpPr>
        <p:spPr bwMode="auto">
          <a:xfrm>
            <a:off x="5178425" y="4964113"/>
            <a:ext cx="1290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IP payload</a:t>
            </a:r>
          </a:p>
        </p:txBody>
      </p:sp>
      <p:sp>
        <p:nvSpPr>
          <p:cNvPr id="3092" name="Rectangle 71"/>
          <p:cNvSpPr>
            <a:spLocks noChangeArrowheads="1"/>
          </p:cNvSpPr>
          <p:nvPr/>
        </p:nvSpPr>
        <p:spPr bwMode="auto">
          <a:xfrm>
            <a:off x="438150" y="4824413"/>
            <a:ext cx="6061075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72"/>
          <p:cNvSpPr>
            <a:spLocks noChangeShapeType="1"/>
          </p:cNvSpPr>
          <p:nvPr/>
        </p:nvSpPr>
        <p:spPr bwMode="auto">
          <a:xfrm>
            <a:off x="1736725" y="4835525"/>
            <a:ext cx="0" cy="66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73"/>
          <p:cNvSpPr>
            <a:spLocks noChangeShapeType="1"/>
          </p:cNvSpPr>
          <p:nvPr/>
        </p:nvSpPr>
        <p:spPr bwMode="auto">
          <a:xfrm>
            <a:off x="2832100" y="4830763"/>
            <a:ext cx="0" cy="66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74"/>
          <p:cNvSpPr>
            <a:spLocks noChangeShapeType="1"/>
          </p:cNvSpPr>
          <p:nvPr/>
        </p:nvSpPr>
        <p:spPr bwMode="auto">
          <a:xfrm>
            <a:off x="3100388" y="4837113"/>
            <a:ext cx="0" cy="66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75"/>
          <p:cNvSpPr>
            <a:spLocks noChangeArrowheads="1"/>
          </p:cNvSpPr>
          <p:nvPr/>
        </p:nvSpPr>
        <p:spPr bwMode="auto">
          <a:xfrm>
            <a:off x="576263" y="4773613"/>
            <a:ext cx="74612" cy="157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76"/>
          <p:cNvSpPr>
            <a:spLocks noChangeArrowheads="1"/>
          </p:cNvSpPr>
          <p:nvPr/>
        </p:nvSpPr>
        <p:spPr bwMode="auto">
          <a:xfrm>
            <a:off x="550863" y="5408613"/>
            <a:ext cx="74612" cy="157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77"/>
          <p:cNvSpPr>
            <a:spLocks noChangeArrowheads="1"/>
          </p:cNvSpPr>
          <p:nvPr/>
        </p:nvSpPr>
        <p:spPr bwMode="auto">
          <a:xfrm>
            <a:off x="2922588" y="4776788"/>
            <a:ext cx="74612" cy="157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Rectangle 78"/>
          <p:cNvSpPr>
            <a:spLocks noChangeArrowheads="1"/>
          </p:cNvSpPr>
          <p:nvPr/>
        </p:nvSpPr>
        <p:spPr bwMode="auto">
          <a:xfrm>
            <a:off x="2940050" y="5422900"/>
            <a:ext cx="74613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Text Box 79"/>
          <p:cNvSpPr txBox="1">
            <a:spLocks noChangeArrowheads="1"/>
          </p:cNvSpPr>
          <p:nvPr/>
        </p:nvSpPr>
        <p:spPr bwMode="auto">
          <a:xfrm>
            <a:off x="4105275" y="561975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datagram</a:t>
            </a:r>
          </a:p>
        </p:txBody>
      </p:sp>
      <p:sp>
        <p:nvSpPr>
          <p:cNvPr id="3101" name="Text Box 80"/>
          <p:cNvSpPr txBox="1">
            <a:spLocks noChangeArrowheads="1"/>
          </p:cNvSpPr>
          <p:nvPr/>
        </p:nvSpPr>
        <p:spPr bwMode="auto">
          <a:xfrm>
            <a:off x="2635250" y="5949950"/>
            <a:ext cx="830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frame</a:t>
            </a:r>
          </a:p>
        </p:txBody>
      </p:sp>
      <p:sp>
        <p:nvSpPr>
          <p:cNvPr id="3102" name="Line 81"/>
          <p:cNvSpPr>
            <a:spLocks noChangeShapeType="1"/>
          </p:cNvSpPr>
          <p:nvPr/>
        </p:nvSpPr>
        <p:spPr bwMode="auto">
          <a:xfrm>
            <a:off x="5264150" y="5810250"/>
            <a:ext cx="119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82"/>
          <p:cNvSpPr>
            <a:spLocks noChangeShapeType="1"/>
          </p:cNvSpPr>
          <p:nvPr/>
        </p:nvSpPr>
        <p:spPr bwMode="auto">
          <a:xfrm flipH="1">
            <a:off x="3140075" y="5819775"/>
            <a:ext cx="984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83"/>
          <p:cNvSpPr>
            <a:spLocks noChangeShapeType="1"/>
          </p:cNvSpPr>
          <p:nvPr/>
        </p:nvSpPr>
        <p:spPr bwMode="auto">
          <a:xfrm flipH="1">
            <a:off x="412750" y="6108700"/>
            <a:ext cx="223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84"/>
          <p:cNvSpPr>
            <a:spLocks noChangeShapeType="1"/>
          </p:cNvSpPr>
          <p:nvPr/>
        </p:nvSpPr>
        <p:spPr bwMode="auto">
          <a:xfrm>
            <a:off x="3427413" y="6130925"/>
            <a:ext cx="302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Text Box 85"/>
          <p:cNvSpPr txBox="1">
            <a:spLocks noChangeArrowheads="1"/>
          </p:cNvSpPr>
          <p:nvPr/>
        </p:nvSpPr>
        <p:spPr bwMode="auto">
          <a:xfrm>
            <a:off x="1092200" y="3813175"/>
            <a:ext cx="166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frame source,</a:t>
            </a:r>
          </a:p>
          <a:p>
            <a:r>
              <a:rPr lang="en-US"/>
              <a:t>dest address</a:t>
            </a:r>
          </a:p>
        </p:txBody>
      </p:sp>
      <p:sp>
        <p:nvSpPr>
          <p:cNvPr id="3107" name="Text Box 86"/>
          <p:cNvSpPr txBox="1">
            <a:spLocks noChangeArrowheads="1"/>
          </p:cNvSpPr>
          <p:nvPr/>
        </p:nvSpPr>
        <p:spPr bwMode="auto">
          <a:xfrm>
            <a:off x="3233738" y="3840163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datagram source,</a:t>
            </a:r>
          </a:p>
          <a:p>
            <a:pPr algn="ctr"/>
            <a:r>
              <a:rPr lang="en-US"/>
              <a:t>dest address</a:t>
            </a:r>
          </a:p>
        </p:txBody>
      </p:sp>
      <p:sp>
        <p:nvSpPr>
          <p:cNvPr id="3108" name="Line 87"/>
          <p:cNvSpPr>
            <a:spLocks noChangeShapeType="1"/>
          </p:cNvSpPr>
          <p:nvPr/>
        </p:nvSpPr>
        <p:spPr bwMode="auto">
          <a:xfrm flipH="1">
            <a:off x="1182688" y="4448175"/>
            <a:ext cx="492125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Line 88"/>
          <p:cNvSpPr>
            <a:spLocks noChangeShapeType="1"/>
          </p:cNvSpPr>
          <p:nvPr/>
        </p:nvSpPr>
        <p:spPr bwMode="auto">
          <a:xfrm>
            <a:off x="1838325" y="4443413"/>
            <a:ext cx="439738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Line 89"/>
          <p:cNvSpPr>
            <a:spLocks noChangeShapeType="1"/>
          </p:cNvSpPr>
          <p:nvPr/>
        </p:nvSpPr>
        <p:spPr bwMode="auto">
          <a:xfrm flipH="1">
            <a:off x="3522663" y="4452938"/>
            <a:ext cx="492125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Line 90"/>
          <p:cNvSpPr>
            <a:spLocks noChangeShapeType="1"/>
          </p:cNvSpPr>
          <p:nvPr/>
        </p:nvSpPr>
        <p:spPr bwMode="auto">
          <a:xfrm>
            <a:off x="4178300" y="4448175"/>
            <a:ext cx="43973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CRC- example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36712"/>
            <a:ext cx="702945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109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898A777B-3D5C-4045-B1A4-C3FC2AD565B0}" type="slidenum">
              <a:rPr lang="en-US">
                <a:latin typeface="Times New Roman" pitchFamily="16" charset="0"/>
              </a:rPr>
              <a:pPr/>
              <a:t>120</a:t>
            </a:fld>
            <a:endParaRPr lang="en-US">
              <a:latin typeface="Times New Roman" pitchFamily="16" charset="0"/>
            </a:endParaRPr>
          </a:p>
        </p:txBody>
      </p:sp>
      <p:pic>
        <p:nvPicPr>
          <p:cNvPr id="6963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179763"/>
            <a:ext cx="51562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/>
              <a:t>Each IP node (Host, Router) on LAN has  </a:t>
            </a:r>
            <a:r>
              <a:rPr lang="en-US" sz="2400">
                <a:solidFill>
                  <a:srgbClr val="FF0000"/>
                </a:solidFill>
              </a:rPr>
              <a:t>ARP </a:t>
            </a:r>
            <a:r>
              <a:rPr lang="en-US" sz="2400"/>
              <a:t>table</a:t>
            </a:r>
          </a:p>
          <a:p>
            <a:r>
              <a:rPr lang="en-US" sz="2400"/>
              <a:t>ARP Table: IP/MAC address mappings for some LAN nodes</a:t>
            </a:r>
          </a:p>
          <a:p>
            <a:pPr>
              <a:buFont typeface="ZapfDingbats" pitchFamily="82" charset="2"/>
              <a:buNone/>
            </a:pPr>
            <a:r>
              <a:rPr lang="en-US" sz="1800"/>
              <a:t>    &lt; IP address; MAC address; TTL&gt;</a:t>
            </a:r>
          </a:p>
          <a:p>
            <a:pPr lvl="1"/>
            <a:r>
              <a:rPr lang="en-US" sz="1600"/>
              <a:t> </a:t>
            </a:r>
            <a:r>
              <a:rPr lang="en-US" sz="2000"/>
              <a:t>TTL (Time To Live): time after which address mapping will be forgotten (typically 20 min)</a:t>
            </a:r>
            <a:endParaRPr lang="en-US"/>
          </a:p>
        </p:txBody>
      </p:sp>
      <p:grpSp>
        <p:nvGrpSpPr>
          <p:cNvPr id="69639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69640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65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/>
                <a:t>Question: how to determine</a:t>
              </a:r>
            </a:p>
            <a:p>
              <a:r>
                <a:rPr lang="en-US" sz="2400"/>
                <a:t>MAC address of B</a:t>
              </a:r>
            </a:p>
            <a:p>
              <a:r>
                <a:rPr lang="en-US" sz="2400"/>
                <a:t>knowing B’s IP address?</a:t>
              </a:r>
              <a:endParaRPr lang="en-US" sz="2400">
                <a:latin typeface="Times New Roman" pitchFamily="16" charset="0"/>
              </a:endParaRPr>
            </a:p>
          </p:txBody>
        </p:sp>
        <p:sp>
          <p:nvSpPr>
            <p:cNvPr id="69641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7969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60735E43-5714-4283-999D-84800B6ACE68}" type="slidenum">
              <a:rPr lang="en-US">
                <a:latin typeface="Times New Roman" pitchFamily="16" charset="0"/>
              </a:rPr>
              <a:pPr/>
              <a:t>121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protocol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A wants to send datagram to B, and A knows B’s IP address.</a:t>
            </a:r>
          </a:p>
          <a:p>
            <a:r>
              <a:rPr lang="en-US" sz="2000"/>
              <a:t>Suppose B’s MAC address is not in A’s ARP table.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broadcasts</a:t>
            </a:r>
            <a:r>
              <a:rPr lang="en-US" sz="2000"/>
              <a:t> ARP query packet, containing B's IP address </a:t>
            </a:r>
          </a:p>
          <a:p>
            <a:pPr lvl="1"/>
            <a:r>
              <a:rPr lang="en-US" sz="2000"/>
              <a:t>all machines on LAN receive ARP query</a:t>
            </a:r>
            <a:r>
              <a:rPr lang="en-US" sz="1800"/>
              <a:t> </a:t>
            </a:r>
          </a:p>
          <a:p>
            <a:r>
              <a:rPr lang="en-US" sz="2000"/>
              <a:t>B receives ARP packet, replies to A with its (B's) MAC address</a:t>
            </a:r>
          </a:p>
          <a:p>
            <a:pPr lvl="1"/>
            <a:r>
              <a:rPr lang="en-US" sz="1800"/>
              <a:t>frame sent to A’s MAC address (unicast)</a:t>
            </a:r>
          </a:p>
          <a:p>
            <a:endParaRPr lang="en-US" sz="2000"/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caches (saves) IP-to-MAC address pair in its ARP table until information becomes old (times out) </a:t>
            </a:r>
          </a:p>
          <a:p>
            <a:pPr lvl="1"/>
            <a:r>
              <a:rPr lang="en-US" sz="2000"/>
              <a:t>soft state: information that times out (goes away) unless refreshed</a:t>
            </a:r>
          </a:p>
          <a:p>
            <a:r>
              <a:rPr lang="en-US" sz="2400"/>
              <a:t>ARP is “plug-and-play”:</a:t>
            </a:r>
          </a:p>
          <a:p>
            <a:pPr lvl="1"/>
            <a:r>
              <a:rPr lang="en-US" sz="2000"/>
              <a:t>nodes create their ARP tables without intervention from net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795829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88F2BF8C-C862-4F69-925A-A1ED578E87A5}" type="slidenum">
              <a:rPr lang="en-US">
                <a:latin typeface="Times New Roman" pitchFamily="16" charset="0"/>
              </a:rPr>
              <a:pPr/>
              <a:t>122</a:t>
            </a:fld>
            <a:endParaRPr lang="en-US">
              <a:latin typeface="Times New Roman" pitchFamily="16" charset="0"/>
            </a:endParaRPr>
          </a:p>
        </p:txBody>
      </p:sp>
      <p:pic>
        <p:nvPicPr>
          <p:cNvPr id="71684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94627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Routing to another LAN</a:t>
            </a:r>
          </a:p>
        </p:txBody>
      </p:sp>
      <p:sp>
        <p:nvSpPr>
          <p:cNvPr id="716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dirty="0"/>
              <a:t>walkthrough: </a:t>
            </a:r>
            <a:r>
              <a:rPr lang="en-US" sz="2400" dirty="0">
                <a:solidFill>
                  <a:srgbClr val="FF0000"/>
                </a:solidFill>
              </a:rPr>
              <a:t>send datagram from A to B via R</a:t>
            </a:r>
            <a:endParaRPr lang="en-US" sz="24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dirty="0"/>
              <a:t>                     assume  A knows B IP address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ARP tables in  router R, one for each IP network (LAN)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routing table at source Host, find router 111.111.111.110</a:t>
            </a:r>
          </a:p>
          <a:p>
            <a:pPr>
              <a:lnSpc>
                <a:spcPct val="90000"/>
              </a:lnSpc>
            </a:pPr>
            <a:r>
              <a:rPr lang="en-US" dirty="0"/>
              <a:t>In ARP table at source, find MAC address E6-E9-00-17-BB-4B,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A</a:t>
            </a:r>
            <a:endParaRPr lang="en-US" dirty="0"/>
          </a:p>
        </p:txBody>
      </p:sp>
      <p:sp>
        <p:nvSpPr>
          <p:cNvPr id="71688" name="Text Box 6"/>
          <p:cNvSpPr txBox="1">
            <a:spLocks noChangeArrowheads="1"/>
          </p:cNvSpPr>
          <p:nvPr/>
        </p:nvSpPr>
        <p:spPr bwMode="auto">
          <a:xfrm>
            <a:off x="4119563" y="36576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endParaRPr lang="en-US" dirty="0"/>
          </a:p>
        </p:txBody>
      </p:sp>
      <p:sp>
        <p:nvSpPr>
          <p:cNvPr id="71689" name="Text Box 7"/>
          <p:cNvSpPr txBox="1">
            <a:spLocks noChangeArrowheads="1"/>
          </p:cNvSpPr>
          <p:nvPr/>
        </p:nvSpPr>
        <p:spPr bwMode="auto">
          <a:xfrm>
            <a:off x="7942263" y="39624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598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14348167-5239-40BB-8477-8DC55ABFBBB1}" type="slidenum">
              <a:rPr lang="en-US">
                <a:latin typeface="Times New Roman" pitchFamily="16" charset="0"/>
              </a:rPr>
              <a:pPr/>
              <a:t>123</a:t>
            </a:fld>
            <a:endParaRPr lang="en-US">
              <a:latin typeface="Times New Roman" pitchFamily="16" charset="0"/>
            </a:endParaRPr>
          </a:p>
        </p:txBody>
      </p:sp>
      <p:pic>
        <p:nvPicPr>
          <p:cNvPr id="72708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13188"/>
            <a:ext cx="6964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r>
              <a:rPr lang="en-US" sz="2000"/>
              <a:t>A creates datagram with source A, destination B </a:t>
            </a:r>
          </a:p>
          <a:p>
            <a:r>
              <a:rPr lang="en-US" sz="2000"/>
              <a:t>A uses ARP to get R’s MAC address for </a:t>
            </a:r>
            <a:r>
              <a:rPr lang="en-US" sz="1800"/>
              <a:t>111.111.111.110</a:t>
            </a:r>
            <a:endParaRPr lang="en-US" sz="2000"/>
          </a:p>
          <a:p>
            <a:r>
              <a:rPr lang="en-US" sz="2000"/>
              <a:t>A creates link-layer frame with R's MAC address as dest, frame contains A-to-B IP datagram</a:t>
            </a:r>
          </a:p>
          <a:p>
            <a:r>
              <a:rPr lang="en-US" sz="2000"/>
              <a:t>A’s data link layer sends frame </a:t>
            </a:r>
          </a:p>
          <a:p>
            <a:r>
              <a:rPr lang="en-US" sz="2000"/>
              <a:t>R’s data link layer receives frame </a:t>
            </a:r>
          </a:p>
          <a:p>
            <a:r>
              <a:rPr lang="en-US" sz="2000"/>
              <a:t>R removes IP datagram from Ethernet frame, sees its destined to B</a:t>
            </a:r>
          </a:p>
          <a:p>
            <a:r>
              <a:rPr lang="en-US" sz="2000"/>
              <a:t>R uses ARP to get B’s physical layer address </a:t>
            </a:r>
          </a:p>
          <a:p>
            <a:r>
              <a:rPr lang="en-US" sz="2000"/>
              <a:t>R creates frame containing A-to-B IP datagram sends to B</a:t>
            </a:r>
            <a:endParaRPr 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222375" y="428148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</a:t>
            </a:r>
            <a:endParaRPr lang="en-US"/>
          </a:p>
        </p:txBody>
      </p:sp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3968750" y="5386388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</a:t>
            </a:r>
            <a:endParaRPr lang="en-US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>
            <a:off x="7240588" y="56340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1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990599" y="90488"/>
            <a:ext cx="64817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en-US" sz="3200" dirty="0">
                <a:latin typeface="Times New Roman" pitchFamily="18" charset="0"/>
              </a:rPr>
              <a:t>ARP operation</a:t>
            </a:r>
          </a:p>
        </p:txBody>
      </p:sp>
      <p:pic>
        <p:nvPicPr>
          <p:cNvPr id="48231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524000"/>
            <a:ext cx="58324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12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latin typeface="Times New Roman" pitchFamily="18" charset="0"/>
              </a:rPr>
              <a:t>ARP packet</a:t>
            </a:r>
          </a:p>
        </p:txBody>
      </p:sp>
      <p:pic>
        <p:nvPicPr>
          <p:cNvPr id="48333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211263"/>
            <a:ext cx="82804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114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latin typeface="Times New Roman" pitchFamily="18" charset="0"/>
              </a:rPr>
              <a:t>Encapsulation of ARP packet</a:t>
            </a:r>
          </a:p>
        </p:txBody>
      </p:sp>
      <p:pic>
        <p:nvPicPr>
          <p:cNvPr id="4843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5563"/>
            <a:ext cx="7843838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48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latin typeface="Times New Roman" pitchFamily="18" charset="0"/>
              </a:rPr>
              <a:t>Example 1</a:t>
            </a:r>
          </a:p>
        </p:txBody>
      </p:sp>
      <p:pic>
        <p:nvPicPr>
          <p:cNvPr id="4864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685800"/>
            <a:ext cx="6608762" cy="588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5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Layer 2 Devices </a:t>
            </a:r>
          </a:p>
        </p:txBody>
      </p:sp>
    </p:spTree>
    <p:extLst>
      <p:ext uri="{BB962C8B-B14F-4D97-AF65-F5344CB8AC3E}">
        <p14:creationId xmlns:p14="http://schemas.microsoft.com/office/powerpoint/2010/main" val="15840507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Layer 2 Devices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  <a:noFill/>
        </p:spPr>
        <p:txBody>
          <a:bodyPr anchor="ctr"/>
          <a:lstStyle/>
          <a:p>
            <a:pPr marL="349250" indent="-349250" eaLnBrk="1" hangingPunct="1"/>
            <a:r>
              <a:rPr lang="en-US"/>
              <a:t>NIC (Network Interface Card)</a:t>
            </a:r>
          </a:p>
          <a:p>
            <a:pPr marL="914400" lvl="1" indent="-447675" eaLnBrk="1" hangingPunct="1"/>
            <a:r>
              <a:rPr lang="en-US"/>
              <a:t>Connect your computer with network.</a:t>
            </a:r>
          </a:p>
          <a:p>
            <a:pPr marL="914400" lvl="1" indent="-447675" eaLnBrk="1" hangingPunct="1"/>
            <a:r>
              <a:rPr lang="en-US"/>
              <a:t>Provide MAC addresses to each connection.</a:t>
            </a:r>
          </a:p>
          <a:p>
            <a:pPr marL="914400" lvl="1" indent="-447675" eaLnBrk="1" hangingPunct="1"/>
            <a:r>
              <a:rPr lang="en-US"/>
              <a:t>Implement CSMA/CD algorithm.</a:t>
            </a:r>
          </a:p>
          <a:p>
            <a:pPr marL="349250" indent="-349250" eaLnBrk="1" hangingPunct="1"/>
            <a:r>
              <a:rPr lang="en-US"/>
              <a:t>Bridge</a:t>
            </a:r>
          </a:p>
          <a:p>
            <a:pPr marL="914400" lvl="1" indent="-447675" eaLnBrk="1" hangingPunct="1"/>
            <a:r>
              <a:rPr lang="en-US"/>
              <a:t>Forward or filter frame by MAC address.</a:t>
            </a:r>
          </a:p>
          <a:p>
            <a:pPr marL="349250" indent="-349250" eaLnBrk="1" hangingPunct="1"/>
            <a:r>
              <a:rPr lang="en-US"/>
              <a:t>Switch</a:t>
            </a:r>
          </a:p>
          <a:p>
            <a:pPr marL="914400" lvl="1" indent="-447675" eaLnBrk="1" hangingPunct="1"/>
            <a:r>
              <a:rPr lang="en-US"/>
              <a:t>Multi-port bridge.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63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CRC- example… 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600200"/>
            <a:ext cx="7175500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09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NIC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8787"/>
            <a:ext cx="87630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13530"/>
      </p:ext>
    </p:extLst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NIC (cont.)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  <a:noFill/>
        </p:spPr>
        <p:txBody>
          <a:bodyPr anchor="ctr"/>
          <a:lstStyle/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Provides ports for network connection.</a:t>
            </a:r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When selecting a network card, consider:</a:t>
            </a:r>
          </a:p>
          <a:p>
            <a:pPr marL="914400" lvl="1" indent="-447675"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en-US">
                <a:cs typeface="Arial" charset="0"/>
              </a:rPr>
              <a:t>Type of network: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Ethernet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Token Ring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FDDI</a:t>
            </a:r>
          </a:p>
          <a:p>
            <a:pPr marL="914400" lvl="1" indent="-447675"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en-US">
                <a:cs typeface="Arial" charset="0"/>
              </a:rPr>
              <a:t>Type of media 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Twisted-pair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Coaxial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Fiber-optic</a:t>
            </a:r>
          </a:p>
          <a:p>
            <a:pPr marL="914400" lvl="1" indent="-447675"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en-US">
                <a:cs typeface="Arial" charset="0"/>
              </a:rPr>
              <a:t>Type of system bus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PCI (Peripheral Component Interface)</a:t>
            </a:r>
          </a:p>
          <a:p>
            <a:pPr marL="1957388" lvl="2" indent="-4572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>
                <a:solidFill>
                  <a:schemeClr val="accent2"/>
                </a:solidFill>
                <a:cs typeface="Arial" charset="0"/>
              </a:rPr>
              <a:t>ISA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21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3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NIC: </a:t>
            </a:r>
            <a:r>
              <a:rPr lang="en-US">
                <a:solidFill>
                  <a:schemeClr val="accent2"/>
                </a:solidFill>
              </a:rPr>
              <a:t>Layer 2 functions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  <a:noFill/>
        </p:spPr>
        <p:txBody>
          <a:bodyPr anchor="ctr"/>
          <a:lstStyle/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Arial" charset="0"/>
              </a:rPr>
              <a:t>Logical link control (LLC):</a:t>
            </a:r>
            <a:r>
              <a:rPr lang="en-US">
                <a:cs typeface="Arial" charset="0"/>
              </a:rPr>
              <a:t> communicates with upper layers in the computer</a:t>
            </a:r>
            <a:endParaRPr lang="en-US"/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Arial" charset="0"/>
              </a:rPr>
              <a:t>Naming:</a:t>
            </a:r>
            <a:r>
              <a:rPr lang="en-US">
                <a:cs typeface="Arial" charset="0"/>
              </a:rPr>
              <a:t> provides a unique MAC address identifier</a:t>
            </a:r>
            <a:endParaRPr lang="en-US"/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Arial" charset="0"/>
              </a:rPr>
              <a:t>Framing:</a:t>
            </a:r>
            <a:r>
              <a:rPr lang="en-US">
                <a:cs typeface="Arial" charset="0"/>
              </a:rPr>
              <a:t> part of the encapsulation process, packaging the bits for transport</a:t>
            </a:r>
            <a:endParaRPr lang="en-US"/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Arial" charset="0"/>
              </a:rPr>
              <a:t>Media Access Control (MAC):</a:t>
            </a:r>
            <a:r>
              <a:rPr lang="en-US">
                <a:cs typeface="Arial" charset="0"/>
              </a:rPr>
              <a:t> provides structured access to shared access media</a:t>
            </a:r>
            <a:endParaRPr lang="en-US"/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Arial" charset="0"/>
              </a:rPr>
              <a:t>Signaling:</a:t>
            </a:r>
            <a:r>
              <a:rPr lang="en-US">
                <a:cs typeface="Arial" charset="0"/>
              </a:rPr>
              <a:t> creates signals and interface with the media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41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 bldLvl="3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  <a:noFill/>
        </p:spPr>
        <p:txBody>
          <a:bodyPr anchor="ctr"/>
          <a:lstStyle/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Connects network segments.</a:t>
            </a:r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Make intelligent decisions about whether to pass signals on to the next segment.  </a:t>
            </a:r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Improve network performance by eliminating unnecessary traffic and minimizing the chances of collisions. </a:t>
            </a:r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Arial" charset="0"/>
              </a:rPr>
              <a:t>Divides traffic into segments and filters traffic based on MAC address.</a:t>
            </a:r>
          </a:p>
          <a:p>
            <a:pPr marL="349250" indent="-349250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Arial" charset="0"/>
              </a:rPr>
              <a:t>Often pass frames b/w networks operating under different Layer 2 protocols.</a:t>
            </a:r>
            <a:endParaRPr lang="en-US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97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3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(cont.)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239000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254"/>
      </p:ext>
    </p:extLst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(cont.):</a:t>
            </a:r>
            <a:r>
              <a:rPr lang="en-US">
                <a:solidFill>
                  <a:schemeClr val="accent2"/>
                </a:solidFill>
              </a:rPr>
              <a:t> Filter</a:t>
            </a:r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4518"/>
      </p:ext>
    </p:extLst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(cont.):</a:t>
            </a:r>
            <a:r>
              <a:rPr lang="en-US">
                <a:solidFill>
                  <a:schemeClr val="accent2"/>
                </a:solidFill>
              </a:rPr>
              <a:t> Forward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2843"/>
      </p:ext>
    </p:extLst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346C49F-489A-42CE-BDAC-00DCEF51E684}" type="slidenum">
              <a:rPr lang="en-US">
                <a:latin typeface="Arial" charset="0"/>
              </a:rPr>
              <a:pPr/>
              <a:t>137</a:t>
            </a:fld>
            <a:endParaRPr lang="en-US"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Switch: Forwarding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739775" y="5194300"/>
            <a:ext cx="771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sz="2400" dirty="0"/>
              <a:t> How do determine onto which LAN segment to forward frame?</a:t>
            </a:r>
          </a:p>
          <a:p>
            <a:pPr>
              <a:buFontTx/>
              <a:buChar char="•"/>
            </a:pPr>
            <a:r>
              <a:rPr lang="en-US" sz="2400" dirty="0"/>
              <a:t> Looks like a routing problem...</a:t>
            </a:r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>
            <a:off x="658813" y="1125538"/>
            <a:ext cx="7173912" cy="3313112"/>
            <a:chOff x="431" y="653"/>
            <a:chExt cx="4519" cy="2087"/>
          </a:xfrm>
        </p:grpSpPr>
        <p:sp>
          <p:nvSpPr>
            <p:cNvPr id="46090" name="Rectangle 5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46091" name="Object 6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9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2177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7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0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18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8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1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150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9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2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19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6096" name="Rectangle 11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46097" name="Object 12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3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2061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13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4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245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14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5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2035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15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6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2342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1" name="Object 16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7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79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2" name="Line 17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3" name="Line 18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4" name="Line 19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5" name="Line 20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6" name="Line 21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7" name="Line 22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8" name="Line 23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9" name="Line 24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0" name="Line 25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6111" name="Group 26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46119" name="Line 27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20" name="Rectangle 28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6121" name="Group 29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46122" name="Line 30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12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476" y="1749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hub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2871" y="1756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hub</a:t>
              </a: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4290" y="1651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hub</a:t>
              </a: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2976" y="653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switch</a:t>
              </a:r>
            </a:p>
          </p:txBody>
        </p:sp>
      </p:grpSp>
      <p:sp>
        <p:nvSpPr>
          <p:cNvPr id="46087" name="Text Box 39"/>
          <p:cNvSpPr txBox="1">
            <a:spLocks noChangeArrowheads="1"/>
          </p:cNvSpPr>
          <p:nvPr/>
        </p:nvSpPr>
        <p:spPr bwMode="auto">
          <a:xfrm>
            <a:off x="3746500" y="13589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088" name="Text Box 40"/>
          <p:cNvSpPr txBox="1">
            <a:spLocks noChangeArrowheads="1"/>
          </p:cNvSpPr>
          <p:nvPr/>
        </p:nvSpPr>
        <p:spPr bwMode="auto">
          <a:xfrm>
            <a:off x="4079875" y="1681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089" name="Text Box 41"/>
          <p:cNvSpPr txBox="1">
            <a:spLocks noChangeArrowheads="1"/>
          </p:cNvSpPr>
          <p:nvPr/>
        </p:nvSpPr>
        <p:spPr bwMode="auto">
          <a:xfrm>
            <a:off x="4545013" y="16176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54554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48EDDCE-9D78-4487-8DF7-34DFC696444B}" type="slidenum">
              <a:rPr lang="en-US">
                <a:latin typeface="Arial" charset="0"/>
              </a:rPr>
              <a:pPr/>
              <a:t>138</a:t>
            </a:fld>
            <a:endParaRPr lang="en-US"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learning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47813"/>
            <a:ext cx="8420100" cy="41148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A switch has a </a:t>
            </a:r>
            <a:r>
              <a:rPr lang="en-US" sz="2400">
                <a:solidFill>
                  <a:srgbClr val="FF0000"/>
                </a:solidFill>
              </a:rPr>
              <a:t>switch table</a:t>
            </a:r>
            <a:endParaRPr lang="en-US" sz="2400"/>
          </a:p>
          <a:p>
            <a:r>
              <a:rPr lang="en-US" sz="2400"/>
              <a:t>entry in switch table: </a:t>
            </a:r>
          </a:p>
          <a:p>
            <a:pPr lvl="1"/>
            <a:r>
              <a:rPr lang="en-US"/>
              <a:t>(MAC Address, Interface, Time Stamp)</a:t>
            </a:r>
          </a:p>
          <a:p>
            <a:pPr lvl="1"/>
            <a:r>
              <a:rPr lang="en-US"/>
              <a:t>stale entries in table dropped (TTL can be 60 min) </a:t>
            </a:r>
          </a:p>
          <a:p>
            <a:r>
              <a:rPr lang="en-US" sz="2400"/>
              <a:t>switch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i="1">
                <a:solidFill>
                  <a:srgbClr val="FF0000"/>
                </a:solidFill>
              </a:rPr>
              <a:t>learns</a:t>
            </a:r>
            <a:r>
              <a:rPr lang="en-US" sz="2400"/>
              <a:t> which hosts can be reached through which interfaces</a:t>
            </a:r>
          </a:p>
          <a:p>
            <a:pPr lvl="1"/>
            <a:r>
              <a:rPr lang="en-US"/>
              <a:t>when frame received, switch “learns”  location of sender: incoming LAN segment</a:t>
            </a:r>
          </a:p>
          <a:p>
            <a:pPr lvl="1"/>
            <a:r>
              <a:rPr lang="en-US"/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20770287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733DB1F-19D0-4B8C-8D55-59EBA51ED3C3}" type="slidenum">
              <a:rPr lang="en-US">
                <a:latin typeface="Arial" charset="0"/>
              </a:rPr>
              <a:pPr/>
              <a:t>139</a:t>
            </a:fld>
            <a:endParaRPr lang="en-US"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/>
              <a:t>Filtering/Forwarding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When switch receives a frame:</a:t>
            </a:r>
            <a:br>
              <a:rPr lang="en-US" sz="2400" u="sng">
                <a:solidFill>
                  <a:srgbClr val="FF0000"/>
                </a:solidFill>
              </a:rPr>
            </a:br>
            <a:endParaRPr lang="en-US" sz="2400" u="sng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/>
              <a:t>index switch table using MAC dest address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>
                <a:solidFill>
                  <a:schemeClr val="accent2"/>
                </a:solidFill>
              </a:rPr>
              <a:t>if </a:t>
            </a:r>
            <a:r>
              <a:rPr lang="en-US" sz="2400"/>
              <a:t>entry found for destination</a:t>
            </a:r>
            <a:br>
              <a:rPr lang="en-US" sz="2400"/>
            </a:br>
            <a:r>
              <a:rPr lang="en-US" sz="2400" b="1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>
                <a:solidFill>
                  <a:schemeClr val="accent2"/>
                </a:solidFill>
              </a:rPr>
              <a:t>     if </a:t>
            </a:r>
            <a:r>
              <a:rPr lang="en-US" sz="2400"/>
              <a:t>dest on segment from which frame arrived</a:t>
            </a:r>
            <a:br>
              <a:rPr lang="en-US" sz="2400"/>
            </a:br>
            <a:r>
              <a:rPr lang="en-US" sz="2400"/>
              <a:t>       </a:t>
            </a:r>
            <a:r>
              <a:rPr lang="en-US" sz="2400" b="1">
                <a:solidFill>
                  <a:schemeClr val="accent2"/>
                </a:solidFill>
              </a:rPr>
              <a:t>then</a:t>
            </a:r>
            <a:r>
              <a:rPr lang="en-US" sz="2400"/>
              <a:t> drop the frame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           </a:t>
            </a:r>
            <a:r>
              <a:rPr lang="en-US" sz="2400" b="1">
                <a:solidFill>
                  <a:schemeClr val="accent2"/>
                </a:solidFill>
              </a:rPr>
              <a:t>else</a:t>
            </a:r>
            <a:r>
              <a:rPr lang="en-US" sz="2400"/>
              <a:t> forward the frame on interface indicated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     </a:t>
            </a:r>
            <a:r>
              <a:rPr lang="en-US" sz="2400" b="1">
                <a:solidFill>
                  <a:schemeClr val="accent2"/>
                </a:solidFill>
              </a:rPr>
              <a:t>  }</a:t>
            </a:r>
            <a:endParaRPr lang="en-US" sz="2400"/>
          </a:p>
          <a:p>
            <a:pPr>
              <a:buFont typeface="ZapfDingbats" pitchFamily="82" charset="2"/>
              <a:buNone/>
            </a:pPr>
            <a:r>
              <a:rPr lang="en-US" sz="2400"/>
              <a:t>    </a:t>
            </a:r>
            <a:r>
              <a:rPr lang="en-US" sz="2400" b="1">
                <a:solidFill>
                  <a:schemeClr val="accent2"/>
                </a:solidFill>
              </a:rPr>
              <a:t>else</a:t>
            </a:r>
            <a:r>
              <a:rPr lang="en-US" sz="2400"/>
              <a:t> flood</a:t>
            </a:r>
            <a:endParaRPr lang="en-US"/>
          </a:p>
          <a:p>
            <a:pPr lvl="3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3082925" y="5110163"/>
            <a:ext cx="4840288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 i="1">
                <a:solidFill>
                  <a:schemeClr val="accent2"/>
                </a:solidFill>
              </a:rPr>
              <a:t>forward on all but the interface </a:t>
            </a:r>
          </a:p>
          <a:p>
            <a:r>
              <a:rPr lang="en-US" sz="2400" i="1">
                <a:solidFill>
                  <a:schemeClr val="accent2"/>
                </a:solidFill>
              </a:rPr>
              <a:t>on which the frame arrived</a:t>
            </a:r>
            <a:endParaRPr lang="en-US" sz="2000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 flipH="1" flipV="1">
            <a:off x="2503488" y="5299075"/>
            <a:ext cx="525462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Polynomials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479468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Polynomial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CRC-8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x + 1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ATM header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CRC-10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9 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x</a:t>
                      </a:r>
                      <a:r>
                        <a:rPr kumimoji="0" lang="en-US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5 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x</a:t>
                      </a:r>
                      <a:r>
                        <a:rPr kumimoji="0" lang="en-US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4 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x</a:t>
                      </a:r>
                      <a:r>
                        <a:rPr kumimoji="0" lang="en-US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 2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+ 1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ATM AAL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ITU-16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5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HDLC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ITU-32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26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</a:t>
                      </a:r>
                      <a:r>
                        <a:rPr kumimoji="0" lang="en-US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x + 1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LANs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07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95C8E4B-AE8E-486C-8336-2A885B84CE6D}" type="slidenum">
              <a:rPr lang="en-US">
                <a:latin typeface="Arial" charset="0"/>
              </a:rPr>
              <a:pPr/>
              <a:t>140</a:t>
            </a:fld>
            <a:endParaRPr lang="en-US">
              <a:latin typeface="Arial" charset="0"/>
            </a:endParaRPr>
          </a:p>
        </p:txBody>
      </p:sp>
      <p:sp>
        <p:nvSpPr>
          <p:cNvPr id="49156" name="Freeform 2"/>
          <p:cNvSpPr>
            <a:spLocks/>
          </p:cNvSpPr>
          <p:nvPr/>
        </p:nvSpPr>
        <p:spPr bwMode="auto">
          <a:xfrm>
            <a:off x="4211638" y="3992563"/>
            <a:ext cx="2781300" cy="2574925"/>
          </a:xfrm>
          <a:custGeom>
            <a:avLst/>
            <a:gdLst>
              <a:gd name="T0" fmla="*/ 0 w 1752"/>
              <a:gd name="T1" fmla="*/ 0 h 1622"/>
              <a:gd name="T2" fmla="*/ 231775 w 1752"/>
              <a:gd name="T3" fmla="*/ 360363 h 1622"/>
              <a:gd name="T4" fmla="*/ 360363 w 1752"/>
              <a:gd name="T5" fmla="*/ 528638 h 1622"/>
              <a:gd name="T6" fmla="*/ 501650 w 1752"/>
              <a:gd name="T7" fmla="*/ 746125 h 1622"/>
              <a:gd name="T8" fmla="*/ 554038 w 1752"/>
              <a:gd name="T9" fmla="*/ 823913 h 1622"/>
              <a:gd name="T10" fmla="*/ 642938 w 1752"/>
              <a:gd name="T11" fmla="*/ 1017588 h 1622"/>
              <a:gd name="T12" fmla="*/ 708025 w 1752"/>
              <a:gd name="T13" fmla="*/ 1133475 h 1622"/>
              <a:gd name="T14" fmla="*/ 773113 w 1752"/>
              <a:gd name="T15" fmla="*/ 1365250 h 1622"/>
              <a:gd name="T16" fmla="*/ 785813 w 1752"/>
              <a:gd name="T17" fmla="*/ 1635125 h 1622"/>
              <a:gd name="T18" fmla="*/ 862013 w 1752"/>
              <a:gd name="T19" fmla="*/ 1866900 h 1622"/>
              <a:gd name="T20" fmla="*/ 939800 w 1752"/>
              <a:gd name="T21" fmla="*/ 2111375 h 1622"/>
              <a:gd name="T22" fmla="*/ 1042988 w 1752"/>
              <a:gd name="T23" fmla="*/ 2176463 h 1622"/>
              <a:gd name="T24" fmla="*/ 1081088 w 1752"/>
              <a:gd name="T25" fmla="*/ 2214563 h 1622"/>
              <a:gd name="T26" fmla="*/ 1416050 w 1752"/>
              <a:gd name="T27" fmla="*/ 2357438 h 1622"/>
              <a:gd name="T28" fmla="*/ 1609725 w 1752"/>
              <a:gd name="T29" fmla="*/ 2524125 h 1622"/>
              <a:gd name="T30" fmla="*/ 1763713 w 1752"/>
              <a:gd name="T31" fmla="*/ 2574925 h 1622"/>
              <a:gd name="T32" fmla="*/ 1919288 w 1752"/>
              <a:gd name="T33" fmla="*/ 2562225 h 1622"/>
              <a:gd name="T34" fmla="*/ 1957388 w 1752"/>
              <a:gd name="T35" fmla="*/ 2524125 h 1622"/>
              <a:gd name="T36" fmla="*/ 2098675 w 1752"/>
              <a:gd name="T37" fmla="*/ 2433638 h 1622"/>
              <a:gd name="T38" fmla="*/ 2486025 w 1752"/>
              <a:gd name="T39" fmla="*/ 2009775 h 1622"/>
              <a:gd name="T40" fmla="*/ 2781300 w 1752"/>
              <a:gd name="T41" fmla="*/ 1571625 h 1622"/>
              <a:gd name="T42" fmla="*/ 2755900 w 1752"/>
              <a:gd name="T43" fmla="*/ 1390650 h 1622"/>
              <a:gd name="T44" fmla="*/ 2678113 w 1752"/>
              <a:gd name="T45" fmla="*/ 1236663 h 1622"/>
              <a:gd name="T46" fmla="*/ 2587625 w 1752"/>
              <a:gd name="T47" fmla="*/ 1081088 h 1622"/>
              <a:gd name="T48" fmla="*/ 2408238 w 1752"/>
              <a:gd name="T49" fmla="*/ 901700 h 1622"/>
              <a:gd name="T50" fmla="*/ 2138363 w 1752"/>
              <a:gd name="T51" fmla="*/ 579438 h 1622"/>
              <a:gd name="T52" fmla="*/ 1982788 w 1752"/>
              <a:gd name="T53" fmla="*/ 385763 h 1622"/>
              <a:gd name="T54" fmla="*/ 1841500 w 1752"/>
              <a:gd name="T55" fmla="*/ 347663 h 1622"/>
              <a:gd name="T56" fmla="*/ 1544638 w 1752"/>
              <a:gd name="T57" fmla="*/ 296863 h 1622"/>
              <a:gd name="T58" fmla="*/ 977900 w 1752"/>
              <a:gd name="T59" fmla="*/ 206375 h 1622"/>
              <a:gd name="T60" fmla="*/ 514350 w 1752"/>
              <a:gd name="T61" fmla="*/ 25400 h 1622"/>
              <a:gd name="T62" fmla="*/ 0 w 1752"/>
              <a:gd name="T63" fmla="*/ 0 h 16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7" name="Freeform 3"/>
          <p:cNvSpPr>
            <a:spLocks/>
          </p:cNvSpPr>
          <p:nvPr/>
        </p:nvSpPr>
        <p:spPr bwMode="auto">
          <a:xfrm>
            <a:off x="2998788" y="4030663"/>
            <a:ext cx="1779587" cy="2370137"/>
          </a:xfrm>
          <a:custGeom>
            <a:avLst/>
            <a:gdLst>
              <a:gd name="T0" fmla="*/ 1019175 w 1121"/>
              <a:gd name="T1" fmla="*/ 0 h 1493"/>
              <a:gd name="T2" fmla="*/ 968375 w 1121"/>
              <a:gd name="T3" fmla="*/ 128587 h 1493"/>
              <a:gd name="T4" fmla="*/ 890587 w 1121"/>
              <a:gd name="T5" fmla="*/ 296862 h 1493"/>
              <a:gd name="T6" fmla="*/ 774700 w 1121"/>
              <a:gd name="T7" fmla="*/ 631825 h 1493"/>
              <a:gd name="T8" fmla="*/ 723900 w 1121"/>
              <a:gd name="T9" fmla="*/ 722312 h 1493"/>
              <a:gd name="T10" fmla="*/ 671512 w 1121"/>
              <a:gd name="T11" fmla="*/ 760412 h 1493"/>
              <a:gd name="T12" fmla="*/ 555625 w 1121"/>
              <a:gd name="T13" fmla="*/ 901700 h 1493"/>
              <a:gd name="T14" fmla="*/ 414337 w 1121"/>
              <a:gd name="T15" fmla="*/ 1108075 h 1493"/>
              <a:gd name="T16" fmla="*/ 349250 w 1121"/>
              <a:gd name="T17" fmla="*/ 1158875 h 1493"/>
              <a:gd name="T18" fmla="*/ 182562 w 1121"/>
              <a:gd name="T19" fmla="*/ 1339850 h 1493"/>
              <a:gd name="T20" fmla="*/ 157162 w 1121"/>
              <a:gd name="T21" fmla="*/ 1377950 h 1493"/>
              <a:gd name="T22" fmla="*/ 79375 w 1121"/>
              <a:gd name="T23" fmla="*/ 1430337 h 1493"/>
              <a:gd name="T24" fmla="*/ 14287 w 1121"/>
              <a:gd name="T25" fmla="*/ 1533525 h 1493"/>
              <a:gd name="T26" fmla="*/ 1587 w 1121"/>
              <a:gd name="T27" fmla="*/ 1622425 h 1493"/>
              <a:gd name="T28" fmla="*/ 26987 w 1121"/>
              <a:gd name="T29" fmla="*/ 1868487 h 1493"/>
              <a:gd name="T30" fmla="*/ 66675 w 1121"/>
              <a:gd name="T31" fmla="*/ 1931987 h 1493"/>
              <a:gd name="T32" fmla="*/ 273050 w 1121"/>
              <a:gd name="T33" fmla="*/ 2176462 h 1493"/>
              <a:gd name="T34" fmla="*/ 452437 w 1121"/>
              <a:gd name="T35" fmla="*/ 2319337 h 1493"/>
              <a:gd name="T36" fmla="*/ 658812 w 1121"/>
              <a:gd name="T37" fmla="*/ 2370137 h 1493"/>
              <a:gd name="T38" fmla="*/ 1200150 w 1121"/>
              <a:gd name="T39" fmla="*/ 2319337 h 1493"/>
              <a:gd name="T40" fmla="*/ 1419225 w 1121"/>
              <a:gd name="T41" fmla="*/ 2228850 h 1493"/>
              <a:gd name="T42" fmla="*/ 1522412 w 1121"/>
              <a:gd name="T43" fmla="*/ 2163762 h 1493"/>
              <a:gd name="T44" fmla="*/ 1598612 w 1121"/>
              <a:gd name="T45" fmla="*/ 2073275 h 1493"/>
              <a:gd name="T46" fmla="*/ 1739900 w 1121"/>
              <a:gd name="T47" fmla="*/ 1931987 h 1493"/>
              <a:gd name="T48" fmla="*/ 1779587 w 1121"/>
              <a:gd name="T49" fmla="*/ 1173162 h 1493"/>
              <a:gd name="T50" fmla="*/ 1663700 w 1121"/>
              <a:gd name="T51" fmla="*/ 838200 h 1493"/>
              <a:gd name="T52" fmla="*/ 1535112 w 1121"/>
              <a:gd name="T53" fmla="*/ 592137 h 1493"/>
              <a:gd name="T54" fmla="*/ 1341437 w 1121"/>
              <a:gd name="T55" fmla="*/ 296862 h 1493"/>
              <a:gd name="T56" fmla="*/ 1328737 w 1121"/>
              <a:gd name="T57" fmla="*/ 258762 h 1493"/>
              <a:gd name="T58" fmla="*/ 1290637 w 1121"/>
              <a:gd name="T59" fmla="*/ 244475 h 1493"/>
              <a:gd name="T60" fmla="*/ 1225550 w 1121"/>
              <a:gd name="T61" fmla="*/ 193675 h 1493"/>
              <a:gd name="T62" fmla="*/ 1084262 w 1121"/>
              <a:gd name="T63" fmla="*/ 52387 h 1493"/>
              <a:gd name="T64" fmla="*/ 1019175 w 1121"/>
              <a:gd name="T65" fmla="*/ 0 h 14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Freeform 4"/>
          <p:cNvSpPr>
            <a:spLocks/>
          </p:cNvSpPr>
          <p:nvPr/>
        </p:nvSpPr>
        <p:spPr bwMode="auto">
          <a:xfrm>
            <a:off x="785813" y="3789363"/>
            <a:ext cx="3128962" cy="2560637"/>
          </a:xfrm>
          <a:custGeom>
            <a:avLst/>
            <a:gdLst>
              <a:gd name="T0" fmla="*/ 3090862 w 1971"/>
              <a:gd name="T1" fmla="*/ 112712 h 1613"/>
              <a:gd name="T2" fmla="*/ 2562225 w 1971"/>
              <a:gd name="T3" fmla="*/ 112712 h 1613"/>
              <a:gd name="T4" fmla="*/ 1982787 w 1971"/>
              <a:gd name="T5" fmla="*/ 138112 h 1613"/>
              <a:gd name="T6" fmla="*/ 1738312 w 1971"/>
              <a:gd name="T7" fmla="*/ 215900 h 1613"/>
              <a:gd name="T8" fmla="*/ 1558925 w 1971"/>
              <a:gd name="T9" fmla="*/ 266700 h 1613"/>
              <a:gd name="T10" fmla="*/ 1506537 w 1971"/>
              <a:gd name="T11" fmla="*/ 293687 h 1613"/>
              <a:gd name="T12" fmla="*/ 1428750 w 1971"/>
              <a:gd name="T13" fmla="*/ 319087 h 1613"/>
              <a:gd name="T14" fmla="*/ 1325562 w 1971"/>
              <a:gd name="T15" fmla="*/ 396875 h 1613"/>
              <a:gd name="T16" fmla="*/ 1274762 w 1971"/>
              <a:gd name="T17" fmla="*/ 473075 h 1613"/>
              <a:gd name="T18" fmla="*/ 1081087 w 1971"/>
              <a:gd name="T19" fmla="*/ 485775 h 1613"/>
              <a:gd name="T20" fmla="*/ 952500 w 1971"/>
              <a:gd name="T21" fmla="*/ 525462 h 1613"/>
              <a:gd name="T22" fmla="*/ 811212 w 1971"/>
              <a:gd name="T23" fmla="*/ 601662 h 1613"/>
              <a:gd name="T24" fmla="*/ 760412 w 1971"/>
              <a:gd name="T25" fmla="*/ 641350 h 1613"/>
              <a:gd name="T26" fmla="*/ 644525 w 1971"/>
              <a:gd name="T27" fmla="*/ 666750 h 1613"/>
              <a:gd name="T28" fmla="*/ 566737 w 1971"/>
              <a:gd name="T29" fmla="*/ 692150 h 1613"/>
              <a:gd name="T30" fmla="*/ 527050 w 1971"/>
              <a:gd name="T31" fmla="*/ 704850 h 1613"/>
              <a:gd name="T32" fmla="*/ 463550 w 1971"/>
              <a:gd name="T33" fmla="*/ 744537 h 1613"/>
              <a:gd name="T34" fmla="*/ 282575 w 1971"/>
              <a:gd name="T35" fmla="*/ 936625 h 1613"/>
              <a:gd name="T36" fmla="*/ 115887 w 1971"/>
              <a:gd name="T37" fmla="*/ 1168400 h 1613"/>
              <a:gd name="T38" fmla="*/ 63500 w 1971"/>
              <a:gd name="T39" fmla="*/ 1246187 h 1613"/>
              <a:gd name="T40" fmla="*/ 0 w 1971"/>
              <a:gd name="T41" fmla="*/ 1452562 h 1613"/>
              <a:gd name="T42" fmla="*/ 12700 w 1971"/>
              <a:gd name="T43" fmla="*/ 1838325 h 1613"/>
              <a:gd name="T44" fmla="*/ 153987 w 1971"/>
              <a:gd name="T45" fmla="*/ 2044700 h 1613"/>
              <a:gd name="T46" fmla="*/ 257175 w 1971"/>
              <a:gd name="T47" fmla="*/ 2173287 h 1613"/>
              <a:gd name="T48" fmla="*/ 527050 w 1971"/>
              <a:gd name="T49" fmla="*/ 2341562 h 1613"/>
              <a:gd name="T50" fmla="*/ 617537 w 1971"/>
              <a:gd name="T51" fmla="*/ 2379662 h 1613"/>
              <a:gd name="T52" fmla="*/ 823912 w 1971"/>
              <a:gd name="T53" fmla="*/ 2508250 h 1613"/>
              <a:gd name="T54" fmla="*/ 889000 w 1971"/>
              <a:gd name="T55" fmla="*/ 2533650 h 1613"/>
              <a:gd name="T56" fmla="*/ 1017587 w 1971"/>
              <a:gd name="T57" fmla="*/ 2560637 h 1613"/>
              <a:gd name="T58" fmla="*/ 1209675 w 1971"/>
              <a:gd name="T59" fmla="*/ 2546350 h 1613"/>
              <a:gd name="T60" fmla="*/ 1352550 w 1971"/>
              <a:gd name="T61" fmla="*/ 2482850 h 1613"/>
              <a:gd name="T62" fmla="*/ 1660525 w 1971"/>
              <a:gd name="T63" fmla="*/ 2379662 h 1613"/>
              <a:gd name="T64" fmla="*/ 1803400 w 1971"/>
              <a:gd name="T65" fmla="*/ 2238375 h 1613"/>
              <a:gd name="T66" fmla="*/ 1944687 w 1971"/>
              <a:gd name="T67" fmla="*/ 1993900 h 1613"/>
              <a:gd name="T68" fmla="*/ 2151062 w 1971"/>
              <a:gd name="T69" fmla="*/ 1709737 h 1613"/>
              <a:gd name="T70" fmla="*/ 2266950 w 1971"/>
              <a:gd name="T71" fmla="*/ 1543050 h 1613"/>
              <a:gd name="T72" fmla="*/ 2382837 w 1971"/>
              <a:gd name="T73" fmla="*/ 1374775 h 1613"/>
              <a:gd name="T74" fmla="*/ 2446337 w 1971"/>
              <a:gd name="T75" fmla="*/ 1311275 h 1613"/>
              <a:gd name="T76" fmla="*/ 2562225 w 1971"/>
              <a:gd name="T77" fmla="*/ 1155700 h 1613"/>
              <a:gd name="T78" fmla="*/ 2743200 w 1971"/>
              <a:gd name="T79" fmla="*/ 717550 h 1613"/>
              <a:gd name="T80" fmla="*/ 2859087 w 1971"/>
              <a:gd name="T81" fmla="*/ 512762 h 1613"/>
              <a:gd name="T82" fmla="*/ 2987675 w 1971"/>
              <a:gd name="T83" fmla="*/ 331787 h 1613"/>
              <a:gd name="T84" fmla="*/ 3052762 w 1971"/>
              <a:gd name="T85" fmla="*/ 215900 h 1613"/>
              <a:gd name="T86" fmla="*/ 3013075 w 1971"/>
              <a:gd name="T87" fmla="*/ 228600 h 1613"/>
              <a:gd name="T88" fmla="*/ 3038475 w 1971"/>
              <a:gd name="T89" fmla="*/ 190500 h 1613"/>
              <a:gd name="T90" fmla="*/ 3090862 w 1971"/>
              <a:gd name="T91" fmla="*/ 112712 h 1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9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Switch: traffic isolation</a:t>
            </a:r>
          </a:p>
        </p:txBody>
      </p:sp>
      <p:sp>
        <p:nvSpPr>
          <p:cNvPr id="491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90575" y="1090613"/>
            <a:ext cx="7881938" cy="235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switch installation breaks subnet into LAN segments</a:t>
            </a:r>
          </a:p>
          <a:p>
            <a:pPr>
              <a:lnSpc>
                <a:spcPct val="90000"/>
              </a:lnSpc>
            </a:pPr>
            <a:r>
              <a:rPr lang="en-US" sz="2400"/>
              <a:t>switch </a:t>
            </a:r>
            <a:r>
              <a:rPr lang="en-US" sz="2400">
                <a:solidFill>
                  <a:srgbClr val="FF0000"/>
                </a:solidFill>
              </a:rPr>
              <a:t>filters</a:t>
            </a:r>
            <a:r>
              <a:rPr lang="en-US" sz="2400"/>
              <a:t> packets: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same-LAN-segment frames not usually forwarded onto other LAN segments</a:t>
            </a:r>
          </a:p>
          <a:p>
            <a:pPr lvl="1">
              <a:lnSpc>
                <a:spcPct val="90000"/>
              </a:lnSpc>
            </a:pPr>
            <a:r>
              <a:rPr lang="en-US"/>
              <a:t>segments become separate </a:t>
            </a:r>
            <a:r>
              <a:rPr lang="en-US">
                <a:solidFill>
                  <a:srgbClr val="FF0000"/>
                </a:solidFill>
              </a:rPr>
              <a:t>collision  domains</a:t>
            </a:r>
            <a:endParaRPr lang="en-US" sz="2000"/>
          </a:p>
        </p:txBody>
      </p:sp>
      <p:grpSp>
        <p:nvGrpSpPr>
          <p:cNvPr id="49161" name="Group 7"/>
          <p:cNvGrpSpPr>
            <a:grpSpLocks/>
          </p:cNvGrpSpPr>
          <p:nvPr/>
        </p:nvGrpSpPr>
        <p:grpSpPr bwMode="auto">
          <a:xfrm>
            <a:off x="1046163" y="3727450"/>
            <a:ext cx="5835650" cy="2514600"/>
            <a:chOff x="602" y="2283"/>
            <a:chExt cx="3676" cy="1584"/>
          </a:xfrm>
        </p:grpSpPr>
        <p:sp>
          <p:nvSpPr>
            <p:cNvPr id="49166" name="Rectangle 8"/>
            <p:cNvSpPr>
              <a:spLocks noChangeArrowheads="1"/>
            </p:cNvSpPr>
            <p:nvPr/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49167" name="Object 9"/>
            <p:cNvGraphicFramePr>
              <a:graphicFrameLocks noChangeAspect="1"/>
            </p:cNvGraphicFramePr>
            <p:nvPr/>
          </p:nvGraphicFramePr>
          <p:xfrm>
            <a:off x="879" y="3440"/>
            <a:ext cx="26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3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440"/>
                          <a:ext cx="26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10"/>
            <p:cNvGraphicFramePr>
              <a:graphicFrameLocks noChangeAspect="1"/>
            </p:cNvGraphicFramePr>
            <p:nvPr/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4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448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11"/>
            <p:cNvGraphicFramePr>
              <a:graphicFrameLocks noChangeAspect="1"/>
            </p:cNvGraphicFramePr>
            <p:nvPr/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5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419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0" name="Object 12"/>
            <p:cNvGraphicFramePr>
              <a:graphicFrameLocks noChangeAspect="1"/>
            </p:cNvGraphicFramePr>
            <p:nvPr/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56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1" name="Rectangle 13"/>
            <p:cNvSpPr>
              <a:spLocks noChangeArrowheads="1"/>
            </p:cNvSpPr>
            <p:nvPr/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9172" name="Rectangle 14"/>
            <p:cNvSpPr>
              <a:spLocks noChangeArrowheads="1"/>
            </p:cNvSpPr>
            <p:nvPr/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49173" name="Object 15"/>
            <p:cNvGraphicFramePr>
              <a:graphicFrameLocks noChangeAspect="1"/>
            </p:cNvGraphicFramePr>
            <p:nvPr/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352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16"/>
            <p:cNvGraphicFramePr>
              <a:graphicFrameLocks noChangeAspect="1"/>
            </p:cNvGraphicFramePr>
            <p:nvPr/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8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653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17"/>
            <p:cNvGraphicFramePr>
              <a:graphicFrameLocks noChangeAspect="1"/>
            </p:cNvGraphicFramePr>
            <p:nvPr/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9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332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18"/>
            <p:cNvGraphicFramePr>
              <a:graphicFrameLocks noChangeAspect="1"/>
            </p:cNvGraphicFramePr>
            <p:nvPr/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0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3565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7" name="Object 19"/>
            <p:cNvGraphicFramePr>
              <a:graphicFrameLocks noChangeAspect="1"/>
            </p:cNvGraphicFramePr>
            <p:nvPr/>
          </p:nvGraphicFramePr>
          <p:xfrm>
            <a:off x="602" y="313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1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38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8" name="Line 20"/>
            <p:cNvSpPr>
              <a:spLocks noChangeShapeType="1"/>
            </p:cNvSpPr>
            <p:nvPr/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9" name="Line 21"/>
            <p:cNvSpPr>
              <a:spLocks noChangeShapeType="1"/>
            </p:cNvSpPr>
            <p:nvPr/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0" name="Line 22"/>
            <p:cNvSpPr>
              <a:spLocks noChangeShapeType="1"/>
            </p:cNvSpPr>
            <p:nvPr/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1" name="Line 23"/>
            <p:cNvSpPr>
              <a:spLocks noChangeShapeType="1"/>
            </p:cNvSpPr>
            <p:nvPr/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2" name="Line 24"/>
            <p:cNvSpPr>
              <a:spLocks noChangeShapeType="1"/>
            </p:cNvSpPr>
            <p:nvPr/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4" name="Line 26"/>
            <p:cNvSpPr>
              <a:spLocks noChangeShapeType="1"/>
            </p:cNvSpPr>
            <p:nvPr/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5" name="Line 27"/>
            <p:cNvSpPr>
              <a:spLocks noChangeShapeType="1"/>
            </p:cNvSpPr>
            <p:nvPr/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6" name="Line 28"/>
            <p:cNvSpPr>
              <a:spLocks noChangeShapeType="1"/>
            </p:cNvSpPr>
            <p:nvPr/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9187" name="Group 29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49195" name="Line 30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6" name="Rectangle 31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9197" name="Group 32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49198" name="Line 33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9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9188" name="Line 35"/>
            <p:cNvSpPr>
              <a:spLocks noChangeShapeType="1"/>
            </p:cNvSpPr>
            <p:nvPr/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9" name="Line 36"/>
            <p:cNvSpPr>
              <a:spLocks noChangeShapeType="1"/>
            </p:cNvSpPr>
            <p:nvPr/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90" name="Line 37"/>
            <p:cNvSpPr>
              <a:spLocks noChangeShapeType="1"/>
            </p:cNvSpPr>
            <p:nvPr/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91" name="Text Box 38"/>
            <p:cNvSpPr txBox="1">
              <a:spLocks noChangeArrowheads="1"/>
            </p:cNvSpPr>
            <p:nvPr/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hub</a:t>
              </a:r>
            </a:p>
          </p:txBody>
        </p:sp>
        <p:sp>
          <p:nvSpPr>
            <p:cNvPr id="49192" name="Text Box 39"/>
            <p:cNvSpPr txBox="1">
              <a:spLocks noChangeArrowheads="1"/>
            </p:cNvSpPr>
            <p:nvPr/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hub</a:t>
              </a:r>
            </a:p>
          </p:txBody>
        </p:sp>
        <p:sp>
          <p:nvSpPr>
            <p:cNvPr id="49193" name="Text Box 40"/>
            <p:cNvSpPr txBox="1">
              <a:spLocks noChangeArrowheads="1"/>
            </p:cNvSpPr>
            <p:nvPr/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hub</a:t>
              </a:r>
            </a:p>
          </p:txBody>
        </p:sp>
        <p:sp>
          <p:nvSpPr>
            <p:cNvPr id="49194" name="Text Box 41"/>
            <p:cNvSpPr txBox="1">
              <a:spLocks noChangeArrowheads="1"/>
            </p:cNvSpPr>
            <p:nvPr/>
          </p:nvSpPr>
          <p:spPr bwMode="auto">
            <a:xfrm>
              <a:off x="2672" y="2283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switch</a:t>
              </a:r>
            </a:p>
          </p:txBody>
        </p:sp>
      </p:grpSp>
      <p:sp>
        <p:nvSpPr>
          <p:cNvPr id="49162" name="Text Box 42"/>
          <p:cNvSpPr txBox="1">
            <a:spLocks noChangeArrowheads="1"/>
          </p:cNvSpPr>
          <p:nvPr/>
        </p:nvSpPr>
        <p:spPr bwMode="auto">
          <a:xfrm>
            <a:off x="720725" y="6291263"/>
            <a:ext cx="1825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collision domain</a:t>
            </a:r>
          </a:p>
        </p:txBody>
      </p:sp>
      <p:sp>
        <p:nvSpPr>
          <p:cNvPr id="49163" name="Text Box 43"/>
          <p:cNvSpPr txBox="1">
            <a:spLocks noChangeArrowheads="1"/>
          </p:cNvSpPr>
          <p:nvPr/>
        </p:nvSpPr>
        <p:spPr bwMode="auto">
          <a:xfrm>
            <a:off x="2779713" y="6365875"/>
            <a:ext cx="182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collision domain</a:t>
            </a:r>
          </a:p>
        </p:txBody>
      </p:sp>
      <p:sp>
        <p:nvSpPr>
          <p:cNvPr id="49164" name="Text Box 44"/>
          <p:cNvSpPr txBox="1">
            <a:spLocks noChangeArrowheads="1"/>
          </p:cNvSpPr>
          <p:nvPr/>
        </p:nvSpPr>
        <p:spPr bwMode="auto">
          <a:xfrm>
            <a:off x="3295650" y="6356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49165" name="Text Box 45"/>
          <p:cNvSpPr txBox="1">
            <a:spLocks noChangeArrowheads="1"/>
          </p:cNvSpPr>
          <p:nvPr/>
        </p:nvSpPr>
        <p:spPr bwMode="auto">
          <a:xfrm>
            <a:off x="6500813" y="4186238"/>
            <a:ext cx="109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collision </a:t>
            </a:r>
            <a:br>
              <a:rPr lang="en-US"/>
            </a:br>
            <a:r>
              <a:rPr lang="en-US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39089589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31DC931-3ECD-4998-AAF1-AFEB0802D2C6}" type="slidenum">
              <a:rPr lang="en-US">
                <a:latin typeface="Arial" charset="0"/>
              </a:rPr>
              <a:pPr/>
              <a:t>141</a:t>
            </a:fld>
            <a:endParaRPr lang="en-US">
              <a:latin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Switches: dedicated access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147763"/>
            <a:ext cx="4503737" cy="4576762"/>
          </a:xfrm>
        </p:spPr>
        <p:txBody>
          <a:bodyPr/>
          <a:lstStyle/>
          <a:p>
            <a:r>
              <a:rPr lang="en-US" sz="2400"/>
              <a:t>Switch with many interfaces</a:t>
            </a:r>
          </a:p>
          <a:p>
            <a:r>
              <a:rPr lang="en-US" sz="2400"/>
              <a:t>Hosts have direct connection to switch</a:t>
            </a:r>
          </a:p>
          <a:p>
            <a:r>
              <a:rPr lang="en-US" sz="2400"/>
              <a:t>No collisions; full duplex</a:t>
            </a:r>
          </a:p>
          <a:p>
            <a:pPr>
              <a:buFont typeface="ZapfDingbats" pitchFamily="8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chemeClr val="accent2"/>
                </a:solidFill>
              </a:rPr>
              <a:t>Switching: </a:t>
            </a:r>
            <a:r>
              <a:rPr lang="en-US" sz="2400"/>
              <a:t>A-to-A’ and B-to-B’ simultaneously, no collisions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6249988" y="2865438"/>
            <a:ext cx="457200" cy="331787"/>
            <a:chOff x="620" y="1640"/>
            <a:chExt cx="288" cy="209"/>
          </a:xfrm>
        </p:grpSpPr>
        <p:sp>
          <p:nvSpPr>
            <p:cNvPr id="50202" name="Line 5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3" name="Rectangle 6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50204" name="Group 7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0205" name="Line 8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206" name="Line 9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5495925" y="2913063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>
                <a:solidFill>
                  <a:srgbClr val="339933"/>
                </a:solidFill>
              </a:rPr>
              <a:t>switch</a:t>
            </a:r>
          </a:p>
        </p:txBody>
      </p:sp>
      <p:graphicFrame>
        <p:nvGraphicFramePr>
          <p:cNvPr id="50184" name="Object 11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2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Line 13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4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5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6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190" name="Object 17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8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9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Line 20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194" name="Object 21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Line 22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23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50197" name="Text Box 24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A’</a:t>
            </a:r>
          </a:p>
        </p:txBody>
      </p:sp>
      <p:sp>
        <p:nvSpPr>
          <p:cNvPr id="50198" name="Text Box 25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50199" name="Text Box 26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B’</a:t>
            </a:r>
          </a:p>
        </p:txBody>
      </p:sp>
      <p:sp>
        <p:nvSpPr>
          <p:cNvPr id="50200" name="Text Box 27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50201" name="Text Box 28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19509912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B617A0-48EA-4E40-A6E9-5BA87C37C44A}" type="slidenum">
              <a:rPr lang="en-US">
                <a:latin typeface="Arial" charset="0"/>
              </a:rPr>
              <a:pPr/>
              <a:t>142</a:t>
            </a:fld>
            <a:endParaRPr lang="en-US">
              <a:latin typeface="Arial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types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cut-through switching:</a:t>
            </a:r>
            <a:r>
              <a:rPr lang="en-US"/>
              <a:t> frame forwarded from input to output port without first collecting entire frame</a:t>
            </a:r>
          </a:p>
          <a:p>
            <a:pPr lvl="1"/>
            <a:r>
              <a:rPr lang="en-US" sz="2800"/>
              <a:t>slight reduction in latency</a:t>
            </a:r>
          </a:p>
          <a:p>
            <a:pPr lvl="1"/>
            <a:r>
              <a:rPr lang="en-US" sz="2800"/>
              <a:t>Disadvantage?</a:t>
            </a:r>
          </a:p>
          <a:p>
            <a:r>
              <a:rPr lang="en-US" sz="3200">
                <a:solidFill>
                  <a:srgbClr val="FF0000"/>
                </a:solidFill>
              </a:rPr>
              <a:t>Store-and-forward</a:t>
            </a:r>
          </a:p>
          <a:p>
            <a:r>
              <a:rPr lang="en-US"/>
              <a:t>combinations of shared/dedicated, 10/100/1000 Mbps interfaces</a:t>
            </a:r>
          </a:p>
          <a:p>
            <a:pPr lvl="1"/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47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 Switch:</a:t>
            </a:r>
            <a:r>
              <a:rPr lang="en-US">
                <a:solidFill>
                  <a:schemeClr val="accent2"/>
                </a:solidFill>
              </a:rPr>
              <a:t> Micro-segmentation</a:t>
            </a:r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772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0420"/>
      </p:ext>
    </p:extLst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3AF2810-0C80-4173-AC6B-3CD806DD0ABD}" type="slidenum">
              <a:rPr lang="en-US">
                <a:latin typeface="Arial" charset="0"/>
              </a:rPr>
              <a:pPr/>
              <a:t>144</a:t>
            </a:fld>
            <a:endParaRPr lang="en-US">
              <a:latin typeface="Arial" charset="0"/>
            </a:endParaRPr>
          </a:p>
        </p:txBody>
      </p:sp>
      <p:sp>
        <p:nvSpPr>
          <p:cNvPr id="52228" name="Freeform 2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>
              <a:gd name="T0" fmla="*/ 856908 w 1292"/>
              <a:gd name="T1" fmla="*/ 47044 h 1255"/>
              <a:gd name="T2" fmla="*/ 125489 w 1292"/>
              <a:gd name="T3" fmla="*/ 1055138 h 1255"/>
              <a:gd name="T4" fmla="*/ 103976 w 1292"/>
              <a:gd name="T5" fmla="*/ 3514888 h 1255"/>
              <a:gd name="T6" fmla="*/ 190026 w 1292"/>
              <a:gd name="T7" fmla="*/ 5571400 h 1255"/>
              <a:gd name="T8" fmla="*/ 878421 w 1292"/>
              <a:gd name="T9" fmla="*/ 5853666 h 1255"/>
              <a:gd name="T10" fmla="*/ 2319748 w 1292"/>
              <a:gd name="T11" fmla="*/ 7587588 h 1255"/>
              <a:gd name="T12" fmla="*/ 3567464 w 1292"/>
              <a:gd name="T13" fmla="*/ 8313416 h 1255"/>
              <a:gd name="T14" fmla="*/ 4298884 w 1292"/>
              <a:gd name="T15" fmla="*/ 6861760 h 1255"/>
              <a:gd name="T16" fmla="*/ 4557032 w 1292"/>
              <a:gd name="T17" fmla="*/ 2990679 h 1255"/>
              <a:gd name="T18" fmla="*/ 4320396 w 1292"/>
              <a:gd name="T19" fmla="*/ 1418052 h 1255"/>
              <a:gd name="T20" fmla="*/ 2685458 w 1292"/>
              <a:gd name="T21" fmla="*/ 772872 h 1255"/>
              <a:gd name="T22" fmla="*/ 856908 w 1292"/>
              <a:gd name="T23" fmla="*/ 47044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Institutional network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4062413" y="4983163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1249363" y="540067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1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40067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4575175" y="54181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2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418138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7"/>
          <p:cNvGraphicFramePr>
            <a:graphicFrameLocks noChangeAspect="1"/>
          </p:cNvGraphicFramePr>
          <p:nvPr/>
        </p:nvGraphicFramePr>
        <p:xfrm>
          <a:off x="5575300" y="53578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578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8"/>
          <p:cNvGraphicFramePr>
            <a:graphicFrameLocks noChangeAspect="1"/>
          </p:cNvGraphicFramePr>
          <p:nvPr/>
        </p:nvGraphicFramePr>
        <p:xfrm>
          <a:off x="2060575" y="54340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4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4340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9"/>
          <p:cNvSpPr>
            <a:spLocks noChangeArrowheads="1"/>
          </p:cNvSpPr>
          <p:nvPr/>
        </p:nvSpPr>
        <p:spPr bwMode="auto">
          <a:xfrm>
            <a:off x="6326188" y="4994275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1857375" y="4979988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2237" name="Object 11"/>
          <p:cNvGraphicFramePr>
            <a:graphicFrameLocks noChangeAspect="1"/>
          </p:cNvGraphicFramePr>
          <p:nvPr/>
        </p:nvGraphicFramePr>
        <p:xfrm>
          <a:off x="3217863" y="52165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2165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2"/>
          <p:cNvGraphicFramePr>
            <a:graphicFrameLocks noChangeAspect="1"/>
          </p:cNvGraphicFramePr>
          <p:nvPr/>
        </p:nvGraphicFramePr>
        <p:xfrm>
          <a:off x="3756025" y="5846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8467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3"/>
          <p:cNvGraphicFramePr>
            <a:graphicFrameLocks noChangeAspect="1"/>
          </p:cNvGraphicFramePr>
          <p:nvPr/>
        </p:nvGraphicFramePr>
        <p:xfrm>
          <a:off x="7370763" y="51752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7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1752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4"/>
          <p:cNvGraphicFramePr>
            <a:graphicFrameLocks noChangeAspect="1"/>
          </p:cNvGraphicFramePr>
          <p:nvPr/>
        </p:nvGraphicFramePr>
        <p:xfrm>
          <a:off x="6443663" y="566261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8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662613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5"/>
          <p:cNvGraphicFramePr>
            <a:graphicFrameLocks noChangeAspect="1"/>
          </p:cNvGraphicFramePr>
          <p:nvPr/>
        </p:nvGraphicFramePr>
        <p:xfrm>
          <a:off x="709613" y="47688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7688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Line 16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3" name="Line 17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18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19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Line 20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7" name="Line 21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8" name="Line 22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9" name="Line 23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4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2251" name="Group 25"/>
          <p:cNvGrpSpPr>
            <a:grpSpLocks/>
          </p:cNvGrpSpPr>
          <p:nvPr/>
        </p:nvGrpSpPr>
        <p:grpSpPr bwMode="auto">
          <a:xfrm>
            <a:off x="4125913" y="3052763"/>
            <a:ext cx="457200" cy="331787"/>
            <a:chOff x="620" y="1640"/>
            <a:chExt cx="288" cy="209"/>
          </a:xfrm>
        </p:grpSpPr>
        <p:sp>
          <p:nvSpPr>
            <p:cNvPr id="52302" name="Line 26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303" name="Rectangle 27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52304" name="Group 28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2305" name="Line 29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306" name="Line 30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2252" name="Line 31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Line 32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4" name="Line 33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Text Box 34"/>
          <p:cNvSpPr txBox="1">
            <a:spLocks noChangeArrowheads="1"/>
          </p:cNvSpPr>
          <p:nvPr/>
        </p:nvSpPr>
        <p:spPr bwMode="auto">
          <a:xfrm>
            <a:off x="2368550" y="4721225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hub</a:t>
            </a:r>
          </a:p>
        </p:txBody>
      </p:sp>
      <p:sp>
        <p:nvSpPr>
          <p:cNvPr id="52256" name="Text Box 35"/>
          <p:cNvSpPr txBox="1">
            <a:spLocks noChangeArrowheads="1"/>
          </p:cNvSpPr>
          <p:nvPr/>
        </p:nvSpPr>
        <p:spPr bwMode="auto">
          <a:xfrm>
            <a:off x="4583113" y="4732338"/>
            <a:ext cx="569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hub</a:t>
            </a:r>
          </a:p>
        </p:txBody>
      </p:sp>
      <p:sp>
        <p:nvSpPr>
          <p:cNvPr id="52257" name="Text Box 36"/>
          <p:cNvSpPr txBox="1">
            <a:spLocks noChangeArrowheads="1"/>
          </p:cNvSpPr>
          <p:nvPr/>
        </p:nvSpPr>
        <p:spPr bwMode="auto">
          <a:xfrm>
            <a:off x="6835775" y="4565650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hub</a:t>
            </a:r>
          </a:p>
        </p:txBody>
      </p:sp>
      <p:sp>
        <p:nvSpPr>
          <p:cNvPr id="52258" name="Text Box 37"/>
          <p:cNvSpPr txBox="1">
            <a:spLocks noChangeArrowheads="1"/>
          </p:cNvSpPr>
          <p:nvPr/>
        </p:nvSpPr>
        <p:spPr bwMode="auto">
          <a:xfrm>
            <a:off x="4697413" y="3175000"/>
            <a:ext cx="873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switch</a:t>
            </a:r>
          </a:p>
        </p:txBody>
      </p:sp>
      <p:grpSp>
        <p:nvGrpSpPr>
          <p:cNvPr id="52259" name="Group 38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52294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5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6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7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8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9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0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1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0" name="Group 47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52286" name="AutoShape 4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7" name="Rectangle 4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8" name="Rectangle 5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9" name="AutoShape 5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0" name="Line 5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1" name="Line 5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2" name="Rectangle 5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3" name="Rectangle 5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61" name="Line 56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Line 57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2263" name="Group 58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52271" name="Group 59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52273" name="Oval 60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4" name="Line 61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5" name="Line 62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6" name="Rectangle 63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2277" name="Oval 64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278" name="Group 65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52283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84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85" name="Line 6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279" name="Group 69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5228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8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8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2272" name="Line 73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64" name="Line 74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5" name="Line 75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6" name="Text Box 76"/>
          <p:cNvSpPr txBox="1">
            <a:spLocks noChangeArrowheads="1"/>
          </p:cNvSpPr>
          <p:nvPr/>
        </p:nvSpPr>
        <p:spPr bwMode="auto">
          <a:xfrm>
            <a:off x="744538" y="2041525"/>
            <a:ext cx="1382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to external</a:t>
            </a:r>
          </a:p>
          <a:p>
            <a:r>
              <a:rPr lang="en-US"/>
              <a:t>network</a:t>
            </a:r>
          </a:p>
        </p:txBody>
      </p:sp>
      <p:sp>
        <p:nvSpPr>
          <p:cNvPr id="52267" name="Text Box 77"/>
          <p:cNvSpPr txBox="1">
            <a:spLocks noChangeArrowheads="1"/>
          </p:cNvSpPr>
          <p:nvPr/>
        </p:nvSpPr>
        <p:spPr bwMode="auto">
          <a:xfrm>
            <a:off x="2716213" y="2608263"/>
            <a:ext cx="87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router</a:t>
            </a:r>
          </a:p>
        </p:txBody>
      </p:sp>
      <p:sp>
        <p:nvSpPr>
          <p:cNvPr id="52268" name="Text Box 78"/>
          <p:cNvSpPr txBox="1">
            <a:spLocks noChangeArrowheads="1"/>
          </p:cNvSpPr>
          <p:nvPr/>
        </p:nvSpPr>
        <p:spPr bwMode="auto">
          <a:xfrm>
            <a:off x="6435725" y="3516313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IP subnet</a:t>
            </a:r>
          </a:p>
        </p:txBody>
      </p:sp>
      <p:sp>
        <p:nvSpPr>
          <p:cNvPr id="52269" name="Text Box 79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mail server</a:t>
            </a:r>
          </a:p>
        </p:txBody>
      </p:sp>
      <p:sp>
        <p:nvSpPr>
          <p:cNvPr id="52270" name="Text Box 80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5932959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Local Area Network (WLAN)</a:t>
            </a:r>
          </a:p>
        </p:txBody>
      </p:sp>
    </p:spTree>
    <p:extLst>
      <p:ext uri="{BB962C8B-B14F-4D97-AF65-F5344CB8AC3E}">
        <p14:creationId xmlns:p14="http://schemas.microsoft.com/office/powerpoint/2010/main" val="365231238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C1DBDD69-907F-4C69-981A-57DC587F3658}" type="slidenum">
              <a:rPr lang="en-US">
                <a:latin typeface="Times New Roman" pitchFamily="16" charset="0"/>
              </a:rPr>
              <a:pPr/>
              <a:t>146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802.11 Wireless LAN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802.11b</a:t>
            </a:r>
            <a:endParaRPr lang="en-US" sz="2400"/>
          </a:p>
          <a:p>
            <a:pPr lvl="1"/>
            <a:r>
              <a:rPr lang="en-US" sz="2000"/>
              <a:t>2.4-5 GHz unlicensed radio spectrum</a:t>
            </a:r>
          </a:p>
          <a:p>
            <a:pPr lvl="1"/>
            <a:r>
              <a:rPr lang="en-US" sz="2000"/>
              <a:t>up to 11 Mbps</a:t>
            </a:r>
          </a:p>
          <a:p>
            <a:pPr lvl="1"/>
            <a:r>
              <a:rPr lang="en-US" sz="2000"/>
              <a:t>direct sequence spread spectrum (DSSS) in physical layer</a:t>
            </a:r>
          </a:p>
          <a:p>
            <a:pPr lvl="2"/>
            <a:r>
              <a:rPr lang="en-US"/>
              <a:t>all hosts use same chipping code</a:t>
            </a:r>
            <a:endParaRPr lang="en-US" sz="1800"/>
          </a:p>
          <a:p>
            <a:pPr lvl="1"/>
            <a:r>
              <a:rPr lang="en-US" sz="2000"/>
              <a:t>widely deployed, using base stations</a:t>
            </a:r>
          </a:p>
          <a:p>
            <a:endParaRPr lang="en-US" sz="2400"/>
          </a:p>
        </p:txBody>
      </p:sp>
      <p:sp>
        <p:nvSpPr>
          <p:cNvPr id="1065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4733925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802.11a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5-6 GHz range</a:t>
            </a:r>
          </a:p>
          <a:p>
            <a:pPr lvl="1"/>
            <a:r>
              <a:rPr lang="en-US" sz="2000"/>
              <a:t>up to 54 Mbps</a:t>
            </a:r>
          </a:p>
          <a:p>
            <a:r>
              <a:rPr lang="en-US" sz="2400">
                <a:solidFill>
                  <a:srgbClr val="FF0000"/>
                </a:solidFill>
              </a:rPr>
              <a:t>802.11g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2.4-5 GHz range</a:t>
            </a:r>
          </a:p>
          <a:p>
            <a:pPr lvl="1"/>
            <a:r>
              <a:rPr lang="en-US" sz="2000"/>
              <a:t>up to 54 Mbps</a:t>
            </a:r>
          </a:p>
          <a:p>
            <a:r>
              <a:rPr lang="en-US" sz="2400"/>
              <a:t>All use CSMA/CA for multiple access</a:t>
            </a:r>
          </a:p>
          <a:p>
            <a:r>
              <a:rPr lang="en-US" sz="2400"/>
              <a:t>All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381295971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Times New Roman" pitchFamily="16" charset="0"/>
              </a:rPr>
              <a:t>5a-</a:t>
            </a:r>
            <a:fld id="{A3D279FF-2DE5-4AB5-ABAA-A62A67A9626A}" type="slidenum">
              <a:rPr lang="en-US">
                <a:latin typeface="Times New Roman" pitchFamily="16" charset="0"/>
              </a:rPr>
              <a:pPr/>
              <a:t>147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Base station approach</a:t>
            </a:r>
          </a:p>
        </p:txBody>
      </p:sp>
      <p:pic>
        <p:nvPicPr>
          <p:cNvPr id="107525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144963"/>
            <a:ext cx="3768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6" name="Rectangle 4"/>
          <p:cNvSpPr>
            <a:spLocks noChangeArrowheads="1"/>
          </p:cNvSpPr>
          <p:nvPr/>
        </p:nvSpPr>
        <p:spPr bwMode="auto">
          <a:xfrm>
            <a:off x="498475" y="1162050"/>
            <a:ext cx="7894638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Wireless host communicates with a base station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solidFill>
                  <a:srgbClr val="FF0000"/>
                </a:solidFill>
              </a:rPr>
              <a:t>base station = access point (AP)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>
                <a:solidFill>
                  <a:srgbClr val="FF0000"/>
                </a:solidFill>
              </a:rPr>
              <a:t>Basic Service Set (BSS)</a:t>
            </a:r>
            <a:r>
              <a:rPr lang="en-US" sz="2400"/>
              <a:t> (a.k.a. “cell”) contains: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400"/>
              <a:t>wireless hosts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400"/>
              <a:t>access point (AP): base station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BSSs combined to form distribution system (DS)</a:t>
            </a:r>
            <a:endParaRPr lang="en-US" sz="2400" b="1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07929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666750"/>
            <a:ext cx="753745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802.11 Protocol Stack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/>
              <a:t>Part of the 802.11 protocol stack.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05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IEEE 802.11 Standard</a:t>
            </a:r>
          </a:p>
        </p:txBody>
      </p:sp>
      <p:pic>
        <p:nvPicPr>
          <p:cNvPr id="614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924800" cy="312737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313113"/>
            <a:ext cx="8739187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135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Frequency Hopping Spread Spectrum (FHSS)</a:t>
            </a:r>
            <a:endParaRPr lang="en-US" sz="40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Band</a:t>
            </a:r>
          </a:p>
          <a:p>
            <a:pPr lvl="2" eaLnBrk="1" hangingPunct="1"/>
            <a:r>
              <a:rPr lang="en-GB"/>
              <a:t>2.4 GHz ISM </a:t>
            </a:r>
          </a:p>
          <a:p>
            <a:pPr eaLnBrk="1" hangingPunct="1"/>
            <a:r>
              <a:rPr lang="en-GB"/>
              <a:t>Modulation &amp; Data Rate</a:t>
            </a:r>
          </a:p>
          <a:p>
            <a:pPr lvl="2" eaLnBrk="1" hangingPunct="1"/>
            <a:r>
              <a:rPr lang="en-GB"/>
              <a:t>FSK at 1 Mbaud/s</a:t>
            </a:r>
          </a:p>
          <a:p>
            <a:pPr lvl="2" eaLnBrk="1" hangingPunct="1"/>
            <a:r>
              <a:rPr lang="en-GB"/>
              <a:t>1 or 2 bits/baud which results in a data rate of 1 or 2 Mbps.</a:t>
            </a:r>
          </a:p>
          <a:p>
            <a:pPr lvl="2"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32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Direct Sequence Spread Spectrum (DSSS)</a:t>
            </a:r>
            <a:endParaRPr 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Band </a:t>
            </a:r>
          </a:p>
          <a:p>
            <a:pPr lvl="2" eaLnBrk="1" hangingPunct="1"/>
            <a:r>
              <a:rPr lang="en-GB"/>
              <a:t>2.4 GHz ISM</a:t>
            </a:r>
          </a:p>
          <a:p>
            <a:pPr eaLnBrk="1" hangingPunct="1"/>
            <a:r>
              <a:rPr lang="en-GB"/>
              <a:t>Modulation &amp; Data Rate</a:t>
            </a:r>
          </a:p>
          <a:p>
            <a:pPr lvl="2" eaLnBrk="1" hangingPunct="1"/>
            <a:r>
              <a:rPr lang="en-GB"/>
              <a:t>PSK at 1 Mbaud/s</a:t>
            </a:r>
          </a:p>
          <a:p>
            <a:pPr lvl="2" eaLnBrk="1" hangingPunct="1"/>
            <a:r>
              <a:rPr lang="en-GB"/>
              <a:t>1 or 2 bits/baud (BPSK or QPSK)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86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/>
              <a:t>Orthogonal Frequency Division Multiplexing (OFDM)—802.11a</a:t>
            </a:r>
            <a:endParaRPr lang="en-US" sz="40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Band</a:t>
            </a:r>
          </a:p>
          <a:p>
            <a:pPr lvl="2" eaLnBrk="1" hangingPunct="1"/>
            <a:r>
              <a:rPr lang="en-GB"/>
              <a:t>5 GHz ISM </a:t>
            </a:r>
          </a:p>
          <a:p>
            <a:pPr lvl="2" eaLnBrk="1" hangingPunct="1"/>
            <a:r>
              <a:rPr lang="en-GB"/>
              <a:t>52 subbands </a:t>
            </a:r>
          </a:p>
          <a:p>
            <a:pPr eaLnBrk="1" hangingPunct="1"/>
            <a:r>
              <a:rPr lang="en-GB"/>
              <a:t>Modulation &amp; Data Rate</a:t>
            </a:r>
          </a:p>
          <a:p>
            <a:pPr lvl="2" eaLnBrk="1" hangingPunct="1"/>
            <a:r>
              <a:rPr lang="en-GB"/>
              <a:t>PSK and QAM</a:t>
            </a:r>
          </a:p>
          <a:p>
            <a:pPr lvl="2" eaLnBrk="1" hangingPunct="1"/>
            <a:r>
              <a:rPr lang="en-GB"/>
              <a:t>18 Mbps (PSK) and 54 Mbps (QAM)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64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High-rate DSSS- 802.11b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/>
              <a:t>Band </a:t>
            </a:r>
          </a:p>
          <a:p>
            <a:pPr lvl="2" eaLnBrk="1" hangingPunct="1"/>
            <a:r>
              <a:rPr lang="en-GB" sz="2000"/>
              <a:t>2.4 GHz ISM</a:t>
            </a:r>
          </a:p>
          <a:p>
            <a:pPr lvl="2" eaLnBrk="1" hangingPunct="1"/>
            <a:r>
              <a:rPr lang="en-GB" sz="2000"/>
              <a:t>Similar to DSSS except for the coding method</a:t>
            </a:r>
          </a:p>
          <a:p>
            <a:pPr lvl="2" eaLnBrk="1" hangingPunct="1"/>
            <a:r>
              <a:rPr lang="en-GB" sz="2000"/>
              <a:t>Complementary Code Keying (CCK)</a:t>
            </a:r>
          </a:p>
          <a:p>
            <a:pPr eaLnBrk="1" hangingPunct="1"/>
            <a:r>
              <a:rPr lang="en-GB" sz="2800"/>
              <a:t>Modulation &amp; Data Rate </a:t>
            </a:r>
          </a:p>
          <a:p>
            <a:pPr lvl="2" eaLnBrk="1" hangingPunct="1"/>
            <a:r>
              <a:rPr lang="en-GB" sz="2000"/>
              <a:t>1, 2, 5.5 &amp; 11 Mbps </a:t>
            </a:r>
          </a:p>
          <a:p>
            <a:pPr lvl="2" eaLnBrk="1" hangingPunct="1"/>
            <a:r>
              <a:rPr lang="en-GB" sz="2000"/>
              <a:t>5.5 Mbps version uses BPSK and transmit 1.375 Mbaud/s with 4-bit CCK</a:t>
            </a:r>
          </a:p>
          <a:p>
            <a:pPr lvl="2" eaLnBrk="1" hangingPunct="1"/>
            <a:r>
              <a:rPr lang="en-GB" sz="2000"/>
              <a:t>11 Mbps version uses QPSK and transmit at 1.375 with 8-bit CCK encoding.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01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OFDM----802.11g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2.4 GHz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81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Frame format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4000"/>
            <a:ext cx="73501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64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3265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Subfields in FC field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304800" y="762000"/>
          <a:ext cx="8686800" cy="506750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Field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Explanation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Version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The current version is 0.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Type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Type of information: management (00), control (01), or data (10).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Subtype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Defines the subtype of each type (see ).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To DS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Defined later.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From DS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Defined later.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More flag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When set to 1, means more fragments.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Retry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When set to 1, means retransmitted frame.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Pwr mgt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When set to 1, means station is in power management mode.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More data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When set to 1, means station has more data to send.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WEP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Wired equivalent privacy. When set to 1, means encryption implemented. 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Rsvd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Reserved.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7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Control frames</a:t>
            </a:r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06725"/>
            <a:ext cx="84550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29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19100" y="1463675"/>
            <a:ext cx="3807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Values of subfields in control frames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381000" y="1997075"/>
          <a:ext cx="7772400" cy="234632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Subtype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Request to send (RTS)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Clear to send (CTS)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Acknowledgment (ACK)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48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09600" y="1166813"/>
            <a:ext cx="2165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Subfields in FC field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/>
        </p:nvGraphicFramePr>
        <p:xfrm>
          <a:off x="762000" y="1700213"/>
          <a:ext cx="7010400" cy="33305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To</a:t>
                      </a:r>
                      <a:b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DS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From</a:t>
                      </a:r>
                      <a:b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DS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Address</a:t>
                      </a:r>
                      <a:b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Address</a:t>
                      </a:r>
                      <a:b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Address</a:t>
                      </a:r>
                      <a:b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Address</a:t>
                      </a:r>
                      <a:b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808080"/>
                            </a:outerShdw>
                          </a:effectLst>
                          <a:latin typeface="Times" pitchFamily="18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Destination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Source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BSS ID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N/A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Destination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Sending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AP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Source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N/A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Receiving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AP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Source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Destination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N/A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Receiving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AP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Sending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AP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Destination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Source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pitchFamily="18" charset="0"/>
                        </a:rPr>
                        <a:t>station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Suppose the following block of 16 bits is to be sent using a checksum of 8 bits.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  10101001   00111001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The numbers are added using one’s complement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                           10101001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                           00111001</a:t>
            </a:r>
            <a:br>
              <a:rPr lang="en-US" dirty="0">
                <a:latin typeface="Times" pitchFamily="18" charset="0"/>
              </a:rPr>
            </a:br>
            <a:r>
              <a:rPr lang="en-US" dirty="0">
                <a:latin typeface="Times" pitchFamily="18" charset="0"/>
              </a:rPr>
              <a:t>                           ------------</a:t>
            </a:r>
            <a:br>
              <a:rPr lang="en-US" dirty="0">
                <a:latin typeface="Times" pitchFamily="18" charset="0"/>
              </a:rPr>
            </a:br>
            <a:r>
              <a:rPr lang="en-US" dirty="0">
                <a:latin typeface="Times" pitchFamily="18" charset="0"/>
              </a:rPr>
              <a:t>Sum	         11100010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Checksum           </a:t>
            </a:r>
            <a:r>
              <a:rPr lang="en-US" dirty="0">
                <a:solidFill>
                  <a:schemeClr val="hlink"/>
                </a:solidFill>
                <a:latin typeface="Times" pitchFamily="18" charset="0"/>
              </a:rPr>
              <a:t>00011101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The pattern sent is       10101001   00111001   </a:t>
            </a:r>
            <a:r>
              <a:rPr lang="en-US" dirty="0">
                <a:solidFill>
                  <a:schemeClr val="hlink"/>
                </a:solidFill>
                <a:latin typeface="Times" pitchFamily="18" charset="0"/>
              </a:rPr>
              <a:t>00011101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54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Addressing mechanism: case 1</a:t>
            </a:r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0613"/>
            <a:ext cx="864870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90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Addressing mechanism: case 2</a:t>
            </a:r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757363"/>
            <a:ext cx="7434263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272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en-US" sz="1800" b="1" dirty="0"/>
              <a:t>Addressing mechanism: case 3</a:t>
            </a:r>
          </a:p>
        </p:txBody>
      </p: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14488"/>
            <a:ext cx="810895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622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Addressing mechanism: case 4</a:t>
            </a:r>
          </a:p>
        </p:txBody>
      </p:sp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43050"/>
            <a:ext cx="8351837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145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3277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277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007 w 7000"/>
                <a:gd name="T3" fmla="*/ 0 h 1000"/>
                <a:gd name="T4" fmla="*/ 6508 w 7000"/>
                <a:gd name="T5" fmla="*/ 500 h 1000"/>
                <a:gd name="T6" fmla="*/ 6008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007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25763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Bluetooth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914400" y="15240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latin typeface="Arial" pitchFamily="34" charset="0"/>
              </a:rPr>
              <a:t>Architecture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914400" y="2552700"/>
            <a:ext cx="2506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latin typeface="Arial" pitchFamily="34" charset="0"/>
              </a:rPr>
              <a:t>Radio Layer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914400" y="3581400"/>
            <a:ext cx="3317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latin typeface="Arial" pitchFamily="34" charset="0"/>
              </a:rPr>
              <a:t>Baseband Layer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3973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latin typeface="Arial" pitchFamily="34" charset="0"/>
              </a:rPr>
              <a:t>Other Upper Layers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914400" y="4610100"/>
            <a:ext cx="2711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latin typeface="Arial" pitchFamily="34" charset="0"/>
              </a:rPr>
              <a:t>L2CAP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61448" grpId="0" autoUpdateAnimBg="0"/>
      <p:bldP spid="61449" grpId="0" autoUpdateAnimBg="0"/>
      <p:bldP spid="61450" grpId="0" autoUpdateAnimBg="0"/>
      <p:bldP spid="61451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 err="1"/>
              <a:t>Piconet</a:t>
            </a:r>
            <a:endParaRPr lang="en-US" altLang="en-US" sz="3200" b="1" dirty="0"/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530350"/>
            <a:ext cx="66960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6648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 err="1"/>
              <a:t>Scatternet</a:t>
            </a:r>
            <a:endParaRPr lang="en-US" altLang="en-US" sz="3200" b="1" dirty="0"/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370013"/>
            <a:ext cx="8245475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1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Bluetooth layers</a:t>
            </a:r>
          </a:p>
        </p:txBody>
      </p: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627188"/>
            <a:ext cx="7596187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659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Single-slave communication</a:t>
            </a:r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06625"/>
            <a:ext cx="75787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1" dirty="0"/>
              <a:t>Multiple-slave communication</a:t>
            </a:r>
          </a:p>
        </p:txBody>
      </p:sp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50975"/>
            <a:ext cx="8281987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Checksum-example (receiver 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Now suppose the receiver receives the pattern sent in Example 7 and there is no error.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10101001   00111001   00011101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When the receiver adds the three sections, it will get all 1s, which, after complementing, is all 0s and shows that there is no error.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			10101001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			00111001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			00011101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Sum			11111111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Complement        	</a:t>
            </a:r>
            <a:r>
              <a:rPr lang="en-US" dirty="0">
                <a:solidFill>
                  <a:schemeClr val="hlink"/>
                </a:solidFill>
                <a:latin typeface="Times" pitchFamily="18" charset="0"/>
              </a:rPr>
              <a:t>00000000</a:t>
            </a:r>
            <a:r>
              <a:rPr lang="en-US" dirty="0">
                <a:latin typeface="Times" pitchFamily="18" charset="0"/>
              </a:rPr>
              <a:t>  </a:t>
            </a:r>
            <a:r>
              <a:rPr lang="en-US" dirty="0">
                <a:solidFill>
                  <a:schemeClr val="hlink"/>
                </a:solidFill>
                <a:latin typeface="Times" pitchFamily="18" charset="0"/>
              </a:rPr>
              <a:t>means that the pattern is OK.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249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Frame format types</a:t>
            </a:r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4113"/>
            <a:ext cx="82454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75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/>
              <a:t>L2CAP data packet format</a:t>
            </a:r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81350"/>
            <a:ext cx="8245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Retransmission</a:t>
            </a:r>
          </a:p>
          <a:p>
            <a:r>
              <a:rPr lang="en-US" dirty="0"/>
              <a:t>Forward Error Correction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Error Correction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242224"/>
              </p:ext>
            </p:extLst>
          </p:nvPr>
        </p:nvGraphicFramePr>
        <p:xfrm>
          <a:off x="457200" y="1600200"/>
          <a:ext cx="8229600" cy="3742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 bits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Number of </a:t>
                      </a:r>
                      <a:b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redundancy bits</a:t>
                      </a:r>
                      <a:b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 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 + 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Review</a:t>
            </a:r>
          </a:p>
          <a:p>
            <a:r>
              <a:rPr lang="en-US" dirty="0"/>
              <a:t>Link Layer Services </a:t>
            </a:r>
          </a:p>
          <a:p>
            <a:r>
              <a:rPr lang="en-US" dirty="0"/>
              <a:t>Error Detection</a:t>
            </a:r>
          </a:p>
          <a:p>
            <a:r>
              <a:rPr lang="en-US" dirty="0"/>
              <a:t>Error Correction</a:t>
            </a:r>
          </a:p>
          <a:p>
            <a:r>
              <a:rPr lang="en-US" dirty="0"/>
              <a:t>Multiple Access Control Protocols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Error Correction –Hamming Code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0063"/>
            <a:ext cx="8547100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Hamming Code-redundancy bits calculations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9295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Hamming Code-redundancy bits calculations…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681162"/>
            <a:ext cx="8967787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detection using hamming code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447800"/>
            <a:ext cx="5305425" cy="498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Links and Protocols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79525"/>
            <a:ext cx="7772400" cy="329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dirty="0"/>
              <a:t>Two types of “links”:</a:t>
            </a:r>
          </a:p>
          <a:p>
            <a:r>
              <a:rPr lang="en-US" sz="2400" dirty="0"/>
              <a:t>point-to-point</a:t>
            </a:r>
          </a:p>
          <a:p>
            <a:pPr lvl="1"/>
            <a:r>
              <a:rPr lang="en-US" sz="2000" dirty="0"/>
              <a:t>PPP for dial-up access</a:t>
            </a:r>
          </a:p>
          <a:p>
            <a:pPr lvl="1"/>
            <a:r>
              <a:rPr lang="en-US" sz="2000" dirty="0"/>
              <a:t>point-to-point link between Ethernet switch and host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broadcast</a:t>
            </a:r>
            <a:r>
              <a:rPr lang="en-US" sz="2400" dirty="0"/>
              <a:t> (shared wire or medium)</a:t>
            </a:r>
          </a:p>
          <a:p>
            <a:pPr lvl="1"/>
            <a:r>
              <a:rPr lang="en-US" sz="2000" dirty="0"/>
              <a:t>traditional Ethernet</a:t>
            </a:r>
          </a:p>
          <a:p>
            <a:pPr lvl="1"/>
            <a:r>
              <a:rPr lang="en-US" sz="2000" dirty="0"/>
              <a:t>upstream HFC</a:t>
            </a:r>
          </a:p>
          <a:p>
            <a:pPr lvl="1"/>
            <a:r>
              <a:rPr lang="en-US" sz="2000" dirty="0"/>
              <a:t>802.11 wireless LAN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495800"/>
            <a:ext cx="5800725" cy="19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are Multiple Access Protocols Required?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63" y="1395413"/>
            <a:ext cx="83962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single shared broadcast channel </a:t>
            </a:r>
          </a:p>
          <a:p>
            <a:r>
              <a:rPr lang="en-US" sz="2400" dirty="0"/>
              <a:t>two or more simultaneous transmissions by nodes: interference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collision</a:t>
            </a:r>
            <a:r>
              <a:rPr lang="en-US" sz="2000" dirty="0"/>
              <a:t> if node receives two or more signals at the same time (examples, LANs, Wireless-LANs)</a:t>
            </a:r>
          </a:p>
          <a:p>
            <a:pPr>
              <a:buFont typeface="ZapfDingbats" pitchFamily="82" charset="2"/>
              <a:buNone/>
            </a:pPr>
            <a:r>
              <a:rPr lang="en-US" sz="2400" i="1" u="sng" dirty="0">
                <a:solidFill>
                  <a:srgbClr val="FF0000"/>
                </a:solidFill>
              </a:rPr>
              <a:t>multiple access protocol</a:t>
            </a:r>
            <a:endParaRPr lang="en-US" sz="2400" dirty="0"/>
          </a:p>
          <a:p>
            <a:r>
              <a:rPr lang="en-US" sz="2400" dirty="0"/>
              <a:t>distributed algorithm that determines how nodes share channel, i.e., determine when node can transmit</a:t>
            </a:r>
          </a:p>
          <a:p>
            <a:r>
              <a:rPr lang="en-US" sz="2400" dirty="0"/>
              <a:t>communication about channel sharing must use channel itself! </a:t>
            </a:r>
          </a:p>
          <a:p>
            <a:pPr lvl="1"/>
            <a:r>
              <a:rPr lang="en-US" sz="2000" dirty="0"/>
              <a:t>no out-of-band channel for coordination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Multiple Access Protocol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44780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Broadcast channel of rate R bps</a:t>
            </a:r>
            <a:endParaRPr lang="en-US" sz="2400"/>
          </a:p>
          <a:p>
            <a:pPr>
              <a:buFont typeface="ZapfDingbats" pitchFamily="82" charset="2"/>
              <a:buNone/>
            </a:pPr>
            <a:r>
              <a:rPr lang="en-US" sz="2400"/>
              <a:t>1. When one node wants to transmit, it can send at rate R.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2. When M nodes want to transmit, each can send at average rate R/M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3. Fully decentralized:</a:t>
            </a:r>
          </a:p>
          <a:p>
            <a:pPr lvl="1"/>
            <a:r>
              <a:rPr lang="en-US" sz="2000"/>
              <a:t>no special node to coordinate transmissions</a:t>
            </a:r>
          </a:p>
          <a:p>
            <a:pPr lvl="1"/>
            <a:r>
              <a:rPr lang="en-US" sz="2000"/>
              <a:t>no synchronization of clocks, slots</a:t>
            </a:r>
            <a:endParaRPr lang="en-US"/>
          </a:p>
          <a:p>
            <a:pPr>
              <a:buFont typeface="ZapfDingbats" pitchFamily="82" charset="2"/>
              <a:buNone/>
            </a:pPr>
            <a:r>
              <a:rPr lang="en-US" sz="2400"/>
              <a:t>4. Simple and easy to implement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Taxonomy of Multiple Access Control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Three broad classes: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Channel Partitioning</a:t>
            </a:r>
            <a:endParaRPr lang="en-US" dirty="0"/>
          </a:p>
          <a:p>
            <a:pPr lvl="1"/>
            <a:r>
              <a:rPr lang="en-US" sz="2000" dirty="0"/>
              <a:t>divide channel into smaller “pieces” (TDM, FDM, Code Division Multiple Access) – </a:t>
            </a:r>
            <a:r>
              <a:rPr lang="en-US" sz="2000" dirty="0">
                <a:solidFill>
                  <a:srgbClr val="FF0000"/>
                </a:solidFill>
              </a:rPr>
              <a:t>TDM, FDM covered in previous </a:t>
            </a:r>
            <a:r>
              <a:rPr lang="en-US" sz="2000" dirty="0" err="1">
                <a:solidFill>
                  <a:srgbClr val="FF0000"/>
                </a:solidFill>
              </a:rPr>
              <a:t>lec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000" dirty="0"/>
              <a:t>allocate piece to node for exclusive use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Random Access</a:t>
            </a:r>
            <a:endParaRPr lang="en-US" dirty="0"/>
          </a:p>
          <a:p>
            <a:pPr lvl="1"/>
            <a:r>
              <a:rPr lang="en-US" sz="2000" dirty="0"/>
              <a:t>channel not divided, allow collisions</a:t>
            </a:r>
          </a:p>
          <a:p>
            <a:pPr lvl="1"/>
            <a:r>
              <a:rPr lang="en-US" sz="2000" dirty="0"/>
              <a:t>“recover” from collisions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“Taking turns”</a:t>
            </a:r>
            <a:endParaRPr lang="en-US" dirty="0"/>
          </a:p>
          <a:p>
            <a:pPr lvl="1"/>
            <a:r>
              <a:rPr lang="en-US" sz="2000" dirty="0"/>
              <a:t>Nodes take turns, but nodes with more to send can take longer turns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node has packet to send</a:t>
            </a:r>
          </a:p>
          <a:p>
            <a:pPr lvl="1"/>
            <a:r>
              <a:rPr lang="en-US" sz="2000" dirty="0"/>
              <a:t>transmit at full channel data rate R.</a:t>
            </a:r>
          </a:p>
          <a:p>
            <a:pPr lvl="1"/>
            <a:r>
              <a:rPr lang="en-US" sz="2000" dirty="0"/>
              <a:t>no </a:t>
            </a:r>
            <a:r>
              <a:rPr lang="en-US" sz="2000" i="1" dirty="0"/>
              <a:t>a priori</a:t>
            </a:r>
            <a:r>
              <a:rPr lang="en-US" sz="2000" dirty="0"/>
              <a:t> coordination among nodes</a:t>
            </a:r>
          </a:p>
          <a:p>
            <a:r>
              <a:rPr lang="en-US" sz="2400" dirty="0"/>
              <a:t>two or more transmitting nodes </a:t>
            </a:r>
            <a:r>
              <a:rPr lang="en-US" sz="2400" dirty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 dirty="0"/>
              <a:t> “collision”,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random access MAC protocol</a:t>
            </a:r>
            <a:r>
              <a:rPr lang="en-US" sz="2400" dirty="0"/>
              <a:t> specifies: </a:t>
            </a:r>
          </a:p>
          <a:p>
            <a:pPr lvl="1"/>
            <a:r>
              <a:rPr lang="en-US" sz="2000" dirty="0"/>
              <a:t>how to detect collisions</a:t>
            </a:r>
          </a:p>
          <a:p>
            <a:pPr lvl="1"/>
            <a:r>
              <a:rPr lang="en-US" sz="2000" dirty="0"/>
              <a:t>how to recover from collisions (e.g., via delayed retransmissions)</a:t>
            </a:r>
          </a:p>
          <a:p>
            <a:r>
              <a:rPr lang="en-US" sz="2400" dirty="0"/>
              <a:t>Examples of random access MAC protocols:</a:t>
            </a:r>
          </a:p>
          <a:p>
            <a:pPr lvl="1"/>
            <a:r>
              <a:rPr lang="en-US" sz="2000" dirty="0"/>
              <a:t>slotted ALOHA</a:t>
            </a:r>
          </a:p>
          <a:p>
            <a:pPr lvl="1"/>
            <a:r>
              <a:rPr lang="en-US" sz="2000" dirty="0"/>
              <a:t>ALOHA</a:t>
            </a:r>
          </a:p>
          <a:p>
            <a:pPr lvl="1"/>
            <a:r>
              <a:rPr lang="en-US" sz="2000" dirty="0"/>
              <a:t>CSMA, CSMA/CD, CSMA/CA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6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nodes transmit whenever a frame arrives</a:t>
            </a:r>
          </a:p>
          <a:p>
            <a:r>
              <a:rPr lang="en-US" sz="2400" dirty="0"/>
              <a:t>No synchronization among nodes</a:t>
            </a:r>
          </a:p>
          <a:p>
            <a:pPr lvl="1"/>
            <a:r>
              <a:rPr lang="en-US" sz="2000" dirty="0"/>
              <a:t>If collision, retransmit after random delay</a:t>
            </a:r>
          </a:p>
          <a:p>
            <a:r>
              <a:rPr lang="en-US" sz="2400" dirty="0"/>
              <a:t>collision probability increases:</a:t>
            </a:r>
          </a:p>
          <a:p>
            <a:pPr lvl="1"/>
            <a:r>
              <a:rPr lang="en-US" sz="2000" dirty="0"/>
              <a:t>frame sent at t</a:t>
            </a:r>
            <a:r>
              <a:rPr lang="en-US" sz="2000" baseline="-25000" dirty="0"/>
              <a:t>0</a:t>
            </a:r>
            <a:r>
              <a:rPr lang="en-US" sz="2000" dirty="0"/>
              <a:t> collides with other frames sent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+1]</a:t>
            </a:r>
          </a:p>
          <a:p>
            <a:endParaRPr lang="en-US" dirty="0"/>
          </a:p>
        </p:txBody>
      </p:sp>
      <p:pic>
        <p:nvPicPr>
          <p:cNvPr id="4" name="Picture 1028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8575"/>
            <a:ext cx="62801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Review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2263" y="1219200"/>
            <a:ext cx="4267200" cy="380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hosts and routers are </a:t>
            </a:r>
            <a:r>
              <a:rPr lang="en-US" sz="2000" b="1" dirty="0">
                <a:solidFill>
                  <a:srgbClr val="FF0000"/>
                </a:solidFill>
              </a:rPr>
              <a:t>nodes</a:t>
            </a:r>
          </a:p>
          <a:p>
            <a:r>
              <a:rPr lang="en-US" sz="2000" dirty="0"/>
              <a:t>communication channels that connect adjacent nodes along communication path are </a:t>
            </a:r>
            <a:r>
              <a:rPr lang="en-US" sz="2000" b="1" dirty="0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 dirty="0"/>
              <a:t>wired links</a:t>
            </a:r>
          </a:p>
          <a:p>
            <a:pPr lvl="1"/>
            <a:r>
              <a:rPr lang="en-US" sz="1800" dirty="0"/>
              <a:t>wireless links</a:t>
            </a:r>
          </a:p>
          <a:p>
            <a:pPr lvl="1"/>
            <a:r>
              <a:rPr lang="en-US" sz="1800" dirty="0"/>
              <a:t>LANs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/>
              <a:t>layer-2 PDU is a </a:t>
            </a:r>
            <a:r>
              <a:rPr lang="en-US" sz="2000" b="1" dirty="0">
                <a:solidFill>
                  <a:srgbClr val="FF0000"/>
                </a:solidFill>
              </a:rPr>
              <a:t>frame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encapsulates datagram</a:t>
            </a:r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68"/>
          <p:cNvGrpSpPr>
            <a:grpSpLocks/>
          </p:cNvGrpSpPr>
          <p:nvPr/>
        </p:nvGrpSpPr>
        <p:grpSpPr bwMode="auto">
          <a:xfrm>
            <a:off x="4579938" y="1370013"/>
            <a:ext cx="4183062" cy="4878387"/>
            <a:chOff x="2882" y="727"/>
            <a:chExt cx="2635" cy="3073"/>
          </a:xfrm>
        </p:grpSpPr>
        <p:sp>
          <p:nvSpPr>
            <p:cNvPr id="6" name="Freeform 227"/>
            <p:cNvSpPr>
              <a:spLocks/>
            </p:cNvSpPr>
            <p:nvPr/>
          </p:nvSpPr>
          <p:spPr bwMode="auto">
            <a:xfrm>
              <a:off x="4228" y="1082"/>
              <a:ext cx="1289" cy="1291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28"/>
            <p:cNvSpPr>
              <a:spLocks/>
            </p:cNvSpPr>
            <p:nvPr/>
          </p:nvSpPr>
          <p:spPr bwMode="auto">
            <a:xfrm>
              <a:off x="2882" y="972"/>
              <a:ext cx="1337" cy="1224"/>
            </a:xfrm>
            <a:custGeom>
              <a:avLst/>
              <a:gdLst>
                <a:gd name="T0" fmla="*/ 550 w 1340"/>
                <a:gd name="T1" fmla="*/ 42 h 1191"/>
                <a:gd name="T2" fmla="*/ 82 w 1340"/>
                <a:gd name="T3" fmla="*/ 60 h 1191"/>
                <a:gd name="T4" fmla="*/ 58 w 1340"/>
                <a:gd name="T5" fmla="*/ 402 h 1191"/>
                <a:gd name="T6" fmla="*/ 28 w 1340"/>
                <a:gd name="T7" fmla="*/ 720 h 1191"/>
                <a:gd name="T8" fmla="*/ 112 w 1340"/>
                <a:gd name="T9" fmla="*/ 870 h 1191"/>
                <a:gd name="T10" fmla="*/ 538 w 1340"/>
                <a:gd name="T11" fmla="*/ 876 h 1191"/>
                <a:gd name="T12" fmla="*/ 640 w 1340"/>
                <a:gd name="T13" fmla="*/ 1128 h 1191"/>
                <a:gd name="T14" fmla="*/ 1234 w 1340"/>
                <a:gd name="T15" fmla="*/ 1098 h 1191"/>
                <a:gd name="T16" fmla="*/ 1276 w 1340"/>
                <a:gd name="T17" fmla="*/ 570 h 1191"/>
                <a:gd name="T18" fmla="*/ 1204 w 1340"/>
                <a:gd name="T19" fmla="*/ 342 h 1191"/>
                <a:gd name="T20" fmla="*/ 760 w 1340"/>
                <a:gd name="T21" fmla="*/ 288 h 1191"/>
                <a:gd name="T22" fmla="*/ 550 w 1340"/>
                <a:gd name="T23" fmla="*/ 4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229"/>
            <p:cNvSpPr>
              <a:spLocks/>
            </p:cNvSpPr>
            <p:nvPr/>
          </p:nvSpPr>
          <p:spPr bwMode="auto">
            <a:xfrm>
              <a:off x="3146" y="2090"/>
              <a:ext cx="2131" cy="17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30"/>
            <p:cNvGrpSpPr>
              <a:grpSpLocks/>
            </p:cNvGrpSpPr>
            <p:nvPr/>
          </p:nvGrpSpPr>
          <p:grpSpPr bwMode="auto">
            <a:xfrm>
              <a:off x="2966" y="1076"/>
              <a:ext cx="526" cy="246"/>
              <a:chOff x="3552" y="246"/>
              <a:chExt cx="527" cy="248"/>
            </a:xfrm>
          </p:grpSpPr>
          <p:graphicFrame>
            <p:nvGraphicFramePr>
              <p:cNvPr id="234" name="Object 23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5" name="Clip" r:id="rId3" imgW="1305000" imgH="1085760" progId="MS_ClipArt_Gallery.2">
                      <p:embed/>
                    </p:oleObj>
                  </mc:Choice>
                  <mc:Fallback>
                    <p:oleObj name="Clip" r:id="rId3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" name="Object 23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6" name="Clip" r:id="rId5" imgW="676440" imgH="485640" progId="MS_ClipArt_Gallery.2">
                      <p:embed/>
                    </p:oleObj>
                  </mc:Choice>
                  <mc:Fallback>
                    <p:oleObj name="Clip" r:id="rId5" imgW="676440" imgH="4856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" name="Line 23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4"/>
            <p:cNvGrpSpPr>
              <a:grpSpLocks/>
            </p:cNvGrpSpPr>
            <p:nvPr/>
          </p:nvGrpSpPr>
          <p:grpSpPr bwMode="auto">
            <a:xfrm>
              <a:off x="2966" y="1535"/>
              <a:ext cx="526" cy="246"/>
              <a:chOff x="3552" y="246"/>
              <a:chExt cx="527" cy="248"/>
            </a:xfrm>
          </p:grpSpPr>
          <p:graphicFrame>
            <p:nvGraphicFramePr>
              <p:cNvPr id="231" name="Object 23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7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2" name="Object 23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8" name="Clip" r:id="rId8" imgW="676440" imgH="485640" progId="MS_ClipArt_Gallery.2">
                      <p:embed/>
                    </p:oleObj>
                  </mc:Choice>
                  <mc:Fallback>
                    <p:oleObj name="Clip" r:id="rId8" imgW="676440" imgH="4856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3" name="Line 23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38"/>
            <p:cNvGrpSpPr>
              <a:grpSpLocks/>
            </p:cNvGrpSpPr>
            <p:nvPr/>
          </p:nvGrpSpPr>
          <p:grpSpPr bwMode="auto">
            <a:xfrm>
              <a:off x="3236" y="1371"/>
              <a:ext cx="50" cy="165"/>
              <a:chOff x="3842" y="406"/>
              <a:chExt cx="51" cy="167"/>
            </a:xfrm>
          </p:grpSpPr>
          <p:sp>
            <p:nvSpPr>
              <p:cNvPr id="228" name="Oval 23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Oval 24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Oval 24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42"/>
            <p:cNvGrpSpPr>
              <a:grpSpLocks/>
            </p:cNvGrpSpPr>
            <p:nvPr/>
          </p:nvGrpSpPr>
          <p:grpSpPr bwMode="auto">
            <a:xfrm>
              <a:off x="3572" y="1759"/>
              <a:ext cx="150" cy="304"/>
              <a:chOff x="4180" y="783"/>
              <a:chExt cx="150" cy="307"/>
            </a:xfrm>
          </p:grpSpPr>
          <p:sp>
            <p:nvSpPr>
              <p:cNvPr id="220" name="AutoShape 2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Rectangle 2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Rectangle 2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2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2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Rectangle 2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Rectangle 2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51"/>
            <p:cNvGrpSpPr>
              <a:grpSpLocks/>
            </p:cNvGrpSpPr>
            <p:nvPr/>
          </p:nvGrpSpPr>
          <p:grpSpPr bwMode="auto">
            <a:xfrm rot="-5400000">
              <a:off x="3794" y="1825"/>
              <a:ext cx="63" cy="167"/>
              <a:chOff x="3842" y="406"/>
              <a:chExt cx="51" cy="167"/>
            </a:xfrm>
          </p:grpSpPr>
          <p:sp>
            <p:nvSpPr>
              <p:cNvPr id="217" name="Oval 2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Oval 2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Oval 2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Line 255"/>
            <p:cNvSpPr>
              <a:spLocks noChangeShapeType="1"/>
            </p:cNvSpPr>
            <p:nvPr/>
          </p:nvSpPr>
          <p:spPr bwMode="auto">
            <a:xfrm>
              <a:off x="3670" y="1688"/>
              <a:ext cx="35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6"/>
            <p:cNvSpPr>
              <a:spLocks noChangeShapeType="1"/>
            </p:cNvSpPr>
            <p:nvPr/>
          </p:nvSpPr>
          <p:spPr bwMode="auto">
            <a:xfrm>
              <a:off x="3672" y="1685"/>
              <a:ext cx="2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57"/>
            <p:cNvSpPr>
              <a:spLocks noChangeShapeType="1"/>
            </p:cNvSpPr>
            <p:nvPr/>
          </p:nvSpPr>
          <p:spPr bwMode="auto">
            <a:xfrm>
              <a:off x="4027" y="1684"/>
              <a:ext cx="1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58"/>
            <p:cNvSpPr>
              <a:spLocks noChangeShapeType="1"/>
            </p:cNvSpPr>
            <p:nvPr/>
          </p:nvSpPr>
          <p:spPr bwMode="auto">
            <a:xfrm>
              <a:off x="3455" y="1272"/>
              <a:ext cx="207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59"/>
            <p:cNvSpPr>
              <a:spLocks noChangeShapeType="1"/>
            </p:cNvSpPr>
            <p:nvPr/>
          </p:nvSpPr>
          <p:spPr bwMode="auto">
            <a:xfrm flipV="1">
              <a:off x="3464" y="1492"/>
              <a:ext cx="198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60"/>
            <p:cNvSpPr>
              <a:spLocks noChangeShapeType="1"/>
            </p:cNvSpPr>
            <p:nvPr/>
          </p:nvSpPr>
          <p:spPr bwMode="auto">
            <a:xfrm flipV="1">
              <a:off x="3842" y="1558"/>
              <a:ext cx="1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261"/>
            <p:cNvGrpSpPr>
              <a:grpSpLocks/>
            </p:cNvGrpSpPr>
            <p:nvPr/>
          </p:nvGrpSpPr>
          <p:grpSpPr bwMode="auto">
            <a:xfrm>
              <a:off x="3927" y="1741"/>
              <a:ext cx="150" cy="305"/>
              <a:chOff x="4180" y="783"/>
              <a:chExt cx="150" cy="307"/>
            </a:xfrm>
          </p:grpSpPr>
          <p:sp>
            <p:nvSpPr>
              <p:cNvPr id="209" name="AutoShape 26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Rectangle 26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26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6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6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6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Rectangle 26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Rectangle 26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0"/>
            <p:cNvGrpSpPr>
              <a:grpSpLocks/>
            </p:cNvGrpSpPr>
            <p:nvPr/>
          </p:nvGrpSpPr>
          <p:grpSpPr bwMode="auto">
            <a:xfrm>
              <a:off x="3241" y="2218"/>
              <a:ext cx="344" cy="714"/>
              <a:chOff x="3314" y="1248"/>
              <a:chExt cx="344" cy="694"/>
            </a:xfrm>
          </p:grpSpPr>
          <p:graphicFrame>
            <p:nvGraphicFramePr>
              <p:cNvPr id="200" name="Object 27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9" name="Clip" r:id="rId9" imgW="1305000" imgH="1085760" progId="MS_ClipArt_Gallery.2">
                      <p:embed/>
                    </p:oleObj>
                  </mc:Choice>
                  <mc:Fallback>
                    <p:oleObj name="Clip" r:id="rId9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1" name="Line 27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02" name="Object 27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0" name="Clip" r:id="rId10" imgW="1305000" imgH="1085760" progId="MS_ClipArt_Gallery.2">
                      <p:embed/>
                    </p:oleObj>
                  </mc:Choice>
                  <mc:Fallback>
                    <p:oleObj name="Clip" r:id="rId10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3" name="Line 27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" name="Group 27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206" name="Oval 27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Oval 27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27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" name="Line 27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2" name="Object 280"/>
            <p:cNvGraphicFramePr>
              <a:graphicFrameLocks noChangeAspect="1"/>
            </p:cNvGraphicFramePr>
            <p:nvPr/>
          </p:nvGraphicFramePr>
          <p:xfrm>
            <a:off x="3863" y="2996"/>
            <a:ext cx="3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1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996"/>
                          <a:ext cx="3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81"/>
            <p:cNvGraphicFramePr>
              <a:graphicFrameLocks noChangeAspect="1"/>
            </p:cNvGraphicFramePr>
            <p:nvPr/>
          </p:nvGraphicFramePr>
          <p:xfrm>
            <a:off x="3423" y="2988"/>
            <a:ext cx="2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2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988"/>
                          <a:ext cx="29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82"/>
            <p:cNvSpPr>
              <a:spLocks noChangeArrowheads="1"/>
            </p:cNvSpPr>
            <p:nvPr/>
          </p:nvSpPr>
          <p:spPr bwMode="auto">
            <a:xfrm rot="-5400000">
              <a:off x="3721" y="3069"/>
              <a:ext cx="48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3"/>
            <p:cNvSpPr>
              <a:spLocks noChangeArrowheads="1"/>
            </p:cNvSpPr>
            <p:nvPr/>
          </p:nvSpPr>
          <p:spPr bwMode="auto">
            <a:xfrm rot="-5400000">
              <a:off x="3781" y="3068"/>
              <a:ext cx="49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84"/>
            <p:cNvSpPr>
              <a:spLocks noChangeArrowheads="1"/>
            </p:cNvSpPr>
            <p:nvPr/>
          </p:nvSpPr>
          <p:spPr bwMode="auto">
            <a:xfrm rot="-5400000">
              <a:off x="3837" y="3071"/>
              <a:ext cx="48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5"/>
            <p:cNvSpPr>
              <a:spLocks noChangeShapeType="1"/>
            </p:cNvSpPr>
            <p:nvPr/>
          </p:nvSpPr>
          <p:spPr bwMode="auto">
            <a:xfrm rot="-5400000">
              <a:off x="4023" y="2977"/>
              <a:ext cx="4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6"/>
            <p:cNvSpPr>
              <a:spLocks noChangeShapeType="1"/>
            </p:cNvSpPr>
            <p:nvPr/>
          </p:nvSpPr>
          <p:spPr bwMode="auto">
            <a:xfrm rot="5400000" flipH="1">
              <a:off x="3573" y="2971"/>
              <a:ext cx="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7"/>
            <p:cNvSpPr>
              <a:spLocks noChangeShapeType="1"/>
            </p:cNvSpPr>
            <p:nvPr/>
          </p:nvSpPr>
          <p:spPr bwMode="auto">
            <a:xfrm rot="16200000" flipV="1">
              <a:off x="3825" y="2726"/>
              <a:ext cx="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8"/>
            <p:cNvSpPr>
              <a:spLocks noChangeShapeType="1"/>
            </p:cNvSpPr>
            <p:nvPr/>
          </p:nvSpPr>
          <p:spPr bwMode="auto">
            <a:xfrm flipV="1">
              <a:off x="3585" y="2662"/>
              <a:ext cx="6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0"/>
            <p:cNvSpPr>
              <a:spLocks noChangeShapeType="1"/>
            </p:cNvSpPr>
            <p:nvPr/>
          </p:nvSpPr>
          <p:spPr bwMode="auto">
            <a:xfrm flipH="1">
              <a:off x="4586" y="2695"/>
              <a:ext cx="200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" name="Object 291"/>
            <p:cNvGraphicFramePr>
              <a:graphicFrameLocks noChangeAspect="1"/>
            </p:cNvGraphicFramePr>
            <p:nvPr/>
          </p:nvGraphicFramePr>
          <p:xfrm>
            <a:off x="4713" y="2351"/>
            <a:ext cx="1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3" name="Clip" r:id="rId13" imgW="981000" imgH="1209600" progId="MS_ClipArt_Gallery.2">
                    <p:embed/>
                  </p:oleObj>
                </mc:Choice>
                <mc:Fallback>
                  <p:oleObj name="Clip" r:id="rId13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351"/>
                          <a:ext cx="1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92"/>
            <p:cNvGraphicFramePr>
              <a:graphicFrameLocks noChangeAspect="1"/>
            </p:cNvGraphicFramePr>
            <p:nvPr/>
          </p:nvGraphicFramePr>
          <p:xfrm>
            <a:off x="3755" y="2413"/>
            <a:ext cx="1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4" name="Clip" r:id="rId15" imgW="981000" imgH="1209600" progId="MS_ClipArt_Gallery.2">
                    <p:embed/>
                  </p:oleObj>
                </mc:Choice>
                <mc:Fallback>
                  <p:oleObj name="Clip" r:id="rId15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413"/>
                          <a:ext cx="1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293"/>
            <p:cNvSpPr>
              <a:spLocks/>
            </p:cNvSpPr>
            <p:nvPr/>
          </p:nvSpPr>
          <p:spPr bwMode="auto">
            <a:xfrm>
              <a:off x="3813" y="2239"/>
              <a:ext cx="970" cy="235"/>
            </a:xfrm>
            <a:custGeom>
              <a:avLst/>
              <a:gdLst>
                <a:gd name="T0" fmla="*/ 0 w 972"/>
                <a:gd name="T1" fmla="*/ 228 h 228"/>
                <a:gd name="T2" fmla="*/ 432 w 972"/>
                <a:gd name="T3" fmla="*/ 9 h 228"/>
                <a:gd name="T4" fmla="*/ 972 w 972"/>
                <a:gd name="T5" fmla="*/ 17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294"/>
            <p:cNvGrpSpPr>
              <a:grpSpLocks/>
            </p:cNvGrpSpPr>
            <p:nvPr/>
          </p:nvGrpSpPr>
          <p:grpSpPr bwMode="auto">
            <a:xfrm>
              <a:off x="4004" y="3335"/>
              <a:ext cx="292" cy="329"/>
              <a:chOff x="2870" y="1518"/>
              <a:chExt cx="292" cy="320"/>
            </a:xfrm>
          </p:grpSpPr>
          <p:graphicFrame>
            <p:nvGraphicFramePr>
              <p:cNvPr id="198" name="Object 29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5" name="Clip" r:id="rId16" imgW="819000" imgH="847800" progId="MS_ClipArt_Gallery.2">
                      <p:embed/>
                    </p:oleObj>
                  </mc:Choice>
                  <mc:Fallback>
                    <p:oleObj name="Clip" r:id="rId16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9" name="Object 29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6" name="Clip" r:id="rId18" imgW="1266840" imgH="1200240" progId="MS_ClipArt_Gallery.2">
                      <p:embed/>
                    </p:oleObj>
                  </mc:Choice>
                  <mc:Fallback>
                    <p:oleObj name="Clip" r:id="rId1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" name="Group 297"/>
            <p:cNvGrpSpPr>
              <a:grpSpLocks/>
            </p:cNvGrpSpPr>
            <p:nvPr/>
          </p:nvGrpSpPr>
          <p:grpSpPr bwMode="auto">
            <a:xfrm>
              <a:off x="4562" y="3360"/>
              <a:ext cx="291" cy="329"/>
              <a:chOff x="2870" y="1518"/>
              <a:chExt cx="292" cy="320"/>
            </a:xfrm>
          </p:grpSpPr>
          <p:graphicFrame>
            <p:nvGraphicFramePr>
              <p:cNvPr id="196" name="Object 29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7" name="Clip" r:id="rId20" imgW="819000" imgH="847800" progId="MS_ClipArt_Gallery.2">
                      <p:embed/>
                    </p:oleObj>
                  </mc:Choice>
                  <mc:Fallback>
                    <p:oleObj name="Clip" r:id="rId20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" name="Object 29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8" name="Clip" r:id="rId21" imgW="1266840" imgH="1200240" progId="MS_ClipArt_Gallery.2">
                      <p:embed/>
                    </p:oleObj>
                  </mc:Choice>
                  <mc:Fallback>
                    <p:oleObj name="Clip" r:id="rId2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Group 300"/>
            <p:cNvGrpSpPr>
              <a:grpSpLocks/>
            </p:cNvGrpSpPr>
            <p:nvPr/>
          </p:nvGrpSpPr>
          <p:grpSpPr bwMode="auto">
            <a:xfrm>
              <a:off x="4265" y="3141"/>
              <a:ext cx="272" cy="290"/>
              <a:chOff x="4733" y="2082"/>
              <a:chExt cx="272" cy="282"/>
            </a:xfrm>
          </p:grpSpPr>
          <p:graphicFrame>
            <p:nvGraphicFramePr>
              <p:cNvPr id="194" name="Object 30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9" name="Clip" r:id="rId22" imgW="819000" imgH="847800" progId="MS_ClipArt_Gallery.2">
                      <p:embed/>
                    </p:oleObj>
                  </mc:Choice>
                  <mc:Fallback>
                    <p:oleObj name="Clip" r:id="rId22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" name="Rectangle 30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Line 303"/>
            <p:cNvSpPr>
              <a:spLocks noChangeShapeType="1"/>
            </p:cNvSpPr>
            <p:nvPr/>
          </p:nvSpPr>
          <p:spPr bwMode="auto">
            <a:xfrm>
              <a:off x="4484" y="3066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304"/>
            <p:cNvGrpSpPr>
              <a:grpSpLocks/>
            </p:cNvGrpSpPr>
            <p:nvPr/>
          </p:nvGrpSpPr>
          <p:grpSpPr bwMode="auto">
            <a:xfrm>
              <a:off x="5001" y="2622"/>
              <a:ext cx="149" cy="316"/>
              <a:chOff x="4180" y="783"/>
              <a:chExt cx="150" cy="307"/>
            </a:xfrm>
          </p:grpSpPr>
          <p:sp>
            <p:nvSpPr>
              <p:cNvPr id="186" name="AutoShape 30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Rectangle 30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Rectangle 30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0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30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31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Rectangle 31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Rectangle 31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313"/>
            <p:cNvGrpSpPr>
              <a:grpSpLocks/>
            </p:cNvGrpSpPr>
            <p:nvPr/>
          </p:nvGrpSpPr>
          <p:grpSpPr bwMode="auto">
            <a:xfrm>
              <a:off x="4992" y="2965"/>
              <a:ext cx="149" cy="315"/>
              <a:chOff x="4180" y="783"/>
              <a:chExt cx="150" cy="307"/>
            </a:xfrm>
          </p:grpSpPr>
          <p:sp>
            <p:nvSpPr>
              <p:cNvPr id="178" name="AutoShape 3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Rectangle 3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3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3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3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Rectangle 3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Rectangle 3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322"/>
            <p:cNvSpPr>
              <a:spLocks noChangeShapeType="1"/>
            </p:cNvSpPr>
            <p:nvPr/>
          </p:nvSpPr>
          <p:spPr bwMode="auto">
            <a:xfrm rot="5400000" flipH="1">
              <a:off x="4707" y="2911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3"/>
            <p:cNvSpPr>
              <a:spLocks noChangeShapeType="1"/>
            </p:cNvSpPr>
            <p:nvPr/>
          </p:nvSpPr>
          <p:spPr bwMode="auto">
            <a:xfrm rot="-5400000">
              <a:off x="4977" y="3107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24"/>
            <p:cNvSpPr>
              <a:spLocks noChangeShapeType="1"/>
            </p:cNvSpPr>
            <p:nvPr/>
          </p:nvSpPr>
          <p:spPr bwMode="auto">
            <a:xfrm rot="-5400000">
              <a:off x="4970" y="2745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25"/>
            <p:cNvSpPr>
              <a:spLocks noChangeShapeType="1"/>
            </p:cNvSpPr>
            <p:nvPr/>
          </p:nvSpPr>
          <p:spPr bwMode="auto">
            <a:xfrm flipV="1">
              <a:off x="4024" y="1280"/>
              <a:ext cx="328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26"/>
            <p:cNvSpPr>
              <a:spLocks noChangeShapeType="1"/>
            </p:cNvSpPr>
            <p:nvPr/>
          </p:nvSpPr>
          <p:spPr bwMode="auto">
            <a:xfrm>
              <a:off x="4694" y="1299"/>
              <a:ext cx="348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27"/>
            <p:cNvSpPr>
              <a:spLocks noChangeShapeType="1"/>
            </p:cNvSpPr>
            <p:nvPr/>
          </p:nvSpPr>
          <p:spPr bwMode="auto">
            <a:xfrm flipH="1">
              <a:off x="5066" y="1558"/>
              <a:ext cx="172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28"/>
            <p:cNvSpPr>
              <a:spLocks noChangeShapeType="1"/>
            </p:cNvSpPr>
            <p:nvPr/>
          </p:nvSpPr>
          <p:spPr bwMode="auto">
            <a:xfrm>
              <a:off x="4514" y="1385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29"/>
            <p:cNvSpPr>
              <a:spLocks noChangeShapeType="1"/>
            </p:cNvSpPr>
            <p:nvPr/>
          </p:nvSpPr>
          <p:spPr bwMode="auto">
            <a:xfrm>
              <a:off x="4532" y="1884"/>
              <a:ext cx="383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30"/>
            <p:cNvSpPr>
              <a:spLocks noChangeShapeType="1"/>
            </p:cNvSpPr>
            <p:nvPr/>
          </p:nvSpPr>
          <p:spPr bwMode="auto">
            <a:xfrm flipH="1">
              <a:off x="4862" y="2243"/>
              <a:ext cx="191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31"/>
            <p:cNvSpPr>
              <a:spLocks noChangeShapeType="1"/>
            </p:cNvSpPr>
            <p:nvPr/>
          </p:nvSpPr>
          <p:spPr bwMode="auto">
            <a:xfrm flipH="1">
              <a:off x="4699" y="1533"/>
              <a:ext cx="40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32"/>
            <p:cNvSpPr>
              <a:spLocks noChangeShapeType="1"/>
            </p:cNvSpPr>
            <p:nvPr/>
          </p:nvSpPr>
          <p:spPr bwMode="auto">
            <a:xfrm flipH="1">
              <a:off x="4706" y="1102"/>
              <a:ext cx="251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33"/>
            <p:cNvSpPr>
              <a:spLocks noChangeShapeType="1"/>
            </p:cNvSpPr>
            <p:nvPr/>
          </p:nvSpPr>
          <p:spPr bwMode="auto">
            <a:xfrm flipH="1">
              <a:off x="5220" y="1237"/>
              <a:ext cx="145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334"/>
            <p:cNvGrpSpPr>
              <a:grpSpLocks/>
            </p:cNvGrpSpPr>
            <p:nvPr/>
          </p:nvGrpSpPr>
          <p:grpSpPr bwMode="auto">
            <a:xfrm>
              <a:off x="3652" y="1385"/>
              <a:ext cx="359" cy="180"/>
              <a:chOff x="3600" y="219"/>
              <a:chExt cx="360" cy="175"/>
            </a:xfrm>
          </p:grpSpPr>
          <p:sp>
            <p:nvSpPr>
              <p:cNvPr id="165" name="Oval 3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3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3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Rectangle 3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9" name="Oval 3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0" name="Group 3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5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Line 3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Line 3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3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2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3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3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" name="Group 348"/>
            <p:cNvGrpSpPr>
              <a:grpSpLocks/>
            </p:cNvGrpSpPr>
            <p:nvPr/>
          </p:nvGrpSpPr>
          <p:grpSpPr bwMode="auto">
            <a:xfrm>
              <a:off x="4334" y="1209"/>
              <a:ext cx="360" cy="180"/>
              <a:chOff x="3600" y="219"/>
              <a:chExt cx="360" cy="175"/>
            </a:xfrm>
          </p:grpSpPr>
          <p:sp>
            <p:nvSpPr>
              <p:cNvPr id="152" name="Oval 3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3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3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Rectangle 3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6" name="Oval 3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3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2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3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Line 3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8" name="Group 3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9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3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3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362"/>
            <p:cNvGrpSpPr>
              <a:grpSpLocks/>
            </p:cNvGrpSpPr>
            <p:nvPr/>
          </p:nvGrpSpPr>
          <p:grpSpPr bwMode="auto">
            <a:xfrm>
              <a:off x="4347" y="1716"/>
              <a:ext cx="359" cy="180"/>
              <a:chOff x="3600" y="219"/>
              <a:chExt cx="360" cy="175"/>
            </a:xfrm>
          </p:grpSpPr>
          <p:sp>
            <p:nvSpPr>
              <p:cNvPr id="139" name="Oval 36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6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36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36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3" name="Oval 36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4" name="Group 36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9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37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Group 376"/>
            <p:cNvGrpSpPr>
              <a:grpSpLocks/>
            </p:cNvGrpSpPr>
            <p:nvPr/>
          </p:nvGrpSpPr>
          <p:grpSpPr bwMode="auto">
            <a:xfrm>
              <a:off x="5042" y="1370"/>
              <a:ext cx="358" cy="179"/>
              <a:chOff x="3600" y="219"/>
              <a:chExt cx="360" cy="175"/>
            </a:xfrm>
          </p:grpSpPr>
          <p:sp>
            <p:nvSpPr>
              <p:cNvPr id="126" name="Oval 3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3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3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3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0" name="Oval 3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1" name="Group 3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6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Line 3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3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3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390"/>
            <p:cNvGrpSpPr>
              <a:grpSpLocks/>
            </p:cNvGrpSpPr>
            <p:nvPr/>
          </p:nvGrpSpPr>
          <p:grpSpPr bwMode="auto">
            <a:xfrm>
              <a:off x="4903" y="2061"/>
              <a:ext cx="359" cy="179"/>
              <a:chOff x="3600" y="219"/>
              <a:chExt cx="360" cy="175"/>
            </a:xfrm>
          </p:grpSpPr>
          <p:sp>
            <p:nvSpPr>
              <p:cNvPr id="113" name="Oval 3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3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3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" name="Oval 3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" name="Group 3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3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4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4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404"/>
            <p:cNvGrpSpPr>
              <a:grpSpLocks/>
            </p:cNvGrpSpPr>
            <p:nvPr/>
          </p:nvGrpSpPr>
          <p:grpSpPr bwMode="auto">
            <a:xfrm>
              <a:off x="4664" y="2511"/>
              <a:ext cx="359" cy="181"/>
              <a:chOff x="3600" y="219"/>
              <a:chExt cx="360" cy="175"/>
            </a:xfrm>
          </p:grpSpPr>
          <p:sp>
            <p:nvSpPr>
              <p:cNvPr id="100" name="Oval 4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4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4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" name="Oval 4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" name="Group 4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0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4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4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4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7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4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4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oup 418"/>
            <p:cNvGrpSpPr>
              <a:grpSpLocks/>
            </p:cNvGrpSpPr>
            <p:nvPr/>
          </p:nvGrpSpPr>
          <p:grpSpPr bwMode="auto">
            <a:xfrm>
              <a:off x="4227" y="2888"/>
              <a:ext cx="359" cy="179"/>
              <a:chOff x="3600" y="219"/>
              <a:chExt cx="360" cy="175"/>
            </a:xfrm>
          </p:grpSpPr>
          <p:sp>
            <p:nvSpPr>
              <p:cNvPr id="87" name="Oval 41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42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42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42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1" name="Oval 42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" name="Group 42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7" name="Line 4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4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4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42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4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4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4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" name="Group 432"/>
            <p:cNvGrpSpPr>
              <a:grpSpLocks/>
            </p:cNvGrpSpPr>
            <p:nvPr/>
          </p:nvGrpSpPr>
          <p:grpSpPr bwMode="auto">
            <a:xfrm>
              <a:off x="3652" y="2598"/>
              <a:ext cx="359" cy="179"/>
              <a:chOff x="3600" y="219"/>
              <a:chExt cx="360" cy="175"/>
            </a:xfrm>
          </p:grpSpPr>
          <p:sp>
            <p:nvSpPr>
              <p:cNvPr id="74" name="Oval 43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3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3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43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8" name="Oval 43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9" name="Group 43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4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4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4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44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1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4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4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Line 448"/>
            <p:cNvSpPr>
              <a:spLocks noChangeShapeType="1"/>
            </p:cNvSpPr>
            <p:nvPr/>
          </p:nvSpPr>
          <p:spPr bwMode="auto">
            <a:xfrm>
              <a:off x="3830" y="2782"/>
              <a:ext cx="1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49"/>
            <p:cNvSpPr>
              <a:spLocks noChangeShapeType="1"/>
            </p:cNvSpPr>
            <p:nvPr/>
          </p:nvSpPr>
          <p:spPr bwMode="auto">
            <a:xfrm flipV="1">
              <a:off x="4192" y="3361"/>
              <a:ext cx="208" cy="1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50"/>
            <p:cNvSpPr>
              <a:spLocks noChangeShapeType="1"/>
            </p:cNvSpPr>
            <p:nvPr/>
          </p:nvSpPr>
          <p:spPr bwMode="auto">
            <a:xfrm flipV="1">
              <a:off x="4438" y="2977"/>
              <a:ext cx="0" cy="3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3"/>
            <p:cNvSpPr>
              <a:spLocks noChangeShapeType="1"/>
            </p:cNvSpPr>
            <p:nvPr/>
          </p:nvSpPr>
          <p:spPr bwMode="auto">
            <a:xfrm>
              <a:off x="3969" y="2684"/>
              <a:ext cx="3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55"/>
            <p:cNvSpPr>
              <a:spLocks noChangeShapeType="1"/>
            </p:cNvSpPr>
            <p:nvPr/>
          </p:nvSpPr>
          <p:spPr bwMode="auto">
            <a:xfrm>
              <a:off x="3915" y="2738"/>
              <a:ext cx="385" cy="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56"/>
            <p:cNvSpPr>
              <a:spLocks noChangeShapeType="1"/>
            </p:cNvSpPr>
            <p:nvPr/>
          </p:nvSpPr>
          <p:spPr bwMode="auto">
            <a:xfrm flipV="1">
              <a:off x="3846" y="2584"/>
              <a:ext cx="885" cy="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58"/>
            <p:cNvSpPr>
              <a:spLocks noChangeShapeType="1"/>
            </p:cNvSpPr>
            <p:nvPr/>
          </p:nvSpPr>
          <p:spPr bwMode="auto">
            <a:xfrm flipV="1">
              <a:off x="4946" y="2177"/>
              <a:ext cx="246" cy="3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59"/>
            <p:cNvSpPr>
              <a:spLocks noChangeShapeType="1"/>
            </p:cNvSpPr>
            <p:nvPr/>
          </p:nvSpPr>
          <p:spPr bwMode="auto">
            <a:xfrm flipH="1" flipV="1">
              <a:off x="4600" y="1861"/>
              <a:ext cx="361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60"/>
            <p:cNvSpPr>
              <a:spLocks noChangeShapeType="1"/>
            </p:cNvSpPr>
            <p:nvPr/>
          </p:nvSpPr>
          <p:spPr bwMode="auto">
            <a:xfrm flipV="1">
              <a:off x="4592" y="1346"/>
              <a:ext cx="0" cy="3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62"/>
            <p:cNvSpPr>
              <a:spLocks noChangeShapeType="1"/>
            </p:cNvSpPr>
            <p:nvPr/>
          </p:nvSpPr>
          <p:spPr bwMode="auto">
            <a:xfrm flipH="1">
              <a:off x="4000" y="1354"/>
              <a:ext cx="377" cy="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63"/>
            <p:cNvSpPr>
              <a:spLocks noChangeShapeType="1"/>
            </p:cNvSpPr>
            <p:nvPr/>
          </p:nvSpPr>
          <p:spPr bwMode="auto">
            <a:xfrm>
              <a:off x="3831" y="1531"/>
              <a:ext cx="161" cy="2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465"/>
            <p:cNvSpPr>
              <a:spLocks/>
            </p:cNvSpPr>
            <p:nvPr/>
          </p:nvSpPr>
          <p:spPr bwMode="auto">
            <a:xfrm>
              <a:off x="4103" y="861"/>
              <a:ext cx="166" cy="562"/>
            </a:xfrm>
            <a:custGeom>
              <a:avLst/>
              <a:gdLst>
                <a:gd name="T0" fmla="*/ 166 w 166"/>
                <a:gd name="T1" fmla="*/ 0 h 562"/>
                <a:gd name="T2" fmla="*/ 43 w 166"/>
                <a:gd name="T3" fmla="*/ 123 h 562"/>
                <a:gd name="T4" fmla="*/ 5 w 166"/>
                <a:gd name="T5" fmla="*/ 323 h 562"/>
                <a:gd name="T6" fmla="*/ 74 w 166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562">
                  <a:moveTo>
                    <a:pt x="166" y="0"/>
                  </a:moveTo>
                  <a:cubicBezTo>
                    <a:pt x="118" y="34"/>
                    <a:pt x="70" y="69"/>
                    <a:pt x="43" y="123"/>
                  </a:cubicBezTo>
                  <a:cubicBezTo>
                    <a:pt x="16" y="177"/>
                    <a:pt x="0" y="250"/>
                    <a:pt x="5" y="323"/>
                  </a:cubicBezTo>
                  <a:cubicBezTo>
                    <a:pt x="10" y="396"/>
                    <a:pt x="63" y="522"/>
                    <a:pt x="74" y="56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466"/>
            <p:cNvSpPr txBox="1">
              <a:spLocks noChangeArrowheads="1"/>
            </p:cNvSpPr>
            <p:nvPr/>
          </p:nvSpPr>
          <p:spPr bwMode="auto">
            <a:xfrm>
              <a:off x="4257" y="727"/>
              <a:ext cx="5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“link”</a:t>
              </a:r>
              <a:endParaRPr lang="en-US"/>
            </a:p>
          </p:txBody>
        </p:sp>
      </p:grpSp>
      <p:sp>
        <p:nvSpPr>
          <p:cNvPr id="237" name="Text Box 467"/>
          <p:cNvSpPr txBox="1">
            <a:spLocks noChangeArrowheads="1"/>
          </p:cNvSpPr>
          <p:nvPr/>
        </p:nvSpPr>
        <p:spPr bwMode="auto">
          <a:xfrm>
            <a:off x="22225" y="5562600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data-link layer</a:t>
            </a:r>
            <a:r>
              <a:rPr lang="en-US" sz="2400" dirty="0"/>
              <a:t> has responsibility of </a:t>
            </a:r>
          </a:p>
          <a:p>
            <a:r>
              <a:rPr lang="en-US" sz="2400" dirty="0"/>
              <a:t>transferring datagram from one node </a:t>
            </a:r>
          </a:p>
          <a:p>
            <a:r>
              <a:rPr lang="en-US" sz="2400" dirty="0"/>
              <a:t>to adjacent node over a link</a:t>
            </a:r>
            <a:endParaRPr lang="en-US" dirty="0"/>
          </a:p>
        </p:txBody>
      </p:sp>
      <p:sp>
        <p:nvSpPr>
          <p:cNvPr id="240" name="Slide Number Placeholder 2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5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 efficiency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533400" y="1328738"/>
            <a:ext cx="82645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sz="2000" dirty="0"/>
              <a:t>P(success by given node) = P(node transmits) </a:t>
            </a:r>
            <a:r>
              <a:rPr lang="en-US" baseline="16000" dirty="0"/>
              <a:t>.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dirty="0"/>
              <a:t>                                         P(no other node transmits in [p</a:t>
            </a:r>
            <a:r>
              <a:rPr lang="en-US" sz="2000" baseline="-25000" dirty="0"/>
              <a:t>0</a:t>
            </a:r>
            <a:r>
              <a:rPr lang="en-US" sz="2000" dirty="0"/>
              <a:t>-1,p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baseline="16000" dirty="0"/>
              <a:t>.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dirty="0"/>
              <a:t>                                         P(no other node transmits in [p</a:t>
            </a:r>
            <a:r>
              <a:rPr lang="en-US" sz="2000" baseline="-25000" dirty="0"/>
              <a:t>0</a:t>
            </a:r>
            <a:r>
              <a:rPr lang="en-US" sz="2000" dirty="0"/>
              <a:t>-1,p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</a:p>
          <a:p>
            <a:pPr>
              <a:buFont typeface="ZapfDingbats" pitchFamily="82" charset="2"/>
              <a:buNone/>
            </a:pPr>
            <a:r>
              <a:rPr lang="en-US" sz="2000" dirty="0"/>
              <a:t>                                      = p </a:t>
            </a:r>
            <a:r>
              <a:rPr lang="en-US" baseline="16000" dirty="0"/>
              <a:t>. </a:t>
            </a:r>
            <a:r>
              <a:rPr lang="en-US" sz="2000" dirty="0"/>
              <a:t>(1-p)</a:t>
            </a:r>
            <a:r>
              <a:rPr lang="en-US" sz="2000" b="1" baseline="30000" dirty="0"/>
              <a:t>N-1</a:t>
            </a:r>
            <a:r>
              <a:rPr lang="en-US" baseline="16000" dirty="0"/>
              <a:t> . </a:t>
            </a:r>
            <a:r>
              <a:rPr lang="en-US" sz="2000" dirty="0"/>
              <a:t>(1-p)</a:t>
            </a:r>
            <a:r>
              <a:rPr lang="en-US" sz="2000" b="1" baseline="30000" dirty="0"/>
              <a:t>N-1</a:t>
            </a:r>
          </a:p>
          <a:p>
            <a:pPr>
              <a:buFont typeface="ZapfDingbats" pitchFamily="82" charset="2"/>
              <a:buNone/>
            </a:pPr>
            <a:r>
              <a:rPr lang="en-US" sz="2000" b="1" baseline="30000" dirty="0"/>
              <a:t>                                    	</a:t>
            </a:r>
            <a:r>
              <a:rPr lang="en-US" sz="2000" b="1" dirty="0"/>
              <a:t>   </a:t>
            </a:r>
            <a:r>
              <a:rPr lang="en-US" sz="2000" b="1" baseline="30000" dirty="0"/>
              <a:t>    </a:t>
            </a:r>
            <a:r>
              <a:rPr lang="en-US" sz="2000" b="1" dirty="0"/>
              <a:t>= </a:t>
            </a:r>
            <a:r>
              <a:rPr lang="en-US" sz="2000" dirty="0"/>
              <a:t>p </a:t>
            </a:r>
            <a:r>
              <a:rPr lang="en-US" baseline="16000" dirty="0"/>
              <a:t>. </a:t>
            </a:r>
            <a:r>
              <a:rPr lang="en-US" sz="2000" dirty="0"/>
              <a:t>(1-p)</a:t>
            </a:r>
            <a:r>
              <a:rPr lang="en-US" sz="2000" b="1" baseline="30000" dirty="0"/>
              <a:t>2(N-1)</a:t>
            </a:r>
            <a:r>
              <a:rPr lang="en-US" baseline="16000" dirty="0"/>
              <a:t> 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endParaRPr lang="en-US" baseline="16000" dirty="0"/>
          </a:p>
          <a:p>
            <a:pPr>
              <a:buFont typeface="ZapfDingbats" pitchFamily="82" charset="2"/>
              <a:buNone/>
            </a:pPr>
            <a:r>
              <a:rPr lang="en-US" baseline="16000" dirty="0"/>
              <a:t>                              … choosing optimum p and then letting n -&gt; </a:t>
            </a:r>
            <a:r>
              <a:rPr lang="en-US" baseline="16000" dirty="0" err="1"/>
              <a:t>infty</a:t>
            </a:r>
            <a:r>
              <a:rPr lang="en-US" baseline="16000" dirty="0"/>
              <a:t> ...</a:t>
            </a:r>
          </a:p>
          <a:p>
            <a:pPr>
              <a:buFont typeface="ZapfDingbats" pitchFamily="82" charset="2"/>
              <a:buNone/>
            </a:pPr>
            <a:r>
              <a:rPr lang="en-US" baseline="16000" dirty="0"/>
              <a:t>                                        </a:t>
            </a:r>
            <a:br>
              <a:rPr lang="en-US" baseline="16000" dirty="0"/>
            </a:br>
            <a:r>
              <a:rPr lang="en-US" baseline="16000" dirty="0"/>
              <a:t>                                    = 1/(2e) = .18 </a:t>
            </a:r>
            <a:r>
              <a:rPr lang="en-US" sz="2000" dirty="0"/>
              <a:t>	</a:t>
            </a:r>
            <a:endParaRPr lang="en-US" sz="24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4013" y="1600200"/>
            <a:ext cx="39893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Assumptions</a:t>
            </a:r>
            <a:endParaRPr lang="en-US" sz="2400"/>
          </a:p>
          <a:p>
            <a:r>
              <a:rPr lang="en-US" sz="2400"/>
              <a:t>all frames same size</a:t>
            </a:r>
          </a:p>
          <a:p>
            <a:r>
              <a:rPr lang="en-US" sz="2400"/>
              <a:t>time is divided into equal size slots, time to transmit 1 frame</a:t>
            </a:r>
          </a:p>
          <a:p>
            <a:r>
              <a:rPr lang="en-US" sz="2400"/>
              <a:t>nodes start to transmit frames only at beginning of slots</a:t>
            </a:r>
          </a:p>
          <a:p>
            <a:r>
              <a:rPr lang="en-US" sz="2400"/>
              <a:t>nodes are synchronized</a:t>
            </a:r>
          </a:p>
          <a:p>
            <a:r>
              <a:rPr lang="en-US" sz="240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95800" y="1600200"/>
            <a:ext cx="4332288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Operation</a:t>
            </a:r>
            <a:endParaRPr lang="en-US" sz="2400"/>
          </a:p>
          <a:p>
            <a:r>
              <a:rPr lang="en-US" sz="2400"/>
              <a:t>when node obtains fresh frame, it transmits in next slot</a:t>
            </a:r>
          </a:p>
          <a:p>
            <a:r>
              <a:rPr lang="en-US" sz="2400"/>
              <a:t>no collision, node can send new frame in next slot</a:t>
            </a:r>
          </a:p>
          <a:p>
            <a:r>
              <a:rPr lang="en-US" sz="2400"/>
              <a:t>if collision, node retransmits frame in each subsequent slot with prob. p until success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5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3255963"/>
            <a:ext cx="3810000" cy="3203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Pros</a:t>
            </a:r>
            <a:endParaRPr lang="en-US" sz="2400" dirty="0"/>
          </a:p>
          <a:p>
            <a:r>
              <a:rPr lang="en-US" sz="2400" dirty="0"/>
              <a:t>single active node can continuously transmit at full rate of channel</a:t>
            </a:r>
          </a:p>
          <a:p>
            <a:r>
              <a:rPr lang="en-US" sz="2400" dirty="0"/>
              <a:t>highly decentralized: only slots in nodes need to be in sync</a:t>
            </a:r>
          </a:p>
          <a:p>
            <a:r>
              <a:rPr lang="en-US" sz="2400" dirty="0"/>
              <a:t>simple</a:t>
            </a:r>
          </a:p>
          <a:p>
            <a:endParaRPr lang="en-US" sz="24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95800" y="3255963"/>
            <a:ext cx="3810000" cy="32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Cons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idle slots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clock synchronization</a:t>
            </a:r>
          </a:p>
        </p:txBody>
      </p:sp>
      <p:pic>
        <p:nvPicPr>
          <p:cNvPr id="6" name="Picture 5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8990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 efficiency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1950" y="2986088"/>
            <a:ext cx="3810000" cy="3128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Suppose N nodes with many frames to send, each transmits in slot with probability </a:t>
            </a:r>
            <a:r>
              <a:rPr lang="en-US" sz="2400" i="1"/>
              <a:t>p</a:t>
            </a:r>
          </a:p>
          <a:p>
            <a:r>
              <a:rPr lang="en-US" sz="2400"/>
              <a:t>prob that node 1 has success in a slot</a:t>
            </a:r>
            <a:r>
              <a:rPr lang="en-US" sz="2000"/>
              <a:t>            = p(1-p)</a:t>
            </a:r>
            <a:r>
              <a:rPr lang="en-US" sz="2000" b="1" baseline="30000"/>
              <a:t>N-1</a:t>
            </a:r>
          </a:p>
          <a:p>
            <a:r>
              <a:rPr lang="en-US" sz="2400"/>
              <a:t>prob that any node has a success</a:t>
            </a:r>
            <a:r>
              <a:rPr lang="en-US" sz="2000"/>
              <a:t> = Np(1-p)</a:t>
            </a:r>
            <a:r>
              <a:rPr lang="en-US" sz="2000" b="1" baseline="30000"/>
              <a:t>N-1</a:t>
            </a:r>
          </a:p>
          <a:p>
            <a:endParaRPr lang="en-US" sz="2000" b="1" baseline="30000"/>
          </a:p>
          <a:p>
            <a:endParaRPr lang="en-US" sz="2000"/>
          </a:p>
          <a:p>
            <a:pPr>
              <a:buFont typeface="ZapfDingbats" pitchFamily="82" charset="2"/>
              <a:buNone/>
            </a:pPr>
            <a:r>
              <a:rPr lang="en-US" sz="2000"/>
              <a:t>          </a:t>
            </a:r>
            <a:endParaRPr lang="en-US" sz="2000" b="1" i="1"/>
          </a:p>
          <a:p>
            <a:pPr>
              <a:buFont typeface="ZapfDingbats" pitchFamily="82" charset="2"/>
              <a:buNone/>
            </a:pPr>
            <a:endParaRPr lang="en-US" sz="2000" i="1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148263" y="1108075"/>
            <a:ext cx="3810000" cy="31638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For max efficiency with N nodes, find p* that maximizes </a:t>
            </a:r>
            <a:br>
              <a:rPr lang="en-US" sz="2400"/>
            </a:br>
            <a:r>
              <a:rPr lang="en-US" sz="2400"/>
              <a:t>Np(1-p)</a:t>
            </a:r>
            <a:r>
              <a:rPr lang="en-US" sz="2400" b="1" baseline="30000"/>
              <a:t>N-1</a:t>
            </a:r>
            <a:endParaRPr lang="en-US" sz="2000" b="1" baseline="30000"/>
          </a:p>
          <a:p>
            <a:r>
              <a:rPr lang="en-US" sz="2400"/>
              <a:t>For many nodes, take limit of Np*(1-p*)</a:t>
            </a:r>
            <a:r>
              <a:rPr lang="en-US" sz="2400" b="1" baseline="30000"/>
              <a:t>N-1 </a:t>
            </a:r>
            <a:r>
              <a:rPr lang="en-US" sz="2400"/>
              <a:t>as N goes to infinity, gives 1/e = .37</a:t>
            </a:r>
            <a:endParaRPr lang="en-US" sz="2400" b="1" baseline="300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950" y="1143000"/>
            <a:ext cx="4614863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Efficiency</a:t>
            </a:r>
            <a:r>
              <a:rPr lang="en-US" sz="2400"/>
              <a:t> is the long-run </a:t>
            </a:r>
            <a:br>
              <a:rPr lang="en-US" sz="2400"/>
            </a:br>
            <a:r>
              <a:rPr lang="en-US" sz="2400"/>
              <a:t>fraction of successful slots </a:t>
            </a:r>
            <a:br>
              <a:rPr lang="en-US" sz="2400"/>
            </a:br>
            <a:r>
              <a:rPr lang="en-US" sz="2400"/>
              <a:t>when there are many nodes, each with many frames to send</a:t>
            </a:r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03850" y="4529138"/>
            <a:ext cx="2846388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At best:</a:t>
            </a:r>
            <a:r>
              <a:rPr lang="en-US" sz="2400"/>
              <a:t> channel</a:t>
            </a:r>
          </a:p>
          <a:p>
            <a:r>
              <a:rPr lang="en-US" sz="2400"/>
              <a:t>used for useful </a:t>
            </a:r>
          </a:p>
          <a:p>
            <a:r>
              <a:rPr lang="en-US" sz="2400"/>
              <a:t>transmissions 37%</a:t>
            </a:r>
          </a:p>
          <a:p>
            <a:r>
              <a:rPr lang="en-US" sz="2400"/>
              <a:t>of time!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9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Carrier Sense Multiple Access (CSMA)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 listen; transmit only if channel sensed to be idle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collisions occur in this scheme?</a:t>
            </a:r>
          </a:p>
          <a:p>
            <a:pPr lvl="1"/>
            <a:r>
              <a:rPr lang="en-US" sz="2000" dirty="0"/>
              <a:t>One possibility: two nodes might attempt to transmit a frame at the same time</a:t>
            </a:r>
          </a:p>
          <a:p>
            <a:pPr lvl="1"/>
            <a:r>
              <a:rPr lang="en-US" sz="2000" dirty="0"/>
              <a:t>Another possibility?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5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CSMA/CD:</a:t>
            </a:r>
            <a:r>
              <a:rPr lang="en-US" dirty="0"/>
              <a:t> carrier sensing, deferral as in CSMA</a:t>
            </a:r>
          </a:p>
          <a:p>
            <a:pPr lvl="1"/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/>
            <a:r>
              <a:rPr lang="en-US" dirty="0"/>
              <a:t>colliding transmissions aborted, reducing channel wastage </a:t>
            </a:r>
          </a:p>
          <a:p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easy in wired LANs: measure signal strengths, compare transmitted, received signals</a:t>
            </a:r>
          </a:p>
          <a:p>
            <a:pPr lvl="1"/>
            <a:r>
              <a:rPr lang="en-US" dirty="0"/>
              <a:t>difficult in wireless LANs: receiver shut off while transmitting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7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CSMA\CD-Efficiency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51014"/>
              </p:ext>
            </p:extLst>
          </p:nvPr>
        </p:nvGraphicFramePr>
        <p:xfrm>
          <a:off x="2515347" y="3276600"/>
          <a:ext cx="3199653" cy="85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3" imgW="1663700" imgH="444500" progId="Equation.3">
                  <p:embed/>
                </p:oleObj>
              </mc:Choice>
              <mc:Fallback>
                <p:oleObj name="Equation" r:id="rId3" imgW="1663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347" y="3276600"/>
                        <a:ext cx="3199653" cy="854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676761"/>
            <a:ext cx="7772400" cy="4724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</a:t>
            </a:r>
            <a:r>
              <a:rPr lang="en-US" sz="2400" baseline="-25000" dirty="0" err="1"/>
              <a:t>prop</a:t>
            </a:r>
            <a:r>
              <a:rPr lang="en-US" sz="2400" dirty="0"/>
              <a:t> = max prop between 2 nodes in LAN</a:t>
            </a:r>
          </a:p>
          <a:p>
            <a:r>
              <a:rPr lang="en-US" sz="2400" dirty="0" err="1"/>
              <a:t>t</a:t>
            </a:r>
            <a:r>
              <a:rPr lang="en-US" sz="2400" baseline="-25000" dirty="0" err="1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Efficiency goes to 1 as </a:t>
            </a:r>
            <a:r>
              <a:rPr lang="en-US" sz="2400" dirty="0" err="1"/>
              <a:t>t</a:t>
            </a:r>
            <a:r>
              <a:rPr lang="en-US" sz="2400" baseline="-25000" dirty="0" err="1"/>
              <a:t>prop</a:t>
            </a:r>
            <a:r>
              <a:rPr lang="en-US" sz="2400" dirty="0"/>
              <a:t> goes to 0</a:t>
            </a:r>
          </a:p>
          <a:p>
            <a:r>
              <a:rPr lang="en-US" sz="2400" dirty="0"/>
              <a:t>Goes to 1 as </a:t>
            </a:r>
            <a:r>
              <a:rPr lang="en-US" sz="2400" dirty="0" err="1"/>
              <a:t>t</a:t>
            </a:r>
            <a:r>
              <a:rPr lang="en-US" sz="2400" baseline="-25000" dirty="0" err="1"/>
              <a:t>trans</a:t>
            </a:r>
            <a:r>
              <a:rPr lang="en-US" sz="2400" dirty="0"/>
              <a:t> goes to infinity</a:t>
            </a:r>
          </a:p>
          <a:p>
            <a:r>
              <a:rPr lang="en-US" sz="2400" dirty="0"/>
              <a:t>Much better than ALOHA, but still decentralized, simple, and cheap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10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Time-Space Diagram of Two CSMA nodes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600200"/>
            <a:ext cx="4114799" cy="446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933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with collision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42084"/>
            <a:ext cx="4191000" cy="44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6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Review…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reliable data transfer over link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3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1" dirty="0"/>
              <a:t>CSMA/CA flowchart</a:t>
            </a:r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81075"/>
            <a:ext cx="44513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4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CSMA\CA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4" descr="4-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97" y="1828800"/>
            <a:ext cx="712650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657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CSMA\CA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4" descr="4-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32986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882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CSMA\CA- Fragment Burst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4" descr="4-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0" y="2286000"/>
            <a:ext cx="7333170" cy="28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340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CSMA\CA-Inter frame Spaces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4" descr="4-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50231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924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199" y="1828800"/>
            <a:ext cx="5906453" cy="4038600"/>
          </a:xfrm>
          <a:noFill/>
        </p:spPr>
      </p:pic>
    </p:spTree>
    <p:extLst>
      <p:ext uri="{BB962C8B-B14F-4D97-AF65-F5344CB8AC3E}">
        <p14:creationId xmlns:p14="http://schemas.microsoft.com/office/powerpoint/2010/main" val="3103676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Transmission of MPDU without RTS\CTS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6575550" cy="3995628"/>
          </a:xfrm>
          <a:noFill/>
        </p:spPr>
      </p:pic>
    </p:spTree>
    <p:extLst>
      <p:ext uri="{BB962C8B-B14F-4D97-AF65-F5344CB8AC3E}">
        <p14:creationId xmlns:p14="http://schemas.microsoft.com/office/powerpoint/2010/main" val="4052984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Fragmented MPDU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05000"/>
            <a:ext cx="7521269" cy="3621352"/>
          </a:xfrm>
          <a:noFill/>
        </p:spPr>
      </p:pic>
    </p:spTree>
    <p:extLst>
      <p:ext uri="{BB962C8B-B14F-4D97-AF65-F5344CB8AC3E}">
        <p14:creationId xmlns:p14="http://schemas.microsoft.com/office/powerpoint/2010/main" val="2350947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8082809" cy="2895600"/>
          </a:xfrm>
          <a:noFill/>
        </p:spPr>
      </p:pic>
    </p:spTree>
    <p:extLst>
      <p:ext uri="{BB962C8B-B14F-4D97-AF65-F5344CB8AC3E}">
        <p14:creationId xmlns:p14="http://schemas.microsoft.com/office/powerpoint/2010/main" val="609851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650" y="1752600"/>
            <a:ext cx="8300619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18546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Services: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Framing, link access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Reliable delivery between adjacent nodes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/>
              <a:t>Flow Control</a:t>
            </a:r>
            <a:endParaRPr lang="en-US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Error Detection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Error Correction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Half-duplex and full-duplex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26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586038"/>
            <a:ext cx="7772400" cy="2905125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2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“Taking Turns” MAC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channel partitioning MAC protocols:</a:t>
            </a:r>
            <a:endParaRPr lang="en-US" dirty="0"/>
          </a:p>
          <a:p>
            <a:pPr lvl="1"/>
            <a:r>
              <a:rPr lang="en-US" dirty="0"/>
              <a:t>share channel efficiently and fairly at high load</a:t>
            </a:r>
          </a:p>
          <a:p>
            <a:pPr lvl="1"/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Random access MAC protocols</a:t>
            </a:r>
            <a:endParaRPr lang="en-US" dirty="0"/>
          </a:p>
          <a:p>
            <a:pPr lvl="1"/>
            <a:r>
              <a:rPr lang="en-US" dirty="0"/>
              <a:t>efficient at low load: single node can fully utilize channel</a:t>
            </a:r>
          </a:p>
          <a:p>
            <a:pPr lvl="1"/>
            <a:r>
              <a:rPr lang="en-US" dirty="0"/>
              <a:t>high load: collision overhead</a:t>
            </a:r>
          </a:p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“taking turns” protocols</a:t>
            </a:r>
            <a:endParaRPr lang="en-US" dirty="0"/>
          </a:p>
          <a:p>
            <a:pPr lvl="1">
              <a:buFont typeface="ZapfDingbats" pitchFamily="82" charset="2"/>
              <a:buNone/>
            </a:pPr>
            <a:r>
              <a:rPr lang="en-US" dirty="0"/>
              <a:t>look for best of both worlds!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5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“Taking Turns” MAC protocols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0563" y="1481137"/>
            <a:ext cx="34607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Polling:</a:t>
            </a:r>
            <a:r>
              <a:rPr lang="en-US" sz="2400" b="1"/>
              <a:t> </a:t>
            </a:r>
            <a:endParaRPr lang="en-US" sz="2400"/>
          </a:p>
          <a:p>
            <a:r>
              <a:rPr lang="en-US" sz="2400"/>
              <a:t>master node “invites” slave nodes to transmit in turn</a:t>
            </a:r>
          </a:p>
          <a:p>
            <a:r>
              <a:rPr lang="en-US" sz="2400"/>
              <a:t>concerns:</a:t>
            </a:r>
          </a:p>
          <a:p>
            <a:pPr lvl="1"/>
            <a:r>
              <a:rPr lang="en-US" sz="2000"/>
              <a:t>polling overhead </a:t>
            </a:r>
          </a:p>
          <a:p>
            <a:pPr lvl="1"/>
            <a:r>
              <a:rPr lang="en-US" sz="2000"/>
              <a:t>latency</a:t>
            </a:r>
          </a:p>
          <a:p>
            <a:pPr lvl="1"/>
            <a:r>
              <a:rPr lang="en-US" sz="2000"/>
              <a:t>single point of failure (master)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00525" y="1447800"/>
            <a:ext cx="46116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Token passing: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dirty="0"/>
              <a:t>control </a:t>
            </a:r>
            <a:r>
              <a:rPr lang="en-US" sz="2400" b="1" dirty="0"/>
              <a:t>token </a:t>
            </a:r>
            <a:r>
              <a:rPr lang="en-US" sz="2400" dirty="0"/>
              <a:t>passed from one node to next sequentially.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dirty="0"/>
              <a:t>token message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dirty="0"/>
              <a:t>concerns: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/>
              <a:t>token overhead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/>
              <a:t>latency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/>
              <a:t>single point of failure (token)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800" dirty="0"/>
              <a:t> </a:t>
            </a:r>
          </a:p>
        </p:txBody>
      </p:sp>
      <p:pic>
        <p:nvPicPr>
          <p:cNvPr id="6" name="Picture 5" descr="IMG000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97450"/>
            <a:ext cx="2808288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4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Summary of MAC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 you do with a shared media?</a:t>
            </a:r>
          </a:p>
          <a:p>
            <a:pPr lvl="1"/>
            <a:r>
              <a:rPr lang="en-US" dirty="0"/>
              <a:t>Channel Partitioning, by time, frequency or code</a:t>
            </a:r>
          </a:p>
          <a:p>
            <a:pPr lvl="2"/>
            <a:r>
              <a:rPr lang="en-US" dirty="0"/>
              <a:t>Time Division, Frequency Division</a:t>
            </a:r>
          </a:p>
          <a:p>
            <a:pPr lvl="1"/>
            <a:r>
              <a:rPr lang="en-US" dirty="0"/>
              <a:t>Random partitioning (dynamic), </a:t>
            </a:r>
          </a:p>
          <a:p>
            <a:pPr lvl="2"/>
            <a:r>
              <a:rPr lang="en-US" dirty="0"/>
              <a:t>ALOHA, S-ALOHA, CSMA, CSMA/CD</a:t>
            </a:r>
          </a:p>
          <a:p>
            <a:pPr lvl="2"/>
            <a:r>
              <a:rPr lang="en-US" dirty="0"/>
              <a:t>carrier sensing: easy in some technologies (wire), hard in others (wireless)</a:t>
            </a:r>
          </a:p>
          <a:p>
            <a:pPr lvl="2"/>
            <a:r>
              <a:rPr lang="en-US" dirty="0"/>
              <a:t>CSMA/CD used in Ethernet</a:t>
            </a:r>
          </a:p>
          <a:p>
            <a:pPr lvl="2"/>
            <a:r>
              <a:rPr lang="en-US" dirty="0"/>
              <a:t>CSMA/CA used in 802.11</a:t>
            </a:r>
          </a:p>
          <a:p>
            <a:pPr lvl="1"/>
            <a:r>
              <a:rPr lang="en-US" dirty="0"/>
              <a:t>Taking Turns</a:t>
            </a:r>
          </a:p>
          <a:p>
            <a:pPr lvl="2"/>
            <a:r>
              <a:rPr lang="en-US" dirty="0"/>
              <a:t>polling from a central site, token passing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1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9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Ethernet introduction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Ethernet is the most widely used local area network (LAN) technology. </a:t>
            </a:r>
          </a:p>
          <a:p>
            <a:pPr eaLnBrk="1" hangingPunct="1"/>
            <a:r>
              <a:rPr lang="en-US" dirty="0">
                <a:cs typeface="Arial" charset="0"/>
              </a:rPr>
              <a:t>Ethernet was designed to carry data at high speeds for very limited distances. </a:t>
            </a:r>
          </a:p>
          <a:p>
            <a:pPr eaLnBrk="1" hangingPunct="1"/>
            <a:r>
              <a:rPr lang="en-US" dirty="0">
                <a:cs typeface="Arial" charset="0"/>
              </a:rPr>
              <a:t>Ethernet is well suited to applications where a local communication medium must carry sporadic, occasionally heavy traffic at high peak data rates.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30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Ethernet history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cs typeface="Arial" charset="0"/>
              </a:rPr>
              <a:t>1960s</a:t>
            </a:r>
            <a:r>
              <a:rPr lang="en-US">
                <a:cs typeface="Arial" charset="0"/>
              </a:rPr>
              <a:t>, the University of Hawaii.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cs typeface="Arial" charset="0"/>
              </a:rPr>
              <a:t>1970s</a:t>
            </a:r>
            <a:r>
              <a:rPr lang="en-US">
                <a:cs typeface="Arial" charset="0"/>
              </a:rPr>
              <a:t>, Xerox developed the first system.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cs typeface="Arial" charset="0"/>
              </a:rPr>
              <a:t>1980</a:t>
            </a:r>
            <a:r>
              <a:rPr lang="en-US">
                <a:cs typeface="Arial" charset="0"/>
              </a:rPr>
              <a:t>, IEEE released 802.3 specification.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cs typeface="Arial" charset="0"/>
              </a:rPr>
              <a:t>1980s</a:t>
            </a:r>
            <a:r>
              <a:rPr lang="en-US">
                <a:cs typeface="Arial" charset="0"/>
              </a:rPr>
              <a:t>, Digital, Intel and Xerox jointly developed and released an Ethernet specification (v2.0), Compatible with 802.3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cs typeface="Arial" charset="0"/>
              </a:rPr>
              <a:t>Today</a:t>
            </a:r>
            <a:r>
              <a:rPr lang="en-US">
                <a:cs typeface="Arial" charset="0"/>
              </a:rPr>
              <a:t>, the term Ethernet is often used to refer to Ethernet specifications, including IEEE 802.3.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8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Datalink and Physical layers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82000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677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Comparing Ethernet and IEEE 802.3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  <a:noFill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Specify similar technologies.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Broadcast network.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Using CSMA/CD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Hardware implementation.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Differences: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Arial" charset="0"/>
              </a:rPr>
              <a:t>Ethernet provides services corresponding to physical and datalink layer.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Arial" charset="0"/>
              </a:rPr>
              <a:t>IEEE 802.3 specifies the physical layer and the channel-access portion of the data link layer but does not define a LLC protocol.</a:t>
            </a:r>
            <a:endParaRPr lang="en-US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20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bldLvl="2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Ethernet family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0150"/>
            <a:ext cx="8534400" cy="565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312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EDC= Error Detection and Correction bits (redundancy)</a:t>
            </a:r>
          </a:p>
          <a:p>
            <a:r>
              <a:rPr lang="en-US" sz="2000" dirty="0"/>
              <a:t>D    = Data protected by error checking, may include header fields 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sz="2000" dirty="0"/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sz="2000" dirty="0"/>
              <a:t> larger EDC field yields better detection and correction</a:t>
            </a:r>
          </a:p>
        </p:txBody>
      </p:sp>
      <p:pic>
        <p:nvPicPr>
          <p:cNvPr id="5" name="Picture 3" descr="521 Error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9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Ethernet frame format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1232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Preamble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03459" name="AutoShape 3"/>
          <p:cNvSpPr>
            <a:spLocks noChangeArrowheads="1"/>
          </p:cNvSpPr>
          <p:nvPr/>
        </p:nvSpPr>
        <p:spPr bwMode="auto">
          <a:xfrm>
            <a:off x="609600" y="4191000"/>
            <a:ext cx="4572000" cy="1219200"/>
          </a:xfrm>
          <a:prstGeom prst="wedgeRectCallout">
            <a:avLst>
              <a:gd name="adj1" fmla="val -40139"/>
              <a:gd name="adj2" fmla="val -12434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Note that a frame is Ethernet or IEEE 802.3.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57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Start of frame delimiter (SOF)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04483" name="AutoShape 3"/>
          <p:cNvSpPr>
            <a:spLocks noChangeArrowheads="1"/>
          </p:cNvSpPr>
          <p:nvPr/>
        </p:nvSpPr>
        <p:spPr bwMode="auto">
          <a:xfrm>
            <a:off x="2133600" y="2895600"/>
            <a:ext cx="6629400" cy="1981200"/>
          </a:xfrm>
          <a:prstGeom prst="wedgeRectCallout">
            <a:avLst>
              <a:gd name="adj1" fmla="val -46815"/>
              <a:gd name="adj2" fmla="val 80611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The IEEE 802.3: synchronize the frame-reception portions of all stations on the LAN. 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Be explicitly specified in Ethernet.</a:t>
            </a: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23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Source and destination addresses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05507" name="AutoShape 3"/>
          <p:cNvSpPr>
            <a:spLocks noChangeArrowheads="1"/>
          </p:cNvSpPr>
          <p:nvPr/>
        </p:nvSpPr>
        <p:spPr bwMode="auto">
          <a:xfrm>
            <a:off x="4572000" y="3886200"/>
            <a:ext cx="3581400" cy="2133600"/>
          </a:xfrm>
          <a:prstGeom prst="wedgeRectCallout">
            <a:avLst>
              <a:gd name="adj1" fmla="val -54079"/>
              <a:gd name="adj2" fmla="val -80954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MAC addresses.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Unicast.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Multicast (D)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Broadcast (D)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79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</a:t>
            </a:r>
            <a:r>
              <a:rPr lang="en-US">
                <a:solidFill>
                  <a:schemeClr val="accent2"/>
                </a:solidFill>
              </a:rPr>
              <a:t> (Ethernet)</a:t>
            </a:r>
          </a:p>
        </p:txBody>
      </p:sp>
      <p:sp>
        <p:nvSpPr>
          <p:cNvPr id="406531" name="AutoShape 3"/>
          <p:cNvSpPr>
            <a:spLocks noChangeArrowheads="1"/>
          </p:cNvSpPr>
          <p:nvPr/>
        </p:nvSpPr>
        <p:spPr bwMode="auto">
          <a:xfrm>
            <a:off x="533400" y="3962400"/>
            <a:ext cx="6400800" cy="1600200"/>
          </a:xfrm>
          <a:prstGeom prst="wedgeRectCallout">
            <a:avLst>
              <a:gd name="adj1" fmla="val 33903"/>
              <a:gd name="adj2" fmla="val -97222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Specifies the upper-layer protocol to receive the data after Ethernet processing is completed </a:t>
            </a: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22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Length </a:t>
            </a:r>
            <a:r>
              <a:rPr lang="en-US">
                <a:solidFill>
                  <a:schemeClr val="accent2"/>
                </a:solidFill>
              </a:rPr>
              <a:t>(IEEE 802.3)</a:t>
            </a:r>
          </a:p>
        </p:txBody>
      </p:sp>
      <p:sp>
        <p:nvSpPr>
          <p:cNvPr id="407555" name="AutoShape 3"/>
          <p:cNvSpPr>
            <a:spLocks noChangeArrowheads="1"/>
          </p:cNvSpPr>
          <p:nvPr/>
        </p:nvSpPr>
        <p:spPr bwMode="auto">
          <a:xfrm>
            <a:off x="457200" y="3429000"/>
            <a:ext cx="6781800" cy="1143000"/>
          </a:xfrm>
          <a:prstGeom prst="wedgeRectCallout">
            <a:avLst>
              <a:gd name="adj1" fmla="val 30056"/>
              <a:gd name="adj2" fmla="val 105139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The length indicates the number of bytes of data that follows this field 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77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</a:t>
            </a:r>
            <a:r>
              <a:rPr lang="en-US">
                <a:solidFill>
                  <a:schemeClr val="accent2"/>
                </a:solidFill>
              </a:rPr>
              <a:t> (Ethernet)</a:t>
            </a:r>
          </a:p>
        </p:txBody>
      </p:sp>
      <p:sp>
        <p:nvSpPr>
          <p:cNvPr id="408579" name="AutoShape 3"/>
          <p:cNvSpPr>
            <a:spLocks noChangeArrowheads="1"/>
          </p:cNvSpPr>
          <p:nvPr/>
        </p:nvSpPr>
        <p:spPr bwMode="auto">
          <a:xfrm>
            <a:off x="1752600" y="3657600"/>
            <a:ext cx="6324600" cy="1143000"/>
          </a:xfrm>
          <a:prstGeom prst="wedgeRectCallout">
            <a:avLst>
              <a:gd name="adj1" fmla="val 37097"/>
              <a:gd name="adj2" fmla="val -91111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the data contained in the frame is sent to an upper-layer protocol </a:t>
            </a: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87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</a:t>
            </a:r>
            <a:r>
              <a:rPr lang="en-US">
                <a:solidFill>
                  <a:schemeClr val="accent2"/>
                </a:solidFill>
              </a:rPr>
              <a:t> (IEEE 802.3)</a:t>
            </a:r>
          </a:p>
        </p:txBody>
      </p:sp>
      <p:sp>
        <p:nvSpPr>
          <p:cNvPr id="409603" name="AutoShape 3"/>
          <p:cNvSpPr>
            <a:spLocks noChangeArrowheads="1"/>
          </p:cNvSpPr>
          <p:nvPr/>
        </p:nvSpPr>
        <p:spPr bwMode="auto">
          <a:xfrm>
            <a:off x="914400" y="3429000"/>
            <a:ext cx="6324600" cy="1143000"/>
          </a:xfrm>
          <a:prstGeom prst="wedgeRectCallout">
            <a:avLst>
              <a:gd name="adj1" fmla="val 48269"/>
              <a:gd name="adj2" fmla="val 93333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Data send to LLC layer, including LLC header and upper-layer data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7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check sequence</a:t>
            </a:r>
            <a:r>
              <a:rPr lang="en-US">
                <a:solidFill>
                  <a:schemeClr val="accent2"/>
                </a:solidFill>
              </a:rPr>
              <a:t> (FCS)</a:t>
            </a:r>
          </a:p>
        </p:txBody>
      </p:sp>
      <p:sp>
        <p:nvSpPr>
          <p:cNvPr id="410627" name="AutoShape 3"/>
          <p:cNvSpPr>
            <a:spLocks noChangeArrowheads="1"/>
          </p:cNvSpPr>
          <p:nvPr/>
        </p:nvSpPr>
        <p:spPr bwMode="auto">
          <a:xfrm>
            <a:off x="2057400" y="4191000"/>
            <a:ext cx="7010400" cy="1905000"/>
          </a:xfrm>
          <a:prstGeom prst="wedgeRectCallout">
            <a:avLst>
              <a:gd name="adj1" fmla="val 39065"/>
              <a:gd name="adj2" fmla="val -9691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>
                <a:cs typeface="Arial" charset="0"/>
              </a:rPr>
              <a:t>This sequence contains a 4 byte CRC value that is created by the sender and is recalculated by the receiver to check for damaged frames 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763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40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Ethernet MAC Sublayer Protocol (2)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600200" y="5722938"/>
          <a:ext cx="6143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4" imgW="2603160" imgH="203040" progId="Equation.DSMT4">
                  <p:embed/>
                </p:oleObj>
              </mc:Choice>
              <mc:Fallback>
                <p:oleObj name="Equation" r:id="rId4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22938"/>
                        <a:ext cx="6143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 descr="4-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065338"/>
            <a:ext cx="7227888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Checking</a:t>
            </a:r>
          </a:p>
        </p:txBody>
      </p:sp>
      <p:pic>
        <p:nvPicPr>
          <p:cNvPr id="4" name="Picture 1027" descr="522 Single Bit Par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482850"/>
            <a:ext cx="260985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361950" y="14605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Single Bit Parity:</a:t>
            </a:r>
            <a:endParaRPr lang="en-US" sz="2400" b="1" dirty="0"/>
          </a:p>
          <a:p>
            <a:r>
              <a:rPr lang="en-US" sz="1600" b="1" dirty="0"/>
              <a:t>Detect single bit errors</a:t>
            </a:r>
            <a:endParaRPr lang="en-US" sz="3200" b="1" dirty="0"/>
          </a:p>
        </p:txBody>
      </p:sp>
      <p:pic>
        <p:nvPicPr>
          <p:cNvPr id="6" name="Picture 1029" descr="523 Doub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220913"/>
            <a:ext cx="375126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3643313" y="1408113"/>
            <a:ext cx="409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solidFill>
                  <a:srgbClr val="FF0000"/>
                </a:solidFill>
              </a:rPr>
              <a:t>Two Dimensional Bit Parity</a:t>
            </a:r>
            <a:r>
              <a:rPr lang="en-US" sz="2400" b="1" u="sng">
                <a:solidFill>
                  <a:srgbClr val="FF0000"/>
                </a:solidFill>
              </a:rPr>
              <a:t>:</a:t>
            </a:r>
            <a:endParaRPr lang="en-US" sz="2400" b="1"/>
          </a:p>
          <a:p>
            <a:r>
              <a:rPr lang="en-US" sz="1600" b="1"/>
              <a:t>Detect </a:t>
            </a:r>
            <a:r>
              <a:rPr lang="en-US" sz="1600" b="1" i="1"/>
              <a:t>and correct</a:t>
            </a:r>
            <a:r>
              <a:rPr lang="en-US" sz="1600" b="1"/>
              <a:t> single bit errors</a:t>
            </a:r>
            <a:endParaRPr lang="en-US" sz="3200" b="1"/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4354513" y="5222875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4279900" y="5129213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0</a:t>
            </a:r>
            <a:endParaRPr lang="en-US"/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6015038" y="5218113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5940425" y="5124450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1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Encoding:</a:t>
            </a:r>
            <a:r>
              <a:rPr lang="en-US">
                <a:solidFill>
                  <a:schemeClr val="accent2"/>
                </a:solidFill>
              </a:rPr>
              <a:t> Manchester T+/-</a:t>
            </a:r>
          </a:p>
        </p:txBody>
      </p:sp>
      <p:pic>
        <p:nvPicPr>
          <p:cNvPr id="417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7150"/>
            <a:ext cx="87630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523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Switched Ethernet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/>
              <a:t>A simple example of switched Ethernet.</a:t>
            </a:r>
          </a:p>
        </p:txBody>
      </p:sp>
      <p:pic>
        <p:nvPicPr>
          <p:cNvPr id="176132" name="Picture 4" descr="4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670050"/>
            <a:ext cx="73374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49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Review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Ethernet differences from IEEE 802.3.</a:t>
            </a:r>
          </a:p>
          <a:p>
            <a:pPr eaLnBrk="1" hangingPunct="1"/>
            <a:r>
              <a:rPr lang="en-US"/>
              <a:t>Ethernet and IEEE 802.3 frame structure.</a:t>
            </a:r>
          </a:p>
          <a:p>
            <a:pPr eaLnBrk="1" hangingPunct="1"/>
            <a:r>
              <a:rPr lang="en-US"/>
              <a:t>Encoding and topology.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94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Slides of Jim F. Kurose (Chapter 5)</a:t>
            </a:r>
          </a:p>
          <a:p>
            <a:r>
              <a:rPr lang="en-US" dirty="0"/>
              <a:t>Lecture Slides of </a:t>
            </a:r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/>
              <a:t>Farouzan</a:t>
            </a:r>
            <a:r>
              <a:rPr lang="en-US" dirty="0"/>
              <a:t> (Chapter 10)</a:t>
            </a:r>
          </a:p>
          <a:p>
            <a:r>
              <a:rPr lang="en-US" dirty="0"/>
              <a:t>Cisco Resources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4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LAN Technologies: Token Ring &amp; FDDI</a:t>
            </a:r>
          </a:p>
        </p:txBody>
      </p:sp>
    </p:spTree>
    <p:extLst>
      <p:ext uri="{BB962C8B-B14F-4D97-AF65-F5344CB8AC3E}">
        <p14:creationId xmlns:p14="http://schemas.microsoft.com/office/powerpoint/2010/main" val="1277134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>
            <a:normAutofit/>
          </a:bodyPr>
          <a:lstStyle/>
          <a:p>
            <a:r>
              <a:rPr lang="en-US" dirty="0"/>
              <a:t>Token Ring and variants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6019800" y="4343400"/>
            <a:ext cx="3124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hangingPunct="0">
              <a:defRPr/>
            </a:pP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IBM developed the first Token Ring network in the 1970s. It is still IBM's primary LAN technology, and is second only to Ethernet (IEEE 802.3) in terms of LAN implementation. </a:t>
            </a:r>
            <a:endParaRPr 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57150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01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/>
              <a:t>Ring topology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5915"/>
      </p:ext>
    </p:extLst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passing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a station has information to transmit, it seizes the token and sends data frame to the next station.</a:t>
            </a:r>
          </a:p>
          <a:p>
            <a:pPr eaLnBrk="1" hangingPunct="1"/>
            <a:r>
              <a:rPr lang="en-US"/>
              <a:t>When frame reaches the destination station, the data is copied for processing.</a:t>
            </a:r>
          </a:p>
          <a:p>
            <a:pPr eaLnBrk="1" hangingPunct="1"/>
            <a:r>
              <a:rPr lang="en-US"/>
              <a:t>Frame continues to circle the ring until it returns to the sending station.</a:t>
            </a:r>
          </a:p>
          <a:p>
            <a:pPr eaLnBrk="1" hangingPunct="1"/>
            <a:r>
              <a:rPr lang="en-US"/>
              <a:t>Sending station removes the frame from the ring, verifies receipt, and releases the token.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52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Token-Ring frame format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9363"/>
            <a:ext cx="7620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197"/>
      </p:ext>
    </p:extLst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Start delimiter and End delimiter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/>
              <a:t>Start delimiter.</a:t>
            </a:r>
          </a:p>
          <a:p>
            <a:pPr marL="742950" lvl="1" indent="-285750" eaLnBrk="1" hangingPunct="1"/>
            <a:r>
              <a:rPr lang="en-US"/>
              <a:t>Alert for the arrival of a token.</a:t>
            </a:r>
          </a:p>
          <a:p>
            <a:pPr marL="742950" lvl="1" indent="-285750" eaLnBrk="1" hangingPunct="1"/>
            <a:r>
              <a:rPr lang="en-US"/>
              <a:t>Includes an identification symbol.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r>
              <a:rPr lang="en-US"/>
              <a:t>End Delimiter</a:t>
            </a:r>
            <a:r>
              <a:rPr lang="en-US" sz="2600"/>
              <a:t> 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Char char="–"/>
            </a:pPr>
            <a:r>
              <a:rPr lang="en-US"/>
              <a:t>Completes the token or data/command frame.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Char char="–"/>
            </a:pPr>
            <a:r>
              <a:rPr lang="en-US"/>
              <a:t>Contains damage indicator.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Char char="–"/>
            </a:pPr>
            <a:r>
              <a:rPr lang="en-US"/>
              <a:t>Last of logical sequence.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56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Parity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72500"/>
            <a:ext cx="755967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2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control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124200"/>
            <a:ext cx="5410200" cy="3733800"/>
          </a:xfrm>
        </p:spPr>
        <p:txBody>
          <a:bodyPr/>
          <a:lstStyle/>
          <a:p>
            <a:pPr eaLnBrk="1" hangingPunct="1"/>
            <a:r>
              <a:rPr lang="en-US"/>
              <a:t>P: Priority bits</a:t>
            </a:r>
          </a:p>
          <a:p>
            <a:pPr eaLnBrk="1" hangingPunct="1"/>
            <a:r>
              <a:rPr lang="en-US"/>
              <a:t>T: Token bit</a:t>
            </a:r>
          </a:p>
          <a:p>
            <a:pPr eaLnBrk="1" hangingPunct="1"/>
            <a:r>
              <a:rPr lang="en-US"/>
              <a:t>M: Monitor bit</a:t>
            </a:r>
          </a:p>
          <a:p>
            <a:pPr eaLnBrk="1" hangingPunct="1"/>
            <a:r>
              <a:rPr lang="en-US"/>
              <a:t>R: Reservation bits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057400"/>
            <a:ext cx="6096000" cy="838200"/>
            <a:chOff x="960" y="1296"/>
            <a:chExt cx="3840" cy="528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960" y="1296"/>
              <a:ext cx="480" cy="52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P</a:t>
              </a:r>
            </a:p>
          </p:txBody>
        </p:sp>
        <p:sp>
          <p:nvSpPr>
            <p:cNvPr id="351238" name="Rectangle 6"/>
            <p:cNvSpPr>
              <a:spLocks noChangeArrowheads="1"/>
            </p:cNvSpPr>
            <p:nvPr/>
          </p:nvSpPr>
          <p:spPr bwMode="auto">
            <a:xfrm>
              <a:off x="1440" y="1296"/>
              <a:ext cx="480" cy="52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P</a:t>
              </a: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1920" y="1296"/>
              <a:ext cx="480" cy="52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P</a:t>
              </a:r>
            </a:p>
          </p:txBody>
        </p:sp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400" y="1296"/>
              <a:ext cx="480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T</a:t>
              </a: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2880" y="1296"/>
              <a:ext cx="480" cy="528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M</a:t>
              </a:r>
            </a:p>
          </p:txBody>
        </p:sp>
        <p:sp>
          <p:nvSpPr>
            <p:cNvPr id="351242" name="Rectangle 10"/>
            <p:cNvSpPr>
              <a:spLocks noChangeArrowheads="1"/>
            </p:cNvSpPr>
            <p:nvPr/>
          </p:nvSpPr>
          <p:spPr bwMode="auto">
            <a:xfrm>
              <a:off x="3360" y="1296"/>
              <a:ext cx="480" cy="52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R</a:t>
              </a:r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3840" y="1296"/>
              <a:ext cx="480" cy="52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R</a:t>
              </a:r>
            </a:p>
          </p:txBody>
        </p:sp>
        <p:sp>
          <p:nvSpPr>
            <p:cNvPr id="351244" name="Rectangle 12"/>
            <p:cNvSpPr>
              <a:spLocks noChangeArrowheads="1"/>
            </p:cNvSpPr>
            <p:nvPr/>
          </p:nvSpPr>
          <p:spPr bwMode="auto">
            <a:xfrm>
              <a:off x="4320" y="1296"/>
              <a:ext cx="480" cy="52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40000"/>
                </a:spcBef>
                <a:buClr>
                  <a:srgbClr val="6699FF"/>
                </a:buClr>
                <a:defRPr/>
              </a:pPr>
              <a:r>
                <a:rPr lang="en-US" sz="3600">
                  <a:solidFill>
                    <a:schemeClr val="tx2"/>
                  </a:solidFill>
                  <a:latin typeface="Arial Black" pitchFamily="34" charset="0"/>
                </a:rPr>
                <a:t>R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788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 and reservation bits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</p:spPr>
        <p:txBody>
          <a:bodyPr/>
          <a:lstStyle/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000</a:t>
            </a:r>
            <a:r>
              <a:rPr lang="en-US"/>
              <a:t>' 	Normal User Priority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001</a:t>
            </a:r>
            <a:r>
              <a:rPr lang="en-US"/>
              <a:t>' 	Normal User Priority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010</a:t>
            </a:r>
            <a:r>
              <a:rPr lang="en-US"/>
              <a:t>' 	Normal User Priority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011</a:t>
            </a:r>
            <a:r>
              <a:rPr lang="en-US"/>
              <a:t>' 	Normal User priority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100</a:t>
            </a:r>
            <a:r>
              <a:rPr lang="en-US"/>
              <a:t>' 	Bridge/Router       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101</a:t>
            </a:r>
            <a:r>
              <a:rPr lang="en-US"/>
              <a:t>' 	Reserved IBM        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110</a:t>
            </a:r>
            <a:r>
              <a:rPr lang="en-US"/>
              <a:t>' 	Reserved IBM                            </a:t>
            </a:r>
          </a:p>
          <a:p>
            <a:pPr eaLnBrk="1" hangingPunct="1"/>
            <a:r>
              <a:rPr lang="en-US"/>
              <a:t>B'</a:t>
            </a:r>
            <a:r>
              <a:rPr lang="en-US">
                <a:solidFill>
                  <a:srgbClr val="FF0000"/>
                </a:solidFill>
              </a:rPr>
              <a:t>111</a:t>
            </a:r>
            <a:r>
              <a:rPr lang="en-US"/>
              <a:t>' 	Station Management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11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 management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</p:spPr>
        <p:txBody>
          <a:bodyPr/>
          <a:lstStyle/>
          <a:p>
            <a:pPr eaLnBrk="1" hangingPunct="1"/>
            <a:r>
              <a:rPr lang="en-US"/>
              <a:t>Using the priority field and the reservation field.</a:t>
            </a:r>
          </a:p>
          <a:p>
            <a:pPr eaLnBrk="1" hangingPunct="1"/>
            <a:r>
              <a:rPr lang="en-US"/>
              <a:t>Stations with a higher priority can reserve the token for the next network pass.</a:t>
            </a:r>
          </a:p>
          <a:p>
            <a:pPr eaLnBrk="1" hangingPunct="1"/>
            <a:r>
              <a:rPr lang="en-US"/>
              <a:t>Stations that raise a token's priority level must reinstate the previous priority after their transmission has been completed.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93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control</a:t>
            </a:r>
          </a:p>
        </p:txBody>
      </p:sp>
      <p:sp>
        <p:nvSpPr>
          <p:cNvPr id="354307" name="AutoShape 3"/>
          <p:cNvSpPr>
            <a:spLocks noChangeArrowheads="1"/>
          </p:cNvSpPr>
          <p:nvPr/>
        </p:nvSpPr>
        <p:spPr bwMode="auto">
          <a:xfrm>
            <a:off x="1676400" y="3733800"/>
            <a:ext cx="7239000" cy="2438400"/>
          </a:xfrm>
          <a:prstGeom prst="wedgeRectCallout">
            <a:avLst>
              <a:gd name="adj1" fmla="val -32981"/>
              <a:gd name="adj2" fmla="val -92190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Only present in data/command frames.</a:t>
            </a:r>
          </a:p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Indicates whether frame contains data or control information.</a:t>
            </a:r>
          </a:p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If control, this byte specifies type of control information.</a:t>
            </a:r>
            <a:endParaRPr lang="en-US" sz="3200" b="1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630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76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Destination and Source addresses</a:t>
            </a:r>
          </a:p>
        </p:txBody>
      </p:sp>
      <p:sp>
        <p:nvSpPr>
          <p:cNvPr id="355331" name="AutoShape 3"/>
          <p:cNvSpPr>
            <a:spLocks noChangeArrowheads="1"/>
          </p:cNvSpPr>
          <p:nvPr/>
        </p:nvSpPr>
        <p:spPr bwMode="auto">
          <a:xfrm>
            <a:off x="762000" y="3733800"/>
            <a:ext cx="8153400" cy="2209800"/>
          </a:xfrm>
          <a:prstGeom prst="wedgeRectCallout">
            <a:avLst>
              <a:gd name="adj1" fmla="val -3620"/>
              <a:gd name="adj2" fmla="val -98278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Universal Address.</a:t>
            </a:r>
          </a:p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Local Administered Address.</a:t>
            </a:r>
          </a:p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Broadcast Address (D).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630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72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</a:t>
            </a:r>
          </a:p>
        </p:txBody>
      </p:sp>
      <p:sp>
        <p:nvSpPr>
          <p:cNvPr id="356355" name="AutoShape 3"/>
          <p:cNvSpPr>
            <a:spLocks noChangeArrowheads="1"/>
          </p:cNvSpPr>
          <p:nvPr/>
        </p:nvSpPr>
        <p:spPr bwMode="auto">
          <a:xfrm>
            <a:off x="1447800" y="3733800"/>
            <a:ext cx="7467600" cy="1371600"/>
          </a:xfrm>
          <a:prstGeom prst="wedgeRectCallout">
            <a:avLst>
              <a:gd name="adj1" fmla="val 9694"/>
              <a:gd name="adj2" fmla="val -126389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Length limited by the maximum time a station may hold the token.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630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99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checksum</a:t>
            </a:r>
          </a:p>
        </p:txBody>
      </p:sp>
      <p:sp>
        <p:nvSpPr>
          <p:cNvPr id="357379" name="AutoShape 3"/>
          <p:cNvSpPr>
            <a:spLocks noChangeArrowheads="1"/>
          </p:cNvSpPr>
          <p:nvPr/>
        </p:nvSpPr>
        <p:spPr bwMode="auto">
          <a:xfrm>
            <a:off x="2133600" y="3733800"/>
            <a:ext cx="6781800" cy="2819400"/>
          </a:xfrm>
          <a:prstGeom prst="wedgeRectCallout">
            <a:avLst>
              <a:gd name="adj1" fmla="val 17671"/>
              <a:gd name="adj2" fmla="val -86542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Frame Check Sequence.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Source fills field with calculated value dependent on frame contents.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Destination recalculates to check data integrity.</a:t>
            </a:r>
          </a:p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Frame is discarded if damaged.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630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322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status</a:t>
            </a:r>
          </a:p>
        </p:txBody>
      </p:sp>
      <p:sp>
        <p:nvSpPr>
          <p:cNvPr id="358403" name="AutoShape 3"/>
          <p:cNvSpPr>
            <a:spLocks noChangeArrowheads="1"/>
          </p:cNvSpPr>
          <p:nvPr/>
        </p:nvSpPr>
        <p:spPr bwMode="auto">
          <a:xfrm>
            <a:off x="609600" y="3733800"/>
            <a:ext cx="8305800" cy="762000"/>
          </a:xfrm>
          <a:prstGeom prst="wedgeRectCallout">
            <a:avLst>
              <a:gd name="adj1" fmla="val 47495"/>
              <a:gd name="adj2" fmla="val -185208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349250" indent="-34925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/>
              <a:t>Address recognized / frame copied indicator.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630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70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Management mechanisms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562600"/>
          </a:xfrm>
        </p:spPr>
        <p:txBody>
          <a:bodyPr/>
          <a:lstStyle/>
          <a:p>
            <a:pPr eaLnBrk="1" hangingPunct="1"/>
            <a:r>
              <a:rPr lang="en-US"/>
              <a:t>Active Monitor</a:t>
            </a:r>
          </a:p>
          <a:p>
            <a:pPr marL="742950" lvl="1" indent="-285750" eaLnBrk="1" hangingPunct="1"/>
            <a:r>
              <a:rPr lang="en-US"/>
              <a:t>One station acts as centralized source of timing information for other stations.</a:t>
            </a:r>
          </a:p>
          <a:p>
            <a:pPr marL="742950" lvl="1" indent="-285750" eaLnBrk="1" hangingPunct="1"/>
            <a:r>
              <a:rPr lang="en-US"/>
              <a:t>Removes continuously circulating frames by set monitor bit to 1.</a:t>
            </a:r>
          </a:p>
          <a:p>
            <a:pPr marL="742950" lvl="1" indent="-285750" eaLnBrk="1" hangingPunct="1"/>
            <a:r>
              <a:rPr lang="en-US"/>
              <a:t>Start a token, when token have been lost.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Beaconing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Detects and repairs network faults.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Initiates auto-reconfiguration.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58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Encoding:</a:t>
            </a:r>
            <a:r>
              <a:rPr lang="en-US">
                <a:solidFill>
                  <a:schemeClr val="accent2"/>
                </a:solidFill>
              </a:rPr>
              <a:t> Differential Manchester</a:t>
            </a:r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598"/>
            <a:ext cx="8001000" cy="514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690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Suppose the following block is sent: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 10101001   00111001   11011101   11100111   10101010                                           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However, it is hit by a burst noise of length 8, and some bits are corrupted.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 1010</a:t>
            </a:r>
            <a:r>
              <a:rPr lang="en-US" u="sng" dirty="0">
                <a:solidFill>
                  <a:schemeClr val="hlink"/>
                </a:solidFill>
                <a:latin typeface="Times" pitchFamily="18" charset="0"/>
              </a:rPr>
              <a:t>0011</a:t>
            </a:r>
            <a:r>
              <a:rPr lang="en-US" dirty="0">
                <a:latin typeface="Times" pitchFamily="18" charset="0"/>
              </a:rPr>
              <a:t>   </a:t>
            </a:r>
            <a:r>
              <a:rPr lang="en-US" u="sng" dirty="0">
                <a:solidFill>
                  <a:schemeClr val="hlink"/>
                </a:solidFill>
                <a:latin typeface="Times" pitchFamily="18" charset="0"/>
              </a:rPr>
              <a:t>1000</a:t>
            </a:r>
            <a:r>
              <a:rPr lang="en-US" dirty="0">
                <a:latin typeface="Times" pitchFamily="18" charset="0"/>
              </a:rPr>
              <a:t>1001   11011101   11100111   10101010                                            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When the receiver checks the parity bits, some of the bits do not follow the even-parity rule and the whole block is discarded.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 10100011   10001001   11011101   11100111   </a:t>
            </a:r>
            <a:r>
              <a:rPr lang="en-US" u="sng" dirty="0">
                <a:latin typeface="Times" pitchFamily="18" charset="0"/>
              </a:rPr>
              <a:t>1</a:t>
            </a:r>
            <a:r>
              <a:rPr lang="en-US" dirty="0">
                <a:latin typeface="Times" pitchFamily="18" charset="0"/>
              </a:rPr>
              <a:t>0</a:t>
            </a:r>
            <a:r>
              <a:rPr lang="en-US" u="sng" dirty="0">
                <a:latin typeface="Times" pitchFamily="18" charset="0"/>
              </a:rPr>
              <a:t>101</a:t>
            </a:r>
            <a:r>
              <a:rPr lang="en-US" dirty="0">
                <a:latin typeface="Times" pitchFamily="18" charset="0"/>
              </a:rPr>
              <a:t>0</a:t>
            </a:r>
            <a:r>
              <a:rPr lang="en-US" u="sng" dirty="0">
                <a:latin typeface="Times" pitchFamily="18" charset="0"/>
              </a:rPr>
              <a:t>1</a:t>
            </a:r>
            <a:r>
              <a:rPr lang="en-US" dirty="0">
                <a:latin typeface="Times" pitchFamily="18" charset="0"/>
              </a:rPr>
              <a:t>0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52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Physical topology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295400"/>
            <a:ext cx="5105400" cy="5562600"/>
          </a:xfrm>
        </p:spPr>
        <p:txBody>
          <a:bodyPr/>
          <a:lstStyle/>
          <a:p>
            <a:pPr eaLnBrk="1" hangingPunct="1"/>
            <a:r>
              <a:rPr lang="en-US" sz="2600"/>
              <a:t>Physical topology : </a:t>
            </a:r>
            <a:r>
              <a:rPr lang="en-US" sz="2600">
                <a:solidFill>
                  <a:srgbClr val="FF0000"/>
                </a:solidFill>
              </a:rPr>
              <a:t>Star</a:t>
            </a:r>
            <a:r>
              <a:rPr lang="en-US" sz="2600"/>
              <a:t>.</a:t>
            </a:r>
          </a:p>
          <a:p>
            <a:pPr eaLnBrk="1" hangingPunct="1"/>
            <a:r>
              <a:rPr lang="en-US" sz="2600"/>
              <a:t>Logical topology : </a:t>
            </a:r>
            <a:r>
              <a:rPr lang="en-US" sz="2600">
                <a:solidFill>
                  <a:srgbClr val="FF0000"/>
                </a:solidFill>
              </a:rPr>
              <a:t>Ring</a:t>
            </a:r>
            <a:r>
              <a:rPr lang="en-US" sz="2600"/>
              <a:t>.</a:t>
            </a:r>
          </a:p>
          <a:p>
            <a:pPr eaLnBrk="1" hangingPunct="1"/>
            <a:r>
              <a:rPr lang="en-US" sz="2600"/>
              <a:t>IBM Token Ring network stations are connected to </a:t>
            </a:r>
            <a:r>
              <a:rPr lang="en-US" sz="2600">
                <a:solidFill>
                  <a:srgbClr val="FF0000"/>
                </a:solidFill>
              </a:rPr>
              <a:t>MSAU</a:t>
            </a:r>
            <a:r>
              <a:rPr lang="en-US" sz="2600"/>
              <a:t> (</a:t>
            </a:r>
            <a:r>
              <a:rPr lang="en-US" sz="2600">
                <a:solidFill>
                  <a:schemeClr val="accent2"/>
                </a:solidFill>
              </a:rPr>
              <a:t>Multi-Station Access Unit</a:t>
            </a:r>
            <a:r>
              <a:rPr lang="en-US" sz="2600"/>
              <a:t>).</a:t>
            </a:r>
          </a:p>
          <a:p>
            <a:pPr eaLnBrk="1" hangingPunct="1"/>
            <a:r>
              <a:rPr lang="en-US" sz="2600"/>
              <a:t>Many MSAU can be wired together to form one large ring.</a:t>
            </a:r>
            <a:endParaRPr lang="en-US"/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9838"/>
            <a:ext cx="3724275" cy="5618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85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Physical connection</a:t>
            </a: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2225"/>
            <a:ext cx="87630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5727"/>
      </p:ext>
    </p:extLst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Review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 of Token-Ring.</a:t>
            </a:r>
          </a:p>
          <a:p>
            <a:pPr eaLnBrk="1" hangingPunct="1"/>
            <a:r>
              <a:rPr lang="en-US"/>
              <a:t>Token-Ring frame structure.</a:t>
            </a:r>
          </a:p>
          <a:p>
            <a:pPr eaLnBrk="1" hangingPunct="1"/>
            <a:r>
              <a:rPr lang="en-US"/>
              <a:t>Encoding and topology.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13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8077200" cy="3124200"/>
          </a:xfrm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lang="en-US"/>
              <a:t>BASIC OF FDDI</a:t>
            </a:r>
          </a:p>
        </p:txBody>
      </p:sp>
    </p:spTree>
    <p:extLst>
      <p:ext uri="{BB962C8B-B14F-4D97-AF65-F5344CB8AC3E}">
        <p14:creationId xmlns:p14="http://schemas.microsoft.com/office/powerpoint/2010/main" val="756660082"/>
      </p:ext>
    </p:extLst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iber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istributed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ata </a:t>
            </a: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/>
              <a:t>nterface.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FDDI is popular as a campus backbone technology.</a:t>
            </a:r>
            <a:endParaRPr lang="en-US" sz="260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18" charset="2"/>
              <a:buChar char="4"/>
            </a:pPr>
            <a:r>
              <a:rPr lang="en-US"/>
              <a:t>100 Mbps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18" charset="2"/>
              <a:buChar char="4"/>
            </a:pPr>
            <a:r>
              <a:rPr lang="en-US"/>
              <a:t>Token passing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18" charset="2"/>
              <a:buChar char="4"/>
            </a:pPr>
            <a:r>
              <a:rPr lang="en-US"/>
              <a:t>Dual-ring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18" charset="2"/>
              <a:buChar char="4"/>
            </a:pPr>
            <a:r>
              <a:rPr lang="en-US"/>
              <a:t>Fiber Optic Cable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18" charset="2"/>
              <a:buChar char="4"/>
            </a:pPr>
            <a:r>
              <a:rPr lang="en-US"/>
              <a:t>Total fiber length of 200Km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18" charset="2"/>
              <a:buChar char="4"/>
            </a:pPr>
            <a:r>
              <a:rPr lang="en-US"/>
              <a:t>Station distances up to 2Km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75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FDDI dual-ring (PR and SR)</a:t>
            </a:r>
          </a:p>
        </p:txBody>
      </p:sp>
      <p:pic>
        <p:nvPicPr>
          <p:cNvPr id="368643" name="Picture 3" descr="figu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52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FDDI Media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pPr eaLnBrk="1" hangingPunct="1"/>
            <a:r>
              <a:rPr lang="en-US"/>
              <a:t>Fiber Optic </a:t>
            </a:r>
          </a:p>
          <a:p>
            <a:pPr marL="742950" lvl="1" indent="-285750" eaLnBrk="1" hangingPunct="1"/>
            <a:r>
              <a:rPr lang="en-US" sz="3000"/>
              <a:t>Single-mode, Laser (&lt; 40Km)</a:t>
            </a:r>
          </a:p>
          <a:p>
            <a:pPr marL="742950" lvl="1" indent="-285750" eaLnBrk="1" hangingPunct="1"/>
            <a:r>
              <a:rPr lang="en-US" sz="3000"/>
              <a:t>Multi-mode, LED (&lt; 2Km)</a:t>
            </a:r>
          </a:p>
          <a:p>
            <a:pPr marL="742950" lvl="1" indent="-285750" eaLnBrk="1" hangingPunct="1"/>
            <a:r>
              <a:rPr lang="en-US" sz="3000"/>
              <a:t>Multi-mode low cost, LED (&lt; 500m)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Twisted Pair Copper </a:t>
            </a:r>
          </a:p>
          <a:p>
            <a:pPr marL="742950" lvl="1" indent="-285750" eaLnBrk="1" hangingPunct="1"/>
            <a:r>
              <a:rPr lang="en-US" sz="3000"/>
              <a:t>UTP, STP (&lt; 100m)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20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2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Fiber-optic modes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6868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2080"/>
      </p:ext>
    </p:extLst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FDDI Connections</a:t>
            </a:r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219200"/>
            <a:ext cx="4354512" cy="563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43400" y="1295400"/>
            <a:ext cx="4800600" cy="5562600"/>
          </a:xfrm>
        </p:spPr>
        <p:txBody>
          <a:bodyPr/>
          <a:lstStyle/>
          <a:p>
            <a:pPr marL="233363" indent="-233363" eaLnBrk="1" hangingPunct="1"/>
            <a:r>
              <a:rPr lang="en-US">
                <a:solidFill>
                  <a:srgbClr val="FF0000"/>
                </a:solidFill>
              </a:rPr>
              <a:t>Class A:</a:t>
            </a:r>
            <a:r>
              <a:rPr lang="en-US"/>
              <a:t> connect directly with PR – SR.</a:t>
            </a:r>
          </a:p>
          <a:p>
            <a:pPr marL="681038" lvl="1" indent="-331788" eaLnBrk="1" hangingPunct="1"/>
            <a:r>
              <a:rPr lang="en-US"/>
              <a:t>DAC: D</a:t>
            </a:r>
            <a:r>
              <a:rPr lang="en-US">
                <a:solidFill>
                  <a:srgbClr val="4D4D4D"/>
                </a:solidFill>
              </a:rPr>
              <a:t>ual</a:t>
            </a:r>
            <a:r>
              <a:rPr lang="en-US"/>
              <a:t> A</a:t>
            </a:r>
            <a:r>
              <a:rPr lang="en-US">
                <a:solidFill>
                  <a:srgbClr val="4D4D4D"/>
                </a:solidFill>
              </a:rPr>
              <a:t>ttachment</a:t>
            </a:r>
            <a:r>
              <a:rPr lang="en-US"/>
              <a:t> C</a:t>
            </a:r>
            <a:r>
              <a:rPr lang="en-US">
                <a:solidFill>
                  <a:srgbClr val="4D4D4D"/>
                </a:solidFill>
              </a:rPr>
              <a:t>oncentrator</a:t>
            </a:r>
          </a:p>
          <a:p>
            <a:pPr marL="681038" lvl="1" indent="-331788" eaLnBrk="1" hangingPunct="1"/>
            <a:r>
              <a:rPr lang="en-US"/>
              <a:t>DAS: D</a:t>
            </a:r>
            <a:r>
              <a:rPr lang="en-US">
                <a:solidFill>
                  <a:srgbClr val="4D4D4D"/>
                </a:solidFill>
              </a:rPr>
              <a:t>ual</a:t>
            </a:r>
            <a:r>
              <a:rPr lang="en-US"/>
              <a:t> A</a:t>
            </a:r>
            <a:r>
              <a:rPr lang="en-US">
                <a:solidFill>
                  <a:srgbClr val="4D4D4D"/>
                </a:solidFill>
              </a:rPr>
              <a:t>ttachment</a:t>
            </a:r>
            <a:r>
              <a:rPr lang="en-US"/>
              <a:t> S</a:t>
            </a:r>
            <a:r>
              <a:rPr lang="en-US">
                <a:solidFill>
                  <a:srgbClr val="4D4D4D"/>
                </a:solidFill>
              </a:rPr>
              <a:t>tation</a:t>
            </a:r>
          </a:p>
          <a:p>
            <a:pPr marL="233363" indent="-233363" eaLnBrk="1" hangingPunct="1"/>
            <a:r>
              <a:rPr lang="en-US">
                <a:solidFill>
                  <a:schemeClr val="accent2"/>
                </a:solidFill>
              </a:rPr>
              <a:t>Class B:</a:t>
            </a:r>
            <a:r>
              <a:rPr lang="en-US"/>
              <a:t> connect via FDDI concentrator.</a:t>
            </a:r>
          </a:p>
          <a:p>
            <a:pPr marL="681038" lvl="1" indent="-331788" eaLnBrk="1" hangingPunct="1"/>
            <a:r>
              <a:rPr lang="en-US"/>
              <a:t>SAS: S</a:t>
            </a:r>
            <a:r>
              <a:rPr lang="en-US">
                <a:solidFill>
                  <a:srgbClr val="4D4D4D"/>
                </a:solidFill>
              </a:rPr>
              <a:t>ingle</a:t>
            </a:r>
            <a:r>
              <a:rPr lang="en-US"/>
              <a:t> A</a:t>
            </a:r>
            <a:r>
              <a:rPr lang="en-US">
                <a:solidFill>
                  <a:srgbClr val="4D4D4D"/>
                </a:solidFill>
              </a:rPr>
              <a:t>ttachment</a:t>
            </a:r>
            <a:r>
              <a:rPr lang="en-US"/>
              <a:t> S</a:t>
            </a:r>
            <a:r>
              <a:rPr lang="en-US">
                <a:solidFill>
                  <a:srgbClr val="4D4D4D"/>
                </a:solidFill>
              </a:rPr>
              <a:t>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83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1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build="p" bldLvl="2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Attachments</a:t>
            </a:r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4163"/>
            <a:ext cx="86868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E5-78DB-416A-A250-19CB10CC083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251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4913</Words>
  <Application>Microsoft Macintosh PowerPoint</Application>
  <PresentationFormat>On-screen Show (4:3)</PresentationFormat>
  <Paragraphs>1179</Paragraphs>
  <Slides>171</Slides>
  <Notes>104</Notes>
  <HiddenSlides>61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171</vt:i4>
      </vt:variant>
    </vt:vector>
  </HeadingPairs>
  <TitlesOfParts>
    <vt:vector size="185" baseType="lpstr">
      <vt:lpstr>MS Mincho</vt:lpstr>
      <vt:lpstr>Arial</vt:lpstr>
      <vt:lpstr>Arial Black</vt:lpstr>
      <vt:lpstr>Calibri</vt:lpstr>
      <vt:lpstr>Comic Sans MS</vt:lpstr>
      <vt:lpstr>Courier New</vt:lpstr>
      <vt:lpstr>Times</vt:lpstr>
      <vt:lpstr>Times New Roman</vt:lpstr>
      <vt:lpstr>Webdings</vt:lpstr>
      <vt:lpstr>Wingdings</vt:lpstr>
      <vt:lpstr>ZapfDingbats</vt:lpstr>
      <vt:lpstr>Presentation1</vt:lpstr>
      <vt:lpstr>Clip</vt:lpstr>
      <vt:lpstr>Equation</vt:lpstr>
      <vt:lpstr>Data Link Layer </vt:lpstr>
      <vt:lpstr>Agenda </vt:lpstr>
      <vt:lpstr>Link Layer: Review</vt:lpstr>
      <vt:lpstr>Link layer: Review… </vt:lpstr>
      <vt:lpstr>Link Layer Services: Review</vt:lpstr>
      <vt:lpstr>Error Detection</vt:lpstr>
      <vt:lpstr>Parity Checking</vt:lpstr>
      <vt:lpstr>Two Dimensional Parity</vt:lpstr>
      <vt:lpstr>Example</vt:lpstr>
      <vt:lpstr>Cyclic Redundancy Check/Polynomial Codes</vt:lpstr>
      <vt:lpstr>CRC continued …</vt:lpstr>
      <vt:lpstr>CRC- example</vt:lpstr>
      <vt:lpstr>CRC- example… </vt:lpstr>
      <vt:lpstr>Standard Polynomials</vt:lpstr>
      <vt:lpstr>Checksum</vt:lpstr>
      <vt:lpstr>Checksum-example</vt:lpstr>
      <vt:lpstr>Checksum-example (receiver side)</vt:lpstr>
      <vt:lpstr>Error Correction </vt:lpstr>
      <vt:lpstr>Forward Error Correction </vt:lpstr>
      <vt:lpstr>Forward Error Correction –Hamming Code</vt:lpstr>
      <vt:lpstr>Hamming Code-redundancy bits calculations</vt:lpstr>
      <vt:lpstr>Hamming Code-redundancy bits calculations…</vt:lpstr>
      <vt:lpstr>Error detection using hamming code</vt:lpstr>
      <vt:lpstr>Multiple Access Links and Protocols</vt:lpstr>
      <vt:lpstr>When are Multiple Access Protocols Required?</vt:lpstr>
      <vt:lpstr>Ideal Multiple Access Protocol</vt:lpstr>
      <vt:lpstr>Taxonomy of Multiple Access Control Protocols</vt:lpstr>
      <vt:lpstr>Random Access Protocols</vt:lpstr>
      <vt:lpstr>Pure ALOHA</vt:lpstr>
      <vt:lpstr>Pure Aloha efficiency</vt:lpstr>
      <vt:lpstr>Slotted ALOHA </vt:lpstr>
      <vt:lpstr>Slotted ALOHA</vt:lpstr>
      <vt:lpstr>Slotted Aloha efficiency</vt:lpstr>
      <vt:lpstr>Carrier Sense Multiple Access (CSMA)</vt:lpstr>
      <vt:lpstr>CSMA/CD (Collision Detection)</vt:lpstr>
      <vt:lpstr>PowerPoint Presentation</vt:lpstr>
      <vt:lpstr>CSMA\CD-Efficiency </vt:lpstr>
      <vt:lpstr>Time-Space Diagram of Two CSMA nodes</vt:lpstr>
      <vt:lpstr>CSMA with collision detection</vt:lpstr>
      <vt:lpstr>PowerPoint Presentation</vt:lpstr>
      <vt:lpstr>CSMA\CA</vt:lpstr>
      <vt:lpstr>CSMA\CA</vt:lpstr>
      <vt:lpstr>CSMA\CA- Fragment Burst</vt:lpstr>
      <vt:lpstr>CSMA\CA-Inter frame Spaces</vt:lpstr>
      <vt:lpstr>MAC Architecture</vt:lpstr>
      <vt:lpstr>Transmission of MPDU without RTS\CTS</vt:lpstr>
      <vt:lpstr>Fragmented MPDU</vt:lpstr>
      <vt:lpstr>PowerPoint Presentation</vt:lpstr>
      <vt:lpstr>PowerPoint Presentation</vt:lpstr>
      <vt:lpstr>PowerPoint Presentation</vt:lpstr>
      <vt:lpstr>“Taking Turns” MAC protocols</vt:lpstr>
      <vt:lpstr>“Taking Turns” MAC protocols</vt:lpstr>
      <vt:lpstr> Summary of MAC protocols</vt:lpstr>
      <vt:lpstr>Ethernet</vt:lpstr>
      <vt:lpstr>Ethernet introduction</vt:lpstr>
      <vt:lpstr>Ethernet history</vt:lpstr>
      <vt:lpstr>Datalink and Physical layers</vt:lpstr>
      <vt:lpstr>Comparing Ethernet and IEEE 802.3</vt:lpstr>
      <vt:lpstr>Ethernet family</vt:lpstr>
      <vt:lpstr>Ethernet frame format</vt:lpstr>
      <vt:lpstr>Preamble</vt:lpstr>
      <vt:lpstr>Start of frame delimiter (SOF)</vt:lpstr>
      <vt:lpstr>Source and destination addresses</vt:lpstr>
      <vt:lpstr>Type (Ethernet)</vt:lpstr>
      <vt:lpstr>Length (IEEE 802.3)</vt:lpstr>
      <vt:lpstr>Data (Ethernet)</vt:lpstr>
      <vt:lpstr>Data (IEEE 802.3)</vt:lpstr>
      <vt:lpstr>Frame check sequence (FCS)</vt:lpstr>
      <vt:lpstr>Ethernet MAC Sublayer Protocol (2)</vt:lpstr>
      <vt:lpstr>Encoding: Manchester T+/-</vt:lpstr>
      <vt:lpstr>Switched Ethernet</vt:lpstr>
      <vt:lpstr>Review</vt:lpstr>
      <vt:lpstr>Reference </vt:lpstr>
      <vt:lpstr>Deterministic LAN Technologies: Token Ring &amp; FDDI</vt:lpstr>
      <vt:lpstr>Token Ring and variants</vt:lpstr>
      <vt:lpstr>Ring topology</vt:lpstr>
      <vt:lpstr>Data passing</vt:lpstr>
      <vt:lpstr>Token-Ring frame format</vt:lpstr>
      <vt:lpstr>Start delimiter and End delimiter</vt:lpstr>
      <vt:lpstr>Access control</vt:lpstr>
      <vt:lpstr>Priority and reservation bits</vt:lpstr>
      <vt:lpstr>Priority management</vt:lpstr>
      <vt:lpstr>Frame control</vt:lpstr>
      <vt:lpstr>Destination and Source addresses</vt:lpstr>
      <vt:lpstr>Data</vt:lpstr>
      <vt:lpstr>Frame checksum</vt:lpstr>
      <vt:lpstr>Frame status</vt:lpstr>
      <vt:lpstr>Management mechanisms</vt:lpstr>
      <vt:lpstr>Encoding: Differential Manchester</vt:lpstr>
      <vt:lpstr>Physical topology</vt:lpstr>
      <vt:lpstr>Physical connection</vt:lpstr>
      <vt:lpstr>Review</vt:lpstr>
      <vt:lpstr>BASIC OF FDDI</vt:lpstr>
      <vt:lpstr>Characteristics</vt:lpstr>
      <vt:lpstr>FDDI dual-ring (PR and SR)</vt:lpstr>
      <vt:lpstr>FDDI Media</vt:lpstr>
      <vt:lpstr>Fiber-optic modes</vt:lpstr>
      <vt:lpstr>FDDI Connections</vt:lpstr>
      <vt:lpstr>Attachments</vt:lpstr>
      <vt:lpstr>FDDI standard: ANSI X3T9.5</vt:lpstr>
      <vt:lpstr>Physical Layer Medium (PMD)</vt:lpstr>
      <vt:lpstr>Physical Layer Protocol (PHY)</vt:lpstr>
      <vt:lpstr>Media Access Control (MAC)</vt:lpstr>
      <vt:lpstr>Station Management (SMT)</vt:lpstr>
      <vt:lpstr>FDDI frame format</vt:lpstr>
      <vt:lpstr>Preamble, Start and End delimiter</vt:lpstr>
      <vt:lpstr>Frame control</vt:lpstr>
      <vt:lpstr>Source and destination addresses</vt:lpstr>
      <vt:lpstr>Data</vt:lpstr>
      <vt:lpstr>FCS</vt:lpstr>
      <vt:lpstr>Frame status</vt:lpstr>
      <vt:lpstr>Operation mechanisms</vt:lpstr>
      <vt:lpstr>Encoding: 4B/5B</vt:lpstr>
      <vt:lpstr>FDDI topology</vt:lpstr>
      <vt:lpstr>Review</vt:lpstr>
      <vt:lpstr>LAN Addresses and ARP</vt:lpstr>
      <vt:lpstr>LAN Addresses and ARP</vt:lpstr>
      <vt:lpstr>LAN Address (more)</vt:lpstr>
      <vt:lpstr>Recall Encapsulation </vt:lpstr>
      <vt:lpstr>ARP: Address Resolution Protocol</vt:lpstr>
      <vt:lpstr>ARP protocol</vt:lpstr>
      <vt:lpstr>Routing to another 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2 Devices </vt:lpstr>
      <vt:lpstr>Layer 2 Devices</vt:lpstr>
      <vt:lpstr>NIC</vt:lpstr>
      <vt:lpstr>NIC (cont.)</vt:lpstr>
      <vt:lpstr>NIC: Layer 2 functions</vt:lpstr>
      <vt:lpstr>Bridge</vt:lpstr>
      <vt:lpstr>Bridge (cont.)</vt:lpstr>
      <vt:lpstr>Bridge (cont.): Filter</vt:lpstr>
      <vt:lpstr>Bridge (cont.): Forward</vt:lpstr>
      <vt:lpstr>Switch: Forwarding</vt:lpstr>
      <vt:lpstr>Self learning</vt:lpstr>
      <vt:lpstr>Filtering/Forwarding</vt:lpstr>
      <vt:lpstr>Switch: traffic isolation</vt:lpstr>
      <vt:lpstr>Switches: dedicated access</vt:lpstr>
      <vt:lpstr>Switching types </vt:lpstr>
      <vt:lpstr>LAN Switch: Micro-segmentation</vt:lpstr>
      <vt:lpstr>Institutional network</vt:lpstr>
      <vt:lpstr>Wireless Local Area Network (WLAN)</vt:lpstr>
      <vt:lpstr>IEEE 802.11 Wireless LAN</vt:lpstr>
      <vt:lpstr>Base station approach</vt:lpstr>
      <vt:lpstr>The 802.11 Protocol Stack</vt:lpstr>
      <vt:lpstr>IEEE 802.11 Standard</vt:lpstr>
      <vt:lpstr>Frequency Hopping Spread Spectrum (FHSS)</vt:lpstr>
      <vt:lpstr>Direct Sequence Spread Spectrum (DSSS)</vt:lpstr>
      <vt:lpstr>Orthogonal Frequency Division Multiplexing (OFDM)—802.11a</vt:lpstr>
      <vt:lpstr>High-rate DSSS- 802.11b</vt:lpstr>
      <vt:lpstr>OFDM----802.11g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iraza</dc:creator>
  <cp:lastModifiedBy>Imran Raza</cp:lastModifiedBy>
  <cp:revision>145</cp:revision>
  <dcterms:created xsi:type="dcterms:W3CDTF">2010-10-31T15:43:16Z</dcterms:created>
  <dcterms:modified xsi:type="dcterms:W3CDTF">2019-04-16T04:54:30Z</dcterms:modified>
</cp:coreProperties>
</file>