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sldIdLst>
    <p:sldId id="256" r:id="rId2"/>
    <p:sldId id="331" r:id="rId3"/>
    <p:sldId id="288" r:id="rId4"/>
    <p:sldId id="283" r:id="rId5"/>
    <p:sldId id="347" r:id="rId6"/>
    <p:sldId id="351" r:id="rId7"/>
    <p:sldId id="370" r:id="rId8"/>
    <p:sldId id="361" r:id="rId9"/>
    <p:sldId id="363" r:id="rId10"/>
    <p:sldId id="372" r:id="rId11"/>
    <p:sldId id="375" r:id="rId12"/>
    <p:sldId id="373" r:id="rId13"/>
    <p:sldId id="371" r:id="rId14"/>
    <p:sldId id="359" r:id="rId15"/>
    <p:sldId id="360" r:id="rId16"/>
    <p:sldId id="340" r:id="rId17"/>
    <p:sldId id="341" r:id="rId18"/>
    <p:sldId id="365" r:id="rId19"/>
    <p:sldId id="342" r:id="rId20"/>
    <p:sldId id="364" r:id="rId21"/>
    <p:sldId id="367" r:id="rId22"/>
    <p:sldId id="287" r:id="rId2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66C00C-224F-4CA5-9E6B-C7B355D954ED}" type="doc">
      <dgm:prSet loTypeId="urn:microsoft.com/office/officeart/2005/8/layout/equation1" loCatId="process" qsTypeId="urn:microsoft.com/office/officeart/2005/8/quickstyle/simple1" qsCatId="simple" csTypeId="urn:microsoft.com/office/officeart/2005/8/colors/colorful5" csCatId="colorful" phldr="1"/>
      <dgm:spPr/>
    </dgm:pt>
    <dgm:pt modelId="{5945F4D3-1227-4D83-B6C7-812F30B504EA}">
      <dgm:prSet phldrT="[Text]"/>
      <dgm:spPr/>
      <dgm:t>
        <a:bodyPr/>
        <a:lstStyle/>
        <a:p>
          <a:r>
            <a:rPr lang="en-US" b="1" dirty="0"/>
            <a:t>Data Structures</a:t>
          </a:r>
        </a:p>
      </dgm:t>
    </dgm:pt>
    <dgm:pt modelId="{76498315-EF79-49AE-840B-4A0F16B82F36}" type="parTrans" cxnId="{6DA5184C-5D09-4A7C-B91F-2860C702978A}">
      <dgm:prSet/>
      <dgm:spPr/>
      <dgm:t>
        <a:bodyPr/>
        <a:lstStyle/>
        <a:p>
          <a:endParaRPr lang="en-US" b="1"/>
        </a:p>
      </dgm:t>
    </dgm:pt>
    <dgm:pt modelId="{7317AA9B-4F11-43D8-A02D-17D9A87762EC}" type="sibTrans" cxnId="{6DA5184C-5D09-4A7C-B91F-2860C702978A}">
      <dgm:prSet/>
      <dgm:spPr/>
      <dgm:t>
        <a:bodyPr/>
        <a:lstStyle/>
        <a:p>
          <a:endParaRPr lang="en-US" b="1"/>
        </a:p>
      </dgm:t>
    </dgm:pt>
    <dgm:pt modelId="{A6C5C9D3-FEB8-4EFA-A3C5-1E20B1BB74EB}">
      <dgm:prSet phldrT="[Text]"/>
      <dgm:spPr/>
      <dgm:t>
        <a:bodyPr/>
        <a:lstStyle/>
        <a:p>
          <a:r>
            <a:rPr lang="en-US" b="1" dirty="0"/>
            <a:t>Algorithms</a:t>
          </a:r>
        </a:p>
      </dgm:t>
    </dgm:pt>
    <dgm:pt modelId="{A0EA2002-037E-4257-AC97-B8A5EA29C178}" type="parTrans" cxnId="{549B2C73-E4BD-4B64-BABD-A6E85B71A5EC}">
      <dgm:prSet/>
      <dgm:spPr/>
      <dgm:t>
        <a:bodyPr/>
        <a:lstStyle/>
        <a:p>
          <a:endParaRPr lang="en-US" b="1"/>
        </a:p>
      </dgm:t>
    </dgm:pt>
    <dgm:pt modelId="{563DA0CA-B8AA-489A-BE5F-9571F45B9037}" type="sibTrans" cxnId="{549B2C73-E4BD-4B64-BABD-A6E85B71A5EC}">
      <dgm:prSet/>
      <dgm:spPr/>
      <dgm:t>
        <a:bodyPr/>
        <a:lstStyle/>
        <a:p>
          <a:endParaRPr lang="en-US" b="1"/>
        </a:p>
      </dgm:t>
    </dgm:pt>
    <dgm:pt modelId="{46F9A8E0-3D0F-4887-991E-79D4851F7F41}">
      <dgm:prSet phldrT="[Text]"/>
      <dgm:spPr/>
      <dgm:t>
        <a:bodyPr/>
        <a:lstStyle/>
        <a:p>
          <a:r>
            <a:rPr lang="en-US" b="1" dirty="0"/>
            <a:t>Program</a:t>
          </a:r>
        </a:p>
      </dgm:t>
    </dgm:pt>
    <dgm:pt modelId="{F7D11205-A71D-465E-B3ED-BB2F00DB8AFF}" type="parTrans" cxnId="{ABB82DB9-BF27-43C9-91A8-218D45C945DF}">
      <dgm:prSet/>
      <dgm:spPr/>
      <dgm:t>
        <a:bodyPr/>
        <a:lstStyle/>
        <a:p>
          <a:endParaRPr lang="en-US" b="1"/>
        </a:p>
      </dgm:t>
    </dgm:pt>
    <dgm:pt modelId="{026867FF-2D6C-4173-9075-A2CEB94B27C2}" type="sibTrans" cxnId="{ABB82DB9-BF27-43C9-91A8-218D45C945DF}">
      <dgm:prSet/>
      <dgm:spPr/>
      <dgm:t>
        <a:bodyPr/>
        <a:lstStyle/>
        <a:p>
          <a:endParaRPr lang="en-US" b="1"/>
        </a:p>
      </dgm:t>
    </dgm:pt>
    <dgm:pt modelId="{5CDCE55B-03A6-4836-ADB6-97FB4FB1C7B5}" type="pres">
      <dgm:prSet presAssocID="{B166C00C-224F-4CA5-9E6B-C7B355D954ED}" presName="linearFlow" presStyleCnt="0">
        <dgm:presLayoutVars>
          <dgm:dir/>
          <dgm:resizeHandles val="exact"/>
        </dgm:presLayoutVars>
      </dgm:prSet>
      <dgm:spPr/>
    </dgm:pt>
    <dgm:pt modelId="{24C0829E-15A4-44B5-9058-14D8F0F509F6}" type="pres">
      <dgm:prSet presAssocID="{5945F4D3-1227-4D83-B6C7-812F30B504EA}" presName="node" presStyleLbl="node1" presStyleIdx="0" presStyleCnt="3">
        <dgm:presLayoutVars>
          <dgm:bulletEnabled val="1"/>
        </dgm:presLayoutVars>
      </dgm:prSet>
      <dgm:spPr/>
    </dgm:pt>
    <dgm:pt modelId="{1DC38BFA-F223-412F-A6A0-AE94A6296FBD}" type="pres">
      <dgm:prSet presAssocID="{7317AA9B-4F11-43D8-A02D-17D9A87762EC}" presName="spacerL" presStyleCnt="0"/>
      <dgm:spPr/>
    </dgm:pt>
    <dgm:pt modelId="{3E0B5FCC-2B85-4A21-9A92-47E2C94E0AB9}" type="pres">
      <dgm:prSet presAssocID="{7317AA9B-4F11-43D8-A02D-17D9A87762EC}" presName="sibTrans" presStyleLbl="sibTrans2D1" presStyleIdx="0" presStyleCnt="2"/>
      <dgm:spPr/>
    </dgm:pt>
    <dgm:pt modelId="{7766E7DC-57F0-4005-94C7-2D18F27C1B17}" type="pres">
      <dgm:prSet presAssocID="{7317AA9B-4F11-43D8-A02D-17D9A87762EC}" presName="spacerR" presStyleCnt="0"/>
      <dgm:spPr/>
    </dgm:pt>
    <dgm:pt modelId="{155BFB65-1244-48AC-881F-EDB8B1EA951C}" type="pres">
      <dgm:prSet presAssocID="{A6C5C9D3-FEB8-4EFA-A3C5-1E20B1BB74EB}" presName="node" presStyleLbl="node1" presStyleIdx="1" presStyleCnt="3">
        <dgm:presLayoutVars>
          <dgm:bulletEnabled val="1"/>
        </dgm:presLayoutVars>
      </dgm:prSet>
      <dgm:spPr/>
    </dgm:pt>
    <dgm:pt modelId="{09CB6537-C7B7-4B8E-9BC7-E38E4DC66339}" type="pres">
      <dgm:prSet presAssocID="{563DA0CA-B8AA-489A-BE5F-9571F45B9037}" presName="spacerL" presStyleCnt="0"/>
      <dgm:spPr/>
    </dgm:pt>
    <dgm:pt modelId="{CC650049-60B0-4636-AFAF-CE78FD1EBB53}" type="pres">
      <dgm:prSet presAssocID="{563DA0CA-B8AA-489A-BE5F-9571F45B9037}" presName="sibTrans" presStyleLbl="sibTrans2D1" presStyleIdx="1" presStyleCnt="2"/>
      <dgm:spPr/>
    </dgm:pt>
    <dgm:pt modelId="{7A446EC0-BF78-4795-90C1-8DEA09C826F0}" type="pres">
      <dgm:prSet presAssocID="{563DA0CA-B8AA-489A-BE5F-9571F45B9037}" presName="spacerR" presStyleCnt="0"/>
      <dgm:spPr/>
    </dgm:pt>
    <dgm:pt modelId="{23FE8505-648C-4C40-8E86-DF91A9A6D2CD}" type="pres">
      <dgm:prSet presAssocID="{46F9A8E0-3D0F-4887-991E-79D4851F7F41}" presName="node" presStyleLbl="node1" presStyleIdx="2" presStyleCnt="3">
        <dgm:presLayoutVars>
          <dgm:bulletEnabled val="1"/>
        </dgm:presLayoutVars>
      </dgm:prSet>
      <dgm:spPr/>
    </dgm:pt>
  </dgm:ptLst>
  <dgm:cxnLst>
    <dgm:cxn modelId="{ABB82DB9-BF27-43C9-91A8-218D45C945DF}" srcId="{B166C00C-224F-4CA5-9E6B-C7B355D954ED}" destId="{46F9A8E0-3D0F-4887-991E-79D4851F7F41}" srcOrd="2" destOrd="0" parTransId="{F7D11205-A71D-465E-B3ED-BB2F00DB8AFF}" sibTransId="{026867FF-2D6C-4173-9075-A2CEB94B27C2}"/>
    <dgm:cxn modelId="{B11FA260-78CF-48F8-852F-4FD4E8B4860E}" type="presOf" srcId="{B166C00C-224F-4CA5-9E6B-C7B355D954ED}" destId="{5CDCE55B-03A6-4836-ADB6-97FB4FB1C7B5}" srcOrd="0" destOrd="0" presId="urn:microsoft.com/office/officeart/2005/8/layout/equation1"/>
    <dgm:cxn modelId="{4E70F41C-F2AB-4506-9F15-BC20F16AC9A0}" type="presOf" srcId="{A6C5C9D3-FEB8-4EFA-A3C5-1E20B1BB74EB}" destId="{155BFB65-1244-48AC-881F-EDB8B1EA951C}" srcOrd="0" destOrd="0" presId="urn:microsoft.com/office/officeart/2005/8/layout/equation1"/>
    <dgm:cxn modelId="{922515D6-DC56-430D-9EC8-250DE780A655}" type="presOf" srcId="{7317AA9B-4F11-43D8-A02D-17D9A87762EC}" destId="{3E0B5FCC-2B85-4A21-9A92-47E2C94E0AB9}" srcOrd="0" destOrd="0" presId="urn:microsoft.com/office/officeart/2005/8/layout/equation1"/>
    <dgm:cxn modelId="{6590B01B-D79B-4A7F-89BE-0AE80F185E99}" type="presOf" srcId="{563DA0CA-B8AA-489A-BE5F-9571F45B9037}" destId="{CC650049-60B0-4636-AFAF-CE78FD1EBB53}" srcOrd="0" destOrd="0" presId="urn:microsoft.com/office/officeart/2005/8/layout/equation1"/>
    <dgm:cxn modelId="{F34AB1C7-2E39-4299-BF13-5CD3F67763BF}" type="presOf" srcId="{5945F4D3-1227-4D83-B6C7-812F30B504EA}" destId="{24C0829E-15A4-44B5-9058-14D8F0F509F6}" srcOrd="0" destOrd="0" presId="urn:microsoft.com/office/officeart/2005/8/layout/equation1"/>
    <dgm:cxn modelId="{3DD7C255-1A48-4AF1-A4F2-22278FD8FB86}" type="presOf" srcId="{46F9A8E0-3D0F-4887-991E-79D4851F7F41}" destId="{23FE8505-648C-4C40-8E86-DF91A9A6D2CD}" srcOrd="0" destOrd="0" presId="urn:microsoft.com/office/officeart/2005/8/layout/equation1"/>
    <dgm:cxn modelId="{6DA5184C-5D09-4A7C-B91F-2860C702978A}" srcId="{B166C00C-224F-4CA5-9E6B-C7B355D954ED}" destId="{5945F4D3-1227-4D83-B6C7-812F30B504EA}" srcOrd="0" destOrd="0" parTransId="{76498315-EF79-49AE-840B-4A0F16B82F36}" sibTransId="{7317AA9B-4F11-43D8-A02D-17D9A87762EC}"/>
    <dgm:cxn modelId="{549B2C73-E4BD-4B64-BABD-A6E85B71A5EC}" srcId="{B166C00C-224F-4CA5-9E6B-C7B355D954ED}" destId="{A6C5C9D3-FEB8-4EFA-A3C5-1E20B1BB74EB}" srcOrd="1" destOrd="0" parTransId="{A0EA2002-037E-4257-AC97-B8A5EA29C178}" sibTransId="{563DA0CA-B8AA-489A-BE5F-9571F45B9037}"/>
    <dgm:cxn modelId="{C6AAAF4F-9A1C-4146-A52C-93558A6A8919}" type="presParOf" srcId="{5CDCE55B-03A6-4836-ADB6-97FB4FB1C7B5}" destId="{24C0829E-15A4-44B5-9058-14D8F0F509F6}" srcOrd="0" destOrd="0" presId="urn:microsoft.com/office/officeart/2005/8/layout/equation1"/>
    <dgm:cxn modelId="{D5880250-08C8-4A05-84C6-FF49E1CC425B}" type="presParOf" srcId="{5CDCE55B-03A6-4836-ADB6-97FB4FB1C7B5}" destId="{1DC38BFA-F223-412F-A6A0-AE94A6296FBD}" srcOrd="1" destOrd="0" presId="urn:microsoft.com/office/officeart/2005/8/layout/equation1"/>
    <dgm:cxn modelId="{AA912181-D249-4796-A08E-74A499591790}" type="presParOf" srcId="{5CDCE55B-03A6-4836-ADB6-97FB4FB1C7B5}" destId="{3E0B5FCC-2B85-4A21-9A92-47E2C94E0AB9}" srcOrd="2" destOrd="0" presId="urn:microsoft.com/office/officeart/2005/8/layout/equation1"/>
    <dgm:cxn modelId="{9C30DB97-C919-40EF-BFE0-28A11291168C}" type="presParOf" srcId="{5CDCE55B-03A6-4836-ADB6-97FB4FB1C7B5}" destId="{7766E7DC-57F0-4005-94C7-2D18F27C1B17}" srcOrd="3" destOrd="0" presId="urn:microsoft.com/office/officeart/2005/8/layout/equation1"/>
    <dgm:cxn modelId="{6A9F18AE-4E37-4295-8467-AFE7BADB2155}" type="presParOf" srcId="{5CDCE55B-03A6-4836-ADB6-97FB4FB1C7B5}" destId="{155BFB65-1244-48AC-881F-EDB8B1EA951C}" srcOrd="4" destOrd="0" presId="urn:microsoft.com/office/officeart/2005/8/layout/equation1"/>
    <dgm:cxn modelId="{9EE7C5D8-9DD6-4CF2-8F7C-ECFAB41FA62E}" type="presParOf" srcId="{5CDCE55B-03A6-4836-ADB6-97FB4FB1C7B5}" destId="{09CB6537-C7B7-4B8E-9BC7-E38E4DC66339}" srcOrd="5" destOrd="0" presId="urn:microsoft.com/office/officeart/2005/8/layout/equation1"/>
    <dgm:cxn modelId="{DC837BA4-5F4A-4287-A6F6-8FDF94D6EFAA}" type="presParOf" srcId="{5CDCE55B-03A6-4836-ADB6-97FB4FB1C7B5}" destId="{CC650049-60B0-4636-AFAF-CE78FD1EBB53}" srcOrd="6" destOrd="0" presId="urn:microsoft.com/office/officeart/2005/8/layout/equation1"/>
    <dgm:cxn modelId="{D1B4CFFB-5B51-451B-9BC0-5945E39983BC}" type="presParOf" srcId="{5CDCE55B-03A6-4836-ADB6-97FB4FB1C7B5}" destId="{7A446EC0-BF78-4795-90C1-8DEA09C826F0}" srcOrd="7" destOrd="0" presId="urn:microsoft.com/office/officeart/2005/8/layout/equation1"/>
    <dgm:cxn modelId="{60B307A3-2F2B-4756-83F9-5CB5EC71ECDA}" type="presParOf" srcId="{5CDCE55B-03A6-4836-ADB6-97FB4FB1C7B5}" destId="{23FE8505-648C-4C40-8E86-DF91A9A6D2CD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0829E-15A4-44B5-9058-14D8F0F509F6}">
      <dsp:nvSpPr>
        <dsp:cNvPr id="0" name=""/>
        <dsp:cNvSpPr/>
      </dsp:nvSpPr>
      <dsp:spPr>
        <a:xfrm>
          <a:off x="997311" y="52"/>
          <a:ext cx="1334408" cy="13344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Structures</a:t>
          </a:r>
        </a:p>
      </dsp:txBody>
      <dsp:txXfrm>
        <a:off x="1192731" y="195472"/>
        <a:ext cx="943568" cy="943568"/>
      </dsp:txXfrm>
    </dsp:sp>
    <dsp:sp modelId="{3E0B5FCC-2B85-4A21-9A92-47E2C94E0AB9}">
      <dsp:nvSpPr>
        <dsp:cNvPr id="0" name=""/>
        <dsp:cNvSpPr/>
      </dsp:nvSpPr>
      <dsp:spPr>
        <a:xfrm>
          <a:off x="2440073" y="280278"/>
          <a:ext cx="773956" cy="773956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2542661" y="576239"/>
        <a:ext cx="568780" cy="182034"/>
      </dsp:txXfrm>
    </dsp:sp>
    <dsp:sp modelId="{155BFB65-1244-48AC-881F-EDB8B1EA951C}">
      <dsp:nvSpPr>
        <dsp:cNvPr id="0" name=""/>
        <dsp:cNvSpPr/>
      </dsp:nvSpPr>
      <dsp:spPr>
        <a:xfrm>
          <a:off x="3322384" y="52"/>
          <a:ext cx="1334408" cy="1334408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Algorithms</a:t>
          </a:r>
        </a:p>
      </dsp:txBody>
      <dsp:txXfrm>
        <a:off x="3517804" y="195472"/>
        <a:ext cx="943568" cy="943568"/>
      </dsp:txXfrm>
    </dsp:sp>
    <dsp:sp modelId="{CC650049-60B0-4636-AFAF-CE78FD1EBB53}">
      <dsp:nvSpPr>
        <dsp:cNvPr id="0" name=""/>
        <dsp:cNvSpPr/>
      </dsp:nvSpPr>
      <dsp:spPr>
        <a:xfrm>
          <a:off x="4765146" y="280278"/>
          <a:ext cx="773956" cy="773956"/>
        </a:xfrm>
        <a:prstGeom prst="mathEqual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4867734" y="439713"/>
        <a:ext cx="568780" cy="455086"/>
      </dsp:txXfrm>
    </dsp:sp>
    <dsp:sp modelId="{23FE8505-648C-4C40-8E86-DF91A9A6D2CD}">
      <dsp:nvSpPr>
        <dsp:cNvPr id="0" name=""/>
        <dsp:cNvSpPr/>
      </dsp:nvSpPr>
      <dsp:spPr>
        <a:xfrm>
          <a:off x="5647457" y="52"/>
          <a:ext cx="1334408" cy="1334408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Program</a:t>
          </a:r>
        </a:p>
      </dsp:txBody>
      <dsp:txXfrm>
        <a:off x="5842877" y="195472"/>
        <a:ext cx="943568" cy="943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0" tIns="46585" rIns="93170" bIns="4658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3170" tIns="46585" rIns="93170" bIns="46585" rtlCol="0"/>
          <a:lstStyle>
            <a:lvl1pPr algn="r">
              <a:defRPr sz="1200"/>
            </a:lvl1pPr>
          </a:lstStyle>
          <a:p>
            <a:fld id="{605DE8C5-D8A3-4027-B01A-42E1C3D7A423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0" tIns="46585" rIns="93170" bIns="4658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7"/>
          </a:xfrm>
          <a:prstGeom prst="rect">
            <a:avLst/>
          </a:prstGeom>
        </p:spPr>
        <p:txBody>
          <a:bodyPr vert="horz" lIns="93170" tIns="46585" rIns="93170" bIns="4658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4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lvl1pPr algn="r">
              <a:defRPr sz="1200"/>
            </a:lvl1pPr>
          </a:lstStyle>
          <a:p>
            <a:fld id="{8F6A7635-E151-4485-8210-5D7F5BD45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2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2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278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E83163-C64F-454A-8812-52EB748CA126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5953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4025F6-2102-45AD-80E7-E3A8222903A1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156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4025F6-2102-45AD-80E7-E3A8222903A1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986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297D44-AC54-46B5-9CA3-21C275C93BF5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746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4025F6-2102-45AD-80E7-E3A8222903A1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68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0B9F492E-F1FD-463C-B673-B5868B9BE084}" type="datetime1">
              <a:rPr lang="en-GB" smtClean="0"/>
              <a:t>10/02/2017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E2FB-7D1A-405E-99CD-06300DD5E2F0}" type="datetime1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48A-83D7-4C2C-97AE-4F6914DF0233}" type="datetime1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08BD-985D-4432-ABE7-4BBF5AC5BDCC}" type="datetime1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F0446D5F-755D-4E1E-9E99-8598731C6C96}" type="datetime1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5B40-D515-4317-85AA-2D7FD806DEAF}" type="datetime1">
              <a:rPr lang="en-GB" smtClean="0"/>
              <a:t>10/02/2017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B0F3-95A2-491F-AB72-374D03E59034}" type="datetime1">
              <a:rPr lang="en-GB" smtClean="0"/>
              <a:t>10/02/2017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294B-2176-41D0-82B0-677C2022F31F}" type="datetime1">
              <a:rPr lang="en-GB" smtClean="0"/>
              <a:t>10/02/2017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3372-AB4B-4E5E-943B-E73AA28DF126}" type="datetime1">
              <a:rPr lang="en-GB" smtClean="0"/>
              <a:t>10/02/2017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76F4-C329-42EB-924D-EB0453AFD7BF}" type="datetime1">
              <a:rPr lang="en-GB" smtClean="0"/>
              <a:t>10/02/2017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D967-F34C-4509-B2FD-4285B8B8933F}" type="datetime1">
              <a:rPr lang="en-GB" smtClean="0"/>
              <a:t>10/02/2017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EB5D16-01EA-4E8C-ACE1-B8653A4986A0}" type="datetime1">
              <a:rPr lang="en-GB" smtClean="0"/>
              <a:t>10/02/2017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Saba Anwar, Computer Science Department- CIIT Lahore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ciitlahore.edu.pk/spring2017/csd202d/home" TargetMode="External"/><Relationship Id="rId2" Type="http://schemas.openxmlformats.org/officeDocument/2006/relationships/hyperlink" Target="https://piazza.com/ciitlahore.edu.pk/spring2017/csd202c/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abaanwar@ciitlahore.edu.p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CSC-114 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356699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FE32-71F4-44D5-AB03-8D79296C2523}" type="datetime1">
              <a:rPr lang="en-GB" smtClean="0"/>
              <a:t>10/02/2017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 algn="ctr">
              <a:buNone/>
            </a:pPr>
            <a:r>
              <a:rPr lang="en-US" dirty="0"/>
              <a:t>Logical view of data vs physical implementation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112" y="4249670"/>
            <a:ext cx="2190064" cy="18709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57087"/>
          <a:stretch/>
        </p:blipFill>
        <p:spPr>
          <a:xfrm>
            <a:off x="645815" y="1257089"/>
            <a:ext cx="2205629" cy="18920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983" y="1235993"/>
            <a:ext cx="2185738" cy="18920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51445" y="2782611"/>
            <a:ext cx="92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4726" y="2782611"/>
            <a:ext cx="92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64109" y="5751308"/>
            <a:ext cx="92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Music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829" y="2924139"/>
            <a:ext cx="1559380" cy="130695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51445" y="5751308"/>
            <a:ext cx="92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Maps</a:t>
            </a:r>
          </a:p>
        </p:txBody>
      </p:sp>
      <p:cxnSp>
        <p:nvCxnSpPr>
          <p:cNvPr id="19" name="Curved Connector 18"/>
          <p:cNvCxnSpPr>
            <a:endCxn id="16" idx="1"/>
          </p:cNvCxnSpPr>
          <p:nvPr/>
        </p:nvCxnSpPr>
        <p:spPr>
          <a:xfrm>
            <a:off x="2851445" y="2203122"/>
            <a:ext cx="2275384" cy="137449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endCxn id="16" idx="3"/>
          </p:cNvCxnSpPr>
          <p:nvPr/>
        </p:nvCxnSpPr>
        <p:spPr>
          <a:xfrm rot="10800000" flipV="1">
            <a:off x="6686209" y="2182025"/>
            <a:ext cx="2690774" cy="139559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V="1">
            <a:off x="2851444" y="3577617"/>
            <a:ext cx="2275385" cy="136484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0800000">
            <a:off x="6686209" y="3577617"/>
            <a:ext cx="2602286" cy="160753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6829" y="2510488"/>
            <a:ext cx="155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Binary form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64" y="4249670"/>
            <a:ext cx="2211664" cy="19072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39745" y="4317887"/>
            <a:ext cx="2447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Abstraction</a:t>
            </a:r>
            <a:r>
              <a:rPr lang="en-US" dirty="0"/>
              <a:t> has hidden the actual or physical representation of data</a:t>
            </a:r>
          </a:p>
        </p:txBody>
      </p:sp>
    </p:spTree>
    <p:extLst>
      <p:ext uri="{BB962C8B-B14F-4D97-AF65-F5344CB8AC3E}">
        <p14:creationId xmlns:p14="http://schemas.microsoft.com/office/powerpoint/2010/main" val="404499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7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08BD-985D-4432-ABE7-4BBF5AC5BDCC}" type="datetime1">
              <a:rPr lang="en-GB" smtClean="0"/>
              <a:t>10/02/2017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idea behind abstraction is to focus on what something can do(</a:t>
            </a:r>
            <a:r>
              <a:rPr lang="en-US" b="1" dirty="0"/>
              <a:t>operations</a:t>
            </a:r>
            <a:r>
              <a:rPr lang="en-US" dirty="0"/>
              <a:t>) rather than how it does (</a:t>
            </a:r>
            <a:r>
              <a:rPr lang="en-US" b="1" dirty="0"/>
              <a:t>implementation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Float and integer both takes 4 bytes but their physical implementation is different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Abstraction makes the logical view of a data type important than it’s physical implementation complexities.</a:t>
            </a:r>
          </a:p>
          <a:p>
            <a:pPr lvl="1"/>
            <a:r>
              <a:rPr lang="en-US" dirty="0"/>
              <a:t>int, float, Account, Point, Rectangle, 2D array</a:t>
            </a:r>
          </a:p>
          <a:p>
            <a:r>
              <a:rPr lang="en-US" dirty="0"/>
              <a:t>The advantages of using the </a:t>
            </a:r>
            <a:r>
              <a:rPr lang="en-US" b="1" dirty="0"/>
              <a:t>ADT </a:t>
            </a:r>
            <a:r>
              <a:rPr lang="en-US" dirty="0"/>
              <a:t>approach:</a:t>
            </a:r>
          </a:p>
          <a:p>
            <a:pPr lvl="1"/>
            <a:r>
              <a:rPr lang="en-US" dirty="0"/>
              <a:t>Implementation of </a:t>
            </a:r>
            <a:r>
              <a:rPr lang="en-US" b="1" dirty="0"/>
              <a:t>ADT </a:t>
            </a:r>
            <a:r>
              <a:rPr lang="en-US" dirty="0"/>
              <a:t>can be changed without affecting those method that use the </a:t>
            </a:r>
            <a:r>
              <a:rPr lang="en-US" b="1" dirty="0"/>
              <a:t>ADT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67445"/>
              </p:ext>
            </p:extLst>
          </p:nvPr>
        </p:nvGraphicFramePr>
        <p:xfrm>
          <a:off x="1029050" y="2150378"/>
          <a:ext cx="10553350" cy="206276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553350">
                  <a:extLst>
                    <a:ext uri="{9D8B030D-6E8A-4147-A177-3AD203B41FA5}">
                      <a16:colId xmlns:a16="http://schemas.microsoft.com/office/drawing/2014/main" val="2856746048"/>
                    </a:ext>
                  </a:extLst>
                </a:gridCol>
              </a:tblGrid>
              <a:tr h="252129"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64026"/>
                  </a:ext>
                </a:extLst>
              </a:tr>
              <a:tr h="673261">
                <a:tc>
                  <a:txBody>
                    <a:bodyPr/>
                    <a:lstStyle/>
                    <a:p>
                      <a:r>
                        <a:rPr lang="en-US" sz="1400" b="1" dirty="0"/>
                        <a:t>Values</a:t>
                      </a:r>
                      <a:r>
                        <a:rPr lang="en-US" sz="1400" dirty="0"/>
                        <a:t>:</a:t>
                      </a:r>
                      <a:r>
                        <a:rPr lang="en-US" sz="1400" baseline="0" dirty="0"/>
                        <a:t> -2147483648 to +2147483647</a:t>
                      </a:r>
                    </a:p>
                    <a:p>
                      <a:r>
                        <a:rPr lang="en-US" sz="1400" b="1" baseline="0" dirty="0"/>
                        <a:t>Operations</a:t>
                      </a:r>
                      <a:r>
                        <a:rPr lang="en-US" sz="1400" baseline="0" dirty="0"/>
                        <a:t>: +, -, /, *, +, relational operators</a:t>
                      </a:r>
                    </a:p>
                    <a:p>
                      <a:r>
                        <a:rPr lang="en-US" sz="1400" baseline="0" dirty="0"/>
                        <a:t>+ and – can be use as prefix, but all other operators would be use as infix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13714"/>
                  </a:ext>
                </a:extLst>
              </a:tr>
              <a:tr h="1026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/>
                        <a:t>Abstraction</a:t>
                      </a:r>
                      <a:r>
                        <a:rPr lang="en-US" sz="1600" dirty="0"/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Physical implementation of values and operations is hidden from user. User</a:t>
                      </a:r>
                      <a:r>
                        <a:rPr lang="en-US" sz="1400" baseline="0" dirty="0"/>
                        <a:t> does not need to know how integer has been implemented in particular language? He just needs to know what it does?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Logical meaning of integer is same for different programming languages, but implementation may vary.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716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30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 (ADT)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CA0F-A4BE-4CA7-89C7-4D1578EB36BA}" type="datetime1">
              <a:rPr lang="en-GB" smtClean="0"/>
              <a:t>10/02/2017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Abstraction has made the use of data structures more easy with concept of Abstract Data Type (ADT). </a:t>
            </a:r>
          </a:p>
          <a:p>
            <a:r>
              <a:rPr lang="en-US" dirty="0"/>
              <a:t>ADT is a data type whose internal implementation is hidden from user.  In other words an ADT </a:t>
            </a:r>
            <a:r>
              <a:rPr lang="en-US" b="1" dirty="0"/>
              <a:t>specifies set of data values and associated operations independent of any particular implementation.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Now when a programming language implements an ADT, it adopts a certain implementation logic which can vary from other languages, but their implementation does not change the definition of ADT</a:t>
            </a:r>
          </a:p>
          <a:p>
            <a:pPr lvl="1"/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846622"/>
              </p:ext>
            </p:extLst>
          </p:nvPr>
        </p:nvGraphicFramePr>
        <p:xfrm>
          <a:off x="981512" y="2158914"/>
          <a:ext cx="10600888" cy="265353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600888">
                  <a:extLst>
                    <a:ext uri="{9D8B030D-6E8A-4147-A177-3AD203B41FA5}">
                      <a16:colId xmlns:a16="http://schemas.microsoft.com/office/drawing/2014/main" val="3580385666"/>
                    </a:ext>
                  </a:extLst>
                </a:gridCol>
              </a:tblGrid>
              <a:tr h="278680">
                <a:tc>
                  <a:txBody>
                    <a:bodyPr/>
                    <a:lstStyle/>
                    <a:p>
                      <a:r>
                        <a:rPr lang="en-US" sz="1400" dirty="0"/>
                        <a:t>Stack ADT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49106"/>
                  </a:ext>
                </a:extLst>
              </a:tr>
              <a:tr h="975382">
                <a:tc>
                  <a:txBody>
                    <a:bodyPr/>
                    <a:lstStyle/>
                    <a:p>
                      <a:r>
                        <a:rPr lang="en-US" sz="1400" b="1" dirty="0"/>
                        <a:t>Values</a:t>
                      </a:r>
                      <a:r>
                        <a:rPr lang="en-US" sz="1400" dirty="0"/>
                        <a:t>: </a:t>
                      </a:r>
                      <a:r>
                        <a:rPr lang="en-US" sz="1200" dirty="0"/>
                        <a:t>would</a:t>
                      </a:r>
                      <a:r>
                        <a:rPr lang="en-US" sz="1200" baseline="0" dirty="0"/>
                        <a:t> follow last in first out order</a:t>
                      </a:r>
                    </a:p>
                    <a:p>
                      <a:r>
                        <a:rPr lang="en-US" sz="1400" b="1" baseline="0" dirty="0"/>
                        <a:t>Operations</a:t>
                      </a:r>
                      <a:r>
                        <a:rPr lang="en-US" sz="1400" baseline="0" dirty="0"/>
                        <a:t>:</a:t>
                      </a:r>
                      <a:endParaRPr lang="en-US" sz="1200" baseline="0" dirty="0"/>
                    </a:p>
                    <a:p>
                      <a:pPr marL="168275" indent="0"/>
                      <a:r>
                        <a:rPr lang="en-US" sz="1200" baseline="0" dirty="0"/>
                        <a:t>Push(E): will add element E on top of existing elements</a:t>
                      </a:r>
                    </a:p>
                    <a:p>
                      <a:pPr marL="168275" indent="0"/>
                      <a:r>
                        <a:rPr lang="en-US" sz="1200" baseline="0" dirty="0"/>
                        <a:t>Pop(): will remove top element</a:t>
                      </a:r>
                    </a:p>
                    <a:p>
                      <a:pPr marL="168275" indent="0"/>
                      <a:r>
                        <a:rPr lang="en-US" sz="1200" baseline="0" dirty="0"/>
                        <a:t>Peek(): will return top element, without removing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061626"/>
                  </a:ext>
                </a:extLst>
              </a:tr>
              <a:tr h="1281930">
                <a:tc>
                  <a:txBody>
                    <a:bodyPr/>
                    <a:lstStyle/>
                    <a:p>
                      <a:pPr marL="0" indent="0"/>
                      <a:r>
                        <a:rPr lang="en-US" sz="1400" b="1" baseline="0" dirty="0"/>
                        <a:t>Abstraction</a:t>
                      </a:r>
                      <a:r>
                        <a:rPr lang="en-US" sz="1400" dirty="0"/>
                        <a:t>:</a:t>
                      </a:r>
                    </a:p>
                    <a:p>
                      <a:pPr marL="0" indent="0"/>
                      <a:r>
                        <a:rPr lang="en-US" sz="1200" dirty="0"/>
                        <a:t>This</a:t>
                      </a:r>
                      <a:r>
                        <a:rPr lang="en-US" sz="1200" baseline="0" dirty="0"/>
                        <a:t> ADT does not explain how it would be implemented? as a class, </a:t>
                      </a:r>
                      <a:r>
                        <a:rPr lang="en-US" sz="1200" baseline="0" dirty="0" err="1"/>
                        <a:t>struct</a:t>
                      </a:r>
                      <a:r>
                        <a:rPr lang="en-US" sz="1200" baseline="0" dirty="0"/>
                        <a:t>, simple structured programming, using array or linked list, would it work for integers? Or strings? </a:t>
                      </a:r>
                    </a:p>
                    <a:p>
                      <a:pPr marL="0" indent="0"/>
                      <a:r>
                        <a:rPr lang="en-US" sz="1200" baseline="0" dirty="0"/>
                        <a:t>There is no assumption about types and there is no logic given for operations.</a:t>
                      </a:r>
                    </a:p>
                    <a:p>
                      <a:pPr marL="0" indent="0"/>
                      <a:endParaRPr lang="en-US" sz="1200" baseline="0" dirty="0"/>
                    </a:p>
                    <a:p>
                      <a:pPr marL="0" indent="0"/>
                      <a:r>
                        <a:rPr lang="en-US" sz="1200" baseline="0" dirty="0"/>
                        <a:t>User just needs to know what a stack does? what push and pop will do?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1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08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and ADT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CEE6-1752-49CF-A4A2-60BE1865469F}" type="datetime1">
              <a:rPr lang="en-GB" smtClean="0"/>
              <a:t>10/02/2017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ADT is the logical view </a:t>
            </a:r>
          </a:p>
          <a:p>
            <a:pPr lvl="1"/>
            <a:r>
              <a:rPr lang="en-US" dirty="0"/>
              <a:t>Stack ADT does not specify anything about implementation. It just describes the expected behaviors.</a:t>
            </a:r>
          </a:p>
          <a:p>
            <a:r>
              <a:rPr lang="en-US" dirty="0"/>
              <a:t>Data structure is the physical implementation</a:t>
            </a:r>
          </a:p>
          <a:p>
            <a:pPr lvl="1"/>
            <a:r>
              <a:rPr lang="en-US" dirty="0"/>
              <a:t>To implement Stack ADT you have to choose your container, and describe your algorithms for operations which greatly depends upon your choice.</a:t>
            </a:r>
          </a:p>
          <a:p>
            <a:r>
              <a:rPr lang="en-US" dirty="0"/>
              <a:t>In OO world interface and classes serve as an encapsulating units which can hide the implementation from user. User is only concerned about what methods are available and what they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55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algorithm?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5BD2-6D43-488D-9EAF-616D85479AC9}" type="datetime1">
              <a:rPr lang="en-GB" smtClean="0"/>
              <a:t>10/02/2017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14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perform supported operations on data structure, we write algorithms.</a:t>
            </a:r>
          </a:p>
          <a:p>
            <a:pPr lvl="1"/>
            <a:r>
              <a:rPr lang="en-GB" dirty="0"/>
              <a:t>An Algorithm is a finite set of ordered instructions which solves a particular problem.</a:t>
            </a:r>
          </a:p>
          <a:p>
            <a:pPr lvl="1"/>
            <a:r>
              <a:rPr lang="en-GB" dirty="0"/>
              <a:t>Transforms input of a problem to output</a:t>
            </a:r>
          </a:p>
          <a:p>
            <a:pPr marL="0" indent="0">
              <a:buNone/>
            </a:pPr>
            <a:r>
              <a:rPr lang="en-GB" b="1" dirty="0"/>
              <a:t>				Algorithm = Input + Process + Output</a:t>
            </a:r>
          </a:p>
          <a:p>
            <a:r>
              <a:rPr lang="en-GB" dirty="0"/>
              <a:t>A good algorithm must be:</a:t>
            </a:r>
          </a:p>
          <a:p>
            <a:pPr lvl="1"/>
            <a:r>
              <a:rPr lang="en-GB" dirty="0"/>
              <a:t>Correct</a:t>
            </a:r>
          </a:p>
          <a:p>
            <a:pPr lvl="1"/>
            <a:r>
              <a:rPr lang="en-GB" dirty="0"/>
              <a:t>Finite </a:t>
            </a:r>
          </a:p>
          <a:p>
            <a:pPr lvl="1"/>
            <a:r>
              <a:rPr lang="en-GB" dirty="0"/>
              <a:t>Unambiguous</a:t>
            </a:r>
          </a:p>
          <a:p>
            <a:pPr lvl="1"/>
            <a:r>
              <a:rPr lang="en-GB" dirty="0"/>
              <a:t>Efficient </a:t>
            </a:r>
          </a:p>
          <a:p>
            <a:endParaRPr lang="en-GB" b="1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90113873"/>
              </p:ext>
            </p:extLst>
          </p:nvPr>
        </p:nvGraphicFramePr>
        <p:xfrm>
          <a:off x="3603222" y="4700789"/>
          <a:ext cx="7979177" cy="1334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6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Algorithm development: Basics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A3D1-3724-4A21-AB55-90FF4635AEE8}" type="datetime1">
              <a:rPr lang="en-GB" smtClean="0"/>
              <a:t>10/02/2017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Clearly identify:</a:t>
            </a:r>
          </a:p>
          <a:p>
            <a:pPr lvl="1"/>
            <a:r>
              <a:rPr lang="en-GB" dirty="0"/>
              <a:t>Purpose</a:t>
            </a:r>
          </a:p>
          <a:p>
            <a:pPr lvl="2"/>
            <a:r>
              <a:rPr lang="en-GB" dirty="0"/>
              <a:t>What it will do?</a:t>
            </a:r>
          </a:p>
          <a:p>
            <a:pPr lvl="1"/>
            <a:r>
              <a:rPr lang="en-GB" dirty="0"/>
              <a:t>What is the input?</a:t>
            </a:r>
          </a:p>
          <a:p>
            <a:pPr lvl="2"/>
            <a:r>
              <a:rPr lang="en-GB" dirty="0"/>
              <a:t>What is needed?</a:t>
            </a:r>
          </a:p>
          <a:p>
            <a:pPr lvl="1"/>
            <a:r>
              <a:rPr lang="en-GB" dirty="0"/>
              <a:t>What output is required?</a:t>
            </a:r>
          </a:p>
          <a:p>
            <a:pPr lvl="2"/>
            <a:r>
              <a:rPr lang="en-GB" dirty="0"/>
              <a:t>What has to be produced?</a:t>
            </a:r>
          </a:p>
          <a:p>
            <a:pPr lvl="1"/>
            <a:r>
              <a:rPr lang="en-GB" dirty="0"/>
              <a:t>What is Precondition?</a:t>
            </a:r>
          </a:p>
          <a:p>
            <a:pPr lvl="2"/>
            <a:r>
              <a:rPr lang="en-GB" dirty="0"/>
              <a:t>Conditions must be true before algorithm runs</a:t>
            </a:r>
          </a:p>
          <a:p>
            <a:pPr lvl="1"/>
            <a:r>
              <a:rPr lang="en-GB" dirty="0"/>
              <a:t>What is </a:t>
            </a:r>
            <a:r>
              <a:rPr lang="en-GB" dirty="0" err="1"/>
              <a:t>Postcondition</a:t>
            </a:r>
            <a:r>
              <a:rPr lang="en-GB" dirty="0"/>
              <a:t>?</a:t>
            </a:r>
          </a:p>
          <a:p>
            <a:pPr lvl="2"/>
            <a:r>
              <a:rPr lang="en-GB" dirty="0"/>
              <a:t>Conditions must be true after it has been run</a:t>
            </a:r>
          </a:p>
          <a:p>
            <a:pPr lvl="1"/>
            <a:r>
              <a:rPr lang="en-GB" dirty="0"/>
              <a:t>What steps are required to transform input into output</a:t>
            </a:r>
          </a:p>
          <a:p>
            <a:pPr lvl="2"/>
            <a:r>
              <a:rPr lang="en-GB" dirty="0"/>
              <a:t>Needs problem solving skills</a:t>
            </a:r>
          </a:p>
          <a:p>
            <a:pPr lvl="2"/>
            <a:r>
              <a:rPr lang="en-GB" dirty="0"/>
              <a:t>A problem can be solved in many different ways</a:t>
            </a:r>
          </a:p>
          <a:p>
            <a:r>
              <a:rPr lang="en-GB" dirty="0"/>
              <a:t>Algorithm Analysis</a:t>
            </a:r>
          </a:p>
          <a:p>
            <a:pPr lvl="1"/>
            <a:r>
              <a:rPr lang="en-GB" dirty="0"/>
              <a:t>Which solution, amongst the different possible solutions is optimal?</a:t>
            </a:r>
          </a:p>
        </p:txBody>
      </p:sp>
    </p:spTree>
    <p:extLst>
      <p:ext uri="{BB962C8B-B14F-4D97-AF65-F5344CB8AC3E}">
        <p14:creationId xmlns:p14="http://schemas.microsoft.com/office/powerpoint/2010/main" val="1241436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Allocation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data structure needs memory to store data according to its structure.</a:t>
            </a:r>
          </a:p>
          <a:p>
            <a:r>
              <a:rPr lang="en-US" dirty="0"/>
              <a:t>Memory is allocated to each data element, and structure tells us how each element is connected to other</a:t>
            </a:r>
          </a:p>
          <a:p>
            <a:r>
              <a:rPr lang="en-US" dirty="0"/>
              <a:t>Data structures can be classified into two categories depending upon memory allocation</a:t>
            </a:r>
          </a:p>
          <a:p>
            <a:pPr lvl="1"/>
            <a:r>
              <a:rPr lang="en-US" dirty="0"/>
              <a:t>Contiguous</a:t>
            </a:r>
          </a:p>
          <a:p>
            <a:pPr lvl="2"/>
            <a:r>
              <a:rPr lang="en-US" dirty="0"/>
              <a:t>Single block of memory</a:t>
            </a:r>
          </a:p>
          <a:p>
            <a:pPr lvl="1"/>
            <a:r>
              <a:rPr lang="en-US" dirty="0"/>
              <a:t>Linked</a:t>
            </a:r>
          </a:p>
          <a:p>
            <a:pPr lvl="2"/>
            <a:r>
              <a:rPr lang="en-US" dirty="0"/>
              <a:t>Multiple blocks linked through pointers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079B-FBCB-482D-B3CA-8DF9871869C6}" type="datetime1">
              <a:rPr lang="en-GB" smtClean="0"/>
              <a:t>10/02/2017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752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Contiguous Allocation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charset="0"/>
                <a:cs typeface="Arial" charset="0"/>
              </a:rPr>
              <a:t>Single block of memory, divided into uniform sized cells to store n number of data elements, also known as </a:t>
            </a:r>
            <a:r>
              <a:rPr lang="en-GB" b="1" dirty="0">
                <a:latin typeface="Arial" charset="0"/>
                <a:cs typeface="Arial" charset="0"/>
              </a:rPr>
              <a:t>array</a:t>
            </a:r>
          </a:p>
          <a:p>
            <a:pPr lvl="1"/>
            <a:r>
              <a:rPr lang="en-GB" dirty="0">
                <a:latin typeface="Arial" charset="0"/>
                <a:cs typeface="Arial" charset="0"/>
              </a:rPr>
              <a:t>Each cell is accessed using its index</a:t>
            </a:r>
          </a:p>
          <a:p>
            <a:pPr lvl="1"/>
            <a:r>
              <a:rPr lang="en-GB" dirty="0">
                <a:latin typeface="Arial" charset="0"/>
                <a:cs typeface="Arial" charset="0"/>
              </a:rPr>
              <a:t>We need to know address to first cell and total number of cells to use the block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Application: </a:t>
            </a:r>
          </a:p>
          <a:p>
            <a:pPr lvl="1"/>
            <a:r>
              <a:rPr lang="en-US" dirty="0" err="1">
                <a:latin typeface="Arial" charset="0"/>
                <a:cs typeface="Arial" charset="0"/>
              </a:rPr>
              <a:t>Hashtables</a:t>
            </a:r>
            <a:r>
              <a:rPr lang="en-US" dirty="0">
                <a:latin typeface="Arial" charset="0"/>
                <a:cs typeface="Arial" charset="0"/>
              </a:rPr>
              <a:t>, Adjacency Matrices, Stacks, Queues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CD58-46E4-4D2B-B33A-9CC3B1D3838E}" type="datetime1">
              <a:rPr lang="en-GB" smtClean="0"/>
              <a:t>10/02/2017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17</a:t>
            </a:fld>
            <a:endParaRPr lang="en-GB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82" y="3158021"/>
            <a:ext cx="4611329" cy="5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779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Contiguous Allocation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latin typeface="Arial" charset="0"/>
                <a:cs typeface="Arial" charset="0"/>
              </a:rPr>
              <a:t>Easy to use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Using index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Memory Wastage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If actual number of data elements is less than actual capacity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Not Dynamic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if more memory is required on run time, a request for new memory usually requires copying all information into the new memory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Allocation in not guaranteed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If big enough block is not available but only small blocks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DE45-337D-4057-8ED3-73B8A300FAE0}" type="datetime1">
              <a:rPr lang="en-GB" smtClean="0"/>
              <a:t>10/02/2017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023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Linked Allocation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Linked storage associates two pieces of data using pointers, each data element is wrapped in an object normally called node, node contains two parts: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Data itself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Pointer</a:t>
            </a:r>
          </a:p>
          <a:p>
            <a:pPr lvl="2"/>
            <a:r>
              <a:rPr lang="en-US" b="1" dirty="0">
                <a:latin typeface="Arial" charset="0"/>
                <a:cs typeface="Arial" charset="0"/>
              </a:rPr>
              <a:t>Reference</a:t>
            </a:r>
            <a:r>
              <a:rPr lang="en-US" dirty="0">
                <a:latin typeface="Arial" charset="0"/>
                <a:cs typeface="Arial" charset="0"/>
              </a:rPr>
              <a:t> to the next node/object in memory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Reference to first node is required, so all that nodes can be traversed</a:t>
            </a:r>
          </a:p>
          <a:p>
            <a:r>
              <a:rPr lang="en-US" dirty="0">
                <a:latin typeface="Arial" charset="0"/>
                <a:cs typeface="Arial" charset="0"/>
              </a:rPr>
              <a:t>Known as </a:t>
            </a:r>
            <a:r>
              <a:rPr lang="en-US" b="1" dirty="0">
                <a:latin typeface="Arial" charset="0"/>
                <a:cs typeface="Arial" charset="0"/>
              </a:rPr>
              <a:t>Linked List</a:t>
            </a:r>
          </a:p>
          <a:p>
            <a:r>
              <a:rPr lang="en-US" dirty="0">
                <a:latin typeface="Arial" charset="0"/>
                <a:cs typeface="Arial" charset="0"/>
              </a:rPr>
              <a:t>Applications: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Lists, Trees, Adjacency Lists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2"/>
            <a:endParaRPr lang="en-US" dirty="0">
              <a:latin typeface="Arial" charset="0"/>
              <a:cs typeface="Arial" charset="0"/>
            </a:endParaRPr>
          </a:p>
          <a:p>
            <a:pPr lvl="2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5DD5-0836-4E27-B7F1-B913067648E4}" type="datetime1">
              <a:rPr lang="en-GB" smtClean="0"/>
              <a:t>10/02/2017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19</a:t>
            </a:fld>
            <a:endParaRPr lang="en-GB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64" y="3662277"/>
            <a:ext cx="54673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5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283F-1636-4D30-9582-2378E16F5E93}" type="datetime1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Information about course &amp; class</a:t>
            </a:r>
          </a:p>
          <a:p>
            <a:r>
              <a:rPr lang="en-US" dirty="0"/>
              <a:t>Introduction</a:t>
            </a:r>
            <a:endParaRPr lang="en-GB" dirty="0"/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Abstract Data Type (ADT)</a:t>
            </a:r>
          </a:p>
          <a:p>
            <a:pPr lvl="1"/>
            <a:r>
              <a:rPr lang="en-US" dirty="0"/>
              <a:t>Data Structures 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Approaches to Allocate Memory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702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Linked Allocation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1F63-AD6E-449C-9F56-3353548FDC8B}" type="datetime1">
              <a:rPr lang="en-GB" smtClean="0"/>
              <a:t>10/02/2017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Node Representation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 operations for a node must include: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Constructing a new node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Accessing the data values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Accessing the next pointer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80215" y="1721647"/>
            <a:ext cx="192232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rgbClr val="0070C0"/>
                </a:solidFill>
              </a:rPr>
              <a:t>C/C++</a:t>
            </a:r>
          </a:p>
          <a:p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Node{</a:t>
            </a:r>
          </a:p>
          <a:p>
            <a:r>
              <a:rPr lang="en-US" dirty="0"/>
              <a:t>data declarations ;</a:t>
            </a:r>
          </a:p>
          <a:p>
            <a:r>
              <a:rPr lang="en-US" dirty="0"/>
              <a:t>Node* next;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29110" y="1721647"/>
            <a:ext cx="1806905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rgbClr val="0070C0"/>
                </a:solidFill>
              </a:rPr>
              <a:t>Java</a:t>
            </a:r>
          </a:p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Node{</a:t>
            </a:r>
          </a:p>
          <a:p>
            <a:r>
              <a:rPr lang="en-US" dirty="0"/>
              <a:t>data declarations;</a:t>
            </a:r>
          </a:p>
          <a:p>
            <a:r>
              <a:rPr lang="en-US" dirty="0"/>
              <a:t>Node next;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9234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Linked Allocation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latin typeface="Arial" charset="0"/>
                <a:cs typeface="Arial" charset="0"/>
              </a:rPr>
              <a:t>Not Simple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Involves pointers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No Memory Wastage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Create node when required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Dynamic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if more memory is required on run time, just create node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If not, then delete node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Allocation is guaranteed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As far as there are free blocks, they can be claimed using nodes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272A-9B38-4FBF-9A91-3DFE006D3B7C}" type="datetime1">
              <a:rPr lang="en-GB" smtClean="0"/>
              <a:t>10/02/2017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105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4684-B5B4-4623-BCE9-4338FFE9A48C}" type="datetime1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22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In this lecture, we have discussed:</a:t>
            </a:r>
          </a:p>
          <a:p>
            <a:pPr lvl="1"/>
            <a:r>
              <a:rPr lang="en-GB" dirty="0"/>
              <a:t>What are data structures</a:t>
            </a:r>
          </a:p>
          <a:p>
            <a:pPr lvl="1"/>
            <a:r>
              <a:rPr lang="en-GB" dirty="0"/>
              <a:t>What are algorithms</a:t>
            </a:r>
          </a:p>
          <a:p>
            <a:pPr lvl="1"/>
            <a:r>
              <a:rPr lang="en-GB" dirty="0"/>
              <a:t>Why we need data structures &amp; algorithms</a:t>
            </a:r>
          </a:p>
          <a:p>
            <a:pPr lvl="1"/>
            <a:r>
              <a:rPr lang="en-GB" dirty="0"/>
              <a:t>How memory is allocated to data structures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93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Website &amp;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1762-E517-4239-BF34-907E50C79F4A}" type="datetime1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Course Website</a:t>
            </a:r>
          </a:p>
          <a:p>
            <a:pPr lvl="1"/>
            <a:r>
              <a:rPr lang="en-GB" dirty="0"/>
              <a:t>Section wise</a:t>
            </a:r>
          </a:p>
          <a:p>
            <a:pPr lvl="2"/>
            <a:r>
              <a:rPr lang="en-GB" sz="1700" dirty="0"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https://piazza.com/ciitlahore.edu.pk/spring2017/csd202c/home</a:t>
            </a:r>
            <a:endParaRPr lang="en-GB" sz="1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/>
            <a:r>
              <a:rPr lang="en-GB" sz="1700" dirty="0"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https://piazza.com/ciitlahore.edu.pk/spring2017/csd202d/home</a:t>
            </a:r>
            <a:endParaRPr lang="en-GB" sz="1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dirty="0"/>
              <a:t>Text and Reference Books</a:t>
            </a:r>
          </a:p>
          <a:p>
            <a:pPr lvl="1"/>
            <a:r>
              <a:rPr lang="en-GB" dirty="0"/>
              <a:t>No Strict requirement, notes will be provided if needed</a:t>
            </a:r>
          </a:p>
          <a:p>
            <a:pPr lvl="2"/>
            <a:r>
              <a:rPr lang="en-GB" dirty="0"/>
              <a:t>Just follows class notes and any additional material, if provided</a:t>
            </a:r>
          </a:p>
          <a:p>
            <a:r>
              <a:rPr lang="en-US" dirty="0"/>
              <a:t>Language/IDE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Eclipse </a:t>
            </a:r>
          </a:p>
          <a:p>
            <a:r>
              <a:rPr lang="en-GB" dirty="0"/>
              <a:t>Resource Person</a:t>
            </a:r>
          </a:p>
          <a:p>
            <a:pPr lvl="2"/>
            <a:r>
              <a:rPr lang="en-GB" dirty="0"/>
              <a:t>Saba Anwar</a:t>
            </a:r>
          </a:p>
          <a:p>
            <a:pPr lvl="2"/>
            <a:r>
              <a:rPr lang="en-GB" dirty="0"/>
              <a:t>Email: </a:t>
            </a:r>
            <a:r>
              <a:rPr lang="en-GB" dirty="0">
                <a:hlinkClick r:id="rId4"/>
              </a:rPr>
              <a:t>sabaanwar@ciitlahore.edu.pk</a:t>
            </a:r>
            <a:endParaRPr lang="en-GB" dirty="0"/>
          </a:p>
          <a:p>
            <a:pPr lvl="2"/>
            <a:r>
              <a:rPr lang="en-GB" dirty="0"/>
              <a:t>Office: C11-1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6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70EB-846B-4AED-8A33-8DD58E9FAEC3}" type="datetime1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course, we will look at:</a:t>
            </a:r>
          </a:p>
          <a:p>
            <a:pPr lvl="1"/>
            <a:r>
              <a:rPr lang="en-US" dirty="0"/>
              <a:t>Data Structures</a:t>
            </a:r>
          </a:p>
          <a:p>
            <a:pPr lvl="2"/>
            <a:r>
              <a:rPr lang="en-US" dirty="0"/>
              <a:t>Different ways for organizing data, so that it can be accessed efficiently?</a:t>
            </a:r>
          </a:p>
          <a:p>
            <a:pPr lvl="2"/>
            <a:r>
              <a:rPr lang="en-US" dirty="0"/>
              <a:t>Access for? </a:t>
            </a:r>
          </a:p>
          <a:p>
            <a:pPr lvl="3"/>
            <a:r>
              <a:rPr lang="en-US" dirty="0"/>
              <a:t>Operations that can be performed on it</a:t>
            </a:r>
          </a:p>
          <a:p>
            <a:pPr lvl="4"/>
            <a:r>
              <a:rPr lang="en-US" dirty="0"/>
              <a:t>Insert, delete, search/find </a:t>
            </a:r>
          </a:p>
          <a:p>
            <a:pPr lvl="1"/>
            <a:r>
              <a:rPr lang="en-US" dirty="0"/>
              <a:t>Algorithms </a:t>
            </a:r>
          </a:p>
          <a:p>
            <a:pPr lvl="2"/>
            <a:r>
              <a:rPr lang="en-US" dirty="0"/>
              <a:t>Logic to perform those operations</a:t>
            </a:r>
          </a:p>
          <a:p>
            <a:pPr lvl="3"/>
            <a:r>
              <a:rPr lang="en-US" dirty="0"/>
              <a:t>Dependent on data structures</a:t>
            </a:r>
          </a:p>
          <a:p>
            <a:pPr lvl="1"/>
            <a:r>
              <a:rPr lang="en-US" dirty="0"/>
              <a:t>Data structures have trade-offs</a:t>
            </a:r>
          </a:p>
          <a:p>
            <a:pPr lvl="2"/>
            <a:r>
              <a:rPr lang="en-US" dirty="0"/>
              <a:t>There is no ultimate data structure and resources are limited</a:t>
            </a:r>
          </a:p>
          <a:p>
            <a:pPr lvl="2"/>
            <a:r>
              <a:rPr lang="en-US" dirty="0"/>
              <a:t>The choice depends on our requirements</a:t>
            </a:r>
          </a:p>
          <a:p>
            <a:pPr lvl="3"/>
            <a:r>
              <a:rPr lang="en-US" dirty="0"/>
              <a:t>Time vs. Space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74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Data Type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2D1-B10C-4BC2-8377-0CD3B533564F}" type="datetime1">
              <a:rPr lang="en-GB" smtClean="0"/>
              <a:t>10/02/2017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Facts, figures, numbers</a:t>
            </a:r>
          </a:p>
          <a:p>
            <a:r>
              <a:rPr lang="en-US" dirty="0"/>
              <a:t>Data Type</a:t>
            </a:r>
          </a:p>
          <a:p>
            <a:pPr lvl="1"/>
            <a:r>
              <a:rPr lang="en-US" dirty="0"/>
              <a:t>Specifies properties of a certain category of data values</a:t>
            </a:r>
          </a:p>
          <a:p>
            <a:pPr lvl="2"/>
            <a:r>
              <a:rPr lang="en-US" b="1" dirty="0"/>
              <a:t>Domain</a:t>
            </a:r>
            <a:r>
              <a:rPr lang="en-US" dirty="0"/>
              <a:t>: What kind of values it can hold</a:t>
            </a:r>
          </a:p>
          <a:p>
            <a:pPr lvl="2"/>
            <a:r>
              <a:rPr lang="en-US" b="1" dirty="0"/>
              <a:t>Operations</a:t>
            </a:r>
            <a:r>
              <a:rPr lang="en-US" dirty="0"/>
              <a:t>: What kind of operations it support</a:t>
            </a:r>
          </a:p>
          <a:p>
            <a:r>
              <a:rPr lang="en-US" dirty="0"/>
              <a:t>Data Type can be: </a:t>
            </a:r>
          </a:p>
          <a:p>
            <a:pPr lvl="2"/>
            <a:r>
              <a:rPr lang="en-US" dirty="0"/>
              <a:t>Scalar/Atomic: </a:t>
            </a:r>
            <a:r>
              <a:rPr lang="en-US" sz="1600" dirty="0"/>
              <a:t>also called </a:t>
            </a:r>
            <a:r>
              <a:rPr lang="en-US" sz="1600" b="1" dirty="0"/>
              <a:t>primitive</a:t>
            </a:r>
            <a:r>
              <a:rPr lang="en-US" sz="1600" dirty="0"/>
              <a:t> data types, no further sub-parts</a:t>
            </a:r>
          </a:p>
          <a:p>
            <a:pPr lvl="3"/>
            <a:r>
              <a:rPr lang="en-US" dirty="0" err="1"/>
              <a:t>int</a:t>
            </a:r>
            <a:r>
              <a:rPr lang="en-US" dirty="0"/>
              <a:t>, float, double </a:t>
            </a:r>
          </a:p>
          <a:p>
            <a:pPr lvl="2"/>
            <a:r>
              <a:rPr lang="en-US" dirty="0"/>
              <a:t>Composite/Structured: </a:t>
            </a:r>
            <a:r>
              <a:rPr lang="en-US" sz="1600" dirty="0"/>
              <a:t>have further sub-parts</a:t>
            </a:r>
            <a:endParaRPr lang="en-US" dirty="0"/>
          </a:p>
          <a:p>
            <a:pPr lvl="3"/>
            <a:r>
              <a:rPr lang="en-US" dirty="0" err="1"/>
              <a:t>struct</a:t>
            </a:r>
            <a:r>
              <a:rPr lang="en-US" dirty="0"/>
              <a:t>, arrays, classes, interfaces, </a:t>
            </a:r>
            <a:r>
              <a:rPr lang="en-US" dirty="0" err="1"/>
              <a:t>enums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5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186F-73C0-4887-9378-82E1F1450383}" type="datetime1">
              <a:rPr lang="en-GB" smtClean="0"/>
              <a:t>10/02/2017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Collection of data elements with a set of rules which defines the logical relationship of these elements.</a:t>
            </a:r>
            <a:endParaRPr lang="en-US" dirty="0"/>
          </a:p>
          <a:p>
            <a:pPr lvl="1"/>
            <a:r>
              <a:rPr lang="en-US" dirty="0"/>
              <a:t>Data elements</a:t>
            </a:r>
          </a:p>
          <a:p>
            <a:pPr lvl="2"/>
            <a:r>
              <a:rPr lang="en-US" dirty="0"/>
              <a:t>Can be atomic as well as composite, even another data structure too</a:t>
            </a:r>
          </a:p>
          <a:p>
            <a:pPr lvl="1"/>
            <a:r>
              <a:rPr lang="en-US" dirty="0"/>
              <a:t>Structure</a:t>
            </a:r>
          </a:p>
          <a:p>
            <a:pPr lvl="2"/>
            <a:r>
              <a:rPr lang="en-US" dirty="0"/>
              <a:t>Set of rules to hold data together</a:t>
            </a:r>
          </a:p>
          <a:p>
            <a:pPr lvl="3"/>
            <a:r>
              <a:rPr lang="en-US" dirty="0"/>
              <a:t>How you will organize your music collection?</a:t>
            </a:r>
          </a:p>
          <a:p>
            <a:pPr lvl="3"/>
            <a:r>
              <a:rPr lang="en-US" dirty="0"/>
              <a:t>How books are arranged in library?</a:t>
            </a:r>
          </a:p>
          <a:p>
            <a:pPr lvl="2"/>
            <a:r>
              <a:rPr lang="en-US" dirty="0"/>
              <a:t>A specific structure can be helpful for certain operations.</a:t>
            </a:r>
          </a:p>
          <a:p>
            <a:pPr lvl="4"/>
            <a:r>
              <a:rPr lang="en-US" dirty="0"/>
              <a:t>Finding a number in an unordered list  vs finding it in an ordered list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6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CDE1-275A-4DA1-B489-08F4CE2D4A2F}" type="datetime1">
              <a:rPr lang="en-GB" smtClean="0"/>
              <a:t>10/02/2017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6685935" cy="4937760"/>
          </a:xfrm>
        </p:spPr>
        <p:txBody>
          <a:bodyPr/>
          <a:lstStyle/>
          <a:p>
            <a:r>
              <a:rPr lang="en-US" dirty="0"/>
              <a:t>How easy would be the following operations in all three scenarios mentioned in figure?</a:t>
            </a:r>
          </a:p>
          <a:p>
            <a:pPr lvl="1"/>
            <a:r>
              <a:rPr lang="en-US" dirty="0"/>
              <a:t>Finding a book whose name starts with a specific word?</a:t>
            </a:r>
          </a:p>
          <a:p>
            <a:pPr lvl="1"/>
            <a:r>
              <a:rPr lang="en-US" dirty="0"/>
              <a:t>Finding all books of a particular subject?</a:t>
            </a:r>
          </a:p>
          <a:p>
            <a:pPr lvl="1"/>
            <a:r>
              <a:rPr lang="en-US" dirty="0"/>
              <a:t>Adding a new book to existing stock?</a:t>
            </a:r>
          </a:p>
          <a:p>
            <a:r>
              <a:rPr lang="en-US" dirty="0"/>
              <a:t>How to choose structure?</a:t>
            </a:r>
          </a:p>
          <a:p>
            <a:pPr lvl="1"/>
            <a:r>
              <a:rPr lang="en-US" dirty="0"/>
              <a:t>Which operations are more important?</a:t>
            </a:r>
          </a:p>
          <a:p>
            <a:pPr lvl="1"/>
            <a:r>
              <a:rPr lang="en-US" dirty="0"/>
              <a:t>Does the structure would help to perform those operations more efficiently than some other structure?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302" r="1681"/>
          <a:stretch/>
        </p:blipFill>
        <p:spPr>
          <a:xfrm>
            <a:off x="7197213" y="1219200"/>
            <a:ext cx="4306529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9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Types and Applications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6DFF-57B3-4EA1-8EFD-477302B2052E}" type="datetime1">
              <a:rPr lang="en-GB" smtClean="0"/>
              <a:t>10/02/2017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7600335" y="1219200"/>
            <a:ext cx="3982065" cy="4936901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Stack - undo\redo operation in word processors, Expression evaluation and syntax parsing, JVM is stack oriented.</a:t>
            </a:r>
          </a:p>
          <a:p>
            <a:r>
              <a:rPr lang="en-GB" dirty="0"/>
              <a:t>Queues - Transport and operations research where various entities are stored and held to be processed later, buffer.</a:t>
            </a:r>
          </a:p>
          <a:p>
            <a:r>
              <a:rPr lang="en-GB" dirty="0"/>
              <a:t>Priority queues - process scheduling in the kernel</a:t>
            </a:r>
          </a:p>
          <a:p>
            <a:r>
              <a:rPr lang="en-GB" dirty="0"/>
              <a:t>Hash Table - used for fast data lookup - symbol table for compilers, database indexing, cache, dictionary</a:t>
            </a:r>
          </a:p>
          <a:p>
            <a:r>
              <a:rPr lang="en-GB" dirty="0"/>
              <a:t>Trees - Parsers, File system, dictionary, such as one found on a mobile for auto-completion and spell-checking</a:t>
            </a:r>
          </a:p>
          <a:p>
            <a:r>
              <a:rPr lang="en-GB" dirty="0"/>
              <a:t>Heap - Dynamic memory allocation</a:t>
            </a:r>
          </a:p>
          <a:p>
            <a:r>
              <a:rPr lang="en-GB" dirty="0"/>
              <a:t>Graphs - Connections/relations in social networking sites, Routing ,networks of communication, data organization</a:t>
            </a:r>
          </a:p>
        </p:txBody>
      </p:sp>
      <p:pic>
        <p:nvPicPr>
          <p:cNvPr id="7" name="Picture 2" descr="http://4.bp.blogspot.com/-a4_YvpaBobI/UnObAldLI6I/AAAAAAAAAH8/-nkDasRt4Kg/s1600/Types+of+data+structur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6990735" cy="391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68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40CD-9D3D-45DD-80CD-2D5D30703A2D}" type="datetime1">
              <a:rPr lang="en-GB" smtClean="0"/>
              <a:t>10/02/2017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Common operations for a data collection</a:t>
            </a:r>
          </a:p>
          <a:p>
            <a:pPr lvl="1"/>
            <a:r>
              <a:rPr lang="en-US" dirty="0"/>
              <a:t>Add, Delete, Search, Update</a:t>
            </a:r>
          </a:p>
          <a:p>
            <a:r>
              <a:rPr lang="en-US" dirty="0"/>
              <a:t>How to decide that which data structure we need?</a:t>
            </a:r>
          </a:p>
          <a:p>
            <a:pPr lvl="1"/>
            <a:r>
              <a:rPr lang="en-US" dirty="0"/>
              <a:t>Structure of data affects efficiency of data operations </a:t>
            </a:r>
          </a:p>
          <a:p>
            <a:pPr lvl="2"/>
            <a:r>
              <a:rPr lang="en-US" dirty="0"/>
              <a:t>Time vs Space</a:t>
            </a:r>
          </a:p>
          <a:p>
            <a:pPr lvl="2"/>
            <a:r>
              <a:rPr lang="en-US" dirty="0"/>
              <a:t>Generality vs. simplicity vs. performance </a:t>
            </a:r>
          </a:p>
          <a:p>
            <a:pPr lvl="2"/>
            <a:r>
              <a:rPr lang="en-US" dirty="0"/>
              <a:t>One operation is more efficient if another less efficient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 there are trade-offs with each data structure</a:t>
            </a:r>
          </a:p>
          <a:p>
            <a:r>
              <a:rPr lang="en-US" dirty="0"/>
              <a:t>There is no one ultimate data structure, you have to choose according to your priorities</a:t>
            </a:r>
          </a:p>
          <a:p>
            <a:pPr lvl="1"/>
            <a:r>
              <a:rPr lang="en-US" dirty="0"/>
              <a:t>Does this support the operations I need? efficiently? </a:t>
            </a:r>
          </a:p>
          <a:p>
            <a:pPr lvl="1"/>
            <a:r>
              <a:rPr lang="en-US" dirty="0"/>
              <a:t>Will it be easy to use (and reuse), implement, and debug? </a:t>
            </a:r>
          </a:p>
          <a:p>
            <a:pPr lvl="1"/>
            <a:r>
              <a:rPr lang="en-US" dirty="0"/>
              <a:t>What assumptions am I making about how my software will  be used? (E.g., more searching or more inserts?) </a:t>
            </a:r>
          </a:p>
          <a:p>
            <a:pPr lvl="1"/>
            <a:r>
              <a:rPr lang="en-US" dirty="0"/>
              <a:t>Does ordering is more important than anything</a:t>
            </a:r>
          </a:p>
        </p:txBody>
      </p:sp>
    </p:spTree>
    <p:extLst>
      <p:ext uri="{BB962C8B-B14F-4D97-AF65-F5344CB8AC3E}">
        <p14:creationId xmlns:p14="http://schemas.microsoft.com/office/powerpoint/2010/main" val="1199945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14616</TotalTime>
  <Words>1823</Words>
  <Application>Microsoft Office PowerPoint</Application>
  <PresentationFormat>Widescreen</PresentationFormat>
  <Paragraphs>330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Wingdings 3</vt:lpstr>
      <vt:lpstr>Origin</vt:lpstr>
      <vt:lpstr>Introduction</vt:lpstr>
      <vt:lpstr>Outline</vt:lpstr>
      <vt:lpstr>Course Website &amp; Information</vt:lpstr>
      <vt:lpstr>Introduction</vt:lpstr>
      <vt:lpstr>Data and Data Type</vt:lpstr>
      <vt:lpstr>Data Structure</vt:lpstr>
      <vt:lpstr>Data Structure</vt:lpstr>
      <vt:lpstr>Different Types and Applications </vt:lpstr>
      <vt:lpstr>Trade-offs </vt:lpstr>
      <vt:lpstr>Abstraction</vt:lpstr>
      <vt:lpstr>Abstraction</vt:lpstr>
      <vt:lpstr>Abstract Data Type (ADT)</vt:lpstr>
      <vt:lpstr>Data Structure and ADT</vt:lpstr>
      <vt:lpstr>What is algorithm?</vt:lpstr>
      <vt:lpstr>Algorithm development: Basics</vt:lpstr>
      <vt:lpstr>Memory Allocation</vt:lpstr>
      <vt:lpstr>Contiguous Allocation</vt:lpstr>
      <vt:lpstr>Contiguous Allocation</vt:lpstr>
      <vt:lpstr>Linked Allocation</vt:lpstr>
      <vt:lpstr>Linked Allocation</vt:lpstr>
      <vt:lpstr>Linked Allocation</vt:lpstr>
      <vt:lpstr>Summary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 Anwar</dc:creator>
  <cp:lastModifiedBy>Saba Anwar</cp:lastModifiedBy>
  <cp:revision>241</cp:revision>
  <dcterms:created xsi:type="dcterms:W3CDTF">2014-08-15T08:02:42Z</dcterms:created>
  <dcterms:modified xsi:type="dcterms:W3CDTF">2017-02-09T19:40:18Z</dcterms:modified>
</cp:coreProperties>
</file>