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3"/>
  </p:notesMasterIdLst>
  <p:sldIdLst>
    <p:sldId id="256" r:id="rId2"/>
    <p:sldId id="371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36" r:id="rId11"/>
    <p:sldId id="411" r:id="rId12"/>
    <p:sldId id="412" r:id="rId13"/>
    <p:sldId id="427" r:id="rId14"/>
    <p:sldId id="425" r:id="rId15"/>
    <p:sldId id="429" r:id="rId16"/>
    <p:sldId id="432" r:id="rId17"/>
    <p:sldId id="434" r:id="rId18"/>
    <p:sldId id="420" r:id="rId19"/>
    <p:sldId id="419" r:id="rId20"/>
    <p:sldId id="422" r:id="rId21"/>
    <p:sldId id="4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9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4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20AFC51-001E-4AC5-A2EF-DC4B56314BF2}" type="datetime1">
              <a:rPr lang="en-GB" smtClean="0"/>
              <a:t>26/04/2017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2DBC-0D84-4232-9AEA-0A2A7DF04FC1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C43-63B9-4A4E-B7F6-B1F321F5046F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6646453-1BD2-4DD7-8EFB-48DBC0B445BD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DD81-1969-49D6-9FAB-3F47ED5D3773}" type="datetime1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21A4-F6E8-43F9-B3AE-218406458AD2}" type="datetime1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5540-5F37-4AC7-90C3-516E2558BC05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D80B-8776-45C5-8A22-04CE74DCDF0B}" type="datetime1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5C5B-CC31-44A6-9135-547FC4898A35}" type="datetime1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60DF-3A59-42C9-BB6C-21FDD186D8DC}" type="datetime1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3B6A1D-BD52-4F5B-AF5D-C9674ADFE029}" type="datetime1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44A3-77B2-404D-8038-39068D622CBD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Insertion of a new node</a:t>
            </a:r>
          </a:p>
          <a:p>
            <a:pPr lvl="1"/>
            <a:r>
              <a:rPr lang="en-US" dirty="0"/>
              <a:t>Always insert from left to right to maintain shape property of left completeness</a:t>
            </a:r>
          </a:p>
          <a:p>
            <a:pPr lvl="2"/>
            <a:r>
              <a:rPr lang="en-US" dirty="0"/>
              <a:t>How?</a:t>
            </a:r>
          </a:p>
          <a:p>
            <a:pPr lvl="2"/>
            <a:r>
              <a:rPr lang="en-US" dirty="0"/>
              <a:t>Always remember where you inserted last node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2"/>
            <a:r>
              <a:rPr lang="en-US" dirty="0"/>
              <a:t>But heap property is not maintained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Repeatedly check if parent is larger than node, then swap the node with parent</a:t>
            </a:r>
          </a:p>
          <a:p>
            <a:pPr lvl="2"/>
            <a:r>
              <a:rPr lang="en-US" b="1" dirty="0"/>
              <a:t>Process is called Heapify-Up or Up  Heap</a:t>
            </a:r>
          </a:p>
        </p:txBody>
      </p:sp>
      <p:sp>
        <p:nvSpPr>
          <p:cNvPr id="22" name="Oval 21"/>
          <p:cNvSpPr/>
          <p:nvPr/>
        </p:nvSpPr>
        <p:spPr>
          <a:xfrm>
            <a:off x="1505030" y="30328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2" name="Oval 31"/>
          <p:cNvSpPr/>
          <p:nvPr/>
        </p:nvSpPr>
        <p:spPr>
          <a:xfrm>
            <a:off x="2790518" y="399257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3443876" y="309981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8087" y="3490063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59790" y="392520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5727494" y="40378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6380852" y="3145126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005063" y="3535371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6771097" y="3535371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524560" y="466064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4" name="Oval 63"/>
          <p:cNvSpPr/>
          <p:nvPr/>
        </p:nvSpPr>
        <p:spPr>
          <a:xfrm>
            <a:off x="10543676" y="38554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5" name="Oval 64"/>
          <p:cNvSpPr/>
          <p:nvPr/>
        </p:nvSpPr>
        <p:spPr>
          <a:xfrm>
            <a:off x="9126620" y="39528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6" name="Oval 65"/>
          <p:cNvSpPr/>
          <p:nvPr/>
        </p:nvSpPr>
        <p:spPr>
          <a:xfrm>
            <a:off x="9779978" y="306009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404189" y="345033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5"/>
          </p:cNvCxnSpPr>
          <p:nvPr/>
        </p:nvCxnSpPr>
        <p:spPr>
          <a:xfrm>
            <a:off x="10170223" y="345033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3" idx="7"/>
          </p:cNvCxnSpPr>
          <p:nvPr/>
        </p:nvCxnSpPr>
        <p:spPr>
          <a:xfrm flipH="1">
            <a:off x="8914805" y="434309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ontent Placeholder 5"/>
          <p:cNvSpPr txBox="1">
            <a:spLocks/>
          </p:cNvSpPr>
          <p:nvPr/>
        </p:nvSpPr>
        <p:spPr>
          <a:xfrm>
            <a:off x="5870832" y="1234440"/>
            <a:ext cx="571156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 20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r>
              <a:rPr lang="en-US" dirty="0"/>
              <a:t>Swap with 35</a:t>
            </a:r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r>
              <a:rPr lang="en-US" dirty="0"/>
              <a:t>Swap with 25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Heapify-Up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A535-0B6F-4368-9CCF-733EDAB5CB9D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5314320" cy="510123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Insert 35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 25</a:t>
            </a:r>
          </a:p>
          <a:p>
            <a:pPr lvl="3"/>
            <a:r>
              <a:rPr lang="en-US" dirty="0"/>
              <a:t>Swap with parent if parent is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Insert 30</a:t>
            </a:r>
          </a:p>
          <a:p>
            <a:pPr lvl="2"/>
            <a:r>
              <a:rPr lang="en-US" dirty="0"/>
              <a:t>Parent is already smaller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81486" y="138770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32" name="Oval 31"/>
          <p:cNvSpPr/>
          <p:nvPr/>
        </p:nvSpPr>
        <p:spPr>
          <a:xfrm>
            <a:off x="2013278" y="382493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2666636" y="293217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290847" y="3322423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94969" y="584443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3623633" y="58351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4276991" y="50186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46" name="Straight Arrow Connector 45"/>
          <p:cNvCxnSpPr>
            <a:endCxn id="43" idx="7"/>
          </p:cNvCxnSpPr>
          <p:nvPr/>
        </p:nvCxnSpPr>
        <p:spPr>
          <a:xfrm flipH="1">
            <a:off x="4013878" y="5408884"/>
            <a:ext cx="344524" cy="49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4667236" y="5408884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451920" y="292328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4" name="Oval 63"/>
          <p:cNvSpPr/>
          <p:nvPr/>
        </p:nvSpPr>
        <p:spPr>
          <a:xfrm>
            <a:off x="8471036" y="211805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5" name="Oval 64"/>
          <p:cNvSpPr/>
          <p:nvPr/>
        </p:nvSpPr>
        <p:spPr>
          <a:xfrm>
            <a:off x="7053980" y="221548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66" name="Oval 65"/>
          <p:cNvSpPr/>
          <p:nvPr/>
        </p:nvSpPr>
        <p:spPr>
          <a:xfrm>
            <a:off x="7707338" y="132273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331549" y="171297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5"/>
          </p:cNvCxnSpPr>
          <p:nvPr/>
        </p:nvCxnSpPr>
        <p:spPr>
          <a:xfrm>
            <a:off x="8097583" y="171297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3" idx="7"/>
          </p:cNvCxnSpPr>
          <p:nvPr/>
        </p:nvCxnSpPr>
        <p:spPr>
          <a:xfrm flipH="1">
            <a:off x="6842165" y="260573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872926" y="38539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74" name="Oval 73"/>
          <p:cNvSpPr/>
          <p:nvPr/>
        </p:nvSpPr>
        <p:spPr>
          <a:xfrm>
            <a:off x="4526284" y="29612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150495" y="3351484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121247" y="292938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78" name="Oval 77"/>
          <p:cNvSpPr/>
          <p:nvPr/>
        </p:nvSpPr>
        <p:spPr>
          <a:xfrm>
            <a:off x="11140363" y="21241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79" name="Oval 78"/>
          <p:cNvSpPr/>
          <p:nvPr/>
        </p:nvSpPr>
        <p:spPr>
          <a:xfrm>
            <a:off x="9723307" y="222158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80" name="Oval 79"/>
          <p:cNvSpPr/>
          <p:nvPr/>
        </p:nvSpPr>
        <p:spPr>
          <a:xfrm>
            <a:off x="10376665" y="132883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0000876" y="1719076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0" idx="5"/>
          </p:cNvCxnSpPr>
          <p:nvPr/>
        </p:nvCxnSpPr>
        <p:spPr>
          <a:xfrm>
            <a:off x="10766910" y="1719076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3"/>
            <a:endCxn id="77" idx="7"/>
          </p:cNvCxnSpPr>
          <p:nvPr/>
        </p:nvCxnSpPr>
        <p:spPr>
          <a:xfrm flipH="1">
            <a:off x="9511492" y="2611829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406773" y="58327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85" name="Oval 84"/>
          <p:cNvSpPr/>
          <p:nvPr/>
        </p:nvSpPr>
        <p:spPr>
          <a:xfrm>
            <a:off x="8425889" y="502751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86" name="Oval 85"/>
          <p:cNvSpPr/>
          <p:nvPr/>
        </p:nvSpPr>
        <p:spPr>
          <a:xfrm>
            <a:off x="7008833" y="512495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7" name="Oval 86"/>
          <p:cNvSpPr/>
          <p:nvPr/>
        </p:nvSpPr>
        <p:spPr>
          <a:xfrm>
            <a:off x="7662191" y="42322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7286402" y="462244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5"/>
          </p:cNvCxnSpPr>
          <p:nvPr/>
        </p:nvCxnSpPr>
        <p:spPr>
          <a:xfrm>
            <a:off x="8052436" y="462244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4" idx="7"/>
          </p:cNvCxnSpPr>
          <p:nvPr/>
        </p:nvCxnSpPr>
        <p:spPr>
          <a:xfrm flipH="1">
            <a:off x="6797018" y="551519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07166" y="3160366"/>
            <a:ext cx="653358" cy="8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024229" y="1516684"/>
            <a:ext cx="6533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ontent Placeholder 5"/>
          <p:cNvSpPr txBox="1">
            <a:spLocks/>
          </p:cNvSpPr>
          <p:nvPr/>
        </p:nvSpPr>
        <p:spPr>
          <a:xfrm>
            <a:off x="609600" y="123444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 36 </a:t>
            </a:r>
          </a:p>
          <a:p>
            <a:pPr lvl="1"/>
            <a:r>
              <a:rPr lang="en-US" dirty="0"/>
              <a:t>Insert 41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Insertion involves two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Inserting node at correct position using last node, to maintain left completeness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Heapify-Up process, to maintain heap order</a:t>
            </a:r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E231-E01C-4A19-B863-3EE176F0CD85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12</a:t>
            </a:fld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5251046" y="292770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85" name="Oval 84"/>
          <p:cNvSpPr/>
          <p:nvPr/>
        </p:nvSpPr>
        <p:spPr>
          <a:xfrm>
            <a:off x="7270162" y="212246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86" name="Oval 85"/>
          <p:cNvSpPr/>
          <p:nvPr/>
        </p:nvSpPr>
        <p:spPr>
          <a:xfrm>
            <a:off x="5853106" y="22199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7" name="Oval 86"/>
          <p:cNvSpPr/>
          <p:nvPr/>
        </p:nvSpPr>
        <p:spPr>
          <a:xfrm>
            <a:off x="6506464" y="132715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6130675" y="171739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5"/>
          </p:cNvCxnSpPr>
          <p:nvPr/>
        </p:nvCxnSpPr>
        <p:spPr>
          <a:xfrm>
            <a:off x="6896709" y="171739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4" idx="7"/>
          </p:cNvCxnSpPr>
          <p:nvPr/>
        </p:nvCxnSpPr>
        <p:spPr>
          <a:xfrm flipH="1">
            <a:off x="5641291" y="261014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44977" y="29563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8" name="Straight Arrow Connector 47"/>
          <p:cNvCxnSpPr>
            <a:endCxn id="45" idx="0"/>
          </p:cNvCxnSpPr>
          <p:nvPr/>
        </p:nvCxnSpPr>
        <p:spPr>
          <a:xfrm flipH="1">
            <a:off x="7273577" y="257184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63530" y="295021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6226563" y="263265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2A50-96D9-4201-9838-0355EADFF05C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Using Linked Memory Allocation</a:t>
            </a:r>
          </a:p>
          <a:p>
            <a:pPr lvl="2"/>
            <a:r>
              <a:rPr lang="en-US" dirty="0"/>
              <a:t>Maintain two nodes:</a:t>
            </a:r>
          </a:p>
          <a:p>
            <a:pPr lvl="3"/>
            <a:r>
              <a:rPr lang="en-US" dirty="0"/>
              <a:t>Root</a:t>
            </a:r>
          </a:p>
          <a:p>
            <a:pPr lvl="3"/>
            <a:r>
              <a:rPr lang="en-US" dirty="0"/>
              <a:t>Last node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Using Array </a:t>
            </a:r>
          </a:p>
          <a:p>
            <a:pPr lvl="2"/>
            <a:r>
              <a:rPr lang="en-US" dirty="0"/>
              <a:t>Children of node at location k</a:t>
            </a:r>
          </a:p>
          <a:p>
            <a:pPr lvl="3"/>
            <a:r>
              <a:rPr lang="en-US" dirty="0"/>
              <a:t>Left -&gt; 2K+1</a:t>
            </a:r>
          </a:p>
          <a:p>
            <a:pPr lvl="3"/>
            <a:r>
              <a:rPr lang="en-US" dirty="0"/>
              <a:t>Right -&gt; 2K+2</a:t>
            </a:r>
          </a:p>
          <a:p>
            <a:pPr lvl="2"/>
            <a:r>
              <a:rPr lang="en-US" dirty="0"/>
              <a:t>Parent of a node located at k</a:t>
            </a:r>
          </a:p>
          <a:p>
            <a:pPr lvl="2"/>
            <a:r>
              <a:rPr lang="en-US" dirty="0"/>
              <a:t> 	(k-1)/2 (consider integer division)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12863"/>
              </p:ext>
            </p:extLst>
          </p:nvPr>
        </p:nvGraphicFramePr>
        <p:xfrm>
          <a:off x="7073152" y="4550747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8238086" y="34001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257202" y="25949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8" name="Oval 17"/>
          <p:cNvSpPr/>
          <p:nvPr/>
        </p:nvSpPr>
        <p:spPr>
          <a:xfrm>
            <a:off x="8840146" y="26923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9" name="Oval 18"/>
          <p:cNvSpPr/>
          <p:nvPr/>
        </p:nvSpPr>
        <p:spPr>
          <a:xfrm>
            <a:off x="9493504" y="179959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117715" y="21898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5"/>
          </p:cNvCxnSpPr>
          <p:nvPr/>
        </p:nvCxnSpPr>
        <p:spPr>
          <a:xfrm>
            <a:off x="9883749" y="21898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6" idx="7"/>
          </p:cNvCxnSpPr>
          <p:nvPr/>
        </p:nvCxnSpPr>
        <p:spPr>
          <a:xfrm flipH="1">
            <a:off x="8628331" y="30825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032017" y="34287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1">
            <a:off x="10260617" y="304428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350570" y="342265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9213603" y="310509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1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Using Array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Root is always 1</a:t>
            </a:r>
            <a:r>
              <a:rPr lang="en-US" baseline="30000" dirty="0"/>
              <a:t>st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Last node’s index is = size-1</a:t>
            </a:r>
          </a:p>
          <a:p>
            <a:pPr lvl="1"/>
            <a:r>
              <a:rPr lang="en-US" dirty="0"/>
              <a:t>No need of functions for left, right, parent</a:t>
            </a:r>
          </a:p>
          <a:p>
            <a:pPr lvl="2"/>
            <a:r>
              <a:rPr lang="en-US" dirty="0"/>
              <a:t>Just do calculation</a:t>
            </a:r>
          </a:p>
          <a:p>
            <a:pPr lvl="1"/>
            <a:r>
              <a:rPr lang="en-US" dirty="0"/>
              <a:t>Deletion is always replacing root with last</a:t>
            </a:r>
          </a:p>
          <a:p>
            <a:pPr lvl="2"/>
            <a:r>
              <a:rPr lang="en-US" dirty="0"/>
              <a:t>Then Heapify-Down</a:t>
            </a:r>
          </a:p>
          <a:p>
            <a:pPr lvl="1"/>
            <a:r>
              <a:rPr lang="en-US" dirty="0"/>
              <a:t>Insertion is always at end of current nodes </a:t>
            </a:r>
          </a:p>
          <a:p>
            <a:pPr lvl="2"/>
            <a:r>
              <a:rPr lang="en-US" dirty="0"/>
              <a:t>And then Heapify-Up </a:t>
            </a:r>
          </a:p>
        </p:txBody>
      </p:sp>
      <p:sp>
        <p:nvSpPr>
          <p:cNvPr id="8" name="Oval 7"/>
          <p:cNvSpPr/>
          <p:nvPr/>
        </p:nvSpPr>
        <p:spPr>
          <a:xfrm>
            <a:off x="8238086" y="34001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9" name="Oval 8"/>
          <p:cNvSpPr/>
          <p:nvPr/>
        </p:nvSpPr>
        <p:spPr>
          <a:xfrm>
            <a:off x="10257202" y="25949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0" name="Oval 9"/>
          <p:cNvSpPr/>
          <p:nvPr/>
        </p:nvSpPr>
        <p:spPr>
          <a:xfrm>
            <a:off x="8840146" y="26923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493504" y="179959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17715" y="21898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5"/>
          </p:cNvCxnSpPr>
          <p:nvPr/>
        </p:nvCxnSpPr>
        <p:spPr>
          <a:xfrm>
            <a:off x="9883749" y="21898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8" idx="7"/>
          </p:cNvCxnSpPr>
          <p:nvPr/>
        </p:nvCxnSpPr>
        <p:spPr>
          <a:xfrm flipH="1">
            <a:off x="8628331" y="30825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032017" y="34287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flipH="1">
            <a:off x="10260617" y="304428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350570" y="342265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9213603" y="310509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87073"/>
              </p:ext>
            </p:extLst>
          </p:nvPr>
        </p:nvGraphicFramePr>
        <p:xfrm>
          <a:off x="7073152" y="4550747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56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Using Linked Memory Allocation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Need to maintain last node?</a:t>
            </a:r>
          </a:p>
          <a:p>
            <a:pPr lvl="2"/>
            <a:r>
              <a:rPr lang="en-US" dirty="0"/>
              <a:t>In Deletion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Root is replaced with Last node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Last node is updated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And then Heapify-Down</a:t>
            </a:r>
          </a:p>
          <a:p>
            <a:pPr lvl="2"/>
            <a:r>
              <a:rPr lang="en-US" dirty="0"/>
              <a:t>In Insertion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Last node used to find correct location for new node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Node is inserted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Last node is updated 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And then Heapify-Up</a:t>
            </a:r>
          </a:p>
        </p:txBody>
      </p:sp>
      <p:sp>
        <p:nvSpPr>
          <p:cNvPr id="8" name="Oval 7"/>
          <p:cNvSpPr/>
          <p:nvPr/>
        </p:nvSpPr>
        <p:spPr>
          <a:xfrm>
            <a:off x="8238086" y="34001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9" name="Oval 8"/>
          <p:cNvSpPr/>
          <p:nvPr/>
        </p:nvSpPr>
        <p:spPr>
          <a:xfrm>
            <a:off x="10257202" y="25949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0" name="Oval 9"/>
          <p:cNvSpPr/>
          <p:nvPr/>
        </p:nvSpPr>
        <p:spPr>
          <a:xfrm>
            <a:off x="8840146" y="26923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493504" y="179959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17715" y="21898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5"/>
          </p:cNvCxnSpPr>
          <p:nvPr/>
        </p:nvCxnSpPr>
        <p:spPr>
          <a:xfrm>
            <a:off x="9883749" y="21898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8" idx="7"/>
          </p:cNvCxnSpPr>
          <p:nvPr/>
        </p:nvCxnSpPr>
        <p:spPr>
          <a:xfrm flipH="1">
            <a:off x="8628331" y="30825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032017" y="34287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flipH="1">
            <a:off x="10260617" y="304428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350570" y="342265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9213603" y="310509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87073"/>
              </p:ext>
            </p:extLst>
          </p:nvPr>
        </p:nvGraphicFramePr>
        <p:xfrm>
          <a:off x="7073152" y="4550747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3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See the figure, it’s a max heap</a:t>
            </a:r>
          </a:p>
          <a:p>
            <a:pPr lvl="1"/>
            <a:r>
              <a:rPr lang="en-US" dirty="0"/>
              <a:t>Here last node is 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we delete 48</a:t>
            </a:r>
          </a:p>
          <a:p>
            <a:pPr lvl="2"/>
            <a:r>
              <a:rPr lang="en-US" dirty="0"/>
              <a:t>Which node will become last node now?</a:t>
            </a:r>
          </a:p>
          <a:p>
            <a:pPr lvl="3"/>
            <a:r>
              <a:rPr lang="en-US" dirty="0"/>
              <a:t>In array? </a:t>
            </a:r>
          </a:p>
          <a:p>
            <a:pPr lvl="3"/>
            <a:r>
              <a:rPr lang="en-US" dirty="0"/>
              <a:t>In Linked allocation?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110" y="1176968"/>
            <a:ext cx="4448290" cy="16247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435" y="3703501"/>
            <a:ext cx="4199964" cy="180017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83294"/>
              </p:ext>
            </p:extLst>
          </p:nvPr>
        </p:nvGraphicFramePr>
        <p:xfrm>
          <a:off x="7134109" y="2924976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746"/>
              </p:ext>
            </p:extLst>
          </p:nvPr>
        </p:nvGraphicFramePr>
        <p:xfrm>
          <a:off x="7134109" y="5513629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134109" y="3742856"/>
            <a:ext cx="1707777" cy="389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deletion</a:t>
            </a:r>
          </a:p>
        </p:txBody>
      </p:sp>
    </p:spTree>
    <p:extLst>
      <p:ext uri="{BB962C8B-B14F-4D97-AF65-F5344CB8AC3E}">
        <p14:creationId xmlns:p14="http://schemas.microsoft.com/office/powerpoint/2010/main" val="202336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Last node is 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Insert 50</a:t>
            </a:r>
          </a:p>
          <a:p>
            <a:pPr lvl="2"/>
            <a:r>
              <a:rPr lang="en-US" dirty="0"/>
              <a:t>Which node will become last node now?</a:t>
            </a:r>
          </a:p>
          <a:p>
            <a:pPr lvl="3"/>
            <a:r>
              <a:rPr lang="en-US" dirty="0"/>
              <a:t>In array? </a:t>
            </a:r>
          </a:p>
          <a:p>
            <a:pPr lvl="3"/>
            <a:r>
              <a:rPr lang="en-US" dirty="0"/>
              <a:t>In Linked allocation?</a:t>
            </a:r>
          </a:p>
          <a:p>
            <a:endParaRPr lang="en-US" dirty="0"/>
          </a:p>
          <a:p>
            <a:pPr lvl="1"/>
            <a:r>
              <a:rPr lang="en-US" dirty="0"/>
              <a:t>Perform few more insertions and deletions</a:t>
            </a:r>
          </a:p>
          <a:p>
            <a:pPr lvl="2"/>
            <a:r>
              <a:rPr lang="en-US" dirty="0"/>
              <a:t>It will give you good understanding of last node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35" y="1175457"/>
            <a:ext cx="4199964" cy="18001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13585"/>
          <a:stretch/>
        </p:blipFill>
        <p:spPr>
          <a:xfrm>
            <a:off x="7039979" y="3880676"/>
            <a:ext cx="4448290" cy="165525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33742"/>
              </p:ext>
            </p:extLst>
          </p:nvPr>
        </p:nvGraphicFramePr>
        <p:xfrm>
          <a:off x="7134109" y="2924976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54275"/>
              </p:ext>
            </p:extLst>
          </p:nvPr>
        </p:nvGraphicFramePr>
        <p:xfrm>
          <a:off x="7134109" y="5513629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134109" y="3742856"/>
            <a:ext cx="1707777" cy="389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insertion </a:t>
            </a:r>
          </a:p>
        </p:txBody>
      </p:sp>
    </p:spTree>
    <p:extLst>
      <p:ext uri="{BB962C8B-B14F-4D97-AF65-F5344CB8AC3E}">
        <p14:creationId xmlns:p14="http://schemas.microsoft.com/office/powerpoint/2010/main" val="334624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E12-C7C4-4C14-991C-BBF8B100012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Priority Queue</a:t>
            </a:r>
          </a:p>
          <a:p>
            <a:pPr lvl="1"/>
            <a:r>
              <a:rPr lang="en-US" dirty="0"/>
              <a:t>Heap data structure is mainly as priority queue, often they are used as synonyms</a:t>
            </a:r>
          </a:p>
          <a:p>
            <a:pPr lvl="2"/>
            <a:r>
              <a:rPr lang="en-US" dirty="0"/>
              <a:t>Highest priority is always on top.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Time complexity of binary tree depends upon height of tree which is equivalent to </a:t>
            </a:r>
            <a:r>
              <a:rPr lang="en-US" dirty="0" err="1"/>
              <a:t>logN</a:t>
            </a:r>
            <a:r>
              <a:rPr lang="en-US" dirty="0"/>
              <a:t>. Where N is total number of nodes.</a:t>
            </a:r>
          </a:p>
          <a:p>
            <a:pPr lvl="2"/>
            <a:r>
              <a:rPr lang="en-US" dirty="0"/>
              <a:t>What can be heap tree’s worst case? </a:t>
            </a:r>
          </a:p>
          <a:p>
            <a:pPr lvl="2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471"/>
              </p:ext>
            </p:extLst>
          </p:nvPr>
        </p:nvGraphicFramePr>
        <p:xfrm>
          <a:off x="2649071" y="2367276"/>
          <a:ext cx="64278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19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  <a:p>
            <a:pPr lvl="1"/>
            <a:r>
              <a:rPr lang="en-US" dirty="0"/>
              <a:t>Heap tree can also be used to sort a list of numbers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Build the heap tree from given list</a:t>
            </a:r>
          </a:p>
          <a:p>
            <a:pPr lvl="2"/>
            <a:r>
              <a:rPr lang="en-US" dirty="0"/>
              <a:t>Reconstruct list by repeatedly doing the following:</a:t>
            </a:r>
          </a:p>
          <a:p>
            <a:pPr lvl="3"/>
            <a:r>
              <a:rPr lang="en-US" dirty="0"/>
              <a:t>Remove min and put in list until tree becomes empty</a:t>
            </a:r>
          </a:p>
          <a:p>
            <a:pPr lvl="1"/>
            <a:r>
              <a:rPr lang="en-US" dirty="0"/>
              <a:t>Time Complexity?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Remove min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logn</a:t>
            </a:r>
            <a:endParaRPr lang="en-US" dirty="0"/>
          </a:p>
          <a:p>
            <a:pPr lvl="2"/>
            <a:r>
              <a:rPr lang="en-US" dirty="0"/>
              <a:t>Total number of </a:t>
            </a:r>
            <a:r>
              <a:rPr lang="en-US" dirty="0" err="1"/>
              <a:t>nodes</a:t>
            </a:r>
            <a:r>
              <a:rPr lang="en-US" dirty="0" err="1">
                <a:sym typeface="Wingdings" panose="05000000000000000000" pitchFamily="2" charset="2"/>
              </a:rPr>
              <a:t>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Binary Tree Variations</a:t>
            </a:r>
          </a:p>
          <a:p>
            <a:pPr lvl="1"/>
            <a:r>
              <a:rPr lang="en-GB" dirty="0"/>
              <a:t>Binary Heap Tree </a:t>
            </a:r>
          </a:p>
          <a:p>
            <a:pPr lvl="3"/>
            <a:r>
              <a:rPr lang="en-GB" dirty="0"/>
              <a:t>Max Heap</a:t>
            </a:r>
          </a:p>
          <a:p>
            <a:pPr lvl="3"/>
            <a:r>
              <a:rPr lang="en-GB" dirty="0"/>
              <a:t>Min Heap</a:t>
            </a:r>
          </a:p>
          <a:p>
            <a:pPr lvl="2"/>
            <a:r>
              <a:rPr lang="en-GB" dirty="0"/>
              <a:t>Insertion</a:t>
            </a:r>
          </a:p>
          <a:p>
            <a:pPr lvl="2"/>
            <a:r>
              <a:rPr lang="en-GB" dirty="0"/>
              <a:t>Deletion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1F3B-16EB-4DCB-9A74-961F7626F910}" type="datetime1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5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Selection Algorithms</a:t>
            </a:r>
          </a:p>
          <a:p>
            <a:pPr lvl="2"/>
            <a:r>
              <a:rPr lang="en-US" dirty="0"/>
              <a:t>Finding kth minimum or maximum number from list? Depends upon structure?</a:t>
            </a:r>
          </a:p>
          <a:p>
            <a:pPr lvl="2"/>
            <a:r>
              <a:rPr lang="en-US" dirty="0"/>
              <a:t>Insertion? 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32607"/>
              </p:ext>
            </p:extLst>
          </p:nvPr>
        </p:nvGraphicFramePr>
        <p:xfrm>
          <a:off x="3458464" y="2367276"/>
          <a:ext cx="56184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Book Problems:</a:t>
            </a:r>
          </a:p>
          <a:p>
            <a:pPr lvl="1"/>
            <a:r>
              <a:rPr lang="en-US" dirty="0"/>
              <a:t>9.24</a:t>
            </a:r>
          </a:p>
          <a:p>
            <a:pPr lvl="1"/>
            <a:r>
              <a:rPr lang="en-US" dirty="0"/>
              <a:t>9.25</a:t>
            </a:r>
          </a:p>
          <a:p>
            <a:pPr lvl="1"/>
            <a:r>
              <a:rPr lang="en-US" dirty="0"/>
              <a:t>9.26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3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4EC-D4E2-4BC4-B400-564DDF896C5E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29866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binary tree which holds two properties:</a:t>
            </a:r>
          </a:p>
          <a:p>
            <a:pPr lvl="1"/>
            <a:r>
              <a:rPr lang="en-US" dirty="0"/>
              <a:t>Heap Order Property:</a:t>
            </a:r>
          </a:p>
          <a:p>
            <a:pPr lvl="2"/>
            <a:r>
              <a:rPr lang="en-US" dirty="0"/>
              <a:t>Min-Heap Property: Every node is smaller than or equal to each of its children</a:t>
            </a:r>
          </a:p>
          <a:p>
            <a:pPr lvl="2"/>
            <a:r>
              <a:rPr lang="en-US" dirty="0"/>
              <a:t>Max-Heap Property: Every node is larger than or equal to each of its children</a:t>
            </a:r>
          </a:p>
          <a:p>
            <a:pPr lvl="1"/>
            <a:r>
              <a:rPr lang="en-US" dirty="0"/>
              <a:t>Shape Property:</a:t>
            </a:r>
          </a:p>
          <a:p>
            <a:pPr lvl="2"/>
            <a:r>
              <a:rPr lang="en-US" dirty="0"/>
              <a:t>Tree is </a:t>
            </a:r>
            <a:r>
              <a:rPr lang="en-US" b="1" dirty="0"/>
              <a:t>complete</a:t>
            </a:r>
            <a:r>
              <a:rPr lang="en-US" dirty="0"/>
              <a:t>. </a:t>
            </a:r>
          </a:p>
          <a:p>
            <a:pPr lvl="3"/>
            <a:r>
              <a:rPr lang="en-US" dirty="0"/>
              <a:t>A tree that is full at all levels except last level, and nodes are filled from left to right</a:t>
            </a:r>
          </a:p>
          <a:p>
            <a:r>
              <a:rPr lang="en-US" dirty="0"/>
              <a:t>Which tree is binary heap?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972932" y="571500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8" name="Oval 47"/>
          <p:cNvSpPr/>
          <p:nvPr/>
        </p:nvSpPr>
        <p:spPr>
          <a:xfrm>
            <a:off x="11037768" y="49402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9" name="Oval 48"/>
          <p:cNvSpPr/>
          <p:nvPr/>
        </p:nvSpPr>
        <p:spPr>
          <a:xfrm>
            <a:off x="9574992" y="500719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50" name="Oval 49"/>
          <p:cNvSpPr/>
          <p:nvPr/>
        </p:nvSpPr>
        <p:spPr>
          <a:xfrm>
            <a:off x="10228350" y="411444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51" name="Oval 50"/>
          <p:cNvSpPr/>
          <p:nvPr/>
        </p:nvSpPr>
        <p:spPr>
          <a:xfrm>
            <a:off x="10761128" y="571500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852561" y="450469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5"/>
          </p:cNvCxnSpPr>
          <p:nvPr/>
        </p:nvCxnSpPr>
        <p:spPr>
          <a:xfrm>
            <a:off x="10618595" y="450469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47" idx="7"/>
          </p:cNvCxnSpPr>
          <p:nvPr/>
        </p:nvCxnSpPr>
        <p:spPr>
          <a:xfrm flipH="1">
            <a:off x="9363177" y="539744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51" idx="0"/>
          </p:cNvCxnSpPr>
          <p:nvPr/>
        </p:nvCxnSpPr>
        <p:spPr>
          <a:xfrm flipH="1">
            <a:off x="10989728" y="533048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28870" y="57603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58" name="Oval 57"/>
          <p:cNvSpPr/>
          <p:nvPr/>
        </p:nvSpPr>
        <p:spPr>
          <a:xfrm>
            <a:off x="1799598" y="57603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59" name="Oval 58"/>
          <p:cNvSpPr/>
          <p:nvPr/>
        </p:nvSpPr>
        <p:spPr>
          <a:xfrm>
            <a:off x="3864434" y="49855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0" name="Oval 59"/>
          <p:cNvSpPr/>
          <p:nvPr/>
        </p:nvSpPr>
        <p:spPr>
          <a:xfrm>
            <a:off x="2401658" y="505250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1" name="Oval 60"/>
          <p:cNvSpPr/>
          <p:nvPr/>
        </p:nvSpPr>
        <p:spPr>
          <a:xfrm>
            <a:off x="3055016" y="415975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2" name="Oval 61"/>
          <p:cNvSpPr/>
          <p:nvPr/>
        </p:nvSpPr>
        <p:spPr>
          <a:xfrm>
            <a:off x="4395514" y="57603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79227" y="454999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5"/>
          </p:cNvCxnSpPr>
          <p:nvPr/>
        </p:nvCxnSpPr>
        <p:spPr>
          <a:xfrm>
            <a:off x="3445261" y="454999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58" idx="7"/>
          </p:cNvCxnSpPr>
          <p:nvPr/>
        </p:nvCxnSpPr>
        <p:spPr>
          <a:xfrm flipH="1">
            <a:off x="2189843" y="544275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5"/>
            <a:endCxn id="57" idx="1"/>
          </p:cNvCxnSpPr>
          <p:nvPr/>
        </p:nvCxnSpPr>
        <p:spPr>
          <a:xfrm>
            <a:off x="2791903" y="5442751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5"/>
            <a:endCxn id="62" idx="0"/>
          </p:cNvCxnSpPr>
          <p:nvPr/>
        </p:nvCxnSpPr>
        <p:spPr>
          <a:xfrm>
            <a:off x="4254679" y="5375796"/>
            <a:ext cx="36943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4389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39" name="Oval 38"/>
          <p:cNvSpPr/>
          <p:nvPr/>
        </p:nvSpPr>
        <p:spPr>
          <a:xfrm>
            <a:off x="5395117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0" name="Oval 39"/>
          <p:cNvSpPr/>
          <p:nvPr/>
        </p:nvSpPr>
        <p:spPr>
          <a:xfrm>
            <a:off x="7459953" y="49250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1" name="Oval 40"/>
          <p:cNvSpPr/>
          <p:nvPr/>
        </p:nvSpPr>
        <p:spPr>
          <a:xfrm>
            <a:off x="5997177" y="49919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2" name="Oval 41"/>
          <p:cNvSpPr/>
          <p:nvPr/>
        </p:nvSpPr>
        <p:spPr>
          <a:xfrm>
            <a:off x="6650535" y="409920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43" name="Oval 42"/>
          <p:cNvSpPr/>
          <p:nvPr/>
        </p:nvSpPr>
        <p:spPr>
          <a:xfrm>
            <a:off x="7183313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274746" y="44894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5"/>
          </p:cNvCxnSpPr>
          <p:nvPr/>
        </p:nvCxnSpPr>
        <p:spPr>
          <a:xfrm>
            <a:off x="7040780" y="44894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39" idx="7"/>
          </p:cNvCxnSpPr>
          <p:nvPr/>
        </p:nvCxnSpPr>
        <p:spPr>
          <a:xfrm flipH="1">
            <a:off x="5785362" y="53822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38" idx="1"/>
          </p:cNvCxnSpPr>
          <p:nvPr/>
        </p:nvCxnSpPr>
        <p:spPr>
          <a:xfrm>
            <a:off x="6387422" y="53822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0" idx="3"/>
            <a:endCxn id="43" idx="0"/>
          </p:cNvCxnSpPr>
          <p:nvPr/>
        </p:nvCxnSpPr>
        <p:spPr>
          <a:xfrm flipH="1">
            <a:off x="7411913" y="531524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A644-C88F-4FA5-87BD-2DB391E5862D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minimum or maximum?</a:t>
            </a:r>
          </a:p>
          <a:p>
            <a:pPr lvl="1"/>
            <a:r>
              <a:rPr lang="en-US" dirty="0"/>
              <a:t>It will always be root node with max or min value depending upon it is min heap or max heap.</a:t>
            </a:r>
          </a:p>
          <a:p>
            <a:pPr lvl="1"/>
            <a:r>
              <a:rPr lang="en-US" dirty="0"/>
              <a:t>So constant time required</a:t>
            </a:r>
          </a:p>
          <a:p>
            <a:r>
              <a:rPr lang="en-US" dirty="0"/>
              <a:t>What about removal?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10624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8" name="Oval 7"/>
          <p:cNvSpPr/>
          <p:nvPr/>
        </p:nvSpPr>
        <p:spPr>
          <a:xfrm>
            <a:off x="8181352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9" name="Oval 8"/>
          <p:cNvSpPr/>
          <p:nvPr/>
        </p:nvSpPr>
        <p:spPr>
          <a:xfrm>
            <a:off x="10246188" y="474212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0" name="Oval 9"/>
          <p:cNvSpPr/>
          <p:nvPr/>
        </p:nvSpPr>
        <p:spPr>
          <a:xfrm>
            <a:off x="8783412" y="480907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436770" y="391632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12" name="Oval 11"/>
          <p:cNvSpPr/>
          <p:nvPr/>
        </p:nvSpPr>
        <p:spPr>
          <a:xfrm>
            <a:off x="9969548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060981" y="430657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5"/>
          </p:cNvCxnSpPr>
          <p:nvPr/>
        </p:nvCxnSpPr>
        <p:spPr>
          <a:xfrm>
            <a:off x="9827015" y="430657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8" idx="7"/>
          </p:cNvCxnSpPr>
          <p:nvPr/>
        </p:nvCxnSpPr>
        <p:spPr>
          <a:xfrm flipH="1">
            <a:off x="8571597" y="519932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5"/>
            <a:endCxn id="7" idx="1"/>
          </p:cNvCxnSpPr>
          <p:nvPr/>
        </p:nvCxnSpPr>
        <p:spPr>
          <a:xfrm>
            <a:off x="9173657" y="519932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2" idx="0"/>
          </p:cNvCxnSpPr>
          <p:nvPr/>
        </p:nvCxnSpPr>
        <p:spPr>
          <a:xfrm flipH="1">
            <a:off x="10198148" y="513236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06343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177071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20" name="Oval 19"/>
          <p:cNvSpPr/>
          <p:nvPr/>
        </p:nvSpPr>
        <p:spPr>
          <a:xfrm>
            <a:off x="7241907" y="474212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21" name="Oval 20"/>
          <p:cNvSpPr/>
          <p:nvPr/>
        </p:nvSpPr>
        <p:spPr>
          <a:xfrm>
            <a:off x="5779131" y="480907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22" name="Oval 21"/>
          <p:cNvSpPr/>
          <p:nvPr/>
        </p:nvSpPr>
        <p:spPr>
          <a:xfrm>
            <a:off x="6432489" y="391632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23" name="Oval 22"/>
          <p:cNvSpPr/>
          <p:nvPr/>
        </p:nvSpPr>
        <p:spPr>
          <a:xfrm>
            <a:off x="6965267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056700" y="430657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>
            <a:off x="6822734" y="430657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7"/>
          </p:cNvCxnSpPr>
          <p:nvPr/>
        </p:nvCxnSpPr>
        <p:spPr>
          <a:xfrm flipH="1">
            <a:off x="5567316" y="519932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18" idx="1"/>
          </p:cNvCxnSpPr>
          <p:nvPr/>
        </p:nvCxnSpPr>
        <p:spPr>
          <a:xfrm>
            <a:off x="6169376" y="519932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3" idx="0"/>
          </p:cNvCxnSpPr>
          <p:nvPr/>
        </p:nvCxnSpPr>
        <p:spPr>
          <a:xfrm flipH="1">
            <a:off x="7193867" y="513236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0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33A-44D1-49A7-B846-CA49CC78A628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Deleting minimum?</a:t>
            </a:r>
          </a:p>
          <a:p>
            <a:pPr lvl="1"/>
            <a:r>
              <a:rPr lang="en-US" dirty="0"/>
              <a:t>Root node will be removed</a:t>
            </a:r>
          </a:p>
          <a:p>
            <a:pPr lvl="1"/>
            <a:r>
              <a:rPr lang="en-US" dirty="0"/>
              <a:t>Which node will be next root node?</a:t>
            </a:r>
          </a:p>
          <a:p>
            <a:pPr lvl="2"/>
            <a:r>
              <a:rPr lang="en-US" dirty="0"/>
              <a:t>It must be next minimum that is 25</a:t>
            </a:r>
          </a:p>
          <a:p>
            <a:pPr lvl="2"/>
            <a:r>
              <a:rPr lang="en-US" dirty="0"/>
              <a:t>Then which node will come at place of 25?</a:t>
            </a:r>
          </a:p>
          <a:p>
            <a:pPr lvl="3"/>
            <a:r>
              <a:rPr lang="en-US" dirty="0"/>
              <a:t>Again, the minimum in sub tree of 25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Is this heap tree any more?</a:t>
            </a:r>
          </a:p>
          <a:p>
            <a:pPr lvl="2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264904" y="31851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30" name="Oval 29"/>
          <p:cNvSpPr/>
          <p:nvPr/>
        </p:nvSpPr>
        <p:spPr>
          <a:xfrm>
            <a:off x="8135632" y="31851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31" name="Oval 30"/>
          <p:cNvSpPr/>
          <p:nvPr/>
        </p:nvSpPr>
        <p:spPr>
          <a:xfrm>
            <a:off x="10200468" y="24104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32" name="Oval 31"/>
          <p:cNvSpPr/>
          <p:nvPr/>
        </p:nvSpPr>
        <p:spPr>
          <a:xfrm>
            <a:off x="8737692" y="24773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9391050" y="158460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34" name="Oval 33"/>
          <p:cNvSpPr/>
          <p:nvPr/>
        </p:nvSpPr>
        <p:spPr>
          <a:xfrm>
            <a:off x="9923828" y="31851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015261" y="19748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5"/>
          </p:cNvCxnSpPr>
          <p:nvPr/>
        </p:nvCxnSpPr>
        <p:spPr>
          <a:xfrm>
            <a:off x="9781295" y="19748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0" idx="7"/>
          </p:cNvCxnSpPr>
          <p:nvPr/>
        </p:nvCxnSpPr>
        <p:spPr>
          <a:xfrm flipH="1">
            <a:off x="8525877" y="28676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29" idx="1"/>
          </p:cNvCxnSpPr>
          <p:nvPr/>
        </p:nvCxnSpPr>
        <p:spPr>
          <a:xfrm>
            <a:off x="9127937" y="28676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0152428" y="280064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04517" y="576878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42" name="Oval 41"/>
          <p:cNvSpPr/>
          <p:nvPr/>
        </p:nvSpPr>
        <p:spPr>
          <a:xfrm>
            <a:off x="9840081" y="499402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8377305" y="506098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4" name="Oval 43"/>
          <p:cNvSpPr/>
          <p:nvPr/>
        </p:nvSpPr>
        <p:spPr>
          <a:xfrm>
            <a:off x="9030663" y="4168231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5" name="Oval 44"/>
          <p:cNvSpPr/>
          <p:nvPr/>
        </p:nvSpPr>
        <p:spPr>
          <a:xfrm>
            <a:off x="9563441" y="576878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654874" y="4558476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9420908" y="4558476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5"/>
            <a:endCxn id="40" idx="1"/>
          </p:cNvCxnSpPr>
          <p:nvPr/>
        </p:nvCxnSpPr>
        <p:spPr>
          <a:xfrm>
            <a:off x="8767550" y="5451229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5" idx="0"/>
          </p:cNvCxnSpPr>
          <p:nvPr/>
        </p:nvCxnSpPr>
        <p:spPr>
          <a:xfrm flipH="1">
            <a:off x="9792041" y="5384274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F737-7AAB-47FF-8C42-0D700918B3DF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Deleting minimum?</a:t>
            </a:r>
          </a:p>
          <a:p>
            <a:pPr lvl="1"/>
            <a:r>
              <a:rPr lang="en-US" dirty="0"/>
              <a:t>What if we replace root node with </a:t>
            </a:r>
            <a:r>
              <a:rPr lang="en-US" b="1" dirty="0"/>
              <a:t>last</a:t>
            </a:r>
            <a:r>
              <a:rPr lang="en-US" dirty="0"/>
              <a:t> inserted node?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 the completeness property is reserved</a:t>
            </a:r>
          </a:p>
          <a:p>
            <a:pPr lvl="1"/>
            <a:r>
              <a:rPr lang="en-US" dirty="0"/>
              <a:t>But another problem is created, what is that?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414700" y="44288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30" name="Oval 29"/>
          <p:cNvSpPr/>
          <p:nvPr/>
        </p:nvSpPr>
        <p:spPr>
          <a:xfrm>
            <a:off x="8285428" y="44288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31" name="Oval 30"/>
          <p:cNvSpPr/>
          <p:nvPr/>
        </p:nvSpPr>
        <p:spPr>
          <a:xfrm>
            <a:off x="10350264" y="365408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32" name="Oval 31"/>
          <p:cNvSpPr/>
          <p:nvPr/>
        </p:nvSpPr>
        <p:spPr>
          <a:xfrm>
            <a:off x="8887488" y="37210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9540846" y="282829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165057" y="32185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5"/>
          </p:cNvCxnSpPr>
          <p:nvPr/>
        </p:nvCxnSpPr>
        <p:spPr>
          <a:xfrm>
            <a:off x="9931091" y="32185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0" idx="7"/>
          </p:cNvCxnSpPr>
          <p:nvPr/>
        </p:nvCxnSpPr>
        <p:spPr>
          <a:xfrm flipH="1">
            <a:off x="8675673" y="41112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29" idx="1"/>
          </p:cNvCxnSpPr>
          <p:nvPr/>
        </p:nvCxnSpPr>
        <p:spPr>
          <a:xfrm>
            <a:off x="9277733" y="4111288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40773" y="424596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17" name="Oval 16"/>
          <p:cNvSpPr/>
          <p:nvPr/>
        </p:nvSpPr>
        <p:spPr>
          <a:xfrm>
            <a:off x="1111501" y="424596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18" name="Oval 17"/>
          <p:cNvSpPr/>
          <p:nvPr/>
        </p:nvSpPr>
        <p:spPr>
          <a:xfrm>
            <a:off x="3176337" y="34712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9" name="Oval 18"/>
          <p:cNvSpPr/>
          <p:nvPr/>
        </p:nvSpPr>
        <p:spPr>
          <a:xfrm>
            <a:off x="1713561" y="353816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20" name="Oval 19"/>
          <p:cNvSpPr/>
          <p:nvPr/>
        </p:nvSpPr>
        <p:spPr>
          <a:xfrm>
            <a:off x="2366919" y="264541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21" name="Oval 20"/>
          <p:cNvSpPr/>
          <p:nvPr/>
        </p:nvSpPr>
        <p:spPr>
          <a:xfrm>
            <a:off x="2899697" y="424596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91130" y="303565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5"/>
          </p:cNvCxnSpPr>
          <p:nvPr/>
        </p:nvCxnSpPr>
        <p:spPr>
          <a:xfrm>
            <a:off x="2757164" y="303565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17" idx="7"/>
          </p:cNvCxnSpPr>
          <p:nvPr/>
        </p:nvCxnSpPr>
        <p:spPr>
          <a:xfrm flipH="1">
            <a:off x="1501746" y="392840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16" idx="1"/>
          </p:cNvCxnSpPr>
          <p:nvPr/>
        </p:nvCxnSpPr>
        <p:spPr>
          <a:xfrm>
            <a:off x="2103806" y="3928408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1" idx="0"/>
          </p:cNvCxnSpPr>
          <p:nvPr/>
        </p:nvCxnSpPr>
        <p:spPr>
          <a:xfrm flipH="1">
            <a:off x="3128297" y="386145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1823" y="2836470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2895743" y="2880098"/>
            <a:ext cx="984818" cy="1600200"/>
          </a:xfrm>
          <a:custGeom>
            <a:avLst/>
            <a:gdLst>
              <a:gd name="connsiteX0" fmla="*/ 411480 w 984818"/>
              <a:gd name="connsiteY0" fmla="*/ 1600200 h 1600200"/>
              <a:gd name="connsiteX1" fmla="*/ 975360 w 984818"/>
              <a:gd name="connsiteY1" fmla="*/ 731520 h 1600200"/>
              <a:gd name="connsiteX2" fmla="*/ 0 w 98481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818" h="1600200">
                <a:moveTo>
                  <a:pt x="411480" y="1600200"/>
                </a:moveTo>
                <a:cubicBezTo>
                  <a:pt x="727710" y="1299210"/>
                  <a:pt x="1043940" y="998220"/>
                  <a:pt x="975360" y="731520"/>
                </a:cubicBezTo>
                <a:cubicBezTo>
                  <a:pt x="906780" y="464820"/>
                  <a:pt x="453390" y="232410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49078" y="424150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42" name="Oval 41"/>
          <p:cNvSpPr/>
          <p:nvPr/>
        </p:nvSpPr>
        <p:spPr>
          <a:xfrm>
            <a:off x="4919806" y="424150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3" name="Oval 42"/>
          <p:cNvSpPr/>
          <p:nvPr/>
        </p:nvSpPr>
        <p:spPr>
          <a:xfrm>
            <a:off x="6984642" y="346674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4" name="Oval 43"/>
          <p:cNvSpPr/>
          <p:nvPr/>
        </p:nvSpPr>
        <p:spPr>
          <a:xfrm>
            <a:off x="5521866" y="353370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5" name="Oval 44"/>
          <p:cNvSpPr/>
          <p:nvPr/>
        </p:nvSpPr>
        <p:spPr>
          <a:xfrm>
            <a:off x="6175224" y="2640947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46" name="Oval 45"/>
          <p:cNvSpPr/>
          <p:nvPr/>
        </p:nvSpPr>
        <p:spPr>
          <a:xfrm>
            <a:off x="6708002" y="424150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799435" y="3031192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6565469" y="3031192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  <a:endCxn id="42" idx="7"/>
          </p:cNvCxnSpPr>
          <p:nvPr/>
        </p:nvCxnSpPr>
        <p:spPr>
          <a:xfrm flipH="1">
            <a:off x="5310051" y="3923945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5"/>
            <a:endCxn id="41" idx="1"/>
          </p:cNvCxnSpPr>
          <p:nvPr/>
        </p:nvCxnSpPr>
        <p:spPr>
          <a:xfrm>
            <a:off x="5912111" y="3923945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6" idx="0"/>
          </p:cNvCxnSpPr>
          <p:nvPr/>
        </p:nvCxnSpPr>
        <p:spPr>
          <a:xfrm flipH="1">
            <a:off x="6936602" y="3856990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92153" y="2862225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>
          <a:xfrm>
            <a:off x="6462356" y="4038600"/>
            <a:ext cx="966939" cy="914400"/>
          </a:xfrm>
          <a:prstGeom prst="mathMultiply">
            <a:avLst>
              <a:gd name="adj1" fmla="val 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660-11C7-4699-856E-85BA86DF7FD9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perform another process to maintain heap order</a:t>
            </a:r>
          </a:p>
          <a:p>
            <a:pPr lvl="1"/>
            <a:r>
              <a:rPr lang="en-US" dirty="0"/>
              <a:t>After replacing root node, check if it is greater than its children, swap with appropriate child.</a:t>
            </a:r>
          </a:p>
          <a:p>
            <a:pPr lvl="2"/>
            <a:r>
              <a:rPr lang="en-US" dirty="0"/>
              <a:t>Repeat this process till leaf or parent node becomes smaller than its children</a:t>
            </a:r>
          </a:p>
          <a:p>
            <a:pPr lvl="2"/>
            <a:r>
              <a:rPr lang="en-US" dirty="0"/>
              <a:t>This process is called </a:t>
            </a:r>
            <a:r>
              <a:rPr lang="en-US" b="1" dirty="0"/>
              <a:t>Heapify-Down or Down Heap</a:t>
            </a:r>
          </a:p>
        </p:txBody>
      </p:sp>
      <p:sp>
        <p:nvSpPr>
          <p:cNvPr id="40" name="Oval 39"/>
          <p:cNvSpPr/>
          <p:nvPr/>
        </p:nvSpPr>
        <p:spPr>
          <a:xfrm>
            <a:off x="2404315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41" name="Oval 40"/>
          <p:cNvSpPr/>
          <p:nvPr/>
        </p:nvSpPr>
        <p:spPr>
          <a:xfrm>
            <a:off x="1275043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2" name="Oval 41"/>
          <p:cNvSpPr/>
          <p:nvPr/>
        </p:nvSpPr>
        <p:spPr>
          <a:xfrm>
            <a:off x="3339879" y="45287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1877103" y="45957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2530461" y="370296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154672" y="409321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5"/>
          </p:cNvCxnSpPr>
          <p:nvPr/>
        </p:nvCxnSpPr>
        <p:spPr>
          <a:xfrm>
            <a:off x="2920706" y="409321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1" idx="7"/>
          </p:cNvCxnSpPr>
          <p:nvPr/>
        </p:nvCxnSpPr>
        <p:spPr>
          <a:xfrm flipH="1">
            <a:off x="1665288" y="498596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5"/>
            <a:endCxn id="40" idx="1"/>
          </p:cNvCxnSpPr>
          <p:nvPr/>
        </p:nvCxnSpPr>
        <p:spPr>
          <a:xfrm>
            <a:off x="2267348" y="498596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73064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50" name="Oval 49"/>
          <p:cNvSpPr/>
          <p:nvPr/>
        </p:nvSpPr>
        <p:spPr>
          <a:xfrm>
            <a:off x="4874272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51" name="Oval 50"/>
          <p:cNvSpPr/>
          <p:nvPr/>
        </p:nvSpPr>
        <p:spPr>
          <a:xfrm>
            <a:off x="6908628" y="45287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52" name="Oval 51"/>
          <p:cNvSpPr/>
          <p:nvPr/>
        </p:nvSpPr>
        <p:spPr>
          <a:xfrm>
            <a:off x="5445852" y="4595718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53" name="Oval 52"/>
          <p:cNvSpPr/>
          <p:nvPr/>
        </p:nvSpPr>
        <p:spPr>
          <a:xfrm>
            <a:off x="6099210" y="37029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723421" y="409321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5"/>
          </p:cNvCxnSpPr>
          <p:nvPr/>
        </p:nvCxnSpPr>
        <p:spPr>
          <a:xfrm>
            <a:off x="6489455" y="409321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7"/>
          </p:cNvCxnSpPr>
          <p:nvPr/>
        </p:nvCxnSpPr>
        <p:spPr>
          <a:xfrm flipH="1">
            <a:off x="5264517" y="498596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5"/>
            <a:endCxn id="49" idx="1"/>
          </p:cNvCxnSpPr>
          <p:nvPr/>
        </p:nvCxnSpPr>
        <p:spPr>
          <a:xfrm>
            <a:off x="5836097" y="498596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924837" y="3909620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978611" y="3749040"/>
            <a:ext cx="594360" cy="883920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9862995">
            <a:off x="2244177" y="4065984"/>
            <a:ext cx="878775" cy="777955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4905602" y="4734844"/>
            <a:ext cx="538549" cy="670219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9862995">
            <a:off x="5281538" y="5028999"/>
            <a:ext cx="672924" cy="511459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489734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60" name="Oval 59"/>
          <p:cNvSpPr/>
          <p:nvPr/>
        </p:nvSpPr>
        <p:spPr>
          <a:xfrm>
            <a:off x="8390942" y="53644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61" name="Oval 60"/>
          <p:cNvSpPr/>
          <p:nvPr/>
        </p:nvSpPr>
        <p:spPr>
          <a:xfrm>
            <a:off x="10425298" y="45287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2" name="Oval 61"/>
          <p:cNvSpPr/>
          <p:nvPr/>
        </p:nvSpPr>
        <p:spPr>
          <a:xfrm>
            <a:off x="8962522" y="45957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63" name="Oval 62"/>
          <p:cNvSpPr/>
          <p:nvPr/>
        </p:nvSpPr>
        <p:spPr>
          <a:xfrm>
            <a:off x="9615880" y="37029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240091" y="409321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5"/>
          </p:cNvCxnSpPr>
          <p:nvPr/>
        </p:nvCxnSpPr>
        <p:spPr>
          <a:xfrm>
            <a:off x="10006125" y="409321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0" idx="7"/>
          </p:cNvCxnSpPr>
          <p:nvPr/>
        </p:nvCxnSpPr>
        <p:spPr>
          <a:xfrm flipH="1">
            <a:off x="8781187" y="504692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5"/>
            <a:endCxn id="59" idx="1"/>
          </p:cNvCxnSpPr>
          <p:nvPr/>
        </p:nvCxnSpPr>
        <p:spPr>
          <a:xfrm>
            <a:off x="9352767" y="498596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397853" y="3909620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4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Heapify-Down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B5D-F93F-47CB-97C8-5BB825357912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Example-2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Deletion involves following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Replace root node with last inserted node, to maintain shape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Heapify-Down process, to maintain heap order</a:t>
            </a:r>
          </a:p>
        </p:txBody>
      </p:sp>
      <p:sp>
        <p:nvSpPr>
          <p:cNvPr id="60" name="Oval 59"/>
          <p:cNvSpPr/>
          <p:nvPr/>
        </p:nvSpPr>
        <p:spPr>
          <a:xfrm>
            <a:off x="2840364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61" name="Oval 60"/>
          <p:cNvSpPr/>
          <p:nvPr/>
        </p:nvSpPr>
        <p:spPr>
          <a:xfrm>
            <a:off x="1711092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62" name="Oval 61"/>
          <p:cNvSpPr/>
          <p:nvPr/>
        </p:nvSpPr>
        <p:spPr>
          <a:xfrm>
            <a:off x="3775928" y="28676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3" name="Oval 62"/>
          <p:cNvSpPr/>
          <p:nvPr/>
        </p:nvSpPr>
        <p:spPr>
          <a:xfrm>
            <a:off x="2313152" y="29345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4" name="Oval 63"/>
          <p:cNvSpPr/>
          <p:nvPr/>
        </p:nvSpPr>
        <p:spPr>
          <a:xfrm>
            <a:off x="2966510" y="204180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5" name="Oval 64"/>
          <p:cNvSpPr/>
          <p:nvPr/>
        </p:nvSpPr>
        <p:spPr>
          <a:xfrm>
            <a:off x="3499288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590721" y="24320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5"/>
          </p:cNvCxnSpPr>
          <p:nvPr/>
        </p:nvCxnSpPr>
        <p:spPr>
          <a:xfrm>
            <a:off x="3356755" y="24320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61" idx="7"/>
          </p:cNvCxnSpPr>
          <p:nvPr/>
        </p:nvCxnSpPr>
        <p:spPr>
          <a:xfrm flipH="1">
            <a:off x="2101337" y="33248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5"/>
            <a:endCxn id="60" idx="1"/>
          </p:cNvCxnSpPr>
          <p:nvPr/>
        </p:nvCxnSpPr>
        <p:spPr>
          <a:xfrm>
            <a:off x="2703397" y="33248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3"/>
            <a:endCxn id="65" idx="0"/>
          </p:cNvCxnSpPr>
          <p:nvPr/>
        </p:nvCxnSpPr>
        <p:spPr>
          <a:xfrm flipH="1">
            <a:off x="3727888" y="325784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054575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72" name="Oval 71"/>
          <p:cNvSpPr/>
          <p:nvPr/>
        </p:nvSpPr>
        <p:spPr>
          <a:xfrm>
            <a:off x="4925303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73" name="Oval 72"/>
          <p:cNvSpPr/>
          <p:nvPr/>
        </p:nvSpPr>
        <p:spPr>
          <a:xfrm>
            <a:off x="6990139" y="286760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74" name="Oval 73"/>
          <p:cNvSpPr/>
          <p:nvPr/>
        </p:nvSpPr>
        <p:spPr>
          <a:xfrm>
            <a:off x="5527363" y="29345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75" name="Oval 74"/>
          <p:cNvSpPr/>
          <p:nvPr/>
        </p:nvSpPr>
        <p:spPr>
          <a:xfrm>
            <a:off x="6180721" y="204180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804932" y="24320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5"/>
          </p:cNvCxnSpPr>
          <p:nvPr/>
        </p:nvCxnSpPr>
        <p:spPr>
          <a:xfrm>
            <a:off x="6570966" y="24320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72" idx="7"/>
          </p:cNvCxnSpPr>
          <p:nvPr/>
        </p:nvCxnSpPr>
        <p:spPr>
          <a:xfrm flipH="1">
            <a:off x="5315548" y="33248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5"/>
            <a:endCxn id="71" idx="1"/>
          </p:cNvCxnSpPr>
          <p:nvPr/>
        </p:nvCxnSpPr>
        <p:spPr>
          <a:xfrm>
            <a:off x="5917608" y="33248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811586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81" name="Oval 80"/>
          <p:cNvSpPr/>
          <p:nvPr/>
        </p:nvSpPr>
        <p:spPr>
          <a:xfrm>
            <a:off x="7682314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82" name="Oval 81"/>
          <p:cNvSpPr/>
          <p:nvPr/>
        </p:nvSpPr>
        <p:spPr>
          <a:xfrm>
            <a:off x="9747150" y="2867603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83" name="Oval 82"/>
          <p:cNvSpPr/>
          <p:nvPr/>
        </p:nvSpPr>
        <p:spPr>
          <a:xfrm>
            <a:off x="8284374" y="29345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84" name="Oval 83"/>
          <p:cNvSpPr/>
          <p:nvPr/>
        </p:nvSpPr>
        <p:spPr>
          <a:xfrm>
            <a:off x="8937732" y="204180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8561943" y="24320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5"/>
          </p:cNvCxnSpPr>
          <p:nvPr/>
        </p:nvCxnSpPr>
        <p:spPr>
          <a:xfrm>
            <a:off x="9327977" y="24320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7"/>
          </p:cNvCxnSpPr>
          <p:nvPr/>
        </p:nvCxnSpPr>
        <p:spPr>
          <a:xfrm flipH="1">
            <a:off x="8072559" y="33248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5"/>
            <a:endCxn id="80" idx="1"/>
          </p:cNvCxnSpPr>
          <p:nvPr/>
        </p:nvCxnSpPr>
        <p:spPr>
          <a:xfrm>
            <a:off x="8674619" y="33248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864864" y="2422805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93502" y="2376375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44A3-77B2-404D-8038-39068D622CBD}" type="datetime1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Insertion of a new node</a:t>
            </a:r>
          </a:p>
          <a:p>
            <a:pPr lvl="1"/>
            <a:r>
              <a:rPr lang="en-US" dirty="0"/>
              <a:t>Always insert from left to right to maintain shape property of left completeness</a:t>
            </a:r>
          </a:p>
          <a:p>
            <a:pPr lvl="2"/>
            <a:r>
              <a:rPr lang="en-US" dirty="0"/>
              <a:t>Let say starting from root node how to decide that we should go left or right?</a:t>
            </a:r>
          </a:p>
          <a:p>
            <a:pPr lvl="2"/>
            <a:r>
              <a:rPr lang="en-US" dirty="0"/>
              <a:t>Always remember where you inserted last node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2"/>
            <a:r>
              <a:rPr lang="en-US" dirty="0"/>
              <a:t>But heap property is not maintained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Repeatedly check if parent is larger than node, then swap the node with parent</a:t>
            </a:r>
          </a:p>
          <a:p>
            <a:pPr lvl="2"/>
            <a:r>
              <a:rPr lang="en-US" b="1" dirty="0"/>
              <a:t>Process is called Heapify-Up or Up  Heap</a:t>
            </a:r>
          </a:p>
        </p:txBody>
      </p:sp>
      <p:sp>
        <p:nvSpPr>
          <p:cNvPr id="22" name="Oval 21"/>
          <p:cNvSpPr/>
          <p:nvPr/>
        </p:nvSpPr>
        <p:spPr>
          <a:xfrm>
            <a:off x="1505030" y="30328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2" name="Oval 31"/>
          <p:cNvSpPr/>
          <p:nvPr/>
        </p:nvSpPr>
        <p:spPr>
          <a:xfrm>
            <a:off x="2790518" y="399257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3443876" y="309981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8087" y="3490063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59790" y="392520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5727494" y="40378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6380852" y="3145126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005063" y="3535371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6771097" y="3535371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524560" y="466064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4" name="Oval 63"/>
          <p:cNvSpPr/>
          <p:nvPr/>
        </p:nvSpPr>
        <p:spPr>
          <a:xfrm>
            <a:off x="10543676" y="38554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5" name="Oval 64"/>
          <p:cNvSpPr/>
          <p:nvPr/>
        </p:nvSpPr>
        <p:spPr>
          <a:xfrm>
            <a:off x="9126620" y="39528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6" name="Oval 65"/>
          <p:cNvSpPr/>
          <p:nvPr/>
        </p:nvSpPr>
        <p:spPr>
          <a:xfrm>
            <a:off x="9779978" y="306009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404189" y="345033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5"/>
          </p:cNvCxnSpPr>
          <p:nvPr/>
        </p:nvCxnSpPr>
        <p:spPr>
          <a:xfrm>
            <a:off x="10170223" y="345033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3" idx="7"/>
          </p:cNvCxnSpPr>
          <p:nvPr/>
        </p:nvCxnSpPr>
        <p:spPr>
          <a:xfrm flipH="1">
            <a:off x="8914805" y="434309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60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43378</TotalTime>
  <Words>1337</Words>
  <Application>Microsoft Office PowerPoint</Application>
  <PresentationFormat>Widescreen</PresentationFormat>
  <Paragraphs>605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Wingdings 3</vt:lpstr>
      <vt:lpstr>Origin</vt:lpstr>
      <vt:lpstr>Tree</vt:lpstr>
      <vt:lpstr>Outline</vt:lpstr>
      <vt:lpstr>Binary Heap</vt:lpstr>
      <vt:lpstr>Finding Min</vt:lpstr>
      <vt:lpstr>Deletion</vt:lpstr>
      <vt:lpstr>Deletion</vt:lpstr>
      <vt:lpstr>Deletion</vt:lpstr>
      <vt:lpstr>Heapify-Down</vt:lpstr>
      <vt:lpstr>Insertion</vt:lpstr>
      <vt:lpstr>Insertion</vt:lpstr>
      <vt:lpstr>Heapify-Up</vt:lpstr>
      <vt:lpstr>Insertion</vt:lpstr>
      <vt:lpstr>Implementation</vt:lpstr>
      <vt:lpstr>Using Array </vt:lpstr>
      <vt:lpstr>Using Linked Memory Allocation</vt:lpstr>
      <vt:lpstr>Example</vt:lpstr>
      <vt:lpstr>Example</vt:lpstr>
      <vt:lpstr>Applications</vt:lpstr>
      <vt:lpstr>Applications</vt:lpstr>
      <vt:lpstr>Applications</vt:lpstr>
      <vt:lpstr>HomeWork-3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Saba Anwar</cp:lastModifiedBy>
  <cp:revision>782</cp:revision>
  <dcterms:created xsi:type="dcterms:W3CDTF">2014-08-15T08:02:42Z</dcterms:created>
  <dcterms:modified xsi:type="dcterms:W3CDTF">2017-04-26T05:06:29Z</dcterms:modified>
</cp:coreProperties>
</file>