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5"/>
  </p:notesMasterIdLst>
  <p:sldIdLst>
    <p:sldId id="256" r:id="rId2"/>
    <p:sldId id="371" r:id="rId3"/>
    <p:sldId id="437" r:id="rId4"/>
    <p:sldId id="438" r:id="rId5"/>
    <p:sldId id="439" r:id="rId6"/>
    <p:sldId id="498" r:id="rId7"/>
    <p:sldId id="508" r:id="rId8"/>
    <p:sldId id="440" r:id="rId9"/>
    <p:sldId id="507" r:id="rId10"/>
    <p:sldId id="509" r:id="rId11"/>
    <p:sldId id="510" r:id="rId12"/>
    <p:sldId id="511" r:id="rId13"/>
    <p:sldId id="512" r:id="rId14"/>
    <p:sldId id="513" r:id="rId15"/>
    <p:sldId id="514" r:id="rId16"/>
    <p:sldId id="442" r:id="rId17"/>
    <p:sldId id="443" r:id="rId18"/>
    <p:sldId id="452" r:id="rId19"/>
    <p:sldId id="453" r:id="rId20"/>
    <p:sldId id="454" r:id="rId21"/>
    <p:sldId id="455" r:id="rId22"/>
    <p:sldId id="571" r:id="rId23"/>
    <p:sldId id="546" r:id="rId24"/>
    <p:sldId id="457" r:id="rId25"/>
    <p:sldId id="458" r:id="rId26"/>
    <p:sldId id="459" r:id="rId27"/>
    <p:sldId id="460" r:id="rId28"/>
    <p:sldId id="673" r:id="rId29"/>
    <p:sldId id="461" r:id="rId30"/>
    <p:sldId id="669" r:id="rId31"/>
    <p:sldId id="672" r:id="rId32"/>
    <p:sldId id="670" r:id="rId33"/>
    <p:sldId id="46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434" autoAdjust="0"/>
  </p:normalViewPr>
  <p:slideViewPr>
    <p:cSldViewPr snapToGrid="0">
      <p:cViewPr varScale="1">
        <p:scale>
          <a:sx n="60" d="100"/>
          <a:sy n="60" d="100"/>
        </p:scale>
        <p:origin x="72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DE8C5-D8A3-4027-B01A-42E1C3D7A423}" type="datetimeFigureOut">
              <a:rPr lang="en-GB" smtClean="0"/>
              <a:pPr/>
              <a:t>01/06/2017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A7635-E151-4485-8210-5D7F5BD45A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22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627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210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72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12/12/2015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12/12/2015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Saba Anwar, Computer Science Department- CIIT Lahore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CSC-114 Data Structure and Algorithms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99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>
            <a:normAutofit/>
          </a:bodyPr>
          <a:lstStyle/>
          <a:p>
            <a:r>
              <a:rPr lang="en-US" dirty="0"/>
              <a:t>Path </a:t>
            </a:r>
          </a:p>
          <a:p>
            <a:pPr lvl="1"/>
            <a:r>
              <a:rPr lang="en-US" dirty="0"/>
              <a:t>A path between two vertices is sequence of alternating vertices and edges, where each successive vertex is connected. </a:t>
            </a:r>
          </a:p>
          <a:p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7646896" y="4268938"/>
            <a:ext cx="2013522" cy="1912653"/>
          </a:xfrm>
          <a:custGeom>
            <a:avLst/>
            <a:gdLst>
              <a:gd name="connsiteX0" fmla="*/ 0 w 2085658"/>
              <a:gd name="connsiteY0" fmla="*/ 151032 h 2017013"/>
              <a:gd name="connsiteX1" fmla="*/ 563880 w 2085658"/>
              <a:gd name="connsiteY1" fmla="*/ 684432 h 2017013"/>
              <a:gd name="connsiteX2" fmla="*/ 563880 w 2085658"/>
              <a:gd name="connsiteY2" fmla="*/ 836832 h 2017013"/>
              <a:gd name="connsiteX3" fmla="*/ 716280 w 2085658"/>
              <a:gd name="connsiteY3" fmla="*/ 1050192 h 2017013"/>
              <a:gd name="connsiteX4" fmla="*/ 1005840 w 2085658"/>
              <a:gd name="connsiteY4" fmla="*/ 1080672 h 2017013"/>
              <a:gd name="connsiteX5" fmla="*/ 1493520 w 2085658"/>
              <a:gd name="connsiteY5" fmla="*/ 1522632 h 2017013"/>
              <a:gd name="connsiteX6" fmla="*/ 1524000 w 2085658"/>
              <a:gd name="connsiteY6" fmla="*/ 1842672 h 2017013"/>
              <a:gd name="connsiteX7" fmla="*/ 1767840 w 2085658"/>
              <a:gd name="connsiteY7" fmla="*/ 2010312 h 2017013"/>
              <a:gd name="connsiteX8" fmla="*/ 2057400 w 2085658"/>
              <a:gd name="connsiteY8" fmla="*/ 1934112 h 2017013"/>
              <a:gd name="connsiteX9" fmla="*/ 2057400 w 2085658"/>
              <a:gd name="connsiteY9" fmla="*/ 1492152 h 2017013"/>
              <a:gd name="connsiteX10" fmla="*/ 1905000 w 2085658"/>
              <a:gd name="connsiteY10" fmla="*/ 1400712 h 2017013"/>
              <a:gd name="connsiteX11" fmla="*/ 1874520 w 2085658"/>
              <a:gd name="connsiteY11" fmla="*/ 135792 h 2017013"/>
              <a:gd name="connsiteX12" fmla="*/ 1402080 w 2085658"/>
              <a:gd name="connsiteY12" fmla="*/ 74832 h 2017013"/>
              <a:gd name="connsiteX13" fmla="*/ 1005840 w 2085658"/>
              <a:gd name="connsiteY13" fmla="*/ 486312 h 2017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85658" h="2017013">
                <a:moveTo>
                  <a:pt x="0" y="151032"/>
                </a:moveTo>
                <a:cubicBezTo>
                  <a:pt x="234950" y="360582"/>
                  <a:pt x="469900" y="570132"/>
                  <a:pt x="563880" y="684432"/>
                </a:cubicBezTo>
                <a:cubicBezTo>
                  <a:pt x="657860" y="798732"/>
                  <a:pt x="538480" y="775872"/>
                  <a:pt x="563880" y="836832"/>
                </a:cubicBezTo>
                <a:cubicBezTo>
                  <a:pt x="589280" y="897792"/>
                  <a:pt x="642620" y="1009552"/>
                  <a:pt x="716280" y="1050192"/>
                </a:cubicBezTo>
                <a:cubicBezTo>
                  <a:pt x="789940" y="1090832"/>
                  <a:pt x="876300" y="1001932"/>
                  <a:pt x="1005840" y="1080672"/>
                </a:cubicBezTo>
                <a:cubicBezTo>
                  <a:pt x="1135380" y="1159412"/>
                  <a:pt x="1407160" y="1395632"/>
                  <a:pt x="1493520" y="1522632"/>
                </a:cubicBezTo>
                <a:cubicBezTo>
                  <a:pt x="1579880" y="1649632"/>
                  <a:pt x="1478280" y="1761392"/>
                  <a:pt x="1524000" y="1842672"/>
                </a:cubicBezTo>
                <a:cubicBezTo>
                  <a:pt x="1569720" y="1923952"/>
                  <a:pt x="1678940" y="1995072"/>
                  <a:pt x="1767840" y="2010312"/>
                </a:cubicBezTo>
                <a:cubicBezTo>
                  <a:pt x="1856740" y="2025552"/>
                  <a:pt x="2009140" y="2020472"/>
                  <a:pt x="2057400" y="1934112"/>
                </a:cubicBezTo>
                <a:cubicBezTo>
                  <a:pt x="2105660" y="1847752"/>
                  <a:pt x="2082800" y="1581052"/>
                  <a:pt x="2057400" y="1492152"/>
                </a:cubicBezTo>
                <a:cubicBezTo>
                  <a:pt x="2032000" y="1403252"/>
                  <a:pt x="1935480" y="1626772"/>
                  <a:pt x="1905000" y="1400712"/>
                </a:cubicBezTo>
                <a:cubicBezTo>
                  <a:pt x="1874520" y="1174652"/>
                  <a:pt x="1958340" y="356772"/>
                  <a:pt x="1874520" y="135792"/>
                </a:cubicBezTo>
                <a:cubicBezTo>
                  <a:pt x="1790700" y="-85188"/>
                  <a:pt x="1546860" y="16412"/>
                  <a:pt x="1402080" y="74832"/>
                </a:cubicBezTo>
                <a:cubicBezTo>
                  <a:pt x="1257300" y="133252"/>
                  <a:pt x="1131570" y="309782"/>
                  <a:pt x="1005840" y="486312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860256" y="3416450"/>
            <a:ext cx="533400" cy="1295400"/>
          </a:xfrm>
          <a:custGeom>
            <a:avLst/>
            <a:gdLst>
              <a:gd name="connsiteX0" fmla="*/ 0 w 533400"/>
              <a:gd name="connsiteY0" fmla="*/ 777240 h 1295400"/>
              <a:gd name="connsiteX1" fmla="*/ 518160 w 533400"/>
              <a:gd name="connsiteY1" fmla="*/ 1295400 h 1295400"/>
              <a:gd name="connsiteX2" fmla="*/ 518160 w 533400"/>
              <a:gd name="connsiteY2" fmla="*/ 1295400 h 1295400"/>
              <a:gd name="connsiteX3" fmla="*/ 518160 w 533400"/>
              <a:gd name="connsiteY3" fmla="*/ 1295400 h 1295400"/>
              <a:gd name="connsiteX4" fmla="*/ 533400 w 533400"/>
              <a:gd name="connsiteY4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1295400">
                <a:moveTo>
                  <a:pt x="0" y="777240"/>
                </a:moveTo>
                <a:lnTo>
                  <a:pt x="518160" y="1295400"/>
                </a:lnTo>
                <a:lnTo>
                  <a:pt x="518160" y="1295400"/>
                </a:lnTo>
                <a:lnTo>
                  <a:pt x="518160" y="1295400"/>
                </a:lnTo>
                <a:lnTo>
                  <a:pt x="533400" y="0"/>
                </a:lnTo>
              </a:path>
            </a:pathLst>
          </a:custGeom>
          <a:noFill/>
          <a:ln w="28575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323423" y="2913530"/>
            <a:ext cx="3521075" cy="3200400"/>
            <a:chOff x="8055610" y="3048000"/>
            <a:chExt cx="3521075" cy="3200400"/>
          </a:xfrm>
        </p:grpSpPr>
        <p:grpSp>
          <p:nvGrpSpPr>
            <p:cNvPr id="144" name="Group 143"/>
            <p:cNvGrpSpPr>
              <a:grpSpLocks/>
            </p:cNvGrpSpPr>
            <p:nvPr/>
          </p:nvGrpSpPr>
          <p:grpSpPr bwMode="auto">
            <a:xfrm>
              <a:off x="8055610" y="3048000"/>
              <a:ext cx="3521075" cy="3200400"/>
              <a:chOff x="2808" y="1104"/>
              <a:chExt cx="2218" cy="2016"/>
            </a:xfrm>
          </p:grpSpPr>
          <p:sp>
            <p:nvSpPr>
              <p:cNvPr id="146" name="Oval 4"/>
              <p:cNvSpPr>
                <a:spLocks noChangeArrowheads="1"/>
              </p:cNvSpPr>
              <p:nvPr/>
            </p:nvSpPr>
            <p:spPr bwMode="auto">
              <a:xfrm>
                <a:off x="3960" y="1680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147" name="Oval 5"/>
              <p:cNvSpPr>
                <a:spLocks noChangeArrowheads="1"/>
              </p:cNvSpPr>
              <p:nvPr/>
            </p:nvSpPr>
            <p:spPr bwMode="auto">
              <a:xfrm>
                <a:off x="2808" y="1680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/>
                  <a:t>U</a:t>
                </a:r>
              </a:p>
            </p:txBody>
          </p:sp>
          <p:sp>
            <p:nvSpPr>
              <p:cNvPr id="148" name="Oval 6"/>
              <p:cNvSpPr>
                <a:spLocks noChangeArrowheads="1"/>
              </p:cNvSpPr>
              <p:nvPr/>
            </p:nvSpPr>
            <p:spPr bwMode="auto">
              <a:xfrm>
                <a:off x="3384" y="1104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/>
                  <a:t>V</a:t>
                </a:r>
              </a:p>
            </p:txBody>
          </p:sp>
          <p:sp>
            <p:nvSpPr>
              <p:cNvPr id="149" name="Oval 7"/>
              <p:cNvSpPr>
                <a:spLocks noChangeArrowheads="1"/>
              </p:cNvSpPr>
              <p:nvPr/>
            </p:nvSpPr>
            <p:spPr bwMode="auto">
              <a:xfrm>
                <a:off x="3384" y="2256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/>
                  <a:t>W</a:t>
                </a:r>
              </a:p>
            </p:txBody>
          </p:sp>
          <p:sp>
            <p:nvSpPr>
              <p:cNvPr id="150" name="Oval 8"/>
              <p:cNvSpPr>
                <a:spLocks noChangeArrowheads="1"/>
              </p:cNvSpPr>
              <p:nvPr/>
            </p:nvSpPr>
            <p:spPr bwMode="auto">
              <a:xfrm>
                <a:off x="4738" y="1680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Z</a:t>
                </a:r>
              </a:p>
            </p:txBody>
          </p:sp>
          <p:cxnSp>
            <p:nvCxnSpPr>
              <p:cNvPr id="151" name="AutoShape 9"/>
              <p:cNvCxnSpPr>
                <a:cxnSpLocks noChangeShapeType="1"/>
                <a:stCxn id="148" idx="3"/>
                <a:endCxn id="147" idx="7"/>
              </p:cNvCxnSpPr>
              <p:nvPr/>
            </p:nvCxnSpPr>
            <p:spPr bwMode="auto">
              <a:xfrm flipH="1">
                <a:off x="3054" y="1356"/>
                <a:ext cx="372" cy="36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2" name="AutoShape 10"/>
              <p:cNvCxnSpPr>
                <a:cxnSpLocks noChangeShapeType="1"/>
                <a:stCxn id="149" idx="1"/>
                <a:endCxn id="147" idx="5"/>
              </p:cNvCxnSpPr>
              <p:nvPr/>
            </p:nvCxnSpPr>
            <p:spPr bwMode="auto">
              <a:xfrm flipH="1" flipV="1">
                <a:off x="3054" y="1932"/>
                <a:ext cx="372" cy="36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" name="AutoShape 11"/>
              <p:cNvCxnSpPr>
                <a:cxnSpLocks noChangeShapeType="1"/>
                <a:stCxn id="149" idx="7"/>
                <a:endCxn id="146" idx="3"/>
              </p:cNvCxnSpPr>
              <p:nvPr/>
            </p:nvCxnSpPr>
            <p:spPr bwMode="auto">
              <a:xfrm flipV="1">
                <a:off x="3630" y="1932"/>
                <a:ext cx="372" cy="36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" name="AutoShape 13"/>
              <p:cNvCxnSpPr>
                <a:cxnSpLocks noChangeShapeType="1"/>
                <a:stCxn id="148" idx="5"/>
                <a:endCxn id="146" idx="1"/>
              </p:cNvCxnSpPr>
              <p:nvPr/>
            </p:nvCxnSpPr>
            <p:spPr bwMode="auto">
              <a:xfrm>
                <a:off x="3630" y="1356"/>
                <a:ext cx="372" cy="36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5" name="AutoShape 14"/>
              <p:cNvCxnSpPr>
                <a:cxnSpLocks noChangeShapeType="1"/>
              </p:cNvCxnSpPr>
              <p:nvPr/>
            </p:nvCxnSpPr>
            <p:spPr bwMode="auto">
              <a:xfrm>
                <a:off x="3528" y="1408"/>
                <a:ext cx="0" cy="852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56" name="Oval 15"/>
              <p:cNvSpPr>
                <a:spLocks noChangeArrowheads="1"/>
              </p:cNvSpPr>
              <p:nvPr/>
            </p:nvSpPr>
            <p:spPr bwMode="auto">
              <a:xfrm>
                <a:off x="3966" y="2832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/>
                  <a:t>Y</a:t>
                </a:r>
              </a:p>
            </p:txBody>
          </p:sp>
          <p:cxnSp>
            <p:nvCxnSpPr>
              <p:cNvPr id="157" name="AutoShape 16"/>
              <p:cNvCxnSpPr>
                <a:cxnSpLocks noChangeShapeType="1"/>
                <a:stCxn id="149" idx="5"/>
                <a:endCxn id="156" idx="1"/>
              </p:cNvCxnSpPr>
              <p:nvPr/>
            </p:nvCxnSpPr>
            <p:spPr bwMode="auto">
              <a:xfrm>
                <a:off x="3630" y="2508"/>
                <a:ext cx="378" cy="36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AutoShape 17"/>
              <p:cNvCxnSpPr>
                <a:cxnSpLocks noChangeShapeType="1"/>
                <a:stCxn id="146" idx="4"/>
                <a:endCxn id="156" idx="0"/>
              </p:cNvCxnSpPr>
              <p:nvPr/>
            </p:nvCxnSpPr>
            <p:spPr bwMode="auto">
              <a:xfrm>
                <a:off x="4104" y="1974"/>
                <a:ext cx="6" cy="852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9" name="AutoShape 29"/>
              <p:cNvCxnSpPr>
                <a:cxnSpLocks noChangeShapeType="1"/>
                <a:stCxn id="146" idx="5"/>
                <a:endCxn id="150" idx="3"/>
              </p:cNvCxnSpPr>
              <p:nvPr/>
            </p:nvCxnSpPr>
            <p:spPr bwMode="auto">
              <a:xfrm rot="16200000" flipH="1">
                <a:off x="4493" y="1639"/>
                <a:ext cx="8" cy="574"/>
              </a:xfrm>
              <a:prstGeom prst="curvedConnector3">
                <a:avLst>
                  <a:gd name="adj1" fmla="val 2327205"/>
                </a:avLst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0" name="AutoShape 30"/>
              <p:cNvCxnSpPr>
                <a:cxnSpLocks noChangeShapeType="1"/>
                <a:stCxn id="146" idx="7"/>
                <a:endCxn id="150" idx="1"/>
              </p:cNvCxnSpPr>
              <p:nvPr/>
            </p:nvCxnSpPr>
            <p:spPr bwMode="auto">
              <a:xfrm rot="5400000" flipH="1" flipV="1">
                <a:off x="4493" y="1435"/>
                <a:ext cx="8" cy="574"/>
              </a:xfrm>
              <a:prstGeom prst="curvedConnector3">
                <a:avLst>
                  <a:gd name="adj1" fmla="val 2327205"/>
                </a:avLst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71" name="AutoShape 31"/>
            <p:cNvCxnSpPr>
              <a:cxnSpLocks noChangeShapeType="1"/>
            </p:cNvCxnSpPr>
            <p:nvPr/>
          </p:nvCxnSpPr>
          <p:spPr bwMode="auto">
            <a:xfrm rot="5400000" flipH="1" flipV="1">
              <a:off x="11371106" y="4190206"/>
              <a:ext cx="342900" cy="1588"/>
            </a:xfrm>
            <a:prstGeom prst="curvedConnector5">
              <a:avLst>
                <a:gd name="adj1" fmla="val -44444"/>
                <a:gd name="adj2" fmla="val 40099995"/>
                <a:gd name="adj3" fmla="val 146759"/>
              </a:avLst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3" name="Group 32"/>
          <p:cNvGrpSpPr>
            <a:grpSpLocks/>
          </p:cNvGrpSpPr>
          <p:nvPr/>
        </p:nvGrpSpPr>
        <p:grpSpPr bwMode="auto">
          <a:xfrm>
            <a:off x="1985503" y="3177540"/>
            <a:ext cx="3475004" cy="2941320"/>
            <a:chOff x="2808" y="1104"/>
            <a:chExt cx="2218" cy="2016"/>
          </a:xfrm>
        </p:grpSpPr>
        <p:sp>
          <p:nvSpPr>
            <p:cNvPr id="44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46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W</a:t>
              </a: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49" name="AutoShape 9"/>
            <p:cNvCxnSpPr>
              <a:cxnSpLocks noChangeShapeType="1"/>
              <a:stCxn id="46" idx="3"/>
              <a:endCxn id="45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0"/>
            <p:cNvCxnSpPr>
              <a:cxnSpLocks noChangeShapeType="1"/>
              <a:stCxn id="47" idx="1"/>
              <a:endCxn id="45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1"/>
            <p:cNvCxnSpPr>
              <a:cxnSpLocks noChangeShapeType="1"/>
              <a:stCxn id="47" idx="7"/>
              <a:endCxn id="44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3"/>
            <p:cNvCxnSpPr>
              <a:cxnSpLocks noChangeShapeType="1"/>
              <a:stCxn id="46" idx="5"/>
              <a:endCxn id="44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4"/>
            <p:cNvCxnSpPr>
              <a:cxnSpLocks noChangeShapeType="1"/>
            </p:cNvCxnSpPr>
            <p:nvPr/>
          </p:nvCxnSpPr>
          <p:spPr bwMode="auto">
            <a:xfrm>
              <a:off x="3528" y="1408"/>
              <a:ext cx="0" cy="852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4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Y</a:t>
              </a:r>
            </a:p>
          </p:txBody>
        </p:sp>
        <p:cxnSp>
          <p:nvCxnSpPr>
            <p:cNvPr id="55" name="AutoShape 16"/>
            <p:cNvCxnSpPr>
              <a:cxnSpLocks noChangeShapeType="1"/>
              <a:stCxn id="47" idx="5"/>
              <a:endCxn id="54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7"/>
            <p:cNvCxnSpPr>
              <a:cxnSpLocks noChangeShapeType="1"/>
              <a:stCxn id="44" idx="4"/>
              <a:endCxn id="54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29"/>
            <p:cNvCxnSpPr>
              <a:cxnSpLocks noChangeShapeType="1"/>
              <a:stCxn id="44" idx="5"/>
              <a:endCxn id="48" idx="3"/>
            </p:cNvCxnSpPr>
            <p:nvPr/>
          </p:nvCxnSpPr>
          <p:spPr bwMode="auto">
            <a:xfrm rot="16200000" flipH="1">
              <a:off x="4493" y="1639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30"/>
            <p:cNvCxnSpPr>
              <a:cxnSpLocks noChangeShapeType="1"/>
              <a:stCxn id="44" idx="7"/>
              <a:endCxn id="48" idx="1"/>
            </p:cNvCxnSpPr>
            <p:nvPr/>
          </p:nvCxnSpPr>
          <p:spPr bwMode="auto">
            <a:xfrm rot="5400000" flipH="1" flipV="1">
              <a:off x="4493" y="1435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9" name="Freeform 58"/>
          <p:cNvSpPr/>
          <p:nvPr/>
        </p:nvSpPr>
        <p:spPr>
          <a:xfrm>
            <a:off x="2500221" y="3570755"/>
            <a:ext cx="533400" cy="1295400"/>
          </a:xfrm>
          <a:custGeom>
            <a:avLst/>
            <a:gdLst>
              <a:gd name="connsiteX0" fmla="*/ 0 w 533400"/>
              <a:gd name="connsiteY0" fmla="*/ 777240 h 1295400"/>
              <a:gd name="connsiteX1" fmla="*/ 518160 w 533400"/>
              <a:gd name="connsiteY1" fmla="*/ 1295400 h 1295400"/>
              <a:gd name="connsiteX2" fmla="*/ 518160 w 533400"/>
              <a:gd name="connsiteY2" fmla="*/ 1295400 h 1295400"/>
              <a:gd name="connsiteX3" fmla="*/ 518160 w 533400"/>
              <a:gd name="connsiteY3" fmla="*/ 1295400 h 1295400"/>
              <a:gd name="connsiteX4" fmla="*/ 533400 w 533400"/>
              <a:gd name="connsiteY4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1295400">
                <a:moveTo>
                  <a:pt x="0" y="777240"/>
                </a:moveTo>
                <a:lnTo>
                  <a:pt x="518160" y="1295400"/>
                </a:lnTo>
                <a:lnTo>
                  <a:pt x="518160" y="1295400"/>
                </a:lnTo>
                <a:lnTo>
                  <a:pt x="518160" y="1295400"/>
                </a:lnTo>
                <a:lnTo>
                  <a:pt x="533400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267635" y="4412311"/>
            <a:ext cx="1882589" cy="1801090"/>
          </a:xfrm>
          <a:custGeom>
            <a:avLst/>
            <a:gdLst>
              <a:gd name="connsiteX0" fmla="*/ 0 w 1882589"/>
              <a:gd name="connsiteY0" fmla="*/ 926171 h 1801090"/>
              <a:gd name="connsiteX1" fmla="*/ 497541 w 1882589"/>
              <a:gd name="connsiteY1" fmla="*/ 1383371 h 1801090"/>
              <a:gd name="connsiteX2" fmla="*/ 564777 w 1882589"/>
              <a:gd name="connsiteY2" fmla="*/ 1450607 h 1801090"/>
              <a:gd name="connsiteX3" fmla="*/ 564777 w 1882589"/>
              <a:gd name="connsiteY3" fmla="*/ 1652313 h 1801090"/>
              <a:gd name="connsiteX4" fmla="*/ 806824 w 1882589"/>
              <a:gd name="connsiteY4" fmla="*/ 1800230 h 1801090"/>
              <a:gd name="connsiteX5" fmla="*/ 1021977 w 1882589"/>
              <a:gd name="connsiteY5" fmla="*/ 1585077 h 1801090"/>
              <a:gd name="connsiteX6" fmla="*/ 981636 w 1882589"/>
              <a:gd name="connsiteY6" fmla="*/ 1316136 h 1801090"/>
              <a:gd name="connsiteX7" fmla="*/ 779930 w 1882589"/>
              <a:gd name="connsiteY7" fmla="*/ 1262348 h 1801090"/>
              <a:gd name="connsiteX8" fmla="*/ 820271 w 1882589"/>
              <a:gd name="connsiteY8" fmla="*/ 65560 h 1801090"/>
              <a:gd name="connsiteX9" fmla="*/ 1008530 w 1882589"/>
              <a:gd name="connsiteY9" fmla="*/ 173136 h 1801090"/>
              <a:gd name="connsiteX10" fmla="*/ 1438836 w 1882589"/>
              <a:gd name="connsiteY10" fmla="*/ 307607 h 1801090"/>
              <a:gd name="connsiteX11" fmla="*/ 1882589 w 1882589"/>
              <a:gd name="connsiteY11" fmla="*/ 52113 h 180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82589" h="1801090">
                <a:moveTo>
                  <a:pt x="0" y="926171"/>
                </a:moveTo>
                <a:lnTo>
                  <a:pt x="497541" y="1383371"/>
                </a:lnTo>
                <a:cubicBezTo>
                  <a:pt x="591671" y="1470777"/>
                  <a:pt x="553571" y="1405783"/>
                  <a:pt x="564777" y="1450607"/>
                </a:cubicBezTo>
                <a:cubicBezTo>
                  <a:pt x="575983" y="1495431"/>
                  <a:pt x="524436" y="1594043"/>
                  <a:pt x="564777" y="1652313"/>
                </a:cubicBezTo>
                <a:cubicBezTo>
                  <a:pt x="605118" y="1710584"/>
                  <a:pt x="730624" y="1811436"/>
                  <a:pt x="806824" y="1800230"/>
                </a:cubicBezTo>
                <a:cubicBezTo>
                  <a:pt x="883024" y="1789024"/>
                  <a:pt x="992842" y="1665759"/>
                  <a:pt x="1021977" y="1585077"/>
                </a:cubicBezTo>
                <a:cubicBezTo>
                  <a:pt x="1051112" y="1504395"/>
                  <a:pt x="1021977" y="1369924"/>
                  <a:pt x="981636" y="1316136"/>
                </a:cubicBezTo>
                <a:cubicBezTo>
                  <a:pt x="941295" y="1262348"/>
                  <a:pt x="806824" y="1470777"/>
                  <a:pt x="779930" y="1262348"/>
                </a:cubicBezTo>
                <a:cubicBezTo>
                  <a:pt x="753036" y="1053919"/>
                  <a:pt x="782171" y="247095"/>
                  <a:pt x="820271" y="65560"/>
                </a:cubicBezTo>
                <a:cubicBezTo>
                  <a:pt x="858371" y="-115975"/>
                  <a:pt x="905436" y="132795"/>
                  <a:pt x="1008530" y="173136"/>
                </a:cubicBezTo>
                <a:cubicBezTo>
                  <a:pt x="1111624" y="213477"/>
                  <a:pt x="1293159" y="327778"/>
                  <a:pt x="1438836" y="307607"/>
                </a:cubicBezTo>
                <a:cubicBezTo>
                  <a:pt x="1584513" y="287436"/>
                  <a:pt x="1733551" y="169774"/>
                  <a:pt x="1882589" y="52113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2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>
            <a:normAutofit/>
          </a:bodyPr>
          <a:lstStyle/>
          <a:p>
            <a:r>
              <a:rPr lang="en-US" dirty="0"/>
              <a:t>Simple Path</a:t>
            </a:r>
          </a:p>
          <a:p>
            <a:pPr lvl="1"/>
            <a:r>
              <a:rPr lang="en-US" dirty="0"/>
              <a:t>A path with distinct nodes</a:t>
            </a:r>
          </a:p>
          <a:p>
            <a:pPr lvl="2"/>
            <a:r>
              <a:rPr lang="en-US" dirty="0"/>
              <a:t>One of the possible paths from u to v is u-w-v</a:t>
            </a:r>
          </a:p>
          <a:p>
            <a:r>
              <a:rPr lang="en-US" dirty="0"/>
              <a:t>Cycle </a:t>
            </a:r>
          </a:p>
          <a:p>
            <a:pPr lvl="1"/>
            <a:r>
              <a:rPr lang="en-US" dirty="0"/>
              <a:t>A path that starts and finish at same vertex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323423" y="3007659"/>
            <a:ext cx="3521075" cy="3200400"/>
            <a:chOff x="8055610" y="3048000"/>
            <a:chExt cx="3521075" cy="3200400"/>
          </a:xfrm>
        </p:grpSpPr>
        <p:grpSp>
          <p:nvGrpSpPr>
            <p:cNvPr id="144" name="Group 143"/>
            <p:cNvGrpSpPr>
              <a:grpSpLocks/>
            </p:cNvGrpSpPr>
            <p:nvPr/>
          </p:nvGrpSpPr>
          <p:grpSpPr bwMode="auto">
            <a:xfrm>
              <a:off x="8055610" y="3048000"/>
              <a:ext cx="3521075" cy="3200400"/>
              <a:chOff x="2808" y="1104"/>
              <a:chExt cx="2218" cy="2016"/>
            </a:xfrm>
          </p:grpSpPr>
          <p:sp>
            <p:nvSpPr>
              <p:cNvPr id="146" name="Oval 4"/>
              <p:cNvSpPr>
                <a:spLocks noChangeArrowheads="1"/>
              </p:cNvSpPr>
              <p:nvPr/>
            </p:nvSpPr>
            <p:spPr bwMode="auto">
              <a:xfrm>
                <a:off x="3960" y="1680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147" name="Oval 5"/>
              <p:cNvSpPr>
                <a:spLocks noChangeArrowheads="1"/>
              </p:cNvSpPr>
              <p:nvPr/>
            </p:nvSpPr>
            <p:spPr bwMode="auto">
              <a:xfrm>
                <a:off x="2808" y="1680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/>
                  <a:t>U</a:t>
                </a:r>
              </a:p>
            </p:txBody>
          </p:sp>
          <p:sp>
            <p:nvSpPr>
              <p:cNvPr id="148" name="Oval 6"/>
              <p:cNvSpPr>
                <a:spLocks noChangeArrowheads="1"/>
              </p:cNvSpPr>
              <p:nvPr/>
            </p:nvSpPr>
            <p:spPr bwMode="auto">
              <a:xfrm>
                <a:off x="3384" y="1104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/>
                  <a:t>V</a:t>
                </a:r>
              </a:p>
            </p:txBody>
          </p:sp>
          <p:sp>
            <p:nvSpPr>
              <p:cNvPr id="149" name="Oval 7"/>
              <p:cNvSpPr>
                <a:spLocks noChangeArrowheads="1"/>
              </p:cNvSpPr>
              <p:nvPr/>
            </p:nvSpPr>
            <p:spPr bwMode="auto">
              <a:xfrm>
                <a:off x="3384" y="2256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W</a:t>
                </a:r>
              </a:p>
            </p:txBody>
          </p:sp>
          <p:sp>
            <p:nvSpPr>
              <p:cNvPr id="150" name="Oval 8"/>
              <p:cNvSpPr>
                <a:spLocks noChangeArrowheads="1"/>
              </p:cNvSpPr>
              <p:nvPr/>
            </p:nvSpPr>
            <p:spPr bwMode="auto">
              <a:xfrm>
                <a:off x="4738" y="1680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Z</a:t>
                </a:r>
              </a:p>
            </p:txBody>
          </p:sp>
          <p:cxnSp>
            <p:nvCxnSpPr>
              <p:cNvPr id="151" name="AutoShape 9"/>
              <p:cNvCxnSpPr>
                <a:cxnSpLocks noChangeShapeType="1"/>
                <a:stCxn id="148" idx="3"/>
                <a:endCxn id="147" idx="7"/>
              </p:cNvCxnSpPr>
              <p:nvPr/>
            </p:nvCxnSpPr>
            <p:spPr bwMode="auto">
              <a:xfrm flipH="1">
                <a:off x="3054" y="1356"/>
                <a:ext cx="372" cy="36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2" name="AutoShape 10"/>
              <p:cNvCxnSpPr>
                <a:cxnSpLocks noChangeShapeType="1"/>
                <a:stCxn id="149" idx="1"/>
                <a:endCxn id="147" idx="5"/>
              </p:cNvCxnSpPr>
              <p:nvPr/>
            </p:nvCxnSpPr>
            <p:spPr bwMode="auto">
              <a:xfrm flipH="1" flipV="1">
                <a:off x="3054" y="1932"/>
                <a:ext cx="372" cy="36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" name="AutoShape 11"/>
              <p:cNvCxnSpPr>
                <a:cxnSpLocks noChangeShapeType="1"/>
                <a:stCxn id="149" idx="7"/>
                <a:endCxn id="146" idx="3"/>
              </p:cNvCxnSpPr>
              <p:nvPr/>
            </p:nvCxnSpPr>
            <p:spPr bwMode="auto">
              <a:xfrm flipV="1">
                <a:off x="3630" y="1932"/>
                <a:ext cx="372" cy="36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" name="AutoShape 13"/>
              <p:cNvCxnSpPr>
                <a:cxnSpLocks noChangeShapeType="1"/>
                <a:stCxn id="148" idx="5"/>
                <a:endCxn id="146" idx="1"/>
              </p:cNvCxnSpPr>
              <p:nvPr/>
            </p:nvCxnSpPr>
            <p:spPr bwMode="auto">
              <a:xfrm>
                <a:off x="3630" y="1356"/>
                <a:ext cx="372" cy="36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5" name="AutoShape 14"/>
              <p:cNvCxnSpPr>
                <a:cxnSpLocks noChangeShapeType="1"/>
              </p:cNvCxnSpPr>
              <p:nvPr/>
            </p:nvCxnSpPr>
            <p:spPr bwMode="auto">
              <a:xfrm>
                <a:off x="3528" y="1408"/>
                <a:ext cx="0" cy="852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56" name="Oval 15"/>
              <p:cNvSpPr>
                <a:spLocks noChangeArrowheads="1"/>
              </p:cNvSpPr>
              <p:nvPr/>
            </p:nvSpPr>
            <p:spPr bwMode="auto">
              <a:xfrm>
                <a:off x="3966" y="2832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/>
                  <a:t>Y</a:t>
                </a:r>
              </a:p>
            </p:txBody>
          </p:sp>
          <p:cxnSp>
            <p:nvCxnSpPr>
              <p:cNvPr id="157" name="AutoShape 16"/>
              <p:cNvCxnSpPr>
                <a:cxnSpLocks noChangeShapeType="1"/>
                <a:stCxn id="149" idx="5"/>
                <a:endCxn id="156" idx="1"/>
              </p:cNvCxnSpPr>
              <p:nvPr/>
            </p:nvCxnSpPr>
            <p:spPr bwMode="auto">
              <a:xfrm>
                <a:off x="3630" y="2508"/>
                <a:ext cx="378" cy="36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AutoShape 17"/>
              <p:cNvCxnSpPr>
                <a:cxnSpLocks noChangeShapeType="1"/>
                <a:stCxn id="146" idx="4"/>
                <a:endCxn id="156" idx="0"/>
              </p:cNvCxnSpPr>
              <p:nvPr/>
            </p:nvCxnSpPr>
            <p:spPr bwMode="auto">
              <a:xfrm>
                <a:off x="4104" y="1974"/>
                <a:ext cx="6" cy="852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9" name="AutoShape 29"/>
              <p:cNvCxnSpPr>
                <a:cxnSpLocks noChangeShapeType="1"/>
                <a:stCxn id="146" idx="5"/>
                <a:endCxn id="150" idx="3"/>
              </p:cNvCxnSpPr>
              <p:nvPr/>
            </p:nvCxnSpPr>
            <p:spPr bwMode="auto">
              <a:xfrm rot="16200000" flipH="1">
                <a:off x="4493" y="1639"/>
                <a:ext cx="8" cy="574"/>
              </a:xfrm>
              <a:prstGeom prst="curvedConnector3">
                <a:avLst>
                  <a:gd name="adj1" fmla="val 2327205"/>
                </a:avLst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0" name="AutoShape 30"/>
              <p:cNvCxnSpPr>
                <a:cxnSpLocks noChangeShapeType="1"/>
                <a:stCxn id="146" idx="7"/>
                <a:endCxn id="150" idx="1"/>
              </p:cNvCxnSpPr>
              <p:nvPr/>
            </p:nvCxnSpPr>
            <p:spPr bwMode="auto">
              <a:xfrm rot="5400000" flipH="1" flipV="1">
                <a:off x="4493" y="1435"/>
                <a:ext cx="8" cy="574"/>
              </a:xfrm>
              <a:prstGeom prst="curvedConnector3">
                <a:avLst>
                  <a:gd name="adj1" fmla="val 2327205"/>
                </a:avLst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71" name="AutoShape 31"/>
            <p:cNvCxnSpPr>
              <a:cxnSpLocks noChangeShapeType="1"/>
            </p:cNvCxnSpPr>
            <p:nvPr/>
          </p:nvCxnSpPr>
          <p:spPr bwMode="auto">
            <a:xfrm rot="5400000" flipH="1" flipV="1">
              <a:off x="11371106" y="4190206"/>
              <a:ext cx="342900" cy="1588"/>
            </a:xfrm>
            <a:prstGeom prst="curvedConnector5">
              <a:avLst>
                <a:gd name="adj1" fmla="val -44444"/>
                <a:gd name="adj2" fmla="val 40099995"/>
                <a:gd name="adj3" fmla="val 146759"/>
              </a:avLst>
            </a:prstGeom>
            <a:noFill/>
            <a:ln w="2857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3" name="Group 32"/>
          <p:cNvGrpSpPr>
            <a:grpSpLocks/>
          </p:cNvGrpSpPr>
          <p:nvPr/>
        </p:nvGrpSpPr>
        <p:grpSpPr bwMode="auto">
          <a:xfrm>
            <a:off x="1985503" y="3271669"/>
            <a:ext cx="3475004" cy="2941320"/>
            <a:chOff x="2808" y="1104"/>
            <a:chExt cx="2218" cy="2016"/>
          </a:xfrm>
        </p:grpSpPr>
        <p:sp>
          <p:nvSpPr>
            <p:cNvPr id="44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46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W</a:t>
              </a: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49" name="AutoShape 9"/>
            <p:cNvCxnSpPr>
              <a:cxnSpLocks noChangeShapeType="1"/>
              <a:stCxn id="46" idx="3"/>
              <a:endCxn id="45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0"/>
            <p:cNvCxnSpPr>
              <a:cxnSpLocks noChangeShapeType="1"/>
              <a:stCxn id="47" idx="1"/>
              <a:endCxn id="45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1"/>
            <p:cNvCxnSpPr>
              <a:cxnSpLocks noChangeShapeType="1"/>
              <a:stCxn id="47" idx="7"/>
              <a:endCxn id="44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3"/>
            <p:cNvCxnSpPr>
              <a:cxnSpLocks noChangeShapeType="1"/>
              <a:stCxn id="46" idx="5"/>
              <a:endCxn id="44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4"/>
            <p:cNvCxnSpPr>
              <a:cxnSpLocks noChangeShapeType="1"/>
            </p:cNvCxnSpPr>
            <p:nvPr/>
          </p:nvCxnSpPr>
          <p:spPr bwMode="auto">
            <a:xfrm>
              <a:off x="3528" y="1408"/>
              <a:ext cx="0" cy="852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4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Y</a:t>
              </a:r>
            </a:p>
          </p:txBody>
        </p:sp>
        <p:cxnSp>
          <p:nvCxnSpPr>
            <p:cNvPr id="55" name="AutoShape 16"/>
            <p:cNvCxnSpPr>
              <a:cxnSpLocks noChangeShapeType="1"/>
              <a:stCxn id="47" idx="5"/>
              <a:endCxn id="54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7"/>
            <p:cNvCxnSpPr>
              <a:cxnSpLocks noChangeShapeType="1"/>
              <a:stCxn id="44" idx="4"/>
              <a:endCxn id="54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29"/>
            <p:cNvCxnSpPr>
              <a:cxnSpLocks noChangeShapeType="1"/>
              <a:stCxn id="44" idx="5"/>
              <a:endCxn id="48" idx="3"/>
            </p:cNvCxnSpPr>
            <p:nvPr/>
          </p:nvCxnSpPr>
          <p:spPr bwMode="auto">
            <a:xfrm rot="16200000" flipH="1">
              <a:off x="4493" y="1639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30"/>
            <p:cNvCxnSpPr>
              <a:cxnSpLocks noChangeShapeType="1"/>
              <a:stCxn id="44" idx="7"/>
              <a:endCxn id="48" idx="1"/>
            </p:cNvCxnSpPr>
            <p:nvPr/>
          </p:nvCxnSpPr>
          <p:spPr bwMode="auto">
            <a:xfrm rot="5400000" flipH="1" flipV="1">
              <a:off x="4493" y="1435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7" name="Freeform 6"/>
          <p:cNvSpPr/>
          <p:nvPr/>
        </p:nvSpPr>
        <p:spPr>
          <a:xfrm>
            <a:off x="2339788" y="3680267"/>
            <a:ext cx="710428" cy="1438491"/>
          </a:xfrm>
          <a:custGeom>
            <a:avLst/>
            <a:gdLst>
              <a:gd name="connsiteX0" fmla="*/ 13447 w 710428"/>
              <a:gd name="connsiteY0" fmla="*/ 878286 h 1438491"/>
              <a:gd name="connsiteX1" fmla="*/ 551330 w 710428"/>
              <a:gd name="connsiteY1" fmla="*/ 1348933 h 1438491"/>
              <a:gd name="connsiteX2" fmla="*/ 618565 w 710428"/>
              <a:gd name="connsiteY2" fmla="*/ 1308591 h 1438491"/>
              <a:gd name="connsiteX3" fmla="*/ 672353 w 710428"/>
              <a:gd name="connsiteY3" fmla="*/ 44568 h 1438491"/>
              <a:gd name="connsiteX4" fmla="*/ 0 w 710428"/>
              <a:gd name="connsiteY4" fmla="*/ 407638 h 143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428" h="1438491">
                <a:moveTo>
                  <a:pt x="13447" y="878286"/>
                </a:moveTo>
                <a:cubicBezTo>
                  <a:pt x="231962" y="1077751"/>
                  <a:pt x="450477" y="1277216"/>
                  <a:pt x="551330" y="1348933"/>
                </a:cubicBezTo>
                <a:cubicBezTo>
                  <a:pt x="652183" y="1420651"/>
                  <a:pt x="598395" y="1525985"/>
                  <a:pt x="618565" y="1308591"/>
                </a:cubicBezTo>
                <a:cubicBezTo>
                  <a:pt x="638736" y="1091197"/>
                  <a:pt x="775447" y="194727"/>
                  <a:pt x="672353" y="44568"/>
                </a:cubicBezTo>
                <a:cubicBezTo>
                  <a:pt x="569259" y="-105591"/>
                  <a:pt x="284629" y="151023"/>
                  <a:pt x="0" y="407638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7764416" y="3485665"/>
            <a:ext cx="710428" cy="1438491"/>
          </a:xfrm>
          <a:custGeom>
            <a:avLst/>
            <a:gdLst>
              <a:gd name="connsiteX0" fmla="*/ 13447 w 710428"/>
              <a:gd name="connsiteY0" fmla="*/ 878286 h 1438491"/>
              <a:gd name="connsiteX1" fmla="*/ 551330 w 710428"/>
              <a:gd name="connsiteY1" fmla="*/ 1348933 h 1438491"/>
              <a:gd name="connsiteX2" fmla="*/ 618565 w 710428"/>
              <a:gd name="connsiteY2" fmla="*/ 1308591 h 1438491"/>
              <a:gd name="connsiteX3" fmla="*/ 672353 w 710428"/>
              <a:gd name="connsiteY3" fmla="*/ 44568 h 1438491"/>
              <a:gd name="connsiteX4" fmla="*/ 0 w 710428"/>
              <a:gd name="connsiteY4" fmla="*/ 407638 h 143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428" h="1438491">
                <a:moveTo>
                  <a:pt x="13447" y="878286"/>
                </a:moveTo>
                <a:cubicBezTo>
                  <a:pt x="231962" y="1077751"/>
                  <a:pt x="450477" y="1277216"/>
                  <a:pt x="551330" y="1348933"/>
                </a:cubicBezTo>
                <a:cubicBezTo>
                  <a:pt x="652183" y="1420651"/>
                  <a:pt x="598395" y="1525985"/>
                  <a:pt x="618565" y="1308591"/>
                </a:cubicBezTo>
                <a:cubicBezTo>
                  <a:pt x="638736" y="1091197"/>
                  <a:pt x="775447" y="194727"/>
                  <a:pt x="672353" y="44568"/>
                </a:cubicBezTo>
                <a:cubicBezTo>
                  <a:pt x="569259" y="-105591"/>
                  <a:pt x="284629" y="151023"/>
                  <a:pt x="0" y="407638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9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Reachability of Vertex</a:t>
            </a:r>
          </a:p>
          <a:p>
            <a:pPr lvl="1"/>
            <a:r>
              <a:rPr lang="en-US" dirty="0"/>
              <a:t>A vertex is v reachable from other vertex if there exists a path from other vertex to vertex v</a:t>
            </a:r>
          </a:p>
          <a:p>
            <a:pPr lvl="2"/>
            <a:r>
              <a:rPr lang="en-US" dirty="0"/>
              <a:t>In undirected graph, edge is considered as 2-ways, so every vertex is reachable in following example.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U , V and X are not reachable from Z		all vertices are reachable from each other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276147" y="3641705"/>
            <a:ext cx="3521075" cy="1371600"/>
            <a:chOff x="2808" y="1104"/>
            <a:chExt cx="2218" cy="864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12" name="AutoShape 9"/>
            <p:cNvCxnSpPr>
              <a:cxnSpLocks noChangeShapeType="1"/>
              <a:stCxn id="10" idx="3"/>
              <a:endCxn id="9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0"/>
            <p:cNvCxnSpPr>
              <a:cxnSpLocks noChangeShapeType="1"/>
              <a:stCxn id="8" idx="3"/>
              <a:endCxn id="9" idx="5"/>
            </p:cNvCxnSpPr>
            <p:nvPr/>
          </p:nvCxnSpPr>
          <p:spPr bwMode="auto">
            <a:xfrm flipH="1">
              <a:off x="3054" y="1926"/>
              <a:ext cx="948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3"/>
            <p:cNvCxnSpPr>
              <a:cxnSpLocks noChangeShapeType="1"/>
              <a:stCxn id="10" idx="5"/>
              <a:endCxn id="8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30"/>
            <p:cNvCxnSpPr>
              <a:cxnSpLocks noChangeShapeType="1"/>
              <a:stCxn id="8" idx="7"/>
              <a:endCxn id="11" idx="1"/>
            </p:cNvCxnSpPr>
            <p:nvPr/>
          </p:nvCxnSpPr>
          <p:spPr bwMode="auto">
            <a:xfrm rot="5400000" flipH="1" flipV="1">
              <a:off x="4493" y="1435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939322" y="3630346"/>
            <a:ext cx="3521075" cy="1371600"/>
            <a:chOff x="2808" y="1104"/>
            <a:chExt cx="2218" cy="864"/>
          </a:xfrm>
        </p:grpSpPr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21" name="AutoShape 9"/>
            <p:cNvCxnSpPr>
              <a:cxnSpLocks noChangeShapeType="1"/>
              <a:stCxn id="19" idx="3"/>
              <a:endCxn id="18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0"/>
            <p:cNvCxnSpPr>
              <a:cxnSpLocks noChangeShapeType="1"/>
              <a:stCxn id="17" idx="3"/>
              <a:endCxn id="18" idx="5"/>
            </p:cNvCxnSpPr>
            <p:nvPr/>
          </p:nvCxnSpPr>
          <p:spPr bwMode="auto">
            <a:xfrm flipH="1">
              <a:off x="3054" y="1926"/>
              <a:ext cx="948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3"/>
            <p:cNvCxnSpPr>
              <a:cxnSpLocks noChangeShapeType="1"/>
              <a:stCxn id="19" idx="5"/>
              <a:endCxn id="17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29"/>
            <p:cNvCxnSpPr>
              <a:cxnSpLocks noChangeShapeType="1"/>
              <a:stCxn id="17" idx="5"/>
              <a:endCxn id="20" idx="3"/>
            </p:cNvCxnSpPr>
            <p:nvPr/>
          </p:nvCxnSpPr>
          <p:spPr bwMode="auto">
            <a:xfrm rot="16200000" flipH="1">
              <a:off x="4493" y="1639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36782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Connected Graph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Each vertex is reachable from every other vertex, in other words there exists a path from each vertex to every other vertex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Disconnected Graph</a:t>
            </a:r>
          </a:p>
          <a:p>
            <a:pPr lvl="1"/>
            <a:r>
              <a:rPr lang="en-US" dirty="0"/>
              <a:t>A graph that is not connected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57605" y="3334512"/>
            <a:ext cx="3521075" cy="1371600"/>
            <a:chOff x="2808" y="1104"/>
            <a:chExt cx="2218" cy="864"/>
          </a:xfrm>
        </p:grpSpPr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15" name="AutoShape 9"/>
            <p:cNvCxnSpPr>
              <a:cxnSpLocks noChangeShapeType="1"/>
              <a:stCxn id="13" idx="3"/>
              <a:endCxn id="12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3"/>
            <p:cNvCxnSpPr>
              <a:cxnSpLocks noChangeShapeType="1"/>
              <a:stCxn id="13" idx="5"/>
              <a:endCxn id="11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9"/>
            <p:cNvCxnSpPr>
              <a:cxnSpLocks noChangeShapeType="1"/>
              <a:stCxn id="11" idx="5"/>
              <a:endCxn id="14" idx="3"/>
            </p:cNvCxnSpPr>
            <p:nvPr/>
          </p:nvCxnSpPr>
          <p:spPr bwMode="auto">
            <a:xfrm rot="16200000" flipH="1">
              <a:off x="4493" y="1639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0"/>
            <p:cNvCxnSpPr>
              <a:cxnSpLocks noChangeShapeType="1"/>
              <a:stCxn id="11" idx="7"/>
              <a:endCxn id="14" idx="1"/>
            </p:cNvCxnSpPr>
            <p:nvPr/>
          </p:nvCxnSpPr>
          <p:spPr bwMode="auto">
            <a:xfrm rot="5400000" flipH="1" flipV="1">
              <a:off x="4493" y="1435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7370064" y="3383407"/>
            <a:ext cx="3521075" cy="1371600"/>
            <a:chOff x="2808" y="1104"/>
            <a:chExt cx="2218" cy="864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25" name="AutoShape 9"/>
            <p:cNvCxnSpPr>
              <a:cxnSpLocks noChangeShapeType="1"/>
              <a:stCxn id="23" idx="3"/>
              <a:endCxn id="22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13"/>
            <p:cNvCxnSpPr>
              <a:cxnSpLocks noChangeShapeType="1"/>
              <a:stCxn id="23" idx="5"/>
              <a:endCxn id="21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6403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Strongly Connected Graph</a:t>
            </a:r>
          </a:p>
          <a:p>
            <a:pPr lvl="1"/>
            <a:r>
              <a:rPr lang="en-US" dirty="0"/>
              <a:t>If there exists a directed path between each pair of vertices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Weakly Connected Graph</a:t>
            </a:r>
          </a:p>
          <a:p>
            <a:pPr lvl="1"/>
            <a:r>
              <a:rPr lang="en-US" dirty="0"/>
              <a:t>If there exists a path between each pair of vertices which ignores direction</a:t>
            </a:r>
          </a:p>
          <a:p>
            <a:pPr lvl="1"/>
            <a:endParaRPr lang="en-US" dirty="0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57605" y="3334512"/>
            <a:ext cx="3521075" cy="1371600"/>
            <a:chOff x="2808" y="1104"/>
            <a:chExt cx="2218" cy="864"/>
          </a:xfrm>
        </p:grpSpPr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15" name="AutoShape 9"/>
            <p:cNvCxnSpPr>
              <a:cxnSpLocks noChangeShapeType="1"/>
              <a:stCxn id="13" idx="3"/>
              <a:endCxn id="12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0"/>
            <p:cNvCxnSpPr>
              <a:cxnSpLocks noChangeShapeType="1"/>
              <a:stCxn id="11" idx="3"/>
              <a:endCxn id="12" idx="5"/>
            </p:cNvCxnSpPr>
            <p:nvPr/>
          </p:nvCxnSpPr>
          <p:spPr bwMode="auto">
            <a:xfrm flipH="1">
              <a:off x="3054" y="1926"/>
              <a:ext cx="948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3"/>
            <p:cNvCxnSpPr>
              <a:cxnSpLocks noChangeShapeType="1"/>
              <a:stCxn id="13" idx="5"/>
              <a:endCxn id="11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9"/>
            <p:cNvCxnSpPr>
              <a:cxnSpLocks noChangeShapeType="1"/>
              <a:stCxn id="11" idx="5"/>
              <a:endCxn id="14" idx="3"/>
            </p:cNvCxnSpPr>
            <p:nvPr/>
          </p:nvCxnSpPr>
          <p:spPr bwMode="auto">
            <a:xfrm rot="16200000" flipH="1">
              <a:off x="4493" y="1639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0"/>
            <p:cNvCxnSpPr>
              <a:cxnSpLocks noChangeShapeType="1"/>
              <a:stCxn id="11" idx="7"/>
              <a:endCxn id="14" idx="1"/>
            </p:cNvCxnSpPr>
            <p:nvPr/>
          </p:nvCxnSpPr>
          <p:spPr bwMode="auto">
            <a:xfrm rot="5400000" flipH="1" flipV="1">
              <a:off x="4493" y="1435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659245" y="3334512"/>
            <a:ext cx="3521075" cy="1371600"/>
            <a:chOff x="2808" y="1104"/>
            <a:chExt cx="2218" cy="864"/>
          </a:xfrm>
        </p:grpSpPr>
        <p:sp>
          <p:nvSpPr>
            <p:cNvPr id="29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33" name="AutoShape 9"/>
            <p:cNvCxnSpPr>
              <a:cxnSpLocks noChangeShapeType="1"/>
              <a:stCxn id="31" idx="3"/>
              <a:endCxn id="30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0"/>
            <p:cNvCxnSpPr>
              <a:cxnSpLocks noChangeShapeType="1"/>
              <a:stCxn id="29" idx="3"/>
              <a:endCxn id="30" idx="5"/>
            </p:cNvCxnSpPr>
            <p:nvPr/>
          </p:nvCxnSpPr>
          <p:spPr bwMode="auto">
            <a:xfrm flipH="1">
              <a:off x="3054" y="1926"/>
              <a:ext cx="948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13"/>
            <p:cNvCxnSpPr>
              <a:cxnSpLocks noChangeShapeType="1"/>
              <a:stCxn id="31" idx="5"/>
              <a:endCxn id="29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29"/>
            <p:cNvCxnSpPr>
              <a:cxnSpLocks noChangeShapeType="1"/>
              <a:stCxn id="29" idx="5"/>
              <a:endCxn id="32" idx="3"/>
            </p:cNvCxnSpPr>
            <p:nvPr/>
          </p:nvCxnSpPr>
          <p:spPr bwMode="auto">
            <a:xfrm rot="16200000" flipH="1">
              <a:off x="4493" y="1639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7919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Completely Connected Graph</a:t>
            </a:r>
          </a:p>
          <a:p>
            <a:pPr lvl="1"/>
            <a:r>
              <a:rPr lang="en-US" dirty="0"/>
              <a:t>If there exists an edge between each pair of vertices</a:t>
            </a:r>
          </a:p>
          <a:p>
            <a:r>
              <a:rPr lang="en-US" dirty="0"/>
              <a:t>Directed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Maximum Edges? </a:t>
            </a:r>
          </a:p>
          <a:p>
            <a:pPr lvl="2"/>
            <a:r>
              <a:rPr lang="en-US" dirty="0"/>
              <a:t>|E|=|V|*|V-1| =O(|V|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US" baseline="30000" dirty="0"/>
          </a:p>
          <a:p>
            <a:endParaRPr lang="en-US" dirty="0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72464" y="3245758"/>
            <a:ext cx="2286000" cy="1371600"/>
            <a:chOff x="2808" y="1104"/>
            <a:chExt cx="1440" cy="864"/>
          </a:xfrm>
        </p:grpSpPr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cxnSp>
          <p:nvCxnSpPr>
            <p:cNvPr id="15" name="AutoShape 9"/>
            <p:cNvCxnSpPr>
              <a:cxnSpLocks noChangeShapeType="1"/>
            </p:cNvCxnSpPr>
            <p:nvPr/>
          </p:nvCxnSpPr>
          <p:spPr bwMode="auto">
            <a:xfrm flipH="1">
              <a:off x="3094" y="137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0"/>
            <p:cNvCxnSpPr>
              <a:cxnSpLocks noChangeShapeType="1"/>
              <a:stCxn id="11" idx="3"/>
              <a:endCxn id="12" idx="5"/>
            </p:cNvCxnSpPr>
            <p:nvPr/>
          </p:nvCxnSpPr>
          <p:spPr bwMode="auto">
            <a:xfrm flipH="1">
              <a:off x="3054" y="1926"/>
              <a:ext cx="948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3"/>
            <p:cNvCxnSpPr>
              <a:cxnSpLocks noChangeShapeType="1"/>
            </p:cNvCxnSpPr>
            <p:nvPr/>
          </p:nvCxnSpPr>
          <p:spPr bwMode="auto">
            <a:xfrm>
              <a:off x="3620" y="137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27" name="AutoShape 10"/>
          <p:cNvCxnSpPr>
            <a:cxnSpLocks noChangeShapeType="1"/>
          </p:cNvCxnSpPr>
          <p:nvPr/>
        </p:nvCxnSpPr>
        <p:spPr bwMode="auto">
          <a:xfrm flipH="1">
            <a:off x="1583309" y="4367803"/>
            <a:ext cx="1504950" cy="0"/>
          </a:xfrm>
          <a:prstGeom prst="straightConnector1">
            <a:avLst/>
          </a:prstGeom>
          <a:noFill/>
          <a:ln w="28575">
            <a:solidFill>
              <a:srgbClr val="00B0F0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AutoShape 13"/>
          <p:cNvCxnSpPr>
            <a:cxnSpLocks noChangeShapeType="1"/>
          </p:cNvCxnSpPr>
          <p:nvPr/>
        </p:nvCxnSpPr>
        <p:spPr bwMode="auto">
          <a:xfrm>
            <a:off x="2559685" y="3573418"/>
            <a:ext cx="590550" cy="571500"/>
          </a:xfrm>
          <a:prstGeom prst="straightConnector1">
            <a:avLst/>
          </a:prstGeom>
          <a:noFill/>
          <a:ln w="28575">
            <a:solidFill>
              <a:srgbClr val="00B0F0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AutoShape 9"/>
          <p:cNvCxnSpPr>
            <a:cxnSpLocks noChangeShapeType="1"/>
          </p:cNvCxnSpPr>
          <p:nvPr/>
        </p:nvCxnSpPr>
        <p:spPr bwMode="auto">
          <a:xfrm flipH="1">
            <a:off x="1513459" y="3604660"/>
            <a:ext cx="590550" cy="571500"/>
          </a:xfrm>
          <a:prstGeom prst="straightConnector1">
            <a:avLst/>
          </a:prstGeom>
          <a:noFill/>
          <a:ln w="28575">
            <a:solidFill>
              <a:srgbClr val="00B0F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8254658" y="2537699"/>
            <a:ext cx="2286000" cy="1371600"/>
            <a:chOff x="2808" y="1104"/>
            <a:chExt cx="1440" cy="864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cxnSp>
          <p:nvCxnSpPr>
            <p:cNvPr id="24" name="AutoShape 9"/>
            <p:cNvCxnSpPr>
              <a:cxnSpLocks noChangeShapeType="1"/>
            </p:cNvCxnSpPr>
            <p:nvPr/>
          </p:nvCxnSpPr>
          <p:spPr bwMode="auto">
            <a:xfrm flipH="1">
              <a:off x="3094" y="137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10"/>
            <p:cNvCxnSpPr>
              <a:cxnSpLocks noChangeShapeType="1"/>
            </p:cNvCxnSpPr>
            <p:nvPr/>
          </p:nvCxnSpPr>
          <p:spPr bwMode="auto">
            <a:xfrm flipH="1">
              <a:off x="3094" y="1857"/>
              <a:ext cx="864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13"/>
            <p:cNvCxnSpPr>
              <a:cxnSpLocks noChangeShapeType="1"/>
            </p:cNvCxnSpPr>
            <p:nvPr/>
          </p:nvCxnSpPr>
          <p:spPr bwMode="auto">
            <a:xfrm>
              <a:off x="3620" y="137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9211603" y="4508993"/>
            <a:ext cx="457200" cy="457200"/>
          </a:xfrm>
          <a:prstGeom prst="ellipse">
            <a:avLst/>
          </a:prstGeom>
          <a:ln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X</a:t>
            </a:r>
          </a:p>
        </p:txBody>
      </p:sp>
      <p:cxnSp>
        <p:nvCxnSpPr>
          <p:cNvPr id="29" name="AutoShape 9"/>
          <p:cNvCxnSpPr>
            <a:cxnSpLocks noChangeShapeType="1"/>
            <a:stCxn id="28" idx="2"/>
          </p:cNvCxnSpPr>
          <p:nvPr/>
        </p:nvCxnSpPr>
        <p:spPr bwMode="auto">
          <a:xfrm flipH="1" flipV="1">
            <a:off x="8522374" y="3921999"/>
            <a:ext cx="689229" cy="815594"/>
          </a:xfrm>
          <a:prstGeom prst="straightConnector1">
            <a:avLst/>
          </a:prstGeom>
          <a:noFill/>
          <a:ln w="28575">
            <a:solidFill>
              <a:srgbClr val="00B0F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9"/>
          <p:cNvCxnSpPr>
            <a:cxnSpLocks noChangeShapeType="1"/>
            <a:stCxn id="28" idx="6"/>
            <a:endCxn id="21" idx="4"/>
          </p:cNvCxnSpPr>
          <p:nvPr/>
        </p:nvCxnSpPr>
        <p:spPr bwMode="auto">
          <a:xfrm flipV="1">
            <a:off x="9668803" y="3909299"/>
            <a:ext cx="643255" cy="828294"/>
          </a:xfrm>
          <a:prstGeom prst="straightConnector1">
            <a:avLst/>
          </a:prstGeom>
          <a:noFill/>
          <a:ln w="28575">
            <a:solidFill>
              <a:srgbClr val="00B0F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9"/>
          <p:cNvCxnSpPr>
            <a:cxnSpLocks noChangeShapeType="1"/>
            <a:stCxn id="28" idx="0"/>
          </p:cNvCxnSpPr>
          <p:nvPr/>
        </p:nvCxnSpPr>
        <p:spPr bwMode="auto">
          <a:xfrm flipH="1" flipV="1">
            <a:off x="9406422" y="3007981"/>
            <a:ext cx="33781" cy="1501012"/>
          </a:xfrm>
          <a:prstGeom prst="straightConnector1">
            <a:avLst/>
          </a:prstGeom>
          <a:noFill/>
          <a:ln w="28575">
            <a:solidFill>
              <a:srgbClr val="00B0F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Content Placeholder 7"/>
          <p:cNvSpPr>
            <a:spLocks noGrp="1"/>
          </p:cNvSpPr>
          <p:nvPr>
            <p:ph sz="quarter" idx="1"/>
          </p:nvPr>
        </p:nvSpPr>
        <p:spPr>
          <a:xfrm>
            <a:off x="6203583" y="1219200"/>
            <a:ext cx="5388864" cy="493776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Undirected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Maximum Edges</a:t>
            </a:r>
          </a:p>
          <a:p>
            <a:pPr lvl="2"/>
            <a:r>
              <a:rPr lang="en-US" dirty="0"/>
              <a:t>|E|=|V|*|V-1|/2= O(|V|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US" baseline="300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52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 Graph</a:t>
            </a:r>
          </a:p>
          <a:p>
            <a:pPr lvl="1"/>
            <a:r>
              <a:rPr lang="en-US" dirty="0"/>
              <a:t>A graph that is consists of subset of vertices and edges of G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Two possible sub-graphs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Following is not valid sub-graph of G, why?</a:t>
            </a:r>
          </a:p>
          <a:p>
            <a:pPr lvl="2"/>
            <a:r>
              <a:rPr lang="en-US" dirty="0"/>
              <a:t>Look at definition of sub-graph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144" name="Group 143"/>
          <p:cNvGrpSpPr>
            <a:grpSpLocks/>
          </p:cNvGrpSpPr>
          <p:nvPr/>
        </p:nvGrpSpPr>
        <p:grpSpPr bwMode="auto">
          <a:xfrm>
            <a:off x="8122285" y="1402080"/>
            <a:ext cx="3521075" cy="1371600"/>
            <a:chOff x="2808" y="1104"/>
            <a:chExt cx="2218" cy="864"/>
          </a:xfrm>
        </p:grpSpPr>
        <p:sp>
          <p:nvSpPr>
            <p:cNvPr id="146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147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148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150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151" name="AutoShape 9"/>
            <p:cNvCxnSpPr>
              <a:cxnSpLocks noChangeShapeType="1"/>
              <a:stCxn id="148" idx="3"/>
              <a:endCxn id="147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2" name="AutoShape 10"/>
            <p:cNvCxnSpPr>
              <a:cxnSpLocks noChangeShapeType="1"/>
              <a:stCxn id="146" idx="3"/>
              <a:endCxn id="147" idx="5"/>
            </p:cNvCxnSpPr>
            <p:nvPr/>
          </p:nvCxnSpPr>
          <p:spPr bwMode="auto">
            <a:xfrm flipH="1">
              <a:off x="3054" y="1926"/>
              <a:ext cx="948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4" name="AutoShape 13"/>
            <p:cNvCxnSpPr>
              <a:cxnSpLocks noChangeShapeType="1"/>
              <a:stCxn id="148" idx="5"/>
              <a:endCxn id="146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9" name="AutoShape 29"/>
            <p:cNvCxnSpPr>
              <a:cxnSpLocks noChangeShapeType="1"/>
              <a:stCxn id="146" idx="5"/>
              <a:endCxn id="150" idx="3"/>
            </p:cNvCxnSpPr>
            <p:nvPr/>
          </p:nvCxnSpPr>
          <p:spPr bwMode="auto">
            <a:xfrm rot="16200000" flipH="1">
              <a:off x="4493" y="1639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0" name="AutoShape 30"/>
            <p:cNvCxnSpPr>
              <a:cxnSpLocks noChangeShapeType="1"/>
              <a:stCxn id="146" idx="7"/>
              <a:endCxn id="150" idx="1"/>
            </p:cNvCxnSpPr>
            <p:nvPr/>
          </p:nvCxnSpPr>
          <p:spPr bwMode="auto">
            <a:xfrm rot="5400000" flipH="1" flipV="1">
              <a:off x="4493" y="1435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1471613" y="3341371"/>
            <a:ext cx="3521075" cy="457200"/>
            <a:chOff x="2808" y="1680"/>
            <a:chExt cx="2218" cy="288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44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46" name="AutoShape 10"/>
            <p:cNvCxnSpPr>
              <a:cxnSpLocks noChangeShapeType="1"/>
              <a:stCxn id="41" idx="3"/>
              <a:endCxn id="42" idx="5"/>
            </p:cNvCxnSpPr>
            <p:nvPr/>
          </p:nvCxnSpPr>
          <p:spPr bwMode="auto">
            <a:xfrm flipH="1">
              <a:off x="3054" y="1926"/>
              <a:ext cx="948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29"/>
            <p:cNvCxnSpPr>
              <a:cxnSpLocks noChangeShapeType="1"/>
              <a:stCxn id="41" idx="5"/>
              <a:endCxn id="44" idx="3"/>
            </p:cNvCxnSpPr>
            <p:nvPr/>
          </p:nvCxnSpPr>
          <p:spPr bwMode="auto">
            <a:xfrm rot="16200000" flipH="1">
              <a:off x="4493" y="1639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30"/>
            <p:cNvCxnSpPr>
              <a:cxnSpLocks noChangeShapeType="1"/>
              <a:stCxn id="41" idx="7"/>
              <a:endCxn id="44" idx="1"/>
            </p:cNvCxnSpPr>
            <p:nvPr/>
          </p:nvCxnSpPr>
          <p:spPr bwMode="auto">
            <a:xfrm rot="5400000" flipH="1" flipV="1">
              <a:off x="4493" y="1435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5546725" y="2823211"/>
            <a:ext cx="2286000" cy="1371600"/>
            <a:chOff x="2808" y="1104"/>
            <a:chExt cx="1440" cy="864"/>
          </a:xfrm>
        </p:grpSpPr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52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cxnSp>
          <p:nvCxnSpPr>
            <p:cNvPr id="55" name="AutoShape 9"/>
            <p:cNvCxnSpPr>
              <a:cxnSpLocks noChangeShapeType="1"/>
              <a:stCxn id="53" idx="3"/>
              <a:endCxn id="52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0"/>
            <p:cNvCxnSpPr>
              <a:cxnSpLocks noChangeShapeType="1"/>
              <a:stCxn id="51" idx="3"/>
              <a:endCxn id="52" idx="5"/>
            </p:cNvCxnSpPr>
            <p:nvPr/>
          </p:nvCxnSpPr>
          <p:spPr bwMode="auto">
            <a:xfrm flipH="1">
              <a:off x="3054" y="1926"/>
              <a:ext cx="948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3"/>
            <p:cNvCxnSpPr>
              <a:cxnSpLocks noChangeShapeType="1"/>
              <a:stCxn id="53" idx="5"/>
              <a:endCxn id="51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3625850" y="5570222"/>
            <a:ext cx="3521075" cy="457200"/>
            <a:chOff x="2808" y="1680"/>
            <a:chExt cx="2218" cy="288"/>
          </a:xfrm>
        </p:grpSpPr>
        <p:sp>
          <p:nvSpPr>
            <p:cNvPr id="79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80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81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82" name="AutoShape 10"/>
            <p:cNvCxnSpPr>
              <a:cxnSpLocks noChangeShapeType="1"/>
              <a:stCxn id="79" idx="3"/>
              <a:endCxn id="80" idx="5"/>
            </p:cNvCxnSpPr>
            <p:nvPr/>
          </p:nvCxnSpPr>
          <p:spPr bwMode="auto">
            <a:xfrm flipH="1">
              <a:off x="3054" y="1926"/>
              <a:ext cx="948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3" name="AutoShape 29"/>
            <p:cNvCxnSpPr>
              <a:cxnSpLocks noChangeShapeType="1"/>
              <a:stCxn id="79" idx="5"/>
              <a:endCxn id="81" idx="3"/>
            </p:cNvCxnSpPr>
            <p:nvPr/>
          </p:nvCxnSpPr>
          <p:spPr bwMode="auto">
            <a:xfrm rot="16200000" flipH="1">
              <a:off x="4493" y="1639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30"/>
            <p:cNvCxnSpPr>
              <a:cxnSpLocks noChangeShapeType="1"/>
              <a:stCxn id="79" idx="7"/>
              <a:endCxn id="81" idx="1"/>
            </p:cNvCxnSpPr>
            <p:nvPr/>
          </p:nvCxnSpPr>
          <p:spPr bwMode="auto">
            <a:xfrm rot="5400000" flipH="1" flipV="1">
              <a:off x="4493" y="1435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85" name="AutoShape 10"/>
          <p:cNvCxnSpPr>
            <a:cxnSpLocks noChangeShapeType="1"/>
          </p:cNvCxnSpPr>
          <p:nvPr/>
        </p:nvCxnSpPr>
        <p:spPr bwMode="auto">
          <a:xfrm flipH="1">
            <a:off x="4001135" y="5675635"/>
            <a:ext cx="1504950" cy="0"/>
          </a:xfrm>
          <a:prstGeom prst="straightConnector1">
            <a:avLst/>
          </a:prstGeom>
          <a:noFill/>
          <a:ln w="28575">
            <a:solidFill>
              <a:srgbClr val="00B0F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46712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Graph</a:t>
            </a:r>
          </a:p>
          <a:p>
            <a:pPr lvl="1"/>
            <a:r>
              <a:rPr lang="en-US" dirty="0"/>
              <a:t>A graph with no parallel and self edges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7276147" y="1853248"/>
            <a:ext cx="3521075" cy="1371600"/>
            <a:chOff x="2808" y="1104"/>
            <a:chExt cx="2218" cy="864"/>
          </a:xfrm>
        </p:grpSpPr>
        <p:sp>
          <p:nvSpPr>
            <p:cNvPr id="45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58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59" name="AutoShape 9"/>
            <p:cNvCxnSpPr>
              <a:cxnSpLocks noChangeShapeType="1"/>
              <a:stCxn id="54" idx="3"/>
              <a:endCxn id="47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10"/>
            <p:cNvCxnSpPr>
              <a:cxnSpLocks noChangeShapeType="1"/>
              <a:stCxn id="45" idx="3"/>
              <a:endCxn id="47" idx="5"/>
            </p:cNvCxnSpPr>
            <p:nvPr/>
          </p:nvCxnSpPr>
          <p:spPr bwMode="auto">
            <a:xfrm flipH="1">
              <a:off x="3054" y="1926"/>
              <a:ext cx="948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13"/>
            <p:cNvCxnSpPr>
              <a:cxnSpLocks noChangeShapeType="1"/>
              <a:stCxn id="54" idx="5"/>
              <a:endCxn id="45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30"/>
            <p:cNvCxnSpPr>
              <a:cxnSpLocks noChangeShapeType="1"/>
              <a:stCxn id="45" idx="7"/>
              <a:endCxn id="58" idx="1"/>
            </p:cNvCxnSpPr>
            <p:nvPr/>
          </p:nvCxnSpPr>
          <p:spPr bwMode="auto">
            <a:xfrm rot="5400000" flipH="1" flipV="1">
              <a:off x="4493" y="1435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3063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Weighted Graph</a:t>
            </a:r>
          </a:p>
          <a:p>
            <a:pPr lvl="1"/>
            <a:r>
              <a:rPr lang="en-US" dirty="0"/>
              <a:t>Weights on edge means cost or distance between end points of edge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Non-Weighted Graph</a:t>
            </a:r>
          </a:p>
        </p:txBody>
      </p:sp>
      <p:pic>
        <p:nvPicPr>
          <p:cNvPr id="8" name="Picture 6" descr="http://www.drbunsen.org/static/images/posts/shortest-pa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29" y="2820805"/>
            <a:ext cx="5233924" cy="331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2236605"/>
            <a:ext cx="2928112" cy="376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59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r>
              <a:rPr lang="en-US" dirty="0"/>
              <a:t>Path Length</a:t>
            </a:r>
          </a:p>
          <a:p>
            <a:pPr lvl="1"/>
            <a:r>
              <a:rPr lang="en-US" dirty="0"/>
              <a:t>Sum of weights of edges on path from one vertex to other.</a:t>
            </a:r>
          </a:p>
          <a:p>
            <a:pPr lvl="2"/>
            <a:r>
              <a:rPr lang="en-US" dirty="0"/>
              <a:t>Length of path between u and w is 2</a:t>
            </a:r>
          </a:p>
          <a:p>
            <a:pPr lvl="2"/>
            <a:r>
              <a:rPr lang="en-US" dirty="0"/>
              <a:t>Length of path between u and y is 3</a:t>
            </a:r>
          </a:p>
          <a:p>
            <a:pPr lvl="2"/>
            <a:r>
              <a:rPr lang="en-US" dirty="0"/>
              <a:t>There are two paths from u to x</a:t>
            </a:r>
          </a:p>
          <a:p>
            <a:pPr lvl="3"/>
            <a:r>
              <a:rPr lang="en-US" dirty="0"/>
              <a:t>Path u-w-x has length 6 and path u-w-y-x has length 5</a:t>
            </a:r>
          </a:p>
          <a:p>
            <a:pPr lvl="1"/>
            <a:r>
              <a:rPr lang="en-US" dirty="0"/>
              <a:t>Shortest Path</a:t>
            </a:r>
          </a:p>
          <a:p>
            <a:pPr lvl="2"/>
            <a:r>
              <a:rPr lang="en-US" dirty="0"/>
              <a:t>Path with minimum length</a:t>
            </a:r>
          </a:p>
          <a:p>
            <a:pPr lvl="2"/>
            <a:r>
              <a:rPr lang="en-US" dirty="0"/>
              <a:t>From u to x is 5</a:t>
            </a:r>
          </a:p>
          <a:p>
            <a:pPr lvl="2"/>
            <a:r>
              <a:rPr lang="en-US" dirty="0"/>
              <a:t>From u to v is 4</a:t>
            </a:r>
          </a:p>
        </p:txBody>
      </p: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8025130" y="2644775"/>
            <a:ext cx="3521075" cy="3200400"/>
            <a:chOff x="2808" y="1104"/>
            <a:chExt cx="2218" cy="2016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W</a:t>
              </a:r>
            </a:p>
          </p:txBody>
        </p:sp>
        <p:sp>
          <p:nvSpPr>
            <p:cNvPr id="16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17" name="AutoShape 9"/>
            <p:cNvCxnSpPr>
              <a:cxnSpLocks noChangeShapeType="1"/>
              <a:stCxn id="14" idx="3"/>
              <a:endCxn id="13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0"/>
            <p:cNvCxnSpPr>
              <a:cxnSpLocks noChangeShapeType="1"/>
              <a:stCxn id="15" idx="1"/>
              <a:endCxn id="13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1"/>
            <p:cNvCxnSpPr>
              <a:cxnSpLocks noChangeShapeType="1"/>
              <a:stCxn id="15" idx="7"/>
              <a:endCxn id="12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3"/>
            <p:cNvCxnSpPr>
              <a:cxnSpLocks noChangeShapeType="1"/>
              <a:stCxn id="14" idx="5"/>
              <a:endCxn id="12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4"/>
            <p:cNvCxnSpPr>
              <a:cxnSpLocks noChangeShapeType="1"/>
            </p:cNvCxnSpPr>
            <p:nvPr/>
          </p:nvCxnSpPr>
          <p:spPr bwMode="auto">
            <a:xfrm>
              <a:off x="3528" y="1408"/>
              <a:ext cx="0" cy="852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Y</a:t>
              </a:r>
            </a:p>
          </p:txBody>
        </p:sp>
        <p:cxnSp>
          <p:nvCxnSpPr>
            <p:cNvPr id="23" name="AutoShape 16"/>
            <p:cNvCxnSpPr>
              <a:cxnSpLocks noChangeShapeType="1"/>
              <a:stCxn id="15" idx="5"/>
              <a:endCxn id="22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7"/>
            <p:cNvCxnSpPr>
              <a:cxnSpLocks noChangeShapeType="1"/>
              <a:stCxn id="12" idx="4"/>
              <a:endCxn id="22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3054" y="1254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3046" y="1974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7" name="Text Box 20"/>
            <p:cNvSpPr txBox="1">
              <a:spLocks noChangeArrowheads="1"/>
            </p:cNvSpPr>
            <p:nvPr/>
          </p:nvSpPr>
          <p:spPr bwMode="auto">
            <a:xfrm>
              <a:off x="3819" y="123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8" name="Text Box 21"/>
            <p:cNvSpPr txBox="1">
              <a:spLocks noChangeArrowheads="1"/>
            </p:cNvSpPr>
            <p:nvPr/>
          </p:nvSpPr>
          <p:spPr bwMode="auto">
            <a:xfrm>
              <a:off x="3765" y="2024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3347" y="1573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0" name="Text Box 23"/>
            <p:cNvSpPr txBox="1">
              <a:spLocks noChangeArrowheads="1"/>
            </p:cNvSpPr>
            <p:nvPr/>
          </p:nvSpPr>
          <p:spPr bwMode="auto">
            <a:xfrm>
              <a:off x="3676" y="2646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4080" y="2292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4398" y="1342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4429" y="2046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4" name="AutoShape 29"/>
            <p:cNvCxnSpPr>
              <a:cxnSpLocks noChangeShapeType="1"/>
              <a:stCxn id="12" idx="5"/>
              <a:endCxn id="16" idx="3"/>
            </p:cNvCxnSpPr>
            <p:nvPr/>
          </p:nvCxnSpPr>
          <p:spPr bwMode="auto">
            <a:xfrm rot="16200000" flipH="1">
              <a:off x="4493" y="1639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30"/>
            <p:cNvCxnSpPr>
              <a:cxnSpLocks noChangeShapeType="1"/>
              <a:stCxn id="12" idx="7"/>
              <a:endCxn id="16" idx="1"/>
            </p:cNvCxnSpPr>
            <p:nvPr/>
          </p:nvCxnSpPr>
          <p:spPr bwMode="auto">
            <a:xfrm rot="5400000" flipH="1" flipV="1">
              <a:off x="4493" y="1435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595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Non-Linear Data Structures</a:t>
            </a:r>
          </a:p>
          <a:p>
            <a:pPr lvl="1"/>
            <a:r>
              <a:rPr lang="en-GB" dirty="0"/>
              <a:t>Graphs</a:t>
            </a:r>
          </a:p>
          <a:p>
            <a:pPr lvl="2"/>
            <a:r>
              <a:rPr lang="en-GB" dirty="0"/>
              <a:t>Intro</a:t>
            </a:r>
          </a:p>
          <a:p>
            <a:pPr lvl="2"/>
            <a:r>
              <a:rPr lang="en-GB" dirty="0"/>
              <a:t>Application</a:t>
            </a:r>
          </a:p>
          <a:p>
            <a:pPr lvl="2"/>
            <a:r>
              <a:rPr lang="en-GB" dirty="0"/>
              <a:t>Terminologies</a:t>
            </a:r>
          </a:p>
          <a:p>
            <a:pPr lvl="2"/>
            <a:r>
              <a:rPr lang="en-GB" dirty="0"/>
              <a:t>Representation</a:t>
            </a:r>
          </a:p>
          <a:p>
            <a:pPr lvl="3"/>
            <a:r>
              <a:rPr lang="en-GB" dirty="0"/>
              <a:t>Adjacency List</a:t>
            </a:r>
          </a:p>
          <a:p>
            <a:pPr lvl="3"/>
            <a:r>
              <a:rPr lang="en-GB" dirty="0"/>
              <a:t>Adjacency Matrix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854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  <a:p>
            <a:pPr lvl="1"/>
            <a:r>
              <a:rPr lang="en-US" dirty="0"/>
              <a:t>An undirected graph G is tree if it fulfills any of the following condition:</a:t>
            </a:r>
          </a:p>
          <a:p>
            <a:pPr lvl="2"/>
            <a:r>
              <a:rPr lang="en-US" dirty="0"/>
              <a:t>G has V-1 edges and no cycles</a:t>
            </a:r>
          </a:p>
          <a:p>
            <a:pPr lvl="2"/>
            <a:r>
              <a:rPr lang="en-US" dirty="0"/>
              <a:t>G has V-1 edges and is connected</a:t>
            </a:r>
          </a:p>
          <a:p>
            <a:pPr lvl="2"/>
            <a:r>
              <a:rPr lang="en-US" dirty="0"/>
              <a:t>G is connected, but removing any edge disconnects it</a:t>
            </a:r>
          </a:p>
          <a:p>
            <a:pPr lvl="2"/>
            <a:r>
              <a:rPr lang="en-US" dirty="0"/>
              <a:t>G is acyclic, but adding any edges creates a cycle</a:t>
            </a:r>
          </a:p>
          <a:p>
            <a:pPr lvl="2"/>
            <a:r>
              <a:rPr lang="en-US" dirty="0"/>
              <a:t>Exactly one simple path between each pair of vertices in G</a:t>
            </a:r>
          </a:p>
          <a:p>
            <a:pPr lvl="1"/>
            <a:endParaRPr lang="en-US" dirty="0"/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6462713" y="4645152"/>
            <a:ext cx="3521075" cy="1371600"/>
            <a:chOff x="2808" y="1104"/>
            <a:chExt cx="2218" cy="864"/>
          </a:xfrm>
        </p:grpSpPr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40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41" name="AutoShape 9"/>
            <p:cNvCxnSpPr>
              <a:cxnSpLocks noChangeShapeType="1"/>
              <a:stCxn id="39" idx="3"/>
              <a:endCxn id="38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0"/>
            <p:cNvCxnSpPr>
              <a:cxnSpLocks noChangeShapeType="1"/>
            </p:cNvCxnSpPr>
            <p:nvPr/>
          </p:nvCxnSpPr>
          <p:spPr bwMode="auto">
            <a:xfrm flipH="1">
              <a:off x="4242" y="1858"/>
              <a:ext cx="518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3"/>
            <p:cNvCxnSpPr>
              <a:cxnSpLocks noChangeShapeType="1"/>
              <a:stCxn id="39" idx="5"/>
              <a:endCxn id="37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2027238" y="4645152"/>
            <a:ext cx="3521075" cy="1371600"/>
            <a:chOff x="2808" y="1104"/>
            <a:chExt cx="2218" cy="864"/>
          </a:xfrm>
        </p:grpSpPr>
        <p:sp>
          <p:nvSpPr>
            <p:cNvPr id="45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49" name="AutoShape 9"/>
            <p:cNvCxnSpPr>
              <a:cxnSpLocks noChangeShapeType="1"/>
              <a:stCxn id="45" idx="2"/>
              <a:endCxn id="46" idx="6"/>
            </p:cNvCxnSpPr>
            <p:nvPr/>
          </p:nvCxnSpPr>
          <p:spPr bwMode="auto">
            <a:xfrm flipH="1">
              <a:off x="3096" y="1824"/>
              <a:ext cx="864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0"/>
            <p:cNvCxnSpPr>
              <a:cxnSpLocks noChangeShapeType="1"/>
            </p:cNvCxnSpPr>
            <p:nvPr/>
          </p:nvCxnSpPr>
          <p:spPr bwMode="auto">
            <a:xfrm flipH="1">
              <a:off x="4242" y="1858"/>
              <a:ext cx="518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3"/>
            <p:cNvCxnSpPr>
              <a:cxnSpLocks noChangeShapeType="1"/>
              <a:stCxn id="47" idx="5"/>
              <a:endCxn id="45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01733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without cycles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Following graph is not DAG, as it contains a cycle</a:t>
            </a:r>
          </a:p>
        </p:txBody>
      </p: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7077075" y="1990725"/>
            <a:ext cx="3521075" cy="1371600"/>
            <a:chOff x="2808" y="1104"/>
            <a:chExt cx="2218" cy="864"/>
          </a:xfrm>
        </p:grpSpPr>
        <p:sp>
          <p:nvSpPr>
            <p:cNvPr id="45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48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49" name="AutoShape 9"/>
            <p:cNvCxnSpPr>
              <a:cxnSpLocks noChangeShapeType="1"/>
              <a:stCxn id="47" idx="3"/>
              <a:endCxn id="46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3"/>
            <p:cNvCxnSpPr>
              <a:cxnSpLocks noChangeShapeType="1"/>
              <a:stCxn id="47" idx="5"/>
              <a:endCxn id="45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7101840" y="4386072"/>
            <a:ext cx="3521075" cy="1371600"/>
            <a:chOff x="2808" y="1104"/>
            <a:chExt cx="2218" cy="864"/>
          </a:xfrm>
        </p:grpSpPr>
        <p:sp>
          <p:nvSpPr>
            <p:cNvPr id="55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6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58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59" name="AutoShape 9"/>
            <p:cNvCxnSpPr>
              <a:cxnSpLocks noChangeShapeType="1"/>
              <a:stCxn id="57" idx="3"/>
              <a:endCxn id="56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10"/>
            <p:cNvCxnSpPr>
              <a:cxnSpLocks noChangeShapeType="1"/>
              <a:stCxn id="55" idx="3"/>
              <a:endCxn id="56" idx="5"/>
            </p:cNvCxnSpPr>
            <p:nvPr/>
          </p:nvCxnSpPr>
          <p:spPr bwMode="auto">
            <a:xfrm flipH="1">
              <a:off x="3054" y="1926"/>
              <a:ext cx="948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13"/>
            <p:cNvCxnSpPr>
              <a:cxnSpLocks noChangeShapeType="1"/>
              <a:stCxn id="57" idx="5"/>
              <a:endCxn id="55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64" name="AutoShape 13"/>
          <p:cNvCxnSpPr>
            <a:cxnSpLocks noChangeShapeType="1"/>
            <a:endCxn id="48" idx="2"/>
          </p:cNvCxnSpPr>
          <p:nvPr/>
        </p:nvCxnSpPr>
        <p:spPr bwMode="auto">
          <a:xfrm flipV="1">
            <a:off x="9369742" y="3133725"/>
            <a:ext cx="771208" cy="8382"/>
          </a:xfrm>
          <a:prstGeom prst="straightConnector1">
            <a:avLst/>
          </a:prstGeom>
          <a:noFill/>
          <a:ln w="28575">
            <a:solidFill>
              <a:srgbClr val="00B0F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AutoShape 13"/>
          <p:cNvCxnSpPr>
            <a:cxnSpLocks noChangeShapeType="1"/>
            <a:endCxn id="58" idx="2"/>
          </p:cNvCxnSpPr>
          <p:nvPr/>
        </p:nvCxnSpPr>
        <p:spPr bwMode="auto">
          <a:xfrm>
            <a:off x="9389427" y="5529072"/>
            <a:ext cx="776288" cy="0"/>
          </a:xfrm>
          <a:prstGeom prst="straightConnector1">
            <a:avLst/>
          </a:prstGeom>
          <a:noFill/>
          <a:ln w="28575">
            <a:solidFill>
              <a:srgbClr val="00B0F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15848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Terminologies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A directed graph without cycles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Applications:</a:t>
            </a:r>
          </a:p>
          <a:p>
            <a:pPr lvl="2"/>
            <a:r>
              <a:rPr lang="en-US" altLang="en-US" dirty="0"/>
              <a:t>The parse tree constructed by a compiler to execute sequential statements</a:t>
            </a:r>
          </a:p>
          <a:p>
            <a:pPr lvl="2"/>
            <a:r>
              <a:rPr lang="en-US" altLang="en-US" dirty="0"/>
              <a:t>Dependency graphs for task scheduling</a:t>
            </a:r>
          </a:p>
          <a:p>
            <a:pPr lvl="2"/>
            <a:r>
              <a:rPr lang="en-US" altLang="en-US" dirty="0"/>
              <a:t>Dependency graphs between classes formed by inheritance relationships in object-oriented programming languages</a:t>
            </a:r>
          </a:p>
          <a:p>
            <a:pPr lvl="2"/>
            <a:r>
              <a:rPr lang="en-US" altLang="en-US" dirty="0"/>
              <a:t>Information categorization systems, such as folders in a computer</a:t>
            </a:r>
          </a:p>
          <a:p>
            <a:pPr lvl="2"/>
            <a:r>
              <a:rPr lang="en-US" altLang="en-US" dirty="0"/>
              <a:t>Course pre-requisites</a:t>
            </a:r>
          </a:p>
          <a:p>
            <a:pPr lvl="3"/>
            <a:endParaRPr lang="en-US" altLang="en-US" dirty="0"/>
          </a:p>
          <a:p>
            <a:pPr lvl="3"/>
            <a:endParaRPr lang="en-US" altLang="en-US" dirty="0"/>
          </a:p>
          <a:p>
            <a:pPr lvl="3"/>
            <a:endParaRPr lang="en-US" altLang="en-US" dirty="0"/>
          </a:p>
          <a:p>
            <a:pPr lvl="3"/>
            <a:endParaRPr lang="en-US" altLang="en-US" dirty="0"/>
          </a:p>
          <a:p>
            <a:pPr lvl="3"/>
            <a:endParaRPr lang="en-US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758184" y="4906571"/>
            <a:ext cx="7670800" cy="1250389"/>
            <a:chOff x="533400" y="2743200"/>
            <a:chExt cx="8077200" cy="2133600"/>
          </a:xfrm>
        </p:grpSpPr>
        <p:sp>
          <p:nvSpPr>
            <p:cNvPr id="8" name="Oval 568"/>
            <p:cNvSpPr>
              <a:spLocks noChangeArrowheads="1"/>
            </p:cNvSpPr>
            <p:nvPr/>
          </p:nvSpPr>
          <p:spPr bwMode="auto">
            <a:xfrm>
              <a:off x="4953000" y="4038600"/>
              <a:ext cx="936625" cy="45720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600" dirty="0"/>
                <a:t>CS32</a:t>
              </a:r>
            </a:p>
          </p:txBody>
        </p:sp>
        <p:sp>
          <p:nvSpPr>
            <p:cNvPr id="9" name="Oval 567"/>
            <p:cNvSpPr>
              <a:spLocks noChangeArrowheads="1"/>
            </p:cNvSpPr>
            <p:nvPr/>
          </p:nvSpPr>
          <p:spPr bwMode="auto">
            <a:xfrm>
              <a:off x="2743200" y="2752725"/>
              <a:ext cx="936625" cy="45720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600" dirty="0"/>
                <a:t>CS16</a:t>
              </a:r>
            </a:p>
          </p:txBody>
        </p:sp>
        <p:sp>
          <p:nvSpPr>
            <p:cNvPr id="10" name="Oval 568"/>
            <p:cNvSpPr>
              <a:spLocks noChangeArrowheads="1"/>
            </p:cNvSpPr>
            <p:nvPr/>
          </p:nvSpPr>
          <p:spPr bwMode="auto">
            <a:xfrm>
              <a:off x="2454275" y="4267200"/>
              <a:ext cx="936625" cy="45720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600" dirty="0"/>
                <a:t>CS18</a:t>
              </a:r>
            </a:p>
          </p:txBody>
        </p:sp>
        <p:sp>
          <p:nvSpPr>
            <p:cNvPr id="11" name="Oval 569"/>
            <p:cNvSpPr>
              <a:spLocks noChangeArrowheads="1"/>
            </p:cNvSpPr>
            <p:nvPr/>
          </p:nvSpPr>
          <p:spPr bwMode="auto">
            <a:xfrm>
              <a:off x="533400" y="2981325"/>
              <a:ext cx="936625" cy="45720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600" dirty="0"/>
                <a:t>CS15</a:t>
              </a:r>
            </a:p>
          </p:txBody>
        </p:sp>
        <p:sp>
          <p:nvSpPr>
            <p:cNvPr id="12" name="Oval 570"/>
            <p:cNvSpPr>
              <a:spLocks noChangeArrowheads="1"/>
            </p:cNvSpPr>
            <p:nvPr/>
          </p:nvSpPr>
          <p:spPr bwMode="auto">
            <a:xfrm>
              <a:off x="685800" y="4124325"/>
              <a:ext cx="936625" cy="45720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600" dirty="0"/>
                <a:t>CS17</a:t>
              </a:r>
            </a:p>
          </p:txBody>
        </p:sp>
        <p:cxnSp>
          <p:nvCxnSpPr>
            <p:cNvPr id="13" name="AutoShape 571"/>
            <p:cNvCxnSpPr>
              <a:cxnSpLocks noChangeShapeType="1"/>
              <a:stCxn id="11" idx="6"/>
              <a:endCxn id="9" idx="2"/>
            </p:cNvCxnSpPr>
            <p:nvPr/>
          </p:nvCxnSpPr>
          <p:spPr bwMode="auto">
            <a:xfrm flipV="1">
              <a:off x="1479550" y="2981325"/>
              <a:ext cx="1254125" cy="228600"/>
            </a:xfrm>
            <a:prstGeom prst="straightConnector1">
              <a:avLst/>
            </a:prstGeom>
            <a:ln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" name="AutoShape 574"/>
            <p:cNvCxnSpPr>
              <a:cxnSpLocks noChangeShapeType="1"/>
              <a:stCxn id="12" idx="6"/>
              <a:endCxn id="10" idx="2"/>
            </p:cNvCxnSpPr>
            <p:nvPr/>
          </p:nvCxnSpPr>
          <p:spPr bwMode="auto">
            <a:xfrm>
              <a:off x="1631950" y="4352925"/>
              <a:ext cx="812800" cy="142875"/>
            </a:xfrm>
            <a:prstGeom prst="straightConnector1">
              <a:avLst/>
            </a:prstGeom>
            <a:ln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5" name="Straight Arrow Connector 14"/>
            <p:cNvCxnSpPr>
              <a:stCxn id="11" idx="6"/>
              <a:endCxn id="9" idx="2"/>
            </p:cNvCxnSpPr>
            <p:nvPr/>
          </p:nvCxnSpPr>
          <p:spPr>
            <a:xfrm flipV="1">
              <a:off x="1470025" y="2981325"/>
              <a:ext cx="1273175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" name="Straight Arrow Connector 15"/>
            <p:cNvCxnSpPr>
              <a:stCxn id="9" idx="5"/>
              <a:endCxn id="8" idx="1"/>
            </p:cNvCxnSpPr>
            <p:nvPr/>
          </p:nvCxnSpPr>
          <p:spPr>
            <a:xfrm>
              <a:off x="3542659" y="3142970"/>
              <a:ext cx="1547507" cy="962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600200" y="4333876"/>
              <a:ext cx="838200" cy="1619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8" name="Straight Arrow Connector 17"/>
            <p:cNvCxnSpPr>
              <a:stCxn id="10" idx="6"/>
              <a:endCxn id="8" idx="2"/>
            </p:cNvCxnSpPr>
            <p:nvPr/>
          </p:nvCxnSpPr>
          <p:spPr>
            <a:xfrm flipV="1">
              <a:off x="3390900" y="4267200"/>
              <a:ext cx="15621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0" name="Oval 568"/>
            <p:cNvSpPr>
              <a:spLocks noChangeArrowheads="1"/>
            </p:cNvSpPr>
            <p:nvPr/>
          </p:nvSpPr>
          <p:spPr bwMode="auto">
            <a:xfrm>
              <a:off x="6226175" y="4419600"/>
              <a:ext cx="936625" cy="45720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600" dirty="0"/>
                <a:t>CS123</a:t>
              </a:r>
            </a:p>
          </p:txBody>
        </p:sp>
        <p:sp>
          <p:nvSpPr>
            <p:cNvPr id="21" name="Oval 568"/>
            <p:cNvSpPr>
              <a:spLocks noChangeArrowheads="1"/>
            </p:cNvSpPr>
            <p:nvPr/>
          </p:nvSpPr>
          <p:spPr bwMode="auto">
            <a:xfrm>
              <a:off x="7673975" y="4343400"/>
              <a:ext cx="936625" cy="45720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600" dirty="0"/>
                <a:t>CS224</a:t>
              </a:r>
            </a:p>
          </p:txBody>
        </p:sp>
        <p:cxnSp>
          <p:nvCxnSpPr>
            <p:cNvPr id="22" name="Straight Arrow Connector 21"/>
            <p:cNvCxnSpPr>
              <a:stCxn id="20" idx="6"/>
              <a:endCxn id="21" idx="2"/>
            </p:cNvCxnSpPr>
            <p:nvPr/>
          </p:nvCxnSpPr>
          <p:spPr>
            <a:xfrm flipV="1">
              <a:off x="7162800" y="4572000"/>
              <a:ext cx="511175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>
              <a:stCxn id="8" idx="5"/>
              <a:endCxn id="20" idx="2"/>
            </p:cNvCxnSpPr>
            <p:nvPr/>
          </p:nvCxnSpPr>
          <p:spPr>
            <a:xfrm>
              <a:off x="5752459" y="4428845"/>
              <a:ext cx="473716" cy="2193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4" name="Oval 568"/>
            <p:cNvSpPr>
              <a:spLocks noChangeArrowheads="1"/>
            </p:cNvSpPr>
            <p:nvPr/>
          </p:nvSpPr>
          <p:spPr bwMode="auto">
            <a:xfrm>
              <a:off x="5496901" y="2743200"/>
              <a:ext cx="936625" cy="45720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600" dirty="0"/>
                <a:t>CS141 </a:t>
              </a:r>
            </a:p>
          </p:txBody>
        </p:sp>
        <p:sp>
          <p:nvSpPr>
            <p:cNvPr id="25" name="Oval 568"/>
            <p:cNvSpPr>
              <a:spLocks noChangeArrowheads="1"/>
            </p:cNvSpPr>
            <p:nvPr/>
          </p:nvSpPr>
          <p:spPr bwMode="auto">
            <a:xfrm>
              <a:off x="7239000" y="2819400"/>
              <a:ext cx="936625" cy="45720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sz="1600" dirty="0"/>
                <a:t>CS242</a:t>
              </a:r>
            </a:p>
          </p:txBody>
        </p:sp>
        <p:cxnSp>
          <p:nvCxnSpPr>
            <p:cNvPr id="26" name="Straight Arrow Connector 25"/>
            <p:cNvCxnSpPr>
              <a:endCxn id="24" idx="3"/>
            </p:cNvCxnSpPr>
            <p:nvPr/>
          </p:nvCxnSpPr>
          <p:spPr>
            <a:xfrm flipV="1">
              <a:off x="3363301" y="3133445"/>
              <a:ext cx="2270766" cy="13623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7" name="Straight Arrow Connector 26"/>
            <p:cNvCxnSpPr>
              <a:stCxn id="24" idx="6"/>
              <a:endCxn id="25" idx="2"/>
            </p:cNvCxnSpPr>
            <p:nvPr/>
          </p:nvCxnSpPr>
          <p:spPr>
            <a:xfrm>
              <a:off x="6433526" y="2971800"/>
              <a:ext cx="805474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2" name="Straight Arrow Connector 31"/>
            <p:cNvCxnSpPr>
              <a:stCxn id="9" idx="6"/>
              <a:endCxn id="24" idx="2"/>
            </p:cNvCxnSpPr>
            <p:nvPr/>
          </p:nvCxnSpPr>
          <p:spPr>
            <a:xfrm flipV="1">
              <a:off x="3679825" y="2971800"/>
              <a:ext cx="1817076" cy="95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7939376" y="1398601"/>
            <a:ext cx="3339805" cy="1597299"/>
            <a:chOff x="1143000" y="1828800"/>
            <a:chExt cx="6624032" cy="3576032"/>
          </a:xfrm>
        </p:grpSpPr>
        <p:sp>
          <p:nvSpPr>
            <p:cNvPr id="63" name="Oval 62"/>
            <p:cNvSpPr/>
            <p:nvPr/>
          </p:nvSpPr>
          <p:spPr>
            <a:xfrm>
              <a:off x="1143000" y="3200401"/>
              <a:ext cx="756632" cy="7566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3733800" y="1828800"/>
              <a:ext cx="756632" cy="7566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3733800" y="4648200"/>
              <a:ext cx="756632" cy="7566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6984304" y="1828800"/>
              <a:ext cx="756632" cy="7566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7010400" y="4648200"/>
              <a:ext cx="756632" cy="75663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</a:t>
              </a:r>
            </a:p>
          </p:txBody>
        </p:sp>
        <p:cxnSp>
          <p:nvCxnSpPr>
            <p:cNvPr id="68" name="Straight Arrow Connector 67"/>
            <p:cNvCxnSpPr>
              <a:stCxn id="63" idx="7"/>
              <a:endCxn id="64" idx="2"/>
            </p:cNvCxnSpPr>
            <p:nvPr/>
          </p:nvCxnSpPr>
          <p:spPr>
            <a:xfrm flipV="1">
              <a:off x="1788824" y="2207116"/>
              <a:ext cx="1944975" cy="1104091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3" idx="5"/>
              <a:endCxn id="65" idx="2"/>
            </p:cNvCxnSpPr>
            <p:nvPr/>
          </p:nvCxnSpPr>
          <p:spPr>
            <a:xfrm>
              <a:off x="1788824" y="3846226"/>
              <a:ext cx="1944975" cy="118028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3973694" y="2680318"/>
              <a:ext cx="0" cy="1921775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4" idx="6"/>
              <a:endCxn id="66" idx="2"/>
            </p:cNvCxnSpPr>
            <p:nvPr/>
          </p:nvCxnSpPr>
          <p:spPr>
            <a:xfrm>
              <a:off x="4490432" y="2207116"/>
              <a:ext cx="249387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7362621" y="2585432"/>
              <a:ext cx="26097" cy="2062767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5" idx="6"/>
              <a:endCxn id="67" idx="2"/>
            </p:cNvCxnSpPr>
            <p:nvPr/>
          </p:nvCxnSpPr>
          <p:spPr>
            <a:xfrm>
              <a:off x="4490432" y="5026516"/>
              <a:ext cx="251996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508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ADT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Common methods for Graph ADT can be: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numVertices</a:t>
            </a:r>
            <a:r>
              <a:rPr lang="en-US" dirty="0"/>
              <a:t>()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vertices()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numEdges</a:t>
            </a:r>
            <a:r>
              <a:rPr lang="en-US" dirty="0"/>
              <a:t>()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edges()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outgoingEdges</a:t>
            </a:r>
            <a:r>
              <a:rPr lang="en-US" dirty="0"/>
              <a:t>(v)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incomingEdges</a:t>
            </a:r>
            <a:r>
              <a:rPr lang="en-US" dirty="0"/>
              <a:t>(v)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getEdge</a:t>
            </a:r>
            <a:r>
              <a:rPr lang="en-US" dirty="0"/>
              <a:t>(v1, v2)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endVertices</a:t>
            </a:r>
            <a:r>
              <a:rPr lang="en-US" dirty="0"/>
              <a:t>(e)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opposite(v, e)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insertVertex</a:t>
            </a:r>
            <a:r>
              <a:rPr lang="en-US" dirty="0"/>
              <a:t>(value)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insertEdge</a:t>
            </a:r>
            <a:r>
              <a:rPr lang="en-US" dirty="0"/>
              <a:t>(v1, v2, value)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removeVertex</a:t>
            </a:r>
            <a:r>
              <a:rPr lang="en-US" dirty="0"/>
              <a:t>(v)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removeEdge</a:t>
            </a:r>
            <a:r>
              <a:rPr lang="en-US" dirty="0"/>
              <a:t>(e)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Run time depends upon underlying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24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multiple ways to represent a graph in memory:</a:t>
            </a:r>
          </a:p>
          <a:p>
            <a:pPr lvl="1"/>
            <a:r>
              <a:rPr lang="en-US" dirty="0"/>
              <a:t>Adjacency Matrix</a:t>
            </a:r>
          </a:p>
          <a:p>
            <a:pPr lvl="1"/>
            <a:r>
              <a:rPr lang="en-US" dirty="0"/>
              <a:t>Adjacency List</a:t>
            </a:r>
          </a:p>
          <a:p>
            <a:pPr lvl="1"/>
            <a:r>
              <a:rPr lang="en-US" dirty="0"/>
              <a:t>Edge List</a:t>
            </a:r>
          </a:p>
          <a:p>
            <a:pPr lvl="1"/>
            <a:r>
              <a:rPr lang="en-US" dirty="0"/>
              <a:t>Adjacency Map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Assume following example for all representations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400928" y="4251960"/>
            <a:ext cx="3287713" cy="1571626"/>
            <a:chOff x="6400928" y="4251960"/>
            <a:chExt cx="3287713" cy="1571626"/>
          </a:xfrm>
        </p:grpSpPr>
        <p:grpSp>
          <p:nvGrpSpPr>
            <p:cNvPr id="26" name="Group 25"/>
            <p:cNvGrpSpPr/>
            <p:nvPr/>
          </p:nvGrpSpPr>
          <p:grpSpPr>
            <a:xfrm>
              <a:off x="6400928" y="4251960"/>
              <a:ext cx="3287713" cy="1571626"/>
              <a:chOff x="6400928" y="4236720"/>
              <a:chExt cx="3287713" cy="1571626"/>
            </a:xfrm>
          </p:grpSpPr>
          <p:sp>
            <p:nvSpPr>
              <p:cNvPr id="15" name="Oval 4"/>
              <p:cNvSpPr>
                <a:spLocks noChangeArrowheads="1"/>
              </p:cNvSpPr>
              <p:nvPr/>
            </p:nvSpPr>
            <p:spPr bwMode="auto">
              <a:xfrm>
                <a:off x="8228457" y="4236720"/>
                <a:ext cx="457200" cy="457200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1600" dirty="0"/>
                  <a:t>V3</a:t>
                </a:r>
              </a:p>
            </p:txBody>
          </p:sp>
          <p:cxnSp>
            <p:nvCxnSpPr>
              <p:cNvPr id="19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6861302" y="4467226"/>
                <a:ext cx="1371600" cy="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4" name="Group 23"/>
              <p:cNvGrpSpPr/>
              <p:nvPr/>
            </p:nvGrpSpPr>
            <p:grpSpPr>
              <a:xfrm>
                <a:off x="6400928" y="4236720"/>
                <a:ext cx="3287713" cy="1571626"/>
                <a:chOff x="6400928" y="4236720"/>
                <a:chExt cx="3287713" cy="1571626"/>
              </a:xfrm>
            </p:grpSpPr>
            <p:grpSp>
              <p:nvGrpSpPr>
                <p:cNvPr id="7" name="Group 6"/>
                <p:cNvGrpSpPr>
                  <a:grpSpLocks/>
                </p:cNvGrpSpPr>
                <p:nvPr/>
              </p:nvGrpSpPr>
              <p:grpSpPr bwMode="auto">
                <a:xfrm>
                  <a:off x="6400928" y="4236720"/>
                  <a:ext cx="3287713" cy="1571626"/>
                  <a:chOff x="2806" y="1026"/>
                  <a:chExt cx="2071" cy="990"/>
                </a:xfrm>
              </p:grpSpPr>
              <p:sp>
                <p:nvSpPr>
                  <p:cNvPr id="8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3960" y="1710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V4</a:t>
                    </a:r>
                  </a:p>
                </p:txBody>
              </p:sp>
              <p:sp>
                <p:nvSpPr>
                  <p:cNvPr id="9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806" y="1728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V2</a:t>
                    </a:r>
                  </a:p>
                </p:txBody>
              </p:sp>
              <p:sp>
                <p:nvSpPr>
                  <p:cNvPr id="10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806" y="1026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V1</a:t>
                    </a:r>
                  </a:p>
                </p:txBody>
              </p:sp>
              <p:sp>
                <p:nvSpPr>
                  <p:cNvPr id="11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4589" y="1368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V5</a:t>
                    </a:r>
                  </a:p>
                </p:txBody>
              </p:sp>
              <p:cxnSp>
                <p:nvCxnSpPr>
                  <p:cNvPr id="12" name="AutoShape 9"/>
                  <p:cNvCxnSpPr>
                    <a:cxnSpLocks noChangeShapeType="1"/>
                    <a:stCxn id="8" idx="2"/>
                    <a:endCxn id="9" idx="6"/>
                  </p:cNvCxnSpPr>
                  <p:nvPr/>
                </p:nvCxnSpPr>
                <p:spPr bwMode="auto">
                  <a:xfrm flipH="1">
                    <a:off x="3094" y="1854"/>
                    <a:ext cx="866" cy="18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" name="AutoShape 10"/>
                  <p:cNvCxnSpPr>
                    <a:cxnSpLocks noChangeShapeType="1"/>
                    <a:stCxn id="11" idx="3"/>
                    <a:endCxn id="8" idx="7"/>
                  </p:cNvCxnSpPr>
                  <p:nvPr/>
                </p:nvCxnSpPr>
                <p:spPr bwMode="auto">
                  <a:xfrm flipH="1">
                    <a:off x="4206" y="1614"/>
                    <a:ext cx="425" cy="138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" name="AutoShape 13"/>
                  <p:cNvCxnSpPr>
                    <a:cxnSpLocks noChangeShapeType="1"/>
                    <a:stCxn id="10" idx="4"/>
                    <a:endCxn id="9" idx="0"/>
                  </p:cNvCxnSpPr>
                  <p:nvPr/>
                </p:nvCxnSpPr>
                <p:spPr bwMode="auto">
                  <a:xfrm>
                    <a:off x="2950" y="1314"/>
                    <a:ext cx="0" cy="414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20" name="AutoShape 10"/>
                <p:cNvCxnSpPr>
                  <a:cxnSpLocks noChangeShapeType="1"/>
                  <a:stCxn id="15" idx="3"/>
                  <a:endCxn id="9" idx="7"/>
                </p:cNvCxnSpPr>
                <p:nvPr/>
              </p:nvCxnSpPr>
              <p:spPr bwMode="auto">
                <a:xfrm flipH="1">
                  <a:off x="6791172" y="4626965"/>
                  <a:ext cx="1504240" cy="791136"/>
                </a:xfrm>
                <a:prstGeom prst="straightConnector1">
                  <a:avLst/>
                </a:prstGeom>
                <a:noFill/>
                <a:ln w="2857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AutoShape 10"/>
                <p:cNvCxnSpPr>
                  <a:cxnSpLocks noChangeShapeType="1"/>
                  <a:stCxn id="11" idx="1"/>
                  <a:endCxn id="15" idx="5"/>
                </p:cNvCxnSpPr>
                <p:nvPr/>
              </p:nvCxnSpPr>
              <p:spPr bwMode="auto">
                <a:xfrm flipH="1" flipV="1">
                  <a:off x="8618702" y="4626965"/>
                  <a:ext cx="679694" cy="219635"/>
                </a:xfrm>
                <a:prstGeom prst="straightConnector1">
                  <a:avLst/>
                </a:prstGeom>
                <a:noFill/>
                <a:ln w="2857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27" name="AutoShape 10"/>
            <p:cNvCxnSpPr>
              <a:cxnSpLocks noChangeShapeType="1"/>
              <a:stCxn id="8" idx="0"/>
              <a:endCxn id="15" idx="4"/>
            </p:cNvCxnSpPr>
            <p:nvPr/>
          </p:nvCxnSpPr>
          <p:spPr bwMode="auto">
            <a:xfrm flipH="1" flipV="1">
              <a:off x="8457057" y="4709160"/>
              <a:ext cx="4445" cy="628651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47425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adjacency matrix of a graph G = (V, E) is a |V | × |V | matrix E, where each entry </a:t>
            </a:r>
            <a:r>
              <a:rPr lang="en-US" dirty="0" err="1"/>
              <a:t>E</a:t>
            </a:r>
            <a:r>
              <a:rPr lang="en-US" baseline="-25000" dirty="0" err="1"/>
              <a:t>ij</a:t>
            </a:r>
            <a:r>
              <a:rPr lang="en-US" dirty="0"/>
              <a:t> is equal to 1 if there exists an edge e = (vi, </a:t>
            </a:r>
            <a:r>
              <a:rPr lang="en-US" dirty="0" err="1"/>
              <a:t>vj</a:t>
            </a:r>
            <a:r>
              <a:rPr lang="en-US" dirty="0"/>
              <a:t> ) ∈ E and 0 otherwise.</a:t>
            </a:r>
          </a:p>
          <a:p>
            <a:pPr lvl="1"/>
            <a:r>
              <a:rPr lang="en-US" dirty="0"/>
              <a:t>1 and 0 can also be replaced with true/false.</a:t>
            </a:r>
          </a:p>
          <a:p>
            <a:r>
              <a:rPr lang="en-US" dirty="0"/>
              <a:t>Vertex list itself is stored in 1D array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424491"/>
              </p:ext>
            </p:extLst>
          </p:nvPr>
        </p:nvGraphicFramePr>
        <p:xfrm>
          <a:off x="7559040" y="3961447"/>
          <a:ext cx="40233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V1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V2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V3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V4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V5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1188848" y="4573905"/>
            <a:ext cx="3287713" cy="1571626"/>
            <a:chOff x="6400928" y="4251960"/>
            <a:chExt cx="3287713" cy="1571626"/>
          </a:xfrm>
        </p:grpSpPr>
        <p:grpSp>
          <p:nvGrpSpPr>
            <p:cNvPr id="38" name="Group 37"/>
            <p:cNvGrpSpPr/>
            <p:nvPr/>
          </p:nvGrpSpPr>
          <p:grpSpPr>
            <a:xfrm>
              <a:off x="6400928" y="4251960"/>
              <a:ext cx="3287713" cy="1571626"/>
              <a:chOff x="6400928" y="4236720"/>
              <a:chExt cx="3287713" cy="1571626"/>
            </a:xfrm>
          </p:grpSpPr>
          <p:sp>
            <p:nvSpPr>
              <p:cNvPr id="40" name="Oval 4"/>
              <p:cNvSpPr>
                <a:spLocks noChangeArrowheads="1"/>
              </p:cNvSpPr>
              <p:nvPr/>
            </p:nvSpPr>
            <p:spPr bwMode="auto">
              <a:xfrm>
                <a:off x="8228457" y="4236720"/>
                <a:ext cx="457200" cy="457200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1600" dirty="0"/>
                  <a:t>V3</a:t>
                </a:r>
              </a:p>
            </p:txBody>
          </p:sp>
          <p:cxnSp>
            <p:nvCxnSpPr>
              <p:cNvPr id="41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6861302" y="4467226"/>
                <a:ext cx="1371600" cy="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42" name="Group 41"/>
              <p:cNvGrpSpPr/>
              <p:nvPr/>
            </p:nvGrpSpPr>
            <p:grpSpPr>
              <a:xfrm>
                <a:off x="6400928" y="4236720"/>
                <a:ext cx="3287713" cy="1571626"/>
                <a:chOff x="6400928" y="4236720"/>
                <a:chExt cx="3287713" cy="1571626"/>
              </a:xfrm>
            </p:grpSpPr>
            <p:grpSp>
              <p:nvGrpSpPr>
                <p:cNvPr id="43" name="Group 42"/>
                <p:cNvGrpSpPr>
                  <a:grpSpLocks/>
                </p:cNvGrpSpPr>
                <p:nvPr/>
              </p:nvGrpSpPr>
              <p:grpSpPr bwMode="auto">
                <a:xfrm>
                  <a:off x="6400928" y="4236720"/>
                  <a:ext cx="3287713" cy="1571626"/>
                  <a:chOff x="2806" y="1026"/>
                  <a:chExt cx="2071" cy="990"/>
                </a:xfrm>
              </p:grpSpPr>
              <p:sp>
                <p:nvSpPr>
                  <p:cNvPr id="46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3960" y="1710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V4</a:t>
                    </a:r>
                  </a:p>
                </p:txBody>
              </p:sp>
              <p:sp>
                <p:nvSpPr>
                  <p:cNvPr id="47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806" y="1728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V2</a:t>
                    </a:r>
                  </a:p>
                </p:txBody>
              </p:sp>
              <p:sp>
                <p:nvSpPr>
                  <p:cNvPr id="48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806" y="1026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V1</a:t>
                    </a:r>
                  </a:p>
                </p:txBody>
              </p:sp>
              <p:sp>
                <p:nvSpPr>
                  <p:cNvPr id="49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4589" y="1368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V5</a:t>
                    </a:r>
                  </a:p>
                </p:txBody>
              </p:sp>
              <p:cxnSp>
                <p:nvCxnSpPr>
                  <p:cNvPr id="50" name="AutoShape 9"/>
                  <p:cNvCxnSpPr>
                    <a:cxnSpLocks noChangeShapeType="1"/>
                    <a:stCxn id="46" idx="2"/>
                    <a:endCxn id="47" idx="6"/>
                  </p:cNvCxnSpPr>
                  <p:nvPr/>
                </p:nvCxnSpPr>
                <p:spPr bwMode="auto">
                  <a:xfrm flipH="1">
                    <a:off x="3094" y="1854"/>
                    <a:ext cx="866" cy="18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1" name="AutoShape 10"/>
                  <p:cNvCxnSpPr>
                    <a:cxnSpLocks noChangeShapeType="1"/>
                    <a:stCxn id="49" idx="3"/>
                    <a:endCxn id="46" idx="7"/>
                  </p:cNvCxnSpPr>
                  <p:nvPr/>
                </p:nvCxnSpPr>
                <p:spPr bwMode="auto">
                  <a:xfrm flipH="1">
                    <a:off x="4206" y="1614"/>
                    <a:ext cx="425" cy="138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2" name="AutoShape 13"/>
                  <p:cNvCxnSpPr>
                    <a:cxnSpLocks noChangeShapeType="1"/>
                    <a:stCxn id="48" idx="4"/>
                    <a:endCxn id="47" idx="0"/>
                  </p:cNvCxnSpPr>
                  <p:nvPr/>
                </p:nvCxnSpPr>
                <p:spPr bwMode="auto">
                  <a:xfrm>
                    <a:off x="2950" y="1314"/>
                    <a:ext cx="0" cy="414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44" name="AutoShape 10"/>
                <p:cNvCxnSpPr>
                  <a:cxnSpLocks noChangeShapeType="1"/>
                  <a:stCxn id="40" idx="3"/>
                  <a:endCxn id="47" idx="7"/>
                </p:cNvCxnSpPr>
                <p:nvPr/>
              </p:nvCxnSpPr>
              <p:spPr bwMode="auto">
                <a:xfrm flipH="1">
                  <a:off x="6791172" y="4626965"/>
                  <a:ext cx="1504240" cy="791136"/>
                </a:xfrm>
                <a:prstGeom prst="straightConnector1">
                  <a:avLst/>
                </a:prstGeom>
                <a:noFill/>
                <a:ln w="2857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AutoShape 10"/>
                <p:cNvCxnSpPr>
                  <a:cxnSpLocks noChangeShapeType="1"/>
                  <a:stCxn id="49" idx="1"/>
                  <a:endCxn id="40" idx="5"/>
                </p:cNvCxnSpPr>
                <p:nvPr/>
              </p:nvCxnSpPr>
              <p:spPr bwMode="auto">
                <a:xfrm flipH="1" flipV="1">
                  <a:off x="8618702" y="4626965"/>
                  <a:ext cx="679694" cy="219635"/>
                </a:xfrm>
                <a:prstGeom prst="straightConnector1">
                  <a:avLst/>
                </a:prstGeom>
                <a:noFill/>
                <a:ln w="2857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39" name="AutoShape 10"/>
            <p:cNvCxnSpPr>
              <a:cxnSpLocks noChangeShapeType="1"/>
              <a:stCxn id="46" idx="0"/>
              <a:endCxn id="40" idx="4"/>
            </p:cNvCxnSpPr>
            <p:nvPr/>
          </p:nvCxnSpPr>
          <p:spPr bwMode="auto">
            <a:xfrm flipH="1" flipV="1">
              <a:off x="8457057" y="4709160"/>
              <a:ext cx="4445" cy="628651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37051"/>
              </p:ext>
            </p:extLst>
          </p:nvPr>
        </p:nvGraphicFramePr>
        <p:xfrm>
          <a:off x="1188848" y="3108044"/>
          <a:ext cx="345948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“V1”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“V2”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“V3”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“V4”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“V5”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533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graph is directed?</a:t>
            </a:r>
          </a:p>
          <a:p>
            <a:pPr lvl="1"/>
            <a:r>
              <a:rPr lang="en-US" dirty="0"/>
              <a:t>Then entry </a:t>
            </a:r>
            <a:r>
              <a:rPr lang="en-US" dirty="0" err="1"/>
              <a:t>E</a:t>
            </a:r>
            <a:r>
              <a:rPr lang="en-US" baseline="-25000" dirty="0" err="1"/>
              <a:t>ij</a:t>
            </a:r>
            <a:r>
              <a:rPr lang="en-US" dirty="0"/>
              <a:t> is equal to 1 if there exists an edge e = from vi to </a:t>
            </a:r>
            <a:r>
              <a:rPr lang="en-US" dirty="0" err="1"/>
              <a:t>vj</a:t>
            </a:r>
            <a:r>
              <a:rPr lang="en-US" dirty="0"/>
              <a:t>  and 0 otherwise.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Weighted Graph:</a:t>
            </a:r>
          </a:p>
          <a:p>
            <a:pPr lvl="1"/>
            <a:r>
              <a:rPr lang="en-US" dirty="0"/>
              <a:t>1 and 0 are replaced with respective weights</a:t>
            </a:r>
          </a:p>
          <a:p>
            <a:pPr lvl="1"/>
            <a:r>
              <a:rPr lang="en-US" dirty="0"/>
              <a:t>0 or -1 presents no edge</a:t>
            </a:r>
          </a:p>
          <a:p>
            <a:endParaRPr lang="en-US" dirty="0"/>
          </a:p>
        </p:txBody>
      </p:sp>
      <p:graphicFrame>
        <p:nvGraphicFramePr>
          <p:cNvPr id="22" name="Content Placeholder 6"/>
          <p:cNvGraphicFramePr>
            <a:graphicFrameLocks/>
          </p:cNvGraphicFramePr>
          <p:nvPr>
            <p:extLst/>
          </p:nvPr>
        </p:nvGraphicFramePr>
        <p:xfrm>
          <a:off x="609600" y="2209800"/>
          <a:ext cx="40233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V1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V2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V3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V4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V5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6400928" y="2667000"/>
            <a:ext cx="3287713" cy="1571626"/>
            <a:chOff x="6400928" y="4251960"/>
            <a:chExt cx="3287713" cy="1571626"/>
          </a:xfrm>
        </p:grpSpPr>
        <p:grpSp>
          <p:nvGrpSpPr>
            <p:cNvPr id="24" name="Group 23"/>
            <p:cNvGrpSpPr/>
            <p:nvPr/>
          </p:nvGrpSpPr>
          <p:grpSpPr>
            <a:xfrm>
              <a:off x="6400928" y="4251960"/>
              <a:ext cx="3287713" cy="1571626"/>
              <a:chOff x="6400928" y="4236720"/>
              <a:chExt cx="3287713" cy="1571626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8228457" y="4236720"/>
                <a:ext cx="457200" cy="457200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1600" dirty="0"/>
                  <a:t>V3</a:t>
                </a:r>
              </a:p>
            </p:txBody>
          </p:sp>
          <p:cxnSp>
            <p:nvCxnSpPr>
              <p:cNvPr id="27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6861302" y="4467226"/>
                <a:ext cx="1371600" cy="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arrow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8" name="Group 27"/>
              <p:cNvGrpSpPr/>
              <p:nvPr/>
            </p:nvGrpSpPr>
            <p:grpSpPr>
              <a:xfrm>
                <a:off x="6400928" y="4236720"/>
                <a:ext cx="3287713" cy="1571626"/>
                <a:chOff x="6400928" y="4236720"/>
                <a:chExt cx="3287713" cy="1571626"/>
              </a:xfrm>
            </p:grpSpPr>
            <p:grpSp>
              <p:nvGrpSpPr>
                <p:cNvPr id="29" name="Group 28"/>
                <p:cNvGrpSpPr>
                  <a:grpSpLocks/>
                </p:cNvGrpSpPr>
                <p:nvPr/>
              </p:nvGrpSpPr>
              <p:grpSpPr bwMode="auto">
                <a:xfrm>
                  <a:off x="6400928" y="4236720"/>
                  <a:ext cx="3287713" cy="1571626"/>
                  <a:chOff x="2806" y="1026"/>
                  <a:chExt cx="2071" cy="990"/>
                </a:xfrm>
              </p:grpSpPr>
              <p:sp>
                <p:nvSpPr>
                  <p:cNvPr id="32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3960" y="1710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V4</a:t>
                    </a:r>
                  </a:p>
                </p:txBody>
              </p:sp>
              <p:sp>
                <p:nvSpPr>
                  <p:cNvPr id="33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806" y="1728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V2</a:t>
                    </a:r>
                  </a:p>
                </p:txBody>
              </p:sp>
              <p:sp>
                <p:nvSpPr>
                  <p:cNvPr id="34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806" y="1026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V1</a:t>
                    </a:r>
                  </a:p>
                </p:txBody>
              </p:sp>
              <p:sp>
                <p:nvSpPr>
                  <p:cNvPr id="3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4589" y="1368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V5</a:t>
                    </a:r>
                  </a:p>
                </p:txBody>
              </p:sp>
              <p:cxnSp>
                <p:nvCxnSpPr>
                  <p:cNvPr id="36" name="AutoShape 9"/>
                  <p:cNvCxnSpPr>
                    <a:cxnSpLocks noChangeShapeType="1"/>
                    <a:stCxn id="32" idx="2"/>
                    <a:endCxn id="33" idx="6"/>
                  </p:cNvCxnSpPr>
                  <p:nvPr/>
                </p:nvCxnSpPr>
                <p:spPr bwMode="auto">
                  <a:xfrm flipH="1">
                    <a:off x="3094" y="1854"/>
                    <a:ext cx="866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arrow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7" name="AutoShape 10"/>
                  <p:cNvCxnSpPr>
                    <a:cxnSpLocks noChangeShapeType="1"/>
                    <a:stCxn id="35" idx="3"/>
                    <a:endCxn id="32" idx="7"/>
                  </p:cNvCxnSpPr>
                  <p:nvPr/>
                </p:nvCxnSpPr>
                <p:spPr bwMode="auto">
                  <a:xfrm flipH="1">
                    <a:off x="4206" y="1614"/>
                    <a:ext cx="425" cy="138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arrow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8" name="AutoShape 13"/>
                  <p:cNvCxnSpPr>
                    <a:cxnSpLocks noChangeShapeType="1"/>
                    <a:stCxn id="34" idx="4"/>
                    <a:endCxn id="33" idx="0"/>
                  </p:cNvCxnSpPr>
                  <p:nvPr/>
                </p:nvCxnSpPr>
                <p:spPr bwMode="auto">
                  <a:xfrm>
                    <a:off x="2950" y="1314"/>
                    <a:ext cx="0" cy="414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arrow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30" name="AutoShape 10"/>
                <p:cNvCxnSpPr>
                  <a:cxnSpLocks noChangeShapeType="1"/>
                  <a:stCxn id="26" idx="3"/>
                  <a:endCxn id="33" idx="7"/>
                </p:cNvCxnSpPr>
                <p:nvPr/>
              </p:nvCxnSpPr>
              <p:spPr bwMode="auto">
                <a:xfrm flipH="1">
                  <a:off x="6791172" y="4626965"/>
                  <a:ext cx="1504240" cy="791136"/>
                </a:xfrm>
                <a:prstGeom prst="straightConnector1">
                  <a:avLst/>
                </a:prstGeom>
                <a:noFill/>
                <a:ln w="28575">
                  <a:solidFill>
                    <a:srgbClr val="00B0F0"/>
                  </a:solidFill>
                  <a:round/>
                  <a:headEnd type="arrow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AutoShape 10"/>
                <p:cNvCxnSpPr>
                  <a:cxnSpLocks noChangeShapeType="1"/>
                  <a:stCxn id="35" idx="1"/>
                  <a:endCxn id="26" idx="5"/>
                </p:cNvCxnSpPr>
                <p:nvPr/>
              </p:nvCxnSpPr>
              <p:spPr bwMode="auto">
                <a:xfrm flipH="1" flipV="1">
                  <a:off x="8618702" y="4626965"/>
                  <a:ext cx="679694" cy="219635"/>
                </a:xfrm>
                <a:prstGeom prst="straightConnector1">
                  <a:avLst/>
                </a:prstGeom>
                <a:noFill/>
                <a:ln w="28575">
                  <a:solidFill>
                    <a:srgbClr val="00B0F0"/>
                  </a:solidFill>
                  <a:round/>
                  <a:headEnd type="arrow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25" name="AutoShape 10"/>
            <p:cNvCxnSpPr>
              <a:cxnSpLocks noChangeShapeType="1"/>
              <a:stCxn id="32" idx="0"/>
              <a:endCxn id="26" idx="4"/>
            </p:cNvCxnSpPr>
            <p:nvPr/>
          </p:nvCxnSpPr>
          <p:spPr bwMode="auto">
            <a:xfrm flipH="1" flipV="1">
              <a:off x="8457057" y="4709160"/>
              <a:ext cx="4445" cy="628651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21205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4" descr="P553b"/>
          <p:cNvPicPr>
            <a:picLocks noChangeAspect="1" noChangeArrowheads="1"/>
          </p:cNvPicPr>
          <p:nvPr/>
        </p:nvPicPr>
        <p:blipFill>
          <a:blip r:embed="rId2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41" y="1947067"/>
            <a:ext cx="3901440" cy="306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P567"/>
          <p:cNvPicPr>
            <a:picLocks noChangeAspect="1" noChangeArrowheads="1"/>
          </p:cNvPicPr>
          <p:nvPr/>
        </p:nvPicPr>
        <p:blipFill>
          <a:blip r:embed="rId3" cstate="print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0" y="1661160"/>
            <a:ext cx="6827520" cy="463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922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vertices labels can be used as index, then separate 1D array is not needed to store  them, edge matrix would be enough.</a:t>
            </a:r>
          </a:p>
          <a:p>
            <a:endParaRPr lang="en-US" dirty="0"/>
          </a:p>
        </p:txBody>
      </p:sp>
      <p:graphicFrame>
        <p:nvGraphicFramePr>
          <p:cNvPr id="2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9307458"/>
              </p:ext>
            </p:extLst>
          </p:nvPr>
        </p:nvGraphicFramePr>
        <p:xfrm>
          <a:off x="609600" y="2209800"/>
          <a:ext cx="40233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6400928" y="2667000"/>
            <a:ext cx="3287713" cy="1571626"/>
            <a:chOff x="6400928" y="4251960"/>
            <a:chExt cx="3287713" cy="1571626"/>
          </a:xfrm>
        </p:grpSpPr>
        <p:grpSp>
          <p:nvGrpSpPr>
            <p:cNvPr id="26" name="Group 25"/>
            <p:cNvGrpSpPr/>
            <p:nvPr/>
          </p:nvGrpSpPr>
          <p:grpSpPr>
            <a:xfrm>
              <a:off x="6400928" y="4251960"/>
              <a:ext cx="3287713" cy="1571626"/>
              <a:chOff x="6400928" y="4236720"/>
              <a:chExt cx="3287713" cy="1571626"/>
            </a:xfrm>
          </p:grpSpPr>
          <p:sp>
            <p:nvSpPr>
              <p:cNvPr id="28" name="Oval 4"/>
              <p:cNvSpPr>
                <a:spLocks noChangeArrowheads="1"/>
              </p:cNvSpPr>
              <p:nvPr/>
            </p:nvSpPr>
            <p:spPr bwMode="auto">
              <a:xfrm>
                <a:off x="8228457" y="4236720"/>
                <a:ext cx="457200" cy="457200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2</a:t>
                </a:r>
              </a:p>
            </p:txBody>
          </p:sp>
          <p:cxnSp>
            <p:nvCxnSpPr>
              <p:cNvPr id="29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6861302" y="4467226"/>
                <a:ext cx="1371600" cy="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arrow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30" name="Group 29"/>
              <p:cNvGrpSpPr/>
              <p:nvPr/>
            </p:nvGrpSpPr>
            <p:grpSpPr>
              <a:xfrm>
                <a:off x="6400928" y="4236720"/>
                <a:ext cx="3287713" cy="1571626"/>
                <a:chOff x="6400928" y="4236720"/>
                <a:chExt cx="3287713" cy="1571626"/>
              </a:xfrm>
            </p:grpSpPr>
            <p:grpSp>
              <p:nvGrpSpPr>
                <p:cNvPr id="31" name="Group 30"/>
                <p:cNvGrpSpPr>
                  <a:grpSpLocks/>
                </p:cNvGrpSpPr>
                <p:nvPr/>
              </p:nvGrpSpPr>
              <p:grpSpPr bwMode="auto">
                <a:xfrm>
                  <a:off x="6400928" y="4236720"/>
                  <a:ext cx="3287713" cy="1571626"/>
                  <a:chOff x="2806" y="1026"/>
                  <a:chExt cx="2071" cy="990"/>
                </a:xfrm>
              </p:grpSpPr>
              <p:sp>
                <p:nvSpPr>
                  <p:cNvPr id="34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3960" y="1710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35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806" y="1728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36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806" y="1026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37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4589" y="1368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r>
                      <a:rPr lang="en-US" dirty="0"/>
                      <a:t>4</a:t>
                    </a:r>
                  </a:p>
                </p:txBody>
              </p:sp>
              <p:cxnSp>
                <p:nvCxnSpPr>
                  <p:cNvPr id="38" name="AutoShape 9"/>
                  <p:cNvCxnSpPr>
                    <a:cxnSpLocks noChangeShapeType="1"/>
                    <a:stCxn id="34" idx="2"/>
                    <a:endCxn id="35" idx="6"/>
                  </p:cNvCxnSpPr>
                  <p:nvPr/>
                </p:nvCxnSpPr>
                <p:spPr bwMode="auto">
                  <a:xfrm flipH="1">
                    <a:off x="3094" y="1854"/>
                    <a:ext cx="866" cy="0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arrow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9" name="AutoShape 10"/>
                  <p:cNvCxnSpPr>
                    <a:cxnSpLocks noChangeShapeType="1"/>
                    <a:stCxn id="37" idx="3"/>
                    <a:endCxn id="34" idx="7"/>
                  </p:cNvCxnSpPr>
                  <p:nvPr/>
                </p:nvCxnSpPr>
                <p:spPr bwMode="auto">
                  <a:xfrm flipH="1">
                    <a:off x="4206" y="1614"/>
                    <a:ext cx="425" cy="138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arrow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0" name="AutoShape 13"/>
                  <p:cNvCxnSpPr>
                    <a:cxnSpLocks noChangeShapeType="1"/>
                    <a:stCxn id="36" idx="4"/>
                    <a:endCxn id="35" idx="0"/>
                  </p:cNvCxnSpPr>
                  <p:nvPr/>
                </p:nvCxnSpPr>
                <p:spPr bwMode="auto">
                  <a:xfrm>
                    <a:off x="2950" y="1314"/>
                    <a:ext cx="0" cy="414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arrow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32" name="AutoShape 10"/>
                <p:cNvCxnSpPr>
                  <a:cxnSpLocks noChangeShapeType="1"/>
                  <a:stCxn id="28" idx="3"/>
                  <a:endCxn id="35" idx="7"/>
                </p:cNvCxnSpPr>
                <p:nvPr/>
              </p:nvCxnSpPr>
              <p:spPr bwMode="auto">
                <a:xfrm flipH="1">
                  <a:off x="6791172" y="4626965"/>
                  <a:ext cx="1504240" cy="791136"/>
                </a:xfrm>
                <a:prstGeom prst="straightConnector1">
                  <a:avLst/>
                </a:prstGeom>
                <a:noFill/>
                <a:ln w="28575">
                  <a:solidFill>
                    <a:srgbClr val="00B0F0"/>
                  </a:solidFill>
                  <a:round/>
                  <a:headEnd type="arrow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AutoShape 10"/>
                <p:cNvCxnSpPr>
                  <a:cxnSpLocks noChangeShapeType="1"/>
                  <a:stCxn id="37" idx="1"/>
                  <a:endCxn id="28" idx="5"/>
                </p:cNvCxnSpPr>
                <p:nvPr/>
              </p:nvCxnSpPr>
              <p:spPr bwMode="auto">
                <a:xfrm flipH="1" flipV="1">
                  <a:off x="8618702" y="4626965"/>
                  <a:ext cx="679694" cy="219635"/>
                </a:xfrm>
                <a:prstGeom prst="straightConnector1">
                  <a:avLst/>
                </a:prstGeom>
                <a:noFill/>
                <a:ln w="28575">
                  <a:solidFill>
                    <a:srgbClr val="00B0F0"/>
                  </a:solidFill>
                  <a:round/>
                  <a:headEnd type="arrow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27" name="AutoShape 10"/>
            <p:cNvCxnSpPr>
              <a:cxnSpLocks noChangeShapeType="1"/>
              <a:stCxn id="34" idx="0"/>
              <a:endCxn id="28" idx="4"/>
            </p:cNvCxnSpPr>
            <p:nvPr/>
          </p:nvCxnSpPr>
          <p:spPr bwMode="auto">
            <a:xfrm flipH="1" flipV="1">
              <a:off x="8457057" y="4709160"/>
              <a:ext cx="4445" cy="628651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70414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Vertex list and Edge list are given</a:t>
            </a:r>
          </a:p>
          <a:p>
            <a:r>
              <a:rPr lang="en-US" dirty="0"/>
              <a:t>Running Time?</a:t>
            </a:r>
          </a:p>
          <a:p>
            <a:pPr lvl="1"/>
            <a:r>
              <a:rPr lang="en-US" dirty="0"/>
              <a:t>Get a vertex’s out-edges</a:t>
            </a:r>
          </a:p>
          <a:p>
            <a:pPr lvl="1"/>
            <a:r>
              <a:rPr lang="en-US" dirty="0"/>
              <a:t>Get a vertex’s in-edges</a:t>
            </a:r>
          </a:p>
          <a:p>
            <a:pPr lvl="1"/>
            <a:r>
              <a:rPr lang="en-US" dirty="0"/>
              <a:t>Decide if some edge exists</a:t>
            </a:r>
          </a:p>
          <a:p>
            <a:pPr lvl="1"/>
            <a:r>
              <a:rPr lang="en-US" dirty="0"/>
              <a:t>Insert an edge</a:t>
            </a:r>
          </a:p>
          <a:p>
            <a:pPr lvl="1"/>
            <a:r>
              <a:rPr lang="en-US" dirty="0"/>
              <a:t>Delete an edge</a:t>
            </a:r>
          </a:p>
          <a:p>
            <a:pPr lvl="1"/>
            <a:r>
              <a:rPr lang="en-US" dirty="0"/>
              <a:t>Inset a vertex</a:t>
            </a:r>
          </a:p>
          <a:p>
            <a:pPr lvl="1"/>
            <a:r>
              <a:rPr lang="en-US" dirty="0"/>
              <a:t>Remove a vertex</a:t>
            </a:r>
          </a:p>
          <a:p>
            <a:r>
              <a:rPr lang="en-US" dirty="0"/>
              <a:t>Memory </a:t>
            </a:r>
          </a:p>
          <a:p>
            <a:pPr lvl="1"/>
            <a:r>
              <a:rPr lang="en-US" dirty="0"/>
              <a:t>O(|V|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Good for?</a:t>
            </a:r>
          </a:p>
          <a:p>
            <a:pPr lvl="1"/>
            <a:r>
              <a:rPr lang="en-US" dirty="0"/>
              <a:t>Dense graphs</a:t>
            </a:r>
          </a:p>
          <a:p>
            <a:pPr lvl="2"/>
            <a:r>
              <a:rPr lang="en-US" dirty="0"/>
              <a:t>Edges are close to |V|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/>
          </p:nvPr>
        </p:nvGraphicFramePr>
        <p:xfrm>
          <a:off x="7513320" y="2514600"/>
          <a:ext cx="40233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V1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38100" cmpd="sng">
                      <a:noFill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V2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V3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V4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V5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676500"/>
              </p:ext>
            </p:extLst>
          </p:nvPr>
        </p:nvGraphicFramePr>
        <p:xfrm>
          <a:off x="8077200" y="1534160"/>
          <a:ext cx="345948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“V1”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“V2”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“V3”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“V4”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“V5”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5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graph is a way of representing relationships between pairs of objects. </a:t>
            </a:r>
          </a:p>
          <a:p>
            <a:r>
              <a:rPr lang="en-US" dirty="0"/>
              <a:t>It is a set of objects, called vertices, together with a collection of pairwise connections between them, called edges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AutoShape 2" descr="http://upload.wikimedia.org/wikipedia/commons/thumb/9/90/Petersen_graph_3-coloring.svg/300px-Petersen_graph_3-coloring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 descr="https://akela.mendelu.cz/~martinp/site/group_task-routing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64" y="3119718"/>
            <a:ext cx="5678065" cy="298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drbunsen.org/static/images/posts/shortest-pat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388" y="3307976"/>
            <a:ext cx="4442012" cy="284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290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vertex is associated with its list of connected vertices. </a:t>
            </a:r>
          </a:p>
          <a:p>
            <a:pPr lvl="1"/>
            <a:r>
              <a:rPr lang="en-US" dirty="0"/>
              <a:t>There can be different ways to implement it. Simplest one is using vertex numbers as array index, where each index would hold a pointer to linked list of connected vertices.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6985128" y="3235960"/>
            <a:ext cx="3287713" cy="1571626"/>
            <a:chOff x="6400928" y="4251960"/>
            <a:chExt cx="3287713" cy="1571626"/>
          </a:xfrm>
        </p:grpSpPr>
        <p:grpSp>
          <p:nvGrpSpPr>
            <p:cNvPr id="53" name="Group 52"/>
            <p:cNvGrpSpPr/>
            <p:nvPr/>
          </p:nvGrpSpPr>
          <p:grpSpPr>
            <a:xfrm>
              <a:off x="6400928" y="4251960"/>
              <a:ext cx="3287713" cy="1571626"/>
              <a:chOff x="6400928" y="4236720"/>
              <a:chExt cx="3287713" cy="1571626"/>
            </a:xfrm>
          </p:grpSpPr>
          <p:sp>
            <p:nvSpPr>
              <p:cNvPr id="55" name="Oval 4"/>
              <p:cNvSpPr>
                <a:spLocks noChangeArrowheads="1"/>
              </p:cNvSpPr>
              <p:nvPr/>
            </p:nvSpPr>
            <p:spPr bwMode="auto">
              <a:xfrm>
                <a:off x="8228457" y="4236720"/>
                <a:ext cx="457200" cy="457200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2</a:t>
                </a:r>
              </a:p>
            </p:txBody>
          </p:sp>
          <p:cxnSp>
            <p:nvCxnSpPr>
              <p:cNvPr id="56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6861302" y="4467226"/>
                <a:ext cx="1371600" cy="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57" name="Group 56"/>
              <p:cNvGrpSpPr/>
              <p:nvPr/>
            </p:nvGrpSpPr>
            <p:grpSpPr>
              <a:xfrm>
                <a:off x="6400928" y="4236720"/>
                <a:ext cx="3287713" cy="1571626"/>
                <a:chOff x="6400928" y="4236720"/>
                <a:chExt cx="3287713" cy="1571626"/>
              </a:xfrm>
            </p:grpSpPr>
            <p:grpSp>
              <p:nvGrpSpPr>
                <p:cNvPr id="58" name="Group 57"/>
                <p:cNvGrpSpPr>
                  <a:grpSpLocks/>
                </p:cNvGrpSpPr>
                <p:nvPr/>
              </p:nvGrpSpPr>
              <p:grpSpPr bwMode="auto">
                <a:xfrm>
                  <a:off x="6400928" y="4236720"/>
                  <a:ext cx="3287713" cy="1571626"/>
                  <a:chOff x="2806" y="1026"/>
                  <a:chExt cx="2071" cy="990"/>
                </a:xfrm>
              </p:grpSpPr>
              <p:sp>
                <p:nvSpPr>
                  <p:cNvPr id="61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3960" y="1710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62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806" y="1728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63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806" y="1026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64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4589" y="1368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r>
                      <a:rPr lang="en-US" dirty="0"/>
                      <a:t>4</a:t>
                    </a:r>
                  </a:p>
                </p:txBody>
              </p:sp>
              <p:cxnSp>
                <p:nvCxnSpPr>
                  <p:cNvPr id="65" name="AutoShape 9"/>
                  <p:cNvCxnSpPr>
                    <a:cxnSpLocks noChangeShapeType="1"/>
                    <a:stCxn id="61" idx="2"/>
                    <a:endCxn id="62" idx="6"/>
                  </p:cNvCxnSpPr>
                  <p:nvPr/>
                </p:nvCxnSpPr>
                <p:spPr bwMode="auto">
                  <a:xfrm flipH="1">
                    <a:off x="3094" y="1854"/>
                    <a:ext cx="866" cy="18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6" name="AutoShape 10"/>
                  <p:cNvCxnSpPr>
                    <a:cxnSpLocks noChangeShapeType="1"/>
                    <a:stCxn id="64" idx="3"/>
                    <a:endCxn id="61" idx="7"/>
                  </p:cNvCxnSpPr>
                  <p:nvPr/>
                </p:nvCxnSpPr>
                <p:spPr bwMode="auto">
                  <a:xfrm flipH="1">
                    <a:off x="4206" y="1614"/>
                    <a:ext cx="425" cy="138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7" name="AutoShape 13"/>
                  <p:cNvCxnSpPr>
                    <a:cxnSpLocks noChangeShapeType="1"/>
                    <a:stCxn id="63" idx="4"/>
                    <a:endCxn id="62" idx="0"/>
                  </p:cNvCxnSpPr>
                  <p:nvPr/>
                </p:nvCxnSpPr>
                <p:spPr bwMode="auto">
                  <a:xfrm>
                    <a:off x="2950" y="1314"/>
                    <a:ext cx="0" cy="414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59" name="AutoShape 10"/>
                <p:cNvCxnSpPr>
                  <a:cxnSpLocks noChangeShapeType="1"/>
                  <a:stCxn id="55" idx="3"/>
                  <a:endCxn id="62" idx="7"/>
                </p:cNvCxnSpPr>
                <p:nvPr/>
              </p:nvCxnSpPr>
              <p:spPr bwMode="auto">
                <a:xfrm flipH="1">
                  <a:off x="6791172" y="4626965"/>
                  <a:ext cx="1504240" cy="791136"/>
                </a:xfrm>
                <a:prstGeom prst="straightConnector1">
                  <a:avLst/>
                </a:prstGeom>
                <a:noFill/>
                <a:ln w="2857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0" name="AutoShape 10"/>
                <p:cNvCxnSpPr>
                  <a:cxnSpLocks noChangeShapeType="1"/>
                  <a:stCxn id="64" idx="1"/>
                  <a:endCxn id="55" idx="5"/>
                </p:cNvCxnSpPr>
                <p:nvPr/>
              </p:nvCxnSpPr>
              <p:spPr bwMode="auto">
                <a:xfrm flipH="1" flipV="1">
                  <a:off x="8618702" y="4626965"/>
                  <a:ext cx="679694" cy="219635"/>
                </a:xfrm>
                <a:prstGeom prst="straightConnector1">
                  <a:avLst/>
                </a:prstGeom>
                <a:noFill/>
                <a:ln w="2857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54" name="AutoShape 10"/>
            <p:cNvCxnSpPr>
              <a:cxnSpLocks noChangeShapeType="1"/>
              <a:stCxn id="61" idx="0"/>
              <a:endCxn id="55" idx="4"/>
            </p:cNvCxnSpPr>
            <p:nvPr/>
          </p:nvCxnSpPr>
          <p:spPr bwMode="auto">
            <a:xfrm flipH="1" flipV="1">
              <a:off x="8457057" y="4709160"/>
              <a:ext cx="4445" cy="628651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2" name="Group 91"/>
          <p:cNvGrpSpPr/>
          <p:nvPr/>
        </p:nvGrpSpPr>
        <p:grpSpPr>
          <a:xfrm>
            <a:off x="1278065" y="2919966"/>
            <a:ext cx="1097280" cy="365760"/>
            <a:chOff x="1813560" y="2895600"/>
            <a:chExt cx="914400" cy="426720"/>
          </a:xfrm>
        </p:grpSpPr>
        <p:sp>
          <p:nvSpPr>
            <p:cNvPr id="93" name="Rectangle 92"/>
            <p:cNvSpPr/>
            <p:nvPr/>
          </p:nvSpPr>
          <p:spPr>
            <a:xfrm>
              <a:off x="181356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cxnSp>
          <p:nvCxnSpPr>
            <p:cNvPr id="97" name="AutoShape 10"/>
            <p:cNvCxnSpPr>
              <a:cxnSpLocks noChangeShapeType="1"/>
            </p:cNvCxnSpPr>
            <p:nvPr/>
          </p:nvCxnSpPr>
          <p:spPr bwMode="auto">
            <a:xfrm flipH="1">
              <a:off x="236220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99" name="Group 98"/>
          <p:cNvGrpSpPr/>
          <p:nvPr/>
        </p:nvGrpSpPr>
        <p:grpSpPr>
          <a:xfrm>
            <a:off x="2351289" y="2919966"/>
            <a:ext cx="914400" cy="365760"/>
            <a:chOff x="2682240" y="2895600"/>
            <a:chExt cx="914400" cy="426720"/>
          </a:xfrm>
        </p:grpSpPr>
        <p:sp>
          <p:nvSpPr>
            <p:cNvPr id="100" name="Rectangle 99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101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2" name="Group 101"/>
          <p:cNvGrpSpPr/>
          <p:nvPr/>
        </p:nvGrpSpPr>
        <p:grpSpPr>
          <a:xfrm>
            <a:off x="3235209" y="2919966"/>
            <a:ext cx="914400" cy="365760"/>
            <a:chOff x="2682240" y="2895600"/>
            <a:chExt cx="914400" cy="426720"/>
          </a:xfrm>
        </p:grpSpPr>
        <p:sp>
          <p:nvSpPr>
            <p:cNvPr id="103" name="Rectangle 102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04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5" name="Group 104"/>
          <p:cNvGrpSpPr/>
          <p:nvPr/>
        </p:nvGrpSpPr>
        <p:grpSpPr>
          <a:xfrm>
            <a:off x="1278065" y="3504694"/>
            <a:ext cx="1097280" cy="365760"/>
            <a:chOff x="1813560" y="2895600"/>
            <a:chExt cx="914400" cy="426720"/>
          </a:xfrm>
        </p:grpSpPr>
        <p:sp>
          <p:nvSpPr>
            <p:cNvPr id="106" name="Rectangle 105"/>
            <p:cNvSpPr/>
            <p:nvPr/>
          </p:nvSpPr>
          <p:spPr>
            <a:xfrm>
              <a:off x="181356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cxnSp>
          <p:nvCxnSpPr>
            <p:cNvPr id="107" name="AutoShape 10"/>
            <p:cNvCxnSpPr>
              <a:cxnSpLocks noChangeShapeType="1"/>
            </p:cNvCxnSpPr>
            <p:nvPr/>
          </p:nvCxnSpPr>
          <p:spPr bwMode="auto">
            <a:xfrm flipH="1">
              <a:off x="236220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8" name="Group 107"/>
          <p:cNvGrpSpPr/>
          <p:nvPr/>
        </p:nvGrpSpPr>
        <p:grpSpPr>
          <a:xfrm>
            <a:off x="2351289" y="3504694"/>
            <a:ext cx="914400" cy="365760"/>
            <a:chOff x="2682240" y="2895600"/>
            <a:chExt cx="914400" cy="426720"/>
          </a:xfrm>
        </p:grpSpPr>
        <p:sp>
          <p:nvSpPr>
            <p:cNvPr id="109" name="Rectangle 108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cxnSp>
          <p:nvCxnSpPr>
            <p:cNvPr id="110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11" name="Group 110"/>
          <p:cNvGrpSpPr/>
          <p:nvPr/>
        </p:nvGrpSpPr>
        <p:grpSpPr>
          <a:xfrm>
            <a:off x="3235209" y="3504694"/>
            <a:ext cx="914400" cy="365760"/>
            <a:chOff x="2682240" y="2895600"/>
            <a:chExt cx="914400" cy="426720"/>
          </a:xfrm>
        </p:grpSpPr>
        <p:sp>
          <p:nvSpPr>
            <p:cNvPr id="112" name="Rectangle 111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13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14" name="Group 113"/>
          <p:cNvGrpSpPr/>
          <p:nvPr/>
        </p:nvGrpSpPr>
        <p:grpSpPr>
          <a:xfrm>
            <a:off x="1278065" y="4089422"/>
            <a:ext cx="1097280" cy="365760"/>
            <a:chOff x="1813560" y="2895600"/>
            <a:chExt cx="914400" cy="426720"/>
          </a:xfrm>
        </p:grpSpPr>
        <p:sp>
          <p:nvSpPr>
            <p:cNvPr id="115" name="Rectangle 114"/>
            <p:cNvSpPr/>
            <p:nvPr/>
          </p:nvSpPr>
          <p:spPr>
            <a:xfrm>
              <a:off x="181356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2</a:t>
              </a:r>
            </a:p>
          </p:txBody>
        </p:sp>
        <p:cxnSp>
          <p:nvCxnSpPr>
            <p:cNvPr id="116" name="AutoShape 10"/>
            <p:cNvCxnSpPr>
              <a:cxnSpLocks noChangeShapeType="1"/>
            </p:cNvCxnSpPr>
            <p:nvPr/>
          </p:nvCxnSpPr>
          <p:spPr bwMode="auto">
            <a:xfrm flipH="1">
              <a:off x="236220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17" name="Group 116"/>
          <p:cNvGrpSpPr/>
          <p:nvPr/>
        </p:nvGrpSpPr>
        <p:grpSpPr>
          <a:xfrm>
            <a:off x="2351289" y="4089422"/>
            <a:ext cx="914400" cy="365760"/>
            <a:chOff x="2682240" y="2895600"/>
            <a:chExt cx="914400" cy="426720"/>
          </a:xfrm>
        </p:grpSpPr>
        <p:sp>
          <p:nvSpPr>
            <p:cNvPr id="118" name="Rectangle 117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cxnSp>
          <p:nvCxnSpPr>
            <p:cNvPr id="119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20" name="Group 119"/>
          <p:cNvGrpSpPr/>
          <p:nvPr/>
        </p:nvGrpSpPr>
        <p:grpSpPr>
          <a:xfrm>
            <a:off x="3235209" y="4089422"/>
            <a:ext cx="914400" cy="365760"/>
            <a:chOff x="2682240" y="2895600"/>
            <a:chExt cx="914400" cy="426720"/>
          </a:xfrm>
        </p:grpSpPr>
        <p:sp>
          <p:nvSpPr>
            <p:cNvPr id="121" name="Rectangle 120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22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23" name="Group 122"/>
          <p:cNvGrpSpPr/>
          <p:nvPr/>
        </p:nvGrpSpPr>
        <p:grpSpPr>
          <a:xfrm>
            <a:off x="1278065" y="4639929"/>
            <a:ext cx="1097280" cy="365760"/>
            <a:chOff x="1813560" y="2895600"/>
            <a:chExt cx="914400" cy="426720"/>
          </a:xfrm>
        </p:grpSpPr>
        <p:sp>
          <p:nvSpPr>
            <p:cNvPr id="124" name="Rectangle 123"/>
            <p:cNvSpPr/>
            <p:nvPr/>
          </p:nvSpPr>
          <p:spPr>
            <a:xfrm>
              <a:off x="181356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3</a:t>
              </a:r>
            </a:p>
          </p:txBody>
        </p:sp>
        <p:cxnSp>
          <p:nvCxnSpPr>
            <p:cNvPr id="125" name="AutoShape 10"/>
            <p:cNvCxnSpPr>
              <a:cxnSpLocks noChangeShapeType="1"/>
            </p:cNvCxnSpPr>
            <p:nvPr/>
          </p:nvCxnSpPr>
          <p:spPr bwMode="auto">
            <a:xfrm flipH="1">
              <a:off x="236220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26" name="Group 125"/>
          <p:cNvGrpSpPr/>
          <p:nvPr/>
        </p:nvGrpSpPr>
        <p:grpSpPr>
          <a:xfrm>
            <a:off x="2351289" y="4639929"/>
            <a:ext cx="914400" cy="365760"/>
            <a:chOff x="2682240" y="2895600"/>
            <a:chExt cx="914400" cy="426720"/>
          </a:xfrm>
        </p:grpSpPr>
        <p:sp>
          <p:nvSpPr>
            <p:cNvPr id="127" name="Rectangle 126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128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29" name="Group 128"/>
          <p:cNvGrpSpPr/>
          <p:nvPr/>
        </p:nvGrpSpPr>
        <p:grpSpPr>
          <a:xfrm>
            <a:off x="3235209" y="4639929"/>
            <a:ext cx="914400" cy="365760"/>
            <a:chOff x="2682240" y="2895600"/>
            <a:chExt cx="914400" cy="426720"/>
          </a:xfrm>
        </p:grpSpPr>
        <p:sp>
          <p:nvSpPr>
            <p:cNvPr id="130" name="Rectangle 129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31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32" name="Group 131"/>
          <p:cNvGrpSpPr/>
          <p:nvPr/>
        </p:nvGrpSpPr>
        <p:grpSpPr>
          <a:xfrm>
            <a:off x="1278065" y="5194810"/>
            <a:ext cx="1097280" cy="365760"/>
            <a:chOff x="1813560" y="2895600"/>
            <a:chExt cx="914400" cy="426720"/>
          </a:xfrm>
        </p:grpSpPr>
        <p:sp>
          <p:nvSpPr>
            <p:cNvPr id="133" name="Rectangle 132"/>
            <p:cNvSpPr/>
            <p:nvPr/>
          </p:nvSpPr>
          <p:spPr>
            <a:xfrm>
              <a:off x="181356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4</a:t>
              </a:r>
            </a:p>
          </p:txBody>
        </p:sp>
        <p:cxnSp>
          <p:nvCxnSpPr>
            <p:cNvPr id="134" name="AutoShape 10"/>
            <p:cNvCxnSpPr>
              <a:cxnSpLocks noChangeShapeType="1"/>
            </p:cNvCxnSpPr>
            <p:nvPr/>
          </p:nvCxnSpPr>
          <p:spPr bwMode="auto">
            <a:xfrm flipH="1">
              <a:off x="236220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35" name="Group 134"/>
          <p:cNvGrpSpPr/>
          <p:nvPr/>
        </p:nvGrpSpPr>
        <p:grpSpPr>
          <a:xfrm>
            <a:off x="2351289" y="5194810"/>
            <a:ext cx="914400" cy="365760"/>
            <a:chOff x="2682240" y="2895600"/>
            <a:chExt cx="914400" cy="426720"/>
          </a:xfrm>
        </p:grpSpPr>
        <p:sp>
          <p:nvSpPr>
            <p:cNvPr id="136" name="Rectangle 135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37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38" name="Group 137"/>
          <p:cNvGrpSpPr/>
          <p:nvPr/>
        </p:nvGrpSpPr>
        <p:grpSpPr>
          <a:xfrm>
            <a:off x="3235209" y="5194810"/>
            <a:ext cx="914400" cy="365760"/>
            <a:chOff x="2682240" y="2895600"/>
            <a:chExt cx="914400" cy="426720"/>
          </a:xfrm>
        </p:grpSpPr>
        <p:sp>
          <p:nvSpPr>
            <p:cNvPr id="139" name="Rectangle 138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40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41" name="Group 140"/>
          <p:cNvGrpSpPr/>
          <p:nvPr/>
        </p:nvGrpSpPr>
        <p:grpSpPr>
          <a:xfrm>
            <a:off x="4135768" y="4074182"/>
            <a:ext cx="914400" cy="365760"/>
            <a:chOff x="2682240" y="2895600"/>
            <a:chExt cx="914400" cy="426720"/>
          </a:xfrm>
        </p:grpSpPr>
        <p:sp>
          <p:nvSpPr>
            <p:cNvPr id="142" name="Rectangle 141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43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44" name="Group 143"/>
          <p:cNvGrpSpPr/>
          <p:nvPr/>
        </p:nvGrpSpPr>
        <p:grpSpPr>
          <a:xfrm>
            <a:off x="4135768" y="4617067"/>
            <a:ext cx="914400" cy="365760"/>
            <a:chOff x="2682240" y="2895600"/>
            <a:chExt cx="914400" cy="426720"/>
          </a:xfrm>
        </p:grpSpPr>
        <p:sp>
          <p:nvSpPr>
            <p:cNvPr id="145" name="Rectangle 144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46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47" name="Group 146"/>
          <p:cNvGrpSpPr/>
          <p:nvPr/>
        </p:nvGrpSpPr>
        <p:grpSpPr>
          <a:xfrm>
            <a:off x="5017018" y="4027193"/>
            <a:ext cx="914400" cy="365760"/>
            <a:chOff x="2682240" y="2895600"/>
            <a:chExt cx="914400" cy="426720"/>
          </a:xfrm>
        </p:grpSpPr>
        <p:sp>
          <p:nvSpPr>
            <p:cNvPr id="148" name="Rectangle 147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49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50" name="Multiply 76"/>
          <p:cNvSpPr/>
          <p:nvPr/>
        </p:nvSpPr>
        <p:spPr>
          <a:xfrm>
            <a:off x="4018544" y="2867614"/>
            <a:ext cx="368936" cy="531496"/>
          </a:xfrm>
          <a:prstGeom prst="mathMultiply">
            <a:avLst>
              <a:gd name="adj1" fmla="val 76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Multiply 77"/>
          <p:cNvSpPr/>
          <p:nvPr/>
        </p:nvSpPr>
        <p:spPr>
          <a:xfrm>
            <a:off x="4882844" y="4535153"/>
            <a:ext cx="368936" cy="531496"/>
          </a:xfrm>
          <a:prstGeom prst="mathMultiply">
            <a:avLst>
              <a:gd name="adj1" fmla="val 76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Multiply 78"/>
          <p:cNvSpPr/>
          <p:nvPr/>
        </p:nvSpPr>
        <p:spPr>
          <a:xfrm>
            <a:off x="5767811" y="3948987"/>
            <a:ext cx="368936" cy="531496"/>
          </a:xfrm>
          <a:prstGeom prst="mathMultiply">
            <a:avLst>
              <a:gd name="adj1" fmla="val 76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Multiply 79"/>
          <p:cNvSpPr/>
          <p:nvPr/>
        </p:nvSpPr>
        <p:spPr>
          <a:xfrm>
            <a:off x="4921399" y="3424597"/>
            <a:ext cx="368936" cy="531496"/>
          </a:xfrm>
          <a:prstGeom prst="mathMultiply">
            <a:avLst>
              <a:gd name="adj1" fmla="val 76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Multiply 80"/>
          <p:cNvSpPr/>
          <p:nvPr/>
        </p:nvSpPr>
        <p:spPr>
          <a:xfrm>
            <a:off x="4020197" y="5111934"/>
            <a:ext cx="368936" cy="531496"/>
          </a:xfrm>
          <a:prstGeom prst="mathMultiply">
            <a:avLst>
              <a:gd name="adj1" fmla="val 76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/>
          <p:cNvGrpSpPr/>
          <p:nvPr/>
        </p:nvGrpSpPr>
        <p:grpSpPr>
          <a:xfrm>
            <a:off x="4149609" y="3504379"/>
            <a:ext cx="914400" cy="365760"/>
            <a:chOff x="2682240" y="2895600"/>
            <a:chExt cx="914400" cy="426720"/>
          </a:xfrm>
        </p:grpSpPr>
        <p:sp>
          <p:nvSpPr>
            <p:cNvPr id="156" name="Rectangle 155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57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81970"/>
              </p:ext>
            </p:extLst>
          </p:nvPr>
        </p:nvGraphicFramePr>
        <p:xfrm>
          <a:off x="1188265" y="2859123"/>
          <a:ext cx="811106" cy="2773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4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7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7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174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Another idea can be to store edges list inside of  vertex and storing vertices in array.</a:t>
            </a:r>
          </a:p>
          <a:p>
            <a:pPr lvl="1"/>
            <a:r>
              <a:rPr lang="en-US" dirty="0"/>
              <a:t>Edge list then can be a list of vertices itself or list of indices of connected vertices</a:t>
            </a:r>
          </a:p>
          <a:p>
            <a:pPr lvl="2"/>
            <a:r>
              <a:rPr lang="en-US" dirty="0"/>
              <a:t>It also can be label of vertices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Here edge list is storing </a:t>
            </a:r>
            <a:r>
              <a:rPr lang="en-US" dirty="0" err="1"/>
              <a:t>indicies</a:t>
            </a:r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76113" y="2622266"/>
            <a:ext cx="1097280" cy="365760"/>
            <a:chOff x="1813560" y="2895600"/>
            <a:chExt cx="914400" cy="426720"/>
          </a:xfrm>
        </p:grpSpPr>
        <p:sp>
          <p:nvSpPr>
            <p:cNvPr id="8" name="Rectangle 7"/>
            <p:cNvSpPr/>
            <p:nvPr/>
          </p:nvSpPr>
          <p:spPr>
            <a:xfrm>
              <a:off x="181356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“V1”</a:t>
              </a:r>
            </a:p>
          </p:txBody>
        </p:sp>
        <p:cxnSp>
          <p:nvCxnSpPr>
            <p:cNvPr id="9" name="AutoShape 10"/>
            <p:cNvCxnSpPr>
              <a:cxnSpLocks noChangeShapeType="1"/>
            </p:cNvCxnSpPr>
            <p:nvPr/>
          </p:nvCxnSpPr>
          <p:spPr bwMode="auto">
            <a:xfrm flipH="1">
              <a:off x="236220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Group 9"/>
          <p:cNvGrpSpPr/>
          <p:nvPr/>
        </p:nvGrpSpPr>
        <p:grpSpPr>
          <a:xfrm>
            <a:off x="2149337" y="2622266"/>
            <a:ext cx="914400" cy="365760"/>
            <a:chOff x="2682240" y="2895600"/>
            <a:chExt cx="914400" cy="426720"/>
          </a:xfrm>
        </p:grpSpPr>
        <p:sp>
          <p:nvSpPr>
            <p:cNvPr id="11" name="Rectangle 10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2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12"/>
          <p:cNvGrpSpPr/>
          <p:nvPr/>
        </p:nvGrpSpPr>
        <p:grpSpPr>
          <a:xfrm>
            <a:off x="3033257" y="2622266"/>
            <a:ext cx="914400" cy="365760"/>
            <a:chOff x="2682240" y="2895600"/>
            <a:chExt cx="914400" cy="426720"/>
          </a:xfrm>
        </p:grpSpPr>
        <p:sp>
          <p:nvSpPr>
            <p:cNvPr id="14" name="Rectangle 13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5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5"/>
          <p:cNvGrpSpPr/>
          <p:nvPr/>
        </p:nvGrpSpPr>
        <p:grpSpPr>
          <a:xfrm>
            <a:off x="1076113" y="3206994"/>
            <a:ext cx="1097280" cy="365760"/>
            <a:chOff x="1813560" y="2895600"/>
            <a:chExt cx="914400" cy="426720"/>
          </a:xfrm>
        </p:grpSpPr>
        <p:sp>
          <p:nvSpPr>
            <p:cNvPr id="17" name="Rectangle 16"/>
            <p:cNvSpPr/>
            <p:nvPr/>
          </p:nvSpPr>
          <p:spPr>
            <a:xfrm>
              <a:off x="181356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“V2”</a:t>
              </a:r>
            </a:p>
          </p:txBody>
        </p:sp>
        <p:cxnSp>
          <p:nvCxnSpPr>
            <p:cNvPr id="18" name="AutoShape 10"/>
            <p:cNvCxnSpPr>
              <a:cxnSpLocks noChangeShapeType="1"/>
            </p:cNvCxnSpPr>
            <p:nvPr/>
          </p:nvCxnSpPr>
          <p:spPr bwMode="auto">
            <a:xfrm flipH="1">
              <a:off x="236220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9" name="Group 18"/>
          <p:cNvGrpSpPr/>
          <p:nvPr/>
        </p:nvGrpSpPr>
        <p:grpSpPr>
          <a:xfrm>
            <a:off x="2149337" y="3206994"/>
            <a:ext cx="914400" cy="365760"/>
            <a:chOff x="2682240" y="2895600"/>
            <a:chExt cx="914400" cy="426720"/>
          </a:xfrm>
        </p:grpSpPr>
        <p:sp>
          <p:nvSpPr>
            <p:cNvPr id="20" name="Rectangle 19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21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/>
          <p:cNvGrpSpPr/>
          <p:nvPr/>
        </p:nvGrpSpPr>
        <p:grpSpPr>
          <a:xfrm>
            <a:off x="3033257" y="3206994"/>
            <a:ext cx="914400" cy="365760"/>
            <a:chOff x="2682240" y="2895600"/>
            <a:chExt cx="914400" cy="426720"/>
          </a:xfrm>
        </p:grpSpPr>
        <p:sp>
          <p:nvSpPr>
            <p:cNvPr id="23" name="Rectangle 22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24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5" name="Group 24"/>
          <p:cNvGrpSpPr/>
          <p:nvPr/>
        </p:nvGrpSpPr>
        <p:grpSpPr>
          <a:xfrm>
            <a:off x="1076113" y="3791722"/>
            <a:ext cx="1097280" cy="365760"/>
            <a:chOff x="1813560" y="2895600"/>
            <a:chExt cx="914400" cy="426720"/>
          </a:xfrm>
        </p:grpSpPr>
        <p:sp>
          <p:nvSpPr>
            <p:cNvPr id="26" name="Rectangle 25"/>
            <p:cNvSpPr/>
            <p:nvPr/>
          </p:nvSpPr>
          <p:spPr>
            <a:xfrm>
              <a:off x="181356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“V3”</a:t>
              </a:r>
            </a:p>
          </p:txBody>
        </p:sp>
        <p:cxnSp>
          <p:nvCxnSpPr>
            <p:cNvPr id="27" name="AutoShape 10"/>
            <p:cNvCxnSpPr>
              <a:cxnSpLocks noChangeShapeType="1"/>
            </p:cNvCxnSpPr>
            <p:nvPr/>
          </p:nvCxnSpPr>
          <p:spPr bwMode="auto">
            <a:xfrm flipH="1">
              <a:off x="236220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27"/>
          <p:cNvGrpSpPr/>
          <p:nvPr/>
        </p:nvGrpSpPr>
        <p:grpSpPr>
          <a:xfrm>
            <a:off x="2149337" y="3791722"/>
            <a:ext cx="914400" cy="365760"/>
            <a:chOff x="2682240" y="2895600"/>
            <a:chExt cx="914400" cy="426720"/>
          </a:xfrm>
        </p:grpSpPr>
        <p:sp>
          <p:nvSpPr>
            <p:cNvPr id="29" name="Rectangle 28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30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1" name="Group 30"/>
          <p:cNvGrpSpPr/>
          <p:nvPr/>
        </p:nvGrpSpPr>
        <p:grpSpPr>
          <a:xfrm>
            <a:off x="3033257" y="3791722"/>
            <a:ext cx="914400" cy="365760"/>
            <a:chOff x="2682240" y="2895600"/>
            <a:chExt cx="914400" cy="426720"/>
          </a:xfrm>
        </p:grpSpPr>
        <p:sp>
          <p:nvSpPr>
            <p:cNvPr id="32" name="Rectangle 31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33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33"/>
          <p:cNvGrpSpPr/>
          <p:nvPr/>
        </p:nvGrpSpPr>
        <p:grpSpPr>
          <a:xfrm>
            <a:off x="1076113" y="4342229"/>
            <a:ext cx="1097280" cy="365760"/>
            <a:chOff x="1813560" y="2895600"/>
            <a:chExt cx="914400" cy="426720"/>
          </a:xfrm>
        </p:grpSpPr>
        <p:sp>
          <p:nvSpPr>
            <p:cNvPr id="35" name="Rectangle 34"/>
            <p:cNvSpPr/>
            <p:nvPr/>
          </p:nvSpPr>
          <p:spPr>
            <a:xfrm>
              <a:off x="181356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“V4”</a:t>
              </a:r>
            </a:p>
          </p:txBody>
        </p:sp>
        <p:cxnSp>
          <p:nvCxnSpPr>
            <p:cNvPr id="36" name="AutoShape 10"/>
            <p:cNvCxnSpPr>
              <a:cxnSpLocks noChangeShapeType="1"/>
            </p:cNvCxnSpPr>
            <p:nvPr/>
          </p:nvCxnSpPr>
          <p:spPr bwMode="auto">
            <a:xfrm flipH="1">
              <a:off x="236220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7" name="Group 36"/>
          <p:cNvGrpSpPr/>
          <p:nvPr/>
        </p:nvGrpSpPr>
        <p:grpSpPr>
          <a:xfrm>
            <a:off x="2149337" y="4342229"/>
            <a:ext cx="914400" cy="365760"/>
            <a:chOff x="2682240" y="2895600"/>
            <a:chExt cx="914400" cy="426720"/>
          </a:xfrm>
        </p:grpSpPr>
        <p:sp>
          <p:nvSpPr>
            <p:cNvPr id="38" name="Rectangle 37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39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Group 39"/>
          <p:cNvGrpSpPr/>
          <p:nvPr/>
        </p:nvGrpSpPr>
        <p:grpSpPr>
          <a:xfrm>
            <a:off x="3033257" y="4342229"/>
            <a:ext cx="914400" cy="365760"/>
            <a:chOff x="2682240" y="2895600"/>
            <a:chExt cx="914400" cy="426720"/>
          </a:xfrm>
        </p:grpSpPr>
        <p:sp>
          <p:nvSpPr>
            <p:cNvPr id="41" name="Rectangle 40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42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3" name="Group 42"/>
          <p:cNvGrpSpPr/>
          <p:nvPr/>
        </p:nvGrpSpPr>
        <p:grpSpPr>
          <a:xfrm>
            <a:off x="1076113" y="4897110"/>
            <a:ext cx="1097280" cy="365760"/>
            <a:chOff x="1813560" y="2895600"/>
            <a:chExt cx="914400" cy="426720"/>
          </a:xfrm>
        </p:grpSpPr>
        <p:sp>
          <p:nvSpPr>
            <p:cNvPr id="44" name="Rectangle 43"/>
            <p:cNvSpPr/>
            <p:nvPr/>
          </p:nvSpPr>
          <p:spPr>
            <a:xfrm>
              <a:off x="181356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“V5”</a:t>
              </a:r>
            </a:p>
          </p:txBody>
        </p:sp>
        <p:cxnSp>
          <p:nvCxnSpPr>
            <p:cNvPr id="45" name="AutoShape 10"/>
            <p:cNvCxnSpPr>
              <a:cxnSpLocks noChangeShapeType="1"/>
            </p:cNvCxnSpPr>
            <p:nvPr/>
          </p:nvCxnSpPr>
          <p:spPr bwMode="auto">
            <a:xfrm flipH="1">
              <a:off x="236220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6" name="Group 45"/>
          <p:cNvGrpSpPr/>
          <p:nvPr/>
        </p:nvGrpSpPr>
        <p:grpSpPr>
          <a:xfrm>
            <a:off x="2149337" y="4897110"/>
            <a:ext cx="914400" cy="365760"/>
            <a:chOff x="2682240" y="2895600"/>
            <a:chExt cx="914400" cy="426720"/>
          </a:xfrm>
        </p:grpSpPr>
        <p:sp>
          <p:nvSpPr>
            <p:cNvPr id="47" name="Rectangle 46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48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9" name="Group 48"/>
          <p:cNvGrpSpPr/>
          <p:nvPr/>
        </p:nvGrpSpPr>
        <p:grpSpPr>
          <a:xfrm>
            <a:off x="3033257" y="4897110"/>
            <a:ext cx="914400" cy="365760"/>
            <a:chOff x="2682240" y="2895600"/>
            <a:chExt cx="914400" cy="426720"/>
          </a:xfrm>
        </p:grpSpPr>
        <p:sp>
          <p:nvSpPr>
            <p:cNvPr id="50" name="Rectangle 49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51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2" name="Group 51"/>
          <p:cNvGrpSpPr/>
          <p:nvPr/>
        </p:nvGrpSpPr>
        <p:grpSpPr>
          <a:xfrm>
            <a:off x="6985128" y="3235960"/>
            <a:ext cx="3287713" cy="1571626"/>
            <a:chOff x="6400928" y="4251960"/>
            <a:chExt cx="3287713" cy="1571626"/>
          </a:xfrm>
        </p:grpSpPr>
        <p:grpSp>
          <p:nvGrpSpPr>
            <p:cNvPr id="53" name="Group 52"/>
            <p:cNvGrpSpPr/>
            <p:nvPr/>
          </p:nvGrpSpPr>
          <p:grpSpPr>
            <a:xfrm>
              <a:off x="6400928" y="4251960"/>
              <a:ext cx="3287713" cy="1571626"/>
              <a:chOff x="6400928" y="4236720"/>
              <a:chExt cx="3287713" cy="1571626"/>
            </a:xfrm>
          </p:grpSpPr>
          <p:sp>
            <p:nvSpPr>
              <p:cNvPr id="55" name="Oval 4"/>
              <p:cNvSpPr>
                <a:spLocks noChangeArrowheads="1"/>
              </p:cNvSpPr>
              <p:nvPr/>
            </p:nvSpPr>
            <p:spPr bwMode="auto">
              <a:xfrm>
                <a:off x="8228457" y="4236720"/>
                <a:ext cx="457200" cy="457200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1600" dirty="0"/>
                  <a:t>V3</a:t>
                </a:r>
              </a:p>
            </p:txBody>
          </p:sp>
          <p:cxnSp>
            <p:nvCxnSpPr>
              <p:cNvPr id="56" name="AutoShape 9"/>
              <p:cNvCxnSpPr>
                <a:cxnSpLocks noChangeShapeType="1"/>
              </p:cNvCxnSpPr>
              <p:nvPr/>
            </p:nvCxnSpPr>
            <p:spPr bwMode="auto">
              <a:xfrm flipH="1">
                <a:off x="6861302" y="4467226"/>
                <a:ext cx="1371600" cy="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57" name="Group 56"/>
              <p:cNvGrpSpPr/>
              <p:nvPr/>
            </p:nvGrpSpPr>
            <p:grpSpPr>
              <a:xfrm>
                <a:off x="6400928" y="4236720"/>
                <a:ext cx="3287713" cy="1571626"/>
                <a:chOff x="6400928" y="4236720"/>
                <a:chExt cx="3287713" cy="1571626"/>
              </a:xfrm>
            </p:grpSpPr>
            <p:grpSp>
              <p:nvGrpSpPr>
                <p:cNvPr id="58" name="Group 57"/>
                <p:cNvGrpSpPr>
                  <a:grpSpLocks/>
                </p:cNvGrpSpPr>
                <p:nvPr/>
              </p:nvGrpSpPr>
              <p:grpSpPr bwMode="auto">
                <a:xfrm>
                  <a:off x="6400928" y="4236720"/>
                  <a:ext cx="3287713" cy="1571626"/>
                  <a:chOff x="2806" y="1026"/>
                  <a:chExt cx="2071" cy="990"/>
                </a:xfrm>
              </p:grpSpPr>
              <p:sp>
                <p:nvSpPr>
                  <p:cNvPr id="61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3960" y="1710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V4</a:t>
                    </a:r>
                  </a:p>
                </p:txBody>
              </p:sp>
              <p:sp>
                <p:nvSpPr>
                  <p:cNvPr id="62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806" y="1728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V2</a:t>
                    </a:r>
                  </a:p>
                </p:txBody>
              </p:sp>
              <p:sp>
                <p:nvSpPr>
                  <p:cNvPr id="63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806" y="1026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V1</a:t>
                    </a:r>
                  </a:p>
                </p:txBody>
              </p:sp>
              <p:sp>
                <p:nvSpPr>
                  <p:cNvPr id="64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4589" y="1368"/>
                    <a:ext cx="288" cy="288"/>
                  </a:xfrm>
                  <a:prstGeom prst="ellipse">
                    <a:avLst/>
                  </a:prstGeom>
                  <a:ln>
                    <a:headEnd/>
                    <a:tailEnd/>
                  </a:ln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/>
                    <a:r>
                      <a:rPr lang="en-US" sz="1600" dirty="0"/>
                      <a:t>V5</a:t>
                    </a:r>
                  </a:p>
                </p:txBody>
              </p:sp>
              <p:cxnSp>
                <p:nvCxnSpPr>
                  <p:cNvPr id="65" name="AutoShape 9"/>
                  <p:cNvCxnSpPr>
                    <a:cxnSpLocks noChangeShapeType="1"/>
                    <a:stCxn id="61" idx="2"/>
                    <a:endCxn id="62" idx="6"/>
                  </p:cNvCxnSpPr>
                  <p:nvPr/>
                </p:nvCxnSpPr>
                <p:spPr bwMode="auto">
                  <a:xfrm flipH="1">
                    <a:off x="3094" y="1854"/>
                    <a:ext cx="866" cy="18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6" name="AutoShape 10"/>
                  <p:cNvCxnSpPr>
                    <a:cxnSpLocks noChangeShapeType="1"/>
                    <a:stCxn id="64" idx="3"/>
                    <a:endCxn id="61" idx="7"/>
                  </p:cNvCxnSpPr>
                  <p:nvPr/>
                </p:nvCxnSpPr>
                <p:spPr bwMode="auto">
                  <a:xfrm flipH="1">
                    <a:off x="4206" y="1614"/>
                    <a:ext cx="425" cy="138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7" name="AutoShape 13"/>
                  <p:cNvCxnSpPr>
                    <a:cxnSpLocks noChangeShapeType="1"/>
                    <a:stCxn id="63" idx="4"/>
                    <a:endCxn id="62" idx="0"/>
                  </p:cNvCxnSpPr>
                  <p:nvPr/>
                </p:nvCxnSpPr>
                <p:spPr bwMode="auto">
                  <a:xfrm>
                    <a:off x="2950" y="1314"/>
                    <a:ext cx="0" cy="414"/>
                  </a:xfrm>
                  <a:prstGeom prst="straightConnector1">
                    <a:avLst/>
                  </a:prstGeom>
                  <a:noFill/>
                  <a:ln w="28575">
                    <a:solidFill>
                      <a:srgbClr val="00B0F0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59" name="AutoShape 10"/>
                <p:cNvCxnSpPr>
                  <a:cxnSpLocks noChangeShapeType="1"/>
                  <a:stCxn id="55" idx="3"/>
                  <a:endCxn id="62" idx="7"/>
                </p:cNvCxnSpPr>
                <p:nvPr/>
              </p:nvCxnSpPr>
              <p:spPr bwMode="auto">
                <a:xfrm flipH="1">
                  <a:off x="6791172" y="4626965"/>
                  <a:ext cx="1504240" cy="791136"/>
                </a:xfrm>
                <a:prstGeom prst="straightConnector1">
                  <a:avLst/>
                </a:prstGeom>
                <a:noFill/>
                <a:ln w="2857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0" name="AutoShape 10"/>
                <p:cNvCxnSpPr>
                  <a:cxnSpLocks noChangeShapeType="1"/>
                  <a:stCxn id="64" idx="1"/>
                  <a:endCxn id="55" idx="5"/>
                </p:cNvCxnSpPr>
                <p:nvPr/>
              </p:nvCxnSpPr>
              <p:spPr bwMode="auto">
                <a:xfrm flipH="1" flipV="1">
                  <a:off x="8618702" y="4626965"/>
                  <a:ext cx="679694" cy="219635"/>
                </a:xfrm>
                <a:prstGeom prst="straightConnector1">
                  <a:avLst/>
                </a:prstGeom>
                <a:noFill/>
                <a:ln w="2857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54" name="AutoShape 10"/>
            <p:cNvCxnSpPr>
              <a:cxnSpLocks noChangeShapeType="1"/>
              <a:stCxn id="61" idx="0"/>
              <a:endCxn id="55" idx="4"/>
            </p:cNvCxnSpPr>
            <p:nvPr/>
          </p:nvCxnSpPr>
          <p:spPr bwMode="auto">
            <a:xfrm flipH="1" flipV="1">
              <a:off x="8457057" y="4709160"/>
              <a:ext cx="4445" cy="628651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8" name="Group 67"/>
          <p:cNvGrpSpPr/>
          <p:nvPr/>
        </p:nvGrpSpPr>
        <p:grpSpPr>
          <a:xfrm>
            <a:off x="3933816" y="3776482"/>
            <a:ext cx="914400" cy="365760"/>
            <a:chOff x="2682240" y="2895600"/>
            <a:chExt cx="914400" cy="426720"/>
          </a:xfrm>
        </p:grpSpPr>
        <p:sp>
          <p:nvSpPr>
            <p:cNvPr id="69" name="Rectangle 68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70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1" name="Group 70"/>
          <p:cNvGrpSpPr/>
          <p:nvPr/>
        </p:nvGrpSpPr>
        <p:grpSpPr>
          <a:xfrm>
            <a:off x="3933816" y="4319367"/>
            <a:ext cx="914400" cy="365760"/>
            <a:chOff x="2682240" y="2895600"/>
            <a:chExt cx="914400" cy="426720"/>
          </a:xfrm>
        </p:grpSpPr>
        <p:sp>
          <p:nvSpPr>
            <p:cNvPr id="72" name="Rectangle 71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73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4" name="Group 73"/>
          <p:cNvGrpSpPr/>
          <p:nvPr/>
        </p:nvGrpSpPr>
        <p:grpSpPr>
          <a:xfrm>
            <a:off x="4815066" y="3729493"/>
            <a:ext cx="914400" cy="365760"/>
            <a:chOff x="2682240" y="2895600"/>
            <a:chExt cx="914400" cy="426720"/>
          </a:xfrm>
        </p:grpSpPr>
        <p:sp>
          <p:nvSpPr>
            <p:cNvPr id="75" name="Rectangle 74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76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77" name="Multiply 76"/>
          <p:cNvSpPr/>
          <p:nvPr/>
        </p:nvSpPr>
        <p:spPr>
          <a:xfrm>
            <a:off x="3816592" y="2569914"/>
            <a:ext cx="368936" cy="531496"/>
          </a:xfrm>
          <a:prstGeom prst="mathMultiply">
            <a:avLst>
              <a:gd name="adj1" fmla="val 76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4680892" y="4237453"/>
            <a:ext cx="368936" cy="531496"/>
          </a:xfrm>
          <a:prstGeom prst="mathMultiply">
            <a:avLst>
              <a:gd name="adj1" fmla="val 76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5565859" y="3651287"/>
            <a:ext cx="368936" cy="531496"/>
          </a:xfrm>
          <a:prstGeom prst="mathMultiply">
            <a:avLst>
              <a:gd name="adj1" fmla="val 76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4719447" y="3126897"/>
            <a:ext cx="368936" cy="531496"/>
          </a:xfrm>
          <a:prstGeom prst="mathMultiply">
            <a:avLst>
              <a:gd name="adj1" fmla="val 76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3818245" y="4814234"/>
            <a:ext cx="368936" cy="531496"/>
          </a:xfrm>
          <a:prstGeom prst="mathMultiply">
            <a:avLst>
              <a:gd name="adj1" fmla="val 76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4912" y="2562106"/>
            <a:ext cx="54864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14912" y="3146834"/>
            <a:ext cx="54864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14912" y="3731562"/>
            <a:ext cx="54864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14912" y="4282069"/>
            <a:ext cx="54864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14912" y="4897110"/>
            <a:ext cx="54864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3947657" y="3206679"/>
            <a:ext cx="914400" cy="365760"/>
            <a:chOff x="2682240" y="2895600"/>
            <a:chExt cx="914400" cy="426720"/>
          </a:xfrm>
        </p:grpSpPr>
        <p:sp>
          <p:nvSpPr>
            <p:cNvPr id="95" name="Rectangle 94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96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885637"/>
              </p:ext>
            </p:extLst>
          </p:nvPr>
        </p:nvGraphicFramePr>
        <p:xfrm>
          <a:off x="986313" y="2561423"/>
          <a:ext cx="811106" cy="2773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4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7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7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040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3" descr="P57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68" y="1342389"/>
            <a:ext cx="6324600" cy="4914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P553b"/>
          <p:cNvPicPr>
            <a:picLocks noChangeAspect="1" noChangeArrowheads="1"/>
          </p:cNvPicPr>
          <p:nvPr/>
        </p:nvPicPr>
        <p:blipFill>
          <a:blip r:embed="rId3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47067"/>
            <a:ext cx="3901440" cy="306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746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Running Time?</a:t>
            </a:r>
          </a:p>
          <a:p>
            <a:pPr lvl="1"/>
            <a:r>
              <a:rPr lang="en-US" dirty="0"/>
              <a:t>Get a vertex’s out-edges</a:t>
            </a:r>
          </a:p>
          <a:p>
            <a:pPr lvl="1"/>
            <a:r>
              <a:rPr lang="en-US" dirty="0"/>
              <a:t>Get a vertex’s in-edges</a:t>
            </a:r>
          </a:p>
          <a:p>
            <a:pPr lvl="1"/>
            <a:r>
              <a:rPr lang="en-US" dirty="0"/>
              <a:t>Decide if some edge exists</a:t>
            </a:r>
          </a:p>
          <a:p>
            <a:pPr lvl="1"/>
            <a:r>
              <a:rPr lang="en-US" dirty="0"/>
              <a:t>Insert an edge</a:t>
            </a:r>
          </a:p>
          <a:p>
            <a:pPr lvl="1"/>
            <a:r>
              <a:rPr lang="en-US" dirty="0"/>
              <a:t>Delete an edge</a:t>
            </a:r>
          </a:p>
          <a:p>
            <a:pPr lvl="1"/>
            <a:r>
              <a:rPr lang="en-US" dirty="0"/>
              <a:t>Inset a vertex</a:t>
            </a:r>
          </a:p>
          <a:p>
            <a:pPr lvl="1"/>
            <a:r>
              <a:rPr lang="en-US" dirty="0"/>
              <a:t>Remove a vertex</a:t>
            </a:r>
          </a:p>
          <a:p>
            <a:r>
              <a:rPr lang="en-US" dirty="0"/>
              <a:t>Memory </a:t>
            </a:r>
          </a:p>
          <a:p>
            <a:pPr lvl="1"/>
            <a:r>
              <a:rPr lang="en-US" dirty="0"/>
              <a:t>O(|V|+|E|)</a:t>
            </a:r>
          </a:p>
          <a:p>
            <a:r>
              <a:rPr lang="en-US" dirty="0"/>
              <a:t>Good for?</a:t>
            </a:r>
          </a:p>
          <a:p>
            <a:pPr lvl="1"/>
            <a:r>
              <a:rPr lang="en-US" dirty="0"/>
              <a:t>Sparse</a:t>
            </a:r>
          </a:p>
          <a:p>
            <a:pPr lvl="2"/>
            <a:r>
              <a:rPr lang="en-US" dirty="0"/>
              <a:t>Edges are significantly less than |V|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6723718" y="1561143"/>
            <a:ext cx="1097280" cy="365760"/>
            <a:chOff x="1813560" y="2895600"/>
            <a:chExt cx="914400" cy="426720"/>
          </a:xfrm>
        </p:grpSpPr>
        <p:sp>
          <p:nvSpPr>
            <p:cNvPr id="138" name="Rectangle 137"/>
            <p:cNvSpPr/>
            <p:nvPr/>
          </p:nvSpPr>
          <p:spPr>
            <a:xfrm>
              <a:off x="181356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“V1”</a:t>
              </a:r>
            </a:p>
          </p:txBody>
        </p:sp>
        <p:cxnSp>
          <p:nvCxnSpPr>
            <p:cNvPr id="139" name="AutoShape 10"/>
            <p:cNvCxnSpPr>
              <a:cxnSpLocks noChangeShapeType="1"/>
            </p:cNvCxnSpPr>
            <p:nvPr/>
          </p:nvCxnSpPr>
          <p:spPr bwMode="auto">
            <a:xfrm flipH="1">
              <a:off x="236220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40" name="Group 139"/>
          <p:cNvGrpSpPr/>
          <p:nvPr/>
        </p:nvGrpSpPr>
        <p:grpSpPr>
          <a:xfrm>
            <a:off x="7796942" y="1561143"/>
            <a:ext cx="914400" cy="365760"/>
            <a:chOff x="2682240" y="2895600"/>
            <a:chExt cx="914400" cy="426720"/>
          </a:xfrm>
        </p:grpSpPr>
        <p:sp>
          <p:nvSpPr>
            <p:cNvPr id="141" name="Rectangle 140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42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47" name="Group 146"/>
          <p:cNvGrpSpPr/>
          <p:nvPr/>
        </p:nvGrpSpPr>
        <p:grpSpPr>
          <a:xfrm>
            <a:off x="8680862" y="1561143"/>
            <a:ext cx="914400" cy="365760"/>
            <a:chOff x="2682240" y="2895600"/>
            <a:chExt cx="914400" cy="426720"/>
          </a:xfrm>
        </p:grpSpPr>
        <p:sp>
          <p:nvSpPr>
            <p:cNvPr id="148" name="Rectangle 147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49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0" name="Group 149"/>
          <p:cNvGrpSpPr/>
          <p:nvPr/>
        </p:nvGrpSpPr>
        <p:grpSpPr>
          <a:xfrm>
            <a:off x="6723718" y="2145871"/>
            <a:ext cx="1097280" cy="365760"/>
            <a:chOff x="1813560" y="2895600"/>
            <a:chExt cx="914400" cy="426720"/>
          </a:xfrm>
        </p:grpSpPr>
        <p:sp>
          <p:nvSpPr>
            <p:cNvPr id="151" name="Rectangle 150"/>
            <p:cNvSpPr/>
            <p:nvPr/>
          </p:nvSpPr>
          <p:spPr>
            <a:xfrm>
              <a:off x="181356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“V2”</a:t>
              </a:r>
            </a:p>
          </p:txBody>
        </p:sp>
        <p:cxnSp>
          <p:nvCxnSpPr>
            <p:cNvPr id="152" name="AutoShape 10"/>
            <p:cNvCxnSpPr>
              <a:cxnSpLocks noChangeShapeType="1"/>
            </p:cNvCxnSpPr>
            <p:nvPr/>
          </p:nvCxnSpPr>
          <p:spPr bwMode="auto">
            <a:xfrm flipH="1">
              <a:off x="236220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3" name="Group 152"/>
          <p:cNvGrpSpPr/>
          <p:nvPr/>
        </p:nvGrpSpPr>
        <p:grpSpPr>
          <a:xfrm>
            <a:off x="7796942" y="2145871"/>
            <a:ext cx="914400" cy="365760"/>
            <a:chOff x="2682240" y="2895600"/>
            <a:chExt cx="914400" cy="426720"/>
          </a:xfrm>
        </p:grpSpPr>
        <p:sp>
          <p:nvSpPr>
            <p:cNvPr id="154" name="Rectangle 153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155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6" name="Group 155"/>
          <p:cNvGrpSpPr/>
          <p:nvPr/>
        </p:nvGrpSpPr>
        <p:grpSpPr>
          <a:xfrm>
            <a:off x="8680862" y="2145871"/>
            <a:ext cx="914400" cy="365760"/>
            <a:chOff x="2682240" y="2895600"/>
            <a:chExt cx="914400" cy="426720"/>
          </a:xfrm>
        </p:grpSpPr>
        <p:sp>
          <p:nvSpPr>
            <p:cNvPr id="157" name="Rectangle 156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58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9" name="Group 158"/>
          <p:cNvGrpSpPr/>
          <p:nvPr/>
        </p:nvGrpSpPr>
        <p:grpSpPr>
          <a:xfrm>
            <a:off x="6723718" y="2730599"/>
            <a:ext cx="1097280" cy="365760"/>
            <a:chOff x="1813560" y="2895600"/>
            <a:chExt cx="914400" cy="426720"/>
          </a:xfrm>
        </p:grpSpPr>
        <p:sp>
          <p:nvSpPr>
            <p:cNvPr id="160" name="Rectangle 159"/>
            <p:cNvSpPr/>
            <p:nvPr/>
          </p:nvSpPr>
          <p:spPr>
            <a:xfrm>
              <a:off x="181356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“V3”</a:t>
              </a:r>
            </a:p>
          </p:txBody>
        </p:sp>
        <p:cxnSp>
          <p:nvCxnSpPr>
            <p:cNvPr id="161" name="AutoShape 10"/>
            <p:cNvCxnSpPr>
              <a:cxnSpLocks noChangeShapeType="1"/>
            </p:cNvCxnSpPr>
            <p:nvPr/>
          </p:nvCxnSpPr>
          <p:spPr bwMode="auto">
            <a:xfrm flipH="1">
              <a:off x="236220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2" name="Group 161"/>
          <p:cNvGrpSpPr/>
          <p:nvPr/>
        </p:nvGrpSpPr>
        <p:grpSpPr>
          <a:xfrm>
            <a:off x="7796942" y="2730599"/>
            <a:ext cx="914400" cy="365760"/>
            <a:chOff x="2682240" y="2895600"/>
            <a:chExt cx="914400" cy="426720"/>
          </a:xfrm>
        </p:grpSpPr>
        <p:sp>
          <p:nvSpPr>
            <p:cNvPr id="163" name="Rectangle 162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164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5" name="Group 164"/>
          <p:cNvGrpSpPr/>
          <p:nvPr/>
        </p:nvGrpSpPr>
        <p:grpSpPr>
          <a:xfrm>
            <a:off x="8680862" y="2730599"/>
            <a:ext cx="914400" cy="365760"/>
            <a:chOff x="2682240" y="2895600"/>
            <a:chExt cx="914400" cy="426720"/>
          </a:xfrm>
        </p:grpSpPr>
        <p:sp>
          <p:nvSpPr>
            <p:cNvPr id="166" name="Rectangle 165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67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8" name="Group 167"/>
          <p:cNvGrpSpPr/>
          <p:nvPr/>
        </p:nvGrpSpPr>
        <p:grpSpPr>
          <a:xfrm>
            <a:off x="6723718" y="3281106"/>
            <a:ext cx="1097280" cy="365760"/>
            <a:chOff x="1813560" y="2895600"/>
            <a:chExt cx="914400" cy="426720"/>
          </a:xfrm>
        </p:grpSpPr>
        <p:sp>
          <p:nvSpPr>
            <p:cNvPr id="169" name="Rectangle 168"/>
            <p:cNvSpPr/>
            <p:nvPr/>
          </p:nvSpPr>
          <p:spPr>
            <a:xfrm>
              <a:off x="181356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“V4”</a:t>
              </a:r>
            </a:p>
          </p:txBody>
        </p:sp>
        <p:cxnSp>
          <p:nvCxnSpPr>
            <p:cNvPr id="170" name="AutoShape 10"/>
            <p:cNvCxnSpPr>
              <a:cxnSpLocks noChangeShapeType="1"/>
            </p:cNvCxnSpPr>
            <p:nvPr/>
          </p:nvCxnSpPr>
          <p:spPr bwMode="auto">
            <a:xfrm flipH="1">
              <a:off x="236220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1" name="Group 170"/>
          <p:cNvGrpSpPr/>
          <p:nvPr/>
        </p:nvGrpSpPr>
        <p:grpSpPr>
          <a:xfrm>
            <a:off x="7796942" y="3281106"/>
            <a:ext cx="914400" cy="365760"/>
            <a:chOff x="2682240" y="2895600"/>
            <a:chExt cx="914400" cy="426720"/>
          </a:xfrm>
        </p:grpSpPr>
        <p:sp>
          <p:nvSpPr>
            <p:cNvPr id="172" name="Rectangle 171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73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4" name="Group 173"/>
          <p:cNvGrpSpPr/>
          <p:nvPr/>
        </p:nvGrpSpPr>
        <p:grpSpPr>
          <a:xfrm>
            <a:off x="8680862" y="3281106"/>
            <a:ext cx="914400" cy="365760"/>
            <a:chOff x="2682240" y="2895600"/>
            <a:chExt cx="914400" cy="426720"/>
          </a:xfrm>
        </p:grpSpPr>
        <p:sp>
          <p:nvSpPr>
            <p:cNvPr id="175" name="Rectangle 174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76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77" name="Group 176"/>
          <p:cNvGrpSpPr/>
          <p:nvPr/>
        </p:nvGrpSpPr>
        <p:grpSpPr>
          <a:xfrm>
            <a:off x="6723718" y="3835987"/>
            <a:ext cx="1097280" cy="365760"/>
            <a:chOff x="1813560" y="2895600"/>
            <a:chExt cx="914400" cy="426720"/>
          </a:xfrm>
        </p:grpSpPr>
        <p:sp>
          <p:nvSpPr>
            <p:cNvPr id="178" name="Rectangle 177"/>
            <p:cNvSpPr/>
            <p:nvPr/>
          </p:nvSpPr>
          <p:spPr>
            <a:xfrm>
              <a:off x="181356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“V5”</a:t>
              </a:r>
            </a:p>
          </p:txBody>
        </p:sp>
        <p:cxnSp>
          <p:nvCxnSpPr>
            <p:cNvPr id="179" name="AutoShape 10"/>
            <p:cNvCxnSpPr>
              <a:cxnSpLocks noChangeShapeType="1"/>
            </p:cNvCxnSpPr>
            <p:nvPr/>
          </p:nvCxnSpPr>
          <p:spPr bwMode="auto">
            <a:xfrm flipH="1">
              <a:off x="236220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80" name="Group 179"/>
          <p:cNvGrpSpPr/>
          <p:nvPr/>
        </p:nvGrpSpPr>
        <p:grpSpPr>
          <a:xfrm>
            <a:off x="7796942" y="3835987"/>
            <a:ext cx="914400" cy="365760"/>
            <a:chOff x="2682240" y="2895600"/>
            <a:chExt cx="914400" cy="426720"/>
          </a:xfrm>
        </p:grpSpPr>
        <p:sp>
          <p:nvSpPr>
            <p:cNvPr id="181" name="Rectangle 180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82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83" name="Group 182"/>
          <p:cNvGrpSpPr/>
          <p:nvPr/>
        </p:nvGrpSpPr>
        <p:grpSpPr>
          <a:xfrm>
            <a:off x="8680862" y="3835987"/>
            <a:ext cx="914400" cy="365760"/>
            <a:chOff x="2682240" y="2895600"/>
            <a:chExt cx="914400" cy="426720"/>
          </a:xfrm>
        </p:grpSpPr>
        <p:sp>
          <p:nvSpPr>
            <p:cNvPr id="184" name="Rectangle 183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85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86" name="Group 185"/>
          <p:cNvGrpSpPr/>
          <p:nvPr/>
        </p:nvGrpSpPr>
        <p:grpSpPr>
          <a:xfrm>
            <a:off x="9581421" y="2715359"/>
            <a:ext cx="914400" cy="365760"/>
            <a:chOff x="2682240" y="2895600"/>
            <a:chExt cx="914400" cy="426720"/>
          </a:xfrm>
        </p:grpSpPr>
        <p:sp>
          <p:nvSpPr>
            <p:cNvPr id="187" name="Rectangle 186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88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89" name="Group 188"/>
          <p:cNvGrpSpPr/>
          <p:nvPr/>
        </p:nvGrpSpPr>
        <p:grpSpPr>
          <a:xfrm>
            <a:off x="9581421" y="3258244"/>
            <a:ext cx="914400" cy="365760"/>
            <a:chOff x="2682240" y="2895600"/>
            <a:chExt cx="914400" cy="426720"/>
          </a:xfrm>
        </p:grpSpPr>
        <p:sp>
          <p:nvSpPr>
            <p:cNvPr id="190" name="Rectangle 189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91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92" name="Group 191"/>
          <p:cNvGrpSpPr/>
          <p:nvPr/>
        </p:nvGrpSpPr>
        <p:grpSpPr>
          <a:xfrm>
            <a:off x="10462671" y="2668370"/>
            <a:ext cx="914400" cy="365760"/>
            <a:chOff x="2682240" y="2895600"/>
            <a:chExt cx="914400" cy="426720"/>
          </a:xfrm>
        </p:grpSpPr>
        <p:sp>
          <p:nvSpPr>
            <p:cNvPr id="193" name="Rectangle 192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94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95" name="Multiply 194"/>
          <p:cNvSpPr/>
          <p:nvPr/>
        </p:nvSpPr>
        <p:spPr>
          <a:xfrm>
            <a:off x="9464197" y="1508791"/>
            <a:ext cx="368936" cy="531496"/>
          </a:xfrm>
          <a:prstGeom prst="mathMultiply">
            <a:avLst>
              <a:gd name="adj1" fmla="val 76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Multiply 195"/>
          <p:cNvSpPr/>
          <p:nvPr/>
        </p:nvSpPr>
        <p:spPr>
          <a:xfrm>
            <a:off x="10328497" y="3176330"/>
            <a:ext cx="368936" cy="531496"/>
          </a:xfrm>
          <a:prstGeom prst="mathMultiply">
            <a:avLst>
              <a:gd name="adj1" fmla="val 76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Multiply 196"/>
          <p:cNvSpPr/>
          <p:nvPr/>
        </p:nvSpPr>
        <p:spPr>
          <a:xfrm>
            <a:off x="11213464" y="2590164"/>
            <a:ext cx="368936" cy="531496"/>
          </a:xfrm>
          <a:prstGeom prst="mathMultiply">
            <a:avLst>
              <a:gd name="adj1" fmla="val 76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Multiply 197"/>
          <p:cNvSpPr/>
          <p:nvPr/>
        </p:nvSpPr>
        <p:spPr>
          <a:xfrm>
            <a:off x="10367052" y="2065774"/>
            <a:ext cx="368936" cy="531496"/>
          </a:xfrm>
          <a:prstGeom prst="mathMultiply">
            <a:avLst>
              <a:gd name="adj1" fmla="val 76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Multiply 198"/>
          <p:cNvSpPr/>
          <p:nvPr/>
        </p:nvSpPr>
        <p:spPr>
          <a:xfrm>
            <a:off x="9465850" y="3753119"/>
            <a:ext cx="368936" cy="531496"/>
          </a:xfrm>
          <a:prstGeom prst="mathMultiply">
            <a:avLst>
              <a:gd name="adj1" fmla="val 76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6262517" y="1500983"/>
            <a:ext cx="54864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262517" y="2085711"/>
            <a:ext cx="54864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6262517" y="2670439"/>
            <a:ext cx="54864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6262517" y="3220946"/>
            <a:ext cx="54864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6262517" y="3835987"/>
            <a:ext cx="54864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205" name="Group 204"/>
          <p:cNvGrpSpPr/>
          <p:nvPr/>
        </p:nvGrpSpPr>
        <p:grpSpPr>
          <a:xfrm>
            <a:off x="9595262" y="2145556"/>
            <a:ext cx="914400" cy="365760"/>
            <a:chOff x="2682240" y="2895600"/>
            <a:chExt cx="914400" cy="426720"/>
          </a:xfrm>
        </p:grpSpPr>
        <p:sp>
          <p:nvSpPr>
            <p:cNvPr id="206" name="Rectangle 205"/>
            <p:cNvSpPr/>
            <p:nvPr/>
          </p:nvSpPr>
          <p:spPr>
            <a:xfrm>
              <a:off x="2682240" y="2895600"/>
              <a:ext cx="548640" cy="42672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207" name="AutoShape 10"/>
            <p:cNvCxnSpPr>
              <a:cxnSpLocks noChangeShapeType="1"/>
            </p:cNvCxnSpPr>
            <p:nvPr/>
          </p:nvCxnSpPr>
          <p:spPr bwMode="auto">
            <a:xfrm flipH="1">
              <a:off x="3230880" y="3103881"/>
              <a:ext cx="36576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08" name="Table 2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25066"/>
              </p:ext>
            </p:extLst>
          </p:nvPr>
        </p:nvGraphicFramePr>
        <p:xfrm>
          <a:off x="6633918" y="1500300"/>
          <a:ext cx="811106" cy="2773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4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7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7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7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7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50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Graph is a mathematical structure that is defined as G= (v, e), where v is a set of vertices{v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…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} and e is a set of edges {e</a:t>
            </a:r>
            <a:r>
              <a:rPr lang="en-US" baseline="-25000" dirty="0"/>
              <a:t>1</a:t>
            </a:r>
            <a:r>
              <a:rPr lang="en-US" dirty="0"/>
              <a:t>,e</a:t>
            </a:r>
            <a:r>
              <a:rPr lang="en-US" baseline="-25000" dirty="0"/>
              <a:t>2</a:t>
            </a:r>
            <a:r>
              <a:rPr lang="en-US" dirty="0"/>
              <a:t>,e</a:t>
            </a:r>
            <a:r>
              <a:rPr lang="en-US" baseline="-25000" dirty="0"/>
              <a:t>3</a:t>
            </a:r>
            <a:r>
              <a:rPr lang="en-US" dirty="0"/>
              <a:t>,…</a:t>
            </a:r>
            <a:r>
              <a:rPr lang="en-US" dirty="0" err="1"/>
              <a:t>e</a:t>
            </a:r>
            <a:r>
              <a:rPr lang="en-US" baseline="-25000" dirty="0" err="1"/>
              <a:t>m</a:t>
            </a:r>
            <a:r>
              <a:rPr lang="en-US" dirty="0"/>
              <a:t>}</a:t>
            </a:r>
          </a:p>
          <a:p>
            <a:pPr lvl="2"/>
            <a:r>
              <a:rPr lang="en-US" dirty="0"/>
              <a:t>Where edge  e is an ordered pair of two vertices, represents a connection between two vertices</a:t>
            </a:r>
          </a:p>
          <a:p>
            <a:r>
              <a:rPr lang="en-US" altLang="en-US" dirty="0"/>
              <a:t>Graph can be directed, or undirected</a:t>
            </a:r>
          </a:p>
          <a:p>
            <a:r>
              <a:rPr lang="en-US" dirty="0"/>
              <a:t>Example: </a:t>
            </a:r>
          </a:p>
          <a:p>
            <a:pPr lvl="2"/>
            <a:r>
              <a:rPr lang="en-US" altLang="en-US" dirty="0"/>
              <a:t>V = {A, B, C, D, E, F, G}	</a:t>
            </a:r>
          </a:p>
          <a:p>
            <a:pPr lvl="2"/>
            <a:r>
              <a:rPr lang="en-US" altLang="en-US" dirty="0"/>
              <a:t>E = { {A, B}, {A, D}, {A, E}, {B, C}, {B, D}, {B, E}, {C, E}, {C, F}, {D, E} }</a:t>
            </a:r>
          </a:p>
          <a:p>
            <a:pPr lvl="1"/>
            <a:r>
              <a:rPr lang="en-US" altLang="en-US" dirty="0"/>
              <a:t>Then the graph G=(V,E) is:</a:t>
            </a:r>
          </a:p>
          <a:p>
            <a:pPr lvl="2"/>
            <a:r>
              <a:rPr lang="en-US" altLang="en-US" dirty="0"/>
              <a:t>|V|= 7</a:t>
            </a:r>
          </a:p>
          <a:p>
            <a:pPr lvl="2"/>
            <a:r>
              <a:rPr lang="en-US" altLang="en-US" dirty="0"/>
              <a:t>|E|=9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534400" y="4447247"/>
            <a:ext cx="2856230" cy="1737360"/>
            <a:chOff x="4822190" y="3840480"/>
            <a:chExt cx="2856230" cy="1737360"/>
          </a:xfrm>
        </p:grpSpPr>
        <p:cxnSp>
          <p:nvCxnSpPr>
            <p:cNvPr id="25" name="AutoShape 11"/>
            <p:cNvCxnSpPr>
              <a:cxnSpLocks noChangeShapeType="1"/>
            </p:cNvCxnSpPr>
            <p:nvPr/>
          </p:nvCxnSpPr>
          <p:spPr bwMode="auto">
            <a:xfrm flipV="1">
              <a:off x="4953000" y="3916680"/>
              <a:ext cx="1188720" cy="24384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4822190" y="4084320"/>
              <a:ext cx="274320" cy="27432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6071870" y="3840480"/>
              <a:ext cx="274320" cy="27432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4974590" y="5257800"/>
              <a:ext cx="274320" cy="27432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5843270" y="5303520"/>
              <a:ext cx="274320" cy="27432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7245350" y="4348204"/>
              <a:ext cx="274320" cy="27432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6837126" y="5257800"/>
              <a:ext cx="274320" cy="27432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7404100" y="5227320"/>
              <a:ext cx="274320" cy="27432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33" name="AutoShape 11"/>
            <p:cNvCxnSpPr>
              <a:cxnSpLocks noChangeShapeType="1"/>
              <a:stCxn id="26" idx="5"/>
              <a:endCxn id="29" idx="1"/>
            </p:cNvCxnSpPr>
            <p:nvPr/>
          </p:nvCxnSpPr>
          <p:spPr bwMode="auto">
            <a:xfrm>
              <a:off x="5056337" y="4318467"/>
              <a:ext cx="827106" cy="1025226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1"/>
            <p:cNvCxnSpPr>
              <a:cxnSpLocks noChangeShapeType="1"/>
              <a:stCxn id="26" idx="4"/>
              <a:endCxn id="28" idx="0"/>
            </p:cNvCxnSpPr>
            <p:nvPr/>
          </p:nvCxnSpPr>
          <p:spPr bwMode="auto">
            <a:xfrm>
              <a:off x="4959350" y="4358640"/>
              <a:ext cx="152400" cy="8991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11"/>
            <p:cNvCxnSpPr>
              <a:cxnSpLocks noChangeShapeType="1"/>
              <a:endCxn id="30" idx="1"/>
            </p:cNvCxnSpPr>
            <p:nvPr/>
          </p:nvCxnSpPr>
          <p:spPr bwMode="auto">
            <a:xfrm>
              <a:off x="6375867" y="4079985"/>
              <a:ext cx="909656" cy="308392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11"/>
            <p:cNvCxnSpPr>
              <a:cxnSpLocks noChangeShapeType="1"/>
              <a:stCxn id="27" idx="4"/>
              <a:endCxn id="29" idx="0"/>
            </p:cNvCxnSpPr>
            <p:nvPr/>
          </p:nvCxnSpPr>
          <p:spPr bwMode="auto">
            <a:xfrm flipH="1">
              <a:off x="5980430" y="4114800"/>
              <a:ext cx="228600" cy="118872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11"/>
            <p:cNvCxnSpPr>
              <a:cxnSpLocks noChangeShapeType="1"/>
              <a:stCxn id="27" idx="3"/>
              <a:endCxn id="28" idx="7"/>
            </p:cNvCxnSpPr>
            <p:nvPr/>
          </p:nvCxnSpPr>
          <p:spPr bwMode="auto">
            <a:xfrm flipH="1">
              <a:off x="5208737" y="4074627"/>
              <a:ext cx="903306" cy="1223346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1"/>
            <p:cNvCxnSpPr>
              <a:cxnSpLocks noChangeShapeType="1"/>
              <a:endCxn id="29" idx="6"/>
            </p:cNvCxnSpPr>
            <p:nvPr/>
          </p:nvCxnSpPr>
          <p:spPr bwMode="auto">
            <a:xfrm flipH="1">
              <a:off x="6117590" y="4483514"/>
              <a:ext cx="1144922" cy="957166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11"/>
            <p:cNvCxnSpPr>
              <a:cxnSpLocks noChangeShapeType="1"/>
              <a:stCxn id="30" idx="4"/>
              <a:endCxn id="31" idx="0"/>
            </p:cNvCxnSpPr>
            <p:nvPr/>
          </p:nvCxnSpPr>
          <p:spPr bwMode="auto">
            <a:xfrm flipH="1">
              <a:off x="6974286" y="4622524"/>
              <a:ext cx="408224" cy="635276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1"/>
            <p:cNvCxnSpPr>
              <a:cxnSpLocks noChangeShapeType="1"/>
              <a:stCxn id="28" idx="6"/>
              <a:endCxn id="29" idx="3"/>
            </p:cNvCxnSpPr>
            <p:nvPr/>
          </p:nvCxnSpPr>
          <p:spPr bwMode="auto">
            <a:xfrm>
              <a:off x="5248910" y="5394960"/>
              <a:ext cx="634533" cy="142707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Group 40"/>
          <p:cNvGrpSpPr/>
          <p:nvPr/>
        </p:nvGrpSpPr>
        <p:grpSpPr>
          <a:xfrm>
            <a:off x="4927366" y="4401527"/>
            <a:ext cx="2856230" cy="1737360"/>
            <a:chOff x="4822190" y="3840480"/>
            <a:chExt cx="2856230" cy="1737360"/>
          </a:xfrm>
        </p:grpSpPr>
        <p:cxnSp>
          <p:nvCxnSpPr>
            <p:cNvPr id="42" name="AutoShape 11"/>
            <p:cNvCxnSpPr>
              <a:cxnSpLocks noChangeShapeType="1"/>
            </p:cNvCxnSpPr>
            <p:nvPr/>
          </p:nvCxnSpPr>
          <p:spPr bwMode="auto">
            <a:xfrm flipV="1">
              <a:off x="4953000" y="3916680"/>
              <a:ext cx="1188720" cy="24384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3" name="Oval 5"/>
            <p:cNvSpPr>
              <a:spLocks noChangeArrowheads="1"/>
            </p:cNvSpPr>
            <p:nvPr/>
          </p:nvSpPr>
          <p:spPr bwMode="auto">
            <a:xfrm>
              <a:off x="4822190" y="4084320"/>
              <a:ext cx="274320" cy="27432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6071870" y="3840480"/>
              <a:ext cx="274320" cy="27432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4974590" y="5257800"/>
              <a:ext cx="274320" cy="27432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5843270" y="5303520"/>
              <a:ext cx="274320" cy="27432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7245350" y="4348204"/>
              <a:ext cx="274320" cy="27432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48" name="Oval 5"/>
            <p:cNvSpPr>
              <a:spLocks noChangeArrowheads="1"/>
            </p:cNvSpPr>
            <p:nvPr/>
          </p:nvSpPr>
          <p:spPr bwMode="auto">
            <a:xfrm>
              <a:off x="6837126" y="5257800"/>
              <a:ext cx="274320" cy="27432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7404100" y="5227320"/>
              <a:ext cx="274320" cy="27432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50" name="AutoShape 11"/>
            <p:cNvCxnSpPr>
              <a:cxnSpLocks noChangeShapeType="1"/>
              <a:stCxn id="43" idx="5"/>
              <a:endCxn id="46" idx="1"/>
            </p:cNvCxnSpPr>
            <p:nvPr/>
          </p:nvCxnSpPr>
          <p:spPr bwMode="auto">
            <a:xfrm>
              <a:off x="5056337" y="4318467"/>
              <a:ext cx="827106" cy="1025226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1"/>
            <p:cNvCxnSpPr>
              <a:cxnSpLocks noChangeShapeType="1"/>
              <a:stCxn id="43" idx="4"/>
              <a:endCxn id="45" idx="0"/>
            </p:cNvCxnSpPr>
            <p:nvPr/>
          </p:nvCxnSpPr>
          <p:spPr bwMode="auto">
            <a:xfrm>
              <a:off x="4959350" y="4358640"/>
              <a:ext cx="152400" cy="8991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1"/>
            <p:cNvCxnSpPr>
              <a:cxnSpLocks noChangeShapeType="1"/>
              <a:endCxn id="47" idx="1"/>
            </p:cNvCxnSpPr>
            <p:nvPr/>
          </p:nvCxnSpPr>
          <p:spPr bwMode="auto">
            <a:xfrm>
              <a:off x="6375867" y="4079985"/>
              <a:ext cx="909656" cy="308392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1"/>
            <p:cNvCxnSpPr>
              <a:cxnSpLocks noChangeShapeType="1"/>
              <a:stCxn id="44" idx="4"/>
              <a:endCxn id="46" idx="0"/>
            </p:cNvCxnSpPr>
            <p:nvPr/>
          </p:nvCxnSpPr>
          <p:spPr bwMode="auto">
            <a:xfrm flipH="1">
              <a:off x="5980430" y="4114800"/>
              <a:ext cx="228600" cy="118872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1"/>
            <p:cNvCxnSpPr>
              <a:cxnSpLocks noChangeShapeType="1"/>
              <a:stCxn id="44" idx="3"/>
              <a:endCxn id="45" idx="7"/>
            </p:cNvCxnSpPr>
            <p:nvPr/>
          </p:nvCxnSpPr>
          <p:spPr bwMode="auto">
            <a:xfrm flipH="1">
              <a:off x="5208737" y="4074627"/>
              <a:ext cx="903306" cy="1223346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11"/>
            <p:cNvCxnSpPr>
              <a:cxnSpLocks noChangeShapeType="1"/>
              <a:endCxn id="46" idx="6"/>
            </p:cNvCxnSpPr>
            <p:nvPr/>
          </p:nvCxnSpPr>
          <p:spPr bwMode="auto">
            <a:xfrm flipH="1">
              <a:off x="6117590" y="4483514"/>
              <a:ext cx="1144922" cy="957166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1"/>
            <p:cNvCxnSpPr>
              <a:cxnSpLocks noChangeShapeType="1"/>
              <a:stCxn id="47" idx="4"/>
              <a:endCxn id="48" idx="0"/>
            </p:cNvCxnSpPr>
            <p:nvPr/>
          </p:nvCxnSpPr>
          <p:spPr bwMode="auto">
            <a:xfrm flipH="1">
              <a:off x="6974286" y="4622524"/>
              <a:ext cx="408224" cy="635276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1"/>
            <p:cNvCxnSpPr>
              <a:cxnSpLocks noChangeShapeType="1"/>
              <a:stCxn id="45" idx="6"/>
              <a:endCxn id="46" idx="3"/>
            </p:cNvCxnSpPr>
            <p:nvPr/>
          </p:nvCxnSpPr>
          <p:spPr bwMode="auto">
            <a:xfrm>
              <a:off x="5248910" y="5394960"/>
              <a:ext cx="634533" cy="142707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2061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Communication Networks					Social networks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encrypted-tbn2.gstatic.com/images?q=tbn:ANd9GcQm6egcvVWAN4gtsB5IjHkad-UuAI7RQe70nIOie-cTUj90Rx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886" y="4044825"/>
            <a:ext cx="4837931" cy="21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hepeopleofpakistan.files.wordpress.com/2010/02/clear_pakistan_map21.gif?w=6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627" y="1219200"/>
            <a:ext cx="3786773" cy="216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cisco.com/c/dam/en/us/td/docs/voice_ip_comm/cucm/srnd/collab09/services.fm/_jcr_content/renditions/services-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29" y="4044825"/>
            <a:ext cx="4510942" cy="21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49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Flight routes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 graphs 						Maze (games)</a:t>
            </a:r>
          </a:p>
        </p:txBody>
      </p:sp>
      <p:pic>
        <p:nvPicPr>
          <p:cNvPr id="2056" name="Picture 8" descr="https://encrypted-tbn3.gstatic.com/images?q=tbn:ANd9GcQBA8e7YraEYCIEAqa8MEs8hO2WZr8_uelnt7zN5pGJdqi87WQ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551" y="1342390"/>
            <a:ext cx="3909066" cy="19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farrall.org/webgraph/fron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097" y="4129088"/>
            <a:ext cx="3318206" cy="202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encrypted-tbn1.gstatic.com/images?q=tbn:ANd9GcTUR_uhEuJuGIZFVCmPHUB3A2vKkjByWrbZ3evf9TMqqzP30XN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4129088"/>
            <a:ext cx="2455187" cy="202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04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Directed Graph</a:t>
            </a:r>
          </a:p>
          <a:p>
            <a:pPr lvl="1"/>
            <a:r>
              <a:rPr lang="en-US" dirty="0"/>
              <a:t>Also called digraph</a:t>
            </a:r>
          </a:p>
          <a:p>
            <a:pPr lvl="1"/>
            <a:r>
              <a:rPr lang="en-US" dirty="0"/>
              <a:t>Every edge has a direction, an incoming edge is not equal to outgoing edge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Vertex order is important</a:t>
            </a:r>
          </a:p>
          <a:p>
            <a:pPr lvl="1"/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Un-Directed Graph</a:t>
            </a:r>
          </a:p>
          <a:p>
            <a:pPr lvl="1"/>
            <a:r>
              <a:rPr lang="en-US" dirty="0"/>
              <a:t>Edge has no direction and considered as two-ways</a:t>
            </a:r>
          </a:p>
          <a:p>
            <a:pPr lvl="2"/>
            <a:r>
              <a:rPr lang="en-US" dirty="0"/>
              <a:t>Vertex order is not important </a:t>
            </a:r>
          </a:p>
          <a:p>
            <a:pPr lvl="1"/>
            <a:endParaRPr lang="en-US" dirty="0"/>
          </a:p>
        </p:txBody>
      </p:sp>
      <p:pic>
        <p:nvPicPr>
          <p:cNvPr id="7" name="Picture 6" descr="http://www.drbunsen.org/static/images/posts/shortest-pa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425" y="3191637"/>
            <a:ext cx="5724975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32"/>
          <p:cNvGrpSpPr>
            <a:grpSpLocks/>
          </p:cNvGrpSpPr>
          <p:nvPr/>
        </p:nvGrpSpPr>
        <p:grpSpPr bwMode="auto">
          <a:xfrm>
            <a:off x="1356360" y="2697480"/>
            <a:ext cx="3475004" cy="2941320"/>
            <a:chOff x="2808" y="1104"/>
            <a:chExt cx="2218" cy="2016"/>
          </a:xfrm>
        </p:grpSpPr>
        <p:sp>
          <p:nvSpPr>
            <p:cNvPr id="69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70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71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72" name="Oval 7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W</a:t>
              </a:r>
            </a:p>
          </p:txBody>
        </p:sp>
        <p:sp>
          <p:nvSpPr>
            <p:cNvPr id="73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74" name="AutoShape 9"/>
            <p:cNvCxnSpPr>
              <a:cxnSpLocks noChangeShapeType="1"/>
              <a:stCxn id="71" idx="3"/>
              <a:endCxn id="70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0"/>
            <p:cNvCxnSpPr>
              <a:cxnSpLocks noChangeShapeType="1"/>
              <a:stCxn id="72" idx="1"/>
              <a:endCxn id="70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1"/>
            <p:cNvCxnSpPr>
              <a:cxnSpLocks noChangeShapeType="1"/>
              <a:stCxn id="72" idx="7"/>
              <a:endCxn id="69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3"/>
            <p:cNvCxnSpPr>
              <a:cxnSpLocks noChangeShapeType="1"/>
              <a:stCxn id="71" idx="5"/>
              <a:endCxn id="69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4"/>
            <p:cNvCxnSpPr>
              <a:cxnSpLocks noChangeShapeType="1"/>
            </p:cNvCxnSpPr>
            <p:nvPr/>
          </p:nvCxnSpPr>
          <p:spPr bwMode="auto">
            <a:xfrm>
              <a:off x="3528" y="1408"/>
              <a:ext cx="0" cy="852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9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Y</a:t>
              </a:r>
            </a:p>
          </p:txBody>
        </p:sp>
        <p:cxnSp>
          <p:nvCxnSpPr>
            <p:cNvPr id="80" name="AutoShape 16"/>
            <p:cNvCxnSpPr>
              <a:cxnSpLocks noChangeShapeType="1"/>
              <a:stCxn id="72" idx="5"/>
              <a:endCxn id="79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17"/>
            <p:cNvCxnSpPr>
              <a:cxnSpLocks noChangeShapeType="1"/>
              <a:stCxn id="69" idx="4"/>
              <a:endCxn id="79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AutoShape 29"/>
            <p:cNvCxnSpPr>
              <a:cxnSpLocks noChangeShapeType="1"/>
              <a:stCxn id="69" idx="5"/>
              <a:endCxn id="73" idx="3"/>
            </p:cNvCxnSpPr>
            <p:nvPr/>
          </p:nvCxnSpPr>
          <p:spPr bwMode="auto">
            <a:xfrm rot="16200000" flipH="1">
              <a:off x="4493" y="1639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2" name="AutoShape 30"/>
            <p:cNvCxnSpPr>
              <a:cxnSpLocks noChangeShapeType="1"/>
              <a:stCxn id="69" idx="7"/>
              <a:endCxn id="73" idx="1"/>
            </p:cNvCxnSpPr>
            <p:nvPr/>
          </p:nvCxnSpPr>
          <p:spPr bwMode="auto">
            <a:xfrm rot="5400000" flipH="1" flipV="1">
              <a:off x="4493" y="1435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3885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689918" cy="49377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End Points </a:t>
            </a:r>
          </a:p>
          <a:p>
            <a:pPr lvl="1"/>
            <a:r>
              <a:rPr lang="en-US" dirty="0"/>
              <a:t>Vertices at both ends of an edge</a:t>
            </a:r>
          </a:p>
          <a:p>
            <a:r>
              <a:rPr lang="en-US" dirty="0"/>
              <a:t>Incident Edge</a:t>
            </a:r>
          </a:p>
          <a:p>
            <a:pPr lvl="1"/>
            <a:r>
              <a:rPr lang="en-US" dirty="0"/>
              <a:t>If vertex is an end point of edge, edge is incident on that vertex</a:t>
            </a:r>
          </a:p>
          <a:p>
            <a:pPr lvl="2"/>
            <a:r>
              <a:rPr lang="en-US" dirty="0"/>
              <a:t>a is incident on u and v</a:t>
            </a:r>
          </a:p>
          <a:p>
            <a:r>
              <a:rPr lang="en-US" dirty="0"/>
              <a:t>Adjacent/Neighbor Vertices</a:t>
            </a:r>
          </a:p>
          <a:p>
            <a:pPr lvl="1"/>
            <a:r>
              <a:rPr lang="en-US" dirty="0"/>
              <a:t>Vertices that are end points of same edge</a:t>
            </a:r>
          </a:p>
          <a:p>
            <a:pPr lvl="2"/>
            <a:r>
              <a:rPr lang="en-US" dirty="0"/>
              <a:t> u, v and w are adjacent</a:t>
            </a:r>
          </a:p>
          <a:p>
            <a:r>
              <a:rPr lang="en-US" dirty="0"/>
              <a:t>Self Loop</a:t>
            </a:r>
          </a:p>
          <a:p>
            <a:pPr lvl="1"/>
            <a:r>
              <a:rPr lang="en-US" dirty="0"/>
              <a:t>Node connected to itself</a:t>
            </a:r>
          </a:p>
          <a:p>
            <a:pPr lvl="2"/>
            <a:r>
              <a:rPr lang="en-US" dirty="0"/>
              <a:t>Z is in self loop and j is self edge</a:t>
            </a:r>
          </a:p>
          <a:p>
            <a:r>
              <a:rPr lang="en-US" dirty="0"/>
              <a:t>Degree of Node</a:t>
            </a:r>
          </a:p>
          <a:p>
            <a:pPr lvl="1"/>
            <a:r>
              <a:rPr lang="en-US" dirty="0"/>
              <a:t>Number of incident edges</a:t>
            </a:r>
          </a:p>
          <a:p>
            <a:pPr lvl="2"/>
            <a:r>
              <a:rPr lang="en-US" dirty="0"/>
              <a:t>U has degree 2, X has degree 5</a:t>
            </a:r>
          </a:p>
          <a:p>
            <a:pPr lvl="2"/>
            <a:r>
              <a:rPr lang="en-US" dirty="0"/>
              <a:t>Self edge is considered twice, so z has degree 4</a:t>
            </a:r>
          </a:p>
          <a:p>
            <a:endParaRPr lang="en-US" dirty="0"/>
          </a:p>
        </p:txBody>
      </p:sp>
      <p:cxnSp>
        <p:nvCxnSpPr>
          <p:cNvPr id="85" name="AutoShape 31"/>
          <p:cNvCxnSpPr>
            <a:cxnSpLocks noChangeShapeType="1"/>
          </p:cNvCxnSpPr>
          <p:nvPr/>
        </p:nvCxnSpPr>
        <p:spPr bwMode="auto">
          <a:xfrm rot="5400000" flipH="1" flipV="1">
            <a:off x="10711976" y="4188619"/>
            <a:ext cx="342900" cy="1588"/>
          </a:xfrm>
          <a:prstGeom prst="curvedConnector5">
            <a:avLst>
              <a:gd name="adj1" fmla="val -44444"/>
              <a:gd name="adj2" fmla="val 40099995"/>
              <a:gd name="adj3" fmla="val 146759"/>
            </a:avLst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6" name="Content Placeholder 5"/>
          <p:cNvSpPr txBox="1">
            <a:spLocks/>
          </p:cNvSpPr>
          <p:nvPr/>
        </p:nvSpPr>
        <p:spPr>
          <a:xfrm>
            <a:off x="6299518" y="1219200"/>
            <a:ext cx="530352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Parallel Edges</a:t>
            </a:r>
          </a:p>
          <a:p>
            <a:pPr lvl="1"/>
            <a:r>
              <a:rPr lang="en-US" dirty="0"/>
              <a:t>Edges with same end points</a:t>
            </a:r>
          </a:p>
          <a:p>
            <a:pPr lvl="2"/>
            <a:r>
              <a:rPr lang="en-US" dirty="0"/>
              <a:t>h and i are parallel edges</a:t>
            </a:r>
          </a:p>
          <a:p>
            <a:pPr lvl="1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415531" y="3048000"/>
            <a:ext cx="3843338" cy="3200400"/>
            <a:chOff x="7415531" y="3032760"/>
            <a:chExt cx="3843338" cy="3200400"/>
          </a:xfrm>
        </p:grpSpPr>
        <p:grpSp>
          <p:nvGrpSpPr>
            <p:cNvPr id="33" name="Group 32"/>
            <p:cNvGrpSpPr>
              <a:grpSpLocks/>
            </p:cNvGrpSpPr>
            <p:nvPr/>
          </p:nvGrpSpPr>
          <p:grpSpPr bwMode="auto">
            <a:xfrm rot="21600000">
              <a:off x="7415531" y="3032760"/>
              <a:ext cx="3843338" cy="3200400"/>
              <a:chOff x="2808" y="1104"/>
              <a:chExt cx="2421" cy="2016"/>
            </a:xfrm>
          </p:grpSpPr>
          <p:sp>
            <p:nvSpPr>
              <p:cNvPr id="34" name="Oval 4"/>
              <p:cNvSpPr>
                <a:spLocks noChangeArrowheads="1"/>
              </p:cNvSpPr>
              <p:nvPr/>
            </p:nvSpPr>
            <p:spPr bwMode="auto">
              <a:xfrm>
                <a:off x="3960" y="1680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35" name="Oval 5"/>
              <p:cNvSpPr>
                <a:spLocks noChangeArrowheads="1"/>
              </p:cNvSpPr>
              <p:nvPr/>
            </p:nvSpPr>
            <p:spPr bwMode="auto">
              <a:xfrm>
                <a:off x="2808" y="1680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/>
                  <a:t>U</a:t>
                </a:r>
              </a:p>
            </p:txBody>
          </p:sp>
          <p:sp>
            <p:nvSpPr>
              <p:cNvPr id="36" name="Oval 6"/>
              <p:cNvSpPr>
                <a:spLocks noChangeArrowheads="1"/>
              </p:cNvSpPr>
              <p:nvPr/>
            </p:nvSpPr>
            <p:spPr bwMode="auto">
              <a:xfrm>
                <a:off x="3384" y="1104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/>
                  <a:t>V</a:t>
                </a:r>
              </a:p>
            </p:txBody>
          </p:sp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3384" y="2256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/>
                  <a:t>W</a:t>
                </a:r>
              </a:p>
            </p:txBody>
          </p:sp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4738" y="1680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Z</a:t>
                </a:r>
              </a:p>
            </p:txBody>
          </p:sp>
          <p:cxnSp>
            <p:nvCxnSpPr>
              <p:cNvPr id="39" name="AutoShape 9"/>
              <p:cNvCxnSpPr>
                <a:cxnSpLocks noChangeShapeType="1"/>
                <a:stCxn id="36" idx="3"/>
                <a:endCxn id="35" idx="7"/>
              </p:cNvCxnSpPr>
              <p:nvPr/>
            </p:nvCxnSpPr>
            <p:spPr bwMode="auto">
              <a:xfrm flipH="1">
                <a:off x="3054" y="1356"/>
                <a:ext cx="372" cy="36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AutoShape 10"/>
              <p:cNvCxnSpPr>
                <a:cxnSpLocks noChangeShapeType="1"/>
                <a:stCxn id="37" idx="1"/>
                <a:endCxn id="35" idx="5"/>
              </p:cNvCxnSpPr>
              <p:nvPr/>
            </p:nvCxnSpPr>
            <p:spPr bwMode="auto">
              <a:xfrm flipH="1" flipV="1">
                <a:off x="3054" y="1932"/>
                <a:ext cx="372" cy="36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AutoShape 11"/>
              <p:cNvCxnSpPr>
                <a:cxnSpLocks noChangeShapeType="1"/>
                <a:stCxn id="37" idx="7"/>
                <a:endCxn id="34" idx="3"/>
              </p:cNvCxnSpPr>
              <p:nvPr/>
            </p:nvCxnSpPr>
            <p:spPr bwMode="auto">
              <a:xfrm flipV="1">
                <a:off x="3630" y="1932"/>
                <a:ext cx="372" cy="36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AutoShape 13"/>
              <p:cNvCxnSpPr>
                <a:cxnSpLocks noChangeShapeType="1"/>
                <a:stCxn id="36" idx="5"/>
                <a:endCxn id="34" idx="1"/>
              </p:cNvCxnSpPr>
              <p:nvPr/>
            </p:nvCxnSpPr>
            <p:spPr bwMode="auto">
              <a:xfrm>
                <a:off x="3630" y="1356"/>
                <a:ext cx="372" cy="36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AutoShape 14"/>
              <p:cNvCxnSpPr>
                <a:cxnSpLocks noChangeShapeType="1"/>
              </p:cNvCxnSpPr>
              <p:nvPr/>
            </p:nvCxnSpPr>
            <p:spPr bwMode="auto">
              <a:xfrm>
                <a:off x="3528" y="1408"/>
                <a:ext cx="0" cy="852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70" name="Oval 15"/>
              <p:cNvSpPr>
                <a:spLocks noChangeArrowheads="1"/>
              </p:cNvSpPr>
              <p:nvPr/>
            </p:nvSpPr>
            <p:spPr bwMode="auto">
              <a:xfrm>
                <a:off x="3966" y="2832"/>
                <a:ext cx="288" cy="288"/>
              </a:xfrm>
              <a:prstGeom prst="ellipse">
                <a:avLst/>
              </a:prstGeom>
              <a:ln>
                <a:headEnd/>
                <a:tailEnd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/>
                  <a:t>Y</a:t>
                </a:r>
              </a:p>
            </p:txBody>
          </p:sp>
          <p:cxnSp>
            <p:nvCxnSpPr>
              <p:cNvPr id="71" name="AutoShape 16"/>
              <p:cNvCxnSpPr>
                <a:cxnSpLocks noChangeShapeType="1"/>
                <a:stCxn id="37" idx="5"/>
                <a:endCxn id="70" idx="1"/>
              </p:cNvCxnSpPr>
              <p:nvPr/>
            </p:nvCxnSpPr>
            <p:spPr bwMode="auto">
              <a:xfrm>
                <a:off x="3630" y="2508"/>
                <a:ext cx="378" cy="360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AutoShape 17"/>
              <p:cNvCxnSpPr>
                <a:cxnSpLocks noChangeShapeType="1"/>
                <a:stCxn id="34" idx="4"/>
                <a:endCxn id="70" idx="0"/>
              </p:cNvCxnSpPr>
              <p:nvPr/>
            </p:nvCxnSpPr>
            <p:spPr bwMode="auto">
              <a:xfrm>
                <a:off x="4104" y="1974"/>
                <a:ext cx="6" cy="852"/>
              </a:xfrm>
              <a:prstGeom prst="straightConnector1">
                <a:avLst/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73" name="Text Box 18"/>
              <p:cNvSpPr txBox="1">
                <a:spLocks noChangeArrowheads="1"/>
              </p:cNvSpPr>
              <p:nvPr/>
            </p:nvSpPr>
            <p:spPr bwMode="auto">
              <a:xfrm>
                <a:off x="3054" y="1254"/>
                <a:ext cx="2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74" name="Text Box 19"/>
              <p:cNvSpPr txBox="1">
                <a:spLocks noChangeArrowheads="1"/>
              </p:cNvSpPr>
              <p:nvPr/>
            </p:nvSpPr>
            <p:spPr bwMode="auto">
              <a:xfrm>
                <a:off x="3046" y="1974"/>
                <a:ext cx="2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c</a:t>
                </a:r>
              </a:p>
            </p:txBody>
          </p:sp>
          <p:sp>
            <p:nvSpPr>
              <p:cNvPr id="75" name="Text Box 20"/>
              <p:cNvSpPr txBox="1">
                <a:spLocks noChangeArrowheads="1"/>
              </p:cNvSpPr>
              <p:nvPr/>
            </p:nvSpPr>
            <p:spPr bwMode="auto">
              <a:xfrm>
                <a:off x="3819" y="1239"/>
                <a:ext cx="2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76" name="Text Box 21"/>
              <p:cNvSpPr txBox="1">
                <a:spLocks noChangeArrowheads="1"/>
              </p:cNvSpPr>
              <p:nvPr/>
            </p:nvSpPr>
            <p:spPr bwMode="auto">
              <a:xfrm>
                <a:off x="3765" y="2024"/>
                <a:ext cx="2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sp>
            <p:nvSpPr>
              <p:cNvPr id="77" name="Text Box 22"/>
              <p:cNvSpPr txBox="1">
                <a:spLocks noChangeArrowheads="1"/>
              </p:cNvSpPr>
              <p:nvPr/>
            </p:nvSpPr>
            <p:spPr bwMode="auto">
              <a:xfrm>
                <a:off x="3347" y="1573"/>
                <a:ext cx="2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78" name="Text Box 23"/>
              <p:cNvSpPr txBox="1">
                <a:spLocks noChangeArrowheads="1"/>
              </p:cNvSpPr>
              <p:nvPr/>
            </p:nvSpPr>
            <p:spPr bwMode="auto">
              <a:xfrm>
                <a:off x="3676" y="2646"/>
                <a:ext cx="1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79" name="Text Box 24"/>
              <p:cNvSpPr txBox="1">
                <a:spLocks noChangeArrowheads="1"/>
              </p:cNvSpPr>
              <p:nvPr/>
            </p:nvSpPr>
            <p:spPr bwMode="auto">
              <a:xfrm>
                <a:off x="4080" y="2292"/>
                <a:ext cx="2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sp>
            <p:nvSpPr>
              <p:cNvPr id="80" name="Text Box 25"/>
              <p:cNvSpPr txBox="1">
                <a:spLocks noChangeArrowheads="1"/>
              </p:cNvSpPr>
              <p:nvPr/>
            </p:nvSpPr>
            <p:spPr bwMode="auto">
              <a:xfrm>
                <a:off x="4398" y="1342"/>
                <a:ext cx="2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81" name="Text Box 26"/>
              <p:cNvSpPr txBox="1">
                <a:spLocks noChangeArrowheads="1"/>
              </p:cNvSpPr>
              <p:nvPr/>
            </p:nvSpPr>
            <p:spPr bwMode="auto">
              <a:xfrm>
                <a:off x="4429" y="2096"/>
                <a:ext cx="15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  <p:sp>
            <p:nvSpPr>
              <p:cNvPr id="82" name="Text Box 27"/>
              <p:cNvSpPr txBox="1">
                <a:spLocks noChangeArrowheads="1"/>
              </p:cNvSpPr>
              <p:nvPr/>
            </p:nvSpPr>
            <p:spPr bwMode="auto">
              <a:xfrm>
                <a:off x="5059" y="1716"/>
                <a:ext cx="17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cxnSp>
            <p:nvCxnSpPr>
              <p:cNvPr id="83" name="AutoShape 29"/>
              <p:cNvCxnSpPr>
                <a:cxnSpLocks noChangeShapeType="1"/>
                <a:stCxn id="34" idx="5"/>
                <a:endCxn id="38" idx="3"/>
              </p:cNvCxnSpPr>
              <p:nvPr/>
            </p:nvCxnSpPr>
            <p:spPr bwMode="auto">
              <a:xfrm rot="16200000" flipH="1">
                <a:off x="4493" y="1639"/>
                <a:ext cx="8" cy="574"/>
              </a:xfrm>
              <a:prstGeom prst="curvedConnector3">
                <a:avLst>
                  <a:gd name="adj1" fmla="val 2327205"/>
                </a:avLst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4" name="AutoShape 30"/>
              <p:cNvCxnSpPr>
                <a:cxnSpLocks noChangeShapeType="1"/>
                <a:stCxn id="34" idx="7"/>
                <a:endCxn id="38" idx="1"/>
              </p:cNvCxnSpPr>
              <p:nvPr/>
            </p:nvCxnSpPr>
            <p:spPr bwMode="auto">
              <a:xfrm rot="5400000" flipH="1" flipV="1">
                <a:off x="4493" y="1435"/>
                <a:ext cx="8" cy="574"/>
              </a:xfrm>
              <a:prstGeom prst="curvedConnector3">
                <a:avLst>
                  <a:gd name="adj1" fmla="val 2327205"/>
                </a:avLst>
              </a:prstGeom>
              <a:noFill/>
              <a:ln w="2857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87" name="Oval 5"/>
            <p:cNvSpPr>
              <a:spLocks noChangeArrowheads="1"/>
            </p:cNvSpPr>
            <p:nvPr/>
          </p:nvSpPr>
          <p:spPr bwMode="auto">
            <a:xfrm>
              <a:off x="7443470" y="4953000"/>
              <a:ext cx="457200" cy="457200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263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12/12/2015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Saba Anwar, Computer Science Department- CIIT Lahore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a directed graph we can distinguish between</a:t>
            </a:r>
          </a:p>
          <a:p>
            <a:pPr lvl="1"/>
            <a:r>
              <a:rPr lang="en-US" dirty="0"/>
              <a:t>Incoming Edges</a:t>
            </a:r>
          </a:p>
          <a:p>
            <a:pPr lvl="2"/>
            <a:r>
              <a:rPr lang="en-US" dirty="0"/>
              <a:t>Directed edges for which the given vertex is destination</a:t>
            </a:r>
          </a:p>
          <a:p>
            <a:pPr lvl="3"/>
            <a:r>
              <a:rPr lang="en-US" dirty="0"/>
              <a:t>c is incoming edge of U</a:t>
            </a:r>
          </a:p>
          <a:p>
            <a:pPr lvl="1"/>
            <a:r>
              <a:rPr lang="en-US" dirty="0"/>
              <a:t>Outgoing Edges</a:t>
            </a:r>
          </a:p>
          <a:p>
            <a:pPr lvl="2"/>
            <a:r>
              <a:rPr lang="en-US" dirty="0"/>
              <a:t>Directed edges for which the given vertex is origin</a:t>
            </a:r>
          </a:p>
          <a:p>
            <a:pPr lvl="2"/>
            <a:r>
              <a:rPr lang="en-US" dirty="0"/>
              <a:t>a is outgoing edge of U</a:t>
            </a:r>
          </a:p>
          <a:p>
            <a:pPr lvl="1"/>
            <a:r>
              <a:rPr lang="en-US" dirty="0"/>
              <a:t>In-Degree of Vertex</a:t>
            </a:r>
          </a:p>
          <a:p>
            <a:pPr lvl="2"/>
            <a:r>
              <a:rPr lang="en-US" dirty="0"/>
              <a:t>Number of incoming edges</a:t>
            </a:r>
          </a:p>
          <a:p>
            <a:pPr lvl="1"/>
            <a:r>
              <a:rPr lang="en-US" dirty="0"/>
              <a:t>Out-Degree of Vertex </a:t>
            </a:r>
          </a:p>
          <a:p>
            <a:pPr lvl="2"/>
            <a:r>
              <a:rPr lang="en-US" dirty="0"/>
              <a:t>Number of outgoing edges</a:t>
            </a:r>
          </a:p>
          <a:p>
            <a:pPr lvl="1"/>
            <a:r>
              <a:rPr lang="en-US" altLang="en-US" dirty="0"/>
              <a:t>Source Vertices</a:t>
            </a:r>
          </a:p>
          <a:p>
            <a:pPr lvl="2"/>
            <a:r>
              <a:rPr lang="en-US" altLang="en-US" dirty="0"/>
              <a:t>Vertices with an in-degree of zero </a:t>
            </a:r>
          </a:p>
          <a:p>
            <a:pPr lvl="3"/>
            <a:r>
              <a:rPr lang="en-US" altLang="en-US" dirty="0"/>
              <a:t>w is source vertex</a:t>
            </a:r>
          </a:p>
          <a:p>
            <a:pPr lvl="1"/>
            <a:r>
              <a:rPr lang="en-US" altLang="en-US" dirty="0"/>
              <a:t>Sink Vertices</a:t>
            </a:r>
          </a:p>
          <a:p>
            <a:pPr lvl="2"/>
            <a:r>
              <a:rPr lang="en-US" altLang="en-US" dirty="0"/>
              <a:t>Vertices with an out-degree of zero</a:t>
            </a:r>
          </a:p>
          <a:p>
            <a:pPr lvl="3"/>
            <a:r>
              <a:rPr lang="en-US" altLang="en-US" dirty="0"/>
              <a:t>v is sink vertex</a:t>
            </a:r>
          </a:p>
          <a:p>
            <a:pPr marL="274320" lvl="1" indent="0">
              <a:buNone/>
            </a:pPr>
            <a:endParaRPr lang="en-US" altLang="en-US" dirty="0"/>
          </a:p>
          <a:p>
            <a:pPr lvl="2"/>
            <a:endParaRPr lang="en-US" dirty="0"/>
          </a:p>
        </p:txBody>
      </p:sp>
      <p:grpSp>
        <p:nvGrpSpPr>
          <p:cNvPr id="90" name="Group 32"/>
          <p:cNvGrpSpPr>
            <a:grpSpLocks/>
          </p:cNvGrpSpPr>
          <p:nvPr/>
        </p:nvGrpSpPr>
        <p:grpSpPr bwMode="auto">
          <a:xfrm>
            <a:off x="7430770" y="2956560"/>
            <a:ext cx="3521075" cy="3200400"/>
            <a:chOff x="2808" y="1104"/>
            <a:chExt cx="2218" cy="2016"/>
          </a:xfrm>
        </p:grpSpPr>
        <p:sp>
          <p:nvSpPr>
            <p:cNvPr id="93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94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95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V</a:t>
              </a:r>
            </a:p>
          </p:txBody>
        </p:sp>
        <p:sp>
          <p:nvSpPr>
            <p:cNvPr id="96" name="Oval 7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W</a:t>
              </a:r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4738" y="1680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98" name="AutoShape 9"/>
            <p:cNvCxnSpPr>
              <a:cxnSpLocks noChangeShapeType="1"/>
              <a:stCxn id="95" idx="3"/>
              <a:endCxn id="94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AutoShape 10"/>
            <p:cNvCxnSpPr>
              <a:cxnSpLocks noChangeShapeType="1"/>
              <a:stCxn id="96" idx="1"/>
              <a:endCxn id="94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0" name="AutoShape 11"/>
            <p:cNvCxnSpPr>
              <a:cxnSpLocks noChangeShapeType="1"/>
              <a:stCxn id="96" idx="7"/>
              <a:endCxn id="93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1" name="AutoShape 13"/>
            <p:cNvCxnSpPr>
              <a:cxnSpLocks noChangeShapeType="1"/>
              <a:stCxn id="95" idx="5"/>
              <a:endCxn id="93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" name="AutoShape 14"/>
            <p:cNvCxnSpPr>
              <a:cxnSpLocks noChangeShapeType="1"/>
            </p:cNvCxnSpPr>
            <p:nvPr/>
          </p:nvCxnSpPr>
          <p:spPr bwMode="auto">
            <a:xfrm>
              <a:off x="3528" y="1408"/>
              <a:ext cx="0" cy="852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3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/>
                <a:t>Y</a:t>
              </a:r>
            </a:p>
          </p:txBody>
        </p:sp>
        <p:cxnSp>
          <p:nvCxnSpPr>
            <p:cNvPr id="104" name="AutoShape 16"/>
            <p:cNvCxnSpPr>
              <a:cxnSpLocks noChangeShapeType="1"/>
              <a:stCxn id="96" idx="5"/>
              <a:endCxn id="103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AutoShape 17"/>
            <p:cNvCxnSpPr>
              <a:cxnSpLocks noChangeShapeType="1"/>
              <a:stCxn id="93" idx="4"/>
              <a:endCxn id="103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6" name="Text Box 18"/>
            <p:cNvSpPr txBox="1">
              <a:spLocks noChangeArrowheads="1"/>
            </p:cNvSpPr>
            <p:nvPr/>
          </p:nvSpPr>
          <p:spPr bwMode="auto">
            <a:xfrm>
              <a:off x="3054" y="125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7" name="Text Box 19"/>
            <p:cNvSpPr txBox="1">
              <a:spLocks noChangeArrowheads="1"/>
            </p:cNvSpPr>
            <p:nvPr/>
          </p:nvSpPr>
          <p:spPr bwMode="auto">
            <a:xfrm>
              <a:off x="3046" y="1974"/>
              <a:ext cx="2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108" name="Text Box 20"/>
            <p:cNvSpPr txBox="1">
              <a:spLocks noChangeArrowheads="1"/>
            </p:cNvSpPr>
            <p:nvPr/>
          </p:nvSpPr>
          <p:spPr bwMode="auto">
            <a:xfrm>
              <a:off x="3819" y="1239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9" name="Text Box 21"/>
            <p:cNvSpPr txBox="1">
              <a:spLocks noChangeArrowheads="1"/>
            </p:cNvSpPr>
            <p:nvPr/>
          </p:nvSpPr>
          <p:spPr bwMode="auto">
            <a:xfrm>
              <a:off x="3765" y="202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10" name="Text Box 22"/>
            <p:cNvSpPr txBox="1">
              <a:spLocks noChangeArrowheads="1"/>
            </p:cNvSpPr>
            <p:nvPr/>
          </p:nvSpPr>
          <p:spPr bwMode="auto">
            <a:xfrm>
              <a:off x="3347" y="1573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11" name="Text Box 23"/>
            <p:cNvSpPr txBox="1">
              <a:spLocks noChangeArrowheads="1"/>
            </p:cNvSpPr>
            <p:nvPr/>
          </p:nvSpPr>
          <p:spPr bwMode="auto">
            <a:xfrm>
              <a:off x="3676" y="2646"/>
              <a:ext cx="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12" name="Text Box 24"/>
            <p:cNvSpPr txBox="1">
              <a:spLocks noChangeArrowheads="1"/>
            </p:cNvSpPr>
            <p:nvPr/>
          </p:nvSpPr>
          <p:spPr bwMode="auto">
            <a:xfrm>
              <a:off x="4080" y="2292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113" name="Text Box 25"/>
            <p:cNvSpPr txBox="1">
              <a:spLocks noChangeArrowheads="1"/>
            </p:cNvSpPr>
            <p:nvPr/>
          </p:nvSpPr>
          <p:spPr bwMode="auto">
            <a:xfrm>
              <a:off x="4398" y="1342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sp>
          <p:nvSpPr>
            <p:cNvPr id="114" name="Text Box 26"/>
            <p:cNvSpPr txBox="1">
              <a:spLocks noChangeArrowheads="1"/>
            </p:cNvSpPr>
            <p:nvPr/>
          </p:nvSpPr>
          <p:spPr bwMode="auto">
            <a:xfrm>
              <a:off x="4429" y="2046"/>
              <a:ext cx="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cxnSp>
          <p:nvCxnSpPr>
            <p:cNvPr id="115" name="AutoShape 29"/>
            <p:cNvCxnSpPr>
              <a:cxnSpLocks noChangeShapeType="1"/>
              <a:stCxn id="93" idx="5"/>
              <a:endCxn id="97" idx="3"/>
            </p:cNvCxnSpPr>
            <p:nvPr/>
          </p:nvCxnSpPr>
          <p:spPr bwMode="auto">
            <a:xfrm rot="16200000" flipH="1">
              <a:off x="4493" y="1639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6" name="AutoShape 30"/>
            <p:cNvCxnSpPr>
              <a:cxnSpLocks noChangeShapeType="1"/>
              <a:stCxn id="93" idx="7"/>
              <a:endCxn id="97" idx="1"/>
            </p:cNvCxnSpPr>
            <p:nvPr/>
          </p:nvCxnSpPr>
          <p:spPr bwMode="auto">
            <a:xfrm rot="5400000" flipH="1" flipV="1">
              <a:off x="4493" y="1435"/>
              <a:ext cx="8" cy="574"/>
            </a:xfrm>
            <a:prstGeom prst="curvedConnector3">
              <a:avLst>
                <a:gd name="adj1" fmla="val 2327205"/>
              </a:avLst>
            </a:prstGeom>
            <a:noFill/>
            <a:ln w="28575">
              <a:solidFill>
                <a:srgbClr val="00B0F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82243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279D57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55567</TotalTime>
  <Words>2072</Words>
  <Application>Microsoft Office PowerPoint</Application>
  <PresentationFormat>Widescreen</PresentationFormat>
  <Paragraphs>846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Times New Roman</vt:lpstr>
      <vt:lpstr>Wingdings</vt:lpstr>
      <vt:lpstr>Wingdings 3</vt:lpstr>
      <vt:lpstr>Origin</vt:lpstr>
      <vt:lpstr>Graphs</vt:lpstr>
      <vt:lpstr>Outline</vt:lpstr>
      <vt:lpstr>Graph</vt:lpstr>
      <vt:lpstr>Graph</vt:lpstr>
      <vt:lpstr>Applications</vt:lpstr>
      <vt:lpstr>Applications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Graph ADT</vt:lpstr>
      <vt:lpstr>Memory Representation</vt:lpstr>
      <vt:lpstr>Adjacency Matrix</vt:lpstr>
      <vt:lpstr>Adjacency Matrix</vt:lpstr>
      <vt:lpstr>Example</vt:lpstr>
      <vt:lpstr>Example</vt:lpstr>
      <vt:lpstr>Adjacency Matrix</vt:lpstr>
      <vt:lpstr>Adjacency List</vt:lpstr>
      <vt:lpstr>Adjacency List</vt:lpstr>
      <vt:lpstr>PowerPoint Presentation</vt:lpstr>
      <vt:lpstr>Adjacency List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 Anwar</dc:creator>
  <cp:lastModifiedBy>Saba Anwar</cp:lastModifiedBy>
  <cp:revision>1169</cp:revision>
  <dcterms:created xsi:type="dcterms:W3CDTF">2014-08-15T08:02:42Z</dcterms:created>
  <dcterms:modified xsi:type="dcterms:W3CDTF">2017-06-01T19:22:54Z</dcterms:modified>
</cp:coreProperties>
</file>