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9"/>
  </p:notesMasterIdLst>
  <p:sldIdLst>
    <p:sldId id="256" r:id="rId2"/>
    <p:sldId id="371" r:id="rId3"/>
    <p:sldId id="516" r:id="rId4"/>
    <p:sldId id="576" r:id="rId5"/>
    <p:sldId id="583" r:id="rId6"/>
    <p:sldId id="624" r:id="rId7"/>
    <p:sldId id="627" r:id="rId8"/>
    <p:sldId id="625" r:id="rId9"/>
    <p:sldId id="626" r:id="rId10"/>
    <p:sldId id="589" r:id="rId11"/>
    <p:sldId id="621" r:id="rId12"/>
    <p:sldId id="628" r:id="rId13"/>
    <p:sldId id="666" r:id="rId14"/>
    <p:sldId id="579" r:id="rId15"/>
    <p:sldId id="622" r:id="rId16"/>
    <p:sldId id="623" r:id="rId17"/>
    <p:sldId id="668" r:id="rId18"/>
    <p:sldId id="632" r:id="rId19"/>
    <p:sldId id="630" r:id="rId20"/>
    <p:sldId id="631" r:id="rId21"/>
    <p:sldId id="606" r:id="rId22"/>
    <p:sldId id="636" r:id="rId23"/>
    <p:sldId id="663" r:id="rId24"/>
    <p:sldId id="548" r:id="rId25"/>
    <p:sldId id="524" r:id="rId26"/>
    <p:sldId id="637" r:id="rId27"/>
    <p:sldId id="687" r:id="rId28"/>
    <p:sldId id="688" r:id="rId29"/>
    <p:sldId id="689" r:id="rId30"/>
    <p:sldId id="690" r:id="rId31"/>
    <p:sldId id="638" r:id="rId32"/>
    <p:sldId id="639" r:id="rId33"/>
    <p:sldId id="640" r:id="rId34"/>
    <p:sldId id="641" r:id="rId35"/>
    <p:sldId id="642" r:id="rId36"/>
    <p:sldId id="643" r:id="rId37"/>
    <p:sldId id="644" r:id="rId38"/>
    <p:sldId id="645" r:id="rId39"/>
    <p:sldId id="646" r:id="rId40"/>
    <p:sldId id="647" r:id="rId41"/>
    <p:sldId id="648" r:id="rId42"/>
    <p:sldId id="686" r:id="rId43"/>
    <p:sldId id="649" r:id="rId44"/>
    <p:sldId id="650" r:id="rId45"/>
    <p:sldId id="651" r:id="rId46"/>
    <p:sldId id="652" r:id="rId47"/>
    <p:sldId id="653" r:id="rId48"/>
    <p:sldId id="691" r:id="rId49"/>
    <p:sldId id="692" r:id="rId50"/>
    <p:sldId id="693" r:id="rId51"/>
    <p:sldId id="694" r:id="rId52"/>
    <p:sldId id="695" r:id="rId53"/>
    <p:sldId id="696" r:id="rId54"/>
    <p:sldId id="697" r:id="rId55"/>
    <p:sldId id="698" r:id="rId56"/>
    <p:sldId id="699" r:id="rId57"/>
    <p:sldId id="70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434" autoAdjust="0"/>
  </p:normalViewPr>
  <p:slideViewPr>
    <p:cSldViewPr snapToGrid="0">
      <p:cViewPr varScale="1">
        <p:scale>
          <a:sx n="60" d="100"/>
          <a:sy n="60" d="100"/>
        </p:scale>
        <p:origin x="72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pPr/>
              <a:t>30/05/2017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pPr/>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pPr/>
              <a:t>1</a:t>
            </a:fld>
            <a:endParaRPr lang="en-GB" dirty="0"/>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pPr/>
              <a:t>2</a:t>
            </a:fld>
            <a:endParaRPr lang="en-GB"/>
          </a:p>
        </p:txBody>
      </p:sp>
    </p:spTree>
    <p:extLst>
      <p:ext uri="{BB962C8B-B14F-4D97-AF65-F5344CB8AC3E}">
        <p14:creationId xmlns:p14="http://schemas.microsoft.com/office/powerpoint/2010/main" val="9672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BD98179D-CAEC-44D4-87ED-5B5BE542EB74}" type="datetime1">
              <a:rPr lang="en-GB" smtClean="0"/>
              <a:pPr/>
              <a:t>30/05/2017</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pPr/>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A940E7-1635-4AB9-869F-A53A80BF51DB}" type="datetime1">
              <a:rPr lang="en-GB" smtClean="0"/>
              <a:pPr/>
              <a:t>30/05/2017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FE5A52-8C9B-4020-8AC3-1A1BD0045DEC}" type="datetime1">
              <a:rPr lang="en-GB" smtClean="0"/>
              <a:pPr/>
              <a:t>30/05/2017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D3CE4F-CFF3-4488-9347-FE72A4D4754E}" type="datetime1">
              <a:rPr lang="en-GB" smtClean="0"/>
              <a:pPr/>
              <a:t>30/05/2017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80BA84D1-64F7-4364-AB60-939860AA87E7}" type="datetime1">
              <a:rPr lang="en-GB" smtClean="0"/>
              <a:pPr/>
              <a:t>30/05/2017</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pPr/>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E45285-1A56-4E0F-B8DF-B4C2FC8137D8}" type="datetime1">
              <a:rPr lang="en-GB" smtClean="0"/>
              <a:pPr/>
              <a:t>30/05/2017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6574ADE-7503-42E9-8293-18FDAC21E654}" type="datetime1">
              <a:rPr lang="en-GB" smtClean="0"/>
              <a:pPr/>
              <a:t>30/05/2017</a:t>
            </a:fld>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pPr/>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00FB01-A984-4190-A526-0A0B4B4C0260}"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75CCD-67FD-4B6D-93BF-3170DD8337DB}" type="datetime1">
              <a:rPr lang="en-GB" smtClean="0"/>
              <a:pPr/>
              <a:t>30/05/2017</a:t>
            </a:fld>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pPr/>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EE85D2-3F22-42D0-967B-37ACB573BBA5}" type="datetime1">
              <a:rPr lang="en-GB" smtClean="0"/>
              <a:pPr/>
              <a:t>30/05/2017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7650442-247B-40CC-964E-725587E8EA9B}" type="datetime1">
              <a:rPr lang="en-GB" smtClean="0"/>
              <a:pPr/>
              <a:t>30/05/2017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A0E7CA3B-B224-4FF5-9401-8E19EB1A2DBD}" type="datetime1">
              <a:rPr lang="en-GB" smtClean="0"/>
              <a:pPr/>
              <a:t>30/05/2017</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pPr/>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ersonal.kent.edu/~rmuhamma/Algorithms/MyAlgorithms/GraphAlgor/depthSearch.htm" TargetMode="External"/><Relationship Id="rId2" Type="http://schemas.openxmlformats.org/officeDocument/2006/relationships/hyperlink" Target="http://www.personal.kent.edu/~rmuhamma/Algorithms/MyAlgorithms/GraphAlgor/breadthSearch.htm" TargetMode="External"/><Relationship Id="rId1" Type="http://schemas.openxmlformats.org/officeDocument/2006/relationships/slideLayout" Target="../slideLayouts/slideLayout2.xml"/><Relationship Id="rId5" Type="http://schemas.openxmlformats.org/officeDocument/2006/relationships/hyperlink" Target="https://www.cs.usfca.edu/~galles/visualization/DFS.html" TargetMode="External"/><Relationship Id="rId4" Type="http://schemas.openxmlformats.org/officeDocument/2006/relationships/hyperlink" Target="https://www.cs.usfca.edu/~galles/visualization/BF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s.cornell.edu/courses/cs312/2002sp/lectures/lec20/lec20.htm" TargetMode="External"/><Relationship Id="rId2" Type="http://schemas.openxmlformats.org/officeDocument/2006/relationships/hyperlink" Target="http://en.wikipedia.org/wiki/Dijkstra's_algorith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Graphs</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(Alternate Approach)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10</a:t>
            </a:fld>
            <a:endParaRPr lang="en-GB"/>
          </a:p>
        </p:txBody>
      </p:sp>
      <p:sp>
        <p:nvSpPr>
          <p:cNvPr id="6" name="Content Placeholder 5"/>
          <p:cNvSpPr>
            <a:spLocks noGrp="1"/>
          </p:cNvSpPr>
          <p:nvPr>
            <p:ph sz="quarter" idx="1"/>
          </p:nvPr>
        </p:nvSpPr>
        <p:spPr>
          <a:xfrm>
            <a:off x="609600" y="1219200"/>
            <a:ext cx="5362575" cy="4937760"/>
          </a:xfrm>
          <a:ln>
            <a:solidFill>
              <a:schemeClr val="accent1"/>
            </a:solidFill>
          </a:ln>
        </p:spPr>
        <p:txBody>
          <a:bodyPr/>
          <a:lstStyle/>
          <a:p>
            <a:r>
              <a:rPr lang="en-US" dirty="0"/>
              <a:t>Rather than using tri-coloring, just maintain two states.</a:t>
            </a:r>
          </a:p>
          <a:p>
            <a:pPr lvl="1"/>
            <a:r>
              <a:rPr lang="en-US" dirty="0"/>
              <a:t>If a vertex is undiscovered</a:t>
            </a:r>
          </a:p>
          <a:p>
            <a:pPr lvl="2"/>
            <a:r>
              <a:rPr lang="en-US" dirty="0"/>
              <a:t>It will be marked as visited=false</a:t>
            </a:r>
          </a:p>
          <a:p>
            <a:pPr lvl="1"/>
            <a:r>
              <a:rPr lang="en-US" dirty="0"/>
              <a:t>If a vertex is pushed to queue</a:t>
            </a:r>
            <a:r>
              <a:rPr lang="en-US" dirty="0">
                <a:sym typeface="Wingdings" panose="05000000000000000000" pitchFamily="2" charset="2"/>
              </a:rPr>
              <a:t> it is discovered</a:t>
            </a:r>
          </a:p>
          <a:p>
            <a:pPr lvl="2"/>
            <a:r>
              <a:rPr lang="en-US" dirty="0">
                <a:sym typeface="Wingdings" panose="05000000000000000000" pitchFamily="2" charset="2"/>
              </a:rPr>
              <a:t>Mark it visited = true</a:t>
            </a:r>
          </a:p>
          <a:p>
            <a:pPr lvl="1"/>
            <a:r>
              <a:rPr lang="en-US" dirty="0">
                <a:sym typeface="Wingdings" panose="05000000000000000000" pitchFamily="2" charset="2"/>
              </a:rPr>
              <a:t>If a vertex is popped off it is fully explored</a:t>
            </a:r>
          </a:p>
          <a:p>
            <a:pPr lvl="2"/>
            <a:r>
              <a:rPr lang="en-US" dirty="0">
                <a:sym typeface="Wingdings" panose="05000000000000000000" pitchFamily="2" charset="2"/>
              </a:rPr>
              <a:t>No marking</a:t>
            </a:r>
          </a:p>
          <a:p>
            <a:pPr marL="548640" lvl="2" indent="0">
              <a:buNone/>
            </a:pPr>
            <a:endParaRPr lang="en-US" dirty="0"/>
          </a:p>
        </p:txBody>
      </p:sp>
      <p:sp>
        <p:nvSpPr>
          <p:cNvPr id="7" name="Content Placeholder 5"/>
          <p:cNvSpPr txBox="1">
            <a:spLocks/>
          </p:cNvSpPr>
          <p:nvPr/>
        </p:nvSpPr>
        <p:spPr>
          <a:xfrm>
            <a:off x="6272213" y="1214432"/>
            <a:ext cx="5333993" cy="4937760"/>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visited[v]=false</a:t>
            </a:r>
          </a:p>
          <a:p>
            <a:pPr marL="777240" lvl="1" indent="-457200">
              <a:buFont typeface="+mj-lt"/>
              <a:buAutoNum type="arabicPeriod"/>
            </a:pPr>
            <a:r>
              <a:rPr lang="en-US" dirty="0">
                <a:latin typeface="Consolas" panose="020B0609020204030204" pitchFamily="49" charset="0"/>
                <a:cs typeface="Consolas" panose="020B0609020204030204" pitchFamily="49" charset="0"/>
              </a:rPr>
              <a:t>visited[start]=true</a:t>
            </a:r>
            <a:endParaRPr lang="en-US" sz="2600"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print(u)</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node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!(visited[v])</a:t>
            </a:r>
          </a:p>
          <a:p>
            <a:pPr marL="777240" lvl="1" indent="-457200">
              <a:buFont typeface="+mj-lt"/>
              <a:buAutoNum type="arabicPeriod"/>
            </a:pPr>
            <a:r>
              <a:rPr lang="en-US" dirty="0">
                <a:latin typeface="Consolas" panose="020B0609020204030204" pitchFamily="49" charset="0"/>
                <a:cs typeface="Consolas" panose="020B0609020204030204" pitchFamily="49" charset="0"/>
              </a:rPr>
              <a:t>             visited[v]=true</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10841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11</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Start vertex=1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Order: 1, 5, 3, 6, 2, 4</a:t>
            </a:r>
          </a:p>
        </p:txBody>
      </p:sp>
      <p:pic>
        <p:nvPicPr>
          <p:cNvPr id="7" name="Picture 6"/>
          <p:cNvPicPr>
            <a:picLocks noChangeAspect="1"/>
          </p:cNvPicPr>
          <p:nvPr/>
        </p:nvPicPr>
        <p:blipFill rotWithShape="1">
          <a:blip r:embed="rId2"/>
          <a:srcRect r="3713"/>
          <a:stretch/>
        </p:blipFill>
        <p:spPr>
          <a:xfrm>
            <a:off x="7586662" y="1295400"/>
            <a:ext cx="3995737" cy="4448175"/>
          </a:xfrm>
          <a:prstGeom prst="rect">
            <a:avLst/>
          </a:prstGeom>
        </p:spPr>
      </p:pic>
      <p:pic>
        <p:nvPicPr>
          <p:cNvPr id="8" name="Picture 7"/>
          <p:cNvPicPr>
            <a:picLocks noChangeAspect="1"/>
          </p:cNvPicPr>
          <p:nvPr/>
        </p:nvPicPr>
        <p:blipFill rotWithShape="1">
          <a:blip r:embed="rId3"/>
          <a:srcRect l="54256" r="11764"/>
          <a:stretch/>
        </p:blipFill>
        <p:spPr>
          <a:xfrm>
            <a:off x="6336950" y="1883889"/>
            <a:ext cx="742951" cy="3243262"/>
          </a:xfrm>
          <a:prstGeom prst="rect">
            <a:avLst/>
          </a:prstGeom>
        </p:spPr>
      </p:pic>
      <p:pic>
        <p:nvPicPr>
          <p:cNvPr id="9" name="Picture 8"/>
          <p:cNvPicPr>
            <a:picLocks noChangeAspect="1"/>
          </p:cNvPicPr>
          <p:nvPr/>
        </p:nvPicPr>
        <p:blipFill rotWithShape="1">
          <a:blip r:embed="rId4"/>
          <a:srcRect r="5206"/>
          <a:stretch/>
        </p:blipFill>
        <p:spPr>
          <a:xfrm>
            <a:off x="2032408" y="1625894"/>
            <a:ext cx="3988576" cy="4117681"/>
          </a:xfrm>
          <a:prstGeom prst="rect">
            <a:avLst/>
          </a:prstGeom>
        </p:spPr>
      </p:pic>
      <p:pic>
        <p:nvPicPr>
          <p:cNvPr id="10" name="Picture 9"/>
          <p:cNvPicPr>
            <a:picLocks noChangeAspect="1"/>
          </p:cNvPicPr>
          <p:nvPr/>
        </p:nvPicPr>
        <p:blipFill rotWithShape="1">
          <a:blip r:embed="rId5"/>
          <a:srcRect l="53994" r="13446"/>
          <a:stretch/>
        </p:blipFill>
        <p:spPr>
          <a:xfrm>
            <a:off x="970960" y="1883889"/>
            <a:ext cx="700088" cy="3481234"/>
          </a:xfrm>
          <a:prstGeom prst="rect">
            <a:avLst/>
          </a:prstGeom>
        </p:spPr>
      </p:pic>
    </p:spTree>
    <p:extLst>
      <p:ext uri="{BB962C8B-B14F-4D97-AF65-F5344CB8AC3E}">
        <p14:creationId xmlns:p14="http://schemas.microsoft.com/office/powerpoint/2010/main" val="220618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12</a:t>
            </a:fld>
            <a:endParaRPr lang="en-GB"/>
          </a:p>
        </p:txBody>
      </p:sp>
      <p:sp>
        <p:nvSpPr>
          <p:cNvPr id="6" name="Content Placeholder 5"/>
          <p:cNvSpPr>
            <a:spLocks noGrp="1"/>
          </p:cNvSpPr>
          <p:nvPr>
            <p:ph sz="quarter" idx="1"/>
          </p:nvPr>
        </p:nvSpPr>
        <p:spPr/>
        <p:txBody>
          <a:bodyPr/>
          <a:lstStyle/>
          <a:p>
            <a:r>
              <a:rPr lang="en-US" dirty="0"/>
              <a:t>BFS Tree</a:t>
            </a:r>
          </a:p>
          <a:p>
            <a:pPr lvl="1"/>
            <a:r>
              <a:rPr lang="en-US" dirty="0"/>
              <a:t>If graph is connected, by discarding the edges that were not explored during BFS, we can get a BFS tree of graph</a:t>
            </a:r>
          </a:p>
          <a:p>
            <a:pPr lvl="1"/>
            <a:r>
              <a:rPr lang="en-US" dirty="0"/>
              <a:t>Which does not have cycle</a:t>
            </a:r>
          </a:p>
          <a:p>
            <a:endParaRPr lang="en-US" dirty="0"/>
          </a:p>
          <a:p>
            <a:endParaRPr lang="en-US" dirty="0"/>
          </a:p>
          <a:p>
            <a:endParaRPr lang="en-US" dirty="0"/>
          </a:p>
        </p:txBody>
      </p:sp>
      <p:grpSp>
        <p:nvGrpSpPr>
          <p:cNvPr id="32" name="Group 31"/>
          <p:cNvGrpSpPr/>
          <p:nvPr/>
        </p:nvGrpSpPr>
        <p:grpSpPr>
          <a:xfrm>
            <a:off x="8065654" y="2597567"/>
            <a:ext cx="3496924" cy="2016322"/>
            <a:chOff x="8065654" y="1697467"/>
            <a:chExt cx="3496924" cy="2016322"/>
          </a:xfrm>
        </p:grpSpPr>
        <p:cxnSp>
          <p:nvCxnSpPr>
            <p:cNvPr id="8" name="Straight Connector 7"/>
            <p:cNvCxnSpPr/>
            <p:nvPr/>
          </p:nvCxnSpPr>
          <p:spPr>
            <a:xfrm flipH="1">
              <a:off x="8536366" y="214232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9317415" y="19727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9303126" y="215597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10320361" y="17045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2" name="Oval 6"/>
            <p:cNvSpPr>
              <a:spLocks noChangeArrowheads="1"/>
            </p:cNvSpPr>
            <p:nvPr/>
          </p:nvSpPr>
          <p:spPr bwMode="auto">
            <a:xfrm>
              <a:off x="8084723" y="24619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3" name="Oval 6"/>
            <p:cNvSpPr>
              <a:spLocks noChangeArrowheads="1"/>
            </p:cNvSpPr>
            <p:nvPr/>
          </p:nvSpPr>
          <p:spPr bwMode="auto">
            <a:xfrm>
              <a:off x="9578887" y="24574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20" name="Straight Connector 19"/>
            <p:cNvCxnSpPr/>
            <p:nvPr/>
          </p:nvCxnSpPr>
          <p:spPr>
            <a:xfrm flipH="1" flipV="1">
              <a:off x="1073790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11032226" y="243609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22" name="Oval 6"/>
            <p:cNvSpPr>
              <a:spLocks noChangeArrowheads="1"/>
            </p:cNvSpPr>
            <p:nvPr/>
          </p:nvSpPr>
          <p:spPr bwMode="auto">
            <a:xfrm>
              <a:off x="10329868" y="16974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23" name="Straight Connector 22"/>
            <p:cNvCxnSpPr/>
            <p:nvPr/>
          </p:nvCxnSpPr>
          <p:spPr>
            <a:xfrm flipH="1" flipV="1">
              <a:off x="8505807" y="289329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8065654" y="24405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25" name="Oval 6"/>
            <p:cNvSpPr>
              <a:spLocks noChangeArrowheads="1"/>
            </p:cNvSpPr>
            <p:nvPr/>
          </p:nvSpPr>
          <p:spPr bwMode="auto">
            <a:xfrm>
              <a:off x="8797943" y="31666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26" name="Straight Connector 25"/>
            <p:cNvCxnSpPr/>
            <p:nvPr/>
          </p:nvCxnSpPr>
          <p:spPr>
            <a:xfrm flipH="1" flipV="1">
              <a:off x="9994051" y="288351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6"/>
            <p:cNvSpPr>
              <a:spLocks noChangeArrowheads="1"/>
            </p:cNvSpPr>
            <p:nvPr/>
          </p:nvSpPr>
          <p:spPr bwMode="auto">
            <a:xfrm>
              <a:off x="9588394" y="245038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28" name="Oval 6"/>
            <p:cNvSpPr>
              <a:spLocks noChangeArrowheads="1"/>
            </p:cNvSpPr>
            <p:nvPr/>
          </p:nvSpPr>
          <p:spPr bwMode="auto">
            <a:xfrm>
              <a:off x="10287120" y="31833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31" name="Oval 6"/>
            <p:cNvSpPr>
              <a:spLocks noChangeArrowheads="1"/>
            </p:cNvSpPr>
            <p:nvPr/>
          </p:nvSpPr>
          <p:spPr bwMode="auto">
            <a:xfrm>
              <a:off x="8846543" y="17180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03" y="2493087"/>
            <a:ext cx="3479382"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6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13</a:t>
            </a:fld>
            <a:endParaRPr lang="en-GB"/>
          </a:p>
        </p:txBody>
      </p:sp>
      <p:sp>
        <p:nvSpPr>
          <p:cNvPr id="6" name="Content Placeholder 5"/>
          <p:cNvSpPr>
            <a:spLocks noGrp="1"/>
          </p:cNvSpPr>
          <p:nvPr>
            <p:ph sz="quarter" idx="1"/>
          </p:nvPr>
        </p:nvSpPr>
        <p:spPr/>
        <p:txBody>
          <a:bodyPr/>
          <a:lstStyle/>
          <a:p>
            <a:r>
              <a:rPr lang="en-US" dirty="0"/>
              <a:t>BFS Forest</a:t>
            </a:r>
          </a:p>
          <a:p>
            <a:pPr lvl="1"/>
            <a:r>
              <a:rPr lang="en-US" dirty="0"/>
              <a:t>If  graph is not connected, then by traversing each connected component separately a forest of trees can be formed.</a:t>
            </a:r>
          </a:p>
        </p:txBody>
      </p:sp>
      <p:grpSp>
        <p:nvGrpSpPr>
          <p:cNvPr id="60" name="Group 59"/>
          <p:cNvGrpSpPr/>
          <p:nvPr/>
        </p:nvGrpSpPr>
        <p:grpSpPr>
          <a:xfrm>
            <a:off x="1300163" y="2468340"/>
            <a:ext cx="3108960" cy="1645920"/>
            <a:chOff x="1812112" y="3283995"/>
            <a:chExt cx="3481675" cy="2014818"/>
          </a:xfrm>
        </p:grpSpPr>
        <p:grpSp>
          <p:nvGrpSpPr>
            <p:cNvPr id="61" name="Group 60"/>
            <p:cNvGrpSpPr/>
            <p:nvPr/>
          </p:nvGrpSpPr>
          <p:grpSpPr>
            <a:xfrm>
              <a:off x="1812112" y="3283995"/>
              <a:ext cx="3481675" cy="2014818"/>
              <a:chOff x="4502102" y="1777110"/>
              <a:chExt cx="3481675" cy="2014818"/>
            </a:xfrm>
          </p:grpSpPr>
          <p:cxnSp>
            <p:nvCxnSpPr>
              <p:cNvPr id="63" name="Straight Connector 62"/>
              <p:cNvCxnSpPr/>
              <p:nvPr/>
            </p:nvCxnSpPr>
            <p:spPr>
              <a:xfrm flipH="1" flipV="1">
                <a:off x="5730042" y="2045336"/>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6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6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66" name="Straight Connector 65"/>
              <p:cNvCxnSpPr/>
              <p:nvPr/>
            </p:nvCxnSpPr>
            <p:spPr>
              <a:xfrm flipV="1">
                <a:off x="6434664" y="2207284"/>
                <a:ext cx="353171" cy="405190"/>
              </a:xfrm>
              <a:prstGeom prst="line">
                <a:avLst/>
              </a:prstGeom>
              <a:ln/>
            </p:spPr>
            <p:style>
              <a:lnRef idx="2">
                <a:schemeClr val="dk1"/>
              </a:lnRef>
              <a:fillRef idx="1">
                <a:schemeClr val="lt1"/>
              </a:fillRef>
              <a:effectRef idx="0">
                <a:schemeClr val="dk1"/>
              </a:effectRef>
              <a:fontRef idx="minor">
                <a:schemeClr val="dk1"/>
              </a:fontRef>
            </p:style>
          </p:cxnSp>
          <p:cxnSp>
            <p:nvCxnSpPr>
              <p:cNvPr id="67" name="Straight Connector 66"/>
              <p:cNvCxnSpPr/>
              <p:nvPr/>
            </p:nvCxnSpPr>
            <p:spPr>
              <a:xfrm flipH="1" flipV="1">
                <a:off x="5022934" y="2793063"/>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6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6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70" name="Straight Connector 69"/>
              <p:cNvCxnSpPr/>
              <p:nvPr/>
            </p:nvCxnSpPr>
            <p:spPr>
              <a:xfrm flipH="1" flipV="1">
                <a:off x="4932735" y="2993733"/>
                <a:ext cx="457200" cy="457200"/>
              </a:xfrm>
              <a:prstGeom prst="line">
                <a:avLst/>
              </a:prstGeom>
              <a:ln/>
            </p:spPr>
            <p:style>
              <a:lnRef idx="2">
                <a:schemeClr val="dk1"/>
              </a:lnRef>
              <a:fillRef idx="1">
                <a:schemeClr val="lt1"/>
              </a:fillRef>
              <a:effectRef idx="0">
                <a:schemeClr val="dk1"/>
              </a:effectRef>
              <a:fontRef idx="minor">
                <a:schemeClr val="dk1"/>
              </a:fontRef>
            </p:style>
          </p:cxnSp>
          <p:sp>
            <p:nvSpPr>
              <p:cNvPr id="7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72" name="Straight Connector 71"/>
              <p:cNvCxnSpPr/>
              <p:nvPr/>
            </p:nvCxnSpPr>
            <p:spPr>
              <a:xfrm flipV="1">
                <a:off x="7155101" y="2969282"/>
                <a:ext cx="353171" cy="405190"/>
              </a:xfrm>
              <a:prstGeom prst="line">
                <a:avLst/>
              </a:prstGeom>
              <a:ln/>
            </p:spPr>
            <p:style>
              <a:lnRef idx="2">
                <a:schemeClr val="dk1"/>
              </a:lnRef>
              <a:fillRef idx="1">
                <a:schemeClr val="lt1"/>
              </a:fillRef>
              <a:effectRef idx="0">
                <a:schemeClr val="dk1"/>
              </a:effectRef>
              <a:fontRef idx="minor">
                <a:schemeClr val="dk1"/>
              </a:fontRef>
            </p:style>
          </p:cxnSp>
          <p:sp>
            <p:nvSpPr>
              <p:cNvPr id="7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7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62" name="Straight Connector 61"/>
            <p:cNvCxnSpPr>
              <a:stCxn id="69" idx="7"/>
            </p:cNvCxnSpPr>
            <p:nvPr/>
          </p:nvCxnSpPr>
          <p:spPr>
            <a:xfrm flipV="1">
              <a:off x="2264796" y="3681118"/>
              <a:ext cx="309539" cy="414139"/>
            </a:xfrm>
            <a:prstGeom prst="line">
              <a:avLst/>
            </a:prstGeom>
            <a:ln/>
          </p:spPr>
          <p:style>
            <a:lnRef idx="2">
              <a:schemeClr val="dk1"/>
            </a:lnRef>
            <a:fillRef idx="1">
              <a:schemeClr val="lt1"/>
            </a:fillRef>
            <a:effectRef idx="0">
              <a:schemeClr val="dk1"/>
            </a:effectRef>
            <a:fontRef idx="minor">
              <a:schemeClr val="dk1"/>
            </a:fontRef>
          </p:style>
        </p:cxnSp>
      </p:grpSp>
      <p:grpSp>
        <p:nvGrpSpPr>
          <p:cNvPr id="75" name="Group 74"/>
          <p:cNvGrpSpPr/>
          <p:nvPr/>
        </p:nvGrpSpPr>
        <p:grpSpPr>
          <a:xfrm>
            <a:off x="1300163" y="4460262"/>
            <a:ext cx="3108960" cy="1737360"/>
            <a:chOff x="1429070" y="4524364"/>
            <a:chExt cx="3216544" cy="1606744"/>
          </a:xfrm>
        </p:grpSpPr>
        <p:grpSp>
          <p:nvGrpSpPr>
            <p:cNvPr id="76" name="Group 75"/>
            <p:cNvGrpSpPr/>
            <p:nvPr/>
          </p:nvGrpSpPr>
          <p:grpSpPr>
            <a:xfrm>
              <a:off x="1429070" y="4524364"/>
              <a:ext cx="3216544" cy="1606744"/>
              <a:chOff x="1812112" y="3283995"/>
              <a:chExt cx="3481675" cy="2014818"/>
            </a:xfrm>
          </p:grpSpPr>
          <p:grpSp>
            <p:nvGrpSpPr>
              <p:cNvPr id="79" name="Group 78"/>
              <p:cNvGrpSpPr/>
              <p:nvPr/>
            </p:nvGrpSpPr>
            <p:grpSpPr>
              <a:xfrm>
                <a:off x="1812112" y="3283995"/>
                <a:ext cx="3481675" cy="2014818"/>
                <a:chOff x="4502102" y="1777110"/>
                <a:chExt cx="3481675" cy="2014818"/>
              </a:xfrm>
            </p:grpSpPr>
            <p:cxnSp>
              <p:nvCxnSpPr>
                <p:cNvPr id="81" name="Straight Connector 80"/>
                <p:cNvCxnSpPr/>
                <p:nvPr/>
              </p:nvCxnSpPr>
              <p:spPr>
                <a:xfrm flipH="1" flipV="1">
                  <a:off x="5730042" y="2045336"/>
                  <a:ext cx="1005840" cy="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82"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83"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84" name="Straight Connector 83"/>
                <p:cNvCxnSpPr/>
                <p:nvPr/>
              </p:nvCxnSpPr>
              <p:spPr>
                <a:xfrm flipV="1">
                  <a:off x="6434664" y="2207284"/>
                  <a:ext cx="353171" cy="40519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85" name="Straight Connector 84"/>
                <p:cNvCxnSpPr/>
                <p:nvPr/>
              </p:nvCxnSpPr>
              <p:spPr>
                <a:xfrm flipH="1" flipV="1">
                  <a:off x="5022934" y="2793063"/>
                  <a:ext cx="1005840"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87"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88" name="Straight Connector 87"/>
                <p:cNvCxnSpPr/>
                <p:nvPr/>
              </p:nvCxnSpPr>
              <p:spPr>
                <a:xfrm flipH="1" flipV="1">
                  <a:off x="4932735" y="2993733"/>
                  <a:ext cx="457200" cy="457200"/>
                </a:xfrm>
                <a:prstGeom prst="line">
                  <a:avLst/>
                </a:prstGeom>
                <a:ln>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89"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90" name="Straight Connector 89"/>
                <p:cNvCxnSpPr/>
                <p:nvPr/>
              </p:nvCxnSpPr>
              <p:spPr>
                <a:xfrm flipV="1">
                  <a:off x="7155101" y="2969282"/>
                  <a:ext cx="353171" cy="40519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1"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92"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80" name="Straight Connector 79"/>
              <p:cNvCxnSpPr>
                <a:stCxn id="87" idx="7"/>
              </p:cNvCxnSpPr>
              <p:nvPr/>
            </p:nvCxnSpPr>
            <p:spPr>
              <a:xfrm flipV="1">
                <a:off x="2264796" y="3681118"/>
                <a:ext cx="309539" cy="414139"/>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77" name="Straight Connector 76"/>
            <p:cNvCxnSpPr/>
            <p:nvPr/>
          </p:nvCxnSpPr>
          <p:spPr>
            <a:xfrm flipH="1" flipV="1">
              <a:off x="2563502" y="5972725"/>
              <a:ext cx="929245"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8" name="Straight Connector 77"/>
            <p:cNvCxnSpPr>
              <a:endCxn id="86" idx="5"/>
            </p:cNvCxnSpPr>
            <p:nvPr/>
          </p:nvCxnSpPr>
          <p:spPr>
            <a:xfrm flipH="1" flipV="1">
              <a:off x="3214466" y="5489670"/>
              <a:ext cx="303394" cy="275744"/>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93" name="Group 92"/>
          <p:cNvGrpSpPr/>
          <p:nvPr/>
        </p:nvGrpSpPr>
        <p:grpSpPr>
          <a:xfrm>
            <a:off x="8251874" y="4458878"/>
            <a:ext cx="3108960" cy="1737360"/>
            <a:chOff x="4502102" y="1777110"/>
            <a:chExt cx="3481675" cy="2014818"/>
          </a:xfrm>
        </p:grpSpPr>
        <p:cxnSp>
          <p:nvCxnSpPr>
            <p:cNvPr id="94" name="Straight Connector 93"/>
            <p:cNvCxnSpPr/>
            <p:nvPr/>
          </p:nvCxnSpPr>
          <p:spPr>
            <a:xfrm flipH="1" flipV="1">
              <a:off x="5730042" y="2045336"/>
              <a:ext cx="1005840"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95"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96"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97" name="Straight Connector 96"/>
            <p:cNvCxnSpPr/>
            <p:nvPr/>
          </p:nvCxnSpPr>
          <p:spPr>
            <a:xfrm flipV="1">
              <a:off x="6434664" y="2207284"/>
              <a:ext cx="353171" cy="40519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98" name="Straight Connector 97"/>
            <p:cNvCxnSpPr/>
            <p:nvPr/>
          </p:nvCxnSpPr>
          <p:spPr>
            <a:xfrm flipH="1" flipV="1">
              <a:off x="5022934" y="2793063"/>
              <a:ext cx="1005840" cy="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00"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sp>
          <p:nvSpPr>
            <p:cNvPr id="10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02" name="Straight Connector 101"/>
            <p:cNvCxnSpPr/>
            <p:nvPr/>
          </p:nvCxnSpPr>
          <p:spPr>
            <a:xfrm flipV="1">
              <a:off x="7155101" y="2969282"/>
              <a:ext cx="353171" cy="40519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0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5" name="Straight Connector 104"/>
          <p:cNvCxnSpPr/>
          <p:nvPr/>
        </p:nvCxnSpPr>
        <p:spPr>
          <a:xfrm flipH="1" flipV="1">
            <a:off x="5955752" y="3323785"/>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06" name="Straight Connector 105"/>
          <p:cNvCxnSpPr/>
          <p:nvPr/>
        </p:nvCxnSpPr>
        <p:spPr>
          <a:xfrm flipH="1" flipV="1">
            <a:off x="5955752" y="5331369"/>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grpSp>
        <p:nvGrpSpPr>
          <p:cNvPr id="107" name="Group 106"/>
          <p:cNvGrpSpPr/>
          <p:nvPr/>
        </p:nvGrpSpPr>
        <p:grpSpPr>
          <a:xfrm>
            <a:off x="8255639" y="2423099"/>
            <a:ext cx="3108960" cy="1645920"/>
            <a:chOff x="1812112" y="3283995"/>
            <a:chExt cx="3481675" cy="2014818"/>
          </a:xfrm>
        </p:grpSpPr>
        <p:grpSp>
          <p:nvGrpSpPr>
            <p:cNvPr id="108" name="Group 107"/>
            <p:cNvGrpSpPr/>
            <p:nvPr/>
          </p:nvGrpSpPr>
          <p:grpSpPr>
            <a:xfrm>
              <a:off x="1812112" y="3283995"/>
              <a:ext cx="3481675" cy="2014818"/>
              <a:chOff x="4502102" y="1777110"/>
              <a:chExt cx="3481675" cy="2014818"/>
            </a:xfrm>
          </p:grpSpPr>
          <p:cxnSp>
            <p:nvCxnSpPr>
              <p:cNvPr id="110" name="Straight Connector 109"/>
              <p:cNvCxnSpPr/>
              <p:nvPr/>
            </p:nvCxnSpPr>
            <p:spPr>
              <a:xfrm flipH="1" flipV="1">
                <a:off x="5730042" y="2045336"/>
                <a:ext cx="1005840" cy="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1"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cxnSp>
            <p:nvCxnSpPr>
              <p:cNvPr id="113" name="Straight Connector 112"/>
              <p:cNvCxnSpPr/>
              <p:nvPr/>
            </p:nvCxnSpPr>
            <p:spPr>
              <a:xfrm flipV="1">
                <a:off x="6434664" y="2207284"/>
                <a:ext cx="353171" cy="40519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5"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16"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17" name="Straight Connector 116"/>
              <p:cNvCxnSpPr/>
              <p:nvPr/>
            </p:nvCxnSpPr>
            <p:spPr>
              <a:xfrm flipH="1" flipV="1">
                <a:off x="4932735" y="2993733"/>
                <a:ext cx="457200" cy="45720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8"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19" name="Straight Connector 118"/>
              <p:cNvCxnSpPr/>
              <p:nvPr/>
            </p:nvCxnSpPr>
            <p:spPr>
              <a:xfrm flipV="1">
                <a:off x="7155101" y="2969282"/>
                <a:ext cx="353171" cy="40519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20"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21"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9" name="Straight Connector 108"/>
            <p:cNvCxnSpPr>
              <a:stCxn id="116" idx="7"/>
            </p:cNvCxnSpPr>
            <p:nvPr/>
          </p:nvCxnSpPr>
          <p:spPr>
            <a:xfrm flipV="1">
              <a:off x="2264796" y="3681118"/>
              <a:ext cx="309539" cy="414139"/>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grpSp>
      <p:sp>
        <p:nvSpPr>
          <p:cNvPr id="122" name="Oval 6"/>
          <p:cNvSpPr>
            <a:spLocks noChangeArrowheads="1"/>
          </p:cNvSpPr>
          <p:nvPr/>
        </p:nvSpPr>
        <p:spPr bwMode="auto">
          <a:xfrm>
            <a:off x="8905293" y="2441771"/>
            <a:ext cx="473578" cy="433354"/>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spTree>
    <p:extLst>
      <p:ext uri="{BB962C8B-B14F-4D97-AF65-F5344CB8AC3E}">
        <p14:creationId xmlns:p14="http://schemas.microsoft.com/office/powerpoint/2010/main" val="104306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14</a:t>
            </a:fld>
            <a:endParaRPr lang="en-GB"/>
          </a:p>
        </p:txBody>
      </p:sp>
      <p:sp>
        <p:nvSpPr>
          <p:cNvPr id="6" name="Content Placeholder 5"/>
          <p:cNvSpPr>
            <a:spLocks noGrp="1"/>
          </p:cNvSpPr>
          <p:nvPr>
            <p:ph sz="quarter" idx="1"/>
          </p:nvPr>
        </p:nvSpPr>
        <p:spPr/>
        <p:txBody>
          <a:bodyPr>
            <a:normAutofit lnSpcReduction="10000"/>
          </a:bodyPr>
          <a:lstStyle/>
          <a:p>
            <a:r>
              <a:rPr lang="en-US" dirty="0"/>
              <a:t>From start vertex traverse the vertices at one path in depth till last reachable vertex before traversing other paths. Then go back to last visited node to explore other paths recursively un till all reachable vertices have been traversed.</a:t>
            </a:r>
          </a:p>
          <a:p>
            <a:pPr lvl="1"/>
            <a:r>
              <a:rPr lang="en-US" dirty="0"/>
              <a:t>DFS order of nodes from 1: 1 2 4 3 6 7 5</a:t>
            </a:r>
          </a:p>
          <a:p>
            <a:pPr lvl="1"/>
            <a:endParaRPr lang="en-US" dirty="0"/>
          </a:p>
          <a:p>
            <a:pPr lvl="1"/>
            <a:endParaRPr lang="en-US" dirty="0"/>
          </a:p>
          <a:p>
            <a:pPr lvl="1"/>
            <a:endParaRPr lang="en-US" dirty="0"/>
          </a:p>
          <a:p>
            <a:pPr lvl="1"/>
            <a:endParaRPr lang="en-US" dirty="0"/>
          </a:p>
          <a:p>
            <a:pPr lvl="1"/>
            <a:r>
              <a:rPr lang="en-US" dirty="0"/>
              <a:t>DFS as it name suggest discover a vertex in depth. When it first discovers a vertex, it will go to its adjacent vertices [adjacency list] and before discovering all its adjacent vertices at once (like BFS does) it will just discover first (undiscovered) vertex, and then will go to this vertex’s adjacent vertices. And process goes one.</a:t>
            </a:r>
          </a:p>
          <a:p>
            <a:endParaRPr lang="en-US" dirty="0"/>
          </a:p>
          <a:p>
            <a:endParaRPr lang="en-US" dirty="0"/>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355591"/>
            <a:ext cx="3784600" cy="218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6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5"/>
          <p:cNvSpPr txBox="1">
            <a:spLocks/>
          </p:cNvSpPr>
          <p:nvPr/>
        </p:nvSpPr>
        <p:spPr>
          <a:xfrm>
            <a:off x="6271034" y="1228720"/>
            <a:ext cx="5320886"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3’s adjacency list is fully explored now.</a:t>
            </a:r>
          </a:p>
          <a:p>
            <a:pPr lvl="1"/>
            <a:endParaRPr lang="en-US" dirty="0"/>
          </a:p>
          <a:p>
            <a:pPr lvl="1"/>
            <a:endParaRPr lang="en-US" dirty="0"/>
          </a:p>
          <a:p>
            <a:pPr lvl="1"/>
            <a:r>
              <a:rPr lang="en-US" dirty="0"/>
              <a:t>We discovered 3 from 2</a:t>
            </a:r>
            <a:r>
              <a:rPr lang="en-US" dirty="0">
                <a:sym typeface="Wingdings" panose="05000000000000000000" pitchFamily="2" charset="2"/>
              </a:rPr>
              <a:t>parent</a:t>
            </a:r>
            <a:r>
              <a:rPr lang="en-US" dirty="0"/>
              <a:t> </a:t>
            </a:r>
          </a:p>
          <a:p>
            <a:pPr lvl="2"/>
            <a:r>
              <a:rPr lang="en-US" dirty="0"/>
              <a:t>Go back to 2</a:t>
            </a:r>
          </a:p>
          <a:p>
            <a:pPr lvl="2"/>
            <a:r>
              <a:rPr lang="en-US" dirty="0">
                <a:sym typeface="Wingdings" panose="05000000000000000000" pitchFamily="2" charset="2"/>
              </a:rPr>
              <a:t>Its fully explored now</a:t>
            </a:r>
          </a:p>
          <a:p>
            <a:pPr lvl="2"/>
            <a:endParaRPr lang="en-US" dirty="0">
              <a:sym typeface="Wingdings" panose="05000000000000000000" pitchFamily="2" charset="2"/>
            </a:endParaRPr>
          </a:p>
          <a:p>
            <a:pPr lvl="2"/>
            <a:endParaRPr lang="en-US" dirty="0">
              <a:sym typeface="Wingdings" panose="05000000000000000000" pitchFamily="2" charset="2"/>
            </a:endParaRPr>
          </a:p>
          <a:p>
            <a:pPr lvl="1"/>
            <a:r>
              <a:rPr lang="en-US" dirty="0">
                <a:sym typeface="Wingdings" panose="05000000000000000000" pitchFamily="2" charset="2"/>
              </a:rPr>
              <a:t>Repeat process of going back, till start vertex</a:t>
            </a:r>
          </a:p>
          <a:p>
            <a:pPr lvl="2"/>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p:txBody>
      </p:sp>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15</a:t>
            </a:fld>
            <a:endParaRPr lang="en-GB"/>
          </a:p>
        </p:txBody>
      </p:sp>
      <p:sp>
        <p:nvSpPr>
          <p:cNvPr id="6" name="Content Placeholder 5"/>
          <p:cNvSpPr>
            <a:spLocks noGrp="1"/>
          </p:cNvSpPr>
          <p:nvPr>
            <p:ph sz="quarter" idx="1"/>
          </p:nvPr>
        </p:nvSpPr>
        <p:spPr>
          <a:xfrm>
            <a:off x="609600" y="1219200"/>
            <a:ext cx="5385931" cy="4937760"/>
          </a:xfrm>
        </p:spPr>
        <p:txBody>
          <a:bodyPr>
            <a:normAutofit fontScale="77500" lnSpcReduction="20000"/>
          </a:bodyPr>
          <a:lstStyle/>
          <a:p>
            <a:pPr lvl="1"/>
            <a:r>
              <a:rPr lang="en-US" dirty="0"/>
              <a:t>DFS: from 1</a:t>
            </a:r>
          </a:p>
          <a:p>
            <a:pPr lvl="1"/>
            <a:endParaRPr lang="en-US" dirty="0"/>
          </a:p>
          <a:p>
            <a:pPr lvl="1"/>
            <a:endParaRPr lang="en-US" dirty="0"/>
          </a:p>
          <a:p>
            <a:pPr lvl="1"/>
            <a:r>
              <a:rPr lang="en-US" dirty="0"/>
              <a:t>Mark start vertex as discovered</a:t>
            </a:r>
          </a:p>
          <a:p>
            <a:pPr lvl="1"/>
            <a:endParaRPr lang="en-US" dirty="0"/>
          </a:p>
          <a:p>
            <a:pPr lvl="1"/>
            <a:endParaRPr lang="en-US" dirty="0"/>
          </a:p>
          <a:p>
            <a:pPr lvl="1"/>
            <a:endParaRPr lang="en-US" dirty="0"/>
          </a:p>
          <a:p>
            <a:pPr lvl="1"/>
            <a:endParaRPr lang="en-US" dirty="0"/>
          </a:p>
          <a:p>
            <a:pPr lvl="1"/>
            <a:r>
              <a:rPr lang="en-US" dirty="0"/>
              <a:t>Go to its adjacency list, first node is 2 and its un-discovered</a:t>
            </a:r>
          </a:p>
          <a:p>
            <a:pPr marL="274320" lvl="1" indent="0">
              <a:buNone/>
            </a:pPr>
            <a:endParaRPr lang="en-US" dirty="0"/>
          </a:p>
          <a:p>
            <a:pPr marL="274320" lvl="1" indent="0">
              <a:buNone/>
            </a:pPr>
            <a:endParaRPr lang="en-US" dirty="0"/>
          </a:p>
          <a:p>
            <a:pPr lvl="1"/>
            <a:endParaRPr lang="en-US" dirty="0"/>
          </a:p>
          <a:p>
            <a:pPr lvl="1">
              <a:spcAft>
                <a:spcPts val="4200"/>
              </a:spcAft>
            </a:pPr>
            <a:r>
              <a:rPr lang="en-US" dirty="0"/>
              <a:t>Go to adjacency list of 2, 1 is already discovered, discover 3</a:t>
            </a:r>
          </a:p>
          <a:p>
            <a:pPr lvl="1"/>
            <a:endParaRPr lang="en-US" dirty="0"/>
          </a:p>
          <a:p>
            <a:pPr lvl="1"/>
            <a:endParaRPr lang="en-US" dirty="0"/>
          </a:p>
          <a:p>
            <a:pPr lvl="1"/>
            <a:endParaRPr lang="en-US" dirty="0"/>
          </a:p>
        </p:txBody>
      </p:sp>
      <p:grpSp>
        <p:nvGrpSpPr>
          <p:cNvPr id="15" name="Group 14"/>
          <p:cNvGrpSpPr/>
          <p:nvPr/>
        </p:nvGrpSpPr>
        <p:grpSpPr>
          <a:xfrm>
            <a:off x="3750834" y="1256199"/>
            <a:ext cx="1645920" cy="914400"/>
            <a:chOff x="5168936" y="2885658"/>
            <a:chExt cx="2033701" cy="1297686"/>
          </a:xfrm>
        </p:grpSpPr>
        <p:cxnSp>
          <p:nvCxnSpPr>
            <p:cNvPr id="7" name="Straight Connector 6"/>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12" name="Straight Connector 11"/>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4" name="Oval 6"/>
            <p:cNvSpPr>
              <a:spLocks noChangeArrowheads="1"/>
            </p:cNvSpPr>
            <p:nvPr/>
          </p:nvSpPr>
          <p:spPr bwMode="auto">
            <a:xfrm>
              <a:off x="5168936" y="292280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23" name="Group 22"/>
          <p:cNvGrpSpPr/>
          <p:nvPr/>
        </p:nvGrpSpPr>
        <p:grpSpPr>
          <a:xfrm>
            <a:off x="2989826" y="5317018"/>
            <a:ext cx="1645920" cy="914400"/>
            <a:chOff x="5168936" y="2885658"/>
            <a:chExt cx="2033701" cy="1297686"/>
          </a:xfrm>
        </p:grpSpPr>
        <p:cxnSp>
          <p:nvCxnSpPr>
            <p:cNvPr id="24" name="Straight Connector 2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27" name="Straight Connector 2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2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30" name="Group 29"/>
          <p:cNvGrpSpPr/>
          <p:nvPr/>
        </p:nvGrpSpPr>
        <p:grpSpPr>
          <a:xfrm>
            <a:off x="1671792" y="2406828"/>
            <a:ext cx="1645920" cy="914400"/>
            <a:chOff x="5168936" y="2885658"/>
            <a:chExt cx="2033701" cy="1297686"/>
          </a:xfrm>
        </p:grpSpPr>
        <p:cxnSp>
          <p:nvCxnSpPr>
            <p:cNvPr id="31" name="Straight Connector 30"/>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34" name="Straight Connector 33"/>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44" name="Group 43"/>
          <p:cNvGrpSpPr/>
          <p:nvPr/>
        </p:nvGrpSpPr>
        <p:grpSpPr>
          <a:xfrm>
            <a:off x="3940635" y="3857969"/>
            <a:ext cx="1645920" cy="914400"/>
            <a:chOff x="5168936" y="2885658"/>
            <a:chExt cx="2033701" cy="1297686"/>
          </a:xfrm>
        </p:grpSpPr>
        <p:cxnSp>
          <p:nvCxnSpPr>
            <p:cNvPr id="45" name="Straight Connector 44"/>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48" name="Straight Connector 47"/>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50"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52" name="Group 51"/>
          <p:cNvGrpSpPr/>
          <p:nvPr/>
        </p:nvGrpSpPr>
        <p:grpSpPr>
          <a:xfrm>
            <a:off x="9368004" y="1933821"/>
            <a:ext cx="1645920" cy="914400"/>
            <a:chOff x="5168936" y="2885658"/>
            <a:chExt cx="2033701" cy="1297686"/>
          </a:xfrm>
        </p:grpSpPr>
        <p:cxnSp>
          <p:nvCxnSpPr>
            <p:cNvPr id="53" name="Straight Connector 52"/>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56" name="Straight Connector 55"/>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58"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59" name="Group 58"/>
          <p:cNvGrpSpPr/>
          <p:nvPr/>
        </p:nvGrpSpPr>
        <p:grpSpPr>
          <a:xfrm>
            <a:off x="9363914" y="3345329"/>
            <a:ext cx="1645920" cy="914400"/>
            <a:chOff x="5168936" y="2885658"/>
            <a:chExt cx="2033701" cy="1297686"/>
          </a:xfrm>
        </p:grpSpPr>
        <p:cxnSp>
          <p:nvCxnSpPr>
            <p:cNvPr id="60" name="Straight Connector 59"/>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63" name="Straight Connector 62"/>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5"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73" name="Group 72"/>
          <p:cNvGrpSpPr/>
          <p:nvPr/>
        </p:nvGrpSpPr>
        <p:grpSpPr>
          <a:xfrm>
            <a:off x="9516314" y="5212235"/>
            <a:ext cx="1645920" cy="914400"/>
            <a:chOff x="5168936" y="2885658"/>
            <a:chExt cx="2033701" cy="1297686"/>
          </a:xfrm>
        </p:grpSpPr>
        <p:cxnSp>
          <p:nvCxnSpPr>
            <p:cNvPr id="74" name="Straight Connector 7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7" name="Straight Connector 7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spTree>
    <p:extLst>
      <p:ext uri="{BB962C8B-B14F-4D97-AF65-F5344CB8AC3E}">
        <p14:creationId xmlns:p14="http://schemas.microsoft.com/office/powerpoint/2010/main" val="110944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16</a:t>
            </a:fld>
            <a:endParaRPr lang="en-GB"/>
          </a:p>
        </p:txBody>
      </p:sp>
      <p:sp>
        <p:nvSpPr>
          <p:cNvPr id="6" name="Content Placeholder 5"/>
          <p:cNvSpPr>
            <a:spLocks noGrp="1"/>
          </p:cNvSpPr>
          <p:nvPr>
            <p:ph sz="quarter" idx="1"/>
          </p:nvPr>
        </p:nvSpPr>
        <p:spPr/>
        <p:txBody>
          <a:bodyPr>
            <a:normAutofit lnSpcReduction="10000"/>
          </a:bodyPr>
          <a:lstStyle/>
          <a:p>
            <a:r>
              <a:rPr lang="en-US" dirty="0"/>
              <a:t>Difference from BFS:</a:t>
            </a:r>
          </a:p>
          <a:p>
            <a:pPr lvl="1"/>
            <a:r>
              <a:rPr lang="en-US" dirty="0"/>
              <a:t>3 is discovered from 2 and not 1</a:t>
            </a:r>
          </a:p>
          <a:p>
            <a:pPr lvl="1"/>
            <a:r>
              <a:rPr lang="en-US" dirty="0"/>
              <a:t>Before discovering all adjacent vertices of 1, DFS has went to adjacent vertices of 2</a:t>
            </a:r>
          </a:p>
          <a:p>
            <a:endParaRPr lang="en-US" dirty="0"/>
          </a:p>
          <a:p>
            <a:endParaRPr lang="en-US" dirty="0"/>
          </a:p>
          <a:p>
            <a:r>
              <a:rPr lang="en-US" dirty="0"/>
              <a:t>Two different time stamps of visit?</a:t>
            </a:r>
          </a:p>
          <a:p>
            <a:pPr lvl="1"/>
            <a:r>
              <a:rPr lang="en-US" dirty="0"/>
              <a:t>Discovery time: Vertex becomes grey</a:t>
            </a:r>
          </a:p>
          <a:p>
            <a:pPr lvl="1"/>
            <a:r>
              <a:rPr lang="en-US" dirty="0"/>
              <a:t>Explore/Finish time: Vertex becomes black</a:t>
            </a:r>
          </a:p>
          <a:p>
            <a:pPr lvl="1"/>
            <a:endParaRPr lang="en-US" dirty="0"/>
          </a:p>
          <a:p>
            <a:pPr lvl="1"/>
            <a:endParaRPr lang="en-US" dirty="0"/>
          </a:p>
          <a:p>
            <a:pPr marL="594360" lvl="2" indent="0">
              <a:buNone/>
            </a:pPr>
            <a:r>
              <a:rPr lang="en-US" dirty="0"/>
              <a:t>						</a:t>
            </a:r>
          </a:p>
          <a:p>
            <a:pPr lvl="2"/>
            <a:r>
              <a:rPr lang="en-US" dirty="0"/>
              <a:t>  						discovery/finish-time</a:t>
            </a:r>
          </a:p>
        </p:txBody>
      </p:sp>
      <p:grpSp>
        <p:nvGrpSpPr>
          <p:cNvPr id="22" name="Group 21"/>
          <p:cNvGrpSpPr/>
          <p:nvPr/>
        </p:nvGrpSpPr>
        <p:grpSpPr>
          <a:xfrm>
            <a:off x="8534400" y="2656516"/>
            <a:ext cx="2033701" cy="1297686"/>
            <a:chOff x="5168936" y="2885658"/>
            <a:chExt cx="2033701" cy="1297686"/>
          </a:xfrm>
        </p:grpSpPr>
        <p:cxnSp>
          <p:nvCxnSpPr>
            <p:cNvPr id="23" name="Straight Connector 22"/>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26" name="Straight Connector 25"/>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28"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29" name="Group 28"/>
          <p:cNvGrpSpPr/>
          <p:nvPr/>
        </p:nvGrpSpPr>
        <p:grpSpPr>
          <a:xfrm>
            <a:off x="8393091" y="2350736"/>
            <a:ext cx="2711736" cy="1090034"/>
            <a:chOff x="1269511" y="1220317"/>
            <a:chExt cx="2711736" cy="1090034"/>
          </a:xfrm>
        </p:grpSpPr>
        <p:sp>
          <p:nvSpPr>
            <p:cNvPr id="30" name="TextBox 29"/>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31" name="TextBox 30"/>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32" name="TextBox 31"/>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=2</a:t>
              </a:r>
              <a:r>
                <a:rPr lang="en-US" sz="1400" b="1" dirty="0">
                  <a:solidFill>
                    <a:srgbClr val="0070C0"/>
                  </a:solidFill>
                </a:rPr>
                <a:t>, p</a:t>
              </a:r>
              <a:r>
                <a:rPr lang="en-US" sz="1600" b="1" dirty="0">
                  <a:solidFill>
                    <a:srgbClr val="0070C0"/>
                  </a:solidFill>
                </a:rPr>
                <a:t>=2</a:t>
              </a:r>
            </a:p>
          </p:txBody>
        </p:sp>
      </p:grpSp>
      <p:grpSp>
        <p:nvGrpSpPr>
          <p:cNvPr id="33" name="Group 32"/>
          <p:cNvGrpSpPr/>
          <p:nvPr/>
        </p:nvGrpSpPr>
        <p:grpSpPr>
          <a:xfrm>
            <a:off x="8635618" y="4658861"/>
            <a:ext cx="2033701" cy="1297686"/>
            <a:chOff x="5168936" y="2885658"/>
            <a:chExt cx="2033701" cy="1297686"/>
          </a:xfrm>
        </p:grpSpPr>
        <p:cxnSp>
          <p:nvCxnSpPr>
            <p:cNvPr id="34" name="Straight Connector 3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37" name="Straight Connector 3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3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40" name="Group 39"/>
          <p:cNvGrpSpPr/>
          <p:nvPr/>
        </p:nvGrpSpPr>
        <p:grpSpPr>
          <a:xfrm>
            <a:off x="8761049" y="4373208"/>
            <a:ext cx="2711736" cy="1090034"/>
            <a:chOff x="1269511" y="1220317"/>
            <a:chExt cx="2711736" cy="1090034"/>
          </a:xfrm>
        </p:grpSpPr>
        <p:sp>
          <p:nvSpPr>
            <p:cNvPr id="41" name="TextBox 40"/>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1/6</a:t>
              </a:r>
            </a:p>
          </p:txBody>
        </p:sp>
        <p:sp>
          <p:nvSpPr>
            <p:cNvPr id="42" name="TextBox 41"/>
            <p:cNvSpPr txBox="1"/>
            <p:nvPr/>
          </p:nvSpPr>
          <p:spPr>
            <a:xfrm>
              <a:off x="2721869" y="1220317"/>
              <a:ext cx="1259378" cy="307777"/>
            </a:xfrm>
            <a:prstGeom prst="rect">
              <a:avLst/>
            </a:prstGeom>
            <a:noFill/>
          </p:spPr>
          <p:txBody>
            <a:bodyPr wrap="square" rtlCol="0">
              <a:spAutoFit/>
            </a:bodyPr>
            <a:lstStyle/>
            <a:p>
              <a:r>
                <a:rPr lang="en-US" sz="1400" b="1" dirty="0">
                  <a:solidFill>
                    <a:srgbClr val="0070C0"/>
                  </a:solidFill>
                </a:rPr>
                <a:t>2/5</a:t>
              </a:r>
              <a:endParaRPr lang="en-US" sz="1600" b="1" dirty="0">
                <a:solidFill>
                  <a:srgbClr val="0070C0"/>
                </a:solidFill>
              </a:endParaRPr>
            </a:p>
          </p:txBody>
        </p:sp>
        <p:sp>
          <p:nvSpPr>
            <p:cNvPr id="43" name="TextBox 42"/>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3/4</a:t>
              </a:r>
            </a:p>
          </p:txBody>
        </p:sp>
      </p:grpSp>
    </p:spTree>
    <p:extLst>
      <p:ext uri="{BB962C8B-B14F-4D97-AF65-F5344CB8AC3E}">
        <p14:creationId xmlns:p14="http://schemas.microsoft.com/office/powerpoint/2010/main" val="285033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311B8B01-0FFB-4457-AFDC-53B400E254E7}"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17</a:t>
            </a:fld>
            <a:endParaRPr lang="en-GB"/>
          </a:p>
        </p:txBody>
      </p:sp>
      <p:sp>
        <p:nvSpPr>
          <p:cNvPr id="6" name="Content Placeholder 5"/>
          <p:cNvSpPr>
            <a:spLocks noGrp="1"/>
          </p:cNvSpPr>
          <p:nvPr>
            <p:ph sz="quarter" idx="1"/>
          </p:nvPr>
        </p:nvSpPr>
        <p:spPr/>
        <p:txBody>
          <a:bodyPr>
            <a:normAutofit fontScale="62500" lnSpcReduction="20000"/>
          </a:bodyPr>
          <a:lstStyle/>
          <a:p>
            <a:r>
              <a:rPr lang="en-US" dirty="0"/>
              <a:t>Algorithm: DFS(G,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with their discovery and finish time labels</a:t>
            </a:r>
          </a:p>
          <a:p>
            <a:pPr lvl="1"/>
            <a:r>
              <a:rPr lang="en-US" b="1" dirty="0">
                <a:latin typeface="Consolas" panose="020B0609020204030204" pitchFamily="49" charset="0"/>
                <a:cs typeface="Consolas" panose="020B0609020204030204" pitchFamily="49" charset="0"/>
              </a:rPr>
              <a:t>Steps</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color[v]=white</a:t>
            </a:r>
          </a:p>
          <a:p>
            <a:pPr marL="777240" lvl="1" indent="-457200">
              <a:buFont typeface="+mj-lt"/>
              <a:buAutoNum type="arabicPeriod"/>
            </a:pPr>
            <a:r>
              <a:rPr lang="en-US" dirty="0" err="1">
                <a:latin typeface="Consolas" panose="020B0609020204030204" pitchFamily="49" charset="0"/>
                <a:cs typeface="Consolas" panose="020B0609020204030204" pitchFamily="49" charset="0"/>
              </a:rPr>
              <a:t>DFS_Visit</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time=0			//a global timer</a:t>
            </a:r>
          </a:p>
          <a:p>
            <a:r>
              <a:rPr lang="en-US" dirty="0" err="1"/>
              <a:t>DFS</a:t>
            </a:r>
            <a:r>
              <a:rPr lang="en-US" dirty="0" err="1">
                <a:cs typeface="Consolas" panose="020B0609020204030204" pitchFamily="49" charset="0"/>
              </a:rPr>
              <a:t>_Visit</a:t>
            </a:r>
            <a:r>
              <a:rPr lang="en-US" dirty="0">
                <a:latin typeface="Consolas" panose="020B0609020204030204" pitchFamily="49" charset="0"/>
                <a:cs typeface="Consolas" panose="020B0609020204030204" pitchFamily="49" charset="0"/>
              </a:rPr>
              <a:t> </a:t>
            </a:r>
            <a:r>
              <a:rPr lang="en-US" dirty="0"/>
              <a:t>(start)</a:t>
            </a:r>
          </a:p>
          <a:p>
            <a:pPr marL="731520" lvl="1" indent="-457200">
              <a:buFont typeface="+mj-lt"/>
              <a:buAutoNum type="arabicPeriod"/>
            </a:pPr>
            <a:r>
              <a:rPr lang="en-US" dirty="0">
                <a:latin typeface="Consolas"/>
                <a:cs typeface="Consolas" pitchFamily="49" charset="0"/>
              </a:rPr>
              <a:t>color[start]=grey	//discovered</a:t>
            </a:r>
          </a:p>
          <a:p>
            <a:pPr marL="731520" lvl="1" indent="-457200">
              <a:buFont typeface="+mj-lt"/>
              <a:buAutoNum type="arabicPeriod"/>
            </a:pPr>
            <a:r>
              <a:rPr lang="en-US" dirty="0">
                <a:solidFill>
                  <a:srgbClr val="1F497D"/>
                </a:solidFill>
                <a:latin typeface="Consolas"/>
                <a:cs typeface="Consolas" pitchFamily="49" charset="0"/>
              </a:rPr>
              <a:t>d[start]=time+1		//discovery time</a:t>
            </a:r>
            <a:endParaRPr lang="en-US" dirty="0">
              <a:solidFill>
                <a:srgbClr val="1F497D"/>
              </a:solidFill>
              <a:latin typeface="Consolas" panose="020B0609020204030204" pitchFamily="49" charset="0"/>
              <a:cs typeface="Consolas" panose="020B0609020204030204" pitchFamily="49" charset="0"/>
            </a:endParaRP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time=time+1</a:t>
            </a: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print(start)</a:t>
            </a:r>
            <a:endParaRPr lang="en-US" dirty="0">
              <a:latin typeface="Consolas"/>
              <a:cs typeface="Consolas" pitchFamily="49" charset="0"/>
            </a:endParaRPr>
          </a:p>
          <a:p>
            <a:pPr marL="731520" lvl="1" indent="-457200">
              <a:buFont typeface="+mj-lt"/>
              <a:buAutoNum type="arabicPeriod"/>
            </a:pPr>
            <a:r>
              <a:rPr lang="en-US" dirty="0">
                <a:latin typeface="Consolas"/>
                <a:cs typeface="Consolas" pitchFamily="49" charset="0"/>
              </a:rPr>
              <a:t>   for each node v adjacent  to start</a:t>
            </a:r>
          </a:p>
          <a:p>
            <a:pPr marL="731520" lvl="1" indent="-457200">
              <a:buFont typeface="+mj-lt"/>
              <a:buAutoNum type="arabicPeriod"/>
            </a:pPr>
            <a:r>
              <a:rPr lang="en-US" dirty="0">
                <a:latin typeface="Consolas"/>
                <a:cs typeface="Consolas" pitchFamily="49" charset="0"/>
              </a:rPr>
              <a:t>      if color[v]=white</a:t>
            </a:r>
          </a:p>
          <a:p>
            <a:pPr marL="731520" lvl="1" indent="-457200">
              <a:buFont typeface="+mj-lt"/>
              <a:buAutoNum type="arabicPeriod"/>
            </a:pPr>
            <a:r>
              <a:rPr lang="en-US" dirty="0">
                <a:latin typeface="Consolas"/>
                <a:cs typeface="Consolas" pitchFamily="49" charset="0"/>
              </a:rPr>
              <a:t>        	</a:t>
            </a:r>
            <a:r>
              <a:rPr lang="en-US" dirty="0" err="1">
                <a:latin typeface="Consolas"/>
                <a:cs typeface="Consolas" pitchFamily="49" charset="0"/>
              </a:rPr>
              <a:t>DFS</a:t>
            </a:r>
            <a:r>
              <a:rPr lang="en-US" dirty="0" err="1">
                <a:latin typeface="Consolas" panose="020B0609020204030204" pitchFamily="49" charset="0"/>
                <a:cs typeface="Consolas" panose="020B0609020204030204" pitchFamily="49" charset="0"/>
              </a:rPr>
              <a:t>_Visit</a:t>
            </a:r>
            <a:r>
              <a:rPr lang="en-US" dirty="0">
                <a:latin typeface="Consolas" panose="020B0609020204030204" pitchFamily="49" charset="0"/>
                <a:cs typeface="Consolas" panose="020B0609020204030204" pitchFamily="49" charset="0"/>
              </a:rPr>
              <a:t> </a:t>
            </a:r>
            <a:r>
              <a:rPr lang="en-US" dirty="0">
                <a:latin typeface="Consolas"/>
                <a:cs typeface="Consolas" pitchFamily="49" charset="0"/>
              </a:rPr>
              <a:t>(v)</a:t>
            </a:r>
          </a:p>
          <a:p>
            <a:pPr marL="731520" lvl="1" indent="-457200">
              <a:buFont typeface="+mj-lt"/>
              <a:buAutoNum type="arabicPeriod"/>
            </a:pPr>
            <a:r>
              <a:rPr lang="en-US" dirty="0">
                <a:latin typeface="Consolas"/>
                <a:cs typeface="Consolas" pitchFamily="49" charset="0"/>
              </a:rPr>
              <a:t>color[start]=black	//finished</a:t>
            </a:r>
          </a:p>
          <a:p>
            <a:pPr marL="731520" lvl="1" indent="-457200">
              <a:buFont typeface="+mj-lt"/>
              <a:buAutoNum type="arabicPeriod"/>
            </a:pPr>
            <a:r>
              <a:rPr lang="en-US" dirty="0">
                <a:latin typeface="Consolas"/>
                <a:cs typeface="Consolas" pitchFamily="49" charset="0"/>
              </a:rPr>
              <a:t>f[start]=time+1		//finish time</a:t>
            </a: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time=time+1</a:t>
            </a:r>
          </a:p>
          <a:p>
            <a:pPr marL="274320" lvl="1" indent="0">
              <a:buNone/>
            </a:pPr>
            <a:endParaRPr lang="en-GB" dirty="0">
              <a:solidFill>
                <a:srgbClr val="1F497D"/>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2218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1000"/>
                                        <p:tgtEl>
                                          <p:spTgt spid="6">
                                            <p:txEl>
                                              <p:pRg st="8" end="8"/>
                                            </p:txEl>
                                          </p:spTgt>
                                        </p:tgtEl>
                                      </p:cBhvr>
                                    </p:animEffect>
                                    <p:anim calcmode="lin" valueType="num">
                                      <p:cBhvr>
                                        <p:cTn id="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18</a:t>
            </a:fld>
            <a:endParaRPr lang="en-GB"/>
          </a:p>
        </p:txBody>
      </p:sp>
      <p:sp>
        <p:nvSpPr>
          <p:cNvPr id="6" name="Content Placeholder 5"/>
          <p:cNvSpPr>
            <a:spLocks noGrp="1"/>
          </p:cNvSpPr>
          <p:nvPr>
            <p:ph sz="quarter" idx="1"/>
          </p:nvPr>
        </p:nvSpPr>
        <p:spPr>
          <a:xfrm>
            <a:off x="609600" y="1219200"/>
            <a:ext cx="10972800" cy="4937760"/>
          </a:xfrm>
        </p:spPr>
        <p:txBody>
          <a:bodyPr/>
          <a:lstStyle/>
          <a:p>
            <a:endParaRPr lang="en-US"/>
          </a:p>
        </p:txBody>
      </p:sp>
      <p:sp>
        <p:nvSpPr>
          <p:cNvPr id="7" name="Slide Number Placeholder 4"/>
          <p:cNvSpPr txBox="1">
            <a:spLocks/>
          </p:cNvSpPr>
          <p:nvPr/>
        </p:nvSpPr>
        <p:spPr>
          <a:xfrm>
            <a:off x="4440775" y="3921497"/>
            <a:ext cx="26416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450FFA-A71B-4322-B1E1-9AE765221D17}" type="slidenum">
              <a:rPr lang="en-GB" smtClean="0"/>
              <a:pPr/>
              <a:t>18</a:t>
            </a:fld>
            <a:endParaRPr lang="en-GB"/>
          </a:p>
        </p:txBody>
      </p:sp>
      <p:sp>
        <p:nvSpPr>
          <p:cNvPr id="8" name="Content Placeholder 5"/>
          <p:cNvSpPr txBox="1">
            <a:spLocks/>
          </p:cNvSpPr>
          <p:nvPr/>
        </p:nvSpPr>
        <p:spPr>
          <a:xfrm>
            <a:off x="609600" y="1233488"/>
            <a:ext cx="109728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a:t>Discovery/explore time</a:t>
            </a:r>
            <a:endParaRPr lang="en-US" dirty="0"/>
          </a:p>
        </p:txBody>
      </p:sp>
      <p:pic>
        <p:nvPicPr>
          <p:cNvPr id="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4" y="1802084"/>
            <a:ext cx="3479382" cy="201168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p:cNvSpPr>
            <a:spLocks noChangeArrowheads="1"/>
          </p:cNvSpPr>
          <p:nvPr/>
        </p:nvSpPr>
        <p:spPr bwMode="auto">
          <a:xfrm>
            <a:off x="1359890" y="18180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946" y="1804035"/>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H="1" flipV="1">
            <a:off x="5499635" y="20720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6502581" y="18038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4" name="Oval 6"/>
          <p:cNvSpPr>
            <a:spLocks noChangeArrowheads="1"/>
          </p:cNvSpPr>
          <p:nvPr/>
        </p:nvSpPr>
        <p:spPr bwMode="auto">
          <a:xfrm>
            <a:off x="4999232" y="182668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302" y="1802084"/>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flipV="1">
            <a:off x="9084223" y="206798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9" idx="7"/>
          </p:cNvCxnSpPr>
          <p:nvPr/>
        </p:nvCxnSpPr>
        <p:spPr>
          <a:xfrm flipV="1">
            <a:off x="9798379" y="2225177"/>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0087169" y="17854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9" name="Oval 6"/>
          <p:cNvSpPr>
            <a:spLocks noChangeArrowheads="1"/>
          </p:cNvSpPr>
          <p:nvPr/>
        </p:nvSpPr>
        <p:spPr bwMode="auto">
          <a:xfrm>
            <a:off x="9345695" y="255268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0" name="Oval 6"/>
          <p:cNvSpPr>
            <a:spLocks noChangeArrowheads="1"/>
          </p:cNvSpPr>
          <p:nvPr/>
        </p:nvSpPr>
        <p:spPr bwMode="auto">
          <a:xfrm>
            <a:off x="8583820" y="18226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4" y="416618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flipH="1" flipV="1">
            <a:off x="1845053" y="4434204"/>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Oval 6"/>
          <p:cNvSpPr>
            <a:spLocks noChangeArrowheads="1"/>
          </p:cNvSpPr>
          <p:nvPr/>
        </p:nvSpPr>
        <p:spPr bwMode="auto">
          <a:xfrm>
            <a:off x="2847999" y="41659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4" name="Oval 6"/>
          <p:cNvSpPr>
            <a:spLocks noChangeArrowheads="1"/>
          </p:cNvSpPr>
          <p:nvPr/>
        </p:nvSpPr>
        <p:spPr bwMode="auto">
          <a:xfrm>
            <a:off x="1344650" y="418883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291" y="414327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p:nvCxnSpPr>
        <p:spPr>
          <a:xfrm flipH="1" flipV="1">
            <a:off x="5564212" y="440918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278368" y="456637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6567158" y="412666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9" name="Oval 6"/>
          <p:cNvSpPr>
            <a:spLocks noChangeArrowheads="1"/>
          </p:cNvSpPr>
          <p:nvPr/>
        </p:nvSpPr>
        <p:spPr bwMode="auto">
          <a:xfrm>
            <a:off x="5063809" y="416381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30" name="Straight Connector 29"/>
          <p:cNvCxnSpPr/>
          <p:nvPr/>
        </p:nvCxnSpPr>
        <p:spPr>
          <a:xfrm flipV="1">
            <a:off x="2549675" y="459615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137945" y="5181931"/>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6"/>
          <p:cNvSpPr>
            <a:spLocks noChangeArrowheads="1"/>
          </p:cNvSpPr>
          <p:nvPr/>
        </p:nvSpPr>
        <p:spPr bwMode="auto">
          <a:xfrm>
            <a:off x="2096991" y="49236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3" name="Oval 6"/>
          <p:cNvSpPr>
            <a:spLocks noChangeArrowheads="1"/>
          </p:cNvSpPr>
          <p:nvPr/>
        </p:nvSpPr>
        <p:spPr bwMode="auto">
          <a:xfrm>
            <a:off x="617113" y="489955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34" name="Straight Connector 33"/>
          <p:cNvCxnSpPr/>
          <p:nvPr/>
        </p:nvCxnSpPr>
        <p:spPr>
          <a:xfrm flipH="1" flipV="1">
            <a:off x="4857104" y="514848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4331520" y="48983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825684" y="489387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37" name="Straight Connector 36"/>
          <p:cNvCxnSpPr/>
          <p:nvPr/>
        </p:nvCxnSpPr>
        <p:spPr>
          <a:xfrm flipH="1" flipV="1">
            <a:off x="4771673" y="535107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6"/>
          <p:cNvSpPr>
            <a:spLocks noChangeArrowheads="1"/>
          </p:cNvSpPr>
          <p:nvPr/>
        </p:nvSpPr>
        <p:spPr bwMode="auto">
          <a:xfrm>
            <a:off x="5065811" y="56187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pic>
        <p:nvPicPr>
          <p:cNvPr id="3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337" y="411109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flipH="1" flipV="1">
            <a:off x="9140026" y="437911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0142972" y="411089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42" name="Oval 6"/>
          <p:cNvSpPr>
            <a:spLocks noChangeArrowheads="1"/>
          </p:cNvSpPr>
          <p:nvPr/>
        </p:nvSpPr>
        <p:spPr bwMode="auto">
          <a:xfrm>
            <a:off x="8639623" y="41337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43" name="Straight Connector 42"/>
          <p:cNvCxnSpPr/>
          <p:nvPr/>
        </p:nvCxnSpPr>
        <p:spPr>
          <a:xfrm flipV="1">
            <a:off x="9844648" y="454106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8432918" y="512684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9391964" y="48685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46" name="Oval 6"/>
          <p:cNvSpPr>
            <a:spLocks noChangeArrowheads="1"/>
          </p:cNvSpPr>
          <p:nvPr/>
        </p:nvSpPr>
        <p:spPr bwMode="auto">
          <a:xfrm>
            <a:off x="7912086" y="484446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47" name="Straight Connector 46"/>
          <p:cNvCxnSpPr/>
          <p:nvPr/>
        </p:nvCxnSpPr>
        <p:spPr>
          <a:xfrm flipH="1" flipV="1">
            <a:off x="8342719" y="532751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148586" y="584536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10117166" y="55907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50" name="Oval 6"/>
          <p:cNvSpPr>
            <a:spLocks noChangeArrowheads="1"/>
          </p:cNvSpPr>
          <p:nvPr/>
        </p:nvSpPr>
        <p:spPr bwMode="auto">
          <a:xfrm>
            <a:off x="8636857" y="559522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51" name="TextBox 50"/>
          <p:cNvSpPr txBox="1"/>
          <p:nvPr/>
        </p:nvSpPr>
        <p:spPr>
          <a:xfrm>
            <a:off x="1480851" y="1514476"/>
            <a:ext cx="364202" cy="369332"/>
          </a:xfrm>
          <a:prstGeom prst="rect">
            <a:avLst/>
          </a:prstGeom>
          <a:noFill/>
        </p:spPr>
        <p:txBody>
          <a:bodyPr wrap="none" rtlCol="0">
            <a:spAutoFit/>
          </a:bodyPr>
          <a:lstStyle/>
          <a:p>
            <a:r>
              <a:rPr lang="en-US" dirty="0"/>
              <a:t>1/</a:t>
            </a:r>
          </a:p>
        </p:txBody>
      </p:sp>
      <p:sp>
        <p:nvSpPr>
          <p:cNvPr id="52" name="TextBox 51"/>
          <p:cNvSpPr txBox="1"/>
          <p:nvPr/>
        </p:nvSpPr>
        <p:spPr>
          <a:xfrm>
            <a:off x="5111153" y="1525166"/>
            <a:ext cx="364202" cy="369332"/>
          </a:xfrm>
          <a:prstGeom prst="rect">
            <a:avLst/>
          </a:prstGeom>
          <a:noFill/>
        </p:spPr>
        <p:txBody>
          <a:bodyPr wrap="none" rtlCol="0">
            <a:spAutoFit/>
          </a:bodyPr>
          <a:lstStyle/>
          <a:p>
            <a:r>
              <a:rPr lang="en-US" dirty="0"/>
              <a:t>1/</a:t>
            </a:r>
          </a:p>
        </p:txBody>
      </p:sp>
      <p:sp>
        <p:nvSpPr>
          <p:cNvPr id="53" name="TextBox 52"/>
          <p:cNvSpPr txBox="1"/>
          <p:nvPr/>
        </p:nvSpPr>
        <p:spPr>
          <a:xfrm>
            <a:off x="6624849" y="1496590"/>
            <a:ext cx="364202" cy="369332"/>
          </a:xfrm>
          <a:prstGeom prst="rect">
            <a:avLst/>
          </a:prstGeom>
          <a:noFill/>
        </p:spPr>
        <p:txBody>
          <a:bodyPr wrap="none" rtlCol="0">
            <a:spAutoFit/>
          </a:bodyPr>
          <a:lstStyle/>
          <a:p>
            <a:r>
              <a:rPr lang="en-US" dirty="0"/>
              <a:t>2/</a:t>
            </a:r>
          </a:p>
        </p:txBody>
      </p:sp>
      <p:sp>
        <p:nvSpPr>
          <p:cNvPr id="54" name="TextBox 53"/>
          <p:cNvSpPr txBox="1"/>
          <p:nvPr/>
        </p:nvSpPr>
        <p:spPr>
          <a:xfrm>
            <a:off x="8710575" y="1505008"/>
            <a:ext cx="364202" cy="369332"/>
          </a:xfrm>
          <a:prstGeom prst="rect">
            <a:avLst/>
          </a:prstGeom>
          <a:noFill/>
        </p:spPr>
        <p:txBody>
          <a:bodyPr wrap="none" rtlCol="0">
            <a:spAutoFit/>
          </a:bodyPr>
          <a:lstStyle/>
          <a:p>
            <a:r>
              <a:rPr lang="en-US" dirty="0"/>
              <a:t>1/</a:t>
            </a:r>
          </a:p>
        </p:txBody>
      </p:sp>
      <p:sp>
        <p:nvSpPr>
          <p:cNvPr id="55" name="TextBox 54"/>
          <p:cNvSpPr txBox="1"/>
          <p:nvPr/>
        </p:nvSpPr>
        <p:spPr>
          <a:xfrm>
            <a:off x="10224271" y="1476432"/>
            <a:ext cx="364202" cy="369332"/>
          </a:xfrm>
          <a:prstGeom prst="rect">
            <a:avLst/>
          </a:prstGeom>
          <a:noFill/>
        </p:spPr>
        <p:txBody>
          <a:bodyPr wrap="none" rtlCol="0">
            <a:spAutoFit/>
          </a:bodyPr>
          <a:lstStyle/>
          <a:p>
            <a:r>
              <a:rPr lang="en-US" dirty="0"/>
              <a:t>2/</a:t>
            </a:r>
          </a:p>
        </p:txBody>
      </p:sp>
      <p:sp>
        <p:nvSpPr>
          <p:cNvPr id="56" name="TextBox 55"/>
          <p:cNvSpPr txBox="1"/>
          <p:nvPr/>
        </p:nvSpPr>
        <p:spPr>
          <a:xfrm>
            <a:off x="9464039" y="2286768"/>
            <a:ext cx="364202" cy="369332"/>
          </a:xfrm>
          <a:prstGeom prst="rect">
            <a:avLst/>
          </a:prstGeom>
          <a:noFill/>
        </p:spPr>
        <p:txBody>
          <a:bodyPr wrap="none" rtlCol="0">
            <a:spAutoFit/>
          </a:bodyPr>
          <a:lstStyle/>
          <a:p>
            <a:r>
              <a:rPr lang="en-US" dirty="0"/>
              <a:t>3/</a:t>
            </a:r>
          </a:p>
        </p:txBody>
      </p:sp>
      <p:sp>
        <p:nvSpPr>
          <p:cNvPr id="57" name="TextBox 56"/>
          <p:cNvSpPr txBox="1"/>
          <p:nvPr/>
        </p:nvSpPr>
        <p:spPr>
          <a:xfrm>
            <a:off x="8717849" y="3843886"/>
            <a:ext cx="364202" cy="369332"/>
          </a:xfrm>
          <a:prstGeom prst="rect">
            <a:avLst/>
          </a:prstGeom>
          <a:noFill/>
        </p:spPr>
        <p:txBody>
          <a:bodyPr wrap="none" rtlCol="0">
            <a:spAutoFit/>
          </a:bodyPr>
          <a:lstStyle/>
          <a:p>
            <a:r>
              <a:rPr lang="en-US" dirty="0"/>
              <a:t>1/</a:t>
            </a:r>
          </a:p>
        </p:txBody>
      </p:sp>
      <p:sp>
        <p:nvSpPr>
          <p:cNvPr id="58" name="TextBox 57"/>
          <p:cNvSpPr txBox="1"/>
          <p:nvPr/>
        </p:nvSpPr>
        <p:spPr>
          <a:xfrm>
            <a:off x="10231545" y="3815310"/>
            <a:ext cx="364202" cy="369332"/>
          </a:xfrm>
          <a:prstGeom prst="rect">
            <a:avLst/>
          </a:prstGeom>
          <a:noFill/>
        </p:spPr>
        <p:txBody>
          <a:bodyPr wrap="none" rtlCol="0">
            <a:spAutoFit/>
          </a:bodyPr>
          <a:lstStyle/>
          <a:p>
            <a:r>
              <a:rPr lang="en-US" dirty="0"/>
              <a:t>2/</a:t>
            </a:r>
          </a:p>
        </p:txBody>
      </p:sp>
      <p:sp>
        <p:nvSpPr>
          <p:cNvPr id="59" name="TextBox 58"/>
          <p:cNvSpPr txBox="1"/>
          <p:nvPr/>
        </p:nvSpPr>
        <p:spPr>
          <a:xfrm>
            <a:off x="9471313" y="4597070"/>
            <a:ext cx="364202" cy="369332"/>
          </a:xfrm>
          <a:prstGeom prst="rect">
            <a:avLst/>
          </a:prstGeom>
          <a:noFill/>
        </p:spPr>
        <p:txBody>
          <a:bodyPr wrap="none" rtlCol="0">
            <a:spAutoFit/>
          </a:bodyPr>
          <a:lstStyle/>
          <a:p>
            <a:r>
              <a:rPr lang="en-US" dirty="0"/>
              <a:t>3/</a:t>
            </a:r>
          </a:p>
        </p:txBody>
      </p:sp>
      <p:sp>
        <p:nvSpPr>
          <p:cNvPr id="60" name="TextBox 59"/>
          <p:cNvSpPr txBox="1"/>
          <p:nvPr/>
        </p:nvSpPr>
        <p:spPr>
          <a:xfrm>
            <a:off x="1441818" y="3897243"/>
            <a:ext cx="364202" cy="369332"/>
          </a:xfrm>
          <a:prstGeom prst="rect">
            <a:avLst/>
          </a:prstGeom>
          <a:noFill/>
        </p:spPr>
        <p:txBody>
          <a:bodyPr wrap="none" rtlCol="0">
            <a:spAutoFit/>
          </a:bodyPr>
          <a:lstStyle/>
          <a:p>
            <a:r>
              <a:rPr lang="en-US" dirty="0"/>
              <a:t>1/</a:t>
            </a:r>
          </a:p>
        </p:txBody>
      </p:sp>
      <p:sp>
        <p:nvSpPr>
          <p:cNvPr id="61" name="TextBox 60"/>
          <p:cNvSpPr txBox="1"/>
          <p:nvPr/>
        </p:nvSpPr>
        <p:spPr>
          <a:xfrm>
            <a:off x="2955514" y="3868667"/>
            <a:ext cx="364202" cy="369332"/>
          </a:xfrm>
          <a:prstGeom prst="rect">
            <a:avLst/>
          </a:prstGeom>
          <a:noFill/>
        </p:spPr>
        <p:txBody>
          <a:bodyPr wrap="none" rtlCol="0">
            <a:spAutoFit/>
          </a:bodyPr>
          <a:lstStyle/>
          <a:p>
            <a:r>
              <a:rPr lang="en-US" dirty="0"/>
              <a:t>2/</a:t>
            </a:r>
          </a:p>
        </p:txBody>
      </p:sp>
      <p:sp>
        <p:nvSpPr>
          <p:cNvPr id="62" name="TextBox 61"/>
          <p:cNvSpPr txBox="1"/>
          <p:nvPr/>
        </p:nvSpPr>
        <p:spPr>
          <a:xfrm>
            <a:off x="2195282" y="4650427"/>
            <a:ext cx="364202" cy="369332"/>
          </a:xfrm>
          <a:prstGeom prst="rect">
            <a:avLst/>
          </a:prstGeom>
          <a:noFill/>
        </p:spPr>
        <p:txBody>
          <a:bodyPr wrap="none" rtlCol="0">
            <a:spAutoFit/>
          </a:bodyPr>
          <a:lstStyle/>
          <a:p>
            <a:r>
              <a:rPr lang="en-US" dirty="0"/>
              <a:t>3/</a:t>
            </a:r>
          </a:p>
        </p:txBody>
      </p:sp>
      <p:sp>
        <p:nvSpPr>
          <p:cNvPr id="63" name="TextBox 62"/>
          <p:cNvSpPr txBox="1"/>
          <p:nvPr/>
        </p:nvSpPr>
        <p:spPr>
          <a:xfrm>
            <a:off x="5184060" y="3867694"/>
            <a:ext cx="364202" cy="369332"/>
          </a:xfrm>
          <a:prstGeom prst="rect">
            <a:avLst/>
          </a:prstGeom>
          <a:noFill/>
        </p:spPr>
        <p:txBody>
          <a:bodyPr wrap="none" rtlCol="0">
            <a:spAutoFit/>
          </a:bodyPr>
          <a:lstStyle/>
          <a:p>
            <a:r>
              <a:rPr lang="en-US" dirty="0"/>
              <a:t>1/</a:t>
            </a:r>
          </a:p>
        </p:txBody>
      </p:sp>
      <p:sp>
        <p:nvSpPr>
          <p:cNvPr id="64" name="TextBox 63"/>
          <p:cNvSpPr txBox="1"/>
          <p:nvPr/>
        </p:nvSpPr>
        <p:spPr>
          <a:xfrm>
            <a:off x="6697756" y="3839118"/>
            <a:ext cx="364202" cy="369332"/>
          </a:xfrm>
          <a:prstGeom prst="rect">
            <a:avLst/>
          </a:prstGeom>
          <a:noFill/>
        </p:spPr>
        <p:txBody>
          <a:bodyPr wrap="none" rtlCol="0">
            <a:spAutoFit/>
          </a:bodyPr>
          <a:lstStyle/>
          <a:p>
            <a:r>
              <a:rPr lang="en-US" dirty="0"/>
              <a:t>2/</a:t>
            </a:r>
          </a:p>
        </p:txBody>
      </p:sp>
      <p:sp>
        <p:nvSpPr>
          <p:cNvPr id="65" name="TextBox 64"/>
          <p:cNvSpPr txBox="1"/>
          <p:nvPr/>
        </p:nvSpPr>
        <p:spPr>
          <a:xfrm>
            <a:off x="5937524" y="4620878"/>
            <a:ext cx="364202" cy="369332"/>
          </a:xfrm>
          <a:prstGeom prst="rect">
            <a:avLst/>
          </a:prstGeom>
          <a:noFill/>
        </p:spPr>
        <p:txBody>
          <a:bodyPr wrap="none" rtlCol="0">
            <a:spAutoFit/>
          </a:bodyPr>
          <a:lstStyle/>
          <a:p>
            <a:r>
              <a:rPr lang="en-US" dirty="0"/>
              <a:t>3/</a:t>
            </a:r>
          </a:p>
        </p:txBody>
      </p:sp>
      <p:sp>
        <p:nvSpPr>
          <p:cNvPr id="66" name="TextBox 65"/>
          <p:cNvSpPr txBox="1"/>
          <p:nvPr/>
        </p:nvSpPr>
        <p:spPr>
          <a:xfrm>
            <a:off x="721990" y="4620878"/>
            <a:ext cx="364202" cy="369332"/>
          </a:xfrm>
          <a:prstGeom prst="rect">
            <a:avLst/>
          </a:prstGeom>
          <a:noFill/>
        </p:spPr>
        <p:txBody>
          <a:bodyPr wrap="none" rtlCol="0">
            <a:spAutoFit/>
          </a:bodyPr>
          <a:lstStyle/>
          <a:p>
            <a:r>
              <a:rPr lang="en-US" dirty="0"/>
              <a:t>4/</a:t>
            </a:r>
          </a:p>
        </p:txBody>
      </p:sp>
      <p:sp>
        <p:nvSpPr>
          <p:cNvPr id="67" name="TextBox 66"/>
          <p:cNvSpPr txBox="1"/>
          <p:nvPr/>
        </p:nvSpPr>
        <p:spPr>
          <a:xfrm>
            <a:off x="5209045" y="5334424"/>
            <a:ext cx="364202" cy="369332"/>
          </a:xfrm>
          <a:prstGeom prst="rect">
            <a:avLst/>
          </a:prstGeom>
          <a:noFill/>
        </p:spPr>
        <p:txBody>
          <a:bodyPr wrap="none" rtlCol="0">
            <a:spAutoFit/>
          </a:bodyPr>
          <a:lstStyle/>
          <a:p>
            <a:r>
              <a:rPr lang="en-US" dirty="0"/>
              <a:t>5/</a:t>
            </a:r>
          </a:p>
        </p:txBody>
      </p:sp>
      <p:sp>
        <p:nvSpPr>
          <p:cNvPr id="68" name="TextBox 67"/>
          <p:cNvSpPr txBox="1"/>
          <p:nvPr/>
        </p:nvSpPr>
        <p:spPr>
          <a:xfrm>
            <a:off x="4459830" y="4632010"/>
            <a:ext cx="364202" cy="369332"/>
          </a:xfrm>
          <a:prstGeom prst="rect">
            <a:avLst/>
          </a:prstGeom>
          <a:noFill/>
        </p:spPr>
        <p:txBody>
          <a:bodyPr wrap="none" rtlCol="0">
            <a:spAutoFit/>
          </a:bodyPr>
          <a:lstStyle/>
          <a:p>
            <a:r>
              <a:rPr lang="en-US" dirty="0"/>
              <a:t>4/</a:t>
            </a:r>
          </a:p>
        </p:txBody>
      </p:sp>
      <p:sp>
        <p:nvSpPr>
          <p:cNvPr id="69" name="TextBox 68"/>
          <p:cNvSpPr txBox="1"/>
          <p:nvPr/>
        </p:nvSpPr>
        <p:spPr>
          <a:xfrm>
            <a:off x="8759684" y="5315328"/>
            <a:ext cx="364202" cy="369332"/>
          </a:xfrm>
          <a:prstGeom prst="rect">
            <a:avLst/>
          </a:prstGeom>
          <a:noFill/>
        </p:spPr>
        <p:txBody>
          <a:bodyPr wrap="none" rtlCol="0">
            <a:spAutoFit/>
          </a:bodyPr>
          <a:lstStyle/>
          <a:p>
            <a:r>
              <a:rPr lang="en-US" dirty="0"/>
              <a:t>5/</a:t>
            </a:r>
          </a:p>
        </p:txBody>
      </p:sp>
      <p:sp>
        <p:nvSpPr>
          <p:cNvPr id="70" name="TextBox 69"/>
          <p:cNvSpPr txBox="1"/>
          <p:nvPr/>
        </p:nvSpPr>
        <p:spPr>
          <a:xfrm>
            <a:off x="8010469" y="4555762"/>
            <a:ext cx="364202" cy="369332"/>
          </a:xfrm>
          <a:prstGeom prst="rect">
            <a:avLst/>
          </a:prstGeom>
          <a:noFill/>
        </p:spPr>
        <p:txBody>
          <a:bodyPr wrap="none" rtlCol="0">
            <a:spAutoFit/>
          </a:bodyPr>
          <a:lstStyle/>
          <a:p>
            <a:r>
              <a:rPr lang="en-US" dirty="0"/>
              <a:t>4/</a:t>
            </a:r>
          </a:p>
        </p:txBody>
      </p:sp>
      <p:sp>
        <p:nvSpPr>
          <p:cNvPr id="71" name="TextBox 70"/>
          <p:cNvSpPr txBox="1"/>
          <p:nvPr/>
        </p:nvSpPr>
        <p:spPr>
          <a:xfrm>
            <a:off x="10250125" y="5269470"/>
            <a:ext cx="364202" cy="369332"/>
          </a:xfrm>
          <a:prstGeom prst="rect">
            <a:avLst/>
          </a:prstGeom>
          <a:noFill/>
        </p:spPr>
        <p:txBody>
          <a:bodyPr wrap="none" rtlCol="0">
            <a:spAutoFit/>
          </a:bodyPr>
          <a:lstStyle/>
          <a:p>
            <a:r>
              <a:rPr lang="en-US" dirty="0"/>
              <a:t>6/</a:t>
            </a:r>
          </a:p>
        </p:txBody>
      </p:sp>
      <p:cxnSp>
        <p:nvCxnSpPr>
          <p:cNvPr id="72" name="Straight Connector 71"/>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36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19</a:t>
            </a:fld>
            <a:endParaRPr lang="en-GB"/>
          </a:p>
        </p:txBody>
      </p:sp>
      <p:sp>
        <p:nvSpPr>
          <p:cNvPr id="6" name="Content Placeholder 5"/>
          <p:cNvSpPr>
            <a:spLocks noGrp="1"/>
          </p:cNvSpPr>
          <p:nvPr>
            <p:ph sz="quarter" idx="1"/>
          </p:nvPr>
        </p:nvSpPr>
        <p:spPr/>
        <p:txBody>
          <a:bodyPr/>
          <a:lstStyle/>
          <a:p>
            <a:endParaRPr lang="en-US" dirty="0"/>
          </a:p>
        </p:txBody>
      </p: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84" y="177467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flipV="1">
            <a:off x="1835505" y="204058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49661" y="2197771"/>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2838451" y="17580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2" name="Oval 6"/>
          <p:cNvSpPr>
            <a:spLocks noChangeArrowheads="1"/>
          </p:cNvSpPr>
          <p:nvPr/>
        </p:nvSpPr>
        <p:spPr bwMode="auto">
          <a:xfrm>
            <a:off x="1335102" y="179521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13" name="Straight Connector 12"/>
          <p:cNvCxnSpPr/>
          <p:nvPr/>
        </p:nvCxnSpPr>
        <p:spPr>
          <a:xfrm flipH="1" flipV="1">
            <a:off x="1128397" y="277988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602813" y="252975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5" name="Oval 6"/>
          <p:cNvSpPr>
            <a:spLocks noChangeArrowheads="1"/>
          </p:cNvSpPr>
          <p:nvPr/>
        </p:nvSpPr>
        <p:spPr bwMode="auto">
          <a:xfrm>
            <a:off x="2096977" y="252527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16" name="Straight Connector 15"/>
          <p:cNvCxnSpPr/>
          <p:nvPr/>
        </p:nvCxnSpPr>
        <p:spPr>
          <a:xfrm flipH="1" flipV="1">
            <a:off x="1042966" y="29824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848833" y="35141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337104" y="325018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19" name="Oval 6"/>
          <p:cNvSpPr>
            <a:spLocks noChangeArrowheads="1"/>
          </p:cNvSpPr>
          <p:nvPr/>
        </p:nvSpPr>
        <p:spPr bwMode="auto">
          <a:xfrm>
            <a:off x="3563655" y="251399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20" name="Straight Connector 19"/>
          <p:cNvCxnSpPr/>
          <p:nvPr/>
        </p:nvCxnSpPr>
        <p:spPr>
          <a:xfrm flipV="1">
            <a:off x="3265331" y="2944166"/>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2817413" y="32595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22"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657" y="177620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flipH="1" flipV="1">
            <a:off x="5488346" y="204421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6491292" y="177599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5" name="Oval 6"/>
          <p:cNvSpPr>
            <a:spLocks noChangeArrowheads="1"/>
          </p:cNvSpPr>
          <p:nvPr/>
        </p:nvSpPr>
        <p:spPr bwMode="auto">
          <a:xfrm>
            <a:off x="4987943" y="17988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042" y="176550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flipV="1">
            <a:off x="9145963" y="2031414"/>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860119" y="218860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6"/>
          <p:cNvSpPr>
            <a:spLocks noChangeArrowheads="1"/>
          </p:cNvSpPr>
          <p:nvPr/>
        </p:nvSpPr>
        <p:spPr bwMode="auto">
          <a:xfrm>
            <a:off x="10148909" y="174890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30" name="Oval 6"/>
          <p:cNvSpPr>
            <a:spLocks noChangeArrowheads="1"/>
          </p:cNvSpPr>
          <p:nvPr/>
        </p:nvSpPr>
        <p:spPr bwMode="auto">
          <a:xfrm>
            <a:off x="8645560" y="17860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31" name="Straight Connector 30"/>
          <p:cNvCxnSpPr/>
          <p:nvPr/>
        </p:nvCxnSpPr>
        <p:spPr>
          <a:xfrm flipV="1">
            <a:off x="6192968" y="2206166"/>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781238" y="279194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5740284" y="25336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4" name="Oval 6"/>
          <p:cNvSpPr>
            <a:spLocks noChangeArrowheads="1"/>
          </p:cNvSpPr>
          <p:nvPr/>
        </p:nvSpPr>
        <p:spPr bwMode="auto">
          <a:xfrm>
            <a:off x="4260406" y="25095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35" name="Straight Connector 34"/>
          <p:cNvCxnSpPr/>
          <p:nvPr/>
        </p:nvCxnSpPr>
        <p:spPr>
          <a:xfrm flipH="1" flipV="1">
            <a:off x="8438855" y="277072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Oval 6"/>
          <p:cNvSpPr>
            <a:spLocks noChangeArrowheads="1"/>
          </p:cNvSpPr>
          <p:nvPr/>
        </p:nvSpPr>
        <p:spPr bwMode="auto">
          <a:xfrm>
            <a:off x="7913271" y="252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7" name="Oval 6"/>
          <p:cNvSpPr>
            <a:spLocks noChangeArrowheads="1"/>
          </p:cNvSpPr>
          <p:nvPr/>
        </p:nvSpPr>
        <p:spPr bwMode="auto">
          <a:xfrm>
            <a:off x="9407435" y="251610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38" name="Straight Connector 37"/>
          <p:cNvCxnSpPr/>
          <p:nvPr/>
        </p:nvCxnSpPr>
        <p:spPr>
          <a:xfrm flipH="1" flipV="1">
            <a:off x="8353424" y="297330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4691039" y="299261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96906" y="351046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4985177" y="326032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42" name="Straight Connector 41"/>
          <p:cNvCxnSpPr/>
          <p:nvPr/>
        </p:nvCxnSpPr>
        <p:spPr>
          <a:xfrm flipH="1" flipV="1">
            <a:off x="9159291" y="350500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Oval 6"/>
          <p:cNvSpPr>
            <a:spLocks noChangeArrowheads="1"/>
          </p:cNvSpPr>
          <p:nvPr/>
        </p:nvSpPr>
        <p:spPr bwMode="auto">
          <a:xfrm>
            <a:off x="8647562" y="32410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4" name="Oval 6"/>
          <p:cNvSpPr>
            <a:spLocks noChangeArrowheads="1"/>
          </p:cNvSpPr>
          <p:nvPr/>
        </p:nvSpPr>
        <p:spPr bwMode="auto">
          <a:xfrm>
            <a:off x="10874113" y="250482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45" name="Straight Connector 44"/>
          <p:cNvCxnSpPr/>
          <p:nvPr/>
        </p:nvCxnSpPr>
        <p:spPr>
          <a:xfrm flipV="1">
            <a:off x="10575789" y="2934997"/>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Oval 6"/>
          <p:cNvSpPr>
            <a:spLocks noChangeArrowheads="1"/>
          </p:cNvSpPr>
          <p:nvPr/>
        </p:nvSpPr>
        <p:spPr bwMode="auto">
          <a:xfrm>
            <a:off x="10127871" y="325039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47" name="Oval 6"/>
          <p:cNvSpPr>
            <a:spLocks noChangeArrowheads="1"/>
          </p:cNvSpPr>
          <p:nvPr/>
        </p:nvSpPr>
        <p:spPr bwMode="auto">
          <a:xfrm>
            <a:off x="7211729" y="253799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48" name="Straight Connector 47"/>
          <p:cNvCxnSpPr/>
          <p:nvPr/>
        </p:nvCxnSpPr>
        <p:spPr>
          <a:xfrm flipV="1">
            <a:off x="6913405" y="296816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6465486" y="325585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5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37" y="414787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p:nvPr/>
        </p:nvCxnSpPr>
        <p:spPr>
          <a:xfrm flipH="1" flipV="1">
            <a:off x="1849526" y="441589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Oval 6"/>
          <p:cNvSpPr>
            <a:spLocks noChangeArrowheads="1"/>
          </p:cNvSpPr>
          <p:nvPr/>
        </p:nvSpPr>
        <p:spPr bwMode="auto">
          <a:xfrm>
            <a:off x="2852472" y="41476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53" name="Oval 6"/>
          <p:cNvSpPr>
            <a:spLocks noChangeArrowheads="1"/>
          </p:cNvSpPr>
          <p:nvPr/>
        </p:nvSpPr>
        <p:spPr bwMode="auto">
          <a:xfrm>
            <a:off x="1349123" y="41705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54"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136" y="417557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flipH="1" flipV="1">
            <a:off x="5490057" y="444147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204213" y="4598663"/>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6493003" y="415896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58" name="Oval 6"/>
          <p:cNvSpPr>
            <a:spLocks noChangeArrowheads="1"/>
          </p:cNvSpPr>
          <p:nvPr/>
        </p:nvSpPr>
        <p:spPr bwMode="auto">
          <a:xfrm>
            <a:off x="4989654" y="41961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59" name="Straight Connector 58"/>
          <p:cNvCxnSpPr/>
          <p:nvPr/>
        </p:nvCxnSpPr>
        <p:spPr>
          <a:xfrm flipV="1">
            <a:off x="2554148" y="4577843"/>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1142418" y="516362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Oval 6"/>
          <p:cNvSpPr>
            <a:spLocks noChangeArrowheads="1"/>
          </p:cNvSpPr>
          <p:nvPr/>
        </p:nvSpPr>
        <p:spPr bwMode="auto">
          <a:xfrm>
            <a:off x="2101464" y="49053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62" name="Oval 6"/>
          <p:cNvSpPr>
            <a:spLocks noChangeArrowheads="1"/>
          </p:cNvSpPr>
          <p:nvPr/>
        </p:nvSpPr>
        <p:spPr bwMode="auto">
          <a:xfrm>
            <a:off x="621586" y="488124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63" name="Straight Connector 62"/>
          <p:cNvCxnSpPr/>
          <p:nvPr/>
        </p:nvCxnSpPr>
        <p:spPr>
          <a:xfrm flipH="1" flipV="1">
            <a:off x="4782949" y="5180781"/>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Oval 6"/>
          <p:cNvSpPr>
            <a:spLocks noChangeArrowheads="1"/>
          </p:cNvSpPr>
          <p:nvPr/>
        </p:nvSpPr>
        <p:spPr bwMode="auto">
          <a:xfrm>
            <a:off x="4257365" y="493064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5" name="Oval 6"/>
          <p:cNvSpPr>
            <a:spLocks noChangeArrowheads="1"/>
          </p:cNvSpPr>
          <p:nvPr/>
        </p:nvSpPr>
        <p:spPr bwMode="auto">
          <a:xfrm>
            <a:off x="5751529" y="492616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66" name="Straight Connector 65"/>
          <p:cNvCxnSpPr/>
          <p:nvPr/>
        </p:nvCxnSpPr>
        <p:spPr>
          <a:xfrm flipH="1" flipV="1">
            <a:off x="4711806" y="536907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1052219" y="53642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858086" y="588214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1346357" y="56320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70" name="Straight Connector 69"/>
          <p:cNvCxnSpPr/>
          <p:nvPr/>
        </p:nvCxnSpPr>
        <p:spPr>
          <a:xfrm flipH="1" flipV="1">
            <a:off x="5503385" y="591507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6"/>
          <p:cNvSpPr>
            <a:spLocks noChangeArrowheads="1"/>
          </p:cNvSpPr>
          <p:nvPr/>
        </p:nvSpPr>
        <p:spPr bwMode="auto">
          <a:xfrm>
            <a:off x="4991656" y="56510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2" name="Oval 6"/>
          <p:cNvSpPr>
            <a:spLocks noChangeArrowheads="1"/>
          </p:cNvSpPr>
          <p:nvPr/>
        </p:nvSpPr>
        <p:spPr bwMode="auto">
          <a:xfrm>
            <a:off x="7218207" y="491488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73" name="Straight Connector 72"/>
          <p:cNvCxnSpPr/>
          <p:nvPr/>
        </p:nvCxnSpPr>
        <p:spPr>
          <a:xfrm flipV="1">
            <a:off x="6919883" y="5345058"/>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6"/>
          <p:cNvSpPr>
            <a:spLocks noChangeArrowheads="1"/>
          </p:cNvSpPr>
          <p:nvPr/>
        </p:nvSpPr>
        <p:spPr bwMode="auto">
          <a:xfrm>
            <a:off x="6471965" y="56604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75" name="Oval 6"/>
          <p:cNvSpPr>
            <a:spLocks noChangeArrowheads="1"/>
          </p:cNvSpPr>
          <p:nvPr/>
        </p:nvSpPr>
        <p:spPr bwMode="auto">
          <a:xfrm>
            <a:off x="3572909" y="49096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76" name="Straight Connector 75"/>
          <p:cNvCxnSpPr/>
          <p:nvPr/>
        </p:nvCxnSpPr>
        <p:spPr>
          <a:xfrm flipV="1">
            <a:off x="3274585" y="5339841"/>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2826666" y="562753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pic>
        <p:nvPicPr>
          <p:cNvPr id="7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74" y="421936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p:cNvCxnSpPr/>
          <p:nvPr/>
        </p:nvCxnSpPr>
        <p:spPr>
          <a:xfrm flipH="1" flipV="1">
            <a:off x="9145963" y="448738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Oval 6"/>
          <p:cNvSpPr>
            <a:spLocks noChangeArrowheads="1"/>
          </p:cNvSpPr>
          <p:nvPr/>
        </p:nvSpPr>
        <p:spPr bwMode="auto">
          <a:xfrm>
            <a:off x="10148909" y="421916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81" name="Oval 6"/>
          <p:cNvSpPr>
            <a:spLocks noChangeArrowheads="1"/>
          </p:cNvSpPr>
          <p:nvPr/>
        </p:nvSpPr>
        <p:spPr bwMode="auto">
          <a:xfrm>
            <a:off x="8645560" y="42420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82" name="Straight Connector 81"/>
          <p:cNvCxnSpPr/>
          <p:nvPr/>
        </p:nvCxnSpPr>
        <p:spPr>
          <a:xfrm flipV="1">
            <a:off x="9850585" y="464933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8438855" y="523511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Oval 6"/>
          <p:cNvSpPr>
            <a:spLocks noChangeArrowheads="1"/>
          </p:cNvSpPr>
          <p:nvPr/>
        </p:nvSpPr>
        <p:spPr bwMode="auto">
          <a:xfrm>
            <a:off x="9397901" y="497683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85" name="Oval 6"/>
          <p:cNvSpPr>
            <a:spLocks noChangeArrowheads="1"/>
          </p:cNvSpPr>
          <p:nvPr/>
        </p:nvSpPr>
        <p:spPr bwMode="auto">
          <a:xfrm>
            <a:off x="7918023" y="495273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86" name="Straight Connector 85"/>
          <p:cNvCxnSpPr/>
          <p:nvPr/>
        </p:nvCxnSpPr>
        <p:spPr>
          <a:xfrm flipH="1" flipV="1">
            <a:off x="8362944" y="542149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9154523" y="595363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642794" y="570349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89" name="Oval 6"/>
          <p:cNvSpPr>
            <a:spLocks noChangeArrowheads="1"/>
          </p:cNvSpPr>
          <p:nvPr/>
        </p:nvSpPr>
        <p:spPr bwMode="auto">
          <a:xfrm>
            <a:off x="10869346" y="49811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90" name="Straight Connector 89"/>
          <p:cNvCxnSpPr/>
          <p:nvPr/>
        </p:nvCxnSpPr>
        <p:spPr>
          <a:xfrm flipV="1">
            <a:off x="10571022" y="541133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10123103" y="569902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92" name="TextBox 91"/>
          <p:cNvSpPr txBox="1"/>
          <p:nvPr/>
        </p:nvSpPr>
        <p:spPr>
          <a:xfrm>
            <a:off x="1418993" y="1502963"/>
            <a:ext cx="364202" cy="369332"/>
          </a:xfrm>
          <a:prstGeom prst="rect">
            <a:avLst/>
          </a:prstGeom>
          <a:noFill/>
        </p:spPr>
        <p:txBody>
          <a:bodyPr wrap="none" rtlCol="0">
            <a:spAutoFit/>
          </a:bodyPr>
          <a:lstStyle/>
          <a:p>
            <a:r>
              <a:rPr lang="en-US" dirty="0"/>
              <a:t>1/</a:t>
            </a:r>
          </a:p>
        </p:txBody>
      </p:sp>
      <p:sp>
        <p:nvSpPr>
          <p:cNvPr id="93" name="TextBox 92"/>
          <p:cNvSpPr txBox="1"/>
          <p:nvPr/>
        </p:nvSpPr>
        <p:spPr>
          <a:xfrm>
            <a:off x="2932689" y="1474387"/>
            <a:ext cx="364202" cy="369332"/>
          </a:xfrm>
          <a:prstGeom prst="rect">
            <a:avLst/>
          </a:prstGeom>
          <a:noFill/>
        </p:spPr>
        <p:txBody>
          <a:bodyPr wrap="none" rtlCol="0">
            <a:spAutoFit/>
          </a:bodyPr>
          <a:lstStyle/>
          <a:p>
            <a:r>
              <a:rPr lang="en-US" dirty="0"/>
              <a:t>2/</a:t>
            </a:r>
          </a:p>
        </p:txBody>
      </p:sp>
      <p:sp>
        <p:nvSpPr>
          <p:cNvPr id="94" name="TextBox 93"/>
          <p:cNvSpPr txBox="1"/>
          <p:nvPr/>
        </p:nvSpPr>
        <p:spPr>
          <a:xfrm>
            <a:off x="1460828" y="2974405"/>
            <a:ext cx="364202" cy="369332"/>
          </a:xfrm>
          <a:prstGeom prst="rect">
            <a:avLst/>
          </a:prstGeom>
          <a:noFill/>
        </p:spPr>
        <p:txBody>
          <a:bodyPr wrap="none" rtlCol="0">
            <a:spAutoFit/>
          </a:bodyPr>
          <a:lstStyle/>
          <a:p>
            <a:r>
              <a:rPr lang="en-US" dirty="0"/>
              <a:t>5/</a:t>
            </a:r>
          </a:p>
        </p:txBody>
      </p:sp>
      <p:sp>
        <p:nvSpPr>
          <p:cNvPr id="95" name="TextBox 94"/>
          <p:cNvSpPr txBox="1"/>
          <p:nvPr/>
        </p:nvSpPr>
        <p:spPr>
          <a:xfrm>
            <a:off x="711613" y="2214839"/>
            <a:ext cx="364202" cy="369332"/>
          </a:xfrm>
          <a:prstGeom prst="rect">
            <a:avLst/>
          </a:prstGeom>
          <a:noFill/>
        </p:spPr>
        <p:txBody>
          <a:bodyPr wrap="none" rtlCol="0">
            <a:spAutoFit/>
          </a:bodyPr>
          <a:lstStyle/>
          <a:p>
            <a:r>
              <a:rPr lang="en-US" dirty="0"/>
              <a:t>4/</a:t>
            </a:r>
          </a:p>
        </p:txBody>
      </p:sp>
      <p:sp>
        <p:nvSpPr>
          <p:cNvPr id="96" name="TextBox 95"/>
          <p:cNvSpPr txBox="1"/>
          <p:nvPr/>
        </p:nvSpPr>
        <p:spPr>
          <a:xfrm>
            <a:off x="2951269" y="2957123"/>
            <a:ext cx="364202" cy="369332"/>
          </a:xfrm>
          <a:prstGeom prst="rect">
            <a:avLst/>
          </a:prstGeom>
          <a:noFill/>
        </p:spPr>
        <p:txBody>
          <a:bodyPr wrap="none" rtlCol="0">
            <a:spAutoFit/>
          </a:bodyPr>
          <a:lstStyle/>
          <a:p>
            <a:r>
              <a:rPr lang="en-US" dirty="0"/>
              <a:t>6/</a:t>
            </a:r>
          </a:p>
        </p:txBody>
      </p:sp>
      <p:sp>
        <p:nvSpPr>
          <p:cNvPr id="97" name="TextBox 96"/>
          <p:cNvSpPr txBox="1"/>
          <p:nvPr/>
        </p:nvSpPr>
        <p:spPr>
          <a:xfrm>
            <a:off x="3688808" y="2224252"/>
            <a:ext cx="364202" cy="369332"/>
          </a:xfrm>
          <a:prstGeom prst="rect">
            <a:avLst/>
          </a:prstGeom>
          <a:noFill/>
        </p:spPr>
        <p:txBody>
          <a:bodyPr wrap="none" rtlCol="0">
            <a:spAutoFit/>
          </a:bodyPr>
          <a:lstStyle/>
          <a:p>
            <a:r>
              <a:rPr lang="en-US" dirty="0"/>
              <a:t>7/</a:t>
            </a:r>
          </a:p>
        </p:txBody>
      </p:sp>
      <p:sp>
        <p:nvSpPr>
          <p:cNvPr id="98" name="TextBox 97"/>
          <p:cNvSpPr txBox="1"/>
          <p:nvPr/>
        </p:nvSpPr>
        <p:spPr>
          <a:xfrm>
            <a:off x="5043002" y="1525657"/>
            <a:ext cx="364202" cy="369332"/>
          </a:xfrm>
          <a:prstGeom prst="rect">
            <a:avLst/>
          </a:prstGeom>
          <a:noFill/>
        </p:spPr>
        <p:txBody>
          <a:bodyPr wrap="none" rtlCol="0">
            <a:spAutoFit/>
          </a:bodyPr>
          <a:lstStyle/>
          <a:p>
            <a:r>
              <a:rPr lang="en-US" dirty="0"/>
              <a:t>1/</a:t>
            </a:r>
          </a:p>
        </p:txBody>
      </p:sp>
      <p:sp>
        <p:nvSpPr>
          <p:cNvPr id="99" name="TextBox 98"/>
          <p:cNvSpPr txBox="1"/>
          <p:nvPr/>
        </p:nvSpPr>
        <p:spPr>
          <a:xfrm>
            <a:off x="6556698" y="1497081"/>
            <a:ext cx="364202" cy="369332"/>
          </a:xfrm>
          <a:prstGeom prst="rect">
            <a:avLst/>
          </a:prstGeom>
          <a:noFill/>
        </p:spPr>
        <p:txBody>
          <a:bodyPr wrap="none" rtlCol="0">
            <a:spAutoFit/>
          </a:bodyPr>
          <a:lstStyle/>
          <a:p>
            <a:r>
              <a:rPr lang="en-US" dirty="0"/>
              <a:t>2/</a:t>
            </a:r>
          </a:p>
        </p:txBody>
      </p:sp>
      <p:sp>
        <p:nvSpPr>
          <p:cNvPr id="100" name="TextBox 99"/>
          <p:cNvSpPr txBox="1"/>
          <p:nvPr/>
        </p:nvSpPr>
        <p:spPr>
          <a:xfrm>
            <a:off x="5084837" y="2997099"/>
            <a:ext cx="364202" cy="369332"/>
          </a:xfrm>
          <a:prstGeom prst="rect">
            <a:avLst/>
          </a:prstGeom>
          <a:noFill/>
        </p:spPr>
        <p:txBody>
          <a:bodyPr wrap="none" rtlCol="0">
            <a:spAutoFit/>
          </a:bodyPr>
          <a:lstStyle/>
          <a:p>
            <a:r>
              <a:rPr lang="en-US" dirty="0"/>
              <a:t>5/</a:t>
            </a:r>
          </a:p>
        </p:txBody>
      </p:sp>
      <p:sp>
        <p:nvSpPr>
          <p:cNvPr id="101" name="TextBox 100"/>
          <p:cNvSpPr txBox="1"/>
          <p:nvPr/>
        </p:nvSpPr>
        <p:spPr>
          <a:xfrm>
            <a:off x="4335622" y="2237533"/>
            <a:ext cx="364202" cy="369332"/>
          </a:xfrm>
          <a:prstGeom prst="rect">
            <a:avLst/>
          </a:prstGeom>
          <a:noFill/>
        </p:spPr>
        <p:txBody>
          <a:bodyPr wrap="none" rtlCol="0">
            <a:spAutoFit/>
          </a:bodyPr>
          <a:lstStyle/>
          <a:p>
            <a:r>
              <a:rPr lang="en-US" dirty="0"/>
              <a:t>4/</a:t>
            </a:r>
          </a:p>
        </p:txBody>
      </p:sp>
      <p:sp>
        <p:nvSpPr>
          <p:cNvPr id="102" name="TextBox 101"/>
          <p:cNvSpPr txBox="1"/>
          <p:nvPr/>
        </p:nvSpPr>
        <p:spPr>
          <a:xfrm>
            <a:off x="6575278" y="2979817"/>
            <a:ext cx="364202" cy="369332"/>
          </a:xfrm>
          <a:prstGeom prst="rect">
            <a:avLst/>
          </a:prstGeom>
          <a:noFill/>
        </p:spPr>
        <p:txBody>
          <a:bodyPr wrap="none" rtlCol="0">
            <a:spAutoFit/>
          </a:bodyPr>
          <a:lstStyle/>
          <a:p>
            <a:r>
              <a:rPr lang="en-US" dirty="0"/>
              <a:t>6/</a:t>
            </a:r>
          </a:p>
        </p:txBody>
      </p:sp>
      <p:sp>
        <p:nvSpPr>
          <p:cNvPr id="103" name="TextBox 102"/>
          <p:cNvSpPr txBox="1"/>
          <p:nvPr/>
        </p:nvSpPr>
        <p:spPr>
          <a:xfrm>
            <a:off x="7312817" y="2246946"/>
            <a:ext cx="479618" cy="369332"/>
          </a:xfrm>
          <a:prstGeom prst="rect">
            <a:avLst/>
          </a:prstGeom>
          <a:noFill/>
        </p:spPr>
        <p:txBody>
          <a:bodyPr wrap="none" rtlCol="0">
            <a:spAutoFit/>
          </a:bodyPr>
          <a:lstStyle/>
          <a:p>
            <a:r>
              <a:rPr lang="en-US" dirty="0"/>
              <a:t>7/8</a:t>
            </a:r>
          </a:p>
        </p:txBody>
      </p:sp>
      <p:sp>
        <p:nvSpPr>
          <p:cNvPr id="104" name="TextBox 103"/>
          <p:cNvSpPr txBox="1"/>
          <p:nvPr/>
        </p:nvSpPr>
        <p:spPr>
          <a:xfrm>
            <a:off x="8745298" y="1484115"/>
            <a:ext cx="364202" cy="369332"/>
          </a:xfrm>
          <a:prstGeom prst="rect">
            <a:avLst/>
          </a:prstGeom>
          <a:noFill/>
        </p:spPr>
        <p:txBody>
          <a:bodyPr wrap="none" rtlCol="0">
            <a:spAutoFit/>
          </a:bodyPr>
          <a:lstStyle/>
          <a:p>
            <a:r>
              <a:rPr lang="en-US" dirty="0"/>
              <a:t>1/</a:t>
            </a:r>
          </a:p>
        </p:txBody>
      </p:sp>
      <p:sp>
        <p:nvSpPr>
          <p:cNvPr id="105" name="TextBox 104"/>
          <p:cNvSpPr txBox="1"/>
          <p:nvPr/>
        </p:nvSpPr>
        <p:spPr>
          <a:xfrm>
            <a:off x="10258994" y="1455539"/>
            <a:ext cx="364202" cy="369332"/>
          </a:xfrm>
          <a:prstGeom prst="rect">
            <a:avLst/>
          </a:prstGeom>
          <a:noFill/>
        </p:spPr>
        <p:txBody>
          <a:bodyPr wrap="none" rtlCol="0">
            <a:spAutoFit/>
          </a:bodyPr>
          <a:lstStyle/>
          <a:p>
            <a:r>
              <a:rPr lang="en-US" dirty="0"/>
              <a:t>2/</a:t>
            </a:r>
          </a:p>
        </p:txBody>
      </p:sp>
      <p:sp>
        <p:nvSpPr>
          <p:cNvPr id="106" name="TextBox 105"/>
          <p:cNvSpPr txBox="1"/>
          <p:nvPr/>
        </p:nvSpPr>
        <p:spPr>
          <a:xfrm>
            <a:off x="8787133" y="2955557"/>
            <a:ext cx="364202" cy="369332"/>
          </a:xfrm>
          <a:prstGeom prst="rect">
            <a:avLst/>
          </a:prstGeom>
          <a:noFill/>
        </p:spPr>
        <p:txBody>
          <a:bodyPr wrap="none" rtlCol="0">
            <a:spAutoFit/>
          </a:bodyPr>
          <a:lstStyle/>
          <a:p>
            <a:r>
              <a:rPr lang="en-US" dirty="0"/>
              <a:t>5/</a:t>
            </a:r>
          </a:p>
        </p:txBody>
      </p:sp>
      <p:sp>
        <p:nvSpPr>
          <p:cNvPr id="107" name="TextBox 106"/>
          <p:cNvSpPr txBox="1"/>
          <p:nvPr/>
        </p:nvSpPr>
        <p:spPr>
          <a:xfrm>
            <a:off x="8037918" y="2195991"/>
            <a:ext cx="364202" cy="369332"/>
          </a:xfrm>
          <a:prstGeom prst="rect">
            <a:avLst/>
          </a:prstGeom>
          <a:noFill/>
        </p:spPr>
        <p:txBody>
          <a:bodyPr wrap="none" rtlCol="0">
            <a:spAutoFit/>
          </a:bodyPr>
          <a:lstStyle/>
          <a:p>
            <a:r>
              <a:rPr lang="en-US" dirty="0"/>
              <a:t>4/</a:t>
            </a:r>
          </a:p>
        </p:txBody>
      </p:sp>
      <p:sp>
        <p:nvSpPr>
          <p:cNvPr id="108" name="TextBox 107"/>
          <p:cNvSpPr txBox="1"/>
          <p:nvPr/>
        </p:nvSpPr>
        <p:spPr>
          <a:xfrm>
            <a:off x="10277574" y="2938275"/>
            <a:ext cx="479618" cy="369332"/>
          </a:xfrm>
          <a:prstGeom prst="rect">
            <a:avLst/>
          </a:prstGeom>
          <a:noFill/>
        </p:spPr>
        <p:txBody>
          <a:bodyPr wrap="none" rtlCol="0">
            <a:spAutoFit/>
          </a:bodyPr>
          <a:lstStyle/>
          <a:p>
            <a:r>
              <a:rPr lang="en-US" dirty="0"/>
              <a:t>6/9</a:t>
            </a:r>
          </a:p>
        </p:txBody>
      </p:sp>
      <p:sp>
        <p:nvSpPr>
          <p:cNvPr id="109" name="TextBox 108"/>
          <p:cNvSpPr txBox="1"/>
          <p:nvPr/>
        </p:nvSpPr>
        <p:spPr>
          <a:xfrm>
            <a:off x="11015113" y="2205404"/>
            <a:ext cx="479618" cy="369332"/>
          </a:xfrm>
          <a:prstGeom prst="rect">
            <a:avLst/>
          </a:prstGeom>
          <a:noFill/>
        </p:spPr>
        <p:txBody>
          <a:bodyPr wrap="none" rtlCol="0">
            <a:spAutoFit/>
          </a:bodyPr>
          <a:lstStyle/>
          <a:p>
            <a:r>
              <a:rPr lang="en-US" dirty="0"/>
              <a:t>7/8</a:t>
            </a:r>
          </a:p>
        </p:txBody>
      </p:sp>
      <p:sp>
        <p:nvSpPr>
          <p:cNvPr id="110" name="TextBox 109"/>
          <p:cNvSpPr txBox="1"/>
          <p:nvPr/>
        </p:nvSpPr>
        <p:spPr>
          <a:xfrm>
            <a:off x="1442536" y="3897390"/>
            <a:ext cx="364202" cy="369332"/>
          </a:xfrm>
          <a:prstGeom prst="rect">
            <a:avLst/>
          </a:prstGeom>
          <a:noFill/>
        </p:spPr>
        <p:txBody>
          <a:bodyPr wrap="none" rtlCol="0">
            <a:spAutoFit/>
          </a:bodyPr>
          <a:lstStyle/>
          <a:p>
            <a:r>
              <a:rPr lang="en-US" dirty="0"/>
              <a:t>1/</a:t>
            </a:r>
          </a:p>
        </p:txBody>
      </p:sp>
      <p:sp>
        <p:nvSpPr>
          <p:cNvPr id="111" name="TextBox 110"/>
          <p:cNvSpPr txBox="1"/>
          <p:nvPr/>
        </p:nvSpPr>
        <p:spPr>
          <a:xfrm>
            <a:off x="2956232" y="3868814"/>
            <a:ext cx="364202" cy="369332"/>
          </a:xfrm>
          <a:prstGeom prst="rect">
            <a:avLst/>
          </a:prstGeom>
          <a:noFill/>
        </p:spPr>
        <p:txBody>
          <a:bodyPr wrap="none" rtlCol="0">
            <a:spAutoFit/>
          </a:bodyPr>
          <a:lstStyle/>
          <a:p>
            <a:r>
              <a:rPr lang="en-US" dirty="0"/>
              <a:t>2/</a:t>
            </a:r>
          </a:p>
        </p:txBody>
      </p:sp>
      <p:sp>
        <p:nvSpPr>
          <p:cNvPr id="112" name="TextBox 111"/>
          <p:cNvSpPr txBox="1"/>
          <p:nvPr/>
        </p:nvSpPr>
        <p:spPr>
          <a:xfrm>
            <a:off x="1484371" y="5368832"/>
            <a:ext cx="595035" cy="369332"/>
          </a:xfrm>
          <a:prstGeom prst="rect">
            <a:avLst/>
          </a:prstGeom>
          <a:noFill/>
        </p:spPr>
        <p:txBody>
          <a:bodyPr wrap="none" rtlCol="0">
            <a:spAutoFit/>
          </a:bodyPr>
          <a:lstStyle/>
          <a:p>
            <a:r>
              <a:rPr lang="en-US" dirty="0"/>
              <a:t>5/10</a:t>
            </a:r>
          </a:p>
        </p:txBody>
      </p:sp>
      <p:sp>
        <p:nvSpPr>
          <p:cNvPr id="113" name="TextBox 112"/>
          <p:cNvSpPr txBox="1"/>
          <p:nvPr/>
        </p:nvSpPr>
        <p:spPr>
          <a:xfrm>
            <a:off x="735156" y="4609266"/>
            <a:ext cx="364202" cy="369332"/>
          </a:xfrm>
          <a:prstGeom prst="rect">
            <a:avLst/>
          </a:prstGeom>
          <a:noFill/>
        </p:spPr>
        <p:txBody>
          <a:bodyPr wrap="none" rtlCol="0">
            <a:spAutoFit/>
          </a:bodyPr>
          <a:lstStyle/>
          <a:p>
            <a:r>
              <a:rPr lang="en-US" dirty="0"/>
              <a:t>4/</a:t>
            </a:r>
          </a:p>
        </p:txBody>
      </p:sp>
      <p:sp>
        <p:nvSpPr>
          <p:cNvPr id="114" name="TextBox 113"/>
          <p:cNvSpPr txBox="1"/>
          <p:nvPr/>
        </p:nvSpPr>
        <p:spPr>
          <a:xfrm>
            <a:off x="2974812" y="5351550"/>
            <a:ext cx="479618" cy="369332"/>
          </a:xfrm>
          <a:prstGeom prst="rect">
            <a:avLst/>
          </a:prstGeom>
          <a:noFill/>
        </p:spPr>
        <p:txBody>
          <a:bodyPr wrap="none" rtlCol="0">
            <a:spAutoFit/>
          </a:bodyPr>
          <a:lstStyle/>
          <a:p>
            <a:r>
              <a:rPr lang="en-US" dirty="0"/>
              <a:t>6/9</a:t>
            </a:r>
          </a:p>
        </p:txBody>
      </p:sp>
      <p:sp>
        <p:nvSpPr>
          <p:cNvPr id="115" name="TextBox 114"/>
          <p:cNvSpPr txBox="1"/>
          <p:nvPr/>
        </p:nvSpPr>
        <p:spPr>
          <a:xfrm>
            <a:off x="3712351" y="4618679"/>
            <a:ext cx="479618" cy="369332"/>
          </a:xfrm>
          <a:prstGeom prst="rect">
            <a:avLst/>
          </a:prstGeom>
          <a:noFill/>
        </p:spPr>
        <p:txBody>
          <a:bodyPr wrap="none" rtlCol="0">
            <a:spAutoFit/>
          </a:bodyPr>
          <a:lstStyle/>
          <a:p>
            <a:r>
              <a:rPr lang="en-US" dirty="0"/>
              <a:t>7/8</a:t>
            </a:r>
          </a:p>
        </p:txBody>
      </p:sp>
      <p:sp>
        <p:nvSpPr>
          <p:cNvPr id="116" name="TextBox 115"/>
          <p:cNvSpPr txBox="1"/>
          <p:nvPr/>
        </p:nvSpPr>
        <p:spPr>
          <a:xfrm>
            <a:off x="5100157" y="3897401"/>
            <a:ext cx="364202" cy="369332"/>
          </a:xfrm>
          <a:prstGeom prst="rect">
            <a:avLst/>
          </a:prstGeom>
          <a:noFill/>
        </p:spPr>
        <p:txBody>
          <a:bodyPr wrap="none" rtlCol="0">
            <a:spAutoFit/>
          </a:bodyPr>
          <a:lstStyle/>
          <a:p>
            <a:r>
              <a:rPr lang="en-US" dirty="0"/>
              <a:t>1/</a:t>
            </a:r>
          </a:p>
        </p:txBody>
      </p:sp>
      <p:sp>
        <p:nvSpPr>
          <p:cNvPr id="117" name="TextBox 116"/>
          <p:cNvSpPr txBox="1"/>
          <p:nvPr/>
        </p:nvSpPr>
        <p:spPr>
          <a:xfrm>
            <a:off x="6613853" y="3868825"/>
            <a:ext cx="364202" cy="369332"/>
          </a:xfrm>
          <a:prstGeom prst="rect">
            <a:avLst/>
          </a:prstGeom>
          <a:noFill/>
        </p:spPr>
        <p:txBody>
          <a:bodyPr wrap="none" rtlCol="0">
            <a:spAutoFit/>
          </a:bodyPr>
          <a:lstStyle/>
          <a:p>
            <a:r>
              <a:rPr lang="en-US" dirty="0"/>
              <a:t>2/</a:t>
            </a:r>
          </a:p>
        </p:txBody>
      </p:sp>
      <p:sp>
        <p:nvSpPr>
          <p:cNvPr id="118" name="TextBox 117"/>
          <p:cNvSpPr txBox="1"/>
          <p:nvPr/>
        </p:nvSpPr>
        <p:spPr>
          <a:xfrm>
            <a:off x="5141992" y="5368843"/>
            <a:ext cx="595035" cy="369332"/>
          </a:xfrm>
          <a:prstGeom prst="rect">
            <a:avLst/>
          </a:prstGeom>
          <a:noFill/>
        </p:spPr>
        <p:txBody>
          <a:bodyPr wrap="none" rtlCol="0">
            <a:spAutoFit/>
          </a:bodyPr>
          <a:lstStyle/>
          <a:p>
            <a:r>
              <a:rPr lang="en-US" dirty="0"/>
              <a:t>5/10</a:t>
            </a:r>
          </a:p>
        </p:txBody>
      </p:sp>
      <p:sp>
        <p:nvSpPr>
          <p:cNvPr id="119" name="TextBox 118"/>
          <p:cNvSpPr txBox="1"/>
          <p:nvPr/>
        </p:nvSpPr>
        <p:spPr>
          <a:xfrm>
            <a:off x="4392777" y="4609277"/>
            <a:ext cx="586443" cy="369332"/>
          </a:xfrm>
          <a:prstGeom prst="rect">
            <a:avLst/>
          </a:prstGeom>
          <a:noFill/>
        </p:spPr>
        <p:txBody>
          <a:bodyPr wrap="none" rtlCol="0">
            <a:spAutoFit/>
          </a:bodyPr>
          <a:lstStyle/>
          <a:p>
            <a:r>
              <a:rPr lang="en-US" dirty="0"/>
              <a:t>4/11</a:t>
            </a:r>
          </a:p>
        </p:txBody>
      </p:sp>
      <p:sp>
        <p:nvSpPr>
          <p:cNvPr id="120" name="TextBox 119"/>
          <p:cNvSpPr txBox="1"/>
          <p:nvPr/>
        </p:nvSpPr>
        <p:spPr>
          <a:xfrm>
            <a:off x="6632433" y="5351561"/>
            <a:ext cx="479618" cy="369332"/>
          </a:xfrm>
          <a:prstGeom prst="rect">
            <a:avLst/>
          </a:prstGeom>
          <a:noFill/>
        </p:spPr>
        <p:txBody>
          <a:bodyPr wrap="none" rtlCol="0">
            <a:spAutoFit/>
          </a:bodyPr>
          <a:lstStyle/>
          <a:p>
            <a:r>
              <a:rPr lang="en-US" dirty="0"/>
              <a:t>6/9</a:t>
            </a:r>
          </a:p>
        </p:txBody>
      </p:sp>
      <p:sp>
        <p:nvSpPr>
          <p:cNvPr id="121" name="TextBox 120"/>
          <p:cNvSpPr txBox="1"/>
          <p:nvPr/>
        </p:nvSpPr>
        <p:spPr>
          <a:xfrm>
            <a:off x="7369972" y="4618690"/>
            <a:ext cx="479618" cy="369332"/>
          </a:xfrm>
          <a:prstGeom prst="rect">
            <a:avLst/>
          </a:prstGeom>
          <a:noFill/>
        </p:spPr>
        <p:txBody>
          <a:bodyPr wrap="none" rtlCol="0">
            <a:spAutoFit/>
          </a:bodyPr>
          <a:lstStyle/>
          <a:p>
            <a:r>
              <a:rPr lang="en-US" dirty="0"/>
              <a:t>7/8</a:t>
            </a:r>
          </a:p>
        </p:txBody>
      </p:sp>
      <p:sp>
        <p:nvSpPr>
          <p:cNvPr id="122" name="TextBox 121"/>
          <p:cNvSpPr txBox="1"/>
          <p:nvPr/>
        </p:nvSpPr>
        <p:spPr>
          <a:xfrm>
            <a:off x="8757757" y="3940259"/>
            <a:ext cx="364202" cy="369332"/>
          </a:xfrm>
          <a:prstGeom prst="rect">
            <a:avLst/>
          </a:prstGeom>
          <a:noFill/>
        </p:spPr>
        <p:txBody>
          <a:bodyPr wrap="none" rtlCol="0">
            <a:spAutoFit/>
          </a:bodyPr>
          <a:lstStyle/>
          <a:p>
            <a:r>
              <a:rPr lang="en-US" dirty="0"/>
              <a:t>1/</a:t>
            </a:r>
          </a:p>
        </p:txBody>
      </p:sp>
      <p:sp>
        <p:nvSpPr>
          <p:cNvPr id="123" name="TextBox 122"/>
          <p:cNvSpPr txBox="1"/>
          <p:nvPr/>
        </p:nvSpPr>
        <p:spPr>
          <a:xfrm>
            <a:off x="10271453" y="3911683"/>
            <a:ext cx="364202" cy="369332"/>
          </a:xfrm>
          <a:prstGeom prst="rect">
            <a:avLst/>
          </a:prstGeom>
          <a:noFill/>
        </p:spPr>
        <p:txBody>
          <a:bodyPr wrap="none" rtlCol="0">
            <a:spAutoFit/>
          </a:bodyPr>
          <a:lstStyle/>
          <a:p>
            <a:r>
              <a:rPr lang="en-US" dirty="0"/>
              <a:t>2/</a:t>
            </a:r>
          </a:p>
        </p:txBody>
      </p:sp>
      <p:sp>
        <p:nvSpPr>
          <p:cNvPr id="124" name="TextBox 123"/>
          <p:cNvSpPr txBox="1"/>
          <p:nvPr/>
        </p:nvSpPr>
        <p:spPr>
          <a:xfrm>
            <a:off x="8799592" y="5411701"/>
            <a:ext cx="595035" cy="369332"/>
          </a:xfrm>
          <a:prstGeom prst="rect">
            <a:avLst/>
          </a:prstGeom>
          <a:noFill/>
        </p:spPr>
        <p:txBody>
          <a:bodyPr wrap="none" rtlCol="0">
            <a:spAutoFit/>
          </a:bodyPr>
          <a:lstStyle/>
          <a:p>
            <a:r>
              <a:rPr lang="en-US" dirty="0"/>
              <a:t>5/10</a:t>
            </a:r>
          </a:p>
        </p:txBody>
      </p:sp>
      <p:sp>
        <p:nvSpPr>
          <p:cNvPr id="125" name="TextBox 124"/>
          <p:cNvSpPr txBox="1"/>
          <p:nvPr/>
        </p:nvSpPr>
        <p:spPr>
          <a:xfrm>
            <a:off x="8050377" y="4652135"/>
            <a:ext cx="586443" cy="369332"/>
          </a:xfrm>
          <a:prstGeom prst="rect">
            <a:avLst/>
          </a:prstGeom>
          <a:noFill/>
        </p:spPr>
        <p:txBody>
          <a:bodyPr wrap="none" rtlCol="0">
            <a:spAutoFit/>
          </a:bodyPr>
          <a:lstStyle/>
          <a:p>
            <a:r>
              <a:rPr lang="en-US" dirty="0"/>
              <a:t>4/11</a:t>
            </a:r>
          </a:p>
        </p:txBody>
      </p:sp>
      <p:sp>
        <p:nvSpPr>
          <p:cNvPr id="126" name="TextBox 125"/>
          <p:cNvSpPr txBox="1"/>
          <p:nvPr/>
        </p:nvSpPr>
        <p:spPr>
          <a:xfrm>
            <a:off x="10290033" y="5394419"/>
            <a:ext cx="479618" cy="369332"/>
          </a:xfrm>
          <a:prstGeom prst="rect">
            <a:avLst/>
          </a:prstGeom>
          <a:noFill/>
        </p:spPr>
        <p:txBody>
          <a:bodyPr wrap="none" rtlCol="0">
            <a:spAutoFit/>
          </a:bodyPr>
          <a:lstStyle/>
          <a:p>
            <a:r>
              <a:rPr lang="en-US" dirty="0"/>
              <a:t>6/9</a:t>
            </a:r>
          </a:p>
        </p:txBody>
      </p:sp>
      <p:sp>
        <p:nvSpPr>
          <p:cNvPr id="127" name="TextBox 126"/>
          <p:cNvSpPr txBox="1"/>
          <p:nvPr/>
        </p:nvSpPr>
        <p:spPr>
          <a:xfrm>
            <a:off x="11027572" y="4661548"/>
            <a:ext cx="479618" cy="369332"/>
          </a:xfrm>
          <a:prstGeom prst="rect">
            <a:avLst/>
          </a:prstGeom>
          <a:noFill/>
        </p:spPr>
        <p:txBody>
          <a:bodyPr wrap="none" rtlCol="0">
            <a:spAutoFit/>
          </a:bodyPr>
          <a:lstStyle/>
          <a:p>
            <a:r>
              <a:rPr lang="en-US" dirty="0"/>
              <a:t>7/8</a:t>
            </a:r>
          </a:p>
        </p:txBody>
      </p:sp>
      <p:sp>
        <p:nvSpPr>
          <p:cNvPr id="128" name="TextBox 127"/>
          <p:cNvSpPr txBox="1"/>
          <p:nvPr/>
        </p:nvSpPr>
        <p:spPr>
          <a:xfrm>
            <a:off x="2213281" y="2240583"/>
            <a:ext cx="364202" cy="369332"/>
          </a:xfrm>
          <a:prstGeom prst="rect">
            <a:avLst/>
          </a:prstGeom>
          <a:noFill/>
        </p:spPr>
        <p:txBody>
          <a:bodyPr wrap="none" rtlCol="0">
            <a:spAutoFit/>
          </a:bodyPr>
          <a:lstStyle/>
          <a:p>
            <a:r>
              <a:rPr lang="en-US" dirty="0"/>
              <a:t>3/</a:t>
            </a:r>
          </a:p>
        </p:txBody>
      </p:sp>
      <p:sp>
        <p:nvSpPr>
          <p:cNvPr id="129" name="TextBox 128"/>
          <p:cNvSpPr txBox="1"/>
          <p:nvPr/>
        </p:nvSpPr>
        <p:spPr>
          <a:xfrm>
            <a:off x="5870989" y="2224095"/>
            <a:ext cx="364202" cy="369332"/>
          </a:xfrm>
          <a:prstGeom prst="rect">
            <a:avLst/>
          </a:prstGeom>
          <a:noFill/>
        </p:spPr>
        <p:txBody>
          <a:bodyPr wrap="none" rtlCol="0">
            <a:spAutoFit/>
          </a:bodyPr>
          <a:lstStyle/>
          <a:p>
            <a:r>
              <a:rPr lang="en-US" dirty="0"/>
              <a:t>3/</a:t>
            </a:r>
          </a:p>
        </p:txBody>
      </p:sp>
      <p:sp>
        <p:nvSpPr>
          <p:cNvPr id="130" name="TextBox 129"/>
          <p:cNvSpPr txBox="1"/>
          <p:nvPr/>
        </p:nvSpPr>
        <p:spPr>
          <a:xfrm>
            <a:off x="9544146" y="2224460"/>
            <a:ext cx="364202" cy="369332"/>
          </a:xfrm>
          <a:prstGeom prst="rect">
            <a:avLst/>
          </a:prstGeom>
          <a:noFill/>
        </p:spPr>
        <p:txBody>
          <a:bodyPr wrap="none" rtlCol="0">
            <a:spAutoFit/>
          </a:bodyPr>
          <a:lstStyle/>
          <a:p>
            <a:r>
              <a:rPr lang="en-US" dirty="0"/>
              <a:t>3/</a:t>
            </a:r>
          </a:p>
        </p:txBody>
      </p:sp>
      <p:sp>
        <p:nvSpPr>
          <p:cNvPr id="131" name="TextBox 130"/>
          <p:cNvSpPr txBox="1"/>
          <p:nvPr/>
        </p:nvSpPr>
        <p:spPr>
          <a:xfrm>
            <a:off x="2196468" y="4611818"/>
            <a:ext cx="364202" cy="369332"/>
          </a:xfrm>
          <a:prstGeom prst="rect">
            <a:avLst/>
          </a:prstGeom>
          <a:noFill/>
        </p:spPr>
        <p:txBody>
          <a:bodyPr wrap="none" rtlCol="0">
            <a:spAutoFit/>
          </a:bodyPr>
          <a:lstStyle/>
          <a:p>
            <a:r>
              <a:rPr lang="en-US" dirty="0"/>
              <a:t>3/</a:t>
            </a:r>
          </a:p>
        </p:txBody>
      </p:sp>
      <p:sp>
        <p:nvSpPr>
          <p:cNvPr id="132" name="TextBox 131"/>
          <p:cNvSpPr txBox="1"/>
          <p:nvPr/>
        </p:nvSpPr>
        <p:spPr>
          <a:xfrm>
            <a:off x="5885819" y="4654061"/>
            <a:ext cx="364202" cy="369332"/>
          </a:xfrm>
          <a:prstGeom prst="rect">
            <a:avLst/>
          </a:prstGeom>
          <a:noFill/>
        </p:spPr>
        <p:txBody>
          <a:bodyPr wrap="none" rtlCol="0">
            <a:spAutoFit/>
          </a:bodyPr>
          <a:lstStyle/>
          <a:p>
            <a:r>
              <a:rPr lang="en-US" dirty="0"/>
              <a:t>3/</a:t>
            </a:r>
          </a:p>
        </p:txBody>
      </p:sp>
      <p:sp>
        <p:nvSpPr>
          <p:cNvPr id="133" name="TextBox 132"/>
          <p:cNvSpPr txBox="1"/>
          <p:nvPr/>
        </p:nvSpPr>
        <p:spPr>
          <a:xfrm>
            <a:off x="9515702" y="4666275"/>
            <a:ext cx="595035" cy="369332"/>
          </a:xfrm>
          <a:prstGeom prst="rect">
            <a:avLst/>
          </a:prstGeom>
          <a:noFill/>
        </p:spPr>
        <p:txBody>
          <a:bodyPr wrap="none" rtlCol="0">
            <a:spAutoFit/>
          </a:bodyPr>
          <a:lstStyle/>
          <a:p>
            <a:r>
              <a:rPr lang="en-US" dirty="0"/>
              <a:t>3/12</a:t>
            </a:r>
          </a:p>
        </p:txBody>
      </p:sp>
      <p:cxnSp>
        <p:nvCxnSpPr>
          <p:cNvPr id="134" name="Straight Connector 133"/>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70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Non-Linear Data Structures</a:t>
            </a:r>
          </a:p>
          <a:p>
            <a:pPr lvl="1"/>
            <a:r>
              <a:rPr lang="en-GB" dirty="0"/>
              <a:t>Graphs</a:t>
            </a:r>
          </a:p>
          <a:p>
            <a:pPr lvl="2"/>
            <a:r>
              <a:rPr lang="en-GB" dirty="0"/>
              <a:t>Traversal</a:t>
            </a:r>
          </a:p>
          <a:p>
            <a:pPr lvl="3"/>
            <a:r>
              <a:rPr lang="en-GB" dirty="0"/>
              <a:t>BFS</a:t>
            </a:r>
          </a:p>
          <a:p>
            <a:pPr lvl="3"/>
            <a:r>
              <a:rPr lang="en-GB" dirty="0"/>
              <a:t>DFS</a:t>
            </a:r>
          </a:p>
          <a:p>
            <a:pPr lvl="2"/>
            <a:r>
              <a:rPr lang="en-GB"/>
              <a:t>Topological Sort</a:t>
            </a:r>
          </a:p>
          <a:p>
            <a:pPr lvl="2"/>
            <a:r>
              <a:rPr lang="en-GB"/>
              <a:t>Shortest </a:t>
            </a:r>
            <a:r>
              <a:rPr lang="en-GB" dirty="0"/>
              <a:t>Path</a:t>
            </a:r>
          </a:p>
          <a:p>
            <a:pPr lvl="3"/>
            <a:r>
              <a:rPr lang="en-GB" dirty="0"/>
              <a:t>Dijkstra’s Algorithm</a:t>
            </a:r>
          </a:p>
          <a:p>
            <a:pPr lvl="1"/>
            <a:endParaRPr lang="en-GB" dirty="0"/>
          </a:p>
        </p:txBody>
      </p:sp>
      <p:sp>
        <p:nvSpPr>
          <p:cNvPr id="4" name="Date Placeholder 3"/>
          <p:cNvSpPr>
            <a:spLocks noGrp="1"/>
          </p:cNvSpPr>
          <p:nvPr>
            <p:ph type="dt" sz="half" idx="10"/>
          </p:nvPr>
        </p:nvSpPr>
        <p:spPr/>
        <p:txBody>
          <a:bodyPr/>
          <a:lstStyle/>
          <a:p>
            <a:fld id="{DD407BC0-3EEC-496D-B9A8-1401916AD07E}" type="datetime1">
              <a:rPr lang="en-GB" smtClean="0"/>
              <a:pPr/>
              <a:t>30/05/2017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2</a:t>
            </a:fld>
            <a:endParaRPr lang="en-GB"/>
          </a:p>
        </p:txBody>
      </p:sp>
    </p:spTree>
    <p:extLst>
      <p:ext uri="{BB962C8B-B14F-4D97-AF65-F5344CB8AC3E}">
        <p14:creationId xmlns:p14="http://schemas.microsoft.com/office/powerpoint/2010/main" val="330085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20</a:t>
            </a:fld>
            <a:endParaRPr lang="en-GB"/>
          </a:p>
        </p:txBody>
      </p:sp>
      <p:sp>
        <p:nvSpPr>
          <p:cNvPr id="6" name="Content Placeholder 5"/>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DFS Oder: 1 2 4 3 6 7 5</a:t>
            </a:r>
          </a:p>
          <a:p>
            <a:pPr lvl="1"/>
            <a:r>
              <a:rPr lang="en-US" dirty="0" err="1"/>
              <a:t>PreOrdering</a:t>
            </a:r>
            <a:r>
              <a:rPr lang="en-US" dirty="0"/>
              <a:t>: vertices in order of discovery time </a:t>
            </a:r>
          </a:p>
          <a:p>
            <a:pPr lvl="2"/>
            <a:r>
              <a:rPr lang="en-US" dirty="0"/>
              <a:t>1 2 4 3 6 7 5</a:t>
            </a:r>
          </a:p>
          <a:p>
            <a:pPr lvl="1"/>
            <a:r>
              <a:rPr lang="en-US" dirty="0" err="1"/>
              <a:t>PostOrdering</a:t>
            </a:r>
            <a:r>
              <a:rPr lang="en-US" dirty="0"/>
              <a:t>: vertices in order of their finish time</a:t>
            </a:r>
          </a:p>
          <a:p>
            <a:pPr lvl="2"/>
            <a:r>
              <a:rPr lang="en-US" dirty="0"/>
              <a:t>5 7 6 3 4 2 1</a:t>
            </a:r>
          </a:p>
          <a:p>
            <a:r>
              <a:rPr lang="en-US" dirty="0" err="1"/>
              <a:t>PreOrdering</a:t>
            </a:r>
            <a:r>
              <a:rPr lang="en-US" dirty="0"/>
              <a:t> and </a:t>
            </a:r>
            <a:r>
              <a:rPr lang="en-US" dirty="0" err="1"/>
              <a:t>Postordering</a:t>
            </a:r>
            <a:r>
              <a:rPr lang="en-US" dirty="0"/>
              <a:t> are not reverse of each other. </a:t>
            </a:r>
          </a:p>
          <a:p>
            <a:pPr lvl="1"/>
            <a:r>
              <a:rPr lang="en-US" dirty="0"/>
              <a:t>Check on the graph at right.</a:t>
            </a:r>
          </a:p>
        </p:txBody>
      </p:sp>
      <p:cxnSp>
        <p:nvCxnSpPr>
          <p:cNvPr id="7" name="Straight Connector 6"/>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15" y="1787852"/>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flipV="1">
            <a:off x="1835236" y="205375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49392" y="2210945"/>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2838182" y="177124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2" name="Oval 6"/>
          <p:cNvSpPr>
            <a:spLocks noChangeArrowheads="1"/>
          </p:cNvSpPr>
          <p:nvPr/>
        </p:nvSpPr>
        <p:spPr bwMode="auto">
          <a:xfrm>
            <a:off x="1334833" y="180838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13" name="Straight Connector 12"/>
          <p:cNvCxnSpPr/>
          <p:nvPr/>
        </p:nvCxnSpPr>
        <p:spPr>
          <a:xfrm flipH="1" flipV="1">
            <a:off x="1128128"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602544" y="25429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15" name="Oval 6"/>
          <p:cNvSpPr>
            <a:spLocks noChangeArrowheads="1"/>
          </p:cNvSpPr>
          <p:nvPr/>
        </p:nvSpPr>
        <p:spPr bwMode="auto">
          <a:xfrm>
            <a:off x="2096708" y="253844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cxnSp>
        <p:nvCxnSpPr>
          <p:cNvPr id="16" name="Straight Connector 15"/>
          <p:cNvCxnSpPr/>
          <p:nvPr/>
        </p:nvCxnSpPr>
        <p:spPr>
          <a:xfrm flipH="1" flipV="1">
            <a:off x="1042697" y="298135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848564" y="35273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336835" y="326336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19" name="Oval 6"/>
          <p:cNvSpPr>
            <a:spLocks noChangeArrowheads="1"/>
          </p:cNvSpPr>
          <p:nvPr/>
        </p:nvSpPr>
        <p:spPr bwMode="auto">
          <a:xfrm>
            <a:off x="3563386" y="252716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20" name="Straight Connector 19"/>
          <p:cNvCxnSpPr/>
          <p:nvPr/>
        </p:nvCxnSpPr>
        <p:spPr>
          <a:xfrm flipV="1">
            <a:off x="3265062" y="295734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2817144" y="327273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pic>
        <p:nvPicPr>
          <p:cNvPr id="22"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353" y="177731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2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26" name="Straight Connector 25"/>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2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30" name="Straight Connector 29"/>
          <p:cNvCxnSpPr/>
          <p:nvPr/>
        </p:nvCxnSpPr>
        <p:spPr>
          <a:xfrm flipH="1" flipV="1">
            <a:off x="4947023" y="296515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738602" y="351158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33"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34" name="Straight Connector 33"/>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36" name="TextBox 35"/>
          <p:cNvSpPr txBox="1"/>
          <p:nvPr/>
        </p:nvSpPr>
        <p:spPr>
          <a:xfrm>
            <a:off x="5229459" y="1513482"/>
            <a:ext cx="595035" cy="369332"/>
          </a:xfrm>
          <a:prstGeom prst="rect">
            <a:avLst/>
          </a:prstGeom>
          <a:noFill/>
        </p:spPr>
        <p:txBody>
          <a:bodyPr wrap="none" rtlCol="0">
            <a:spAutoFit/>
          </a:bodyPr>
          <a:lstStyle/>
          <a:p>
            <a:r>
              <a:rPr lang="en-US" dirty="0"/>
              <a:t>1/14</a:t>
            </a:r>
          </a:p>
        </p:txBody>
      </p:sp>
      <p:sp>
        <p:nvSpPr>
          <p:cNvPr id="37" name="TextBox 36"/>
          <p:cNvSpPr txBox="1"/>
          <p:nvPr/>
        </p:nvSpPr>
        <p:spPr>
          <a:xfrm>
            <a:off x="6743155" y="1484906"/>
            <a:ext cx="595035" cy="369332"/>
          </a:xfrm>
          <a:prstGeom prst="rect">
            <a:avLst/>
          </a:prstGeom>
          <a:noFill/>
        </p:spPr>
        <p:txBody>
          <a:bodyPr wrap="none" rtlCol="0">
            <a:spAutoFit/>
          </a:bodyPr>
          <a:lstStyle/>
          <a:p>
            <a:r>
              <a:rPr lang="en-US" dirty="0"/>
              <a:t>2/13</a:t>
            </a:r>
          </a:p>
        </p:txBody>
      </p:sp>
      <p:sp>
        <p:nvSpPr>
          <p:cNvPr id="38" name="TextBox 37"/>
          <p:cNvSpPr txBox="1"/>
          <p:nvPr/>
        </p:nvSpPr>
        <p:spPr>
          <a:xfrm>
            <a:off x="5271294" y="2984924"/>
            <a:ext cx="595035" cy="369332"/>
          </a:xfrm>
          <a:prstGeom prst="rect">
            <a:avLst/>
          </a:prstGeom>
          <a:noFill/>
        </p:spPr>
        <p:txBody>
          <a:bodyPr wrap="none" rtlCol="0">
            <a:spAutoFit/>
          </a:bodyPr>
          <a:lstStyle/>
          <a:p>
            <a:r>
              <a:rPr lang="en-US" dirty="0"/>
              <a:t>5/10</a:t>
            </a:r>
          </a:p>
        </p:txBody>
      </p:sp>
      <p:sp>
        <p:nvSpPr>
          <p:cNvPr id="39" name="TextBox 38"/>
          <p:cNvSpPr txBox="1"/>
          <p:nvPr/>
        </p:nvSpPr>
        <p:spPr>
          <a:xfrm>
            <a:off x="4522079" y="2225358"/>
            <a:ext cx="586443" cy="369332"/>
          </a:xfrm>
          <a:prstGeom prst="rect">
            <a:avLst/>
          </a:prstGeom>
          <a:noFill/>
        </p:spPr>
        <p:txBody>
          <a:bodyPr wrap="none" rtlCol="0">
            <a:spAutoFit/>
          </a:bodyPr>
          <a:lstStyle/>
          <a:p>
            <a:r>
              <a:rPr lang="en-US" dirty="0"/>
              <a:t>4/11</a:t>
            </a:r>
          </a:p>
        </p:txBody>
      </p:sp>
      <p:sp>
        <p:nvSpPr>
          <p:cNvPr id="40" name="TextBox 39"/>
          <p:cNvSpPr txBox="1"/>
          <p:nvPr/>
        </p:nvSpPr>
        <p:spPr>
          <a:xfrm>
            <a:off x="6761735" y="2967642"/>
            <a:ext cx="479618" cy="369332"/>
          </a:xfrm>
          <a:prstGeom prst="rect">
            <a:avLst/>
          </a:prstGeom>
          <a:noFill/>
        </p:spPr>
        <p:txBody>
          <a:bodyPr wrap="none" rtlCol="0">
            <a:spAutoFit/>
          </a:bodyPr>
          <a:lstStyle/>
          <a:p>
            <a:r>
              <a:rPr lang="en-US" dirty="0"/>
              <a:t>6/9</a:t>
            </a:r>
          </a:p>
        </p:txBody>
      </p:sp>
      <p:sp>
        <p:nvSpPr>
          <p:cNvPr id="41" name="TextBox 40"/>
          <p:cNvSpPr txBox="1"/>
          <p:nvPr/>
        </p:nvSpPr>
        <p:spPr>
          <a:xfrm>
            <a:off x="7499274" y="2234771"/>
            <a:ext cx="479618" cy="369332"/>
          </a:xfrm>
          <a:prstGeom prst="rect">
            <a:avLst/>
          </a:prstGeom>
          <a:noFill/>
        </p:spPr>
        <p:txBody>
          <a:bodyPr wrap="none" rtlCol="0">
            <a:spAutoFit/>
          </a:bodyPr>
          <a:lstStyle/>
          <a:p>
            <a:r>
              <a:rPr lang="en-US" dirty="0"/>
              <a:t>7/8</a:t>
            </a:r>
          </a:p>
        </p:txBody>
      </p:sp>
      <p:sp>
        <p:nvSpPr>
          <p:cNvPr id="42" name="TextBox 41"/>
          <p:cNvSpPr txBox="1"/>
          <p:nvPr/>
        </p:nvSpPr>
        <p:spPr>
          <a:xfrm>
            <a:off x="5987404" y="2239498"/>
            <a:ext cx="595035" cy="369332"/>
          </a:xfrm>
          <a:prstGeom prst="rect">
            <a:avLst/>
          </a:prstGeom>
          <a:noFill/>
        </p:spPr>
        <p:txBody>
          <a:bodyPr wrap="none" rtlCol="0">
            <a:spAutoFit/>
          </a:bodyPr>
          <a:lstStyle/>
          <a:p>
            <a:r>
              <a:rPr lang="en-US" dirty="0"/>
              <a:t>3/12</a:t>
            </a:r>
          </a:p>
        </p:txBody>
      </p:sp>
      <p:sp>
        <p:nvSpPr>
          <p:cNvPr id="43" name="TextBox 42"/>
          <p:cNvSpPr txBox="1"/>
          <p:nvPr/>
        </p:nvSpPr>
        <p:spPr>
          <a:xfrm>
            <a:off x="1414851" y="1513482"/>
            <a:ext cx="364202" cy="369332"/>
          </a:xfrm>
          <a:prstGeom prst="rect">
            <a:avLst/>
          </a:prstGeom>
          <a:noFill/>
        </p:spPr>
        <p:txBody>
          <a:bodyPr wrap="none" rtlCol="0">
            <a:spAutoFit/>
          </a:bodyPr>
          <a:lstStyle/>
          <a:p>
            <a:r>
              <a:rPr lang="en-US" dirty="0"/>
              <a:t>1/</a:t>
            </a:r>
          </a:p>
        </p:txBody>
      </p:sp>
      <p:sp>
        <p:nvSpPr>
          <p:cNvPr id="44" name="TextBox 43"/>
          <p:cNvSpPr txBox="1"/>
          <p:nvPr/>
        </p:nvSpPr>
        <p:spPr>
          <a:xfrm>
            <a:off x="2814243" y="1484906"/>
            <a:ext cx="595035" cy="369332"/>
          </a:xfrm>
          <a:prstGeom prst="rect">
            <a:avLst/>
          </a:prstGeom>
          <a:noFill/>
        </p:spPr>
        <p:txBody>
          <a:bodyPr wrap="none" rtlCol="0">
            <a:spAutoFit/>
          </a:bodyPr>
          <a:lstStyle/>
          <a:p>
            <a:r>
              <a:rPr lang="en-US" dirty="0"/>
              <a:t>2/13</a:t>
            </a:r>
          </a:p>
        </p:txBody>
      </p:sp>
      <p:sp>
        <p:nvSpPr>
          <p:cNvPr id="45" name="TextBox 44"/>
          <p:cNvSpPr txBox="1"/>
          <p:nvPr/>
        </p:nvSpPr>
        <p:spPr>
          <a:xfrm>
            <a:off x="1342382" y="2984924"/>
            <a:ext cx="595035" cy="369332"/>
          </a:xfrm>
          <a:prstGeom prst="rect">
            <a:avLst/>
          </a:prstGeom>
          <a:noFill/>
        </p:spPr>
        <p:txBody>
          <a:bodyPr wrap="none" rtlCol="0">
            <a:spAutoFit/>
          </a:bodyPr>
          <a:lstStyle/>
          <a:p>
            <a:r>
              <a:rPr lang="en-US" dirty="0"/>
              <a:t>5/10</a:t>
            </a:r>
          </a:p>
        </p:txBody>
      </p:sp>
      <p:sp>
        <p:nvSpPr>
          <p:cNvPr id="46" name="TextBox 45"/>
          <p:cNvSpPr txBox="1"/>
          <p:nvPr/>
        </p:nvSpPr>
        <p:spPr>
          <a:xfrm>
            <a:off x="593167" y="2225358"/>
            <a:ext cx="586443" cy="369332"/>
          </a:xfrm>
          <a:prstGeom prst="rect">
            <a:avLst/>
          </a:prstGeom>
          <a:noFill/>
        </p:spPr>
        <p:txBody>
          <a:bodyPr wrap="none" rtlCol="0">
            <a:spAutoFit/>
          </a:bodyPr>
          <a:lstStyle/>
          <a:p>
            <a:r>
              <a:rPr lang="en-US" dirty="0"/>
              <a:t>4/11</a:t>
            </a:r>
          </a:p>
        </p:txBody>
      </p:sp>
      <p:sp>
        <p:nvSpPr>
          <p:cNvPr id="47" name="TextBox 46"/>
          <p:cNvSpPr txBox="1"/>
          <p:nvPr/>
        </p:nvSpPr>
        <p:spPr>
          <a:xfrm>
            <a:off x="2832823" y="2967642"/>
            <a:ext cx="479618" cy="369332"/>
          </a:xfrm>
          <a:prstGeom prst="rect">
            <a:avLst/>
          </a:prstGeom>
          <a:noFill/>
        </p:spPr>
        <p:txBody>
          <a:bodyPr wrap="none" rtlCol="0">
            <a:spAutoFit/>
          </a:bodyPr>
          <a:lstStyle/>
          <a:p>
            <a:r>
              <a:rPr lang="en-US" dirty="0"/>
              <a:t>6/9</a:t>
            </a:r>
          </a:p>
        </p:txBody>
      </p:sp>
      <p:sp>
        <p:nvSpPr>
          <p:cNvPr id="48" name="TextBox 47"/>
          <p:cNvSpPr txBox="1"/>
          <p:nvPr/>
        </p:nvSpPr>
        <p:spPr>
          <a:xfrm>
            <a:off x="3570362" y="2234771"/>
            <a:ext cx="479618" cy="369332"/>
          </a:xfrm>
          <a:prstGeom prst="rect">
            <a:avLst/>
          </a:prstGeom>
          <a:noFill/>
        </p:spPr>
        <p:txBody>
          <a:bodyPr wrap="none" rtlCol="0">
            <a:spAutoFit/>
          </a:bodyPr>
          <a:lstStyle/>
          <a:p>
            <a:r>
              <a:rPr lang="en-US" dirty="0"/>
              <a:t>7/8</a:t>
            </a:r>
          </a:p>
        </p:txBody>
      </p:sp>
      <p:sp>
        <p:nvSpPr>
          <p:cNvPr id="49" name="TextBox 48"/>
          <p:cNvSpPr txBox="1"/>
          <p:nvPr/>
        </p:nvSpPr>
        <p:spPr>
          <a:xfrm>
            <a:off x="2058492" y="2239498"/>
            <a:ext cx="595035" cy="369332"/>
          </a:xfrm>
          <a:prstGeom prst="rect">
            <a:avLst/>
          </a:prstGeom>
          <a:noFill/>
        </p:spPr>
        <p:txBody>
          <a:bodyPr wrap="none" rtlCol="0">
            <a:spAutoFit/>
          </a:bodyPr>
          <a:lstStyle/>
          <a:p>
            <a:r>
              <a:rPr lang="en-US" dirty="0"/>
              <a:t>3/12</a:t>
            </a:r>
          </a:p>
        </p:txBody>
      </p:sp>
      <p:grpSp>
        <p:nvGrpSpPr>
          <p:cNvPr id="59" name="Group 58"/>
          <p:cNvGrpSpPr/>
          <p:nvPr/>
        </p:nvGrpSpPr>
        <p:grpSpPr>
          <a:xfrm>
            <a:off x="9815513" y="4731392"/>
            <a:ext cx="1363901" cy="1303459"/>
            <a:chOff x="9177617" y="4024508"/>
            <a:chExt cx="2001797" cy="2010343"/>
          </a:xfrm>
        </p:grpSpPr>
        <p:sp>
          <p:nvSpPr>
            <p:cNvPr id="50" name="Oval 6"/>
            <p:cNvSpPr>
              <a:spLocks noChangeArrowheads="1"/>
            </p:cNvSpPr>
            <p:nvPr/>
          </p:nvSpPr>
          <p:spPr bwMode="auto">
            <a:xfrm>
              <a:off x="9928625" y="40245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1</a:t>
              </a:r>
            </a:p>
          </p:txBody>
        </p:sp>
        <p:cxnSp>
          <p:nvCxnSpPr>
            <p:cNvPr id="51" name="Straight Connector 50"/>
            <p:cNvCxnSpPr/>
            <p:nvPr/>
          </p:nvCxnSpPr>
          <p:spPr>
            <a:xfrm flipV="1">
              <a:off x="9630301" y="4454682"/>
              <a:ext cx="353171" cy="405190"/>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6"/>
            <p:cNvSpPr>
              <a:spLocks noChangeArrowheads="1"/>
            </p:cNvSpPr>
            <p:nvPr/>
          </p:nvSpPr>
          <p:spPr bwMode="auto">
            <a:xfrm>
              <a:off x="9177617" y="47821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2</a:t>
              </a:r>
            </a:p>
          </p:txBody>
        </p:sp>
        <p:sp>
          <p:nvSpPr>
            <p:cNvPr id="53" name="Oval 6"/>
            <p:cNvSpPr>
              <a:spLocks noChangeArrowheads="1"/>
            </p:cNvSpPr>
            <p:nvPr/>
          </p:nvSpPr>
          <p:spPr bwMode="auto">
            <a:xfrm>
              <a:off x="10649062" y="47865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3</a:t>
              </a:r>
            </a:p>
          </p:txBody>
        </p:sp>
        <p:cxnSp>
          <p:nvCxnSpPr>
            <p:cNvPr id="54" name="Straight Connector 53"/>
            <p:cNvCxnSpPr/>
            <p:nvPr/>
          </p:nvCxnSpPr>
          <p:spPr>
            <a:xfrm flipV="1">
              <a:off x="10350738" y="5216680"/>
              <a:ext cx="353171" cy="405190"/>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9902819" y="550437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4</a:t>
              </a:r>
            </a:p>
          </p:txBody>
        </p:sp>
        <p:cxnSp>
          <p:nvCxnSpPr>
            <p:cNvPr id="56" name="Straight Connector 55"/>
            <p:cNvCxnSpPr/>
            <p:nvPr/>
          </p:nvCxnSpPr>
          <p:spPr>
            <a:xfrm flipH="1" flipV="1">
              <a:off x="10408373" y="4460665"/>
              <a:ext cx="304069" cy="37495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9630301" y="5246918"/>
              <a:ext cx="304069" cy="37495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73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21</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Start vertex=1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without tri/coloring						Order: 1, 2, 5, 3, 7, 6</a:t>
            </a:r>
          </a:p>
        </p:txBody>
      </p:sp>
      <p:pic>
        <p:nvPicPr>
          <p:cNvPr id="7" name="Picture 6"/>
          <p:cNvPicPr>
            <a:picLocks noChangeAspect="1"/>
          </p:cNvPicPr>
          <p:nvPr/>
        </p:nvPicPr>
        <p:blipFill>
          <a:blip r:embed="rId2"/>
          <a:stretch>
            <a:fillRect/>
          </a:stretch>
        </p:blipFill>
        <p:spPr>
          <a:xfrm>
            <a:off x="7625226" y="1536964"/>
            <a:ext cx="3683221" cy="3930495"/>
          </a:xfrm>
          <a:prstGeom prst="rect">
            <a:avLst/>
          </a:prstGeom>
        </p:spPr>
      </p:pic>
      <p:pic>
        <p:nvPicPr>
          <p:cNvPr id="8" name="Picture 7"/>
          <p:cNvPicPr>
            <a:picLocks noChangeAspect="1"/>
          </p:cNvPicPr>
          <p:nvPr/>
        </p:nvPicPr>
        <p:blipFill rotWithShape="1">
          <a:blip r:embed="rId3"/>
          <a:srcRect l="46763"/>
          <a:stretch/>
        </p:blipFill>
        <p:spPr>
          <a:xfrm>
            <a:off x="6096000" y="1855946"/>
            <a:ext cx="1057275" cy="3464236"/>
          </a:xfrm>
          <a:prstGeom prst="rect">
            <a:avLst/>
          </a:prstGeom>
        </p:spPr>
      </p:pic>
      <p:pic>
        <p:nvPicPr>
          <p:cNvPr id="9" name="Picture 8"/>
          <p:cNvPicPr>
            <a:picLocks noChangeAspect="1"/>
          </p:cNvPicPr>
          <p:nvPr/>
        </p:nvPicPr>
        <p:blipFill rotWithShape="1">
          <a:blip r:embed="rId4"/>
          <a:srcRect r="4044"/>
          <a:stretch/>
        </p:blipFill>
        <p:spPr>
          <a:xfrm>
            <a:off x="1943100" y="1555902"/>
            <a:ext cx="3429000" cy="3930495"/>
          </a:xfrm>
          <a:prstGeom prst="rect">
            <a:avLst/>
          </a:prstGeom>
        </p:spPr>
      </p:pic>
      <p:pic>
        <p:nvPicPr>
          <p:cNvPr id="10" name="Picture 9"/>
          <p:cNvPicPr>
            <a:picLocks noChangeAspect="1"/>
          </p:cNvPicPr>
          <p:nvPr/>
        </p:nvPicPr>
        <p:blipFill rotWithShape="1">
          <a:blip r:embed="rId5"/>
          <a:srcRect l="51717"/>
          <a:stretch/>
        </p:blipFill>
        <p:spPr>
          <a:xfrm>
            <a:off x="609599" y="1781172"/>
            <a:ext cx="968086" cy="3475354"/>
          </a:xfrm>
          <a:prstGeom prst="rect">
            <a:avLst/>
          </a:prstGeom>
        </p:spPr>
      </p:pic>
      <p:grpSp>
        <p:nvGrpSpPr>
          <p:cNvPr id="34" name="Group 33"/>
          <p:cNvGrpSpPr/>
          <p:nvPr/>
        </p:nvGrpSpPr>
        <p:grpSpPr>
          <a:xfrm>
            <a:off x="1985964" y="1565430"/>
            <a:ext cx="3352992" cy="3922015"/>
            <a:chOff x="1985964" y="1651158"/>
            <a:chExt cx="3352992" cy="3922015"/>
          </a:xfrm>
        </p:grpSpPr>
        <p:sp>
          <p:nvSpPr>
            <p:cNvPr id="11" name="Oval 6"/>
            <p:cNvSpPr>
              <a:spLocks noChangeArrowheads="1"/>
            </p:cNvSpPr>
            <p:nvPr/>
          </p:nvSpPr>
          <p:spPr bwMode="auto">
            <a:xfrm>
              <a:off x="3478152" y="1651158"/>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0</a:t>
              </a:r>
            </a:p>
          </p:txBody>
        </p:sp>
        <p:sp>
          <p:nvSpPr>
            <p:cNvPr id="12" name="Oval 6"/>
            <p:cNvSpPr>
              <a:spLocks noChangeArrowheads="1"/>
            </p:cNvSpPr>
            <p:nvPr/>
          </p:nvSpPr>
          <p:spPr bwMode="auto">
            <a:xfrm>
              <a:off x="2746025" y="254233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13" name="Oval 6"/>
            <p:cNvSpPr>
              <a:spLocks noChangeArrowheads="1"/>
            </p:cNvSpPr>
            <p:nvPr/>
          </p:nvSpPr>
          <p:spPr bwMode="auto">
            <a:xfrm>
              <a:off x="4198909" y="254026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4" name="Oval 6"/>
            <p:cNvSpPr>
              <a:spLocks noChangeArrowheads="1"/>
            </p:cNvSpPr>
            <p:nvPr/>
          </p:nvSpPr>
          <p:spPr bwMode="auto">
            <a:xfrm>
              <a:off x="4927476" y="3410776"/>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5" name="Oval 6"/>
            <p:cNvSpPr>
              <a:spLocks noChangeArrowheads="1"/>
            </p:cNvSpPr>
            <p:nvPr/>
          </p:nvSpPr>
          <p:spPr bwMode="auto">
            <a:xfrm>
              <a:off x="1985964" y="3396488"/>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3472785" y="5161693"/>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17" name="Oval 6"/>
            <p:cNvSpPr>
              <a:spLocks noChangeArrowheads="1"/>
            </p:cNvSpPr>
            <p:nvPr/>
          </p:nvSpPr>
          <p:spPr bwMode="auto">
            <a:xfrm>
              <a:off x="4196226" y="429506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23" name="Oval 6"/>
            <p:cNvSpPr>
              <a:spLocks noChangeArrowheads="1"/>
            </p:cNvSpPr>
            <p:nvPr/>
          </p:nvSpPr>
          <p:spPr bwMode="auto">
            <a:xfrm>
              <a:off x="2748236" y="4296199"/>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grpSp>
      <p:grpSp>
        <p:nvGrpSpPr>
          <p:cNvPr id="33" name="Group 32"/>
          <p:cNvGrpSpPr/>
          <p:nvPr/>
        </p:nvGrpSpPr>
        <p:grpSpPr>
          <a:xfrm>
            <a:off x="7651321" y="1518279"/>
            <a:ext cx="3352992" cy="3922015"/>
            <a:chOff x="7651321" y="1618295"/>
            <a:chExt cx="3352992" cy="3922015"/>
          </a:xfrm>
        </p:grpSpPr>
        <p:sp>
          <p:nvSpPr>
            <p:cNvPr id="25" name="Oval 6"/>
            <p:cNvSpPr>
              <a:spLocks noChangeArrowheads="1"/>
            </p:cNvSpPr>
            <p:nvPr/>
          </p:nvSpPr>
          <p:spPr bwMode="auto">
            <a:xfrm>
              <a:off x="9143509" y="1618295"/>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0</a:t>
              </a:r>
            </a:p>
          </p:txBody>
        </p:sp>
        <p:sp>
          <p:nvSpPr>
            <p:cNvPr id="26" name="Oval 6"/>
            <p:cNvSpPr>
              <a:spLocks noChangeArrowheads="1"/>
            </p:cNvSpPr>
            <p:nvPr/>
          </p:nvSpPr>
          <p:spPr bwMode="auto">
            <a:xfrm>
              <a:off x="8411382" y="250947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27" name="Oval 6"/>
            <p:cNvSpPr>
              <a:spLocks noChangeArrowheads="1"/>
            </p:cNvSpPr>
            <p:nvPr/>
          </p:nvSpPr>
          <p:spPr bwMode="auto">
            <a:xfrm>
              <a:off x="9864266" y="250740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8" name="Oval 6"/>
            <p:cNvSpPr>
              <a:spLocks noChangeArrowheads="1"/>
            </p:cNvSpPr>
            <p:nvPr/>
          </p:nvSpPr>
          <p:spPr bwMode="auto">
            <a:xfrm>
              <a:off x="10592833" y="3377913"/>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9" name="Oval 6"/>
            <p:cNvSpPr>
              <a:spLocks noChangeArrowheads="1"/>
            </p:cNvSpPr>
            <p:nvPr/>
          </p:nvSpPr>
          <p:spPr bwMode="auto">
            <a:xfrm>
              <a:off x="7651321" y="3363625"/>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0" name="Oval 6"/>
            <p:cNvSpPr>
              <a:spLocks noChangeArrowheads="1"/>
            </p:cNvSpPr>
            <p:nvPr/>
          </p:nvSpPr>
          <p:spPr bwMode="auto">
            <a:xfrm>
              <a:off x="9138142" y="5128830"/>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31" name="Oval 6"/>
            <p:cNvSpPr>
              <a:spLocks noChangeArrowheads="1"/>
            </p:cNvSpPr>
            <p:nvPr/>
          </p:nvSpPr>
          <p:spPr bwMode="auto">
            <a:xfrm>
              <a:off x="9861583" y="426220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32" name="Oval 6"/>
            <p:cNvSpPr>
              <a:spLocks noChangeArrowheads="1"/>
            </p:cNvSpPr>
            <p:nvPr/>
          </p:nvSpPr>
          <p:spPr bwMode="auto">
            <a:xfrm>
              <a:off x="8413593" y="4263336"/>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grpSp>
    </p:spTree>
    <p:extLst>
      <p:ext uri="{BB962C8B-B14F-4D97-AF65-F5344CB8AC3E}">
        <p14:creationId xmlns:p14="http://schemas.microsoft.com/office/powerpoint/2010/main" val="358788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22</a:t>
            </a:fld>
            <a:endParaRPr lang="en-GB"/>
          </a:p>
        </p:txBody>
      </p:sp>
      <p:sp>
        <p:nvSpPr>
          <p:cNvPr id="6" name="Content Placeholder 5"/>
          <p:cNvSpPr>
            <a:spLocks noGrp="1"/>
          </p:cNvSpPr>
          <p:nvPr>
            <p:ph sz="quarter" idx="1"/>
          </p:nvPr>
        </p:nvSpPr>
        <p:spPr/>
        <p:txBody>
          <a:bodyPr/>
          <a:lstStyle/>
          <a:p>
            <a:r>
              <a:rPr lang="en-US" dirty="0"/>
              <a:t>DFS Tree</a:t>
            </a:r>
          </a:p>
          <a:p>
            <a:pPr lvl="1"/>
            <a:r>
              <a:rPr lang="en-US" dirty="0"/>
              <a:t>If a graph is connected, then by discarding the un-explored edges, resultant set of vertices and edges forms a tree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Multiple trees are possible depending upon choice of start vertex</a:t>
            </a:r>
          </a:p>
          <a:p>
            <a:pPr lvl="1"/>
            <a:r>
              <a:rPr lang="en-US" dirty="0"/>
              <a:t>And how adjacent vertices are picked</a:t>
            </a:r>
          </a:p>
          <a:p>
            <a:endParaRPr lang="en-US" dirty="0"/>
          </a:p>
          <a:p>
            <a:endParaRPr lang="en-US" dirty="0"/>
          </a:p>
        </p:txBody>
      </p:sp>
      <p:grpSp>
        <p:nvGrpSpPr>
          <p:cNvPr id="20" name="Group 19"/>
          <p:cNvGrpSpPr/>
          <p:nvPr/>
        </p:nvGrpSpPr>
        <p:grpSpPr>
          <a:xfrm>
            <a:off x="8045412" y="2448631"/>
            <a:ext cx="3481675" cy="2014818"/>
            <a:chOff x="4502102" y="1777110"/>
            <a:chExt cx="3481675" cy="2014818"/>
          </a:xfrm>
        </p:grpSpPr>
        <p:cxnSp>
          <p:nvCxnSpPr>
            <p:cNvPr id="7" name="Straight Connector 6"/>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9"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10" name="Straight Connector 9"/>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13"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14" name="Straight Connector 13"/>
            <p:cNvCxnSpPr/>
            <p:nvPr/>
          </p:nvCxnSpPr>
          <p:spPr>
            <a:xfrm flipH="1" flipV="1">
              <a:off x="4932735" y="2993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5738602" y="351158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17" name="Straight Connector 16"/>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1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grpSp>
      <p:pic>
        <p:nvPicPr>
          <p:cNvPr id="2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27" y="2493087"/>
            <a:ext cx="3479382"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9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23</a:t>
            </a:fld>
            <a:endParaRPr lang="en-GB"/>
          </a:p>
        </p:txBody>
      </p:sp>
      <p:sp>
        <p:nvSpPr>
          <p:cNvPr id="6" name="Content Placeholder 5"/>
          <p:cNvSpPr>
            <a:spLocks noGrp="1"/>
          </p:cNvSpPr>
          <p:nvPr>
            <p:ph sz="quarter" idx="1"/>
          </p:nvPr>
        </p:nvSpPr>
        <p:spPr/>
        <p:txBody>
          <a:bodyPr/>
          <a:lstStyle/>
          <a:p>
            <a:r>
              <a:rPr lang="en-US" dirty="0"/>
              <a:t>DFS Forest</a:t>
            </a:r>
          </a:p>
          <a:p>
            <a:pPr lvl="1"/>
            <a:r>
              <a:rPr lang="en-US" dirty="0"/>
              <a:t>If graph is not connected, then by running DFS on all un-discovered nodes gives a DFS tree forest.</a:t>
            </a:r>
          </a:p>
        </p:txBody>
      </p:sp>
      <p:grpSp>
        <p:nvGrpSpPr>
          <p:cNvPr id="92" name="Group 91"/>
          <p:cNvGrpSpPr/>
          <p:nvPr/>
        </p:nvGrpSpPr>
        <p:grpSpPr>
          <a:xfrm>
            <a:off x="8226258" y="2447030"/>
            <a:ext cx="3108960" cy="1737360"/>
            <a:chOff x="4502102" y="1777110"/>
            <a:chExt cx="3481675" cy="2014818"/>
          </a:xfrm>
        </p:grpSpPr>
        <p:cxnSp>
          <p:nvCxnSpPr>
            <p:cNvPr id="93" name="Straight Connector 92"/>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9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96" name="Straight Connector 95"/>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9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00" name="Straight Connector 99"/>
            <p:cNvCxnSpPr/>
            <p:nvPr/>
          </p:nvCxnSpPr>
          <p:spPr>
            <a:xfrm flipH="1" flipV="1">
              <a:off x="4932735" y="2993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02" name="Straight Connector 101"/>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0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grpSp>
        <p:nvGrpSpPr>
          <p:cNvPr id="105" name="Group 104"/>
          <p:cNvGrpSpPr/>
          <p:nvPr/>
        </p:nvGrpSpPr>
        <p:grpSpPr>
          <a:xfrm>
            <a:off x="1300163" y="2468340"/>
            <a:ext cx="3108960" cy="1645920"/>
            <a:chOff x="1812112" y="3283995"/>
            <a:chExt cx="3481675" cy="2014818"/>
          </a:xfrm>
        </p:grpSpPr>
        <p:grpSp>
          <p:nvGrpSpPr>
            <p:cNvPr id="106" name="Group 105"/>
            <p:cNvGrpSpPr/>
            <p:nvPr/>
          </p:nvGrpSpPr>
          <p:grpSpPr>
            <a:xfrm>
              <a:off x="1812112" y="3283995"/>
              <a:ext cx="3481675" cy="2014818"/>
              <a:chOff x="4502102" y="1777110"/>
              <a:chExt cx="3481675" cy="2014818"/>
            </a:xfrm>
          </p:grpSpPr>
          <p:cxnSp>
            <p:nvCxnSpPr>
              <p:cNvPr id="108" name="Straight Connector 107"/>
              <p:cNvCxnSpPr/>
              <p:nvPr/>
            </p:nvCxnSpPr>
            <p:spPr>
              <a:xfrm flipH="1" flipV="1">
                <a:off x="5730042" y="2045336"/>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109"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10"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11" name="Straight Connector 110"/>
              <p:cNvCxnSpPr/>
              <p:nvPr/>
            </p:nvCxnSpPr>
            <p:spPr>
              <a:xfrm flipV="1">
                <a:off x="6434664" y="2207284"/>
                <a:ext cx="353171" cy="405190"/>
              </a:xfrm>
              <a:prstGeom prst="line">
                <a:avLst/>
              </a:prstGeom>
              <a:ln/>
            </p:spPr>
            <p:style>
              <a:lnRef idx="2">
                <a:schemeClr val="dk1"/>
              </a:lnRef>
              <a:fillRef idx="1">
                <a:schemeClr val="lt1"/>
              </a:fillRef>
              <a:effectRef idx="0">
                <a:schemeClr val="dk1"/>
              </a:effectRef>
              <a:fontRef idx="minor">
                <a:schemeClr val="dk1"/>
              </a:fontRef>
            </p:style>
          </p:cxnSp>
          <p:cxnSp>
            <p:nvCxnSpPr>
              <p:cNvPr id="112" name="Straight Connector 111"/>
              <p:cNvCxnSpPr/>
              <p:nvPr/>
            </p:nvCxnSpPr>
            <p:spPr>
              <a:xfrm flipH="1" flipV="1">
                <a:off x="5022934" y="2793063"/>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113"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14"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15" name="Straight Connector 114"/>
              <p:cNvCxnSpPr/>
              <p:nvPr/>
            </p:nvCxnSpPr>
            <p:spPr>
              <a:xfrm flipH="1" flipV="1">
                <a:off x="4932735" y="2993733"/>
                <a:ext cx="457200" cy="457200"/>
              </a:xfrm>
              <a:prstGeom prst="line">
                <a:avLst/>
              </a:prstGeom>
              <a:ln/>
            </p:spPr>
            <p:style>
              <a:lnRef idx="2">
                <a:schemeClr val="dk1"/>
              </a:lnRef>
              <a:fillRef idx="1">
                <a:schemeClr val="lt1"/>
              </a:fillRef>
              <a:effectRef idx="0">
                <a:schemeClr val="dk1"/>
              </a:effectRef>
              <a:fontRef idx="minor">
                <a:schemeClr val="dk1"/>
              </a:fontRef>
            </p:style>
          </p:cxnSp>
          <p:sp>
            <p:nvSpPr>
              <p:cNvPr id="11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17" name="Straight Connector 116"/>
              <p:cNvCxnSpPr/>
              <p:nvPr/>
            </p:nvCxnSpPr>
            <p:spPr>
              <a:xfrm flipV="1">
                <a:off x="7155101" y="2969282"/>
                <a:ext cx="353171" cy="405190"/>
              </a:xfrm>
              <a:prstGeom prst="line">
                <a:avLst/>
              </a:prstGeom>
              <a:ln/>
            </p:spPr>
            <p:style>
              <a:lnRef idx="2">
                <a:schemeClr val="dk1"/>
              </a:lnRef>
              <a:fillRef idx="1">
                <a:schemeClr val="lt1"/>
              </a:fillRef>
              <a:effectRef idx="0">
                <a:schemeClr val="dk1"/>
              </a:effectRef>
              <a:fontRef idx="minor">
                <a:schemeClr val="dk1"/>
              </a:fontRef>
            </p:style>
          </p:cxnSp>
          <p:sp>
            <p:nvSpPr>
              <p:cNvPr id="11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1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7" name="Straight Connector 106"/>
            <p:cNvCxnSpPr>
              <a:stCxn id="114" idx="7"/>
            </p:cNvCxnSpPr>
            <p:nvPr/>
          </p:nvCxnSpPr>
          <p:spPr>
            <a:xfrm flipV="1">
              <a:off x="2264796" y="3681118"/>
              <a:ext cx="309539" cy="414139"/>
            </a:xfrm>
            <a:prstGeom prst="line">
              <a:avLst/>
            </a:prstGeom>
            <a:ln/>
          </p:spPr>
          <p:style>
            <a:lnRef idx="2">
              <a:schemeClr val="dk1"/>
            </a:lnRef>
            <a:fillRef idx="1">
              <a:schemeClr val="lt1"/>
            </a:fillRef>
            <a:effectRef idx="0">
              <a:schemeClr val="dk1"/>
            </a:effectRef>
            <a:fontRef idx="minor">
              <a:schemeClr val="dk1"/>
            </a:fontRef>
          </p:style>
        </p:cxnSp>
      </p:grpSp>
      <p:grpSp>
        <p:nvGrpSpPr>
          <p:cNvPr id="120" name="Group 119"/>
          <p:cNvGrpSpPr/>
          <p:nvPr/>
        </p:nvGrpSpPr>
        <p:grpSpPr>
          <a:xfrm>
            <a:off x="1300163" y="4460262"/>
            <a:ext cx="3108960" cy="1737360"/>
            <a:chOff x="1429070" y="4524364"/>
            <a:chExt cx="3216544" cy="1606744"/>
          </a:xfrm>
        </p:grpSpPr>
        <p:grpSp>
          <p:nvGrpSpPr>
            <p:cNvPr id="121" name="Group 120"/>
            <p:cNvGrpSpPr/>
            <p:nvPr/>
          </p:nvGrpSpPr>
          <p:grpSpPr>
            <a:xfrm>
              <a:off x="1429070" y="4524364"/>
              <a:ext cx="3216544" cy="1606744"/>
              <a:chOff x="1812112" y="3283995"/>
              <a:chExt cx="3481675" cy="2014818"/>
            </a:xfrm>
          </p:grpSpPr>
          <p:grpSp>
            <p:nvGrpSpPr>
              <p:cNvPr id="124" name="Group 123"/>
              <p:cNvGrpSpPr/>
              <p:nvPr/>
            </p:nvGrpSpPr>
            <p:grpSpPr>
              <a:xfrm>
                <a:off x="1812112" y="3283995"/>
                <a:ext cx="3481675" cy="2014818"/>
                <a:chOff x="4502102" y="1777110"/>
                <a:chExt cx="3481675" cy="2014818"/>
              </a:xfrm>
            </p:grpSpPr>
            <p:cxnSp>
              <p:nvCxnSpPr>
                <p:cNvPr id="126" name="Straight Connector 125"/>
                <p:cNvCxnSpPr/>
                <p:nvPr/>
              </p:nvCxnSpPr>
              <p:spPr>
                <a:xfrm flipH="1" flipV="1">
                  <a:off x="5730042" y="2045336"/>
                  <a:ext cx="1005840" cy="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127"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28"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29" name="Straight Connector 128"/>
                <p:cNvCxnSpPr/>
                <p:nvPr/>
              </p:nvCxnSpPr>
              <p:spPr>
                <a:xfrm flipV="1">
                  <a:off x="6434664" y="2207284"/>
                  <a:ext cx="353171" cy="40519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30" name="Straight Connector 129"/>
                <p:cNvCxnSpPr/>
                <p:nvPr/>
              </p:nvCxnSpPr>
              <p:spPr>
                <a:xfrm flipH="1" flipV="1">
                  <a:off x="5022934" y="2793063"/>
                  <a:ext cx="1005840"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1"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32"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33" name="Straight Connector 132"/>
                <p:cNvCxnSpPr/>
                <p:nvPr/>
              </p:nvCxnSpPr>
              <p:spPr>
                <a:xfrm flipH="1" flipV="1">
                  <a:off x="4932735" y="2993733"/>
                  <a:ext cx="457200" cy="457200"/>
                </a:xfrm>
                <a:prstGeom prst="line">
                  <a:avLst/>
                </a:prstGeom>
                <a:ln>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134"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35" name="Straight Connector 134"/>
                <p:cNvCxnSpPr/>
                <p:nvPr/>
              </p:nvCxnSpPr>
              <p:spPr>
                <a:xfrm flipV="1">
                  <a:off x="7155101" y="2969282"/>
                  <a:ext cx="353171" cy="40519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6"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37"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25" name="Straight Connector 124"/>
              <p:cNvCxnSpPr>
                <a:stCxn id="132" idx="7"/>
              </p:cNvCxnSpPr>
              <p:nvPr/>
            </p:nvCxnSpPr>
            <p:spPr>
              <a:xfrm flipV="1">
                <a:off x="2264796" y="3681118"/>
                <a:ext cx="309539" cy="414139"/>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122" name="Straight Connector 121"/>
            <p:cNvCxnSpPr/>
            <p:nvPr/>
          </p:nvCxnSpPr>
          <p:spPr>
            <a:xfrm flipH="1" flipV="1">
              <a:off x="2563502" y="5972725"/>
              <a:ext cx="929245"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23" name="Straight Connector 122"/>
            <p:cNvCxnSpPr>
              <a:endCxn id="131" idx="5"/>
            </p:cNvCxnSpPr>
            <p:nvPr/>
          </p:nvCxnSpPr>
          <p:spPr>
            <a:xfrm flipH="1" flipV="1">
              <a:off x="3214466" y="5489670"/>
              <a:ext cx="303394" cy="275744"/>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138" name="Group 137"/>
          <p:cNvGrpSpPr/>
          <p:nvPr/>
        </p:nvGrpSpPr>
        <p:grpSpPr>
          <a:xfrm>
            <a:off x="8251874" y="4458878"/>
            <a:ext cx="3108960" cy="1737360"/>
            <a:chOff x="4502102" y="1777110"/>
            <a:chExt cx="3481675" cy="2014818"/>
          </a:xfrm>
        </p:grpSpPr>
        <p:cxnSp>
          <p:nvCxnSpPr>
            <p:cNvPr id="139" name="Straight Connector 138"/>
            <p:cNvCxnSpPr/>
            <p:nvPr/>
          </p:nvCxnSpPr>
          <p:spPr>
            <a:xfrm flipH="1" flipV="1">
              <a:off x="5730042" y="2045336"/>
              <a:ext cx="1005840"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140"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41"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42" name="Straight Connector 141"/>
            <p:cNvCxnSpPr/>
            <p:nvPr/>
          </p:nvCxnSpPr>
          <p:spPr>
            <a:xfrm flipV="1">
              <a:off x="6434664" y="2207284"/>
              <a:ext cx="353171" cy="40519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43" name="Straight Connector 142"/>
            <p:cNvCxnSpPr/>
            <p:nvPr/>
          </p:nvCxnSpPr>
          <p:spPr>
            <a:xfrm flipH="1" flipV="1">
              <a:off x="5022934" y="2793063"/>
              <a:ext cx="1005840" cy="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44"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45"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sp>
          <p:nvSpPr>
            <p:cNvPr id="14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47" name="Straight Connector 146"/>
            <p:cNvCxnSpPr/>
            <p:nvPr/>
          </p:nvCxnSpPr>
          <p:spPr>
            <a:xfrm flipV="1">
              <a:off x="7155101" y="2969282"/>
              <a:ext cx="353171" cy="40519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4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4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50" name="Straight Connector 149"/>
          <p:cNvCxnSpPr/>
          <p:nvPr/>
        </p:nvCxnSpPr>
        <p:spPr>
          <a:xfrm flipH="1" flipV="1">
            <a:off x="5955752" y="3323785"/>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51" name="Straight Connector 150"/>
          <p:cNvCxnSpPr/>
          <p:nvPr/>
        </p:nvCxnSpPr>
        <p:spPr>
          <a:xfrm flipH="1" flipV="1">
            <a:off x="5955752" y="5331369"/>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267290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24</a:t>
            </a:fld>
            <a:endParaRPr lang="en-GB"/>
          </a:p>
        </p:txBody>
      </p:sp>
      <p:sp>
        <p:nvSpPr>
          <p:cNvPr id="6" name="Content Placeholder 5"/>
          <p:cNvSpPr>
            <a:spLocks noGrp="1"/>
          </p:cNvSpPr>
          <p:nvPr>
            <p:ph sz="quarter" idx="1"/>
          </p:nvPr>
        </p:nvSpPr>
        <p:spPr/>
        <p:txBody>
          <a:bodyPr/>
          <a:lstStyle/>
          <a:p>
            <a:r>
              <a:rPr lang="en-US" dirty="0"/>
              <a:t>A different approach</a:t>
            </a:r>
          </a:p>
          <a:p>
            <a:pPr lvl="1"/>
            <a:r>
              <a:rPr lang="en-US" dirty="0">
                <a:hlinkClick r:id="rId2"/>
              </a:rPr>
              <a:t>http://www.personal.kent.edu/~rmuhamma/Algorithms/MyAlgorithms/GraphAlgor/breadthSearch.htm</a:t>
            </a:r>
            <a:endParaRPr lang="en-US" dirty="0"/>
          </a:p>
          <a:p>
            <a:pPr lvl="1"/>
            <a:r>
              <a:rPr lang="en-US" dirty="0">
                <a:hlinkClick r:id="rId3"/>
              </a:rPr>
              <a:t>http://www.personal.kent.edu/~rmuhamma/Algorithms/MyAlgorithms/GraphAlgor/depthSearch.htm</a:t>
            </a:r>
            <a:endParaRPr lang="en-US" dirty="0"/>
          </a:p>
          <a:p>
            <a:r>
              <a:rPr lang="en-US" dirty="0"/>
              <a:t>Visualization</a:t>
            </a:r>
          </a:p>
          <a:p>
            <a:pPr lvl="1"/>
            <a:r>
              <a:rPr lang="en-US" dirty="0">
                <a:hlinkClick r:id="rId4"/>
              </a:rPr>
              <a:t>https://www.cs.usfca.edu/~galles/visualization/BFS.html</a:t>
            </a:r>
            <a:endParaRPr lang="en-US" dirty="0"/>
          </a:p>
          <a:p>
            <a:pPr lvl="1"/>
            <a:r>
              <a:rPr lang="en-US" dirty="0">
                <a:hlinkClick r:id="rId5"/>
              </a:rPr>
              <a:t>https://www.cs.usfca.edu/~galles/visualization/DFS.html</a:t>
            </a:r>
            <a:endParaRPr lang="en-US" dirty="0"/>
          </a:p>
          <a:p>
            <a:endParaRPr lang="en-US" dirty="0"/>
          </a:p>
        </p:txBody>
      </p:sp>
    </p:spTree>
    <p:extLst>
      <p:ext uri="{BB962C8B-B14F-4D97-AF65-F5344CB8AC3E}">
        <p14:creationId xmlns:p14="http://schemas.microsoft.com/office/powerpoint/2010/main" val="419164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vs. DFS</a:t>
            </a:r>
          </a:p>
        </p:txBody>
      </p:sp>
      <p:sp>
        <p:nvSpPr>
          <p:cNvPr id="3" name="Date Placeholder 2"/>
          <p:cNvSpPr>
            <a:spLocks noGrp="1"/>
          </p:cNvSpPr>
          <p:nvPr>
            <p:ph type="dt" sz="half" idx="10"/>
          </p:nvPr>
        </p:nvSpPr>
        <p:spPr/>
        <p:txBody>
          <a:bodyPr/>
          <a:lstStyle/>
          <a:p>
            <a:fld id="{BA69830E-127C-4C44-B2F7-E193007FBCB9}"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25</a:t>
            </a:fld>
            <a:endParaRPr lang="en-GB"/>
          </a:p>
        </p:txBody>
      </p:sp>
      <p:sp>
        <p:nvSpPr>
          <p:cNvPr id="6" name="Content Placeholder 5"/>
          <p:cNvSpPr>
            <a:spLocks noGrp="1"/>
          </p:cNvSpPr>
          <p:nvPr>
            <p:ph sz="quarter" idx="1"/>
          </p:nvPr>
        </p:nvSpPr>
        <p:spPr/>
        <p:txBody>
          <a:bodyPr>
            <a:normAutofit/>
          </a:bodyPr>
          <a:lstStyle/>
          <a:p>
            <a:r>
              <a:rPr lang="en-US" dirty="0"/>
              <a:t>Complexity?</a:t>
            </a:r>
          </a:p>
          <a:p>
            <a:pPr lvl="1"/>
            <a:r>
              <a:rPr lang="en-US" dirty="0"/>
              <a:t>Adjacency List?</a:t>
            </a:r>
          </a:p>
          <a:p>
            <a:pPr lvl="1"/>
            <a:r>
              <a:rPr lang="en-US" dirty="0"/>
              <a:t>Adjacency Matrix?</a:t>
            </a:r>
          </a:p>
          <a:p>
            <a:r>
              <a:rPr lang="en-US" dirty="0"/>
              <a:t>Helps to solve certain problems?</a:t>
            </a:r>
          </a:p>
          <a:p>
            <a:pPr lvl="1"/>
            <a:r>
              <a:rPr lang="en-US" dirty="0"/>
              <a:t>Cycle detection</a:t>
            </a:r>
          </a:p>
          <a:p>
            <a:pPr lvl="2"/>
            <a:r>
              <a:rPr lang="en-US" dirty="0"/>
              <a:t>both</a:t>
            </a:r>
          </a:p>
          <a:p>
            <a:pPr lvl="1"/>
            <a:r>
              <a:rPr lang="en-US" dirty="0"/>
              <a:t>Reachability of vertices</a:t>
            </a:r>
          </a:p>
          <a:p>
            <a:pPr lvl="2"/>
            <a:r>
              <a:rPr lang="en-US" dirty="0"/>
              <a:t>both</a:t>
            </a:r>
          </a:p>
          <a:p>
            <a:pPr lvl="1"/>
            <a:r>
              <a:rPr lang="en-US" dirty="0"/>
              <a:t>Is the graph connected?</a:t>
            </a:r>
          </a:p>
          <a:p>
            <a:pPr lvl="2"/>
            <a:r>
              <a:rPr lang="en-US" dirty="0"/>
              <a:t>both</a:t>
            </a:r>
          </a:p>
          <a:p>
            <a:pPr lvl="1"/>
            <a:r>
              <a:rPr lang="en-US" dirty="0"/>
              <a:t>Shortest path in non-weighted graphs</a:t>
            </a:r>
          </a:p>
          <a:p>
            <a:pPr lvl="2"/>
            <a:r>
              <a:rPr lang="en-US" dirty="0"/>
              <a:t>BFS </a:t>
            </a:r>
          </a:p>
        </p:txBody>
      </p:sp>
    </p:spTree>
    <p:extLst>
      <p:ext uri="{BB962C8B-B14F-4D97-AF65-F5344CB8AC3E}">
        <p14:creationId xmlns:p14="http://schemas.microsoft.com/office/powerpoint/2010/main" val="1390287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3" name="Date Placeholder 2"/>
          <p:cNvSpPr>
            <a:spLocks noGrp="1"/>
          </p:cNvSpPr>
          <p:nvPr>
            <p:ph type="dt" sz="half" idx="10"/>
          </p:nvPr>
        </p:nvSpPr>
        <p:spPr/>
        <p:txBody>
          <a:bodyPr/>
          <a:lstStyle/>
          <a:p>
            <a:fld id="{D938C3CF-5499-4E43-8052-D20718574146}"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26</a:t>
            </a:fld>
            <a:endParaRPr lang="en-GB"/>
          </a:p>
        </p:txBody>
      </p:sp>
      <p:sp>
        <p:nvSpPr>
          <p:cNvPr id="6" name="Content Placeholder 5"/>
          <p:cNvSpPr>
            <a:spLocks noGrp="1"/>
          </p:cNvSpPr>
          <p:nvPr>
            <p:ph sz="quarter" idx="1"/>
          </p:nvPr>
        </p:nvSpPr>
        <p:spPr/>
        <p:txBody>
          <a:bodyPr>
            <a:normAutofit/>
          </a:bodyPr>
          <a:lstStyle/>
          <a:p>
            <a:r>
              <a:rPr lang="en-US" dirty="0"/>
              <a:t>Given a graph, find the shortest path from start node to end node</a:t>
            </a:r>
          </a:p>
          <a:p>
            <a:r>
              <a:rPr lang="en-US" dirty="0"/>
              <a:t>Applications:</a:t>
            </a:r>
          </a:p>
          <a:p>
            <a:pPr lvl="1"/>
            <a:r>
              <a:rPr lang="en-US" dirty="0"/>
              <a:t>Going from one location to other</a:t>
            </a:r>
          </a:p>
          <a:p>
            <a:pPr lvl="1"/>
            <a:r>
              <a:rPr lang="en-US" dirty="0"/>
              <a:t>Routing phone calls from one network to other network</a:t>
            </a:r>
          </a:p>
          <a:p>
            <a:pPr lvl="1"/>
            <a:r>
              <a:rPr lang="en-US" dirty="0"/>
              <a:t>GPS applications for navigation</a:t>
            </a:r>
          </a:p>
          <a:p>
            <a:pPr lvl="1"/>
            <a:r>
              <a:rPr lang="en-US" dirty="0"/>
              <a:t>And many more</a:t>
            </a:r>
          </a:p>
          <a:p>
            <a:r>
              <a:rPr lang="en-US" dirty="0"/>
              <a:t>Single source vs. All pair shortest paths</a:t>
            </a:r>
          </a:p>
          <a:p>
            <a:pPr lvl="1"/>
            <a:r>
              <a:rPr lang="en-US" dirty="0"/>
              <a:t>SSSP: single source shortest paths</a:t>
            </a:r>
          </a:p>
          <a:p>
            <a:pPr lvl="2"/>
            <a:r>
              <a:rPr lang="en-US" dirty="0"/>
              <a:t>Shortest path from one vertex to all other vertices</a:t>
            </a:r>
          </a:p>
          <a:p>
            <a:pPr lvl="1"/>
            <a:r>
              <a:rPr lang="en-US" dirty="0"/>
              <a:t>APSP: all pair shortest paths</a:t>
            </a:r>
          </a:p>
          <a:p>
            <a:pPr lvl="2"/>
            <a:r>
              <a:rPr lang="en-US" dirty="0"/>
              <a:t>Shortest path from all vertices to all vertices</a:t>
            </a:r>
          </a:p>
          <a:p>
            <a:pPr lvl="2"/>
            <a:endParaRPr lang="en-US" dirty="0"/>
          </a:p>
        </p:txBody>
      </p:sp>
    </p:spTree>
    <p:extLst>
      <p:ext uri="{BB962C8B-B14F-4D97-AF65-F5344CB8AC3E}">
        <p14:creationId xmlns:p14="http://schemas.microsoft.com/office/powerpoint/2010/main" val="827573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27</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Non-Weighted Graph:</a:t>
            </a:r>
          </a:p>
          <a:p>
            <a:pPr lvl="1"/>
            <a:r>
              <a:rPr lang="en-US" dirty="0"/>
              <a:t>Let say we want to find shortest paths to each vertex from source vertex?</a:t>
            </a:r>
          </a:p>
          <a:p>
            <a:pPr lvl="1"/>
            <a:r>
              <a:rPr lang="en-US" dirty="0"/>
              <a:t>How BFS can help?</a:t>
            </a:r>
          </a:p>
          <a:p>
            <a:pPr lvl="1"/>
            <a:endParaRPr lang="en-US" dirty="0"/>
          </a:p>
          <a:p>
            <a:pPr lvl="1"/>
            <a:r>
              <a:rPr lang="en-US" dirty="0"/>
              <a:t>Every edge is considered as having unit weight, means edges are equal in terms of cost.</a:t>
            </a:r>
          </a:p>
          <a:p>
            <a:pPr lvl="1"/>
            <a:r>
              <a:rPr lang="en-US" dirty="0"/>
              <a:t>BFS discovers each vertex by exploring minimum possible number of edges. </a:t>
            </a:r>
          </a:p>
          <a:p>
            <a:pPr lvl="2"/>
            <a:r>
              <a:rPr lang="en-US" dirty="0"/>
              <a:t>That is shortest path</a:t>
            </a:r>
          </a:p>
          <a:p>
            <a:pPr lvl="2"/>
            <a:r>
              <a:rPr lang="en-US" dirty="0"/>
              <a:t>Path length= sum of edges</a:t>
            </a:r>
          </a:p>
          <a:p>
            <a:r>
              <a:rPr lang="en-US" dirty="0"/>
              <a:t>What information needs to be maintained?</a:t>
            </a:r>
          </a:p>
          <a:p>
            <a:pPr lvl="1"/>
            <a:r>
              <a:rPr lang="en-US" dirty="0"/>
              <a:t>Record distance</a:t>
            </a:r>
            <a:r>
              <a:rPr lang="en-US" dirty="0">
                <a:sym typeface="Wingdings" panose="05000000000000000000" pitchFamily="2" charset="2"/>
              </a:rPr>
              <a:t> Path Length</a:t>
            </a:r>
          </a:p>
          <a:p>
            <a:pPr lvl="1"/>
            <a:endParaRPr lang="en-US" dirty="0">
              <a:sym typeface="Wingdings" panose="05000000000000000000" pitchFamily="2" charset="2"/>
            </a:endParaRPr>
          </a:p>
          <a:p>
            <a:pPr lvl="1"/>
            <a:r>
              <a:rPr lang="en-US" dirty="0">
                <a:sym typeface="Wingdings" panose="05000000000000000000" pitchFamily="2" charset="2"/>
              </a:rPr>
              <a:t>Record parent/</a:t>
            </a:r>
            <a:r>
              <a:rPr lang="en-US" dirty="0" err="1">
                <a:sym typeface="Wingdings" panose="05000000000000000000" pitchFamily="2" charset="2"/>
              </a:rPr>
              <a:t>prev</a:t>
            </a:r>
            <a:r>
              <a:rPr lang="en-US" dirty="0">
                <a:sym typeface="Wingdings" panose="05000000000000000000" pitchFamily="2" charset="2"/>
              </a:rPr>
              <a:t> vertex of discovered vertex It is the vertex  from which you discovered the current vertex.</a:t>
            </a:r>
          </a:p>
          <a:p>
            <a:pPr lvl="2"/>
            <a:r>
              <a:rPr lang="en-US" dirty="0">
                <a:sym typeface="Wingdings" panose="05000000000000000000" pitchFamily="2" charset="2"/>
              </a:rPr>
              <a:t>To track the path from start vertex to destination vertex</a:t>
            </a:r>
            <a:endParaRPr lang="en-US" dirty="0"/>
          </a:p>
        </p:txBody>
      </p:sp>
    </p:spTree>
    <p:extLst>
      <p:ext uri="{BB962C8B-B14F-4D97-AF65-F5344CB8AC3E}">
        <p14:creationId xmlns:p14="http://schemas.microsoft.com/office/powerpoint/2010/main" val="830679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28</a:t>
            </a:fld>
            <a:endParaRPr lang="en-GB"/>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48778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192800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75845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19416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49023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24762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24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51308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H="1">
            <a:off x="4759686"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569311"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540734"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5830783"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5" name="Oval 6"/>
          <p:cNvSpPr>
            <a:spLocks noChangeArrowheads="1"/>
          </p:cNvSpPr>
          <p:nvPr/>
        </p:nvSpPr>
        <p:spPr bwMode="auto">
          <a:xfrm>
            <a:off x="5068908"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1" y="414793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a:off x="1035425" y="4614071"/>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845050" y="441595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816473" y="459914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6"/>
          <p:cNvSpPr>
            <a:spLocks noChangeArrowheads="1"/>
          </p:cNvSpPr>
          <p:nvPr/>
        </p:nvSpPr>
        <p:spPr bwMode="auto">
          <a:xfrm>
            <a:off x="2106522" y="490064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2" name="Oval 6"/>
          <p:cNvSpPr>
            <a:spLocks noChangeArrowheads="1"/>
          </p:cNvSpPr>
          <p:nvPr/>
        </p:nvSpPr>
        <p:spPr bwMode="auto">
          <a:xfrm>
            <a:off x="1344647" y="417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8"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flipH="1">
            <a:off x="8517314"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326939"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29836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6"/>
          <p:cNvSpPr>
            <a:spLocks noChangeArrowheads="1"/>
          </p:cNvSpPr>
          <p:nvPr/>
        </p:nvSpPr>
        <p:spPr bwMode="auto">
          <a:xfrm>
            <a:off x="8826536"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38" name="Straight Connector 37"/>
          <p:cNvCxnSpPr/>
          <p:nvPr/>
        </p:nvCxnSpPr>
        <p:spPr>
          <a:xfrm flipH="1" flipV="1">
            <a:off x="3279845" y="456835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6"/>
          <p:cNvSpPr>
            <a:spLocks noChangeArrowheads="1"/>
          </p:cNvSpPr>
          <p:nvPr/>
        </p:nvSpPr>
        <p:spPr bwMode="auto">
          <a:xfrm>
            <a:off x="3579679" y="48820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40" name="Straight Connector 39"/>
          <p:cNvCxnSpPr/>
          <p:nvPr/>
        </p:nvCxnSpPr>
        <p:spPr>
          <a:xfrm flipH="1" flipV="1">
            <a:off x="1076650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1060819" y="48958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sp>
        <p:nvSpPr>
          <p:cNvPr id="42" name="Oval 6"/>
          <p:cNvSpPr>
            <a:spLocks noChangeArrowheads="1"/>
          </p:cNvSpPr>
          <p:nvPr/>
        </p:nvSpPr>
        <p:spPr bwMode="auto">
          <a:xfrm>
            <a:off x="2847996" y="4147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43" name="Oval 6"/>
          <p:cNvSpPr>
            <a:spLocks noChangeArrowheads="1"/>
          </p:cNvSpPr>
          <p:nvPr/>
        </p:nvSpPr>
        <p:spPr bwMode="auto">
          <a:xfrm>
            <a:off x="10329885"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44" name="Straight Connector 43"/>
          <p:cNvCxnSpPr/>
          <p:nvPr/>
        </p:nvCxnSpPr>
        <p:spPr>
          <a:xfrm flipH="1" flipV="1">
            <a:off x="8534400" y="533878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8094247"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46" name="Oval 6"/>
          <p:cNvSpPr>
            <a:spLocks noChangeArrowheads="1"/>
          </p:cNvSpPr>
          <p:nvPr/>
        </p:nvSpPr>
        <p:spPr bwMode="auto">
          <a:xfrm>
            <a:off x="8826536" y="56264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8" name="Oval 6"/>
          <p:cNvSpPr>
            <a:spLocks noChangeArrowheads="1"/>
          </p:cNvSpPr>
          <p:nvPr/>
        </p:nvSpPr>
        <p:spPr bwMode="auto">
          <a:xfrm>
            <a:off x="10329885" y="5633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49" name="Oval 6"/>
          <p:cNvSpPr>
            <a:spLocks noChangeArrowheads="1"/>
          </p:cNvSpPr>
          <p:nvPr/>
        </p:nvSpPr>
        <p:spPr bwMode="auto">
          <a:xfrm>
            <a:off x="9588411"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50" name="Oval 6"/>
          <p:cNvSpPr>
            <a:spLocks noChangeArrowheads="1"/>
          </p:cNvSpPr>
          <p:nvPr/>
        </p:nvSpPr>
        <p:spPr bwMode="auto">
          <a:xfrm>
            <a:off x="8846543" y="15037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nvGrpSpPr>
          <p:cNvPr id="9" name="Group 8"/>
          <p:cNvGrpSpPr/>
          <p:nvPr/>
        </p:nvGrpSpPr>
        <p:grpSpPr>
          <a:xfrm>
            <a:off x="527309" y="1220317"/>
            <a:ext cx="4050332" cy="2505624"/>
            <a:chOff x="527309" y="1220317"/>
            <a:chExt cx="4050332" cy="2505624"/>
          </a:xfrm>
        </p:grpSpPr>
        <p:sp>
          <p:nvSpPr>
            <p:cNvPr id="51" name="TextBox 50"/>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3" name="TextBox 52"/>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4" name="TextBox 53"/>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p>
          </p:txBody>
        </p:sp>
        <p:sp>
          <p:nvSpPr>
            <p:cNvPr id="55" name="TextBox 54"/>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6" name="TextBox 55"/>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7" name="TextBox 56"/>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8" name="TextBox 57"/>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59" name="Group 58"/>
          <p:cNvGrpSpPr/>
          <p:nvPr/>
        </p:nvGrpSpPr>
        <p:grpSpPr>
          <a:xfrm>
            <a:off x="4251594" y="1215549"/>
            <a:ext cx="4050332" cy="2505624"/>
            <a:chOff x="527309" y="1220317"/>
            <a:chExt cx="4050332" cy="2505624"/>
          </a:xfrm>
        </p:grpSpPr>
        <p:sp>
          <p:nvSpPr>
            <p:cNvPr id="60" name="TextBox 59"/>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1" name="TextBox 60"/>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2" name="TextBox 61"/>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p>
          </p:txBody>
        </p:sp>
        <p:sp>
          <p:nvSpPr>
            <p:cNvPr id="63" name="TextBox 62"/>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4" name="TextBox 63"/>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5" name="TextBox 64"/>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6" name="TextBox 65"/>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67" name="Group 66"/>
          <p:cNvGrpSpPr/>
          <p:nvPr/>
        </p:nvGrpSpPr>
        <p:grpSpPr>
          <a:xfrm>
            <a:off x="7966344" y="1215549"/>
            <a:ext cx="4050332" cy="2505624"/>
            <a:chOff x="527309" y="1220317"/>
            <a:chExt cx="4050332" cy="2505624"/>
          </a:xfrm>
        </p:grpSpPr>
        <p:sp>
          <p:nvSpPr>
            <p:cNvPr id="68" name="TextBox 67"/>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9" name="TextBox 68"/>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0" name="TextBox 69"/>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71" name="TextBox 70"/>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2" name="TextBox 71"/>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3" name="TextBox 72"/>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4" name="TextBox 73"/>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75" name="Group 74"/>
          <p:cNvGrpSpPr/>
          <p:nvPr/>
        </p:nvGrpSpPr>
        <p:grpSpPr>
          <a:xfrm>
            <a:off x="530615" y="3868875"/>
            <a:ext cx="4050332" cy="2505624"/>
            <a:chOff x="527309" y="1220317"/>
            <a:chExt cx="4050332" cy="2505624"/>
          </a:xfrm>
        </p:grpSpPr>
        <p:sp>
          <p:nvSpPr>
            <p:cNvPr id="76" name="TextBox 75"/>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7" name="TextBox 76"/>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8" name="TextBox 77"/>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79" name="TextBox 78"/>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0" name="TextBox 79"/>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81" name="TextBox 80"/>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82" name="TextBox 81"/>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83" name="Group 82"/>
          <p:cNvGrpSpPr/>
          <p:nvPr/>
        </p:nvGrpSpPr>
        <p:grpSpPr>
          <a:xfrm>
            <a:off x="4269179" y="3864107"/>
            <a:ext cx="4050332" cy="2505624"/>
            <a:chOff x="527309" y="1220317"/>
            <a:chExt cx="4050332" cy="2505624"/>
          </a:xfrm>
        </p:grpSpPr>
        <p:sp>
          <p:nvSpPr>
            <p:cNvPr id="84" name="TextBox 83"/>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85" name="TextBox 84"/>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6" name="TextBox 85"/>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87" name="TextBox 86"/>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8" name="TextBox 87"/>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89" name="TextBox 88"/>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90" name="TextBox 89"/>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sp>
        <p:nvSpPr>
          <p:cNvPr id="93" name="Oval 6"/>
          <p:cNvSpPr>
            <a:spLocks noChangeArrowheads="1"/>
          </p:cNvSpPr>
          <p:nvPr/>
        </p:nvSpPr>
        <p:spPr bwMode="auto">
          <a:xfrm>
            <a:off x="612358" y="49051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94" name="Straight Connector 93"/>
          <p:cNvCxnSpPr/>
          <p:nvPr/>
        </p:nvCxnSpPr>
        <p:spPr>
          <a:xfrm flipH="1" flipV="1">
            <a:off x="7004133" y="45778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7303967" y="48915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96" name="Straight Connector 95"/>
          <p:cNvCxnSpPr/>
          <p:nvPr/>
        </p:nvCxnSpPr>
        <p:spPr>
          <a:xfrm flipH="1" flipV="1">
            <a:off x="4767271" y="53435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Oval 6"/>
          <p:cNvSpPr>
            <a:spLocks noChangeArrowheads="1"/>
          </p:cNvSpPr>
          <p:nvPr/>
        </p:nvSpPr>
        <p:spPr bwMode="auto">
          <a:xfrm>
            <a:off x="5059407" y="56169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grpSp>
        <p:nvGrpSpPr>
          <p:cNvPr id="98" name="Group 97"/>
          <p:cNvGrpSpPr/>
          <p:nvPr/>
        </p:nvGrpSpPr>
        <p:grpSpPr>
          <a:xfrm>
            <a:off x="7964890" y="3845064"/>
            <a:ext cx="4050332" cy="2505624"/>
            <a:chOff x="527309" y="1220317"/>
            <a:chExt cx="4050332" cy="2505624"/>
          </a:xfrm>
        </p:grpSpPr>
        <p:sp>
          <p:nvSpPr>
            <p:cNvPr id="99" name="TextBox 98"/>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00" name="TextBox 99"/>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01" name="TextBox 100"/>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02" name="TextBox 101"/>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03" name="TextBox 102"/>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04" name="TextBox 103"/>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05" name="TextBox 104"/>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cxnSp>
        <p:nvCxnSpPr>
          <p:cNvPr id="106" name="Straight Connector 105"/>
          <p:cNvCxnSpPr/>
          <p:nvPr/>
        </p:nvCxnSpPr>
        <p:spPr>
          <a:xfrm>
            <a:off x="609600" y="377380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nvPr>
        </p:nvGraphicFramePr>
        <p:xfrm>
          <a:off x="600941" y="5760417"/>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bl>
          </a:graphicData>
        </a:graphic>
      </p:graphicFrame>
      <p:graphicFrame>
        <p:nvGraphicFramePr>
          <p:cNvPr id="108" name="Table 107"/>
          <p:cNvGraphicFramePr>
            <a:graphicFrameLocks noGrp="1"/>
          </p:cNvGraphicFramePr>
          <p:nvPr>
            <p:extLst/>
          </p:nvPr>
        </p:nvGraphicFramePr>
        <p:xfrm>
          <a:off x="7844736" y="3331528"/>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109" name="Table 108"/>
          <p:cNvGraphicFramePr>
            <a:graphicFrameLocks noGrp="1"/>
          </p:cNvGraphicFramePr>
          <p:nvPr>
            <p:extLst/>
          </p:nvPr>
        </p:nvGraphicFramePr>
        <p:xfrm>
          <a:off x="4441019" y="3319780"/>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110" name="Table 109"/>
          <p:cNvGraphicFramePr>
            <a:graphicFrameLocks noGrp="1"/>
          </p:cNvGraphicFramePr>
          <p:nvPr>
            <p:extLst/>
          </p:nvPr>
        </p:nvGraphicFramePr>
        <p:xfrm>
          <a:off x="4268083" y="5755649"/>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0"/>
                  </a:ext>
                </a:extLst>
              </a:tr>
            </a:tbl>
          </a:graphicData>
        </a:graphic>
      </p:graphicFrame>
      <p:graphicFrame>
        <p:nvGraphicFramePr>
          <p:cNvPr id="111" name="Table 110"/>
          <p:cNvGraphicFramePr>
            <a:graphicFrameLocks noGrp="1"/>
          </p:cNvGraphicFramePr>
          <p:nvPr>
            <p:extLst/>
          </p:nvPr>
        </p:nvGraphicFramePr>
        <p:xfrm>
          <a:off x="7906810" y="5761092"/>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sp>
        <p:nvSpPr>
          <p:cNvPr id="112" name="Oval 6"/>
          <p:cNvSpPr>
            <a:spLocks noChangeArrowheads="1"/>
          </p:cNvSpPr>
          <p:nvPr/>
        </p:nvSpPr>
        <p:spPr bwMode="auto">
          <a:xfrm>
            <a:off x="6572257"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13" name="Oval 6"/>
          <p:cNvSpPr>
            <a:spLocks noChangeArrowheads="1"/>
          </p:cNvSpPr>
          <p:nvPr/>
        </p:nvSpPr>
        <p:spPr bwMode="auto">
          <a:xfrm>
            <a:off x="4336619"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graphicFrame>
        <p:nvGraphicFramePr>
          <p:cNvPr id="114" name="Table 113"/>
          <p:cNvGraphicFramePr>
            <a:graphicFrameLocks noGrp="1"/>
          </p:cNvGraphicFramePr>
          <p:nvPr>
            <p:extLst/>
          </p:nvPr>
        </p:nvGraphicFramePr>
        <p:xfrm>
          <a:off x="621483" y="3343588"/>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29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29</a:t>
            </a:fld>
            <a:endParaRPr lang="en-GB"/>
          </a:p>
        </p:txBody>
      </p:sp>
      <p:sp>
        <p:nvSpPr>
          <p:cNvPr id="6" name="Content Placeholder 5"/>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Back track paths from destination to start:</a:t>
            </a:r>
          </a:p>
          <a:p>
            <a:pPr lvl="1"/>
            <a:r>
              <a:rPr lang="en-US" dirty="0"/>
              <a:t>2-1</a:t>
            </a:r>
          </a:p>
          <a:p>
            <a:pPr lvl="1"/>
            <a:r>
              <a:rPr lang="en-US" dirty="0"/>
              <a:t>3-1</a:t>
            </a:r>
          </a:p>
          <a:p>
            <a:pPr lvl="1"/>
            <a:r>
              <a:rPr lang="en-US" dirty="0"/>
              <a:t>4-1</a:t>
            </a:r>
          </a:p>
          <a:p>
            <a:pPr lvl="1"/>
            <a:r>
              <a:rPr lang="en-US" dirty="0"/>
              <a:t>5-2-1</a:t>
            </a:r>
          </a:p>
          <a:p>
            <a:pPr lvl="1"/>
            <a:r>
              <a:rPr lang="en-US" dirty="0"/>
              <a:t>6-3-1</a:t>
            </a:r>
          </a:p>
          <a:p>
            <a:pPr lvl="1"/>
            <a:r>
              <a:rPr lang="en-US" dirty="0"/>
              <a:t>7-4-1</a:t>
            </a:r>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48778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192800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75845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19416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49023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24762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24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51308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50" name="Oval 6"/>
          <p:cNvSpPr>
            <a:spLocks noChangeArrowheads="1"/>
          </p:cNvSpPr>
          <p:nvPr/>
        </p:nvSpPr>
        <p:spPr bwMode="auto">
          <a:xfrm>
            <a:off x="8846543" y="15037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5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48" y="145922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p:nvPr/>
        </p:nvCxnSpPr>
        <p:spPr>
          <a:xfrm flipH="1">
            <a:off x="1030644" y="190896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840269" y="172513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11692" y="189403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1339866" y="14797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56" name="Straight Connector 55"/>
          <p:cNvCxnSpPr/>
          <p:nvPr/>
        </p:nvCxnSpPr>
        <p:spPr>
          <a:xfrm flipH="1" flipV="1">
            <a:off x="3279832" y="189403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3574149" y="220982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58" name="Oval 6"/>
          <p:cNvSpPr>
            <a:spLocks noChangeArrowheads="1"/>
          </p:cNvSpPr>
          <p:nvPr/>
        </p:nvSpPr>
        <p:spPr bwMode="auto">
          <a:xfrm>
            <a:off x="2843215" y="144261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59" name="Straight Connector 58"/>
          <p:cNvCxnSpPr/>
          <p:nvPr/>
        </p:nvCxnSpPr>
        <p:spPr>
          <a:xfrm flipH="1" flipV="1">
            <a:off x="1047730" y="2652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6"/>
          <p:cNvSpPr>
            <a:spLocks noChangeArrowheads="1"/>
          </p:cNvSpPr>
          <p:nvPr/>
        </p:nvSpPr>
        <p:spPr bwMode="auto">
          <a:xfrm>
            <a:off x="607577" y="22142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1" name="Oval 6"/>
          <p:cNvSpPr>
            <a:spLocks noChangeArrowheads="1"/>
          </p:cNvSpPr>
          <p:nvPr/>
        </p:nvSpPr>
        <p:spPr bwMode="auto">
          <a:xfrm>
            <a:off x="1339866" y="29404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62" name="Straight Connector 61"/>
          <p:cNvCxnSpPr/>
          <p:nvPr/>
        </p:nvCxnSpPr>
        <p:spPr>
          <a:xfrm flipH="1" flipV="1">
            <a:off x="2530143" y="266134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Oval 6"/>
          <p:cNvSpPr>
            <a:spLocks noChangeArrowheads="1"/>
          </p:cNvSpPr>
          <p:nvPr/>
        </p:nvSpPr>
        <p:spPr bwMode="auto">
          <a:xfrm>
            <a:off x="2843215" y="29477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64" name="Oval 6"/>
          <p:cNvSpPr>
            <a:spLocks noChangeArrowheads="1"/>
          </p:cNvSpPr>
          <p:nvPr/>
        </p:nvSpPr>
        <p:spPr bwMode="auto">
          <a:xfrm>
            <a:off x="2101741" y="220982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pic>
        <p:nvPicPr>
          <p:cNvPr id="6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76" y="150472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p:nvPr/>
        </p:nvCxnSpPr>
        <p:spPr>
          <a:xfrm flipH="1">
            <a:off x="4778740" y="1970866"/>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588365" y="177274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5559788" y="19559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4355673" y="227620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0" name="Oval 6"/>
          <p:cNvSpPr>
            <a:spLocks noChangeArrowheads="1"/>
          </p:cNvSpPr>
          <p:nvPr/>
        </p:nvSpPr>
        <p:spPr bwMode="auto">
          <a:xfrm>
            <a:off x="5849837" y="2271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71" name="Oval 6"/>
          <p:cNvSpPr>
            <a:spLocks noChangeArrowheads="1"/>
          </p:cNvSpPr>
          <p:nvPr/>
        </p:nvSpPr>
        <p:spPr bwMode="auto">
          <a:xfrm>
            <a:off x="5087962" y="15273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72" name="Straight Connector 71"/>
          <p:cNvCxnSpPr/>
          <p:nvPr/>
        </p:nvCxnSpPr>
        <p:spPr>
          <a:xfrm flipH="1" flipV="1">
            <a:off x="7023160" y="192514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Oval 6"/>
          <p:cNvSpPr>
            <a:spLocks noChangeArrowheads="1"/>
          </p:cNvSpPr>
          <p:nvPr/>
        </p:nvSpPr>
        <p:spPr bwMode="auto">
          <a:xfrm>
            <a:off x="7322994" y="223882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74" name="Oval 6"/>
          <p:cNvSpPr>
            <a:spLocks noChangeArrowheads="1"/>
          </p:cNvSpPr>
          <p:nvPr/>
        </p:nvSpPr>
        <p:spPr bwMode="auto">
          <a:xfrm>
            <a:off x="6591311" y="15045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5" name="Straight Connector 74"/>
          <p:cNvCxnSpPr/>
          <p:nvPr/>
        </p:nvCxnSpPr>
        <p:spPr>
          <a:xfrm flipH="1" flipV="1">
            <a:off x="4831791" y="270471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6314204" y="26990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5090856" y="29786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8" name="Oval 6"/>
          <p:cNvSpPr>
            <a:spLocks noChangeArrowheads="1"/>
          </p:cNvSpPr>
          <p:nvPr/>
        </p:nvSpPr>
        <p:spPr bwMode="auto">
          <a:xfrm>
            <a:off x="6594205" y="298592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7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425" y="14711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p:nvPr/>
        </p:nvCxnSpPr>
        <p:spPr>
          <a:xfrm flipH="1">
            <a:off x="8488721" y="19209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9298346" y="17370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269769" y="19059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Oval 6"/>
          <p:cNvSpPr>
            <a:spLocks noChangeArrowheads="1"/>
          </p:cNvSpPr>
          <p:nvPr/>
        </p:nvSpPr>
        <p:spPr bwMode="auto">
          <a:xfrm>
            <a:off x="8797943" y="14917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84" name="Straight Connector 83"/>
          <p:cNvCxnSpPr/>
          <p:nvPr/>
        </p:nvCxnSpPr>
        <p:spPr>
          <a:xfrm flipH="1" flipV="1">
            <a:off x="10737909" y="19059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11032226" y="22217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86" name="Oval 6"/>
          <p:cNvSpPr>
            <a:spLocks noChangeArrowheads="1"/>
          </p:cNvSpPr>
          <p:nvPr/>
        </p:nvSpPr>
        <p:spPr bwMode="auto">
          <a:xfrm>
            <a:off x="10301292" y="14545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8505807" y="267897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065654" y="22262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89" name="Oval 6"/>
          <p:cNvSpPr>
            <a:spLocks noChangeArrowheads="1"/>
          </p:cNvSpPr>
          <p:nvPr/>
        </p:nvSpPr>
        <p:spPr bwMode="auto">
          <a:xfrm>
            <a:off x="8797943" y="29523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90" name="Straight Connector 89"/>
          <p:cNvCxnSpPr/>
          <p:nvPr/>
        </p:nvCxnSpPr>
        <p:spPr>
          <a:xfrm flipH="1" flipV="1">
            <a:off x="9994051" y="266919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9559818" y="22217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92" name="Oval 6"/>
          <p:cNvSpPr>
            <a:spLocks noChangeArrowheads="1"/>
          </p:cNvSpPr>
          <p:nvPr/>
        </p:nvSpPr>
        <p:spPr bwMode="auto">
          <a:xfrm>
            <a:off x="10287120" y="296898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grpSp>
        <p:nvGrpSpPr>
          <p:cNvPr id="107" name="Group 106"/>
          <p:cNvGrpSpPr/>
          <p:nvPr/>
        </p:nvGrpSpPr>
        <p:grpSpPr>
          <a:xfrm>
            <a:off x="549659" y="1173293"/>
            <a:ext cx="4050332" cy="2505624"/>
            <a:chOff x="527309" y="1220317"/>
            <a:chExt cx="4050332" cy="2505624"/>
          </a:xfrm>
        </p:grpSpPr>
        <p:sp>
          <p:nvSpPr>
            <p:cNvPr id="108" name="TextBox 107"/>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09" name="TextBox 108"/>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0" name="TextBox 109"/>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11" name="TextBox 110"/>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2" name="TextBox 111"/>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13" name="TextBox 112"/>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14" name="TextBox 113"/>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grpSp>
        <p:nvGrpSpPr>
          <p:cNvPr id="115" name="Group 114"/>
          <p:cNvGrpSpPr/>
          <p:nvPr/>
        </p:nvGrpSpPr>
        <p:grpSpPr>
          <a:xfrm>
            <a:off x="4302519" y="1225679"/>
            <a:ext cx="4050332" cy="2505624"/>
            <a:chOff x="527309" y="1220317"/>
            <a:chExt cx="4050332" cy="2505624"/>
          </a:xfrm>
        </p:grpSpPr>
        <p:sp>
          <p:nvSpPr>
            <p:cNvPr id="116" name="TextBox 115"/>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17" name="TextBox 116"/>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8" name="TextBox 117"/>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19" name="TextBox 118"/>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0" name="TextBox 119"/>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21" name="TextBox 120"/>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22" name="TextBox 121"/>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grpSp>
        <p:nvGrpSpPr>
          <p:cNvPr id="123" name="Group 122"/>
          <p:cNvGrpSpPr/>
          <p:nvPr/>
        </p:nvGrpSpPr>
        <p:grpSpPr>
          <a:xfrm>
            <a:off x="8007750" y="1187581"/>
            <a:ext cx="4050332" cy="2505624"/>
            <a:chOff x="527309" y="1220317"/>
            <a:chExt cx="4050332" cy="2505624"/>
          </a:xfrm>
        </p:grpSpPr>
        <p:sp>
          <p:nvSpPr>
            <p:cNvPr id="124" name="TextBox 123"/>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25" name="TextBox 124"/>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6" name="TextBox 125"/>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27" name="TextBox 126"/>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8" name="TextBox 127"/>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29" name="TextBox 128"/>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30" name="TextBox 129"/>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cxnSp>
        <p:nvCxnSpPr>
          <p:cNvPr id="147" name="Straight Connector 146"/>
          <p:cNvCxnSpPr/>
          <p:nvPr/>
        </p:nvCxnSpPr>
        <p:spPr>
          <a:xfrm>
            <a:off x="609600" y="377380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48" name="Table 147"/>
          <p:cNvGraphicFramePr>
            <a:graphicFrameLocks noGrp="1"/>
          </p:cNvGraphicFramePr>
          <p:nvPr>
            <p:extLst/>
          </p:nvPr>
        </p:nvGraphicFramePr>
        <p:xfrm>
          <a:off x="600941" y="3331532"/>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149" name="Table 148"/>
          <p:cNvGraphicFramePr>
            <a:graphicFrameLocks noGrp="1"/>
          </p:cNvGraphicFramePr>
          <p:nvPr>
            <p:extLst/>
          </p:nvPr>
        </p:nvGraphicFramePr>
        <p:xfrm>
          <a:off x="4268083" y="3326764"/>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150" name="Table 149"/>
          <p:cNvGraphicFramePr>
            <a:graphicFrameLocks noGrp="1"/>
          </p:cNvGraphicFramePr>
          <p:nvPr>
            <p:extLst/>
          </p:nvPr>
        </p:nvGraphicFramePr>
        <p:xfrm>
          <a:off x="7906810" y="3332207"/>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329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Traversal</a:t>
            </a:r>
          </a:p>
        </p:txBody>
      </p:sp>
      <p:sp>
        <p:nvSpPr>
          <p:cNvPr id="3" name="Date Placeholder 2"/>
          <p:cNvSpPr>
            <a:spLocks noGrp="1"/>
          </p:cNvSpPr>
          <p:nvPr>
            <p:ph type="dt" sz="half" idx="10"/>
          </p:nvPr>
        </p:nvSpPr>
        <p:spPr/>
        <p:txBody>
          <a:bodyPr/>
          <a:lstStyle/>
          <a:p>
            <a:fld id="{6B8F634B-D1D2-4352-A79D-A8995C1E301B}"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a:t>
            </a:fld>
            <a:endParaRPr lang="en-GB"/>
          </a:p>
        </p:txBody>
      </p:sp>
      <p:sp>
        <p:nvSpPr>
          <p:cNvPr id="6" name="Content Placeholder 5"/>
          <p:cNvSpPr>
            <a:spLocks noGrp="1"/>
          </p:cNvSpPr>
          <p:nvPr>
            <p:ph sz="quarter" idx="1"/>
          </p:nvPr>
        </p:nvSpPr>
        <p:spPr/>
        <p:txBody>
          <a:bodyPr/>
          <a:lstStyle/>
          <a:p>
            <a:r>
              <a:rPr lang="en-US" dirty="0"/>
              <a:t>Visiting all vertices one bye one</a:t>
            </a:r>
          </a:p>
          <a:p>
            <a:r>
              <a:rPr lang="en-US" dirty="0"/>
              <a:t>Just like we did in tree but remember tree has no cycles, so its bit different in graph scenario</a:t>
            </a:r>
          </a:p>
          <a:p>
            <a:pPr lvl="1"/>
            <a:r>
              <a:rPr lang="en-US" dirty="0"/>
              <a:t>We need to keep track of nodes that have been visited/discovered</a:t>
            </a:r>
          </a:p>
          <a:p>
            <a:r>
              <a:rPr lang="en-US" dirty="0"/>
              <a:t>And if graph is disconnected</a:t>
            </a:r>
          </a:p>
          <a:p>
            <a:pPr lvl="1"/>
            <a:r>
              <a:rPr lang="en-US" dirty="0"/>
              <a:t>We cannot traverse each vertex from just a single vertex</a:t>
            </a:r>
          </a:p>
          <a:p>
            <a:r>
              <a:rPr lang="en-US" dirty="0"/>
              <a:t>Two ways:</a:t>
            </a:r>
          </a:p>
          <a:p>
            <a:pPr lvl="1"/>
            <a:r>
              <a:rPr lang="en-US" dirty="0"/>
              <a:t>Breadth First Traversal</a:t>
            </a:r>
          </a:p>
          <a:p>
            <a:pPr lvl="2"/>
            <a:r>
              <a:rPr lang="en-US" dirty="0"/>
              <a:t>Visit nodes that are closest to starting node before other nodes</a:t>
            </a:r>
          </a:p>
          <a:p>
            <a:pPr lvl="1"/>
            <a:r>
              <a:rPr lang="en-US" dirty="0"/>
              <a:t>Depth First Traversal</a:t>
            </a:r>
          </a:p>
          <a:p>
            <a:pPr lvl="3"/>
            <a:r>
              <a:rPr lang="en-US" dirty="0"/>
              <a:t>Visit recursively one side before going back to other side</a:t>
            </a:r>
          </a:p>
        </p:txBody>
      </p:sp>
    </p:spTree>
    <p:extLst>
      <p:ext uri="{BB962C8B-B14F-4D97-AF65-F5344CB8AC3E}">
        <p14:creationId xmlns:p14="http://schemas.microsoft.com/office/powerpoint/2010/main" val="118989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Path(Non-Weighted Graph)</a:t>
            </a:r>
          </a:p>
        </p:txBody>
      </p:sp>
      <p:sp>
        <p:nvSpPr>
          <p:cNvPr id="3" name="Date Placeholder 2"/>
          <p:cNvSpPr>
            <a:spLocks noGrp="1"/>
          </p:cNvSpPr>
          <p:nvPr>
            <p:ph type="dt" sz="half" idx="10"/>
          </p:nvPr>
        </p:nvSpPr>
        <p:spPr/>
        <p:txBody>
          <a:bodyPr/>
          <a:lstStyle/>
          <a:p>
            <a:fld id="{F6F16F7D-2F1C-4881-AB89-910AC3886C7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30</a:t>
            </a:fld>
            <a:endParaRPr lang="en-GB"/>
          </a:p>
        </p:txBody>
      </p:sp>
      <p:sp>
        <p:nvSpPr>
          <p:cNvPr id="6" name="Content Placeholder 5"/>
          <p:cNvSpPr>
            <a:spLocks noGrp="1"/>
          </p:cNvSpPr>
          <p:nvPr>
            <p:ph sz="quarter" idx="1"/>
          </p:nvPr>
        </p:nvSpPr>
        <p:spPr/>
        <p:txBody>
          <a:bodyPr>
            <a:normAutofit fontScale="55000" lnSpcReduction="20000"/>
          </a:body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along with their paths and distances</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d[v]=infinity</a:t>
            </a:r>
          </a:p>
          <a:p>
            <a:pPr marL="777240" lvl="1" indent="-457200">
              <a:buFont typeface="+mj-lt"/>
              <a:buAutoNum type="arabicPeriod"/>
            </a:pPr>
            <a:r>
              <a:rPr lang="en-US" dirty="0">
                <a:latin typeface="Consolas" panose="020B0609020204030204" pitchFamily="49" charset="0"/>
                <a:cs typeface="Consolas" panose="020B0609020204030204" pitchFamily="49" charset="0"/>
              </a:rPr>
              <a:t>  p[v]=null</a:t>
            </a:r>
          </a:p>
          <a:p>
            <a:pPr marL="777240" lvl="1" indent="-457200">
              <a:buFont typeface="+mj-lt"/>
              <a:buAutoNum type="arabicPeriod"/>
            </a:pPr>
            <a:r>
              <a:rPr lang="en-US" dirty="0">
                <a:latin typeface="Consolas" panose="020B0609020204030204" pitchFamily="49" charset="0"/>
                <a:cs typeface="Consolas" panose="020B0609020204030204" pitchFamily="49" charset="0"/>
              </a:rPr>
              <a:t>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d[start]=0</a:t>
            </a:r>
          </a:p>
          <a:p>
            <a:pPr marL="777240" lvl="1" indent="-457200">
              <a:buFont typeface="+mj-lt"/>
              <a:buAutoNum type="arabicPeriod"/>
            </a:pP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node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d[v] is infinity	//undiscovered</a:t>
            </a:r>
          </a:p>
          <a:p>
            <a:pPr marL="777240" lvl="1" indent="-457200">
              <a:buFont typeface="+mj-lt"/>
              <a:buAutoNum type="arabicPeriod"/>
            </a:pPr>
            <a:r>
              <a:rPr lang="en-US" dirty="0">
                <a:latin typeface="Consolas" panose="020B0609020204030204" pitchFamily="49" charset="0"/>
                <a:cs typeface="Consolas" panose="020B0609020204030204" pitchFamily="49" charset="0"/>
              </a:rPr>
              <a:t>             d[v]=d[u]+1</a:t>
            </a:r>
          </a:p>
          <a:p>
            <a:pPr marL="777240" lvl="1" indent="-457200">
              <a:buFont typeface="+mj-lt"/>
              <a:buAutoNum type="arabicPeriod"/>
            </a:pPr>
            <a:r>
              <a:rPr lang="en-US" dirty="0">
                <a:latin typeface="Consolas" panose="020B0609020204030204" pitchFamily="49" charset="0"/>
                <a:cs typeface="Consolas" panose="020B0609020204030204" pitchFamily="49" charset="0"/>
              </a:rPr>
              <a:t>             p[v]=u</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12951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3" name="Date Placeholder 2"/>
          <p:cNvSpPr>
            <a:spLocks noGrp="1"/>
          </p:cNvSpPr>
          <p:nvPr>
            <p:ph type="dt" sz="half" idx="10"/>
          </p:nvPr>
        </p:nvSpPr>
        <p:spPr/>
        <p:txBody>
          <a:bodyPr/>
          <a:lstStyle/>
          <a:p>
            <a:fld id="{B901EE7D-D68C-49A8-87F2-770AD95432FD}"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31</a:t>
            </a:fld>
            <a:endParaRPr lang="en-GB"/>
          </a:p>
        </p:txBody>
      </p:sp>
      <p:sp>
        <p:nvSpPr>
          <p:cNvPr id="6" name="Content Placeholder 5"/>
          <p:cNvSpPr>
            <a:spLocks noGrp="1"/>
          </p:cNvSpPr>
          <p:nvPr>
            <p:ph sz="quarter" idx="1"/>
          </p:nvPr>
        </p:nvSpPr>
        <p:spPr/>
        <p:txBody>
          <a:bodyPr/>
          <a:lstStyle/>
          <a:p>
            <a:r>
              <a:rPr lang="en-US" dirty="0"/>
              <a:t>Weighted Graph?</a:t>
            </a:r>
          </a:p>
          <a:p>
            <a:r>
              <a:rPr lang="en-US" dirty="0"/>
              <a:t>Shortest path between A to other nodes</a:t>
            </a:r>
          </a:p>
          <a:p>
            <a:pPr marL="548640" lvl="2" indent="0">
              <a:buNone/>
            </a:pPr>
            <a:r>
              <a:rPr lang="en-US" sz="1700" dirty="0"/>
              <a:t>B: 	[A, B]=	2	D: 	[A, B, D] = 5</a:t>
            </a:r>
          </a:p>
          <a:p>
            <a:pPr marL="548640" lvl="2" indent="0">
              <a:buNone/>
            </a:pPr>
            <a:r>
              <a:rPr lang="en-US" sz="1700" dirty="0"/>
              <a:t>C: 	[A, C]=	3	E: 	[A, B, E] =   6</a:t>
            </a:r>
            <a:endParaRPr lang="en-US" dirty="0"/>
          </a:p>
          <a:p>
            <a:endParaRPr lang="en-US" dirty="0"/>
          </a:p>
          <a:p>
            <a:pPr lvl="1"/>
            <a:r>
              <a:rPr lang="en-US" dirty="0"/>
              <a:t>How to find?</a:t>
            </a:r>
          </a:p>
        </p:txBody>
      </p:sp>
      <p:grpSp>
        <p:nvGrpSpPr>
          <p:cNvPr id="44" name="Group 43"/>
          <p:cNvGrpSpPr/>
          <p:nvPr/>
        </p:nvGrpSpPr>
        <p:grpSpPr>
          <a:xfrm>
            <a:off x="5719882" y="2971800"/>
            <a:ext cx="5405318" cy="2867456"/>
            <a:chOff x="1143000" y="1749917"/>
            <a:chExt cx="6624032" cy="3654915"/>
          </a:xfrm>
        </p:grpSpPr>
        <p:sp>
          <p:nvSpPr>
            <p:cNvPr id="84" name="Oval 83"/>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85" name="Oval 84"/>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86" name="Oval 85"/>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87" name="Oval 86"/>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8" name="Oval 87"/>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89" name="Group 88"/>
            <p:cNvGrpSpPr/>
            <p:nvPr/>
          </p:nvGrpSpPr>
          <p:grpSpPr>
            <a:xfrm>
              <a:off x="1788825" y="2207116"/>
              <a:ext cx="1944975" cy="1104091"/>
              <a:chOff x="1788825" y="2207116"/>
              <a:chExt cx="1944975" cy="1104091"/>
            </a:xfrm>
          </p:grpSpPr>
          <p:cxnSp>
            <p:nvCxnSpPr>
              <p:cNvPr id="114" name="Straight Arrow Connector 113"/>
              <p:cNvCxnSpPr>
                <a:stCxn id="84" idx="7"/>
                <a:endCxn id="85"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5" name="TextBox 114"/>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90" name="Group 89"/>
            <p:cNvGrpSpPr/>
            <p:nvPr/>
          </p:nvGrpSpPr>
          <p:grpSpPr>
            <a:xfrm>
              <a:off x="1788825" y="3846226"/>
              <a:ext cx="1944975" cy="1332460"/>
              <a:chOff x="1788825" y="3846226"/>
              <a:chExt cx="1944975" cy="1332460"/>
            </a:xfrm>
          </p:grpSpPr>
          <p:cxnSp>
            <p:nvCxnSpPr>
              <p:cNvPr id="112" name="Straight Arrow Connector 111"/>
              <p:cNvCxnSpPr>
                <a:stCxn id="84" idx="5"/>
                <a:endCxn id="86"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3" name="TextBox 11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91" name="Group 90"/>
            <p:cNvGrpSpPr/>
            <p:nvPr/>
          </p:nvGrpSpPr>
          <p:grpSpPr>
            <a:xfrm>
              <a:off x="3632314" y="2680318"/>
              <a:ext cx="341381" cy="1921775"/>
              <a:chOff x="3632314" y="2680318"/>
              <a:chExt cx="341381" cy="1921775"/>
            </a:xfrm>
          </p:grpSpPr>
          <p:cxnSp>
            <p:nvCxnSpPr>
              <p:cNvPr id="110" name="Straight Arrow Connector 109"/>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1" name="TextBox 110"/>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92" name="Group 91"/>
            <p:cNvGrpSpPr/>
            <p:nvPr/>
          </p:nvGrpSpPr>
          <p:grpSpPr>
            <a:xfrm>
              <a:off x="4186363" y="2680318"/>
              <a:ext cx="304800" cy="1859792"/>
              <a:chOff x="4186363" y="2680318"/>
              <a:chExt cx="304800" cy="1859792"/>
            </a:xfrm>
          </p:grpSpPr>
          <p:cxnSp>
            <p:nvCxnSpPr>
              <p:cNvPr id="108" name="Straight Arrow Connector 107"/>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93" name="Group 92"/>
            <p:cNvGrpSpPr/>
            <p:nvPr/>
          </p:nvGrpSpPr>
          <p:grpSpPr>
            <a:xfrm>
              <a:off x="4490432" y="1749917"/>
              <a:ext cx="2493872" cy="588447"/>
              <a:chOff x="4490432" y="1749917"/>
              <a:chExt cx="2493872" cy="588447"/>
            </a:xfrm>
          </p:grpSpPr>
          <p:cxnSp>
            <p:nvCxnSpPr>
              <p:cNvPr id="106" name="Straight Arrow Connector 105"/>
              <p:cNvCxnSpPr>
                <a:stCxn id="85" idx="6"/>
                <a:endCxn id="8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94" name="Group 93"/>
            <p:cNvGrpSpPr/>
            <p:nvPr/>
          </p:nvGrpSpPr>
          <p:grpSpPr>
            <a:xfrm>
              <a:off x="4379625" y="2474625"/>
              <a:ext cx="2741582" cy="2362340"/>
              <a:chOff x="4379625" y="2474625"/>
              <a:chExt cx="2741582" cy="2362340"/>
            </a:xfrm>
          </p:grpSpPr>
          <p:cxnSp>
            <p:nvCxnSpPr>
              <p:cNvPr id="104" name="Straight Arrow Connector 103"/>
              <p:cNvCxnSpPr>
                <a:stCxn id="85" idx="5"/>
                <a:endCxn id="88"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5" name="TextBox 10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95" name="Group 94"/>
            <p:cNvGrpSpPr/>
            <p:nvPr/>
          </p:nvGrpSpPr>
          <p:grpSpPr>
            <a:xfrm>
              <a:off x="7361817" y="2585432"/>
              <a:ext cx="304796" cy="2062767"/>
              <a:chOff x="7361817" y="2585432"/>
              <a:chExt cx="304796" cy="2062767"/>
            </a:xfrm>
          </p:grpSpPr>
          <p:cxnSp>
            <p:nvCxnSpPr>
              <p:cNvPr id="102" name="Straight Arrow Connector 101"/>
              <p:cNvCxnSpPr>
                <a:stCxn id="88" idx="0"/>
                <a:endCxn id="87"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TextBox 102"/>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96" name="Group 95"/>
            <p:cNvGrpSpPr/>
            <p:nvPr/>
          </p:nvGrpSpPr>
          <p:grpSpPr>
            <a:xfrm>
              <a:off x="4490432" y="4924925"/>
              <a:ext cx="2519968" cy="470758"/>
              <a:chOff x="4490432" y="4924925"/>
              <a:chExt cx="2519968" cy="470758"/>
            </a:xfrm>
          </p:grpSpPr>
          <p:cxnSp>
            <p:nvCxnSpPr>
              <p:cNvPr id="100" name="Straight Arrow Connector 99"/>
              <p:cNvCxnSpPr>
                <a:stCxn id="86" idx="6"/>
                <a:endCxn id="88"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1" name="TextBox 100"/>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97" name="Group 96"/>
            <p:cNvGrpSpPr/>
            <p:nvPr/>
          </p:nvGrpSpPr>
          <p:grpSpPr>
            <a:xfrm>
              <a:off x="4379625" y="2474625"/>
              <a:ext cx="2715486" cy="2284380"/>
              <a:chOff x="4379625" y="2474625"/>
              <a:chExt cx="2715486" cy="2284380"/>
            </a:xfrm>
          </p:grpSpPr>
          <p:cxnSp>
            <p:nvCxnSpPr>
              <p:cNvPr id="98" name="Straight Arrow Connector 97"/>
              <p:cNvCxnSpPr>
                <a:stCxn id="86" idx="7"/>
                <a:endCxn id="87"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TextBox 98"/>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116" name="Oval 115"/>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5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3" name="Date Placeholder 2"/>
          <p:cNvSpPr>
            <a:spLocks noGrp="1"/>
          </p:cNvSpPr>
          <p:nvPr>
            <p:ph type="dt" sz="half" idx="10"/>
          </p:nvPr>
        </p:nvSpPr>
        <p:spPr/>
        <p:txBody>
          <a:bodyPr/>
          <a:lstStyle/>
          <a:p>
            <a:fld id="{E69D592E-0159-468E-9A49-D2FEA192070D}"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32</a:t>
            </a:fld>
            <a:endParaRPr lang="en-GB"/>
          </a:p>
        </p:txBody>
      </p:sp>
      <p:sp>
        <p:nvSpPr>
          <p:cNvPr id="6" name="Content Placeholder 5"/>
          <p:cNvSpPr>
            <a:spLocks noGrp="1"/>
          </p:cNvSpPr>
          <p:nvPr>
            <p:ph sz="quarter" idx="1"/>
          </p:nvPr>
        </p:nvSpPr>
        <p:spPr/>
        <p:txBody>
          <a:bodyPr>
            <a:normAutofit/>
          </a:bodyPr>
          <a:lstStyle/>
          <a:p>
            <a:r>
              <a:rPr lang="en-US" dirty="0"/>
              <a:t>Weighted Graph?</a:t>
            </a:r>
          </a:p>
          <a:p>
            <a:r>
              <a:rPr lang="en-US" dirty="0"/>
              <a:t>Shortest path between A to other nodes</a:t>
            </a:r>
          </a:p>
          <a:p>
            <a:pPr marL="548640" lvl="2" indent="0">
              <a:buNone/>
            </a:pPr>
            <a:r>
              <a:rPr lang="en-US" sz="1700" dirty="0"/>
              <a:t>B: 	[A, B]=	2	D: 	[A, B, D] = 6</a:t>
            </a:r>
          </a:p>
          <a:p>
            <a:pPr marL="548640" lvl="2" indent="0">
              <a:buNone/>
            </a:pPr>
            <a:r>
              <a:rPr lang="en-US" sz="1700" dirty="0"/>
              <a:t>C: 	[A, C]=	3	E: 	[A, B, E] =   7</a:t>
            </a:r>
            <a:endParaRPr lang="en-US" dirty="0"/>
          </a:p>
          <a:p>
            <a:endParaRPr lang="en-US" dirty="0"/>
          </a:p>
          <a:p>
            <a:r>
              <a:rPr lang="en-US" dirty="0"/>
              <a:t>How to find?</a:t>
            </a:r>
          </a:p>
          <a:p>
            <a:pPr lvl="1"/>
            <a:r>
              <a:rPr lang="en-US" dirty="0"/>
              <a:t>Can we use BFS still?</a:t>
            </a:r>
          </a:p>
          <a:p>
            <a:pPr lvl="1"/>
            <a:r>
              <a:rPr lang="en-US" dirty="0"/>
              <a:t>BFS shortest path from A to B is 3</a:t>
            </a:r>
          </a:p>
          <a:p>
            <a:pPr lvl="1"/>
            <a:r>
              <a:rPr lang="en-US" dirty="0"/>
              <a:t>Actual shortest path from A to B is 2 </a:t>
            </a:r>
          </a:p>
          <a:p>
            <a:pPr lvl="1"/>
            <a:r>
              <a:rPr lang="en-US" dirty="0"/>
              <a:t>So simple BFS will not work</a:t>
            </a:r>
          </a:p>
          <a:p>
            <a:pPr lvl="2"/>
            <a:r>
              <a:rPr lang="en-US" dirty="0"/>
              <a:t>But why it works flawlessly with unit weights</a:t>
            </a:r>
          </a:p>
        </p:txBody>
      </p:sp>
      <p:grpSp>
        <p:nvGrpSpPr>
          <p:cNvPr id="42" name="Group 41"/>
          <p:cNvGrpSpPr/>
          <p:nvPr/>
        </p:nvGrpSpPr>
        <p:grpSpPr>
          <a:xfrm>
            <a:off x="5719882" y="2971800"/>
            <a:ext cx="5405318" cy="2867456"/>
            <a:chOff x="1143000" y="1749917"/>
            <a:chExt cx="6624032" cy="3654915"/>
          </a:xfrm>
        </p:grpSpPr>
        <p:sp>
          <p:nvSpPr>
            <p:cNvPr id="44" name="Oval 43"/>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46" name="Oval 45"/>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48" name="Oval 47"/>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0" name="Oval 49"/>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2" name="Oval 81"/>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83" name="Group 82"/>
            <p:cNvGrpSpPr/>
            <p:nvPr/>
          </p:nvGrpSpPr>
          <p:grpSpPr>
            <a:xfrm>
              <a:off x="1788825" y="2207116"/>
              <a:ext cx="1944975" cy="1104091"/>
              <a:chOff x="1788825" y="2207116"/>
              <a:chExt cx="1944975" cy="1104091"/>
            </a:xfrm>
          </p:grpSpPr>
          <p:cxnSp>
            <p:nvCxnSpPr>
              <p:cNvPr id="108" name="Straight Arrow Connector 107"/>
              <p:cNvCxnSpPr>
                <a:stCxn id="44" idx="7"/>
                <a:endCxn id="46"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84" name="Group 83"/>
            <p:cNvGrpSpPr/>
            <p:nvPr/>
          </p:nvGrpSpPr>
          <p:grpSpPr>
            <a:xfrm>
              <a:off x="1788825" y="3846226"/>
              <a:ext cx="1944975" cy="1332460"/>
              <a:chOff x="1788825" y="3846226"/>
              <a:chExt cx="1944975" cy="1332460"/>
            </a:xfrm>
          </p:grpSpPr>
          <p:cxnSp>
            <p:nvCxnSpPr>
              <p:cNvPr id="106" name="Straight Arrow Connector 105"/>
              <p:cNvCxnSpPr>
                <a:stCxn id="44" idx="5"/>
                <a:endCxn id="48"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85" name="Group 84"/>
            <p:cNvGrpSpPr/>
            <p:nvPr/>
          </p:nvGrpSpPr>
          <p:grpSpPr>
            <a:xfrm>
              <a:off x="3632314" y="2680318"/>
              <a:ext cx="341381" cy="1921775"/>
              <a:chOff x="3632314" y="2680318"/>
              <a:chExt cx="341381" cy="1921775"/>
            </a:xfrm>
          </p:grpSpPr>
          <p:cxnSp>
            <p:nvCxnSpPr>
              <p:cNvPr id="104" name="Straight Arrow Connector 103"/>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5" name="TextBox 104"/>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86" name="Group 85"/>
            <p:cNvGrpSpPr/>
            <p:nvPr/>
          </p:nvGrpSpPr>
          <p:grpSpPr>
            <a:xfrm>
              <a:off x="4186363" y="2680318"/>
              <a:ext cx="304800" cy="1859792"/>
              <a:chOff x="4186363" y="2680318"/>
              <a:chExt cx="304800" cy="1859792"/>
            </a:xfrm>
          </p:grpSpPr>
          <p:cxnSp>
            <p:nvCxnSpPr>
              <p:cNvPr id="102" name="Straight Arrow Connector 101"/>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TextBox 102"/>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87" name="Group 86"/>
            <p:cNvGrpSpPr/>
            <p:nvPr/>
          </p:nvGrpSpPr>
          <p:grpSpPr>
            <a:xfrm>
              <a:off x="4490432" y="1749917"/>
              <a:ext cx="2493872" cy="588447"/>
              <a:chOff x="4490432" y="1749917"/>
              <a:chExt cx="2493872" cy="588447"/>
            </a:xfrm>
          </p:grpSpPr>
          <p:cxnSp>
            <p:nvCxnSpPr>
              <p:cNvPr id="100" name="Straight Arrow Connector 99"/>
              <p:cNvCxnSpPr>
                <a:stCxn id="46" idx="6"/>
                <a:endCxn id="5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1" name="TextBox 100"/>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88" name="Group 87"/>
            <p:cNvGrpSpPr/>
            <p:nvPr/>
          </p:nvGrpSpPr>
          <p:grpSpPr>
            <a:xfrm>
              <a:off x="4379625" y="2474625"/>
              <a:ext cx="2741582" cy="2362340"/>
              <a:chOff x="4379625" y="2474625"/>
              <a:chExt cx="2741582" cy="2362340"/>
            </a:xfrm>
          </p:grpSpPr>
          <p:cxnSp>
            <p:nvCxnSpPr>
              <p:cNvPr id="98" name="Straight Arrow Connector 97"/>
              <p:cNvCxnSpPr>
                <a:stCxn id="46" idx="5"/>
                <a:endCxn id="82"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TextBox 98"/>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89" name="Group 88"/>
            <p:cNvGrpSpPr/>
            <p:nvPr/>
          </p:nvGrpSpPr>
          <p:grpSpPr>
            <a:xfrm>
              <a:off x="7361817" y="2585432"/>
              <a:ext cx="304796" cy="2062767"/>
              <a:chOff x="7361817" y="2585432"/>
              <a:chExt cx="304796" cy="2062767"/>
            </a:xfrm>
          </p:grpSpPr>
          <p:cxnSp>
            <p:nvCxnSpPr>
              <p:cNvPr id="96" name="Straight Arrow Connector 95"/>
              <p:cNvCxnSpPr>
                <a:stCxn id="82" idx="0"/>
                <a:endCxn id="50"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7" name="TextBox 96"/>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90" name="Group 89"/>
            <p:cNvGrpSpPr/>
            <p:nvPr/>
          </p:nvGrpSpPr>
          <p:grpSpPr>
            <a:xfrm>
              <a:off x="4490432" y="4924925"/>
              <a:ext cx="2519968" cy="470758"/>
              <a:chOff x="4490432" y="4924925"/>
              <a:chExt cx="2519968" cy="470758"/>
            </a:xfrm>
          </p:grpSpPr>
          <p:cxnSp>
            <p:nvCxnSpPr>
              <p:cNvPr id="94" name="Straight Arrow Connector 93"/>
              <p:cNvCxnSpPr>
                <a:stCxn id="48" idx="6"/>
                <a:endCxn id="82"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5" name="TextBox 94"/>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91" name="Group 90"/>
            <p:cNvGrpSpPr/>
            <p:nvPr/>
          </p:nvGrpSpPr>
          <p:grpSpPr>
            <a:xfrm>
              <a:off x="4379625" y="2474625"/>
              <a:ext cx="2715486" cy="2284380"/>
              <a:chOff x="4379625" y="2474625"/>
              <a:chExt cx="2715486" cy="2284380"/>
            </a:xfrm>
          </p:grpSpPr>
          <p:cxnSp>
            <p:nvCxnSpPr>
              <p:cNvPr id="92" name="Straight Arrow Connector 91"/>
              <p:cNvCxnSpPr>
                <a:stCxn id="48" idx="7"/>
                <a:endCxn id="50"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3" name="TextBox 92"/>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110" name="Oval 109"/>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7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3" name="Date Placeholder 2"/>
          <p:cNvSpPr>
            <a:spLocks noGrp="1"/>
          </p:cNvSpPr>
          <p:nvPr>
            <p:ph type="dt" sz="half" idx="10"/>
          </p:nvPr>
        </p:nvSpPr>
        <p:spPr/>
        <p:txBody>
          <a:bodyPr/>
          <a:lstStyle/>
          <a:p>
            <a:fld id="{E51E130F-2C98-4305-ACED-0D2088B77436}"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33</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a:t>Modify BFS Shortest Path Algorithm to handle weights</a:t>
            </a:r>
          </a:p>
          <a:p>
            <a:pPr lvl="1"/>
            <a:r>
              <a:rPr lang="en-US" dirty="0"/>
              <a:t>Instead of finalizing distance  of a nodes when we simply visit them, we should only finalize node which has minimum distance so far. </a:t>
            </a:r>
          </a:p>
          <a:p>
            <a:pPr lvl="2"/>
            <a:r>
              <a:rPr lang="en-US" dirty="0"/>
              <a:t>The node that is popped out has been finalized but nodes inside queue will continue to get updated when ever we can visit them from popped out node</a:t>
            </a:r>
          </a:p>
          <a:p>
            <a:pPr lvl="2"/>
            <a:r>
              <a:rPr lang="en-US" dirty="0"/>
              <a:t>So, a priority queue is needed instead of queue, to pop out the node with minimum distance so far from start node</a:t>
            </a:r>
          </a:p>
          <a:p>
            <a:pPr lvl="1"/>
            <a:r>
              <a:rPr lang="en-US" dirty="0"/>
              <a:t>See the example:</a:t>
            </a:r>
          </a:p>
          <a:p>
            <a:pPr lvl="2"/>
            <a:r>
              <a:rPr lang="en-US" dirty="0"/>
              <a:t>A is start vertex, it will be pushed to queue with distance 0</a:t>
            </a:r>
          </a:p>
          <a:p>
            <a:pPr lvl="2"/>
            <a:r>
              <a:rPr lang="en-US" dirty="0"/>
              <a:t>Now check adjacent nodes, B and C will be pushed to queue with distance 3 and 1</a:t>
            </a:r>
          </a:p>
          <a:p>
            <a:pPr lvl="2"/>
            <a:r>
              <a:rPr lang="en-US" dirty="0"/>
              <a:t>But now instead of popping out  B which comes first order wise, we will pop C</a:t>
            </a:r>
          </a:p>
          <a:p>
            <a:pPr lvl="3"/>
            <a:r>
              <a:rPr lang="en-US" dirty="0"/>
              <a:t>Because it’s distance is 1 from A</a:t>
            </a:r>
          </a:p>
          <a:p>
            <a:pPr lvl="2"/>
            <a:r>
              <a:rPr lang="en-US" dirty="0"/>
              <a:t>Now B is also adjacent node of C, so we will see if its distance can be updated which was 3 when it was discovered from A. </a:t>
            </a:r>
          </a:p>
          <a:p>
            <a:pPr lvl="3"/>
            <a:r>
              <a:rPr lang="en-US" dirty="0"/>
              <a:t>it will become 2 now</a:t>
            </a:r>
          </a:p>
          <a:p>
            <a:pPr lvl="2"/>
            <a:r>
              <a:rPr lang="en-US" dirty="0"/>
              <a:t>Keep on updating distances of adjacent nodes, when a node is popped out. </a:t>
            </a:r>
          </a:p>
          <a:p>
            <a:pPr lvl="3"/>
            <a:r>
              <a:rPr lang="en-US" dirty="0" err="1"/>
              <a:t>Untill</a:t>
            </a:r>
            <a:r>
              <a:rPr lang="en-US" dirty="0"/>
              <a:t> queue becomes empty</a:t>
            </a:r>
          </a:p>
          <a:p>
            <a:pPr lvl="1"/>
            <a:endParaRPr lang="en-US" dirty="0"/>
          </a:p>
        </p:txBody>
      </p:sp>
      <p:grpSp>
        <p:nvGrpSpPr>
          <p:cNvPr id="47" name="Group 46"/>
          <p:cNvGrpSpPr/>
          <p:nvPr/>
        </p:nvGrpSpPr>
        <p:grpSpPr>
          <a:xfrm>
            <a:off x="9845040" y="4937760"/>
            <a:ext cx="1624518" cy="1387794"/>
            <a:chOff x="894227" y="1828800"/>
            <a:chExt cx="3596936" cy="3762840"/>
          </a:xfrm>
        </p:grpSpPr>
        <p:grpSp>
          <p:nvGrpSpPr>
            <p:cNvPr id="48" name="Group 47"/>
            <p:cNvGrpSpPr/>
            <p:nvPr/>
          </p:nvGrpSpPr>
          <p:grpSpPr>
            <a:xfrm>
              <a:off x="1143000" y="1828800"/>
              <a:ext cx="3348163" cy="3762840"/>
              <a:chOff x="1143000" y="1828800"/>
              <a:chExt cx="3348163" cy="3762840"/>
            </a:xfrm>
          </p:grpSpPr>
          <p:sp>
            <p:nvSpPr>
              <p:cNvPr id="50" name="Oval 49"/>
              <p:cNvSpPr/>
              <p:nvPr/>
            </p:nvSpPr>
            <p:spPr>
              <a:xfrm>
                <a:off x="1143000" y="3200401"/>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A</a:t>
                </a:r>
              </a:p>
            </p:txBody>
          </p:sp>
          <p:sp>
            <p:nvSpPr>
              <p:cNvPr id="51" name="Oval 50"/>
              <p:cNvSpPr/>
              <p:nvPr/>
            </p:nvSpPr>
            <p:spPr>
              <a:xfrm>
                <a:off x="3733800" y="1828800"/>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B</a:t>
                </a:r>
              </a:p>
            </p:txBody>
          </p:sp>
          <p:sp>
            <p:nvSpPr>
              <p:cNvPr id="52" name="Oval 51"/>
              <p:cNvSpPr/>
              <p:nvPr/>
            </p:nvSpPr>
            <p:spPr>
              <a:xfrm>
                <a:off x="3733800" y="4648200"/>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C</a:t>
                </a:r>
              </a:p>
            </p:txBody>
          </p:sp>
          <p:grpSp>
            <p:nvGrpSpPr>
              <p:cNvPr id="55" name="Group 54"/>
              <p:cNvGrpSpPr/>
              <p:nvPr/>
            </p:nvGrpSpPr>
            <p:grpSpPr>
              <a:xfrm>
                <a:off x="1788825" y="1901133"/>
                <a:ext cx="1944975" cy="1410074"/>
                <a:chOff x="1788825" y="1901133"/>
                <a:chExt cx="1944975" cy="1410074"/>
              </a:xfrm>
            </p:grpSpPr>
            <p:cxnSp>
              <p:nvCxnSpPr>
                <p:cNvPr id="80" name="Straight Arrow Connector 79"/>
                <p:cNvCxnSpPr>
                  <a:stCxn id="50" idx="7"/>
                  <a:endCxn id="51" idx="2"/>
                </p:cNvCxnSpPr>
                <p:nvPr/>
              </p:nvCxnSpPr>
              <p:spPr>
                <a:xfrm flipV="1">
                  <a:off x="1788825" y="2207116"/>
                  <a:ext cx="1944975" cy="1104091"/>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556365" y="1901133"/>
                  <a:ext cx="304801" cy="1001401"/>
                </a:xfrm>
                <a:prstGeom prst="rect">
                  <a:avLst/>
                </a:prstGeom>
                <a:noFill/>
              </p:spPr>
              <p:txBody>
                <a:bodyPr wrap="square" rtlCol="0">
                  <a:spAutoFit/>
                </a:bodyPr>
                <a:lstStyle/>
                <a:p>
                  <a:r>
                    <a:rPr lang="en-US" dirty="0"/>
                    <a:t>3</a:t>
                  </a:r>
                  <a:endParaRPr lang="en-US" sz="1400" dirty="0"/>
                </a:p>
              </p:txBody>
            </p:sp>
          </p:grpSp>
          <p:grpSp>
            <p:nvGrpSpPr>
              <p:cNvPr id="56" name="Group 55"/>
              <p:cNvGrpSpPr/>
              <p:nvPr/>
            </p:nvGrpSpPr>
            <p:grpSpPr>
              <a:xfrm>
                <a:off x="1788825" y="3846226"/>
                <a:ext cx="1944975" cy="1745414"/>
                <a:chOff x="1788825" y="3846226"/>
                <a:chExt cx="1944975" cy="1745414"/>
              </a:xfrm>
            </p:grpSpPr>
            <p:cxnSp>
              <p:nvCxnSpPr>
                <p:cNvPr id="78" name="Straight Arrow Connector 77"/>
                <p:cNvCxnSpPr>
                  <a:stCxn id="50" idx="5"/>
                  <a:endCxn id="52" idx="2"/>
                </p:cNvCxnSpPr>
                <p:nvPr/>
              </p:nvCxnSpPr>
              <p:spPr>
                <a:xfrm>
                  <a:off x="1788825" y="3846226"/>
                  <a:ext cx="1944975" cy="118029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556365" y="4590240"/>
                  <a:ext cx="304801" cy="1001400"/>
                </a:xfrm>
                <a:prstGeom prst="rect">
                  <a:avLst/>
                </a:prstGeom>
                <a:noFill/>
              </p:spPr>
              <p:txBody>
                <a:bodyPr wrap="square" rtlCol="0">
                  <a:spAutoFit/>
                </a:bodyPr>
                <a:lstStyle/>
                <a:p>
                  <a:r>
                    <a:rPr lang="en-US" dirty="0"/>
                    <a:t>1</a:t>
                  </a:r>
                  <a:endParaRPr lang="en-US" sz="1400" dirty="0"/>
                </a:p>
              </p:txBody>
            </p:sp>
          </p:grpSp>
          <p:grpSp>
            <p:nvGrpSpPr>
              <p:cNvPr id="57" name="Group 56"/>
              <p:cNvGrpSpPr/>
              <p:nvPr/>
            </p:nvGrpSpPr>
            <p:grpSpPr>
              <a:xfrm>
                <a:off x="3497338" y="2680318"/>
                <a:ext cx="476357" cy="1921775"/>
                <a:chOff x="3497338" y="2680318"/>
                <a:chExt cx="476357" cy="1921775"/>
              </a:xfrm>
            </p:grpSpPr>
            <p:cxnSp>
              <p:nvCxnSpPr>
                <p:cNvPr id="76" name="Straight Arrow Connector 75"/>
                <p:cNvCxnSpPr/>
                <p:nvPr/>
              </p:nvCxnSpPr>
              <p:spPr>
                <a:xfrm>
                  <a:off x="3973695" y="2680318"/>
                  <a:ext cx="0" cy="192177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497338" y="3518463"/>
                  <a:ext cx="304800" cy="1001400"/>
                </a:xfrm>
                <a:prstGeom prst="rect">
                  <a:avLst/>
                </a:prstGeom>
                <a:noFill/>
              </p:spPr>
              <p:txBody>
                <a:bodyPr wrap="square" rtlCol="0">
                  <a:spAutoFit/>
                </a:bodyPr>
                <a:lstStyle/>
                <a:p>
                  <a:r>
                    <a:rPr lang="en-US" dirty="0"/>
                    <a:t>2</a:t>
                  </a:r>
                  <a:endParaRPr lang="en-US" sz="1400" dirty="0"/>
                </a:p>
              </p:txBody>
            </p:sp>
          </p:grpSp>
          <p:grpSp>
            <p:nvGrpSpPr>
              <p:cNvPr id="58" name="Group 57"/>
              <p:cNvGrpSpPr/>
              <p:nvPr/>
            </p:nvGrpSpPr>
            <p:grpSpPr>
              <a:xfrm>
                <a:off x="4186363" y="2680318"/>
                <a:ext cx="304800" cy="1859792"/>
                <a:chOff x="4186363" y="2680318"/>
                <a:chExt cx="304800" cy="1859792"/>
              </a:xfrm>
            </p:grpSpPr>
            <p:cxnSp>
              <p:nvCxnSpPr>
                <p:cNvPr id="74" name="Straight Arrow Connector 73"/>
                <p:cNvCxnSpPr/>
                <p:nvPr/>
              </p:nvCxnSpPr>
              <p:spPr>
                <a:xfrm flipV="1">
                  <a:off x="4285292" y="2680318"/>
                  <a:ext cx="0" cy="1859792"/>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186363" y="3518463"/>
                  <a:ext cx="304800" cy="1001400"/>
                </a:xfrm>
                <a:prstGeom prst="rect">
                  <a:avLst/>
                </a:prstGeom>
                <a:noFill/>
              </p:spPr>
              <p:txBody>
                <a:bodyPr wrap="square" rtlCol="0">
                  <a:spAutoFit/>
                </a:bodyPr>
                <a:lstStyle/>
                <a:p>
                  <a:r>
                    <a:rPr lang="en-US" dirty="0"/>
                    <a:t>1</a:t>
                  </a:r>
                  <a:endParaRPr lang="en-US" sz="1400" dirty="0"/>
                </a:p>
              </p:txBody>
            </p:sp>
          </p:grpSp>
        </p:grpSp>
        <p:sp>
          <p:nvSpPr>
            <p:cNvPr id="49" name="Oval 48"/>
            <p:cNvSpPr/>
            <p:nvPr/>
          </p:nvSpPr>
          <p:spPr>
            <a:xfrm>
              <a:off x="894227" y="2934854"/>
              <a:ext cx="1195271" cy="1313663"/>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7120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0F81A578-8093-4A42-A347-1C850263843A}"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34</a:t>
            </a:fld>
            <a:endParaRPr lang="en-GB"/>
          </a:p>
        </p:txBody>
      </p:sp>
      <p:sp>
        <p:nvSpPr>
          <p:cNvPr id="6" name="Content Placeholder 5"/>
          <p:cNvSpPr>
            <a:spLocks noGrp="1"/>
          </p:cNvSpPr>
          <p:nvPr>
            <p:ph sz="quarter" idx="1"/>
          </p:nvPr>
        </p:nvSpPr>
        <p:spPr/>
        <p:txBody>
          <a:bodyPr>
            <a:normAutofit/>
          </a:bodyPr>
          <a:lstStyle/>
          <a:p>
            <a:r>
              <a:rPr lang="en-US" dirty="0"/>
              <a:t>This is how Dijkstra’s algorithm works.</a:t>
            </a:r>
          </a:p>
          <a:p>
            <a:pPr lvl="1"/>
            <a:r>
              <a:rPr lang="en-US" dirty="0"/>
              <a:t>Idea is to maintain two set of nodes</a:t>
            </a:r>
          </a:p>
          <a:p>
            <a:pPr lvl="2"/>
            <a:r>
              <a:rPr lang="en-US" dirty="0"/>
              <a:t>Nodes whose distance have been found, have been popped off from queue</a:t>
            </a:r>
          </a:p>
          <a:p>
            <a:pPr lvl="2"/>
            <a:r>
              <a:rPr lang="en-US" dirty="0"/>
              <a:t>Nodes whose best shortest path has been found so far but not finalized, may be it can be further reduced yet, so they have been discovered, but still in queue</a:t>
            </a:r>
          </a:p>
          <a:p>
            <a:pPr lvl="2"/>
            <a:r>
              <a:rPr lang="en-US" dirty="0"/>
              <a:t>Node with minimum distance so far will be popped from queue( Priority queue will help here)</a:t>
            </a:r>
          </a:p>
          <a:p>
            <a:pPr lvl="1"/>
            <a:endParaRPr lang="en-US" dirty="0"/>
          </a:p>
        </p:txBody>
      </p:sp>
    </p:spTree>
    <p:extLst>
      <p:ext uri="{BB962C8B-B14F-4D97-AF65-F5344CB8AC3E}">
        <p14:creationId xmlns:p14="http://schemas.microsoft.com/office/powerpoint/2010/main" val="255024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80CAE7F8-C7CF-4574-B6C3-373457C6FF03}"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35</a:t>
            </a:fld>
            <a:endParaRPr lang="en-GB"/>
          </a:p>
        </p:txBody>
      </p:sp>
      <p:sp>
        <p:nvSpPr>
          <p:cNvPr id="6" name="Content Placeholder 5"/>
          <p:cNvSpPr>
            <a:spLocks noGrp="1"/>
          </p:cNvSpPr>
          <p:nvPr>
            <p:ph sz="quarter" idx="1"/>
          </p:nvPr>
        </p:nvSpPr>
        <p:spPr/>
        <p:txBody>
          <a:bodyPr/>
          <a:lstStyle/>
          <a:p>
            <a:r>
              <a:rPr lang="en-US" dirty="0"/>
              <a:t>Step 1: Initialize Graph</a:t>
            </a:r>
          </a:p>
          <a:p>
            <a:pPr lvl="1"/>
            <a:r>
              <a:rPr lang="en-US" dirty="0">
                <a:latin typeface="Consolas" panose="020B0609020204030204" pitchFamily="49" charset="0"/>
                <a:cs typeface="Consolas" panose="020B0609020204030204" pitchFamily="49" charset="0"/>
              </a:rPr>
              <a:t>Mark all node’s </a:t>
            </a:r>
            <a:r>
              <a:rPr lang="en-US" dirty="0" err="1">
                <a:latin typeface="Consolas" panose="020B0609020204030204" pitchFamily="49" charset="0"/>
                <a:cs typeface="Consolas" panose="020B0609020204030204" pitchFamily="49" charset="0"/>
              </a:rPr>
              <a:t>prev</a:t>
            </a:r>
            <a:r>
              <a:rPr lang="en-US" dirty="0">
                <a:latin typeface="Consolas" panose="020B0609020204030204" pitchFamily="49" charset="0"/>
                <a:cs typeface="Consolas" panose="020B0609020204030204" pitchFamily="49" charset="0"/>
              </a:rPr>
              <a:t> pointer to NULL</a:t>
            </a:r>
          </a:p>
          <a:p>
            <a:pPr lvl="1"/>
            <a:r>
              <a:rPr lang="en-US" dirty="0">
                <a:latin typeface="Consolas" panose="020B0609020204030204" pitchFamily="49" charset="0"/>
                <a:cs typeface="Consolas" panose="020B0609020204030204" pitchFamily="49" charset="0"/>
              </a:rPr>
              <a:t>Mark all node’s distance to infinity</a:t>
            </a:r>
          </a:p>
          <a:p>
            <a:pPr marL="274320" lvl="1" indent="0">
              <a:buNone/>
            </a:pPr>
            <a:r>
              <a:rPr lang="en-US" dirty="0"/>
              <a:t> </a:t>
            </a:r>
          </a:p>
          <a:p>
            <a:endParaRPr lang="en-US" dirty="0"/>
          </a:p>
          <a:p>
            <a:pPr lvl="1"/>
            <a:endParaRPr lang="en-US" dirty="0"/>
          </a:p>
        </p:txBody>
      </p:sp>
      <p:grpSp>
        <p:nvGrpSpPr>
          <p:cNvPr id="49" name="Group 48"/>
          <p:cNvGrpSpPr/>
          <p:nvPr/>
        </p:nvGrpSpPr>
        <p:grpSpPr>
          <a:xfrm>
            <a:off x="5459639" y="2532489"/>
            <a:ext cx="6353197" cy="3784267"/>
            <a:chOff x="5459639" y="2532489"/>
            <a:chExt cx="6353197" cy="3784267"/>
          </a:xfrm>
        </p:grpSpPr>
        <p:grpSp>
          <p:nvGrpSpPr>
            <p:cNvPr id="8" name="Group 7"/>
            <p:cNvGrpSpPr/>
            <p:nvPr/>
          </p:nvGrpSpPr>
          <p:grpSpPr>
            <a:xfrm>
              <a:off x="5719882" y="2971800"/>
              <a:ext cx="5405318" cy="2867456"/>
              <a:chOff x="1143000" y="1749917"/>
              <a:chExt cx="6624032" cy="3654915"/>
            </a:xfrm>
          </p:grpSpPr>
          <p:sp>
            <p:nvSpPr>
              <p:cNvPr id="10" name="Oval 9"/>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1" name="Oval 10"/>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12" name="Oval 11"/>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13" name="Oval 12"/>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14" name="Oval 13"/>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15" name="Group 14"/>
              <p:cNvGrpSpPr/>
              <p:nvPr/>
            </p:nvGrpSpPr>
            <p:grpSpPr>
              <a:xfrm>
                <a:off x="1788825" y="2207116"/>
                <a:ext cx="1944975" cy="1104091"/>
                <a:chOff x="1788825" y="2207116"/>
                <a:chExt cx="1944975" cy="1104091"/>
              </a:xfrm>
            </p:grpSpPr>
            <p:cxnSp>
              <p:nvCxnSpPr>
                <p:cNvPr id="40" name="Straight Arrow Connector 39"/>
                <p:cNvCxnSpPr>
                  <a:stCxn id="10" idx="7"/>
                  <a:endCxn id="11"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41" name="TextBox 40"/>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6" name="Group 15"/>
              <p:cNvGrpSpPr/>
              <p:nvPr/>
            </p:nvGrpSpPr>
            <p:grpSpPr>
              <a:xfrm>
                <a:off x="1788825" y="3846226"/>
                <a:ext cx="1944975" cy="1332460"/>
                <a:chOff x="1788825" y="3846226"/>
                <a:chExt cx="1944975" cy="1332460"/>
              </a:xfrm>
            </p:grpSpPr>
            <p:cxnSp>
              <p:nvCxnSpPr>
                <p:cNvPr id="38" name="Straight Arrow Connector 37"/>
                <p:cNvCxnSpPr>
                  <a:stCxn id="10" idx="5"/>
                  <a:endCxn id="12"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9" name="TextBox 38"/>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7" name="Group 16"/>
              <p:cNvGrpSpPr/>
              <p:nvPr/>
            </p:nvGrpSpPr>
            <p:grpSpPr>
              <a:xfrm>
                <a:off x="3632314" y="2680318"/>
                <a:ext cx="341381" cy="1921775"/>
                <a:chOff x="3632314" y="2680318"/>
                <a:chExt cx="341381" cy="1921775"/>
              </a:xfrm>
            </p:grpSpPr>
            <p:cxnSp>
              <p:nvCxnSpPr>
                <p:cNvPr id="36" name="Straight Arrow Connector 35"/>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7" name="TextBox 36"/>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8" name="Group 17"/>
              <p:cNvGrpSpPr/>
              <p:nvPr/>
            </p:nvGrpSpPr>
            <p:grpSpPr>
              <a:xfrm>
                <a:off x="4186363" y="2680318"/>
                <a:ext cx="304800" cy="1859792"/>
                <a:chOff x="4186363" y="2680318"/>
                <a:chExt cx="304800" cy="1859792"/>
              </a:xfrm>
            </p:grpSpPr>
            <p:cxnSp>
              <p:nvCxnSpPr>
                <p:cNvPr id="34" name="Straight Arrow Connector 33"/>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5" name="TextBox 34"/>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9" name="Group 18"/>
              <p:cNvGrpSpPr/>
              <p:nvPr/>
            </p:nvGrpSpPr>
            <p:grpSpPr>
              <a:xfrm>
                <a:off x="4490432" y="1749917"/>
                <a:ext cx="2493872" cy="588447"/>
                <a:chOff x="4490432" y="1749917"/>
                <a:chExt cx="2493872" cy="588447"/>
              </a:xfrm>
            </p:grpSpPr>
            <p:cxnSp>
              <p:nvCxnSpPr>
                <p:cNvPr id="32" name="Straight Arrow Connector 31"/>
                <p:cNvCxnSpPr>
                  <a:stCxn id="11" idx="6"/>
                  <a:endCxn id="13"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3" name="TextBox 32"/>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20" name="Group 19"/>
              <p:cNvGrpSpPr/>
              <p:nvPr/>
            </p:nvGrpSpPr>
            <p:grpSpPr>
              <a:xfrm>
                <a:off x="4379625" y="2474625"/>
                <a:ext cx="2741582" cy="2362340"/>
                <a:chOff x="4379625" y="2474625"/>
                <a:chExt cx="2741582" cy="2362340"/>
              </a:xfrm>
            </p:grpSpPr>
            <p:cxnSp>
              <p:nvCxnSpPr>
                <p:cNvPr id="30" name="Straight Arrow Connector 29"/>
                <p:cNvCxnSpPr>
                  <a:stCxn id="11" idx="5"/>
                  <a:endCxn id="14"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1" name="TextBox 30"/>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21" name="Group 20"/>
              <p:cNvGrpSpPr/>
              <p:nvPr/>
            </p:nvGrpSpPr>
            <p:grpSpPr>
              <a:xfrm>
                <a:off x="7361817" y="2585432"/>
                <a:ext cx="304796" cy="2062767"/>
                <a:chOff x="7361817" y="2585432"/>
                <a:chExt cx="304796" cy="2062767"/>
              </a:xfrm>
            </p:grpSpPr>
            <p:cxnSp>
              <p:nvCxnSpPr>
                <p:cNvPr id="28" name="Straight Arrow Connector 27"/>
                <p:cNvCxnSpPr>
                  <a:stCxn id="14" idx="0"/>
                  <a:endCxn id="13"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9" name="TextBox 28"/>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22" name="Group 21"/>
              <p:cNvGrpSpPr/>
              <p:nvPr/>
            </p:nvGrpSpPr>
            <p:grpSpPr>
              <a:xfrm>
                <a:off x="4490432" y="4924925"/>
                <a:ext cx="2519968" cy="470758"/>
                <a:chOff x="4490432" y="4924925"/>
                <a:chExt cx="2519968" cy="470758"/>
              </a:xfrm>
            </p:grpSpPr>
            <p:cxnSp>
              <p:nvCxnSpPr>
                <p:cNvPr id="26" name="Straight Arrow Connector 25"/>
                <p:cNvCxnSpPr>
                  <a:stCxn id="12" idx="6"/>
                  <a:endCxn id="14"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7" name="TextBox 26"/>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23" name="Group 22"/>
              <p:cNvGrpSpPr/>
              <p:nvPr/>
            </p:nvGrpSpPr>
            <p:grpSpPr>
              <a:xfrm>
                <a:off x="4379625" y="2474625"/>
                <a:ext cx="2715486" cy="2284380"/>
                <a:chOff x="4379625" y="2474625"/>
                <a:chExt cx="2715486" cy="2284380"/>
              </a:xfrm>
            </p:grpSpPr>
            <p:cxnSp>
              <p:nvCxnSpPr>
                <p:cNvPr id="24" name="Straight Arrow Connector 23"/>
                <p:cNvCxnSpPr>
                  <a:stCxn id="12" idx="7"/>
                  <a:endCxn id="13"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5" name="TextBox 24"/>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42" name="TextBox 4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a:t>
              </a:r>
            </a:p>
          </p:txBody>
        </p:sp>
        <p:sp>
          <p:nvSpPr>
            <p:cNvPr id="43" name="TextBox 42"/>
            <p:cNvSpPr txBox="1"/>
            <p:nvPr/>
          </p:nvSpPr>
          <p:spPr>
            <a:xfrm>
              <a:off x="7789248"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44" name="TextBox 43"/>
            <p:cNvSpPr txBox="1"/>
            <p:nvPr/>
          </p:nvSpPr>
          <p:spPr>
            <a:xfrm>
              <a:off x="7745803" y="5790530"/>
              <a:ext cx="1247172" cy="523220"/>
            </a:xfrm>
            <a:prstGeom prst="rect">
              <a:avLst/>
            </a:prstGeom>
            <a:noFill/>
          </p:spPr>
          <p:txBody>
            <a:bodyPr wrap="square" rtlCol="0">
              <a:spAutoFit/>
            </a:bodyPr>
            <a:lstStyle/>
            <a:p>
              <a:r>
                <a:rPr lang="en-US" sz="1400" b="1" dirty="0"/>
                <a:t>p=∅</a:t>
              </a:r>
            </a:p>
            <a:p>
              <a:r>
                <a:rPr lang="en-US" sz="1400" b="1" dirty="0"/>
                <a:t>d=∞</a:t>
              </a:r>
            </a:p>
          </p:txBody>
        </p:sp>
        <p:sp>
          <p:nvSpPr>
            <p:cNvPr id="45" name="TextBox 44"/>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46" name="TextBox 45"/>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48" name="Oval 47"/>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834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80CAE7F8-C7CF-4574-B6C3-373457C6FF03}"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36</a:t>
            </a:fld>
            <a:endParaRPr lang="en-GB"/>
          </a:p>
        </p:txBody>
      </p:sp>
      <p:sp>
        <p:nvSpPr>
          <p:cNvPr id="6" name="Content Placeholder 5"/>
          <p:cNvSpPr>
            <a:spLocks noGrp="1"/>
          </p:cNvSpPr>
          <p:nvPr>
            <p:ph sz="quarter" idx="1"/>
          </p:nvPr>
        </p:nvSpPr>
        <p:spPr/>
        <p:txBody>
          <a:bodyPr/>
          <a:lstStyle/>
          <a:p>
            <a:r>
              <a:rPr lang="en-US" dirty="0"/>
              <a:t>STEP 2:</a:t>
            </a:r>
          </a:p>
          <a:p>
            <a:pPr lvl="1"/>
            <a:r>
              <a:rPr lang="en-US" dirty="0">
                <a:latin typeface="Consolas" panose="020B0609020204030204" pitchFamily="49" charset="0"/>
                <a:cs typeface="Consolas" panose="020B0609020204030204" pitchFamily="49" charset="0"/>
              </a:rPr>
              <a:t>Initialize distance of start node 0</a:t>
            </a:r>
          </a:p>
          <a:p>
            <a:pPr lvl="1"/>
            <a:r>
              <a:rPr lang="en-US" dirty="0">
                <a:latin typeface="Consolas" panose="020B0609020204030204" pitchFamily="49" charset="0"/>
                <a:cs typeface="Consolas" panose="020B0609020204030204" pitchFamily="49" charset="0"/>
              </a:rPr>
              <a:t>Push start node to queue</a:t>
            </a:r>
            <a:endParaRPr lang="en-US" dirty="0"/>
          </a:p>
          <a:p>
            <a:pPr lvl="1"/>
            <a:endParaRPr lang="en-US" dirty="0"/>
          </a:p>
          <a:p>
            <a:endParaRPr lang="en-US" dirty="0"/>
          </a:p>
          <a:p>
            <a:pPr lvl="1"/>
            <a:endParaRPr lang="en-US" dirty="0"/>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pSp>
        <p:nvGrpSpPr>
          <p:cNvPr id="87" name="Group 86"/>
          <p:cNvGrpSpPr/>
          <p:nvPr/>
        </p:nvGrpSpPr>
        <p:grpSpPr>
          <a:xfrm>
            <a:off x="5459639" y="2532489"/>
            <a:ext cx="6353197" cy="3784267"/>
            <a:chOff x="5459639" y="2532489"/>
            <a:chExt cx="6353197" cy="3784267"/>
          </a:xfrm>
        </p:grpSpPr>
        <p:grpSp>
          <p:nvGrpSpPr>
            <p:cNvPr id="88" name="Group 87"/>
            <p:cNvGrpSpPr/>
            <p:nvPr/>
          </p:nvGrpSpPr>
          <p:grpSpPr>
            <a:xfrm>
              <a:off x="5719882" y="2971800"/>
              <a:ext cx="5405318" cy="2867456"/>
              <a:chOff x="1143000" y="1749917"/>
              <a:chExt cx="6624032" cy="3654915"/>
            </a:xfrm>
          </p:grpSpPr>
          <p:sp>
            <p:nvSpPr>
              <p:cNvPr id="94" name="Oval 93"/>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A</a:t>
                </a:r>
              </a:p>
            </p:txBody>
          </p:sp>
          <p:sp>
            <p:nvSpPr>
              <p:cNvPr id="95" name="Oval 94"/>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96" name="Oval 95"/>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7" name="Oval 96"/>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8" name="Oval 97"/>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99" name="Group 98"/>
              <p:cNvGrpSpPr/>
              <p:nvPr/>
            </p:nvGrpSpPr>
            <p:grpSpPr>
              <a:xfrm>
                <a:off x="1788825" y="2207116"/>
                <a:ext cx="1944975" cy="1104091"/>
                <a:chOff x="1788825" y="2207116"/>
                <a:chExt cx="1944975" cy="1104091"/>
              </a:xfrm>
            </p:grpSpPr>
            <p:cxnSp>
              <p:nvCxnSpPr>
                <p:cNvPr id="124" name="Straight Arrow Connector 123"/>
                <p:cNvCxnSpPr>
                  <a:stCxn id="94" idx="7"/>
                  <a:endCxn id="95"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5" name="TextBox 124"/>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00" name="Group 99"/>
              <p:cNvGrpSpPr/>
              <p:nvPr/>
            </p:nvGrpSpPr>
            <p:grpSpPr>
              <a:xfrm>
                <a:off x="1788825" y="3846226"/>
                <a:ext cx="1944975" cy="1332460"/>
                <a:chOff x="1788825" y="3846226"/>
                <a:chExt cx="1944975" cy="1332460"/>
              </a:xfrm>
            </p:grpSpPr>
            <p:cxnSp>
              <p:nvCxnSpPr>
                <p:cNvPr id="122" name="Straight Arrow Connector 121"/>
                <p:cNvCxnSpPr>
                  <a:stCxn id="94" idx="5"/>
                  <a:endCxn id="96"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3" name="TextBox 12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1" name="Group 100"/>
              <p:cNvGrpSpPr/>
              <p:nvPr/>
            </p:nvGrpSpPr>
            <p:grpSpPr>
              <a:xfrm>
                <a:off x="3632314" y="2680318"/>
                <a:ext cx="341381" cy="1921775"/>
                <a:chOff x="3632314" y="2680318"/>
                <a:chExt cx="341381" cy="1921775"/>
              </a:xfrm>
            </p:grpSpPr>
            <p:cxnSp>
              <p:nvCxnSpPr>
                <p:cNvPr id="120" name="Straight Arrow Connector 119"/>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1" name="TextBox 120"/>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02" name="Group 101"/>
              <p:cNvGrpSpPr/>
              <p:nvPr/>
            </p:nvGrpSpPr>
            <p:grpSpPr>
              <a:xfrm>
                <a:off x="4186363" y="2680318"/>
                <a:ext cx="304800" cy="1859792"/>
                <a:chOff x="4186363" y="2680318"/>
                <a:chExt cx="304800" cy="1859792"/>
              </a:xfrm>
            </p:grpSpPr>
            <p:cxnSp>
              <p:nvCxnSpPr>
                <p:cNvPr id="118" name="Straight Arrow Connector 117"/>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9" name="TextBox 11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3" name="Group 102"/>
              <p:cNvGrpSpPr/>
              <p:nvPr/>
            </p:nvGrpSpPr>
            <p:grpSpPr>
              <a:xfrm>
                <a:off x="4490432" y="1749917"/>
                <a:ext cx="2493872" cy="588447"/>
                <a:chOff x="4490432" y="1749917"/>
                <a:chExt cx="2493872" cy="588447"/>
              </a:xfrm>
            </p:grpSpPr>
            <p:cxnSp>
              <p:nvCxnSpPr>
                <p:cNvPr id="116" name="Straight Arrow Connector 115"/>
                <p:cNvCxnSpPr>
                  <a:stCxn id="95" idx="6"/>
                  <a:endCxn id="9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7" name="TextBox 11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104" name="Group 103"/>
              <p:cNvGrpSpPr/>
              <p:nvPr/>
            </p:nvGrpSpPr>
            <p:grpSpPr>
              <a:xfrm>
                <a:off x="4379625" y="2474625"/>
                <a:ext cx="2741582" cy="2362340"/>
                <a:chOff x="4379625" y="2474625"/>
                <a:chExt cx="2741582" cy="2362340"/>
              </a:xfrm>
            </p:grpSpPr>
            <p:cxnSp>
              <p:nvCxnSpPr>
                <p:cNvPr id="114" name="Straight Arrow Connector 113"/>
                <p:cNvCxnSpPr>
                  <a:stCxn id="95" idx="5"/>
                  <a:endCxn id="98"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5" name="TextBox 11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105" name="Group 104"/>
              <p:cNvGrpSpPr/>
              <p:nvPr/>
            </p:nvGrpSpPr>
            <p:grpSpPr>
              <a:xfrm>
                <a:off x="7361817" y="2585432"/>
                <a:ext cx="304796" cy="2062767"/>
                <a:chOff x="7361817" y="2585432"/>
                <a:chExt cx="304796" cy="2062767"/>
              </a:xfrm>
            </p:grpSpPr>
            <p:cxnSp>
              <p:nvCxnSpPr>
                <p:cNvPr id="112" name="Straight Arrow Connector 111"/>
                <p:cNvCxnSpPr>
                  <a:stCxn id="98" idx="0"/>
                  <a:endCxn id="97"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3" name="TextBox 112"/>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106" name="Group 105"/>
              <p:cNvGrpSpPr/>
              <p:nvPr/>
            </p:nvGrpSpPr>
            <p:grpSpPr>
              <a:xfrm>
                <a:off x="4490432" y="4924925"/>
                <a:ext cx="2519968" cy="470758"/>
                <a:chOff x="4490432" y="4924925"/>
                <a:chExt cx="2519968" cy="470758"/>
              </a:xfrm>
            </p:grpSpPr>
            <p:cxnSp>
              <p:nvCxnSpPr>
                <p:cNvPr id="110" name="Straight Arrow Connector 109"/>
                <p:cNvCxnSpPr>
                  <a:stCxn id="96" idx="6"/>
                  <a:endCxn id="98"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1" name="TextBox 110"/>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107" name="Group 106"/>
              <p:cNvGrpSpPr/>
              <p:nvPr/>
            </p:nvGrpSpPr>
            <p:grpSpPr>
              <a:xfrm>
                <a:off x="4379625" y="2474625"/>
                <a:ext cx="2715486" cy="2284380"/>
                <a:chOff x="4379625" y="2474625"/>
                <a:chExt cx="2715486" cy="2284380"/>
              </a:xfrm>
            </p:grpSpPr>
            <p:cxnSp>
              <p:nvCxnSpPr>
                <p:cNvPr id="108" name="Straight Arrow Connector 107"/>
                <p:cNvCxnSpPr>
                  <a:stCxn id="96" idx="7"/>
                  <a:endCxn id="97"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89" name="TextBox 88"/>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90" name="TextBox 89"/>
            <p:cNvSpPr txBox="1"/>
            <p:nvPr/>
          </p:nvSpPr>
          <p:spPr>
            <a:xfrm>
              <a:off x="7789248"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91" name="TextBox 90"/>
            <p:cNvSpPr txBox="1"/>
            <p:nvPr/>
          </p:nvSpPr>
          <p:spPr>
            <a:xfrm>
              <a:off x="7745803" y="5790530"/>
              <a:ext cx="1247172" cy="523220"/>
            </a:xfrm>
            <a:prstGeom prst="rect">
              <a:avLst/>
            </a:prstGeom>
            <a:noFill/>
          </p:spPr>
          <p:txBody>
            <a:bodyPr wrap="square" rtlCol="0">
              <a:spAutoFit/>
            </a:bodyPr>
            <a:lstStyle/>
            <a:p>
              <a:r>
                <a:rPr lang="en-US" sz="1400" b="1" dirty="0"/>
                <a:t>p=∅</a:t>
              </a:r>
            </a:p>
            <a:p>
              <a:r>
                <a:rPr lang="en-US" sz="1400" b="1" dirty="0"/>
                <a:t>d=∞</a:t>
              </a:r>
            </a:p>
          </p:txBody>
        </p:sp>
        <p:sp>
          <p:nvSpPr>
            <p:cNvPr id="92" name="TextBox 91"/>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93" name="TextBox 92"/>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sp>
        <p:nvSpPr>
          <p:cNvPr id="126" name="Oval 125"/>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69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6331969D-5787-476B-A43E-F2A27FE11F6A}"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37</a:t>
            </a:fld>
            <a:endParaRPr lang="en-GB"/>
          </a:p>
        </p:txBody>
      </p:sp>
      <p:sp>
        <p:nvSpPr>
          <p:cNvPr id="6" name="Content Placeholder 5"/>
          <p:cNvSpPr>
            <a:spLocks noGrp="1"/>
          </p:cNvSpPr>
          <p:nvPr>
            <p:ph sz="quarter" idx="1"/>
          </p:nvPr>
        </p:nvSpPr>
        <p:spPr/>
        <p:txBody>
          <a:bodyPr/>
          <a:lstStyle/>
          <a:p>
            <a:r>
              <a:rPr lang="en-US" dirty="0"/>
              <a:t>Now B and C are adjacent nodes of A, they will be pushed to queue, with their respective distances. Distance is calculated as:</a:t>
            </a:r>
          </a:p>
          <a:p>
            <a:pPr lvl="1"/>
            <a:r>
              <a:rPr lang="en-US" dirty="0"/>
              <a:t>d[v]=d[u]+weight(</a:t>
            </a:r>
            <a:r>
              <a:rPr lang="en-US" dirty="0" err="1"/>
              <a:t>u,v</a:t>
            </a:r>
            <a:r>
              <a:rPr lang="en-US" dirty="0"/>
              <a:t>) </a:t>
            </a:r>
          </a:p>
          <a:p>
            <a:pPr lvl="2"/>
            <a:r>
              <a:rPr lang="en-US" dirty="0"/>
              <a:t>u and v are two connected nodes,</a:t>
            </a:r>
          </a:p>
          <a:p>
            <a:pPr lvl="2"/>
            <a:r>
              <a:rPr lang="en-US" dirty="0"/>
              <a:t>weight(</a:t>
            </a:r>
            <a:r>
              <a:rPr lang="en-US" dirty="0" err="1"/>
              <a:t>u,e</a:t>
            </a:r>
            <a:r>
              <a:rPr lang="en-US" dirty="0"/>
              <a:t>) is edge weight between u and v</a:t>
            </a:r>
          </a:p>
          <a:p>
            <a:pPr lvl="1"/>
            <a:r>
              <a:rPr lang="en-US" dirty="0" err="1"/>
              <a:t>Prev</a:t>
            </a:r>
            <a:r>
              <a:rPr lang="en-US" dirty="0"/>
              <a:t> pointer will point to A</a:t>
            </a:r>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C</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3</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extLst/>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p=A</a:t>
              </a:r>
            </a:p>
            <a:p>
              <a:r>
                <a:rPr lang="en-US" sz="1400" b="1" dirty="0"/>
                <a:t>d=3</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610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5F628A03-403A-4EC7-A3C8-BDA150CEC662}"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38</a:t>
            </a:fld>
            <a:endParaRPr lang="en-GB"/>
          </a:p>
        </p:txBody>
      </p:sp>
      <p:sp>
        <p:nvSpPr>
          <p:cNvPr id="6" name="Content Placeholder 5"/>
          <p:cNvSpPr>
            <a:spLocks noGrp="1"/>
          </p:cNvSpPr>
          <p:nvPr>
            <p:ph sz="quarter" idx="1"/>
          </p:nvPr>
        </p:nvSpPr>
        <p:spPr/>
        <p:txBody>
          <a:bodyPr/>
          <a:lstStyle/>
          <a:p>
            <a:r>
              <a:rPr lang="en-US" dirty="0"/>
              <a:t>C has minimum distance so far, so it will be popped out.</a:t>
            </a:r>
          </a:p>
          <a:p>
            <a:pPr lvl="1"/>
            <a:r>
              <a:rPr lang="en-US" dirty="0"/>
              <a:t>Two new nodes D and E are pushed to queue, and B’s distance and </a:t>
            </a:r>
            <a:r>
              <a:rPr lang="en-US" dirty="0" err="1"/>
              <a:t>prev</a:t>
            </a:r>
            <a:r>
              <a:rPr lang="en-US" dirty="0"/>
              <a:t> pointer is updated</a:t>
            </a:r>
          </a:p>
          <a:p>
            <a:pPr lvl="1"/>
            <a:r>
              <a:rPr lang="en-US" dirty="0"/>
              <a:t>Node’s distance is updated according to following:</a:t>
            </a:r>
          </a:p>
          <a:p>
            <a:pPr lvl="2"/>
            <a:r>
              <a:rPr lang="en-US" dirty="0"/>
              <a:t>If d[v] &gt; d[u]+weight(</a:t>
            </a:r>
            <a:r>
              <a:rPr lang="en-US" dirty="0" err="1"/>
              <a:t>u,v</a:t>
            </a:r>
            <a:r>
              <a:rPr lang="en-US" dirty="0"/>
              <a:t>)</a:t>
            </a:r>
          </a:p>
          <a:p>
            <a:pPr lvl="3"/>
            <a:r>
              <a:rPr lang="en-US" dirty="0"/>
              <a:t>d[v]=d[u]+weight(</a:t>
            </a:r>
            <a:r>
              <a:rPr lang="en-US" dirty="0" err="1"/>
              <a:t>u,v</a:t>
            </a:r>
            <a:r>
              <a:rPr lang="en-US" dirty="0"/>
              <a:t>)</a:t>
            </a:r>
          </a:p>
          <a:p>
            <a:pPr lvl="3"/>
            <a:r>
              <a:rPr lang="en-US" dirty="0"/>
              <a:t>p[v]=u</a:t>
            </a:r>
          </a:p>
          <a:p>
            <a:pPr lvl="3"/>
            <a:endParaRPr lang="en-US" dirty="0"/>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extLst/>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C</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3</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p=C</a:t>
              </a:r>
            </a:p>
            <a:p>
              <a:r>
                <a:rPr lang="en-US" sz="1400" b="1" dirty="0"/>
                <a:t>d=6</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p=C</a:t>
              </a:r>
            </a:p>
            <a:p>
              <a:r>
                <a:rPr lang="en-US" sz="1400" b="1" dirty="0"/>
                <a:t>d=8</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294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8FB3B06D-91DA-43F9-9D0A-EBFB3138622C}"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39</a:t>
            </a:fld>
            <a:endParaRPr lang="en-GB"/>
          </a:p>
        </p:txBody>
      </p:sp>
      <p:sp>
        <p:nvSpPr>
          <p:cNvPr id="6" name="Content Placeholder 5"/>
          <p:cNvSpPr>
            <a:spLocks noGrp="1"/>
          </p:cNvSpPr>
          <p:nvPr>
            <p:ph sz="quarter" idx="1"/>
          </p:nvPr>
        </p:nvSpPr>
        <p:spPr/>
        <p:txBody>
          <a:bodyPr/>
          <a:lstStyle/>
          <a:p>
            <a:r>
              <a:rPr lang="en-US" dirty="0"/>
              <a:t>Now B will be popped out, as it has minimum distance of 2</a:t>
            </a:r>
          </a:p>
          <a:p>
            <a:pPr lvl="1"/>
            <a:r>
              <a:rPr lang="en-US" dirty="0"/>
              <a:t>Is it possible to reduce distance of D and E, as they are adjacent nodes of B</a:t>
            </a:r>
          </a:p>
          <a:p>
            <a:pPr lvl="2"/>
            <a:r>
              <a:rPr lang="en-US" dirty="0"/>
              <a:t>If Yes, update them</a:t>
            </a:r>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9" name="Content Placeholder 8"/>
          <p:cNvGraphicFramePr>
            <a:graphicFrameLocks/>
          </p:cNvGraphicFramePr>
          <p:nvPr>
            <p:extLst/>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459639" y="2532489"/>
            <a:ext cx="6353197" cy="3784267"/>
            <a:chOff x="5459639" y="2532489"/>
            <a:chExt cx="6353197" cy="3784267"/>
          </a:xfrm>
        </p:grpSpPr>
        <p:grpSp>
          <p:nvGrpSpPr>
            <p:cNvPr id="93" name="Group 92"/>
            <p:cNvGrpSpPr/>
            <p:nvPr/>
          </p:nvGrpSpPr>
          <p:grpSpPr>
            <a:xfrm>
              <a:off x="5719882" y="2971800"/>
              <a:ext cx="5405318" cy="2867456"/>
              <a:chOff x="1143000" y="1749917"/>
              <a:chExt cx="6624032" cy="3654915"/>
            </a:xfrm>
          </p:grpSpPr>
          <p:sp>
            <p:nvSpPr>
              <p:cNvPr id="99" name="Oval 98"/>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100" name="Oval 99"/>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101" name="Oval 100"/>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102" name="Oval 101"/>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D</a:t>
                </a:r>
              </a:p>
            </p:txBody>
          </p:sp>
          <p:sp>
            <p:nvSpPr>
              <p:cNvPr id="103" name="Oval 102"/>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104" name="Group 103"/>
              <p:cNvGrpSpPr/>
              <p:nvPr/>
            </p:nvGrpSpPr>
            <p:grpSpPr>
              <a:xfrm>
                <a:off x="1788825" y="2207116"/>
                <a:ext cx="1944975" cy="1104091"/>
                <a:chOff x="1788825" y="2207116"/>
                <a:chExt cx="1944975" cy="1104091"/>
              </a:xfrm>
            </p:grpSpPr>
            <p:cxnSp>
              <p:nvCxnSpPr>
                <p:cNvPr id="129" name="Straight Arrow Connector 128"/>
                <p:cNvCxnSpPr>
                  <a:stCxn id="99" idx="7"/>
                  <a:endCxn id="100"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0" name="TextBox 129"/>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05" name="Group 104"/>
              <p:cNvGrpSpPr/>
              <p:nvPr/>
            </p:nvGrpSpPr>
            <p:grpSpPr>
              <a:xfrm>
                <a:off x="1788825" y="3846226"/>
                <a:ext cx="1944975" cy="1332460"/>
                <a:chOff x="1788825" y="3846226"/>
                <a:chExt cx="1944975" cy="1332460"/>
              </a:xfrm>
            </p:grpSpPr>
            <p:cxnSp>
              <p:nvCxnSpPr>
                <p:cNvPr id="127" name="Straight Arrow Connector 126"/>
                <p:cNvCxnSpPr>
                  <a:stCxn id="99" idx="5"/>
                  <a:endCxn id="101"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8" name="TextBox 127"/>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6" name="Group 105"/>
              <p:cNvGrpSpPr/>
              <p:nvPr/>
            </p:nvGrpSpPr>
            <p:grpSpPr>
              <a:xfrm>
                <a:off x="3632314" y="2680318"/>
                <a:ext cx="341381" cy="1921775"/>
                <a:chOff x="3632314" y="2680318"/>
                <a:chExt cx="341381" cy="1921775"/>
              </a:xfrm>
            </p:grpSpPr>
            <p:cxnSp>
              <p:nvCxnSpPr>
                <p:cNvPr id="125" name="Straight Arrow Connector 124"/>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6" name="TextBox 125"/>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07" name="Group 106"/>
              <p:cNvGrpSpPr/>
              <p:nvPr/>
            </p:nvGrpSpPr>
            <p:grpSpPr>
              <a:xfrm>
                <a:off x="4186363" y="2680318"/>
                <a:ext cx="304800" cy="1859792"/>
                <a:chOff x="4186363" y="2680318"/>
                <a:chExt cx="304800" cy="1859792"/>
              </a:xfrm>
            </p:grpSpPr>
            <p:cxnSp>
              <p:nvCxnSpPr>
                <p:cNvPr id="123" name="Straight Arrow Connector 122"/>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4" name="TextBox 123"/>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8" name="Group 107"/>
              <p:cNvGrpSpPr/>
              <p:nvPr/>
            </p:nvGrpSpPr>
            <p:grpSpPr>
              <a:xfrm>
                <a:off x="4490432" y="1749917"/>
                <a:ext cx="2493872" cy="588447"/>
                <a:chOff x="4490432" y="1749917"/>
                <a:chExt cx="2493872" cy="588447"/>
              </a:xfrm>
            </p:grpSpPr>
            <p:cxnSp>
              <p:nvCxnSpPr>
                <p:cNvPr id="121" name="Straight Arrow Connector 120"/>
                <p:cNvCxnSpPr>
                  <a:stCxn id="100" idx="6"/>
                  <a:endCxn id="102"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2" name="TextBox 121"/>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109" name="Group 108"/>
              <p:cNvGrpSpPr/>
              <p:nvPr/>
            </p:nvGrpSpPr>
            <p:grpSpPr>
              <a:xfrm>
                <a:off x="4379625" y="2474625"/>
                <a:ext cx="2741582" cy="2362340"/>
                <a:chOff x="4379625" y="2474625"/>
                <a:chExt cx="2741582" cy="2362340"/>
              </a:xfrm>
            </p:grpSpPr>
            <p:cxnSp>
              <p:nvCxnSpPr>
                <p:cNvPr id="119" name="Straight Arrow Connector 118"/>
                <p:cNvCxnSpPr>
                  <a:stCxn id="100" idx="5"/>
                  <a:endCxn id="103"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0" name="TextBox 119"/>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110" name="Group 109"/>
              <p:cNvGrpSpPr/>
              <p:nvPr/>
            </p:nvGrpSpPr>
            <p:grpSpPr>
              <a:xfrm>
                <a:off x="7361817" y="2585432"/>
                <a:ext cx="304796" cy="2062767"/>
                <a:chOff x="7361817" y="2585432"/>
                <a:chExt cx="304796" cy="2062767"/>
              </a:xfrm>
            </p:grpSpPr>
            <p:cxnSp>
              <p:nvCxnSpPr>
                <p:cNvPr id="117" name="Straight Arrow Connector 116"/>
                <p:cNvCxnSpPr>
                  <a:stCxn id="103" idx="0"/>
                  <a:endCxn id="102"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8" name="TextBox 117"/>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111" name="Group 110"/>
              <p:cNvGrpSpPr/>
              <p:nvPr/>
            </p:nvGrpSpPr>
            <p:grpSpPr>
              <a:xfrm>
                <a:off x="4490432" y="4924925"/>
                <a:ext cx="2519968" cy="470758"/>
                <a:chOff x="4490432" y="4924925"/>
                <a:chExt cx="2519968" cy="470758"/>
              </a:xfrm>
            </p:grpSpPr>
            <p:cxnSp>
              <p:nvCxnSpPr>
                <p:cNvPr id="115" name="Straight Arrow Connector 114"/>
                <p:cNvCxnSpPr>
                  <a:stCxn id="101" idx="6"/>
                  <a:endCxn id="103"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6" name="TextBox 115"/>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112" name="Group 111"/>
              <p:cNvGrpSpPr/>
              <p:nvPr/>
            </p:nvGrpSpPr>
            <p:grpSpPr>
              <a:xfrm>
                <a:off x="4379625" y="2474625"/>
                <a:ext cx="2715486" cy="2284380"/>
                <a:chOff x="4379625" y="2474625"/>
                <a:chExt cx="2715486" cy="2284380"/>
              </a:xfrm>
            </p:grpSpPr>
            <p:cxnSp>
              <p:nvCxnSpPr>
                <p:cNvPr id="113" name="Straight Arrow Connector 112"/>
                <p:cNvCxnSpPr>
                  <a:stCxn id="101" idx="7"/>
                  <a:endCxn id="102"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4" name="TextBox 113"/>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94" name="TextBox 93"/>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95" name="TextBox 94"/>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96" name="TextBox 95"/>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97" name="TextBox 96"/>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98" name="TextBox 97"/>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131" name="Oval 130"/>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35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a:t>
            </a:fld>
            <a:endParaRPr lang="en-GB"/>
          </a:p>
        </p:txBody>
      </p:sp>
      <p:sp>
        <p:nvSpPr>
          <p:cNvPr id="6" name="Content Placeholder 5"/>
          <p:cNvSpPr>
            <a:spLocks noGrp="1"/>
          </p:cNvSpPr>
          <p:nvPr>
            <p:ph sz="quarter" idx="1"/>
          </p:nvPr>
        </p:nvSpPr>
        <p:spPr/>
        <p:txBody>
          <a:bodyPr>
            <a:normAutofit/>
          </a:bodyPr>
          <a:lstStyle/>
          <a:p>
            <a:r>
              <a:rPr lang="en-US" dirty="0"/>
              <a:t>Given a graph G and a start vertex, breadth first search systematically explores edges of G to </a:t>
            </a:r>
            <a:r>
              <a:rPr lang="en-US" b="1" dirty="0"/>
              <a:t>discover</a:t>
            </a:r>
            <a:r>
              <a:rPr lang="en-US" dirty="0"/>
              <a:t> vertices that are reachable from start vertex. </a:t>
            </a:r>
          </a:p>
          <a:p>
            <a:r>
              <a:rPr lang="en-US" dirty="0"/>
              <a:t>It is named as breadth first because as it traverse the vertices at distance K before the vertices at distance k+1, where k represents number of edges.</a:t>
            </a:r>
          </a:p>
          <a:p>
            <a:pPr marL="274320" lvl="1">
              <a:spcBef>
                <a:spcPts val="600"/>
              </a:spcBef>
              <a:buClr>
                <a:schemeClr val="accent1"/>
              </a:buClr>
            </a:pPr>
            <a:r>
              <a:rPr lang="en-US" dirty="0"/>
              <a:t>BFS order of vertices From 1: 1 , 2, 3, 4, 5, 6, 7</a:t>
            </a:r>
          </a:p>
          <a:p>
            <a:endParaRPr lang="en-US" dirty="0"/>
          </a:p>
          <a:p>
            <a:endParaRPr lang="en-US" dirty="0"/>
          </a:p>
          <a:p>
            <a:endParaRPr lang="en-US" dirty="0"/>
          </a:p>
          <a:p>
            <a:endParaRPr lang="en-US" dirty="0"/>
          </a:p>
          <a:p>
            <a:pPr lvl="1"/>
            <a:r>
              <a:rPr lang="en-US" dirty="0"/>
              <a:t>Vertices at edge distance of 1are visited before vertices at edge distance of 2.</a:t>
            </a:r>
          </a:p>
          <a:p>
            <a:pPr lvl="1"/>
            <a:r>
              <a:rPr lang="en-US" dirty="0"/>
              <a:t>So, BFS discovers each vertex by exploring minimum possible number of edges. </a:t>
            </a:r>
          </a:p>
          <a:p>
            <a:endParaRPr lang="en-US" dirty="0"/>
          </a:p>
        </p:txBody>
      </p:sp>
      <p:pic>
        <p:nvPicPr>
          <p:cNvPr id="102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2" y="3098552"/>
            <a:ext cx="3784600" cy="218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71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5C069A38-2FCE-4531-91F2-74BE32DC6A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40</a:t>
            </a:fld>
            <a:endParaRPr lang="en-GB"/>
          </a:p>
        </p:txBody>
      </p:sp>
      <p:sp>
        <p:nvSpPr>
          <p:cNvPr id="6" name="Content Placeholder 5"/>
          <p:cNvSpPr>
            <a:spLocks noGrp="1"/>
          </p:cNvSpPr>
          <p:nvPr>
            <p:ph sz="quarter" idx="1"/>
          </p:nvPr>
        </p:nvSpPr>
        <p:spPr/>
        <p:txBody>
          <a:bodyPr/>
          <a:lstStyle/>
          <a:p>
            <a:r>
              <a:rPr lang="en-US" dirty="0"/>
              <a:t>Now D will be popped out, as it has minimum distance of 5</a:t>
            </a:r>
          </a:p>
          <a:p>
            <a:pPr lvl="1"/>
            <a:r>
              <a:rPr lang="en-US" dirty="0"/>
              <a:t>No node will be updated</a:t>
            </a:r>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extLst/>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312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2A435D09-524F-41ED-B72B-B369F92F2005}"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41</a:t>
            </a:fld>
            <a:endParaRPr lang="en-GB"/>
          </a:p>
        </p:txBody>
      </p:sp>
      <p:sp>
        <p:nvSpPr>
          <p:cNvPr id="6" name="Content Placeholder 5"/>
          <p:cNvSpPr>
            <a:spLocks noGrp="1"/>
          </p:cNvSpPr>
          <p:nvPr>
            <p:ph sz="quarter" idx="1"/>
          </p:nvPr>
        </p:nvSpPr>
        <p:spPr/>
        <p:txBody>
          <a:bodyPr/>
          <a:lstStyle/>
          <a:p>
            <a:r>
              <a:rPr lang="en-US" dirty="0"/>
              <a:t>Finally pop E</a:t>
            </a:r>
          </a:p>
          <a:p>
            <a:r>
              <a:rPr lang="en-US" dirty="0"/>
              <a:t>Queue has become empty and all distance and paths have been found</a:t>
            </a:r>
          </a:p>
          <a:p>
            <a:pPr lvl="1"/>
            <a:endParaRPr lang="en-US" dirty="0"/>
          </a:p>
        </p:txBody>
      </p:sp>
      <p:sp>
        <p:nvSpPr>
          <p:cNvPr id="44" name="TextBox 4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46" name="TextBox 45"/>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aphicFrame>
        <p:nvGraphicFramePr>
          <p:cNvPr id="47" name="Content Placeholder 8"/>
          <p:cNvGraphicFramePr>
            <a:graphicFrameLocks/>
          </p:cNvGraphicFramePr>
          <p:nvPr>
            <p:extLst/>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pSp>
        <p:nvGrpSpPr>
          <p:cNvPr id="48" name="Group 47"/>
          <p:cNvGrpSpPr/>
          <p:nvPr/>
        </p:nvGrpSpPr>
        <p:grpSpPr>
          <a:xfrm>
            <a:off x="5459639" y="2532489"/>
            <a:ext cx="6353197" cy="3784267"/>
            <a:chOff x="5459639" y="2532489"/>
            <a:chExt cx="6353197" cy="3784267"/>
          </a:xfrm>
        </p:grpSpPr>
        <p:grpSp>
          <p:nvGrpSpPr>
            <p:cNvPr id="49" name="Group 48"/>
            <p:cNvGrpSpPr/>
            <p:nvPr/>
          </p:nvGrpSpPr>
          <p:grpSpPr>
            <a:xfrm>
              <a:off x="5719882" y="2971800"/>
              <a:ext cx="5405318" cy="2867456"/>
              <a:chOff x="1143000" y="1749917"/>
              <a:chExt cx="6624032" cy="3654915"/>
            </a:xfrm>
          </p:grpSpPr>
          <p:sp>
            <p:nvSpPr>
              <p:cNvPr id="55" name="Oval 54"/>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6" name="Oval 55"/>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57" name="Oval 56"/>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58" name="Oval 57"/>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59" name="Oval 58"/>
              <p:cNvSpPr/>
              <p:nvPr/>
            </p:nvSpPr>
            <p:spPr>
              <a:xfrm>
                <a:off x="70104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E</a:t>
                </a:r>
              </a:p>
            </p:txBody>
          </p:sp>
          <p:grpSp>
            <p:nvGrpSpPr>
              <p:cNvPr id="60" name="Group 59"/>
              <p:cNvGrpSpPr/>
              <p:nvPr/>
            </p:nvGrpSpPr>
            <p:grpSpPr>
              <a:xfrm>
                <a:off x="1788825" y="2207116"/>
                <a:ext cx="1944975" cy="1104091"/>
                <a:chOff x="1788825" y="2207116"/>
                <a:chExt cx="1944975" cy="1104091"/>
              </a:xfrm>
            </p:grpSpPr>
            <p:cxnSp>
              <p:nvCxnSpPr>
                <p:cNvPr id="85" name="Straight Arrow Connector 84"/>
                <p:cNvCxnSpPr>
                  <a:stCxn id="55" idx="7"/>
                  <a:endCxn id="56"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1" name="Group 60"/>
              <p:cNvGrpSpPr/>
              <p:nvPr/>
            </p:nvGrpSpPr>
            <p:grpSpPr>
              <a:xfrm>
                <a:off x="1788825" y="3846226"/>
                <a:ext cx="1944975" cy="1332460"/>
                <a:chOff x="1788825" y="3846226"/>
                <a:chExt cx="1944975" cy="1332460"/>
              </a:xfrm>
            </p:grpSpPr>
            <p:cxnSp>
              <p:nvCxnSpPr>
                <p:cNvPr id="83" name="Straight Arrow Connector 82"/>
                <p:cNvCxnSpPr>
                  <a:stCxn id="55" idx="5"/>
                  <a:endCxn id="57"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2" name="Group 61"/>
              <p:cNvGrpSpPr/>
              <p:nvPr/>
            </p:nvGrpSpPr>
            <p:grpSpPr>
              <a:xfrm>
                <a:off x="3632314" y="2680318"/>
                <a:ext cx="341381" cy="1921775"/>
                <a:chOff x="3632314" y="2680318"/>
                <a:chExt cx="341381" cy="1921775"/>
              </a:xfrm>
            </p:grpSpPr>
            <p:cxnSp>
              <p:nvCxnSpPr>
                <p:cNvPr id="81" name="Straight Arrow Connector 80"/>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3" name="Group 62"/>
              <p:cNvGrpSpPr/>
              <p:nvPr/>
            </p:nvGrpSpPr>
            <p:grpSpPr>
              <a:xfrm>
                <a:off x="4186363" y="2680318"/>
                <a:ext cx="304800" cy="1859792"/>
                <a:chOff x="4186363" y="2680318"/>
                <a:chExt cx="304800" cy="1859792"/>
              </a:xfrm>
            </p:grpSpPr>
            <p:cxnSp>
              <p:nvCxnSpPr>
                <p:cNvPr id="79" name="Straight Arrow Connector 78"/>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4490432" y="1749917"/>
                <a:ext cx="2493872" cy="588447"/>
                <a:chOff x="4490432" y="1749917"/>
                <a:chExt cx="2493872" cy="588447"/>
              </a:xfrm>
            </p:grpSpPr>
            <p:cxnSp>
              <p:nvCxnSpPr>
                <p:cNvPr id="77" name="Straight Arrow Connector 76"/>
                <p:cNvCxnSpPr>
                  <a:stCxn id="56" idx="6"/>
                  <a:endCxn id="58"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5" name="Group 64"/>
              <p:cNvGrpSpPr/>
              <p:nvPr/>
            </p:nvGrpSpPr>
            <p:grpSpPr>
              <a:xfrm>
                <a:off x="4379625" y="2474625"/>
                <a:ext cx="2741582" cy="2362340"/>
                <a:chOff x="4379625" y="2474625"/>
                <a:chExt cx="2741582" cy="2362340"/>
              </a:xfrm>
            </p:grpSpPr>
            <p:cxnSp>
              <p:nvCxnSpPr>
                <p:cNvPr id="75" name="Straight Arrow Connector 74"/>
                <p:cNvCxnSpPr>
                  <a:stCxn id="56" idx="5"/>
                  <a:endCxn id="59"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6" name="Group 65"/>
              <p:cNvGrpSpPr/>
              <p:nvPr/>
            </p:nvGrpSpPr>
            <p:grpSpPr>
              <a:xfrm>
                <a:off x="7361817" y="2585432"/>
                <a:ext cx="304796" cy="2062767"/>
                <a:chOff x="7361817" y="2585432"/>
                <a:chExt cx="304796" cy="2062767"/>
              </a:xfrm>
            </p:grpSpPr>
            <p:cxnSp>
              <p:nvCxnSpPr>
                <p:cNvPr id="73" name="Straight Arrow Connector 72"/>
                <p:cNvCxnSpPr>
                  <a:stCxn id="59" idx="0"/>
                  <a:endCxn id="58"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7" name="Group 66"/>
              <p:cNvGrpSpPr/>
              <p:nvPr/>
            </p:nvGrpSpPr>
            <p:grpSpPr>
              <a:xfrm>
                <a:off x="4490432" y="4924925"/>
                <a:ext cx="2519968" cy="470758"/>
                <a:chOff x="4490432" y="4924925"/>
                <a:chExt cx="2519968" cy="470758"/>
              </a:xfrm>
            </p:grpSpPr>
            <p:cxnSp>
              <p:nvCxnSpPr>
                <p:cNvPr id="71" name="Straight Arrow Connector 70"/>
                <p:cNvCxnSpPr>
                  <a:stCxn id="57" idx="6"/>
                  <a:endCxn id="59"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68" name="Group 67"/>
              <p:cNvGrpSpPr/>
              <p:nvPr/>
            </p:nvGrpSpPr>
            <p:grpSpPr>
              <a:xfrm>
                <a:off x="4379625" y="2474625"/>
                <a:ext cx="2715486" cy="2284380"/>
                <a:chOff x="4379625" y="2474625"/>
                <a:chExt cx="2715486" cy="2284380"/>
              </a:xfrm>
            </p:grpSpPr>
            <p:cxnSp>
              <p:nvCxnSpPr>
                <p:cNvPr id="69" name="Straight Arrow Connector 68"/>
                <p:cNvCxnSpPr>
                  <a:stCxn id="57" idx="7"/>
                  <a:endCxn id="58"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0" name="TextBox 69"/>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0" name="TextBox 49"/>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1" name="TextBox 50"/>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2" name="TextBox 51"/>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3" name="TextBox 52"/>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54" name="TextBox 53"/>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87" name="Oval 86"/>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39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42</a:t>
            </a:fld>
            <a:endParaRPr lang="en-GB"/>
          </a:p>
        </p:txBody>
      </p:sp>
      <p:sp>
        <p:nvSpPr>
          <p:cNvPr id="6" name="Content Placeholder 5"/>
          <p:cNvSpPr>
            <a:spLocks noGrp="1"/>
          </p:cNvSpPr>
          <p:nvPr>
            <p:ph sz="quarter" idx="1"/>
          </p:nvPr>
        </p:nvSpPr>
        <p:spPr/>
        <p:txBody>
          <a:bodyPr/>
          <a:lstStyle/>
          <a:p>
            <a:r>
              <a:rPr lang="en-US" dirty="0"/>
              <a:t>Dijkstra’s Shortest Path Tree</a:t>
            </a:r>
          </a:p>
        </p:txBody>
      </p:sp>
      <p:grpSp>
        <p:nvGrpSpPr>
          <p:cNvPr id="8" name="Group 7"/>
          <p:cNvGrpSpPr/>
          <p:nvPr/>
        </p:nvGrpSpPr>
        <p:grpSpPr>
          <a:xfrm>
            <a:off x="3120218" y="2257420"/>
            <a:ext cx="5405318" cy="2867456"/>
            <a:chOff x="1143000" y="1749917"/>
            <a:chExt cx="6624032" cy="3654915"/>
          </a:xfrm>
        </p:grpSpPr>
        <p:sp>
          <p:nvSpPr>
            <p:cNvPr id="14" name="Oval 13"/>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15" name="Oval 14"/>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16" name="Oval 15"/>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17" name="Oval 16"/>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18" name="Oval 17"/>
            <p:cNvSpPr/>
            <p:nvPr/>
          </p:nvSpPr>
          <p:spPr>
            <a:xfrm>
              <a:off x="70104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E</a:t>
              </a:r>
            </a:p>
          </p:txBody>
        </p:sp>
        <p:grpSp>
          <p:nvGrpSpPr>
            <p:cNvPr id="20" name="Group 19"/>
            <p:cNvGrpSpPr/>
            <p:nvPr/>
          </p:nvGrpSpPr>
          <p:grpSpPr>
            <a:xfrm>
              <a:off x="1788825" y="3846226"/>
              <a:ext cx="1944975" cy="1332460"/>
              <a:chOff x="1788825" y="3846226"/>
              <a:chExt cx="1944975" cy="1332460"/>
            </a:xfrm>
          </p:grpSpPr>
          <p:cxnSp>
            <p:nvCxnSpPr>
              <p:cNvPr id="42" name="Straight Arrow Connector 41"/>
              <p:cNvCxnSpPr>
                <a:stCxn id="14" idx="5"/>
                <a:endCxn id="16"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43" name="TextBox 4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22" name="Group 21"/>
            <p:cNvGrpSpPr/>
            <p:nvPr/>
          </p:nvGrpSpPr>
          <p:grpSpPr>
            <a:xfrm>
              <a:off x="4186363" y="2680318"/>
              <a:ext cx="304800" cy="1859792"/>
              <a:chOff x="4186363" y="2680318"/>
              <a:chExt cx="304800" cy="1859792"/>
            </a:xfrm>
          </p:grpSpPr>
          <p:cxnSp>
            <p:nvCxnSpPr>
              <p:cNvPr id="38" name="Straight Arrow Connector 37"/>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9" name="TextBox 3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23" name="Group 22"/>
            <p:cNvGrpSpPr/>
            <p:nvPr/>
          </p:nvGrpSpPr>
          <p:grpSpPr>
            <a:xfrm>
              <a:off x="4490432" y="1749917"/>
              <a:ext cx="2493872" cy="588447"/>
              <a:chOff x="4490432" y="1749917"/>
              <a:chExt cx="2493872" cy="588447"/>
            </a:xfrm>
          </p:grpSpPr>
          <p:cxnSp>
            <p:nvCxnSpPr>
              <p:cNvPr id="36" name="Straight Arrow Connector 35"/>
              <p:cNvCxnSpPr>
                <a:stCxn id="15" idx="6"/>
                <a:endCxn id="17"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7" name="TextBox 3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24" name="Group 23"/>
            <p:cNvGrpSpPr/>
            <p:nvPr/>
          </p:nvGrpSpPr>
          <p:grpSpPr>
            <a:xfrm>
              <a:off x="4379625" y="2474625"/>
              <a:ext cx="2741582" cy="2362340"/>
              <a:chOff x="4379625" y="2474625"/>
              <a:chExt cx="2741582" cy="2362340"/>
            </a:xfrm>
          </p:grpSpPr>
          <p:cxnSp>
            <p:nvCxnSpPr>
              <p:cNvPr id="34" name="Straight Arrow Connector 33"/>
              <p:cNvCxnSpPr>
                <a:stCxn id="15" idx="5"/>
                <a:endCxn id="18"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5" name="TextBox 3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spTree>
    <p:extLst>
      <p:ext uri="{BB962C8B-B14F-4D97-AF65-F5344CB8AC3E}">
        <p14:creationId xmlns:p14="http://schemas.microsoft.com/office/powerpoint/2010/main" val="2605694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43</a:t>
            </a:fld>
            <a:endParaRPr lang="en-GB"/>
          </a:p>
        </p:txBody>
      </p:sp>
      <p:sp>
        <p:nvSpPr>
          <p:cNvPr id="6" name="Content Placeholder 5"/>
          <p:cNvSpPr>
            <a:spLocks noGrp="1"/>
          </p:cNvSpPr>
          <p:nvPr>
            <p:ph sz="quarter" idx="1"/>
          </p:nvPr>
        </p:nvSpPr>
        <p:spPr/>
        <p:txBody>
          <a:bodyPr/>
          <a:lstStyle/>
          <a:p>
            <a:r>
              <a:rPr lang="en-US" dirty="0"/>
              <a:t>Start vertex: 1</a:t>
            </a:r>
          </a:p>
          <a:p>
            <a:endParaRPr lang="en-US" dirty="0"/>
          </a:p>
          <a:p>
            <a:endParaRPr lang="en-US" dirty="0"/>
          </a:p>
          <a:p>
            <a:endParaRPr lang="en-US" dirty="0"/>
          </a:p>
          <a:p>
            <a:endParaRPr lang="en-US" dirty="0"/>
          </a:p>
          <a:p>
            <a:endParaRPr lang="en-US" dirty="0"/>
          </a:p>
          <a:p>
            <a:endParaRPr lang="en-US" dirty="0"/>
          </a:p>
          <a:p>
            <a:endParaRPr lang="en-US" dirty="0"/>
          </a:p>
          <a:p>
            <a:r>
              <a:rPr lang="en-US" dirty="0"/>
              <a:t>Path is alternate for parent</a:t>
            </a:r>
          </a:p>
          <a:p>
            <a:r>
              <a:rPr lang="en-US" dirty="0"/>
              <a:t>Cost is alternate for distance</a:t>
            </a:r>
          </a:p>
        </p:txBody>
      </p:sp>
      <p:pic>
        <p:nvPicPr>
          <p:cNvPr id="7" name="Picture 6"/>
          <p:cNvPicPr>
            <a:picLocks noChangeAspect="1"/>
          </p:cNvPicPr>
          <p:nvPr/>
        </p:nvPicPr>
        <p:blipFill>
          <a:blip r:embed="rId2"/>
          <a:stretch>
            <a:fillRect/>
          </a:stretch>
        </p:blipFill>
        <p:spPr>
          <a:xfrm>
            <a:off x="6745208" y="1321106"/>
            <a:ext cx="4179982" cy="4733947"/>
          </a:xfrm>
          <a:prstGeom prst="rect">
            <a:avLst/>
          </a:prstGeom>
        </p:spPr>
      </p:pic>
      <p:pic>
        <p:nvPicPr>
          <p:cNvPr id="8" name="Picture 7"/>
          <p:cNvPicPr>
            <a:picLocks noChangeAspect="1"/>
          </p:cNvPicPr>
          <p:nvPr/>
        </p:nvPicPr>
        <p:blipFill>
          <a:blip r:embed="rId3"/>
          <a:stretch>
            <a:fillRect/>
          </a:stretch>
        </p:blipFill>
        <p:spPr>
          <a:xfrm>
            <a:off x="971551" y="1857373"/>
            <a:ext cx="4302906" cy="3060437"/>
          </a:xfrm>
          <a:prstGeom prst="rect">
            <a:avLst/>
          </a:prstGeom>
        </p:spPr>
      </p:pic>
      <p:pic>
        <p:nvPicPr>
          <p:cNvPr id="9" name="Picture 8"/>
          <p:cNvPicPr>
            <a:picLocks noChangeAspect="1"/>
          </p:cNvPicPr>
          <p:nvPr/>
        </p:nvPicPr>
        <p:blipFill rotWithShape="1">
          <a:blip r:embed="rId3"/>
          <a:srcRect l="34574"/>
          <a:stretch/>
        </p:blipFill>
        <p:spPr>
          <a:xfrm>
            <a:off x="1773436" y="1857373"/>
            <a:ext cx="3429580" cy="3060437"/>
          </a:xfrm>
          <a:prstGeom prst="rect">
            <a:avLst/>
          </a:prstGeom>
        </p:spPr>
      </p:pic>
    </p:spTree>
    <p:extLst>
      <p:ext uri="{BB962C8B-B14F-4D97-AF65-F5344CB8AC3E}">
        <p14:creationId xmlns:p14="http://schemas.microsoft.com/office/powerpoint/2010/main" val="261244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Shortest Path Algorithm</a:t>
            </a:r>
          </a:p>
        </p:txBody>
      </p:sp>
      <p:sp>
        <p:nvSpPr>
          <p:cNvPr id="3" name="Date Placeholder 2"/>
          <p:cNvSpPr>
            <a:spLocks noGrp="1"/>
          </p:cNvSpPr>
          <p:nvPr>
            <p:ph type="dt" sz="half" idx="10"/>
          </p:nvPr>
        </p:nvSpPr>
        <p:spPr/>
        <p:txBody>
          <a:bodyPr/>
          <a:lstStyle/>
          <a:p>
            <a:fld id="{32851B4C-9852-42FD-908E-67A03B5A40D4}"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44</a:t>
            </a:fld>
            <a:endParaRPr lang="en-GB"/>
          </a:p>
        </p:txBody>
      </p:sp>
      <p:sp>
        <p:nvSpPr>
          <p:cNvPr id="6" name="Content Placeholder 5"/>
          <p:cNvSpPr>
            <a:spLocks noGrp="1"/>
          </p:cNvSpPr>
          <p:nvPr>
            <p:ph sz="quarter" idx="1"/>
          </p:nvPr>
        </p:nvSpPr>
        <p:spPr/>
        <p:txBody>
          <a:bodyPr>
            <a:normAutofit fontScale="47500" lnSpcReduction="20000"/>
          </a:bodyPr>
          <a:lstStyle/>
          <a:p>
            <a:r>
              <a:rPr lang="en-US" dirty="0"/>
              <a:t>Algorithm: DIJKSTRA(G, start)</a:t>
            </a:r>
          </a:p>
          <a:p>
            <a:pPr lvl="1"/>
            <a:r>
              <a:rPr lang="en-US" dirty="0">
                <a:latin typeface="Consolas" panose="020B0609020204030204" pitchFamily="49" charset="0"/>
                <a:cs typeface="Consolas" panose="020B0609020204030204" pitchFamily="49" charset="0"/>
              </a:rPr>
              <a:t>Input: Graph G and start vertex of graph G</a:t>
            </a:r>
          </a:p>
          <a:p>
            <a:pPr lvl="1"/>
            <a:r>
              <a:rPr lang="en-US" b="1" dirty="0">
                <a:latin typeface="Consolas" panose="020B0609020204030204" pitchFamily="49" charset="0"/>
                <a:cs typeface="Consolas" panose="020B0609020204030204" pitchFamily="49" charset="0"/>
              </a:rPr>
              <a:t>Steps:</a:t>
            </a:r>
          </a:p>
          <a:p>
            <a:pPr marL="731520" lvl="1" indent="-457200">
              <a:buFont typeface="+mj-lt"/>
              <a:buAutoNum type="arabicPeriod"/>
            </a:pPr>
            <a:r>
              <a:rPr lang="en-US" sz="2400" dirty="0">
                <a:latin typeface="Consolas" panose="020B0609020204030204" pitchFamily="49" charset="0"/>
                <a:cs typeface="Consolas" panose="020B0609020204030204" pitchFamily="49" charset="0"/>
              </a:rPr>
              <a:t>PQ = new </a:t>
            </a:r>
            <a:r>
              <a:rPr lang="en-US" sz="2400" dirty="0" err="1">
                <a:latin typeface="Consolas" panose="020B0609020204030204" pitchFamily="49" charset="0"/>
                <a:cs typeface="Consolas" panose="020B0609020204030204" pitchFamily="49" charset="0"/>
              </a:rPr>
              <a:t>PriorityQueue</a:t>
            </a:r>
            <a:r>
              <a:rPr lang="en-US" sz="2400" dirty="0">
                <a:latin typeface="Consolas" panose="020B0609020204030204" pitchFamily="49" charset="0"/>
                <a:cs typeface="Consolas" panose="020B0609020204030204" pitchFamily="49" charset="0"/>
              </a:rPr>
              <a:t>(V) //where V is number of vertices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Mark start’s </a:t>
            </a:r>
            <a:r>
              <a:rPr lang="en-US" sz="2400" dirty="0" err="1">
                <a:solidFill>
                  <a:srgbClr val="1F497D"/>
                </a:solidFill>
                <a:latin typeface="Consolas" panose="020B0609020204030204" pitchFamily="49" charset="0"/>
                <a:cs typeface="Consolas" panose="020B0609020204030204" pitchFamily="49" charset="0"/>
              </a:rPr>
              <a:t>dist</a:t>
            </a:r>
            <a:r>
              <a:rPr lang="en-US" sz="2400" dirty="0">
                <a:solidFill>
                  <a:srgbClr val="1F497D"/>
                </a:solidFill>
                <a:latin typeface="Consolas" panose="020B0609020204030204" pitchFamily="49" charset="0"/>
                <a:cs typeface="Consolas" panose="020B0609020204030204" pitchFamily="49" charset="0"/>
              </a:rPr>
              <a:t>=0</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For each node v  in G         //initialization of all nodes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if start != 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d[v]= infinity</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p[v]=null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if</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a:t>
            </a:r>
            <a:r>
              <a:rPr lang="en-US" sz="2400" dirty="0" err="1">
                <a:solidFill>
                  <a:srgbClr val="1F497D"/>
                </a:solidFill>
                <a:latin typeface="Consolas" panose="020B0609020204030204" pitchFamily="49" charset="0"/>
                <a:cs typeface="Consolas" panose="020B0609020204030204" pitchFamily="49" charset="0"/>
              </a:rPr>
              <a:t>PQ.add</a:t>
            </a:r>
            <a:r>
              <a:rPr lang="en-US" sz="2400" dirty="0">
                <a:solidFill>
                  <a:srgbClr val="1F497D"/>
                </a:solidFill>
                <a:latin typeface="Consolas" panose="020B0609020204030204" pitchFamily="49" charset="0"/>
                <a:cs typeface="Consolas" panose="020B0609020204030204" pitchFamily="49" charset="0"/>
              </a:rPr>
              <a:t>(</a:t>
            </a:r>
            <a:r>
              <a:rPr lang="en-US" sz="2400" dirty="0" err="1">
                <a:solidFill>
                  <a:srgbClr val="1F497D"/>
                </a:solidFill>
                <a:latin typeface="Consolas" panose="020B0609020204030204" pitchFamily="49" charset="0"/>
                <a:cs typeface="Consolas" panose="020B0609020204030204" pitchFamily="49" charset="0"/>
              </a:rPr>
              <a:t>v,d</a:t>
            </a:r>
            <a:r>
              <a:rPr lang="en-US" sz="2400" dirty="0">
                <a:solidFill>
                  <a:srgbClr val="1F497D"/>
                </a:solidFill>
                <a:latin typeface="Consolas" panose="020B0609020204030204" pitchFamily="49" charset="0"/>
                <a:cs typeface="Consolas" panose="020B0609020204030204" pitchFamily="49" charset="0"/>
              </a:rPr>
              <a:t>[v])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End For </a:t>
            </a:r>
          </a:p>
          <a:p>
            <a:pPr marL="731520" lvl="1" indent="-457200">
              <a:buFont typeface="+mj-lt"/>
              <a:buAutoNum type="arabicPeriod"/>
            </a:pPr>
            <a:r>
              <a:rPr lang="en-US" sz="2500" dirty="0">
                <a:solidFill>
                  <a:srgbClr val="1F497D"/>
                </a:solidFill>
                <a:latin typeface="Consolas" panose="020B0609020204030204" pitchFamily="49" charset="0"/>
                <a:cs typeface="Consolas" panose="020B0609020204030204" pitchFamily="49" charset="0"/>
              </a:rPr>
              <a:t>while PQ is not empty</a:t>
            </a:r>
          </a:p>
          <a:p>
            <a:pPr marL="731520" lvl="1" indent="-457200">
              <a:buFont typeface="+mj-lt"/>
              <a:buAutoNum type="arabicPeriod"/>
            </a:pPr>
            <a:r>
              <a:rPr lang="en-US" sz="2500" dirty="0">
                <a:solidFill>
                  <a:srgbClr val="1F497D"/>
                </a:solidFill>
                <a:latin typeface="Consolas" panose="020B0609020204030204" pitchFamily="49" charset="0"/>
                <a:cs typeface="Consolas" panose="020B0609020204030204" pitchFamily="49" charset="0"/>
              </a:rPr>
              <a:t>   u = </a:t>
            </a:r>
            <a:r>
              <a:rPr lang="en-US" sz="2500" dirty="0" err="1">
                <a:solidFill>
                  <a:srgbClr val="1F497D"/>
                </a:solidFill>
                <a:latin typeface="Consolas" panose="020B0609020204030204" pitchFamily="49" charset="0"/>
                <a:cs typeface="Consolas" panose="020B0609020204030204" pitchFamily="49" charset="0"/>
              </a:rPr>
              <a:t>PQ.removeMin</a:t>
            </a:r>
            <a:r>
              <a:rPr lang="en-US" sz="2500" dirty="0">
                <a:solidFill>
                  <a:srgbClr val="1F497D"/>
                </a:solidFill>
                <a:latin typeface="Consolas" panose="020B0609020204030204" pitchFamily="49" charset="0"/>
                <a:cs typeface="Consolas" panose="020B0609020204030204" pitchFamily="49" charset="0"/>
              </a:rPr>
              <a:t>()</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For each node v adjacent to u that is in PQ //updating distances of adjacent nodes</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if d[v] &gt; d[u]+ cost(</a:t>
            </a:r>
            <a:r>
              <a:rPr lang="en-US" sz="2400" dirty="0" err="1">
                <a:solidFill>
                  <a:srgbClr val="1F497D"/>
                </a:solidFill>
                <a:latin typeface="Consolas" panose="020B0609020204030204" pitchFamily="49" charset="0"/>
                <a:cs typeface="Consolas" panose="020B0609020204030204" pitchFamily="49" charset="0"/>
              </a:rPr>
              <a:t>u,v</a:t>
            </a:r>
            <a:r>
              <a:rPr lang="en-US" sz="2400" dirty="0">
                <a:solidFill>
                  <a:srgbClr val="1F497D"/>
                </a:solidFill>
                <a:latin typeface="Consolas" panose="020B0609020204030204" pitchFamily="49" charset="0"/>
                <a:cs typeface="Consolas" panose="020B0609020204030204" pitchFamily="49" charset="0"/>
              </a:rPr>
              <a:t>) //cost mean edge weight between u and 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d[v] = d[u] + cost(</a:t>
            </a:r>
            <a:r>
              <a:rPr lang="en-US" sz="2400" dirty="0" err="1">
                <a:solidFill>
                  <a:srgbClr val="1F497D"/>
                </a:solidFill>
                <a:latin typeface="Consolas" panose="020B0609020204030204" pitchFamily="49" charset="0"/>
                <a:cs typeface="Consolas" panose="020B0609020204030204" pitchFamily="49" charset="0"/>
              </a:rPr>
              <a:t>u,v</a:t>
            </a:r>
            <a:r>
              <a:rPr lang="en-US" sz="2400" dirty="0">
                <a:solidFill>
                  <a:srgbClr val="1F497D"/>
                </a:solidFill>
                <a:latin typeface="Consolas" panose="020B0609020204030204" pitchFamily="49" charset="0"/>
                <a:cs typeface="Consolas" panose="020B0609020204030204" pitchFamily="49" charset="0"/>
              </a:rPr>
              <a:t>)   // update distance with new value</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p[v] = u 		// update </a:t>
            </a:r>
            <a:r>
              <a:rPr lang="en-US" sz="2400" dirty="0" err="1">
                <a:solidFill>
                  <a:srgbClr val="1F497D"/>
                </a:solidFill>
                <a:latin typeface="Consolas" panose="020B0609020204030204" pitchFamily="49" charset="0"/>
                <a:cs typeface="Consolas" panose="020B0609020204030204" pitchFamily="49" charset="0"/>
              </a:rPr>
              <a:t>prev</a:t>
            </a:r>
            <a:r>
              <a:rPr lang="en-US" sz="2400" dirty="0">
                <a:solidFill>
                  <a:srgbClr val="1F497D"/>
                </a:solidFill>
                <a:latin typeface="Consolas" panose="020B0609020204030204" pitchFamily="49" charset="0"/>
                <a:cs typeface="Consolas" panose="020B0609020204030204" pitchFamily="49" charset="0"/>
              </a:rPr>
              <a:t> pointers to maintain path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a:t>
            </a:r>
            <a:r>
              <a:rPr lang="en-US" sz="2400" dirty="0" err="1">
                <a:solidFill>
                  <a:srgbClr val="1F497D"/>
                </a:solidFill>
                <a:latin typeface="Consolas" panose="020B0609020204030204" pitchFamily="49" charset="0"/>
                <a:cs typeface="Consolas" panose="020B0609020204030204" pitchFamily="49" charset="0"/>
              </a:rPr>
              <a:t>PQ.decrease_Priority</a:t>
            </a:r>
            <a:r>
              <a:rPr lang="en-US" sz="2400" dirty="0">
                <a:solidFill>
                  <a:srgbClr val="1F497D"/>
                </a:solidFill>
                <a:latin typeface="Consolas" panose="020B0609020204030204" pitchFamily="49" charset="0"/>
                <a:cs typeface="Consolas" panose="020B0609020204030204" pitchFamily="49" charset="0"/>
              </a:rPr>
              <a:t>(</a:t>
            </a:r>
            <a:r>
              <a:rPr lang="en-US" sz="2400" dirty="0" err="1">
                <a:solidFill>
                  <a:srgbClr val="1F497D"/>
                </a:solidFill>
                <a:latin typeface="Consolas" panose="020B0609020204030204" pitchFamily="49" charset="0"/>
                <a:cs typeface="Consolas" panose="020B0609020204030204" pitchFamily="49" charset="0"/>
              </a:rPr>
              <a:t>v,d</a:t>
            </a:r>
            <a:r>
              <a:rPr lang="en-US" sz="2400" dirty="0">
                <a:solidFill>
                  <a:srgbClr val="1F497D"/>
                </a:solidFill>
                <a:latin typeface="Consolas" panose="020B0609020204030204" pitchFamily="49" charset="0"/>
                <a:cs typeface="Consolas" panose="020B0609020204030204" pitchFamily="49" charset="0"/>
              </a:rPr>
              <a:t>[v])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if</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For</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End While</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return d[] and p[]</a:t>
            </a:r>
            <a:endParaRPr lang="en-GB" sz="2400" dirty="0">
              <a:solidFill>
                <a:srgbClr val="1F497D"/>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6486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Date Placeholder 2"/>
          <p:cNvSpPr>
            <a:spLocks noGrp="1"/>
          </p:cNvSpPr>
          <p:nvPr>
            <p:ph type="dt" sz="half" idx="10"/>
          </p:nvPr>
        </p:nvSpPr>
        <p:spPr/>
        <p:txBody>
          <a:bodyPr/>
          <a:lstStyle/>
          <a:p>
            <a:fld id="{88CCEA55-DF1E-4F2B-9CD4-985D158B8218}"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45</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Depends upon implementation of priority queue</a:t>
            </a:r>
          </a:p>
          <a:p>
            <a:pPr lvl="1"/>
            <a:r>
              <a:rPr lang="en-US" dirty="0"/>
              <a:t>With array/ linked list implementation</a:t>
            </a:r>
          </a:p>
          <a:p>
            <a:pPr lvl="2"/>
            <a:r>
              <a:rPr lang="en-US" dirty="0" err="1"/>
              <a:t>removeMin</a:t>
            </a:r>
            <a:r>
              <a:rPr lang="en-US" dirty="0"/>
              <a:t>() will take O(V) time</a:t>
            </a:r>
          </a:p>
          <a:p>
            <a:pPr lvl="2"/>
            <a:r>
              <a:rPr lang="en-US" dirty="0"/>
              <a:t>Priority update at each distance update</a:t>
            </a:r>
            <a:r>
              <a:rPr lang="en-US" dirty="0">
                <a:sym typeface="Wingdings" panose="05000000000000000000" pitchFamily="2" charset="2"/>
              </a:rPr>
              <a:t></a:t>
            </a:r>
            <a:r>
              <a:rPr lang="en-US" dirty="0"/>
              <a:t> O(1) time</a:t>
            </a:r>
          </a:p>
          <a:p>
            <a:pPr lvl="1"/>
            <a:r>
              <a:rPr lang="en-US" dirty="0"/>
              <a:t>With binary heap implementation</a:t>
            </a:r>
          </a:p>
          <a:p>
            <a:pPr lvl="2"/>
            <a:r>
              <a:rPr lang="en-US" dirty="0" err="1"/>
              <a:t>removeMin</a:t>
            </a:r>
            <a:r>
              <a:rPr lang="en-US" dirty="0"/>
              <a:t>() will take O(</a:t>
            </a:r>
            <a:r>
              <a:rPr lang="en-US" dirty="0" err="1"/>
              <a:t>logV</a:t>
            </a:r>
            <a:r>
              <a:rPr lang="en-US" dirty="0"/>
              <a:t>) time</a:t>
            </a:r>
          </a:p>
          <a:p>
            <a:pPr lvl="2"/>
            <a:r>
              <a:rPr lang="en-US" dirty="0"/>
              <a:t>Priority update at each distance update</a:t>
            </a:r>
            <a:r>
              <a:rPr lang="en-US" dirty="0">
                <a:sym typeface="Wingdings" panose="05000000000000000000" pitchFamily="2" charset="2"/>
              </a:rPr>
              <a:t></a:t>
            </a:r>
            <a:r>
              <a:rPr lang="en-US" dirty="0"/>
              <a:t> O(</a:t>
            </a:r>
            <a:r>
              <a:rPr lang="en-US" dirty="0" err="1"/>
              <a:t>logV</a:t>
            </a:r>
            <a:r>
              <a:rPr lang="en-US" dirty="0"/>
              <a:t>) time</a:t>
            </a:r>
          </a:p>
          <a:p>
            <a:endParaRPr lang="en-US" dirty="0"/>
          </a:p>
          <a:p>
            <a:r>
              <a:rPr lang="en-US" dirty="0"/>
              <a:t>Time complexity with array or list as priority queue will be O(V</a:t>
            </a:r>
            <a:r>
              <a:rPr lang="en-US" baseline="30000" dirty="0"/>
              <a:t>2</a:t>
            </a:r>
            <a:r>
              <a:rPr lang="en-US" dirty="0"/>
              <a:t>)</a:t>
            </a:r>
          </a:p>
          <a:p>
            <a:r>
              <a:rPr lang="en-US" dirty="0"/>
              <a:t>Time complexity with heap as priority queue will be O(E+ </a:t>
            </a:r>
            <a:r>
              <a:rPr lang="en-US" dirty="0" err="1"/>
              <a:t>VlogV</a:t>
            </a:r>
            <a:r>
              <a:rPr lang="en-US" dirty="0"/>
              <a:t>)</a:t>
            </a:r>
          </a:p>
          <a:p>
            <a:r>
              <a:rPr lang="en-US" dirty="0"/>
              <a:t>For details please visit:</a:t>
            </a:r>
          </a:p>
          <a:p>
            <a:pPr lvl="1"/>
            <a:r>
              <a:rPr lang="en-US" dirty="0">
                <a:hlinkClick r:id="rId2"/>
              </a:rPr>
              <a:t>http://en.wikipedia.org/wiki/Dijkstra%27s_algorithm</a:t>
            </a:r>
            <a:endParaRPr lang="en-US" dirty="0"/>
          </a:p>
          <a:p>
            <a:pPr lvl="1"/>
            <a:r>
              <a:rPr lang="en-US" dirty="0">
                <a:hlinkClick r:id="rId3"/>
              </a:rPr>
              <a:t>https://www.cs.cornell.edu/courses/cs312/2002sp/lectures/lec20/lec20.htm</a:t>
            </a:r>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726447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Shortest Path Algorithm</a:t>
            </a:r>
          </a:p>
        </p:txBody>
      </p:sp>
      <p:sp>
        <p:nvSpPr>
          <p:cNvPr id="3" name="Date Placeholder 2"/>
          <p:cNvSpPr>
            <a:spLocks noGrp="1"/>
          </p:cNvSpPr>
          <p:nvPr>
            <p:ph type="dt" sz="half" idx="10"/>
          </p:nvPr>
        </p:nvSpPr>
        <p:spPr/>
        <p:txBody>
          <a:bodyPr/>
          <a:lstStyle/>
          <a:p>
            <a:fld id="{D06878F1-987D-43F1-B5E3-5FEA53560E42}"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46</a:t>
            </a:fld>
            <a:endParaRPr lang="en-GB"/>
          </a:p>
        </p:txBody>
      </p:sp>
      <p:sp>
        <p:nvSpPr>
          <p:cNvPr id="6" name="Content Placeholder 5"/>
          <p:cNvSpPr>
            <a:spLocks noGrp="1"/>
          </p:cNvSpPr>
          <p:nvPr>
            <p:ph sz="quarter" idx="1"/>
          </p:nvPr>
        </p:nvSpPr>
        <p:spPr/>
        <p:txBody>
          <a:bodyPr/>
          <a:lstStyle/>
          <a:p>
            <a:r>
              <a:rPr lang="en-US" dirty="0"/>
              <a:t>Run Dijkstra’s algorithm on following graph, taking 0 as start node.</a:t>
            </a:r>
          </a:p>
        </p:txBody>
      </p:sp>
      <p:pic>
        <p:nvPicPr>
          <p:cNvPr id="2050" name="Picture 2" descr="http://d2o58evtke57tz.cloudfront.net/wp-content/uploads/Fi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454" y="2985134"/>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Dijkstra’s fails?</a:t>
            </a:r>
          </a:p>
        </p:txBody>
      </p:sp>
      <p:sp>
        <p:nvSpPr>
          <p:cNvPr id="3" name="Date Placeholder 2"/>
          <p:cNvSpPr>
            <a:spLocks noGrp="1"/>
          </p:cNvSpPr>
          <p:nvPr>
            <p:ph type="dt" sz="half" idx="10"/>
          </p:nvPr>
        </p:nvSpPr>
        <p:spPr/>
        <p:txBody>
          <a:bodyPr/>
          <a:lstStyle/>
          <a:p>
            <a:fld id="{D7D0B0A0-683C-40A3-961C-BE33060D10A2}"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47</a:t>
            </a:fld>
            <a:endParaRPr lang="en-GB"/>
          </a:p>
        </p:txBody>
      </p:sp>
      <p:sp>
        <p:nvSpPr>
          <p:cNvPr id="6" name="Content Placeholder 5"/>
          <p:cNvSpPr>
            <a:spLocks noGrp="1"/>
          </p:cNvSpPr>
          <p:nvPr>
            <p:ph sz="quarter" idx="1"/>
          </p:nvPr>
        </p:nvSpPr>
        <p:spPr/>
        <p:txBody>
          <a:bodyPr/>
          <a:lstStyle/>
          <a:p>
            <a:pPr lvl="1"/>
            <a:r>
              <a:rPr lang="en-US" dirty="0"/>
              <a:t>Run Dijkstra’s algorithm on following graph taking A as start vertex:</a:t>
            </a:r>
          </a:p>
          <a:p>
            <a:pPr lvl="1"/>
            <a:r>
              <a:rPr lang="en-US" dirty="0"/>
              <a:t>Is there any problem with final answers? </a:t>
            </a:r>
          </a:p>
          <a:p>
            <a:pPr lvl="2"/>
            <a:r>
              <a:rPr lang="en-US" dirty="0"/>
              <a:t>What is shortest path distance from A to B according to Dijkstra’s?</a:t>
            </a:r>
          </a:p>
          <a:p>
            <a:pPr lvl="2"/>
            <a:r>
              <a:rPr lang="en-US" dirty="0"/>
              <a:t>What is actual shortest path distance from A to B</a:t>
            </a:r>
          </a:p>
        </p:txBody>
      </p:sp>
      <p:pic>
        <p:nvPicPr>
          <p:cNvPr id="1026" name="Picture 2" descr="http://i.stack.imgur.com/rmow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0" y="2736669"/>
            <a:ext cx="3643630" cy="34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94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Ordering/Sort</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48</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Topological ordering of a directed graph is a linear ordering of its vertices such that for every directed edge (u, v) from vertex u to vertex v, u comes before v in the ordering.  Vertices are placed in an ordering according to edges.</a:t>
            </a:r>
          </a:p>
          <a:p>
            <a:endParaRPr lang="en-US" dirty="0"/>
          </a:p>
          <a:p>
            <a:pPr lvl="1"/>
            <a:r>
              <a:rPr lang="en-US" dirty="0"/>
              <a:t> 						Order the vertices from left to right</a:t>
            </a:r>
          </a:p>
          <a:p>
            <a:endParaRPr lang="en-US" dirty="0"/>
          </a:p>
          <a:p>
            <a:endParaRPr lang="en-US" dirty="0"/>
          </a:p>
          <a:p>
            <a:endParaRPr lang="en-US" dirty="0"/>
          </a:p>
          <a:p>
            <a:endParaRPr lang="en-US" dirty="0"/>
          </a:p>
          <a:p>
            <a:endParaRPr lang="en-US" dirty="0"/>
          </a:p>
          <a:p>
            <a:pPr lvl="1"/>
            <a:r>
              <a:rPr lang="en-US" dirty="0"/>
              <a:t>Very helpful to decide relative ordering of tasks. </a:t>
            </a:r>
          </a:p>
          <a:p>
            <a:pPr lvl="2"/>
            <a:r>
              <a:rPr lang="en-US" dirty="0"/>
              <a:t>Which tasks can be ignored. </a:t>
            </a:r>
          </a:p>
          <a:p>
            <a:pPr lvl="2"/>
            <a:r>
              <a:rPr lang="en-US" dirty="0"/>
              <a:t>Which must be accomplished in order to complete another task</a:t>
            </a:r>
          </a:p>
          <a:p>
            <a:pPr lvl="1"/>
            <a:endParaRPr lang="en-US" dirty="0"/>
          </a:p>
          <a:p>
            <a:endParaRPr lang="en-US" dirty="0"/>
          </a:p>
          <a:p>
            <a:endParaRPr lang="en-US" dirty="0"/>
          </a:p>
          <a:p>
            <a:endParaRPr lang="en-US" dirty="0"/>
          </a:p>
        </p:txBody>
      </p:sp>
      <p:grpSp>
        <p:nvGrpSpPr>
          <p:cNvPr id="61" name="Group 60"/>
          <p:cNvGrpSpPr/>
          <p:nvPr/>
        </p:nvGrpSpPr>
        <p:grpSpPr>
          <a:xfrm>
            <a:off x="1260277" y="2901672"/>
            <a:ext cx="3656629" cy="1828800"/>
            <a:chOff x="1143000" y="1828800"/>
            <a:chExt cx="6624032" cy="3576032"/>
          </a:xfrm>
        </p:grpSpPr>
        <p:sp>
          <p:nvSpPr>
            <p:cNvPr id="63" name="Oval 62"/>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
        <p:nvSpPr>
          <p:cNvPr id="59" name="TextBox 58"/>
          <p:cNvSpPr txBox="1"/>
          <p:nvPr/>
        </p:nvSpPr>
        <p:spPr>
          <a:xfrm>
            <a:off x="5184540" y="4177627"/>
            <a:ext cx="2298706" cy="646331"/>
          </a:xfrm>
          <a:prstGeom prst="rect">
            <a:avLst/>
          </a:prstGeom>
          <a:noFill/>
        </p:spPr>
        <p:txBody>
          <a:bodyPr wrap="none" rtlCol="0">
            <a:spAutoFit/>
          </a:bodyPr>
          <a:lstStyle/>
          <a:p>
            <a:r>
              <a:rPr lang="en-US" b="1" dirty="0"/>
              <a:t>Topological Ordering</a:t>
            </a:r>
          </a:p>
          <a:p>
            <a:r>
              <a:rPr lang="en-US" dirty="0"/>
              <a:t>A B C E D</a:t>
            </a:r>
          </a:p>
        </p:txBody>
      </p:sp>
      <p:grpSp>
        <p:nvGrpSpPr>
          <p:cNvPr id="39" name="Group 38"/>
          <p:cNvGrpSpPr/>
          <p:nvPr/>
        </p:nvGrpSpPr>
        <p:grpSpPr>
          <a:xfrm>
            <a:off x="5875728" y="3246823"/>
            <a:ext cx="5214743" cy="1077182"/>
            <a:chOff x="5875728" y="4189796"/>
            <a:chExt cx="5214743" cy="1077182"/>
          </a:xfrm>
        </p:grpSpPr>
        <p:grpSp>
          <p:nvGrpSpPr>
            <p:cNvPr id="41" name="Group 40"/>
            <p:cNvGrpSpPr/>
            <p:nvPr/>
          </p:nvGrpSpPr>
          <p:grpSpPr>
            <a:xfrm>
              <a:off x="6467892" y="4557314"/>
              <a:ext cx="4500042" cy="424633"/>
              <a:chOff x="1143000" y="3200401"/>
              <a:chExt cx="8151887" cy="794547"/>
            </a:xfrm>
          </p:grpSpPr>
          <p:sp>
            <p:nvSpPr>
              <p:cNvPr id="48" name="Oval 4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51" name="Oval 50"/>
              <p:cNvSpPr/>
              <p:nvPr/>
            </p:nvSpPr>
            <p:spPr>
              <a:xfrm>
                <a:off x="8538256" y="3238316"/>
                <a:ext cx="756631"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cxnSp>
            <p:nvCxnSpPr>
              <p:cNvPr id="53" name="Straight Arrow Connector 52"/>
              <p:cNvCxnSpPr>
                <a:stCxn id="48" idx="6"/>
              </p:cNvCxnSpPr>
              <p:nvPr/>
            </p:nvCxnSpPr>
            <p:spPr>
              <a:xfrm>
                <a:off x="1899633" y="3578717"/>
                <a:ext cx="955888" cy="492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5" name="Straight Arrow Connector 54"/>
              <p:cNvCxnSpPr/>
              <p:nvPr/>
            </p:nvCxnSpPr>
            <p:spPr>
              <a:xfrm>
                <a:off x="3612154" y="3583638"/>
                <a:ext cx="923263" cy="3299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2" name="Straight Arrow Connector 61"/>
              <p:cNvCxnSpPr>
                <a:endCxn id="51" idx="2"/>
              </p:cNvCxnSpPr>
              <p:nvPr/>
            </p:nvCxnSpPr>
            <p:spPr>
              <a:xfrm>
                <a:off x="7549517" y="3613118"/>
                <a:ext cx="988739" cy="351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8" name="Straight Arrow Connector 67"/>
              <p:cNvCxnSpPr/>
              <p:nvPr/>
            </p:nvCxnSpPr>
            <p:spPr>
              <a:xfrm>
                <a:off x="5292051" y="3616632"/>
                <a:ext cx="1500835"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
          <p:nvSpPr>
            <p:cNvPr id="42" name="Freeform 41"/>
            <p:cNvSpPr/>
            <p:nvPr/>
          </p:nvSpPr>
          <p:spPr>
            <a:xfrm>
              <a:off x="6686547" y="4285995"/>
              <a:ext cx="182880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3" name="Freeform 42"/>
            <p:cNvSpPr/>
            <p:nvPr/>
          </p:nvSpPr>
          <p:spPr>
            <a:xfrm>
              <a:off x="7622086" y="4281431"/>
              <a:ext cx="210312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4" name="Freeform 43"/>
            <p:cNvSpPr/>
            <p:nvPr/>
          </p:nvSpPr>
          <p:spPr>
            <a:xfrm flipV="1">
              <a:off x="7600947" y="4952390"/>
              <a:ext cx="310896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5" name="Freeform 44"/>
            <p:cNvSpPr/>
            <p:nvPr/>
          </p:nvSpPr>
          <p:spPr>
            <a:xfrm>
              <a:off x="8607924" y="4303859"/>
              <a:ext cx="210312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6" name="TextBox 45"/>
            <p:cNvSpPr txBox="1"/>
            <p:nvPr/>
          </p:nvSpPr>
          <p:spPr>
            <a:xfrm>
              <a:off x="5875728" y="4189796"/>
              <a:ext cx="7852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t>Source</a:t>
              </a:r>
              <a:endParaRPr lang="en-US" sz="1600" dirty="0"/>
            </a:p>
          </p:txBody>
        </p:sp>
        <p:sp>
          <p:nvSpPr>
            <p:cNvPr id="47" name="TextBox 46"/>
            <p:cNvSpPr txBox="1"/>
            <p:nvPr/>
          </p:nvSpPr>
          <p:spPr>
            <a:xfrm>
              <a:off x="10506657" y="4207006"/>
              <a:ext cx="583814"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t>Sink</a:t>
              </a:r>
              <a:endParaRPr lang="en-US" sz="1600" dirty="0"/>
            </a:p>
          </p:txBody>
        </p:sp>
      </p:grpSp>
      <p:sp>
        <p:nvSpPr>
          <p:cNvPr id="40" name="Oval 39"/>
          <p:cNvSpPr/>
          <p:nvPr/>
        </p:nvSpPr>
        <p:spPr>
          <a:xfrm>
            <a:off x="7413246" y="3616971"/>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54" name="Oval 53"/>
          <p:cNvSpPr/>
          <p:nvPr/>
        </p:nvSpPr>
        <p:spPr>
          <a:xfrm>
            <a:off x="8340590" y="3634604"/>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6" name="Oval 55"/>
          <p:cNvSpPr/>
          <p:nvPr/>
        </p:nvSpPr>
        <p:spPr>
          <a:xfrm>
            <a:off x="9586767" y="3634604"/>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spTree>
    <p:extLst>
      <p:ext uri="{BB962C8B-B14F-4D97-AF65-F5344CB8AC3E}">
        <p14:creationId xmlns:p14="http://schemas.microsoft.com/office/powerpoint/2010/main" val="644406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Topological Sort/Ordering</a:t>
            </a:r>
          </a:p>
        </p:txBody>
      </p:sp>
      <p:sp>
        <p:nvSpPr>
          <p:cNvPr id="3" name="Date Placeholder 2"/>
          <p:cNvSpPr>
            <a:spLocks noGrp="1"/>
          </p:cNvSpPr>
          <p:nvPr>
            <p:ph type="dt" sz="half" idx="10"/>
          </p:nvPr>
        </p:nvSpPr>
        <p:spPr/>
        <p:txBody>
          <a:bodyPr/>
          <a:lstStyle/>
          <a:p>
            <a:fld id="{E29DC2B9-5C7F-4110-99CC-A69B6CF02D10}"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49</a:t>
            </a:fld>
            <a:endParaRPr lang="en-GB"/>
          </a:p>
        </p:txBody>
      </p:sp>
      <p:sp>
        <p:nvSpPr>
          <p:cNvPr id="6" name="Content Placeholder 5"/>
          <p:cNvSpPr>
            <a:spLocks noGrp="1"/>
          </p:cNvSpPr>
          <p:nvPr>
            <p:ph sz="quarter" idx="1"/>
          </p:nvPr>
        </p:nvSpPr>
        <p:spPr/>
        <p:txBody>
          <a:bodyPr>
            <a:normAutofit/>
          </a:bodyPr>
          <a:lstStyle/>
          <a:p>
            <a:r>
              <a:rPr lang="en-US" dirty="0"/>
              <a:t>Applications:</a:t>
            </a:r>
          </a:p>
          <a:p>
            <a:pPr lvl="1"/>
            <a:r>
              <a:rPr lang="en-US" altLang="en-US" dirty="0"/>
              <a:t>Scheduling Dependency</a:t>
            </a:r>
          </a:p>
          <a:p>
            <a:pPr lvl="2"/>
            <a:r>
              <a:rPr lang="en-US" altLang="en-US" dirty="0"/>
              <a:t>Which task should be performed in which order</a:t>
            </a:r>
          </a:p>
          <a:p>
            <a:pPr lvl="2"/>
            <a:r>
              <a:rPr lang="en-US" altLang="en-US" dirty="0"/>
              <a:t>Which tasks depends upon other to be completed first</a:t>
            </a:r>
          </a:p>
          <a:p>
            <a:pPr lvl="3"/>
            <a:r>
              <a:rPr lang="en-US" altLang="en-US" dirty="0"/>
              <a:t>Course pre-requisites</a:t>
            </a:r>
          </a:p>
          <a:p>
            <a:pPr lvl="3"/>
            <a:r>
              <a:rPr lang="en-US" altLang="en-US" dirty="0"/>
              <a:t>Class order in object oriented design</a:t>
            </a:r>
          </a:p>
          <a:p>
            <a:pPr lvl="2"/>
            <a:r>
              <a:rPr lang="en-US" altLang="en-US" dirty="0"/>
              <a:t>Which tasks are independent </a:t>
            </a:r>
          </a:p>
          <a:p>
            <a:pPr lvl="3"/>
            <a:endParaRPr lang="en-US" altLang="en-US" dirty="0"/>
          </a:p>
          <a:p>
            <a:pPr lvl="3"/>
            <a:endParaRPr lang="en-US" altLang="en-US" dirty="0"/>
          </a:p>
          <a:p>
            <a:pPr lvl="3"/>
            <a:endParaRPr lang="en-US" altLang="en-US" dirty="0"/>
          </a:p>
          <a:p>
            <a:pPr lvl="3"/>
            <a:endParaRPr lang="en-US" altLang="en-US" dirty="0"/>
          </a:p>
        </p:txBody>
      </p:sp>
      <p:grpSp>
        <p:nvGrpSpPr>
          <p:cNvPr id="7" name="Group 6"/>
          <p:cNvGrpSpPr/>
          <p:nvPr/>
        </p:nvGrpSpPr>
        <p:grpSpPr>
          <a:xfrm>
            <a:off x="3758184" y="4236720"/>
            <a:ext cx="7670800" cy="1920240"/>
            <a:chOff x="533400" y="1600200"/>
            <a:chExt cx="8077200" cy="3276600"/>
          </a:xfrm>
        </p:grpSpPr>
        <p:sp>
          <p:nvSpPr>
            <p:cNvPr id="8" name="Oval 568"/>
            <p:cNvSpPr>
              <a:spLocks noChangeArrowheads="1"/>
            </p:cNvSpPr>
            <p:nvPr/>
          </p:nvSpPr>
          <p:spPr bwMode="auto">
            <a:xfrm>
              <a:off x="4953000" y="40386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CS32</a:t>
              </a:r>
            </a:p>
          </p:txBody>
        </p:sp>
        <p:sp>
          <p:nvSpPr>
            <p:cNvPr id="9" name="Oval 567"/>
            <p:cNvSpPr>
              <a:spLocks noChangeArrowheads="1"/>
            </p:cNvSpPr>
            <p:nvPr/>
          </p:nvSpPr>
          <p:spPr bwMode="auto">
            <a:xfrm>
              <a:off x="2743200" y="27527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CS16</a:t>
              </a:r>
            </a:p>
          </p:txBody>
        </p:sp>
        <p:sp>
          <p:nvSpPr>
            <p:cNvPr id="10" name="Oval 568"/>
            <p:cNvSpPr>
              <a:spLocks noChangeArrowheads="1"/>
            </p:cNvSpPr>
            <p:nvPr/>
          </p:nvSpPr>
          <p:spPr bwMode="auto">
            <a:xfrm>
              <a:off x="2454275" y="4267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CS18</a:t>
              </a:r>
            </a:p>
          </p:txBody>
        </p:sp>
        <p:sp>
          <p:nvSpPr>
            <p:cNvPr id="11" name="Oval 569"/>
            <p:cNvSpPr>
              <a:spLocks noChangeArrowheads="1"/>
            </p:cNvSpPr>
            <p:nvPr/>
          </p:nvSpPr>
          <p:spPr bwMode="auto">
            <a:xfrm>
              <a:off x="533400" y="29813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CS15</a:t>
              </a:r>
            </a:p>
          </p:txBody>
        </p:sp>
        <p:sp>
          <p:nvSpPr>
            <p:cNvPr id="12" name="Oval 570"/>
            <p:cNvSpPr>
              <a:spLocks noChangeArrowheads="1"/>
            </p:cNvSpPr>
            <p:nvPr/>
          </p:nvSpPr>
          <p:spPr bwMode="auto">
            <a:xfrm>
              <a:off x="685800" y="41243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CS17</a:t>
              </a:r>
            </a:p>
          </p:txBody>
        </p:sp>
        <p:cxnSp>
          <p:nvCxnSpPr>
            <p:cNvPr id="13" name="AutoShape 571"/>
            <p:cNvCxnSpPr>
              <a:cxnSpLocks noChangeShapeType="1"/>
              <a:stCxn id="11" idx="6"/>
              <a:endCxn id="9" idx="2"/>
            </p:cNvCxnSpPr>
            <p:nvPr/>
          </p:nvCxnSpPr>
          <p:spPr bwMode="auto">
            <a:xfrm flipV="1">
              <a:off x="1479550" y="2981325"/>
              <a:ext cx="1254125" cy="228600"/>
            </a:xfrm>
            <a:prstGeom prst="straightConnector1">
              <a:avLst/>
            </a:prstGeom>
            <a:ln>
              <a:headEnd/>
              <a:tailEn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cxnSp>
        <p:cxnSp>
          <p:nvCxnSpPr>
            <p:cNvPr id="14" name="AutoShape 574"/>
            <p:cNvCxnSpPr>
              <a:cxnSpLocks noChangeShapeType="1"/>
              <a:stCxn id="12" idx="6"/>
              <a:endCxn id="10" idx="2"/>
            </p:cNvCxnSpPr>
            <p:nvPr/>
          </p:nvCxnSpPr>
          <p:spPr bwMode="auto">
            <a:xfrm>
              <a:off x="1631950" y="4352925"/>
              <a:ext cx="812800" cy="142875"/>
            </a:xfrm>
            <a:prstGeom prst="straightConnector1">
              <a:avLst/>
            </a:prstGeom>
            <a:ln>
              <a:headEnd/>
              <a:tailEn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cxnSp>
        <p:cxnSp>
          <p:nvCxnSpPr>
            <p:cNvPr id="15" name="Straight Arrow Connector 14"/>
            <p:cNvCxnSpPr>
              <a:stCxn id="11" idx="6"/>
              <a:endCxn id="9" idx="2"/>
            </p:cNvCxnSpPr>
            <p:nvPr/>
          </p:nvCxnSpPr>
          <p:spPr>
            <a:xfrm flipV="1">
              <a:off x="1470025" y="2981325"/>
              <a:ext cx="1273175" cy="2286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6" name="Straight Arrow Connector 15"/>
            <p:cNvCxnSpPr>
              <a:stCxn id="9" idx="5"/>
              <a:endCxn id="8" idx="1"/>
            </p:cNvCxnSpPr>
            <p:nvPr/>
          </p:nvCxnSpPr>
          <p:spPr>
            <a:xfrm>
              <a:off x="3542659" y="3142970"/>
              <a:ext cx="1547507" cy="96258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7" name="Straight Arrow Connector 16"/>
            <p:cNvCxnSpPr/>
            <p:nvPr/>
          </p:nvCxnSpPr>
          <p:spPr>
            <a:xfrm>
              <a:off x="1600200" y="4333876"/>
              <a:ext cx="838200" cy="161924"/>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8" name="Straight Arrow Connector 17"/>
            <p:cNvCxnSpPr>
              <a:stCxn id="10" idx="6"/>
              <a:endCxn id="8" idx="2"/>
            </p:cNvCxnSpPr>
            <p:nvPr/>
          </p:nvCxnSpPr>
          <p:spPr>
            <a:xfrm flipV="1">
              <a:off x="3390900" y="4267200"/>
              <a:ext cx="1562100" cy="2286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9" name="Oval 568"/>
            <p:cNvSpPr>
              <a:spLocks noChangeArrowheads="1"/>
            </p:cNvSpPr>
            <p:nvPr/>
          </p:nvSpPr>
          <p:spPr bwMode="auto">
            <a:xfrm>
              <a:off x="3124200" y="18288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CS19</a:t>
              </a:r>
            </a:p>
          </p:txBody>
        </p:sp>
        <p:sp>
          <p:nvSpPr>
            <p:cNvPr id="20" name="Oval 568"/>
            <p:cNvSpPr>
              <a:spLocks noChangeArrowheads="1"/>
            </p:cNvSpPr>
            <p:nvPr/>
          </p:nvSpPr>
          <p:spPr bwMode="auto">
            <a:xfrm>
              <a:off x="6226175" y="44196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CS123</a:t>
              </a:r>
            </a:p>
          </p:txBody>
        </p:sp>
        <p:sp>
          <p:nvSpPr>
            <p:cNvPr id="21" name="Oval 568"/>
            <p:cNvSpPr>
              <a:spLocks noChangeArrowheads="1"/>
            </p:cNvSpPr>
            <p:nvPr/>
          </p:nvSpPr>
          <p:spPr bwMode="auto">
            <a:xfrm>
              <a:off x="7673975" y="43434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CS224</a:t>
              </a:r>
            </a:p>
          </p:txBody>
        </p:sp>
        <p:cxnSp>
          <p:nvCxnSpPr>
            <p:cNvPr id="22" name="Straight Arrow Connector 21"/>
            <p:cNvCxnSpPr>
              <a:stCxn id="20" idx="6"/>
              <a:endCxn id="21" idx="2"/>
            </p:cNvCxnSpPr>
            <p:nvPr/>
          </p:nvCxnSpPr>
          <p:spPr>
            <a:xfrm flipV="1">
              <a:off x="7162800" y="4572000"/>
              <a:ext cx="511175" cy="76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3" name="Straight Arrow Connector 22"/>
            <p:cNvCxnSpPr>
              <a:stCxn id="8" idx="5"/>
              <a:endCxn id="20" idx="2"/>
            </p:cNvCxnSpPr>
            <p:nvPr/>
          </p:nvCxnSpPr>
          <p:spPr>
            <a:xfrm>
              <a:off x="5752459" y="4428845"/>
              <a:ext cx="473716" cy="2193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24" name="Oval 568"/>
            <p:cNvSpPr>
              <a:spLocks noChangeArrowheads="1"/>
            </p:cNvSpPr>
            <p:nvPr/>
          </p:nvSpPr>
          <p:spPr bwMode="auto">
            <a:xfrm>
              <a:off x="5496901" y="2743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CS141 </a:t>
              </a:r>
            </a:p>
          </p:txBody>
        </p:sp>
        <p:sp>
          <p:nvSpPr>
            <p:cNvPr id="25" name="Oval 568"/>
            <p:cNvSpPr>
              <a:spLocks noChangeArrowheads="1"/>
            </p:cNvSpPr>
            <p:nvPr/>
          </p:nvSpPr>
          <p:spPr bwMode="auto">
            <a:xfrm>
              <a:off x="7239000" y="28194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CS242</a:t>
              </a:r>
            </a:p>
          </p:txBody>
        </p:sp>
        <p:cxnSp>
          <p:nvCxnSpPr>
            <p:cNvPr id="26" name="Straight Arrow Connector 25"/>
            <p:cNvCxnSpPr>
              <a:endCxn id="24" idx="3"/>
            </p:cNvCxnSpPr>
            <p:nvPr/>
          </p:nvCxnSpPr>
          <p:spPr>
            <a:xfrm flipV="1">
              <a:off x="3363301" y="3133445"/>
              <a:ext cx="2270766" cy="13623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Straight Arrow Connector 26"/>
            <p:cNvCxnSpPr>
              <a:stCxn id="24" idx="6"/>
              <a:endCxn id="25" idx="2"/>
            </p:cNvCxnSpPr>
            <p:nvPr/>
          </p:nvCxnSpPr>
          <p:spPr>
            <a:xfrm>
              <a:off x="6433526" y="2971800"/>
              <a:ext cx="805474" cy="76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8" name="Straight Arrow Connector 27"/>
            <p:cNvCxnSpPr/>
            <p:nvPr/>
          </p:nvCxnSpPr>
          <p:spPr>
            <a:xfrm>
              <a:off x="4059039" y="2057400"/>
              <a:ext cx="1562741" cy="7527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32" name="Straight Arrow Connector 31"/>
            <p:cNvCxnSpPr>
              <a:stCxn id="9" idx="6"/>
              <a:endCxn id="24" idx="2"/>
            </p:cNvCxnSpPr>
            <p:nvPr/>
          </p:nvCxnSpPr>
          <p:spPr>
            <a:xfrm flipV="1">
              <a:off x="3679825" y="2971800"/>
              <a:ext cx="1817076" cy="952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33" name="Oval 568"/>
            <p:cNvSpPr>
              <a:spLocks noChangeArrowheads="1"/>
            </p:cNvSpPr>
            <p:nvPr/>
          </p:nvSpPr>
          <p:spPr bwMode="auto">
            <a:xfrm>
              <a:off x="4473575" y="1600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CS22</a:t>
              </a:r>
            </a:p>
          </p:txBody>
        </p:sp>
        <p:cxnSp>
          <p:nvCxnSpPr>
            <p:cNvPr id="34" name="Straight Arrow Connector 33"/>
            <p:cNvCxnSpPr>
              <a:stCxn id="33" idx="5"/>
            </p:cNvCxnSpPr>
            <p:nvPr/>
          </p:nvCxnSpPr>
          <p:spPr>
            <a:xfrm>
              <a:off x="5273034" y="1990445"/>
              <a:ext cx="518166" cy="7527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35" name="Straight Arrow Connector 34"/>
            <p:cNvCxnSpPr>
              <a:stCxn id="19" idx="5"/>
              <a:endCxn id="8" idx="0"/>
            </p:cNvCxnSpPr>
            <p:nvPr/>
          </p:nvCxnSpPr>
          <p:spPr>
            <a:xfrm>
              <a:off x="3923659" y="2219045"/>
              <a:ext cx="1497654" cy="18195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grpSp>
    </p:spTree>
    <p:extLst>
      <p:ext uri="{BB962C8B-B14F-4D97-AF65-F5344CB8AC3E}">
        <p14:creationId xmlns:p14="http://schemas.microsoft.com/office/powerpoint/2010/main" val="294518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a:t>
            </a:fld>
            <a:endParaRPr lang="en-GB"/>
          </a:p>
        </p:txBody>
      </p:sp>
      <p:sp>
        <p:nvSpPr>
          <p:cNvPr id="6" name="Content Placeholder 5"/>
          <p:cNvSpPr>
            <a:spLocks noGrp="1"/>
          </p:cNvSpPr>
          <p:nvPr>
            <p:ph sz="quarter" idx="1"/>
          </p:nvPr>
        </p:nvSpPr>
        <p:spPr/>
        <p:txBody>
          <a:bodyPr>
            <a:normAutofit/>
          </a:bodyPr>
          <a:lstStyle/>
          <a:p>
            <a:r>
              <a:rPr lang="en-US" dirty="0"/>
              <a:t>Progress can be tracked by maintaining a state for each vertex. Vertices can be in three distinguished states:</a:t>
            </a:r>
          </a:p>
          <a:p>
            <a:pPr lvl="1"/>
            <a:r>
              <a:rPr lang="en-US" dirty="0"/>
              <a:t>Not discovered</a:t>
            </a:r>
          </a:p>
          <a:p>
            <a:pPr lvl="1"/>
            <a:r>
              <a:rPr lang="en-US" dirty="0"/>
              <a:t>Partially discovered: a vertex is discovered first time but not fully explored.</a:t>
            </a:r>
          </a:p>
          <a:p>
            <a:pPr lvl="1"/>
            <a:r>
              <a:rPr lang="en-US" dirty="0"/>
              <a:t>Finished/Fully explored: vertex that has been fully explored, all its adjacent nodes have been discovered.</a:t>
            </a:r>
          </a:p>
          <a:p>
            <a:r>
              <a:rPr lang="en-US" dirty="0"/>
              <a:t>Tri-Coloring</a:t>
            </a:r>
          </a:p>
          <a:p>
            <a:pPr lvl="1"/>
            <a:r>
              <a:rPr lang="en-US" dirty="0"/>
              <a:t>Vertices are given colors according to state</a:t>
            </a:r>
          </a:p>
          <a:p>
            <a:pPr lvl="2"/>
            <a:r>
              <a:rPr lang="en-US" dirty="0"/>
              <a:t>White : un discovered</a:t>
            </a:r>
          </a:p>
          <a:p>
            <a:pPr lvl="2"/>
            <a:r>
              <a:rPr lang="en-US" dirty="0"/>
              <a:t>Grey: partially discovered</a:t>
            </a:r>
          </a:p>
          <a:p>
            <a:pPr lvl="2"/>
            <a:r>
              <a:rPr lang="en-US" dirty="0"/>
              <a:t>Black: finish/fully explored</a:t>
            </a:r>
          </a:p>
          <a:p>
            <a:pPr lvl="2"/>
            <a:endParaRPr lang="en-US" dirty="0"/>
          </a:p>
          <a:p>
            <a:endParaRPr lang="en-US" dirty="0"/>
          </a:p>
          <a:p>
            <a:endParaRPr lang="en-US" dirty="0"/>
          </a:p>
          <a:p>
            <a:endParaRPr lang="en-US" dirty="0"/>
          </a:p>
        </p:txBody>
      </p: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291" y="3555745"/>
            <a:ext cx="3784600" cy="2188148"/>
          </a:xfrm>
          <a:prstGeom prst="rect">
            <a:avLst/>
          </a:prstGeom>
          <a:noFill/>
          <a:extLst>
            <a:ext uri="{909E8E84-426E-40DD-AFC4-6F175D3DCCD1}">
              <a14:hiddenFill xmlns:a14="http://schemas.microsoft.com/office/drawing/2010/main">
                <a:solidFill>
                  <a:srgbClr val="FFFFFF"/>
                </a:solidFill>
              </a14:hiddenFill>
            </a:ext>
          </a:extLst>
        </p:spPr>
      </p:pic>
      <p:sp>
        <p:nvSpPr>
          <p:cNvPr id="9" name="Oval 6"/>
          <p:cNvSpPr>
            <a:spLocks noChangeArrowheads="1"/>
          </p:cNvSpPr>
          <p:nvPr/>
        </p:nvSpPr>
        <p:spPr bwMode="auto">
          <a:xfrm>
            <a:off x="8367472" y="35843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sp>
        <p:nvSpPr>
          <p:cNvPr id="10" name="Oval 6"/>
          <p:cNvSpPr>
            <a:spLocks noChangeArrowheads="1"/>
          </p:cNvSpPr>
          <p:nvPr/>
        </p:nvSpPr>
        <p:spPr bwMode="auto">
          <a:xfrm>
            <a:off x="9970627" y="357003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1" name="Oval 6"/>
          <p:cNvSpPr>
            <a:spLocks noChangeArrowheads="1"/>
          </p:cNvSpPr>
          <p:nvPr/>
        </p:nvSpPr>
        <p:spPr bwMode="auto">
          <a:xfrm>
            <a:off x="7563533" y="43845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2" name="Oval 6"/>
          <p:cNvSpPr>
            <a:spLocks noChangeArrowheads="1"/>
          </p:cNvSpPr>
          <p:nvPr/>
        </p:nvSpPr>
        <p:spPr bwMode="auto">
          <a:xfrm>
            <a:off x="9182634" y="438708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Tree>
    <p:extLst>
      <p:ext uri="{BB962C8B-B14F-4D97-AF65-F5344CB8AC3E}">
        <p14:creationId xmlns:p14="http://schemas.microsoft.com/office/powerpoint/2010/main" val="1323197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5"/>
          <p:cNvSpPr txBox="1">
            <a:spLocks/>
          </p:cNvSpPr>
          <p:nvPr/>
        </p:nvSpPr>
        <p:spPr>
          <a:xfrm>
            <a:off x="4331899" y="1233488"/>
            <a:ext cx="3408867"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sp>
        <p:nvSpPr>
          <p:cNvPr id="40" name="Content Placeholder 5"/>
          <p:cNvSpPr txBox="1">
            <a:spLocks/>
          </p:cNvSpPr>
          <p:nvPr/>
        </p:nvSpPr>
        <p:spPr>
          <a:xfrm>
            <a:off x="7915275" y="1228720"/>
            <a:ext cx="3648068"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sp>
        <p:nvSpPr>
          <p:cNvPr id="2" name="Title 1"/>
          <p:cNvSpPr>
            <a:spLocks noGrp="1"/>
          </p:cNvSpPr>
          <p:nvPr>
            <p:ph type="title"/>
          </p:nvPr>
        </p:nvSpPr>
        <p:spPr/>
        <p:txBody>
          <a:bodyPr/>
          <a:lstStyle/>
          <a:p>
            <a:r>
              <a:rPr lang="en-US" dirty="0"/>
              <a:t>Topological Ordering</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50</a:t>
            </a:fld>
            <a:endParaRPr lang="en-GB"/>
          </a:p>
        </p:txBody>
      </p:sp>
      <p:sp>
        <p:nvSpPr>
          <p:cNvPr id="6" name="Content Placeholder 5"/>
          <p:cNvSpPr>
            <a:spLocks noGrp="1"/>
          </p:cNvSpPr>
          <p:nvPr>
            <p:ph sz="quarter" idx="1"/>
          </p:nvPr>
        </p:nvSpPr>
        <p:spPr>
          <a:xfrm>
            <a:off x="609601" y="1228724"/>
            <a:ext cx="3722297" cy="4928235"/>
          </a:xfrm>
        </p:spPr>
        <p:txBody>
          <a:bodyPr>
            <a:normAutofit/>
          </a:body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grpSp>
        <p:nvGrpSpPr>
          <p:cNvPr id="7" name="Group 6"/>
          <p:cNvGrpSpPr/>
          <p:nvPr/>
        </p:nvGrpSpPr>
        <p:grpSpPr>
          <a:xfrm>
            <a:off x="1066356" y="2172039"/>
            <a:ext cx="2556601" cy="1371600"/>
            <a:chOff x="1083472" y="1779432"/>
            <a:chExt cx="3656629" cy="1911153"/>
          </a:xfrm>
        </p:grpSpPr>
        <p:grpSp>
          <p:nvGrpSpPr>
            <p:cNvPr id="61" name="Group 60"/>
            <p:cNvGrpSpPr/>
            <p:nvPr/>
          </p:nvGrpSpPr>
          <p:grpSpPr>
            <a:xfrm>
              <a:off x="1083472" y="1779432"/>
              <a:ext cx="3656629" cy="1911153"/>
              <a:chOff x="1143000" y="1828800"/>
              <a:chExt cx="6624032" cy="3576032"/>
            </a:xfrm>
          </p:grpSpPr>
          <p:sp>
            <p:nvSpPr>
              <p:cNvPr id="63" name="Oval 62"/>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0" cy="2062768"/>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22" name="Straight Arrow Connector 21"/>
            <p:cNvCxnSpPr/>
            <p:nvPr/>
          </p:nvCxnSpPr>
          <p:spPr>
            <a:xfrm flipV="1">
              <a:off x="2794166" y="2201116"/>
              <a:ext cx="0" cy="102706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4635942" y="2157426"/>
            <a:ext cx="2560320" cy="1371600"/>
            <a:chOff x="1143000" y="1828800"/>
            <a:chExt cx="6624032" cy="3576032"/>
          </a:xfrm>
        </p:grpSpPr>
        <p:sp>
          <p:nvSpPr>
            <p:cNvPr id="24" name="Oval 23"/>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25" name="Oval 24"/>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26" name="Oval 25"/>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27" name="Oval 26"/>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28" name="Oval 27"/>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29" name="Straight Arrow Connector 28"/>
            <p:cNvCxnSpPr>
              <a:stCxn id="24" idx="7"/>
              <a:endCxn id="25"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4" idx="5"/>
              <a:endCxn id="26"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25" idx="5"/>
              <a:endCxn id="28" idx="0"/>
            </p:cNvCxnSpPr>
            <p:nvPr/>
          </p:nvCxnSpPr>
          <p:spPr>
            <a:xfrm>
              <a:off x="4379625" y="2474625"/>
              <a:ext cx="3009090" cy="217357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25" idx="6"/>
              <a:endCxn id="2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26" idx="6"/>
              <a:endCxn id="28"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37" name="Straight Arrow Connector 36"/>
          <p:cNvCxnSpPr>
            <a:stCxn id="26" idx="7"/>
            <a:endCxn id="27" idx="3"/>
          </p:cNvCxnSpPr>
          <p:nvPr/>
        </p:nvCxnSpPr>
        <p:spPr>
          <a:xfrm flipV="1">
            <a:off x="5886962" y="2405135"/>
            <a:ext cx="1049589" cy="87618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nvGrpSpPr>
          <p:cNvPr id="71" name="Group 70"/>
          <p:cNvGrpSpPr/>
          <p:nvPr/>
        </p:nvGrpSpPr>
        <p:grpSpPr>
          <a:xfrm>
            <a:off x="8768463" y="2169321"/>
            <a:ext cx="1291969" cy="1371600"/>
            <a:chOff x="1143000" y="1828800"/>
            <a:chExt cx="3347432" cy="3576032"/>
          </a:xfrm>
        </p:grpSpPr>
        <p:sp>
          <p:nvSpPr>
            <p:cNvPr id="72" name="Oval 71"/>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73" name="Oval 72"/>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74" name="Oval 73"/>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cxnSp>
          <p:nvCxnSpPr>
            <p:cNvPr id="75" name="Straight Arrow Connector 74"/>
            <p:cNvCxnSpPr/>
            <p:nvPr/>
          </p:nvCxnSpPr>
          <p:spPr>
            <a:xfrm flipV="1">
              <a:off x="1788824" y="224436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826899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5"/>
          <p:cNvSpPr txBox="1">
            <a:spLocks/>
          </p:cNvSpPr>
          <p:nvPr/>
        </p:nvSpPr>
        <p:spPr>
          <a:xfrm>
            <a:off x="4331899" y="1233488"/>
            <a:ext cx="3408867" cy="493776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r>
              <a:rPr lang="en-US" dirty="0"/>
              <a:t>Fact 2:</a:t>
            </a:r>
          </a:p>
          <a:p>
            <a:pPr lvl="1"/>
            <a:r>
              <a:rPr lang="en-US" dirty="0"/>
              <a:t>Multiple topological orderings are possible.</a:t>
            </a:r>
          </a:p>
          <a:p>
            <a:pPr lvl="2"/>
            <a:r>
              <a:rPr lang="en-US" dirty="0"/>
              <a:t>A B C D E</a:t>
            </a:r>
          </a:p>
          <a:p>
            <a:pPr lvl="2"/>
            <a:r>
              <a:rPr lang="en-US" dirty="0"/>
              <a:t>A B C E D</a:t>
            </a:r>
          </a:p>
          <a:p>
            <a:pPr lvl="2"/>
            <a:r>
              <a:rPr lang="en-US" dirty="0"/>
              <a:t>A C B D E</a:t>
            </a:r>
          </a:p>
          <a:p>
            <a:pPr lvl="2"/>
            <a:r>
              <a:rPr lang="en-US" dirty="0"/>
              <a:t>A C B E D</a:t>
            </a:r>
          </a:p>
        </p:txBody>
      </p:sp>
      <p:sp>
        <p:nvSpPr>
          <p:cNvPr id="40" name="Content Placeholder 5"/>
          <p:cNvSpPr txBox="1">
            <a:spLocks/>
          </p:cNvSpPr>
          <p:nvPr/>
        </p:nvSpPr>
        <p:spPr>
          <a:xfrm>
            <a:off x="7915275" y="1228720"/>
            <a:ext cx="3648068"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r>
              <a:rPr lang="en-US" dirty="0"/>
              <a:t>Fact 3:</a:t>
            </a:r>
          </a:p>
          <a:p>
            <a:pPr lvl="1"/>
            <a:r>
              <a:rPr lang="en-US" dirty="0"/>
              <a:t>For any DAG, a topological ordering must exist.</a:t>
            </a:r>
          </a:p>
        </p:txBody>
      </p:sp>
      <p:sp>
        <p:nvSpPr>
          <p:cNvPr id="2" name="Title 1"/>
          <p:cNvSpPr>
            <a:spLocks noGrp="1"/>
          </p:cNvSpPr>
          <p:nvPr>
            <p:ph type="title"/>
          </p:nvPr>
        </p:nvSpPr>
        <p:spPr/>
        <p:txBody>
          <a:bodyPr/>
          <a:lstStyle/>
          <a:p>
            <a:r>
              <a:rPr lang="en-US" dirty="0"/>
              <a:t>Topological Ordering</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51</a:t>
            </a:fld>
            <a:endParaRPr lang="en-GB"/>
          </a:p>
        </p:txBody>
      </p:sp>
      <p:sp>
        <p:nvSpPr>
          <p:cNvPr id="6" name="Content Placeholder 5"/>
          <p:cNvSpPr>
            <a:spLocks noGrp="1"/>
          </p:cNvSpPr>
          <p:nvPr>
            <p:ph sz="quarter" idx="1"/>
          </p:nvPr>
        </p:nvSpPr>
        <p:spPr>
          <a:xfrm>
            <a:off x="609601" y="1228724"/>
            <a:ext cx="3722297" cy="4928235"/>
          </a:xfrm>
        </p:spPr>
        <p:txBody>
          <a:bodyPr>
            <a:normAutofit lnSpcReduction="10000"/>
          </a:bodyPr>
          <a:lstStyle/>
          <a:p>
            <a:pPr lvl="1"/>
            <a:r>
              <a:rPr lang="en-US" dirty="0"/>
              <a:t>What is topological ordering?</a:t>
            </a:r>
          </a:p>
          <a:p>
            <a:endParaRPr lang="en-US" dirty="0"/>
          </a:p>
          <a:p>
            <a:endParaRPr lang="en-US" dirty="0"/>
          </a:p>
          <a:p>
            <a:endParaRPr lang="en-US" dirty="0"/>
          </a:p>
          <a:p>
            <a:endParaRPr lang="en-US" dirty="0"/>
          </a:p>
          <a:p>
            <a:endParaRPr lang="en-US" dirty="0"/>
          </a:p>
          <a:p>
            <a:r>
              <a:rPr lang="en-US" dirty="0"/>
              <a:t>Fact 1:</a:t>
            </a:r>
          </a:p>
          <a:p>
            <a:pPr lvl="1"/>
            <a:r>
              <a:rPr lang="en-US" dirty="0"/>
              <a:t>Graph must be acyclic-DAG</a:t>
            </a:r>
          </a:p>
          <a:p>
            <a:pPr lvl="2"/>
            <a:r>
              <a:rPr lang="en-US" dirty="0"/>
              <a:t>You can’t define order in case of cycle</a:t>
            </a:r>
          </a:p>
        </p:txBody>
      </p:sp>
      <p:grpSp>
        <p:nvGrpSpPr>
          <p:cNvPr id="7" name="Group 6"/>
          <p:cNvGrpSpPr/>
          <p:nvPr/>
        </p:nvGrpSpPr>
        <p:grpSpPr>
          <a:xfrm>
            <a:off x="1066356" y="2172039"/>
            <a:ext cx="2556601" cy="1371600"/>
            <a:chOff x="1083472" y="1779432"/>
            <a:chExt cx="3656629" cy="1911153"/>
          </a:xfrm>
        </p:grpSpPr>
        <p:grpSp>
          <p:nvGrpSpPr>
            <p:cNvPr id="61" name="Group 60"/>
            <p:cNvGrpSpPr/>
            <p:nvPr/>
          </p:nvGrpSpPr>
          <p:grpSpPr>
            <a:xfrm>
              <a:off x="1083472" y="1779432"/>
              <a:ext cx="3656629" cy="1911153"/>
              <a:chOff x="1143000" y="1828800"/>
              <a:chExt cx="6624032" cy="3576032"/>
            </a:xfrm>
          </p:grpSpPr>
          <p:sp>
            <p:nvSpPr>
              <p:cNvPr id="63" name="Oval 62"/>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0" cy="2062768"/>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22" name="Straight Arrow Connector 21"/>
            <p:cNvCxnSpPr/>
            <p:nvPr/>
          </p:nvCxnSpPr>
          <p:spPr>
            <a:xfrm flipV="1">
              <a:off x="2794166" y="2201116"/>
              <a:ext cx="0" cy="102706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4635942" y="2157426"/>
            <a:ext cx="2560320" cy="1371600"/>
            <a:chOff x="1143000" y="1828800"/>
            <a:chExt cx="6624032" cy="3576032"/>
          </a:xfrm>
        </p:grpSpPr>
        <p:sp>
          <p:nvSpPr>
            <p:cNvPr id="24" name="Oval 23"/>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25" name="Oval 24"/>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26" name="Oval 25"/>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27" name="Oval 26"/>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28" name="Oval 27"/>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29" name="Straight Arrow Connector 28"/>
            <p:cNvCxnSpPr>
              <a:stCxn id="24" idx="7"/>
              <a:endCxn id="25"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4" idx="5"/>
              <a:endCxn id="26"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25" idx="5"/>
              <a:endCxn id="28" idx="0"/>
            </p:cNvCxnSpPr>
            <p:nvPr/>
          </p:nvCxnSpPr>
          <p:spPr>
            <a:xfrm>
              <a:off x="4379625" y="2474625"/>
              <a:ext cx="3009090" cy="217357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25" idx="6"/>
              <a:endCxn id="2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26" idx="6"/>
              <a:endCxn id="28"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37" name="Straight Arrow Connector 36"/>
          <p:cNvCxnSpPr>
            <a:stCxn id="26" idx="7"/>
            <a:endCxn id="27" idx="3"/>
          </p:cNvCxnSpPr>
          <p:nvPr/>
        </p:nvCxnSpPr>
        <p:spPr>
          <a:xfrm flipV="1">
            <a:off x="5886962" y="2405135"/>
            <a:ext cx="1049589" cy="87618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nvGrpSpPr>
          <p:cNvPr id="71" name="Group 70"/>
          <p:cNvGrpSpPr/>
          <p:nvPr/>
        </p:nvGrpSpPr>
        <p:grpSpPr>
          <a:xfrm>
            <a:off x="8768463" y="2169321"/>
            <a:ext cx="1291969" cy="1371600"/>
            <a:chOff x="1143000" y="1828800"/>
            <a:chExt cx="3347432" cy="3576032"/>
          </a:xfrm>
        </p:grpSpPr>
        <p:sp>
          <p:nvSpPr>
            <p:cNvPr id="72" name="Oval 71"/>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73" name="Oval 72"/>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74" name="Oval 73"/>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cxnSp>
          <p:nvCxnSpPr>
            <p:cNvPr id="75" name="Straight Arrow Connector 74"/>
            <p:cNvCxnSpPr/>
            <p:nvPr/>
          </p:nvCxnSpPr>
          <p:spPr>
            <a:xfrm flipV="1">
              <a:off x="1788824" y="224436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30666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52</a:t>
            </a:fld>
            <a:endParaRPr lang="en-GB"/>
          </a:p>
        </p:txBody>
      </p:sp>
      <p:sp>
        <p:nvSpPr>
          <p:cNvPr id="6" name="Content Placeholder 5"/>
          <p:cNvSpPr>
            <a:spLocks noGrp="1"/>
          </p:cNvSpPr>
          <p:nvPr>
            <p:ph sz="quarter" idx="1"/>
          </p:nvPr>
        </p:nvSpPr>
        <p:spPr/>
        <p:txBody>
          <a:bodyPr>
            <a:normAutofit/>
          </a:bodyPr>
          <a:lstStyle/>
          <a:p>
            <a:r>
              <a:rPr lang="en-US" dirty="0"/>
              <a:t>How to get topological ordering of vertices?</a:t>
            </a:r>
          </a:p>
          <a:p>
            <a:endParaRPr lang="en-US" dirty="0"/>
          </a:p>
          <a:p>
            <a:endParaRPr lang="en-US" dirty="0"/>
          </a:p>
          <a:p>
            <a:endParaRPr lang="en-US" dirty="0"/>
          </a:p>
          <a:p>
            <a:endParaRPr lang="en-US" dirty="0"/>
          </a:p>
          <a:p>
            <a:r>
              <a:rPr lang="en-US" dirty="0"/>
              <a:t>Will DFS help here?</a:t>
            </a:r>
          </a:p>
          <a:p>
            <a:pPr lvl="1"/>
            <a:r>
              <a:rPr lang="en-US" dirty="0"/>
              <a:t>What is the order of vertices according to discovery time?</a:t>
            </a:r>
          </a:p>
          <a:p>
            <a:pPr lvl="1"/>
            <a:r>
              <a:rPr lang="en-US" dirty="0"/>
              <a:t>What is the order of vertices according to finish time?</a:t>
            </a:r>
          </a:p>
          <a:p>
            <a:r>
              <a:rPr lang="en-US" dirty="0"/>
              <a:t>How to detect Cycle?</a:t>
            </a:r>
          </a:p>
        </p:txBody>
      </p:sp>
      <p:grpSp>
        <p:nvGrpSpPr>
          <p:cNvPr id="38" name="Group 37"/>
          <p:cNvGrpSpPr/>
          <p:nvPr/>
        </p:nvGrpSpPr>
        <p:grpSpPr>
          <a:xfrm>
            <a:off x="7811471" y="1716755"/>
            <a:ext cx="3656629" cy="1828800"/>
            <a:chOff x="1143000" y="1828800"/>
            <a:chExt cx="6624032" cy="3576032"/>
          </a:xfrm>
        </p:grpSpPr>
        <p:sp>
          <p:nvSpPr>
            <p:cNvPr id="39" name="Oval 38"/>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40" name="Oval 39"/>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41" name="Oval 40"/>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42" name="Oval 41"/>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43" name="Oval 42"/>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44" name="Straight Arrow Connector 43"/>
            <p:cNvCxnSpPr>
              <a:stCxn id="39" idx="7"/>
              <a:endCxn id="40"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9" idx="5"/>
              <a:endCxn id="41"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40" idx="6"/>
              <a:endCxn id="42"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40" idx="5"/>
              <a:endCxn id="43"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3" idx="0"/>
              <a:endCxn id="42"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0" name="Straight Arrow Connector 49"/>
            <p:cNvCxnSpPr>
              <a:stCxn id="41" idx="6"/>
              <a:endCxn id="43"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1" idx="7"/>
              <a:endCxn id="42"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553958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53</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Using DFS</a:t>
            </a:r>
          </a:p>
          <a:p>
            <a:pPr lvl="1"/>
            <a:r>
              <a:rPr lang="en-US" dirty="0"/>
              <a:t>Perform DFS on graph G</a:t>
            </a:r>
          </a:p>
          <a:p>
            <a:pPr lvl="1"/>
            <a:r>
              <a:rPr lang="en-US" dirty="0"/>
              <a:t>When a vertex is finished, put it on start of a linked list</a:t>
            </a:r>
          </a:p>
          <a:p>
            <a:pPr lvl="1"/>
            <a:r>
              <a:rPr lang="en-US" dirty="0"/>
              <a:t>List is topological ordering of vertices.</a:t>
            </a:r>
          </a:p>
          <a:p>
            <a:pPr lvl="1"/>
            <a:endParaRPr lang="en-US" dirty="0"/>
          </a:p>
          <a:p>
            <a:pPr lvl="1"/>
            <a:endParaRPr lang="en-US" dirty="0"/>
          </a:p>
          <a:p>
            <a:pPr lvl="1"/>
            <a:endParaRPr lang="en-US" dirty="0"/>
          </a:p>
          <a:p>
            <a:r>
              <a:rPr lang="en-US" dirty="0"/>
              <a:t>Why DFS will produce correct ordering?</a:t>
            </a:r>
          </a:p>
          <a:p>
            <a:pPr lvl="1"/>
            <a:r>
              <a:rPr lang="en-US" dirty="0"/>
              <a:t>DFS ensures that if there is a directed edge (u, v)</a:t>
            </a:r>
          </a:p>
          <a:p>
            <a:pPr lvl="2"/>
            <a:r>
              <a:rPr lang="en-US" dirty="0"/>
              <a:t>Then F[u] &gt; F[v]</a:t>
            </a:r>
          </a:p>
          <a:p>
            <a:pPr lvl="2"/>
            <a:r>
              <a:rPr lang="en-US" dirty="0"/>
              <a:t>Here u is ancestor of v.</a:t>
            </a:r>
          </a:p>
          <a:p>
            <a:pPr lvl="2"/>
            <a:r>
              <a:rPr lang="en-US" dirty="0"/>
              <a:t>u is a pre-</a:t>
            </a:r>
            <a:r>
              <a:rPr lang="en-US" dirty="0" err="1"/>
              <a:t>req</a:t>
            </a:r>
            <a:r>
              <a:rPr lang="en-US" dirty="0"/>
              <a:t> for v</a:t>
            </a:r>
          </a:p>
          <a:p>
            <a:pPr lvl="1"/>
            <a:r>
              <a:rPr lang="en-US" dirty="0"/>
              <a:t>This relationship can be used to classify edges into different types during DFS traversal.</a:t>
            </a:r>
          </a:p>
        </p:txBody>
      </p:sp>
      <p:grpSp>
        <p:nvGrpSpPr>
          <p:cNvPr id="8" name="Group 7"/>
          <p:cNvGrpSpPr/>
          <p:nvPr/>
        </p:nvGrpSpPr>
        <p:grpSpPr>
          <a:xfrm>
            <a:off x="7802664" y="1394063"/>
            <a:ext cx="3779736" cy="2518416"/>
            <a:chOff x="1260277" y="1594093"/>
            <a:chExt cx="3779736" cy="2518416"/>
          </a:xfrm>
        </p:grpSpPr>
        <p:grpSp>
          <p:nvGrpSpPr>
            <p:cNvPr id="38" name="Group 37"/>
            <p:cNvGrpSpPr/>
            <p:nvPr/>
          </p:nvGrpSpPr>
          <p:grpSpPr>
            <a:xfrm>
              <a:off x="1260277" y="1915833"/>
              <a:ext cx="3656629" cy="1828800"/>
              <a:chOff x="1143000" y="1828800"/>
              <a:chExt cx="6624032" cy="3576032"/>
            </a:xfrm>
          </p:grpSpPr>
          <p:sp>
            <p:nvSpPr>
              <p:cNvPr id="39" name="Oval 38"/>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40" name="Oval 39"/>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41" name="Oval 40"/>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42" name="Oval 41"/>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43" name="Oval 42"/>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44" name="Straight Arrow Connector 43"/>
              <p:cNvCxnSpPr>
                <a:stCxn id="39" idx="7"/>
                <a:endCxn id="40"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5"/>
                <a:endCxn id="41"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6"/>
                <a:endCxn id="42" idx="2"/>
              </p:cNvCxnSpPr>
              <p:nvPr/>
            </p:nvCxnSpPr>
            <p:spPr>
              <a:xfrm>
                <a:off x="4490432" y="2207116"/>
                <a:ext cx="249387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40" idx="5"/>
                <a:endCxn id="43"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3" idx="0"/>
                <a:endCxn id="42"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1" idx="6"/>
                <a:endCxn id="43"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7"/>
                <a:endCxn id="42"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313783" y="2281518"/>
              <a:ext cx="595035" cy="369332"/>
            </a:xfrm>
            <a:prstGeom prst="rect">
              <a:avLst/>
            </a:prstGeom>
            <a:noFill/>
          </p:spPr>
          <p:txBody>
            <a:bodyPr wrap="none" rtlCol="0">
              <a:spAutoFit/>
            </a:bodyPr>
            <a:lstStyle/>
            <a:p>
              <a:r>
                <a:rPr lang="en-US" dirty="0"/>
                <a:t>1/10</a:t>
              </a:r>
            </a:p>
          </p:txBody>
        </p:sp>
        <p:sp>
          <p:nvSpPr>
            <p:cNvPr id="69" name="TextBox 68"/>
            <p:cNvSpPr txBox="1"/>
            <p:nvPr/>
          </p:nvSpPr>
          <p:spPr>
            <a:xfrm>
              <a:off x="2745909" y="1594093"/>
              <a:ext cx="479618" cy="369332"/>
            </a:xfrm>
            <a:prstGeom prst="rect">
              <a:avLst/>
            </a:prstGeom>
            <a:noFill/>
          </p:spPr>
          <p:txBody>
            <a:bodyPr wrap="none" rtlCol="0">
              <a:spAutoFit/>
            </a:bodyPr>
            <a:lstStyle/>
            <a:p>
              <a:r>
                <a:rPr lang="en-US" dirty="0"/>
                <a:t>2/9</a:t>
              </a:r>
            </a:p>
          </p:txBody>
        </p:sp>
        <p:sp>
          <p:nvSpPr>
            <p:cNvPr id="70" name="TextBox 69"/>
            <p:cNvSpPr txBox="1"/>
            <p:nvPr/>
          </p:nvSpPr>
          <p:spPr>
            <a:xfrm>
              <a:off x="4542884" y="1594093"/>
              <a:ext cx="479618" cy="369332"/>
            </a:xfrm>
            <a:prstGeom prst="rect">
              <a:avLst/>
            </a:prstGeom>
            <a:noFill/>
          </p:spPr>
          <p:txBody>
            <a:bodyPr wrap="none" rtlCol="0">
              <a:spAutoFit/>
            </a:bodyPr>
            <a:lstStyle/>
            <a:p>
              <a:r>
                <a:rPr lang="en-US" dirty="0"/>
                <a:t>4/5</a:t>
              </a:r>
            </a:p>
          </p:txBody>
        </p:sp>
        <p:sp>
          <p:nvSpPr>
            <p:cNvPr id="71" name="TextBox 70"/>
            <p:cNvSpPr txBox="1"/>
            <p:nvPr/>
          </p:nvSpPr>
          <p:spPr>
            <a:xfrm>
              <a:off x="2744926" y="3743177"/>
              <a:ext cx="479618" cy="369332"/>
            </a:xfrm>
            <a:prstGeom prst="rect">
              <a:avLst/>
            </a:prstGeom>
            <a:noFill/>
          </p:spPr>
          <p:txBody>
            <a:bodyPr wrap="none" rtlCol="0">
              <a:spAutoFit/>
            </a:bodyPr>
            <a:lstStyle/>
            <a:p>
              <a:r>
                <a:rPr lang="en-US" dirty="0"/>
                <a:t>3/8</a:t>
              </a:r>
            </a:p>
          </p:txBody>
        </p:sp>
        <p:sp>
          <p:nvSpPr>
            <p:cNvPr id="72" name="TextBox 71"/>
            <p:cNvSpPr txBox="1"/>
            <p:nvPr/>
          </p:nvSpPr>
          <p:spPr>
            <a:xfrm>
              <a:off x="4560395" y="3743177"/>
              <a:ext cx="479618" cy="369332"/>
            </a:xfrm>
            <a:prstGeom prst="rect">
              <a:avLst/>
            </a:prstGeom>
            <a:noFill/>
          </p:spPr>
          <p:txBody>
            <a:bodyPr wrap="none" rtlCol="0">
              <a:spAutoFit/>
            </a:bodyPr>
            <a:lstStyle/>
            <a:p>
              <a:r>
                <a:rPr lang="en-US" dirty="0"/>
                <a:t>6/7</a:t>
              </a:r>
            </a:p>
          </p:txBody>
        </p:sp>
      </p:grpSp>
      <p:grpSp>
        <p:nvGrpSpPr>
          <p:cNvPr id="87" name="Group 86"/>
          <p:cNvGrpSpPr/>
          <p:nvPr/>
        </p:nvGrpSpPr>
        <p:grpSpPr>
          <a:xfrm>
            <a:off x="7230721" y="4056842"/>
            <a:ext cx="4228572" cy="424633"/>
            <a:chOff x="1143000" y="3200401"/>
            <a:chExt cx="7660114" cy="794547"/>
          </a:xfrm>
        </p:grpSpPr>
        <p:sp>
          <p:nvSpPr>
            <p:cNvPr id="88" name="Oval 8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9" name="Oval 88"/>
            <p:cNvSpPr/>
            <p:nvPr/>
          </p:nvSpPr>
          <p:spPr>
            <a:xfrm>
              <a:off x="2855521" y="3205322"/>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90" name="Oval 89"/>
            <p:cNvSpPr/>
            <p:nvPr/>
          </p:nvSpPr>
          <p:spPr>
            <a:xfrm>
              <a:off x="4535417" y="3238316"/>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1" name="Oval 90"/>
            <p:cNvSpPr/>
            <p:nvPr/>
          </p:nvSpPr>
          <p:spPr>
            <a:xfrm>
              <a:off x="8046483" y="3238316"/>
              <a:ext cx="756631"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92" name="Oval 91"/>
            <p:cNvSpPr/>
            <p:nvPr/>
          </p:nvSpPr>
          <p:spPr>
            <a:xfrm>
              <a:off x="6301112" y="3238316"/>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88" idx="6"/>
              <a:endCxn id="89" idx="2"/>
            </p:cNvCxnSpPr>
            <p:nvPr/>
          </p:nvCxnSpPr>
          <p:spPr>
            <a:xfrm>
              <a:off x="1899633" y="3578717"/>
              <a:ext cx="955888" cy="492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4" name="Straight Arrow Connector 93"/>
            <p:cNvCxnSpPr>
              <a:stCxn id="89" idx="6"/>
            </p:cNvCxnSpPr>
            <p:nvPr/>
          </p:nvCxnSpPr>
          <p:spPr>
            <a:xfrm>
              <a:off x="3612155" y="3583638"/>
              <a:ext cx="923263"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5" name="Straight Arrow Connector 94"/>
            <p:cNvCxnSpPr>
              <a:endCxn id="91" idx="2"/>
            </p:cNvCxnSpPr>
            <p:nvPr/>
          </p:nvCxnSpPr>
          <p:spPr>
            <a:xfrm>
              <a:off x="7057745" y="3613118"/>
              <a:ext cx="988738" cy="351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6" name="Straight Arrow Connector 95"/>
            <p:cNvCxnSpPr>
              <a:stCxn id="90" idx="6"/>
              <a:endCxn id="92" idx="2"/>
            </p:cNvCxnSpPr>
            <p:nvPr/>
          </p:nvCxnSpPr>
          <p:spPr>
            <a:xfrm>
              <a:off x="5292050" y="3616632"/>
              <a:ext cx="100906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086487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54</a:t>
            </a:fld>
            <a:endParaRPr lang="en-GB"/>
          </a:p>
        </p:txBody>
      </p:sp>
      <p:sp>
        <p:nvSpPr>
          <p:cNvPr id="6" name="Content Placeholder 5"/>
          <p:cNvSpPr>
            <a:spLocks noGrp="1"/>
          </p:cNvSpPr>
          <p:nvPr>
            <p:ph sz="quarter" idx="1"/>
          </p:nvPr>
        </p:nvSpPr>
        <p:spPr/>
        <p:txBody>
          <a:bodyPr>
            <a:normAutofit lnSpcReduction="10000"/>
          </a:bodyPr>
          <a:lstStyle/>
          <a:p>
            <a:r>
              <a:rPr lang="en-US" dirty="0"/>
              <a:t>During DFS traversal of a directed graph G, edges can be classified into four different types when explored. This classiﬁcation of edge (u, v),  depends on whether we have visited </a:t>
            </a:r>
            <a:r>
              <a:rPr lang="en-US"/>
              <a:t>v before u </a:t>
            </a:r>
            <a:r>
              <a:rPr lang="en-US" dirty="0"/>
              <a:t>in the DFS and if so, the relationship between u and v.</a:t>
            </a:r>
          </a:p>
          <a:p>
            <a:r>
              <a:rPr lang="en-US" dirty="0"/>
              <a:t>If there is an edge from u to v then edge (u, v) can be classified as:</a:t>
            </a:r>
          </a:p>
          <a:p>
            <a:pPr lvl="2"/>
            <a:r>
              <a:rPr lang="en-US" dirty="0"/>
              <a:t>Tree edge: if (</a:t>
            </a:r>
            <a:r>
              <a:rPr lang="en-US" dirty="0" err="1"/>
              <a:t>u,v</a:t>
            </a:r>
            <a:r>
              <a:rPr lang="en-US" dirty="0"/>
              <a:t>) is present in </a:t>
            </a:r>
            <a:r>
              <a:rPr lang="en-US" dirty="0" err="1"/>
              <a:t>dfs</a:t>
            </a:r>
            <a:r>
              <a:rPr lang="en-US" dirty="0"/>
              <a:t> tree</a:t>
            </a:r>
            <a:r>
              <a:rPr lang="en-US" dirty="0">
                <a:sym typeface="Wingdings" panose="05000000000000000000" pitchFamily="2" charset="2"/>
              </a:rPr>
              <a:t></a:t>
            </a:r>
            <a:r>
              <a:rPr lang="en-US" dirty="0"/>
              <a:t> p[v]=u</a:t>
            </a:r>
          </a:p>
          <a:p>
            <a:pPr lvl="1"/>
            <a:r>
              <a:rPr lang="en-US" dirty="0"/>
              <a:t>If V has already been visited from some other vertex</a:t>
            </a:r>
          </a:p>
          <a:p>
            <a:pPr lvl="2"/>
            <a:r>
              <a:rPr lang="en-US" dirty="0"/>
              <a:t>Backward edge:  if v is ancestor of u in </a:t>
            </a:r>
            <a:r>
              <a:rPr lang="en-US" dirty="0" err="1"/>
              <a:t>dfs</a:t>
            </a:r>
            <a:r>
              <a:rPr lang="en-US" dirty="0"/>
              <a:t> tree</a:t>
            </a:r>
          </a:p>
          <a:p>
            <a:pPr lvl="2"/>
            <a:r>
              <a:rPr lang="en-US" dirty="0"/>
              <a:t>Forward edge: if v is descendent of u in </a:t>
            </a:r>
            <a:r>
              <a:rPr lang="en-US" dirty="0" err="1"/>
              <a:t>dfs</a:t>
            </a:r>
            <a:r>
              <a:rPr lang="en-US" dirty="0"/>
              <a:t> tree</a:t>
            </a:r>
          </a:p>
          <a:p>
            <a:pPr lvl="2"/>
            <a:r>
              <a:rPr lang="en-US" dirty="0"/>
              <a:t>Cross edge:  v is neither ancestor nor the descendent in </a:t>
            </a:r>
            <a:r>
              <a:rPr lang="en-US" dirty="0" err="1"/>
              <a:t>dfs</a:t>
            </a:r>
            <a:r>
              <a:rPr lang="en-US" dirty="0"/>
              <a:t> tree</a:t>
            </a:r>
          </a:p>
          <a:p>
            <a:endParaRPr lang="en-US" dirty="0"/>
          </a:p>
          <a:p>
            <a:r>
              <a:rPr lang="en-US" dirty="0"/>
              <a:t>This classification is very helpful to solve certain problems</a:t>
            </a:r>
          </a:p>
          <a:p>
            <a:pPr lvl="1"/>
            <a:r>
              <a:rPr lang="en-US" dirty="0"/>
              <a:t>Cycle detection</a:t>
            </a:r>
          </a:p>
          <a:p>
            <a:endParaRPr lang="en-US" dirty="0"/>
          </a:p>
        </p:txBody>
      </p:sp>
    </p:spTree>
    <p:extLst>
      <p:ext uri="{BB962C8B-B14F-4D97-AF65-F5344CB8AC3E}">
        <p14:creationId xmlns:p14="http://schemas.microsoft.com/office/powerpoint/2010/main" val="1478797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55</a:t>
            </a:fld>
            <a:endParaRPr lang="en-GB"/>
          </a:p>
        </p:txBody>
      </p:sp>
      <p:sp>
        <p:nvSpPr>
          <p:cNvPr id="6" name="Content Placeholder 5"/>
          <p:cNvSpPr>
            <a:spLocks noGrp="1"/>
          </p:cNvSpPr>
          <p:nvPr>
            <p:ph sz="quarter" idx="1"/>
          </p:nvPr>
        </p:nvSpPr>
        <p:spPr/>
        <p:txBody>
          <a:bodyPr/>
          <a:lstStyle/>
          <a:p>
            <a:r>
              <a:rPr lang="en-US" dirty="0"/>
              <a:t>Graph and its DFS tree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a graph has a back edge, it contains a cycle.</a:t>
            </a:r>
          </a:p>
        </p:txBody>
      </p:sp>
      <p:grpSp>
        <p:nvGrpSpPr>
          <p:cNvPr id="40" name="Group 39"/>
          <p:cNvGrpSpPr/>
          <p:nvPr/>
        </p:nvGrpSpPr>
        <p:grpSpPr>
          <a:xfrm rot="5400000">
            <a:off x="1535086" y="2483301"/>
            <a:ext cx="2743200" cy="2011680"/>
            <a:chOff x="1143000" y="1828800"/>
            <a:chExt cx="6624032" cy="3576032"/>
          </a:xfrm>
        </p:grpSpPr>
        <p:sp>
          <p:nvSpPr>
            <p:cNvPr id="41" name="Oval 40"/>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A</a:t>
              </a:r>
            </a:p>
          </p:txBody>
        </p:sp>
        <p:sp>
          <p:nvSpPr>
            <p:cNvPr id="42" name="Oval 41"/>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B</a:t>
              </a:r>
            </a:p>
          </p:txBody>
        </p:sp>
        <p:sp>
          <p:nvSpPr>
            <p:cNvPr id="43" name="Oval 42"/>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C</a:t>
              </a:r>
            </a:p>
          </p:txBody>
        </p:sp>
        <p:sp>
          <p:nvSpPr>
            <p:cNvPr id="44" name="Oval 43"/>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D</a:t>
              </a:r>
            </a:p>
          </p:txBody>
        </p:sp>
        <p:sp>
          <p:nvSpPr>
            <p:cNvPr id="45" name="Oval 44"/>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E</a:t>
              </a:r>
            </a:p>
          </p:txBody>
        </p:sp>
        <p:cxnSp>
          <p:nvCxnSpPr>
            <p:cNvPr id="46" name="Straight Arrow Connector 45"/>
            <p:cNvCxnSpPr>
              <a:stCxn id="41" idx="7"/>
              <a:endCxn id="42"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41" idx="5"/>
              <a:endCxn id="43" idx="2"/>
            </p:cNvCxnSpPr>
            <p:nvPr/>
          </p:nvCxnSpPr>
          <p:spPr>
            <a:xfrm>
              <a:off x="1788824" y="3846226"/>
              <a:ext cx="1944975" cy="1180289"/>
            </a:xfrm>
            <a:prstGeom prst="straightConnector1">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48" name="Straight Arrow Connector 47"/>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2" idx="6"/>
              <a:endCxn id="44"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0" name="Straight Arrow Connector 49"/>
            <p:cNvCxnSpPr>
              <a:stCxn id="42" idx="5"/>
              <a:endCxn id="45"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5" idx="0"/>
              <a:endCxn id="44"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43" idx="6"/>
              <a:endCxn id="45"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3" name="Straight Arrow Connector 52"/>
            <p:cNvCxnSpPr>
              <a:stCxn id="43" idx="7"/>
              <a:endCxn id="44"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8179446" y="1795754"/>
            <a:ext cx="2955987" cy="3376601"/>
            <a:chOff x="8179446" y="1795754"/>
            <a:chExt cx="2955987" cy="3376601"/>
          </a:xfrm>
        </p:grpSpPr>
        <p:grpSp>
          <p:nvGrpSpPr>
            <p:cNvPr id="54" name="Group 53"/>
            <p:cNvGrpSpPr/>
            <p:nvPr/>
          </p:nvGrpSpPr>
          <p:grpSpPr>
            <a:xfrm rot="5400000">
              <a:off x="8137368" y="2174289"/>
              <a:ext cx="3040144" cy="2955987"/>
              <a:chOff x="1630149" y="1635805"/>
              <a:chExt cx="4046864" cy="2929433"/>
            </a:xfrm>
          </p:grpSpPr>
          <p:grpSp>
            <p:nvGrpSpPr>
              <p:cNvPr id="7" name="Group 6"/>
              <p:cNvGrpSpPr/>
              <p:nvPr/>
            </p:nvGrpSpPr>
            <p:grpSpPr>
              <a:xfrm>
                <a:off x="1630149" y="2359917"/>
                <a:ext cx="3656629" cy="1828800"/>
                <a:chOff x="1143000" y="1828800"/>
                <a:chExt cx="6624032" cy="3576032"/>
              </a:xfrm>
            </p:grpSpPr>
            <p:sp>
              <p:nvSpPr>
                <p:cNvPr id="8" name="Oval 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A</a:t>
                  </a:r>
                </a:p>
              </p:txBody>
            </p:sp>
            <p:sp>
              <p:nvSpPr>
                <p:cNvPr id="9" name="Oval 8"/>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B</a:t>
                  </a:r>
                </a:p>
              </p:txBody>
            </p:sp>
            <p:sp>
              <p:nvSpPr>
                <p:cNvPr id="10" name="Oval 9"/>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C</a:t>
                  </a:r>
                </a:p>
              </p:txBody>
            </p:sp>
            <p:sp>
              <p:nvSpPr>
                <p:cNvPr id="11" name="Oval 10"/>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D</a:t>
                  </a:r>
                </a:p>
              </p:txBody>
            </p:sp>
            <p:sp>
              <p:nvSpPr>
                <p:cNvPr id="12" name="Oval 11"/>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E</a:t>
                  </a:r>
                </a:p>
              </p:txBody>
            </p:sp>
            <p:cxnSp>
              <p:nvCxnSpPr>
                <p:cNvPr id="13" name="Straight Arrow Connector 12"/>
                <p:cNvCxnSpPr>
                  <a:stCxn id="8" idx="7"/>
                  <a:endCxn id="9"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5"/>
                  <a:endCxn id="10" idx="2"/>
                </p:cNvCxnSpPr>
                <p:nvPr/>
              </p:nvCxnSpPr>
              <p:spPr>
                <a:xfrm>
                  <a:off x="1788824" y="3846226"/>
                  <a:ext cx="1944975" cy="1180289"/>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a:endCxn id="11" idx="2"/>
                </p:cNvCxnSpPr>
                <p:nvPr/>
              </p:nvCxnSpPr>
              <p:spPr>
                <a:xfrm>
                  <a:off x="4490432" y="2207116"/>
                  <a:ext cx="2493872" cy="0"/>
                </a:xfrm>
                <a:prstGeom prst="straightConnector1">
                  <a:avLst/>
                </a:prstGeom>
                <a:ln w="28575">
                  <a:solidFill>
                    <a:srgbClr val="00B05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a:endCxn id="12" idx="1"/>
                </p:cNvCxnSpPr>
                <p:nvPr/>
              </p:nvCxnSpPr>
              <p:spPr>
                <a:xfrm>
                  <a:off x="4379625" y="2474625"/>
                  <a:ext cx="2741582" cy="2284381"/>
                </a:xfrm>
                <a:prstGeom prst="straightConnector1">
                  <a:avLst/>
                </a:prstGeom>
                <a:ln w="28575">
                  <a:solidFill>
                    <a:srgbClr val="00B05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11" idx="4"/>
                </p:cNvCxnSpPr>
                <p:nvPr/>
              </p:nvCxnSpPr>
              <p:spPr>
                <a:xfrm flipH="1" flipV="1">
                  <a:off x="7362621" y="2585432"/>
                  <a:ext cx="26097" cy="2062767"/>
                </a:xfrm>
                <a:prstGeom prst="straightConnector1">
                  <a:avLst/>
                </a:prstGeom>
                <a:ln w="28575">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6"/>
                  <a:endCxn id="12"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7"/>
                  <a:endCxn id="11"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994963" y="1907321"/>
                <a:ext cx="614542" cy="1011178"/>
              </a:xfrm>
              <a:prstGeom prst="rect">
                <a:avLst/>
              </a:prstGeom>
              <a:noFill/>
            </p:spPr>
            <p:txBody>
              <a:bodyPr vert="vert270" wrap="none" rtlCol="0">
                <a:spAutoFit/>
              </a:bodyPr>
              <a:lstStyle/>
              <a:p>
                <a:r>
                  <a:rPr lang="en-US" dirty="0">
                    <a:solidFill>
                      <a:srgbClr val="C00000"/>
                    </a:solidFill>
                  </a:rPr>
                  <a:t>Tree-edge</a:t>
                </a:r>
              </a:p>
            </p:txBody>
          </p:sp>
          <p:sp>
            <p:nvSpPr>
              <p:cNvPr id="22" name="TextBox 21"/>
              <p:cNvSpPr txBox="1"/>
              <p:nvPr/>
            </p:nvSpPr>
            <p:spPr>
              <a:xfrm>
                <a:off x="5062471" y="2692462"/>
                <a:ext cx="614542" cy="1120918"/>
              </a:xfrm>
              <a:prstGeom prst="rect">
                <a:avLst/>
              </a:prstGeom>
              <a:noFill/>
            </p:spPr>
            <p:txBody>
              <a:bodyPr vert="vert270" wrap="none" rtlCol="0">
                <a:spAutoFit/>
              </a:bodyPr>
              <a:lstStyle/>
              <a:p>
                <a:r>
                  <a:rPr lang="en-US" dirty="0">
                    <a:solidFill>
                      <a:srgbClr val="0070C0"/>
                    </a:solidFill>
                  </a:rPr>
                  <a:t>Cross-edge</a:t>
                </a:r>
              </a:p>
            </p:txBody>
          </p:sp>
          <p:sp>
            <p:nvSpPr>
              <p:cNvPr id="37" name="TextBox 36"/>
              <p:cNvSpPr txBox="1"/>
              <p:nvPr/>
            </p:nvSpPr>
            <p:spPr>
              <a:xfrm>
                <a:off x="3894638" y="1635805"/>
                <a:ext cx="614542" cy="1375094"/>
              </a:xfrm>
              <a:prstGeom prst="rect">
                <a:avLst/>
              </a:prstGeom>
              <a:noFill/>
            </p:spPr>
            <p:txBody>
              <a:bodyPr vert="vert270" wrap="none" rtlCol="0">
                <a:spAutoFit/>
              </a:bodyPr>
              <a:lstStyle/>
              <a:p>
                <a:r>
                  <a:rPr lang="en-US" dirty="0">
                    <a:solidFill>
                      <a:srgbClr val="00B050"/>
                    </a:solidFill>
                  </a:rPr>
                  <a:t>Forward-edge</a:t>
                </a:r>
              </a:p>
            </p:txBody>
          </p:sp>
          <p:sp>
            <p:nvSpPr>
              <p:cNvPr id="39" name="TextBox 38"/>
              <p:cNvSpPr txBox="1"/>
              <p:nvPr/>
            </p:nvSpPr>
            <p:spPr>
              <a:xfrm>
                <a:off x="2061787" y="3037637"/>
                <a:ext cx="614542" cy="1527601"/>
              </a:xfrm>
              <a:prstGeom prst="rect">
                <a:avLst/>
              </a:prstGeom>
              <a:noFill/>
            </p:spPr>
            <p:txBody>
              <a:bodyPr vert="vert270" wrap="none" rtlCol="0">
                <a:spAutoFit/>
              </a:bodyPr>
              <a:lstStyle/>
              <a:p>
                <a:r>
                  <a:rPr lang="en-US" dirty="0">
                    <a:solidFill>
                      <a:schemeClr val="tx1">
                        <a:lumMod val="95000"/>
                        <a:lumOff val="5000"/>
                      </a:schemeClr>
                    </a:solidFill>
                  </a:rPr>
                  <a:t>Backward-edge</a:t>
                </a:r>
              </a:p>
            </p:txBody>
          </p:sp>
        </p:grpSp>
        <p:grpSp>
          <p:nvGrpSpPr>
            <p:cNvPr id="55" name="Group 54"/>
            <p:cNvGrpSpPr/>
            <p:nvPr/>
          </p:nvGrpSpPr>
          <p:grpSpPr>
            <a:xfrm>
              <a:off x="8185306" y="1795754"/>
              <a:ext cx="2593522" cy="3330377"/>
              <a:chOff x="5626343" y="1787835"/>
              <a:chExt cx="2593522" cy="3330377"/>
            </a:xfrm>
          </p:grpSpPr>
          <p:sp>
            <p:nvSpPr>
              <p:cNvPr id="56" name="TextBox 55"/>
              <p:cNvSpPr txBox="1"/>
              <p:nvPr/>
            </p:nvSpPr>
            <p:spPr>
              <a:xfrm rot="5400000">
                <a:off x="6728150" y="1767317"/>
                <a:ext cx="461665" cy="502702"/>
              </a:xfrm>
              <a:prstGeom prst="rect">
                <a:avLst/>
              </a:prstGeom>
              <a:noFill/>
            </p:spPr>
            <p:txBody>
              <a:bodyPr vert="vert270" wrap="none" rtlCol="0">
                <a:spAutoFit/>
              </a:bodyPr>
              <a:lstStyle/>
              <a:p>
                <a:r>
                  <a:rPr lang="en-US" dirty="0"/>
                  <a:t>1/10</a:t>
                </a:r>
              </a:p>
            </p:txBody>
          </p:sp>
          <p:sp>
            <p:nvSpPr>
              <p:cNvPr id="57" name="TextBox 56"/>
              <p:cNvSpPr txBox="1"/>
              <p:nvPr/>
            </p:nvSpPr>
            <p:spPr>
              <a:xfrm rot="5400000">
                <a:off x="7795389" y="3136434"/>
                <a:ext cx="461665" cy="387286"/>
              </a:xfrm>
              <a:prstGeom prst="rect">
                <a:avLst/>
              </a:prstGeom>
              <a:noFill/>
            </p:spPr>
            <p:txBody>
              <a:bodyPr vert="vert270" wrap="none" rtlCol="0">
                <a:spAutoFit/>
              </a:bodyPr>
              <a:lstStyle/>
              <a:p>
                <a:r>
                  <a:rPr lang="en-US" dirty="0"/>
                  <a:t>2/9</a:t>
                </a:r>
              </a:p>
            </p:txBody>
          </p:sp>
          <p:sp>
            <p:nvSpPr>
              <p:cNvPr id="58" name="TextBox 57"/>
              <p:cNvSpPr txBox="1"/>
              <p:nvPr/>
            </p:nvSpPr>
            <p:spPr>
              <a:xfrm rot="5400000">
                <a:off x="7766813" y="4661938"/>
                <a:ext cx="461665" cy="387286"/>
              </a:xfrm>
              <a:prstGeom prst="rect">
                <a:avLst/>
              </a:prstGeom>
              <a:noFill/>
            </p:spPr>
            <p:txBody>
              <a:bodyPr vert="vert270" wrap="none" rtlCol="0">
                <a:spAutoFit/>
              </a:bodyPr>
              <a:lstStyle/>
              <a:p>
                <a:r>
                  <a:rPr lang="en-US" dirty="0"/>
                  <a:t>4/5</a:t>
                </a:r>
              </a:p>
            </p:txBody>
          </p:sp>
          <p:sp>
            <p:nvSpPr>
              <p:cNvPr id="59" name="TextBox 58"/>
              <p:cNvSpPr txBox="1"/>
              <p:nvPr/>
            </p:nvSpPr>
            <p:spPr>
              <a:xfrm rot="5400000">
                <a:off x="5589153" y="3121163"/>
                <a:ext cx="461665" cy="387286"/>
              </a:xfrm>
              <a:prstGeom prst="rect">
                <a:avLst/>
              </a:prstGeom>
              <a:noFill/>
            </p:spPr>
            <p:txBody>
              <a:bodyPr vert="vert270" wrap="none" rtlCol="0">
                <a:spAutoFit/>
              </a:bodyPr>
              <a:lstStyle/>
              <a:p>
                <a:r>
                  <a:rPr lang="en-US" dirty="0"/>
                  <a:t>3/8</a:t>
                </a:r>
              </a:p>
            </p:txBody>
          </p:sp>
          <p:sp>
            <p:nvSpPr>
              <p:cNvPr id="60" name="TextBox 59"/>
              <p:cNvSpPr txBox="1"/>
              <p:nvPr/>
            </p:nvSpPr>
            <p:spPr>
              <a:xfrm rot="5400000">
                <a:off x="5617729" y="4693737"/>
                <a:ext cx="461665" cy="387286"/>
              </a:xfrm>
              <a:prstGeom prst="rect">
                <a:avLst/>
              </a:prstGeom>
              <a:noFill/>
            </p:spPr>
            <p:txBody>
              <a:bodyPr vert="vert270" wrap="none" rtlCol="0">
                <a:spAutoFit/>
              </a:bodyPr>
              <a:lstStyle/>
              <a:p>
                <a:r>
                  <a:rPr lang="en-US" dirty="0"/>
                  <a:t>6/7</a:t>
                </a:r>
              </a:p>
            </p:txBody>
          </p:sp>
        </p:grpSp>
      </p:grpSp>
    </p:spTree>
    <p:extLst>
      <p:ext uri="{BB962C8B-B14F-4D97-AF65-F5344CB8AC3E}">
        <p14:creationId xmlns:p14="http://schemas.microsoft.com/office/powerpoint/2010/main" val="2934937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56</a:t>
            </a:fld>
            <a:endParaRPr lang="en-GB"/>
          </a:p>
        </p:txBody>
      </p:sp>
      <p:sp>
        <p:nvSpPr>
          <p:cNvPr id="6" name="Content Placeholder 5"/>
          <p:cNvSpPr>
            <a:spLocks noGrp="1"/>
          </p:cNvSpPr>
          <p:nvPr>
            <p:ph sz="quarter" idx="1"/>
          </p:nvPr>
        </p:nvSpPr>
        <p:spPr/>
        <p:txBody>
          <a:bodyPr>
            <a:normAutofit/>
          </a:bodyPr>
          <a:lstStyle/>
          <a:p>
            <a:r>
              <a:rPr lang="en-US" dirty="0"/>
              <a:t>How to detect if an edge is back edge?</a:t>
            </a:r>
          </a:p>
          <a:p>
            <a:pPr lvl="1"/>
            <a:r>
              <a:rPr lang="en-US" dirty="0"/>
              <a:t>See the following graphs, which one contains a back edge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Is there any specific observation?</a:t>
            </a:r>
          </a:p>
          <a:p>
            <a:pPr lvl="2"/>
            <a:r>
              <a:rPr lang="en-US" dirty="0"/>
              <a:t>Edge type and vertex color?</a:t>
            </a:r>
          </a:p>
          <a:p>
            <a:pPr lvl="2"/>
            <a:endParaRPr lang="en-US" dirty="0"/>
          </a:p>
          <a:p>
            <a:pPr lvl="2"/>
            <a:endParaRPr lang="en-US" dirty="0"/>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129" name="Group 128"/>
          <p:cNvGrpSpPr/>
          <p:nvPr/>
        </p:nvGrpSpPr>
        <p:grpSpPr>
          <a:xfrm>
            <a:off x="609600" y="2078107"/>
            <a:ext cx="2478105" cy="1773867"/>
            <a:chOff x="3304625" y="3102395"/>
            <a:chExt cx="2478105" cy="1773074"/>
          </a:xfrm>
        </p:grpSpPr>
        <p:grpSp>
          <p:nvGrpSpPr>
            <p:cNvPr id="130" name="Group 129"/>
            <p:cNvGrpSpPr/>
            <p:nvPr/>
          </p:nvGrpSpPr>
          <p:grpSpPr>
            <a:xfrm rot="5400000">
              <a:off x="3849591" y="3210253"/>
              <a:ext cx="1388180" cy="1845377"/>
              <a:chOff x="1143000" y="1828800"/>
              <a:chExt cx="3347432" cy="3576032"/>
            </a:xfrm>
          </p:grpSpPr>
          <p:sp>
            <p:nvSpPr>
              <p:cNvPr id="137" name="Oval 136"/>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138" name="Oval 13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139" name="Oval 138"/>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cxnSp>
            <p:nvCxnSpPr>
              <p:cNvPr id="142" name="Straight Arrow Connector 141"/>
              <p:cNvCxnSpPr>
                <a:stCxn id="137" idx="7"/>
                <a:endCxn id="138"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7" idx="5"/>
                <a:endCxn id="139" idx="2"/>
              </p:cNvCxnSpPr>
              <p:nvPr/>
            </p:nvCxnSpPr>
            <p:spPr>
              <a:xfrm>
                <a:off x="1788824" y="3846226"/>
                <a:ext cx="1944975" cy="1180289"/>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973694" y="2680318"/>
                <a:ext cx="0" cy="1921775"/>
              </a:xfrm>
              <a:prstGeom prst="straightConnector1">
                <a:avLst/>
              </a:prstGeom>
              <a:ln w="571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304625" y="3102395"/>
              <a:ext cx="2478105" cy="1773074"/>
              <a:chOff x="5684051" y="1787835"/>
              <a:chExt cx="2478105" cy="1773074"/>
            </a:xfrm>
          </p:grpSpPr>
          <p:sp>
            <p:nvSpPr>
              <p:cNvPr id="132" name="TextBox 131"/>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133" name="TextBox 132"/>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135" name="TextBox 134"/>
              <p:cNvSpPr txBox="1"/>
              <p:nvPr/>
            </p:nvSpPr>
            <p:spPr>
              <a:xfrm rot="5400000">
                <a:off x="5589153" y="3178871"/>
                <a:ext cx="461665" cy="271869"/>
              </a:xfrm>
              <a:prstGeom prst="rect">
                <a:avLst/>
              </a:prstGeom>
              <a:noFill/>
            </p:spPr>
            <p:txBody>
              <a:bodyPr vert="vert270" wrap="none" rtlCol="0">
                <a:spAutoFit/>
              </a:bodyPr>
              <a:lstStyle/>
              <a:p>
                <a:r>
                  <a:rPr lang="en-US" dirty="0"/>
                  <a:t>3/</a:t>
                </a:r>
              </a:p>
            </p:txBody>
          </p:sp>
        </p:grpSp>
      </p:grpSp>
      <p:grpSp>
        <p:nvGrpSpPr>
          <p:cNvPr id="168" name="Group 167"/>
          <p:cNvGrpSpPr/>
          <p:nvPr/>
        </p:nvGrpSpPr>
        <p:grpSpPr>
          <a:xfrm>
            <a:off x="3422810" y="2103771"/>
            <a:ext cx="2593522" cy="1773763"/>
            <a:chOff x="3246917" y="3102396"/>
            <a:chExt cx="2593522" cy="1772970"/>
          </a:xfrm>
        </p:grpSpPr>
        <p:grpSp>
          <p:nvGrpSpPr>
            <p:cNvPr id="169" name="Group 168"/>
            <p:cNvGrpSpPr/>
            <p:nvPr/>
          </p:nvGrpSpPr>
          <p:grpSpPr>
            <a:xfrm rot="5400000">
              <a:off x="3849591" y="3210253"/>
              <a:ext cx="1388180" cy="1845377"/>
              <a:chOff x="1143000" y="1828800"/>
              <a:chExt cx="3347432" cy="3576032"/>
            </a:xfrm>
          </p:grpSpPr>
          <p:sp>
            <p:nvSpPr>
              <p:cNvPr id="174" name="Oval 173"/>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175" name="Oval 174"/>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vert="vert270" rtlCol="0" anchor="ctr"/>
              <a:lstStyle/>
              <a:p>
                <a:pPr algn="ctr"/>
                <a:r>
                  <a:rPr lang="en-US" sz="2000" dirty="0"/>
                  <a:t>B</a:t>
                </a:r>
              </a:p>
            </p:txBody>
          </p:sp>
          <p:sp>
            <p:nvSpPr>
              <p:cNvPr id="176" name="Oval 175"/>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vert="vert270" rtlCol="0" anchor="ctr"/>
              <a:lstStyle/>
              <a:p>
                <a:pPr algn="ctr"/>
                <a:r>
                  <a:rPr lang="en-US" sz="2000" dirty="0"/>
                  <a:t>C</a:t>
                </a:r>
              </a:p>
            </p:txBody>
          </p:sp>
          <p:cxnSp>
            <p:nvCxnSpPr>
              <p:cNvPr id="177" name="Straight Arrow Connector 176"/>
              <p:cNvCxnSpPr>
                <a:stCxn id="174" idx="7"/>
                <a:endCxn id="175"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4" idx="5"/>
                <a:endCxn id="176" idx="2"/>
              </p:cNvCxnSpPr>
              <p:nvPr/>
            </p:nvCxnSpPr>
            <p:spPr>
              <a:xfrm>
                <a:off x="1788824" y="3846226"/>
                <a:ext cx="1944975" cy="1180289"/>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3973694" y="2680318"/>
                <a:ext cx="0" cy="1921775"/>
              </a:xfrm>
              <a:prstGeom prst="straightConnector1">
                <a:avLst/>
              </a:prstGeom>
              <a:ln w="571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3246917" y="3102396"/>
              <a:ext cx="2593522" cy="1772970"/>
              <a:chOff x="5626343" y="1787836"/>
              <a:chExt cx="2593522" cy="1772970"/>
            </a:xfrm>
          </p:grpSpPr>
          <p:sp>
            <p:nvSpPr>
              <p:cNvPr id="171" name="TextBox 170"/>
              <p:cNvSpPr txBox="1"/>
              <p:nvPr/>
            </p:nvSpPr>
            <p:spPr>
              <a:xfrm rot="5400000">
                <a:off x="6728150" y="1882733"/>
                <a:ext cx="461664" cy="271869"/>
              </a:xfrm>
              <a:prstGeom prst="rect">
                <a:avLst/>
              </a:prstGeom>
              <a:noFill/>
            </p:spPr>
            <p:txBody>
              <a:bodyPr vert="vert270" wrap="none" rtlCol="0">
                <a:spAutoFit/>
              </a:bodyPr>
              <a:lstStyle/>
              <a:p>
                <a:r>
                  <a:rPr lang="en-US" dirty="0"/>
                  <a:t>1/</a:t>
                </a:r>
              </a:p>
            </p:txBody>
          </p:sp>
          <p:sp>
            <p:nvSpPr>
              <p:cNvPr id="172" name="TextBox 171"/>
              <p:cNvSpPr txBox="1"/>
              <p:nvPr/>
            </p:nvSpPr>
            <p:spPr>
              <a:xfrm rot="5400000">
                <a:off x="7795492" y="3136434"/>
                <a:ext cx="461459" cy="387286"/>
              </a:xfrm>
              <a:prstGeom prst="rect">
                <a:avLst/>
              </a:prstGeom>
              <a:noFill/>
            </p:spPr>
            <p:txBody>
              <a:bodyPr vert="vert270" wrap="none" rtlCol="0">
                <a:spAutoFit/>
              </a:bodyPr>
              <a:lstStyle/>
              <a:p>
                <a:r>
                  <a:rPr lang="en-US" dirty="0"/>
                  <a:t>2/5</a:t>
                </a:r>
              </a:p>
            </p:txBody>
          </p:sp>
          <p:sp>
            <p:nvSpPr>
              <p:cNvPr id="173" name="TextBox 172"/>
              <p:cNvSpPr txBox="1"/>
              <p:nvPr/>
            </p:nvSpPr>
            <p:spPr>
              <a:xfrm rot="5400000">
                <a:off x="5589256" y="3121163"/>
                <a:ext cx="461459" cy="387286"/>
              </a:xfrm>
              <a:prstGeom prst="rect">
                <a:avLst/>
              </a:prstGeom>
              <a:noFill/>
            </p:spPr>
            <p:txBody>
              <a:bodyPr vert="vert270" wrap="none" rtlCol="0">
                <a:spAutoFit/>
              </a:bodyPr>
              <a:lstStyle/>
              <a:p>
                <a:r>
                  <a:rPr lang="en-US" dirty="0"/>
                  <a:t>3/4</a:t>
                </a:r>
              </a:p>
            </p:txBody>
          </p:sp>
        </p:grpSp>
      </p:grpSp>
      <p:grpSp>
        <p:nvGrpSpPr>
          <p:cNvPr id="228" name="Group 227"/>
          <p:cNvGrpSpPr/>
          <p:nvPr/>
        </p:nvGrpSpPr>
        <p:grpSpPr>
          <a:xfrm>
            <a:off x="6156473" y="2138666"/>
            <a:ext cx="2564946" cy="3330377"/>
            <a:chOff x="8185306" y="1795754"/>
            <a:chExt cx="2564946" cy="3330377"/>
          </a:xfrm>
        </p:grpSpPr>
        <p:grpSp>
          <p:nvGrpSpPr>
            <p:cNvPr id="236" name="Group 235"/>
            <p:cNvGrpSpPr/>
            <p:nvPr/>
          </p:nvGrpSpPr>
          <p:grpSpPr>
            <a:xfrm rot="5400000">
              <a:off x="8108577" y="2583015"/>
              <a:ext cx="2746986" cy="1845377"/>
              <a:chOff x="1143000" y="1828800"/>
              <a:chExt cx="6624032" cy="3576032"/>
            </a:xfrm>
          </p:grpSpPr>
          <p:sp>
            <p:nvSpPr>
              <p:cNvPr id="241" name="Oval 240"/>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242" name="Oval 241"/>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243" name="Oval 242"/>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sp>
            <p:nvSpPr>
              <p:cNvPr id="244" name="Oval 243"/>
              <p:cNvSpPr/>
              <p:nvPr/>
            </p:nvSpPr>
            <p:spPr>
              <a:xfrm>
                <a:off x="6984304" y="1828800"/>
                <a:ext cx="756632" cy="756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000" dirty="0"/>
                  <a:t>D</a:t>
                </a:r>
              </a:p>
            </p:txBody>
          </p:sp>
          <p:sp>
            <p:nvSpPr>
              <p:cNvPr id="245" name="Oval 244"/>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E</a:t>
                </a:r>
              </a:p>
            </p:txBody>
          </p:sp>
          <p:cxnSp>
            <p:nvCxnSpPr>
              <p:cNvPr id="246" name="Straight Arrow Connector 245"/>
              <p:cNvCxnSpPr>
                <a:stCxn id="241" idx="7"/>
                <a:endCxn id="242"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2" idx="6"/>
                <a:endCxn id="244" idx="2"/>
              </p:cNvCxnSpPr>
              <p:nvPr/>
            </p:nvCxnSpPr>
            <p:spPr>
              <a:xfrm>
                <a:off x="4490432" y="2207116"/>
                <a:ext cx="2493872" cy="0"/>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42" idx="5"/>
                <a:endCxn id="245" idx="1"/>
              </p:cNvCxnSpPr>
              <p:nvPr/>
            </p:nvCxnSpPr>
            <p:spPr>
              <a:xfrm>
                <a:off x="4379625" y="2474625"/>
                <a:ext cx="2741582" cy="2284381"/>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5" idx="0"/>
                <a:endCxn id="244" idx="4"/>
              </p:cNvCxnSpPr>
              <p:nvPr/>
            </p:nvCxnSpPr>
            <p:spPr>
              <a:xfrm flipH="1" flipV="1">
                <a:off x="7362622" y="2585433"/>
                <a:ext cx="0" cy="206276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3" idx="6"/>
                <a:endCxn id="245"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243" idx="7"/>
                <a:endCxn id="244"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185306" y="1795754"/>
              <a:ext cx="2564946" cy="3330377"/>
              <a:chOff x="5626343" y="1787835"/>
              <a:chExt cx="2564946" cy="3330377"/>
            </a:xfrm>
          </p:grpSpPr>
          <p:sp>
            <p:nvSpPr>
              <p:cNvPr id="231" name="TextBox 230"/>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232" name="TextBox 231"/>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233" name="TextBox 232"/>
              <p:cNvSpPr txBox="1"/>
              <p:nvPr/>
            </p:nvSpPr>
            <p:spPr>
              <a:xfrm rot="5400000">
                <a:off x="7766813" y="4661938"/>
                <a:ext cx="461665" cy="387286"/>
              </a:xfrm>
              <a:prstGeom prst="rect">
                <a:avLst/>
              </a:prstGeom>
              <a:noFill/>
            </p:spPr>
            <p:txBody>
              <a:bodyPr vert="vert270" wrap="none" rtlCol="0">
                <a:spAutoFit/>
              </a:bodyPr>
              <a:lstStyle/>
              <a:p>
                <a:r>
                  <a:rPr lang="en-US" dirty="0"/>
                  <a:t>4/5</a:t>
                </a:r>
              </a:p>
            </p:txBody>
          </p:sp>
          <p:sp>
            <p:nvSpPr>
              <p:cNvPr id="234" name="TextBox 233"/>
              <p:cNvSpPr txBox="1"/>
              <p:nvPr/>
            </p:nvSpPr>
            <p:spPr>
              <a:xfrm rot="5400000">
                <a:off x="5589153" y="3121163"/>
                <a:ext cx="461665" cy="387286"/>
              </a:xfrm>
              <a:prstGeom prst="rect">
                <a:avLst/>
              </a:prstGeom>
              <a:noFill/>
            </p:spPr>
            <p:txBody>
              <a:bodyPr vert="vert270" wrap="none" rtlCol="0">
                <a:spAutoFit/>
              </a:bodyPr>
              <a:lstStyle/>
              <a:p>
                <a:r>
                  <a:rPr lang="en-US" dirty="0"/>
                  <a:t>3/8</a:t>
                </a:r>
              </a:p>
            </p:txBody>
          </p:sp>
          <p:sp>
            <p:nvSpPr>
              <p:cNvPr id="235" name="TextBox 234"/>
              <p:cNvSpPr txBox="1"/>
              <p:nvPr/>
            </p:nvSpPr>
            <p:spPr>
              <a:xfrm rot="5400000">
                <a:off x="5617729" y="4751445"/>
                <a:ext cx="461665" cy="271869"/>
              </a:xfrm>
              <a:prstGeom prst="rect">
                <a:avLst/>
              </a:prstGeom>
              <a:noFill/>
            </p:spPr>
            <p:txBody>
              <a:bodyPr vert="vert270" wrap="none" rtlCol="0">
                <a:spAutoFit/>
              </a:bodyPr>
              <a:lstStyle/>
              <a:p>
                <a:r>
                  <a:rPr lang="en-US" dirty="0"/>
                  <a:t>6/</a:t>
                </a:r>
              </a:p>
            </p:txBody>
          </p:sp>
        </p:grpSp>
      </p:grpSp>
      <p:grpSp>
        <p:nvGrpSpPr>
          <p:cNvPr id="254" name="Group 253"/>
          <p:cNvGrpSpPr/>
          <p:nvPr/>
        </p:nvGrpSpPr>
        <p:grpSpPr>
          <a:xfrm>
            <a:off x="8981207" y="2176762"/>
            <a:ext cx="2478105" cy="3298578"/>
            <a:chOff x="8243014" y="1795754"/>
            <a:chExt cx="2478105" cy="3298578"/>
          </a:xfrm>
        </p:grpSpPr>
        <p:grpSp>
          <p:nvGrpSpPr>
            <p:cNvPr id="255" name="Group 254"/>
            <p:cNvGrpSpPr/>
            <p:nvPr/>
          </p:nvGrpSpPr>
          <p:grpSpPr>
            <a:xfrm rot="5400000">
              <a:off x="8113988" y="2577604"/>
              <a:ext cx="2736164" cy="1845377"/>
              <a:chOff x="1143000" y="1828800"/>
              <a:chExt cx="6597936" cy="3576032"/>
            </a:xfrm>
          </p:grpSpPr>
          <p:sp>
            <p:nvSpPr>
              <p:cNvPr id="262" name="Oval 261"/>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263" name="Oval 262"/>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264" name="Oval 263"/>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sp>
            <p:nvSpPr>
              <p:cNvPr id="265" name="Oval 264"/>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D</a:t>
                </a:r>
              </a:p>
            </p:txBody>
          </p:sp>
          <p:cxnSp>
            <p:nvCxnSpPr>
              <p:cNvPr id="267" name="Straight Arrow Connector 266"/>
              <p:cNvCxnSpPr>
                <a:stCxn id="262" idx="7"/>
                <a:endCxn id="263"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263" idx="6"/>
                <a:endCxn id="265" idx="2"/>
              </p:cNvCxnSpPr>
              <p:nvPr/>
            </p:nvCxnSpPr>
            <p:spPr>
              <a:xfrm>
                <a:off x="4490432" y="2207116"/>
                <a:ext cx="2493872" cy="0"/>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264" idx="7"/>
                <a:endCxn id="265"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a:off x="8243014" y="1795754"/>
              <a:ext cx="2478105" cy="3298578"/>
              <a:chOff x="5684051" y="1787835"/>
              <a:chExt cx="2478105" cy="3298578"/>
            </a:xfrm>
          </p:grpSpPr>
          <p:sp>
            <p:nvSpPr>
              <p:cNvPr id="257" name="TextBox 256"/>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258" name="TextBox 257"/>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259" name="TextBox 258"/>
              <p:cNvSpPr txBox="1"/>
              <p:nvPr/>
            </p:nvSpPr>
            <p:spPr>
              <a:xfrm rot="5400000">
                <a:off x="7766813" y="4719646"/>
                <a:ext cx="461665" cy="271869"/>
              </a:xfrm>
              <a:prstGeom prst="rect">
                <a:avLst/>
              </a:prstGeom>
              <a:noFill/>
            </p:spPr>
            <p:txBody>
              <a:bodyPr vert="vert270" wrap="none" rtlCol="0">
                <a:spAutoFit/>
              </a:bodyPr>
              <a:lstStyle/>
              <a:p>
                <a:r>
                  <a:rPr lang="en-US" dirty="0"/>
                  <a:t>4/</a:t>
                </a:r>
              </a:p>
            </p:txBody>
          </p:sp>
          <p:sp>
            <p:nvSpPr>
              <p:cNvPr id="260" name="TextBox 259"/>
              <p:cNvSpPr txBox="1"/>
              <p:nvPr/>
            </p:nvSpPr>
            <p:spPr>
              <a:xfrm rot="5400000">
                <a:off x="5589153" y="3178871"/>
                <a:ext cx="461665" cy="271869"/>
              </a:xfrm>
              <a:prstGeom prst="rect">
                <a:avLst/>
              </a:prstGeom>
              <a:noFill/>
            </p:spPr>
            <p:txBody>
              <a:bodyPr vert="vert270" wrap="none" rtlCol="0">
                <a:spAutoFit/>
              </a:bodyPr>
              <a:lstStyle/>
              <a:p>
                <a:r>
                  <a:rPr lang="en-US" dirty="0"/>
                  <a:t>3/</a:t>
                </a:r>
              </a:p>
            </p:txBody>
          </p:sp>
        </p:grpSp>
      </p:grpSp>
    </p:spTree>
    <p:extLst>
      <p:ext uri="{BB962C8B-B14F-4D97-AF65-F5344CB8AC3E}">
        <p14:creationId xmlns:p14="http://schemas.microsoft.com/office/powerpoint/2010/main" val="808783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57</a:t>
            </a:fld>
            <a:endParaRPr lang="en-GB"/>
          </a:p>
        </p:txBody>
      </p:sp>
      <p:sp>
        <p:nvSpPr>
          <p:cNvPr id="6" name="Content Placeholder 5"/>
          <p:cNvSpPr>
            <a:spLocks noGrp="1"/>
          </p:cNvSpPr>
          <p:nvPr>
            <p:ph sz="quarter" idx="1"/>
          </p:nvPr>
        </p:nvSpPr>
        <p:spPr/>
        <p:txBody>
          <a:bodyPr/>
          <a:lstStyle/>
          <a:p>
            <a:r>
              <a:rPr lang="en-US" dirty="0"/>
              <a:t>How to detect back edge?</a:t>
            </a:r>
          </a:p>
          <a:p>
            <a:pPr lvl="1"/>
            <a:r>
              <a:rPr lang="en-US" dirty="0"/>
              <a:t>If an edge is going back to a grey vertex</a:t>
            </a:r>
          </a:p>
          <a:p>
            <a:pPr lvl="1"/>
            <a:r>
              <a:rPr lang="en-US" dirty="0"/>
              <a:t>It’s a back edge.</a:t>
            </a:r>
          </a:p>
        </p:txBody>
      </p:sp>
    </p:spTree>
    <p:extLst>
      <p:ext uri="{BB962C8B-B14F-4D97-AF65-F5344CB8AC3E}">
        <p14:creationId xmlns:p14="http://schemas.microsoft.com/office/powerpoint/2010/main" val="323660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5"/>
          <p:cNvSpPr txBox="1">
            <a:spLocks/>
          </p:cNvSpPr>
          <p:nvPr/>
        </p:nvSpPr>
        <p:spPr>
          <a:xfrm>
            <a:off x="6271034" y="1228720"/>
            <a:ext cx="5320886" cy="493776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1’s adjacency list is fully explored now.</a:t>
            </a:r>
          </a:p>
          <a:p>
            <a:pPr lvl="1"/>
            <a:endParaRPr lang="en-US" dirty="0"/>
          </a:p>
          <a:p>
            <a:pPr lvl="1"/>
            <a:endParaRPr lang="en-US" dirty="0"/>
          </a:p>
          <a:p>
            <a:pPr lvl="1"/>
            <a:endParaRPr lang="en-US" dirty="0"/>
          </a:p>
          <a:p>
            <a:pPr lvl="1"/>
            <a:endParaRPr lang="en-US" dirty="0"/>
          </a:p>
          <a:p>
            <a:pPr lvl="1"/>
            <a:r>
              <a:rPr lang="en-US" dirty="0"/>
              <a:t>Go to 2’s adjacency list.</a:t>
            </a:r>
            <a:r>
              <a:rPr lang="en-US" dirty="0">
                <a:sym typeface="Wingdings" panose="05000000000000000000" pitchFamily="2" charset="2"/>
              </a:rPr>
              <a:t></a:t>
            </a:r>
            <a:r>
              <a:rPr lang="en-US" dirty="0"/>
              <a:t> 2 edge distance</a:t>
            </a:r>
          </a:p>
          <a:p>
            <a:pPr lvl="2"/>
            <a:r>
              <a:rPr lang="en-US" dirty="0">
                <a:sym typeface="Wingdings" panose="05000000000000000000" pitchFamily="2" charset="2"/>
              </a:rPr>
              <a:t>Its vertices are already discovered</a:t>
            </a: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1"/>
            <a:r>
              <a:rPr lang="en-US" dirty="0">
                <a:sym typeface="Wingdings" panose="05000000000000000000" pitchFamily="2" charset="2"/>
              </a:rPr>
              <a:t>Go to 3’s adjacency list. 2 edge distance </a:t>
            </a:r>
          </a:p>
          <a:p>
            <a:pPr lvl="2"/>
            <a:r>
              <a:rPr lang="en-US" dirty="0">
                <a:sym typeface="Wingdings" panose="05000000000000000000" pitchFamily="2" charset="2"/>
              </a:rPr>
              <a:t>Its vertices are already discovered</a:t>
            </a:r>
          </a:p>
          <a:p>
            <a:pPr lvl="2"/>
            <a:endParaRPr lang="en-US" dirty="0">
              <a:sym typeface="Wingdings" panose="05000000000000000000" pitchFamily="2" charset="2"/>
            </a:endParaRPr>
          </a:p>
          <a:p>
            <a:pPr lvl="2"/>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Graph is fully explored</a:t>
            </a: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p:txBody>
      </p:sp>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6</a:t>
            </a:fld>
            <a:endParaRPr lang="en-GB"/>
          </a:p>
        </p:txBody>
      </p:sp>
      <p:sp>
        <p:nvSpPr>
          <p:cNvPr id="6" name="Content Placeholder 5"/>
          <p:cNvSpPr>
            <a:spLocks noGrp="1"/>
          </p:cNvSpPr>
          <p:nvPr>
            <p:ph sz="quarter" idx="1"/>
          </p:nvPr>
        </p:nvSpPr>
        <p:spPr>
          <a:xfrm>
            <a:off x="609600" y="1219200"/>
            <a:ext cx="5385931" cy="4937760"/>
          </a:xfrm>
        </p:spPr>
        <p:txBody>
          <a:bodyPr>
            <a:normAutofit fontScale="77500" lnSpcReduction="20000"/>
          </a:bodyPr>
          <a:lstStyle/>
          <a:p>
            <a:pPr lvl="1"/>
            <a:r>
              <a:rPr lang="en-US" dirty="0"/>
              <a:t>BFS: from 1</a:t>
            </a:r>
          </a:p>
          <a:p>
            <a:pPr lvl="2"/>
            <a:r>
              <a:rPr lang="en-US" dirty="0"/>
              <a:t>All vertices are undiscovered at start.</a:t>
            </a:r>
          </a:p>
          <a:p>
            <a:pPr lvl="1"/>
            <a:endParaRPr lang="en-US" dirty="0"/>
          </a:p>
          <a:p>
            <a:pPr lvl="1"/>
            <a:endParaRPr lang="en-US" dirty="0"/>
          </a:p>
          <a:p>
            <a:pPr lvl="1"/>
            <a:endParaRPr lang="en-US" dirty="0"/>
          </a:p>
          <a:p>
            <a:pPr lvl="1"/>
            <a:endParaRPr lang="en-US" dirty="0"/>
          </a:p>
          <a:p>
            <a:pPr lvl="1"/>
            <a:r>
              <a:rPr lang="en-US" dirty="0"/>
              <a:t>Mark start vertex as discovered</a:t>
            </a:r>
          </a:p>
          <a:p>
            <a:pPr lvl="1"/>
            <a:endParaRPr lang="en-US" dirty="0"/>
          </a:p>
          <a:p>
            <a:pPr lvl="1"/>
            <a:endParaRPr lang="en-US" dirty="0"/>
          </a:p>
          <a:p>
            <a:pPr lvl="1"/>
            <a:endParaRPr lang="en-US" dirty="0"/>
          </a:p>
          <a:p>
            <a:pPr lvl="1"/>
            <a:endParaRPr lang="en-US" dirty="0"/>
          </a:p>
          <a:p>
            <a:pPr lvl="1"/>
            <a:endParaRPr lang="en-US" dirty="0"/>
          </a:p>
          <a:p>
            <a:pPr lvl="1"/>
            <a:r>
              <a:rPr lang="en-US" dirty="0"/>
              <a:t>Go to its adjacency list</a:t>
            </a:r>
            <a:r>
              <a:rPr lang="en-US" dirty="0">
                <a:sym typeface="Wingdings" panose="05000000000000000000" pitchFamily="2" charset="2"/>
              </a:rPr>
              <a:t></a:t>
            </a:r>
            <a:r>
              <a:rPr lang="en-US" dirty="0"/>
              <a:t> 1 edge distance</a:t>
            </a:r>
          </a:p>
          <a:p>
            <a:pPr lvl="2"/>
            <a:r>
              <a:rPr lang="en-US" dirty="0"/>
              <a:t>first node is 2 and its un-discovered</a:t>
            </a:r>
          </a:p>
          <a:p>
            <a:pPr lvl="2">
              <a:spcAft>
                <a:spcPts val="4200"/>
              </a:spcAft>
            </a:pPr>
            <a:r>
              <a:rPr lang="en-US" dirty="0"/>
              <a:t>2</a:t>
            </a:r>
            <a:r>
              <a:rPr lang="en-US" baseline="30000" dirty="0"/>
              <a:t>nd</a:t>
            </a:r>
            <a:r>
              <a:rPr lang="en-US" dirty="0"/>
              <a:t> node is 3 and it’s undiscovered</a:t>
            </a:r>
          </a:p>
          <a:p>
            <a:pPr lvl="1"/>
            <a:endParaRPr lang="en-US" dirty="0"/>
          </a:p>
          <a:p>
            <a:pPr lvl="1"/>
            <a:endParaRPr lang="en-US" dirty="0"/>
          </a:p>
          <a:p>
            <a:pPr lvl="1"/>
            <a:endParaRPr lang="en-US" dirty="0"/>
          </a:p>
        </p:txBody>
      </p:sp>
      <p:grpSp>
        <p:nvGrpSpPr>
          <p:cNvPr id="15" name="Group 14"/>
          <p:cNvGrpSpPr/>
          <p:nvPr/>
        </p:nvGrpSpPr>
        <p:grpSpPr>
          <a:xfrm>
            <a:off x="3750834" y="1784841"/>
            <a:ext cx="1645920" cy="914400"/>
            <a:chOff x="5168936" y="2885658"/>
            <a:chExt cx="2033701" cy="1297686"/>
          </a:xfrm>
        </p:grpSpPr>
        <p:cxnSp>
          <p:nvCxnSpPr>
            <p:cNvPr id="7" name="Straight Connector 6"/>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12" name="Straight Connector 11"/>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5930812" y="3652862"/>
              <a:ext cx="530352" cy="530482"/>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4" name="Oval 6"/>
            <p:cNvSpPr>
              <a:spLocks noChangeArrowheads="1"/>
            </p:cNvSpPr>
            <p:nvPr/>
          </p:nvSpPr>
          <p:spPr bwMode="auto">
            <a:xfrm>
              <a:off x="5168936" y="292280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23" name="Group 22"/>
          <p:cNvGrpSpPr/>
          <p:nvPr/>
        </p:nvGrpSpPr>
        <p:grpSpPr>
          <a:xfrm>
            <a:off x="2975538" y="5317018"/>
            <a:ext cx="1645920" cy="914400"/>
            <a:chOff x="5168936" y="2885658"/>
            <a:chExt cx="2033701" cy="1297686"/>
          </a:xfrm>
        </p:grpSpPr>
        <p:cxnSp>
          <p:nvCxnSpPr>
            <p:cNvPr id="24" name="Straight Connector 2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27" name="Straight Connector 26"/>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2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30" name="Group 29"/>
          <p:cNvGrpSpPr/>
          <p:nvPr/>
        </p:nvGrpSpPr>
        <p:grpSpPr>
          <a:xfrm>
            <a:off x="1671792" y="3435540"/>
            <a:ext cx="1645920" cy="914400"/>
            <a:chOff x="5168936" y="2885658"/>
            <a:chExt cx="2033701" cy="1297686"/>
          </a:xfrm>
        </p:grpSpPr>
        <p:cxnSp>
          <p:nvCxnSpPr>
            <p:cNvPr id="31" name="Straight Connector 30"/>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34" name="Straight Connector 33"/>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69" name="Group 68"/>
          <p:cNvGrpSpPr/>
          <p:nvPr/>
        </p:nvGrpSpPr>
        <p:grpSpPr>
          <a:xfrm>
            <a:off x="9352965" y="1711932"/>
            <a:ext cx="1645920" cy="914400"/>
            <a:chOff x="5168936" y="2885658"/>
            <a:chExt cx="2033701" cy="1297686"/>
          </a:xfrm>
        </p:grpSpPr>
        <p:cxnSp>
          <p:nvCxnSpPr>
            <p:cNvPr id="70" name="Straight Connector 69"/>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80" name="Straight Connector 79"/>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82"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83" name="Group 82"/>
          <p:cNvGrpSpPr/>
          <p:nvPr/>
        </p:nvGrpSpPr>
        <p:grpSpPr>
          <a:xfrm>
            <a:off x="9369347" y="3177199"/>
            <a:ext cx="1645920" cy="914400"/>
            <a:chOff x="5168936" y="2885658"/>
            <a:chExt cx="2033701" cy="1297686"/>
          </a:xfrm>
        </p:grpSpPr>
        <p:cxnSp>
          <p:nvCxnSpPr>
            <p:cNvPr id="84" name="Straight Connector 8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8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90" name="Group 89"/>
          <p:cNvGrpSpPr/>
          <p:nvPr/>
        </p:nvGrpSpPr>
        <p:grpSpPr>
          <a:xfrm>
            <a:off x="9391063" y="4779000"/>
            <a:ext cx="1645920" cy="914400"/>
            <a:chOff x="5168936" y="2885658"/>
            <a:chExt cx="2033701" cy="1297686"/>
          </a:xfrm>
        </p:grpSpPr>
        <p:cxnSp>
          <p:nvCxnSpPr>
            <p:cNvPr id="91" name="Straight Connector 90"/>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94" name="Straight Connector 93"/>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9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aphicFrame>
        <p:nvGraphicFramePr>
          <p:cNvPr id="97" name="Table 96"/>
          <p:cNvGraphicFramePr>
            <a:graphicFrameLocks noGrp="1"/>
          </p:cNvGraphicFramePr>
          <p:nvPr>
            <p:extLst>
              <p:ext uri="{D42A27DB-BD31-4B8C-83A1-F6EECF244321}">
                <p14:modId xmlns:p14="http://schemas.microsoft.com/office/powerpoint/2010/main" val="1427436805"/>
              </p:ext>
            </p:extLst>
          </p:nvPr>
        </p:nvGraphicFramePr>
        <p:xfrm>
          <a:off x="5044981" y="262633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825025264"/>
              </p:ext>
            </p:extLst>
          </p:nvPr>
        </p:nvGraphicFramePr>
        <p:xfrm>
          <a:off x="5042940" y="346975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605212251"/>
              </p:ext>
            </p:extLst>
          </p:nvPr>
        </p:nvGraphicFramePr>
        <p:xfrm>
          <a:off x="4825539" y="5776591"/>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3589446310"/>
              </p:ext>
            </p:extLst>
          </p:nvPr>
        </p:nvGraphicFramePr>
        <p:xfrm>
          <a:off x="11038356" y="2642203"/>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2955286601"/>
              </p:ext>
            </p:extLst>
          </p:nvPr>
        </p:nvGraphicFramePr>
        <p:xfrm>
          <a:off x="11040236" y="3451636"/>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2549441188"/>
              </p:ext>
            </p:extLst>
          </p:nvPr>
        </p:nvGraphicFramePr>
        <p:xfrm>
          <a:off x="10895114" y="5764905"/>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302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fld id="{F6F16F7D-2F1C-4881-AB89-910AC3886C7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7</a:t>
            </a:fld>
            <a:endParaRPr lang="en-GB"/>
          </a:p>
        </p:txBody>
      </p:sp>
      <p:sp>
        <p:nvSpPr>
          <p:cNvPr id="6" name="Content Placeholder 5"/>
          <p:cNvSpPr>
            <a:spLocks noGrp="1"/>
          </p:cNvSpPr>
          <p:nvPr>
            <p:ph sz="quarter" idx="1"/>
          </p:nvPr>
        </p:nvSpPr>
        <p:spPr/>
        <p:txBody>
          <a:bodyPr>
            <a:normAutofit fontScale="62500" lnSpcReduction="20000"/>
          </a:body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in order of their discovery time</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color[v]=white</a:t>
            </a:r>
          </a:p>
          <a:p>
            <a:pPr marL="777240" lvl="1" indent="-457200">
              <a:buFont typeface="+mj-lt"/>
              <a:buAutoNum type="arabicPeriod"/>
            </a:pPr>
            <a:r>
              <a:rPr lang="en-US" dirty="0">
                <a:latin typeface="Consolas" panose="020B0609020204030204" pitchFamily="49" charset="0"/>
                <a:cs typeface="Consolas" panose="020B0609020204030204" pitchFamily="49" charset="0"/>
              </a:rPr>
              <a:t>color[start]=grey</a:t>
            </a:r>
            <a:endParaRPr lang="en-US" sz="2600"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print(u)		</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vertex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color[v] is </a:t>
            </a:r>
            <a:r>
              <a:rPr lang="en-US" dirty="0">
                <a:solidFill>
                  <a:srgbClr val="1F497D"/>
                </a:solidFill>
                <a:latin typeface="Consolas" panose="020B0609020204030204" pitchFamily="49" charset="0"/>
                <a:cs typeface="Consolas" panose="020B0609020204030204" pitchFamily="49" charset="0"/>
              </a:rPr>
              <a:t>white 		//undiscovered</a:t>
            </a:r>
            <a:endParaRPr lang="en-US"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a:latin typeface="Consolas" panose="020B0609020204030204" pitchFamily="49" charset="0"/>
                <a:cs typeface="Consolas" panose="020B0609020204030204" pitchFamily="49" charset="0"/>
              </a:rPr>
              <a:t>             color[v]=grey		//discovered</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color[u]=black 			//fully explored or finished</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355261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8</a:t>
            </a:fld>
            <a:endParaRPr lang="en-GB"/>
          </a:p>
        </p:txBody>
      </p:sp>
      <p:sp>
        <p:nvSpPr>
          <p:cNvPr id="6" name="Content Placeholder 5"/>
          <p:cNvSpPr>
            <a:spLocks noGrp="1"/>
          </p:cNvSpPr>
          <p:nvPr>
            <p:ph sz="quarter" idx="1"/>
          </p:nvPr>
        </p:nvSpPr>
        <p:spPr/>
        <p:txBody>
          <a:bodyPr/>
          <a:lstStyle/>
          <a:p>
            <a:r>
              <a:rPr lang="en-US" dirty="0"/>
              <a:t>BFS: start vertex=1</a:t>
            </a:r>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676183"/>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67353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67618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211374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94420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212739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67597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4333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42889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69883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H="1">
            <a:off x="4759686"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569311"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540734"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5830783"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5" name="Oval 6"/>
          <p:cNvSpPr>
            <a:spLocks noChangeArrowheads="1"/>
          </p:cNvSpPr>
          <p:nvPr/>
        </p:nvSpPr>
        <p:spPr bwMode="auto">
          <a:xfrm>
            <a:off x="5068908"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1" y="414793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a:off x="1035425" y="4614071"/>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845050" y="441595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816473" y="459914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6"/>
          <p:cNvSpPr>
            <a:spLocks noChangeArrowheads="1"/>
          </p:cNvSpPr>
          <p:nvPr/>
        </p:nvSpPr>
        <p:spPr bwMode="auto">
          <a:xfrm>
            <a:off x="2106522" y="490064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2" name="Oval 6"/>
          <p:cNvSpPr>
            <a:spLocks noChangeArrowheads="1"/>
          </p:cNvSpPr>
          <p:nvPr/>
        </p:nvSpPr>
        <p:spPr bwMode="auto">
          <a:xfrm>
            <a:off x="1344647" y="417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8"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flipH="1">
            <a:off x="8517314"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326939"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29836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6"/>
          <p:cNvSpPr>
            <a:spLocks noChangeArrowheads="1"/>
          </p:cNvSpPr>
          <p:nvPr/>
        </p:nvSpPr>
        <p:spPr bwMode="auto">
          <a:xfrm>
            <a:off x="8826536"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38" name="Straight Connector 37"/>
          <p:cNvCxnSpPr/>
          <p:nvPr/>
        </p:nvCxnSpPr>
        <p:spPr>
          <a:xfrm flipH="1" flipV="1">
            <a:off x="3279845" y="456835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6"/>
          <p:cNvSpPr>
            <a:spLocks noChangeArrowheads="1"/>
          </p:cNvSpPr>
          <p:nvPr/>
        </p:nvSpPr>
        <p:spPr bwMode="auto">
          <a:xfrm>
            <a:off x="3579679" y="48820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40" name="Straight Connector 39"/>
          <p:cNvCxnSpPr/>
          <p:nvPr/>
        </p:nvCxnSpPr>
        <p:spPr>
          <a:xfrm flipH="1" flipV="1">
            <a:off x="1076650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1060819" y="48958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sp>
        <p:nvSpPr>
          <p:cNvPr id="42" name="Oval 6"/>
          <p:cNvSpPr>
            <a:spLocks noChangeArrowheads="1"/>
          </p:cNvSpPr>
          <p:nvPr/>
        </p:nvSpPr>
        <p:spPr bwMode="auto">
          <a:xfrm>
            <a:off x="2847996" y="4147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43" name="Oval 6"/>
          <p:cNvSpPr>
            <a:spLocks noChangeArrowheads="1"/>
          </p:cNvSpPr>
          <p:nvPr/>
        </p:nvSpPr>
        <p:spPr bwMode="auto">
          <a:xfrm>
            <a:off x="10329885"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44" name="Straight Connector 43"/>
          <p:cNvCxnSpPr/>
          <p:nvPr/>
        </p:nvCxnSpPr>
        <p:spPr>
          <a:xfrm flipH="1" flipV="1">
            <a:off x="8534400" y="533878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8094247"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46" name="Oval 6"/>
          <p:cNvSpPr>
            <a:spLocks noChangeArrowheads="1"/>
          </p:cNvSpPr>
          <p:nvPr/>
        </p:nvSpPr>
        <p:spPr bwMode="auto">
          <a:xfrm>
            <a:off x="8826536" y="56264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8" name="Oval 6"/>
          <p:cNvSpPr>
            <a:spLocks noChangeArrowheads="1"/>
          </p:cNvSpPr>
          <p:nvPr/>
        </p:nvSpPr>
        <p:spPr bwMode="auto">
          <a:xfrm>
            <a:off x="10329885" y="5633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49" name="Oval 6"/>
          <p:cNvSpPr>
            <a:spLocks noChangeArrowheads="1"/>
          </p:cNvSpPr>
          <p:nvPr/>
        </p:nvSpPr>
        <p:spPr bwMode="auto">
          <a:xfrm>
            <a:off x="9588411"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50" name="Oval 6"/>
          <p:cNvSpPr>
            <a:spLocks noChangeArrowheads="1"/>
          </p:cNvSpPr>
          <p:nvPr/>
        </p:nvSpPr>
        <p:spPr bwMode="auto">
          <a:xfrm>
            <a:off x="8846543" y="168950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sp>
        <p:nvSpPr>
          <p:cNvPr id="93" name="Oval 6"/>
          <p:cNvSpPr>
            <a:spLocks noChangeArrowheads="1"/>
          </p:cNvSpPr>
          <p:nvPr/>
        </p:nvSpPr>
        <p:spPr bwMode="auto">
          <a:xfrm>
            <a:off x="612358" y="49051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94" name="Straight Connector 93"/>
          <p:cNvCxnSpPr/>
          <p:nvPr/>
        </p:nvCxnSpPr>
        <p:spPr>
          <a:xfrm flipH="1" flipV="1">
            <a:off x="7004133" y="45778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7303967" y="48915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96" name="Straight Connector 95"/>
          <p:cNvCxnSpPr/>
          <p:nvPr/>
        </p:nvCxnSpPr>
        <p:spPr>
          <a:xfrm flipH="1" flipV="1">
            <a:off x="4767271" y="53435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Oval 6"/>
          <p:cNvSpPr>
            <a:spLocks noChangeArrowheads="1"/>
          </p:cNvSpPr>
          <p:nvPr/>
        </p:nvSpPr>
        <p:spPr bwMode="auto">
          <a:xfrm>
            <a:off x="5059407" y="56169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106" name="Straight Connector 105"/>
          <p:cNvCxnSpPr/>
          <p:nvPr/>
        </p:nvCxnSpPr>
        <p:spPr>
          <a:xfrm>
            <a:off x="609600" y="3959550"/>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nvPr>
        </p:nvGraphicFramePr>
        <p:xfrm>
          <a:off x="600941" y="5760417"/>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2740282133"/>
              </p:ext>
            </p:extLst>
          </p:nvPr>
        </p:nvGraphicFramePr>
        <p:xfrm>
          <a:off x="7844736" y="3517270"/>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109" name="Table 108"/>
          <p:cNvGraphicFramePr>
            <a:graphicFrameLocks noGrp="1"/>
          </p:cNvGraphicFramePr>
          <p:nvPr>
            <p:extLst>
              <p:ext uri="{D42A27DB-BD31-4B8C-83A1-F6EECF244321}">
                <p14:modId xmlns:p14="http://schemas.microsoft.com/office/powerpoint/2010/main" val="1549500302"/>
              </p:ext>
            </p:extLst>
          </p:nvPr>
        </p:nvGraphicFramePr>
        <p:xfrm>
          <a:off x="4441019" y="350552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110" name="Table 109"/>
          <p:cNvGraphicFramePr>
            <a:graphicFrameLocks noGrp="1"/>
          </p:cNvGraphicFramePr>
          <p:nvPr>
            <p:extLst/>
          </p:nvPr>
        </p:nvGraphicFramePr>
        <p:xfrm>
          <a:off x="4268083" y="5755649"/>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0"/>
                  </a:ext>
                </a:extLst>
              </a:tr>
            </a:tbl>
          </a:graphicData>
        </a:graphic>
      </p:graphicFrame>
      <p:graphicFrame>
        <p:nvGraphicFramePr>
          <p:cNvPr id="111" name="Table 110"/>
          <p:cNvGraphicFramePr>
            <a:graphicFrameLocks noGrp="1"/>
          </p:cNvGraphicFramePr>
          <p:nvPr>
            <p:extLst/>
          </p:nvPr>
        </p:nvGraphicFramePr>
        <p:xfrm>
          <a:off x="7906810" y="5761092"/>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sp>
        <p:nvSpPr>
          <p:cNvPr id="112" name="Oval 6"/>
          <p:cNvSpPr>
            <a:spLocks noChangeArrowheads="1"/>
          </p:cNvSpPr>
          <p:nvPr/>
        </p:nvSpPr>
        <p:spPr bwMode="auto">
          <a:xfrm>
            <a:off x="6572257"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13" name="Oval 6"/>
          <p:cNvSpPr>
            <a:spLocks noChangeArrowheads="1"/>
          </p:cNvSpPr>
          <p:nvPr/>
        </p:nvSpPr>
        <p:spPr bwMode="auto">
          <a:xfrm>
            <a:off x="4336619"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graphicFrame>
        <p:nvGraphicFramePr>
          <p:cNvPr id="114" name="Table 113"/>
          <p:cNvGraphicFramePr>
            <a:graphicFrameLocks noGrp="1"/>
          </p:cNvGraphicFramePr>
          <p:nvPr>
            <p:extLst>
              <p:ext uri="{D42A27DB-BD31-4B8C-83A1-F6EECF244321}">
                <p14:modId xmlns:p14="http://schemas.microsoft.com/office/powerpoint/2010/main" val="1902031394"/>
              </p:ext>
            </p:extLst>
          </p:nvPr>
        </p:nvGraphicFramePr>
        <p:xfrm>
          <a:off x="621483" y="3529330"/>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258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Date Placeholder 2"/>
          <p:cNvSpPr>
            <a:spLocks noGrp="1"/>
          </p:cNvSpPr>
          <p:nvPr>
            <p:ph type="dt" sz="half" idx="10"/>
          </p:nvPr>
        </p:nvSpPr>
        <p:spPr/>
        <p:txBody>
          <a:bodyPr/>
          <a:lstStyle/>
          <a:p>
            <a:fld id="{1CD3CE4F-CFF3-4488-9347-FE72A4D4754E}" type="datetime1">
              <a:rPr lang="en-GB" smtClean="0"/>
              <a:pPr/>
              <a:t>30/05/2017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9</a:t>
            </a:fld>
            <a:endParaRPr lang="en-GB"/>
          </a:p>
        </p:txBody>
      </p:sp>
      <p:sp>
        <p:nvSpPr>
          <p:cNvPr id="6" name="Content Placeholder 5"/>
          <p:cNvSpPr>
            <a:spLocks noGrp="1"/>
          </p:cNvSpPr>
          <p:nvPr>
            <p:ph sz="quarter" idx="1"/>
          </p:nvPr>
        </p:nvSpPr>
        <p:spPr/>
        <p:txBody>
          <a:bodyPr>
            <a:normAutofit/>
          </a:bodyPr>
          <a:lstStyle/>
          <a:p>
            <a:r>
              <a:rPr lang="en-US" dirty="0"/>
              <a:t>BFS: start vertex=1</a:t>
            </a:r>
          </a:p>
          <a:p>
            <a:endParaRPr lang="en-US" dirty="0"/>
          </a:p>
          <a:p>
            <a:endParaRPr lang="en-US" dirty="0"/>
          </a:p>
          <a:p>
            <a:endParaRPr lang="en-US" dirty="0"/>
          </a:p>
          <a:p>
            <a:endParaRPr lang="en-US" dirty="0"/>
          </a:p>
          <a:p>
            <a:endParaRPr lang="en-US" dirty="0"/>
          </a:p>
          <a:p>
            <a:r>
              <a:rPr lang="en-US" dirty="0"/>
              <a:t>BFS Order: 1 2 3 4 5 6 7</a:t>
            </a:r>
          </a:p>
          <a:p>
            <a:endParaRPr lang="en-US" dirty="0"/>
          </a:p>
          <a:p>
            <a:endParaRPr lang="en-US" dirty="0"/>
          </a:p>
          <a:p>
            <a:endParaRPr lang="en-US" dirty="0"/>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70476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70210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70476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214232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9727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215597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7045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4619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4574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72740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50" name="Oval 6"/>
          <p:cNvSpPr>
            <a:spLocks noChangeArrowheads="1"/>
          </p:cNvSpPr>
          <p:nvPr/>
        </p:nvSpPr>
        <p:spPr bwMode="auto">
          <a:xfrm>
            <a:off x="8846543" y="17180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5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48" y="167354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p:nvPr/>
        </p:nvCxnSpPr>
        <p:spPr>
          <a:xfrm flipH="1">
            <a:off x="1030644" y="212328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840269" y="19394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11692" y="210835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1339866" y="169408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56" name="Straight Connector 55"/>
          <p:cNvCxnSpPr/>
          <p:nvPr/>
        </p:nvCxnSpPr>
        <p:spPr>
          <a:xfrm flipH="1" flipV="1">
            <a:off x="3279832" y="210835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3574149" y="242414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58" name="Oval 6"/>
          <p:cNvSpPr>
            <a:spLocks noChangeArrowheads="1"/>
          </p:cNvSpPr>
          <p:nvPr/>
        </p:nvSpPr>
        <p:spPr bwMode="auto">
          <a:xfrm>
            <a:off x="2843215" y="165693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59" name="Straight Connector 58"/>
          <p:cNvCxnSpPr/>
          <p:nvPr/>
        </p:nvCxnSpPr>
        <p:spPr>
          <a:xfrm flipH="1" flipV="1">
            <a:off x="1047730" y="28670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6"/>
          <p:cNvSpPr>
            <a:spLocks noChangeArrowheads="1"/>
          </p:cNvSpPr>
          <p:nvPr/>
        </p:nvSpPr>
        <p:spPr bwMode="auto">
          <a:xfrm>
            <a:off x="607577" y="24286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1" name="Oval 6"/>
          <p:cNvSpPr>
            <a:spLocks noChangeArrowheads="1"/>
          </p:cNvSpPr>
          <p:nvPr/>
        </p:nvSpPr>
        <p:spPr bwMode="auto">
          <a:xfrm>
            <a:off x="1339866" y="31547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62" name="Straight Connector 61"/>
          <p:cNvCxnSpPr/>
          <p:nvPr/>
        </p:nvCxnSpPr>
        <p:spPr>
          <a:xfrm flipH="1" flipV="1">
            <a:off x="2530143" y="287566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Oval 6"/>
          <p:cNvSpPr>
            <a:spLocks noChangeArrowheads="1"/>
          </p:cNvSpPr>
          <p:nvPr/>
        </p:nvSpPr>
        <p:spPr bwMode="auto">
          <a:xfrm>
            <a:off x="2843215" y="316205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64" name="Oval 6"/>
          <p:cNvSpPr>
            <a:spLocks noChangeArrowheads="1"/>
          </p:cNvSpPr>
          <p:nvPr/>
        </p:nvSpPr>
        <p:spPr bwMode="auto">
          <a:xfrm>
            <a:off x="2101741" y="242414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pic>
        <p:nvPicPr>
          <p:cNvPr id="6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76" y="171904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p:nvPr/>
        </p:nvCxnSpPr>
        <p:spPr>
          <a:xfrm flipH="1">
            <a:off x="4778740" y="2185186"/>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588365" y="198706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5559788" y="217026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4355673" y="24905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0" name="Oval 6"/>
          <p:cNvSpPr>
            <a:spLocks noChangeArrowheads="1"/>
          </p:cNvSpPr>
          <p:nvPr/>
        </p:nvSpPr>
        <p:spPr bwMode="auto">
          <a:xfrm>
            <a:off x="5849837" y="248604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71" name="Oval 6"/>
          <p:cNvSpPr>
            <a:spLocks noChangeArrowheads="1"/>
          </p:cNvSpPr>
          <p:nvPr/>
        </p:nvSpPr>
        <p:spPr bwMode="auto">
          <a:xfrm>
            <a:off x="5087962" y="174169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72" name="Straight Connector 71"/>
          <p:cNvCxnSpPr/>
          <p:nvPr/>
        </p:nvCxnSpPr>
        <p:spPr>
          <a:xfrm flipH="1" flipV="1">
            <a:off x="7023160" y="213946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Oval 6"/>
          <p:cNvSpPr>
            <a:spLocks noChangeArrowheads="1"/>
          </p:cNvSpPr>
          <p:nvPr/>
        </p:nvSpPr>
        <p:spPr bwMode="auto">
          <a:xfrm>
            <a:off x="7322994" y="245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74" name="Oval 6"/>
          <p:cNvSpPr>
            <a:spLocks noChangeArrowheads="1"/>
          </p:cNvSpPr>
          <p:nvPr/>
        </p:nvSpPr>
        <p:spPr bwMode="auto">
          <a:xfrm>
            <a:off x="6591311" y="171883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5" name="Straight Connector 74"/>
          <p:cNvCxnSpPr/>
          <p:nvPr/>
        </p:nvCxnSpPr>
        <p:spPr>
          <a:xfrm flipH="1" flipV="1">
            <a:off x="4831791" y="291903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6314204" y="291336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5090856" y="319293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8" name="Oval 6"/>
          <p:cNvSpPr>
            <a:spLocks noChangeArrowheads="1"/>
          </p:cNvSpPr>
          <p:nvPr/>
        </p:nvSpPr>
        <p:spPr bwMode="auto">
          <a:xfrm>
            <a:off x="6594205" y="32002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7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425" y="168550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p:nvPr/>
        </p:nvCxnSpPr>
        <p:spPr>
          <a:xfrm flipH="1">
            <a:off x="8488721" y="213523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9298346" y="195140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26976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Oval 6"/>
          <p:cNvSpPr>
            <a:spLocks noChangeArrowheads="1"/>
          </p:cNvSpPr>
          <p:nvPr/>
        </p:nvSpPr>
        <p:spPr bwMode="auto">
          <a:xfrm>
            <a:off x="8797943" y="170603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84" name="Straight Connector 83"/>
          <p:cNvCxnSpPr/>
          <p:nvPr/>
        </p:nvCxnSpPr>
        <p:spPr>
          <a:xfrm flipH="1" flipV="1">
            <a:off x="1073790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11032226" y="243609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86" name="Oval 6"/>
          <p:cNvSpPr>
            <a:spLocks noChangeArrowheads="1"/>
          </p:cNvSpPr>
          <p:nvPr/>
        </p:nvSpPr>
        <p:spPr bwMode="auto">
          <a:xfrm>
            <a:off x="10301292" y="166889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8505807" y="289329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065654" y="24405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89" name="Oval 6"/>
          <p:cNvSpPr>
            <a:spLocks noChangeArrowheads="1"/>
          </p:cNvSpPr>
          <p:nvPr/>
        </p:nvSpPr>
        <p:spPr bwMode="auto">
          <a:xfrm>
            <a:off x="8797943" y="31666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90" name="Straight Connector 89"/>
          <p:cNvCxnSpPr/>
          <p:nvPr/>
        </p:nvCxnSpPr>
        <p:spPr>
          <a:xfrm flipH="1" flipV="1">
            <a:off x="9994051" y="288351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9559818" y="243609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92" name="Oval 6"/>
          <p:cNvSpPr>
            <a:spLocks noChangeArrowheads="1"/>
          </p:cNvSpPr>
          <p:nvPr/>
        </p:nvSpPr>
        <p:spPr bwMode="auto">
          <a:xfrm>
            <a:off x="10287120" y="31833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cxnSp>
        <p:nvCxnSpPr>
          <p:cNvPr id="147" name="Straight Connector 146"/>
          <p:cNvCxnSpPr/>
          <p:nvPr/>
        </p:nvCxnSpPr>
        <p:spPr>
          <a:xfrm>
            <a:off x="609600" y="398812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2398440769"/>
              </p:ext>
            </p:extLst>
          </p:nvPr>
        </p:nvGraphicFramePr>
        <p:xfrm>
          <a:off x="600941" y="3545852"/>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713444109"/>
              </p:ext>
            </p:extLst>
          </p:nvPr>
        </p:nvGraphicFramePr>
        <p:xfrm>
          <a:off x="4268083" y="3541084"/>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875778173"/>
              </p:ext>
            </p:extLst>
          </p:nvPr>
        </p:nvGraphicFramePr>
        <p:xfrm>
          <a:off x="7906810" y="3546527"/>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0820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56092</TotalTime>
  <Words>4650</Words>
  <Application>Microsoft Office PowerPoint</Application>
  <PresentationFormat>Widescreen</PresentationFormat>
  <Paragraphs>1694</Paragraphs>
  <Slides>57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Consolas</vt:lpstr>
      <vt:lpstr>Times New Roman</vt:lpstr>
      <vt:lpstr>Wingdings</vt:lpstr>
      <vt:lpstr>Wingdings 3</vt:lpstr>
      <vt:lpstr>Origin</vt:lpstr>
      <vt:lpstr>Graphs</vt:lpstr>
      <vt:lpstr>Outline</vt:lpstr>
      <vt:lpstr>Graph Traversal</vt:lpstr>
      <vt:lpstr>Breadth First Search</vt:lpstr>
      <vt:lpstr>Breadth First Search</vt:lpstr>
      <vt:lpstr>Breadth First Search</vt:lpstr>
      <vt:lpstr>Breadth First Search (BFS)</vt:lpstr>
      <vt:lpstr>Breadth First Search</vt:lpstr>
      <vt:lpstr>Breadth First Search</vt:lpstr>
      <vt:lpstr>Breadth First Search (Alternate Approach)</vt:lpstr>
      <vt:lpstr>Breadth First Search </vt:lpstr>
      <vt:lpstr>Breadth First Search</vt:lpstr>
      <vt:lpstr>Breadth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Useful Links</vt:lpstr>
      <vt:lpstr>BFS vs. DFS</vt:lpstr>
      <vt:lpstr>Shortest Path</vt:lpstr>
      <vt:lpstr>BFS-Shortest Path</vt:lpstr>
      <vt:lpstr>BFS-Shortest Path</vt:lpstr>
      <vt:lpstr>BFS-Shortest Path</vt:lpstr>
      <vt:lpstr>Shortest Path(Non-Weighted Graph)</vt:lpstr>
      <vt:lpstr>Shortest Path</vt:lpstr>
      <vt:lpstr>Shortest Path</vt:lpstr>
      <vt:lpstr>Shortest Path</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Directed Graph</vt:lpstr>
      <vt:lpstr>Dijkstra’s Shortest Path Algorithm</vt:lpstr>
      <vt:lpstr>Time Complexity?</vt:lpstr>
      <vt:lpstr>Dijkstra’s Shortest Path Algorithm</vt:lpstr>
      <vt:lpstr>Where Dijkstra’s fails?</vt:lpstr>
      <vt:lpstr>Topological Ordering/Sort</vt:lpstr>
      <vt:lpstr>Topological Sort/Ordering</vt:lpstr>
      <vt:lpstr>Topological Ordering</vt:lpstr>
      <vt:lpstr>Topological Ordering</vt:lpstr>
      <vt:lpstr>Topological Ordering</vt:lpstr>
      <vt:lpstr>Topological Ordering</vt:lpstr>
      <vt:lpstr>DFS Edge Classification</vt:lpstr>
      <vt:lpstr>DFS Edge Classification</vt:lpstr>
      <vt:lpstr>DFS Edge Classification</vt:lpstr>
      <vt:lpstr>DFS Edge Classification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Saba Anwar</cp:lastModifiedBy>
  <cp:revision>1174</cp:revision>
  <dcterms:created xsi:type="dcterms:W3CDTF">2014-08-15T08:02:42Z</dcterms:created>
  <dcterms:modified xsi:type="dcterms:W3CDTF">2017-05-30T02:57:21Z</dcterms:modified>
</cp:coreProperties>
</file>