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309" r:id="rId7"/>
    <p:sldId id="297" r:id="rId8"/>
    <p:sldId id="289" r:id="rId9"/>
    <p:sldId id="286" r:id="rId10"/>
    <p:sldId id="287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99" r:id="rId24"/>
    <p:sldId id="278" r:id="rId25"/>
    <p:sldId id="279" r:id="rId26"/>
    <p:sldId id="280" r:id="rId27"/>
    <p:sldId id="321" r:id="rId28"/>
    <p:sldId id="322" r:id="rId29"/>
    <p:sldId id="281" r:id="rId30"/>
    <p:sldId id="326" r:id="rId31"/>
    <p:sldId id="324" r:id="rId32"/>
    <p:sldId id="325" r:id="rId33"/>
    <p:sldId id="323" r:id="rId34"/>
    <p:sldId id="339" r:id="rId35"/>
    <p:sldId id="284" r:id="rId36"/>
    <p:sldId id="328" r:id="rId37"/>
    <p:sldId id="330" r:id="rId38"/>
    <p:sldId id="340" r:id="rId39"/>
    <p:sldId id="293" r:id="rId40"/>
    <p:sldId id="295" r:id="rId41"/>
    <p:sldId id="296" r:id="rId42"/>
    <p:sldId id="300" r:id="rId43"/>
    <p:sldId id="301" r:id="rId44"/>
    <p:sldId id="305" r:id="rId45"/>
    <p:sldId id="306" r:id="rId46"/>
    <p:sldId id="294" r:id="rId47"/>
    <p:sldId id="29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6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DE8C5-D8A3-4027-B01A-42E1C3D7A423}" type="datetimeFigureOut">
              <a:rPr lang="en-GB" smtClean="0"/>
              <a:pPr/>
              <a:t>23/05/2017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A7635-E151-4485-8210-5D7F5BD45A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22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7635-E151-4485-8210-5D7F5BD45A42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627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7635-E151-4485-8210-5D7F5BD45A42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920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7635-E151-4485-8210-5D7F5BD45A42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29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17/11/2015</a:t>
            </a:r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17/11/2015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Saba Anwar, Computer Science Department- CIIT Lahore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Quicksort#Lomuto_partition_schem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icksort#Hoare_partition_schem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rogramming.com/tutorial/computersciencetheory/sortcomp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CSC-114 Data Structure and Algorithms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6991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82632" cy="493776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sz="2800" b="1" dirty="0"/>
              <a:t>Algorithm: SELECTIONSORT(A[], 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sz="2800" b="1" dirty="0"/>
              <a:t>Input: </a:t>
            </a:r>
            <a:r>
              <a:rPr kumimoji="1" lang="en-US" sz="2800" dirty="0"/>
              <a:t>an array of size 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sz="2800" b="1" dirty="0"/>
              <a:t>Output: </a:t>
            </a:r>
            <a:r>
              <a:rPr kumimoji="1" lang="en-US" sz="2800" dirty="0"/>
              <a:t>sorted array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sz="2800" b="1" dirty="0"/>
              <a:t>Steps: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b="1" dirty="0"/>
              <a:t>  </a:t>
            </a:r>
            <a:r>
              <a:rPr kumimoji="1" lang="en-US" sz="2800" dirty="0"/>
              <a:t>Let </a:t>
            </a:r>
            <a:r>
              <a:rPr kumimoji="1" lang="en-US" sz="2800" dirty="0" err="1"/>
              <a:t>pos_min</a:t>
            </a:r>
            <a:r>
              <a:rPr kumimoji="1" lang="en-US" sz="2800" dirty="0"/>
              <a:t>=-1;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  </a:t>
            </a:r>
            <a:r>
              <a:rPr kumimoji="1" lang="en-US" sz="2800" dirty="0">
                <a:solidFill>
                  <a:srgbClr val="FF0000"/>
                </a:solidFill>
              </a:rPr>
              <a:t>for</a:t>
            </a:r>
            <a:r>
              <a:rPr kumimoji="1" lang="en-US" sz="2800" dirty="0"/>
              <a:t>(count=0; count&lt;N; count++)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	</a:t>
            </a:r>
            <a:r>
              <a:rPr kumimoji="1" lang="en-US" sz="2800" dirty="0">
                <a:solidFill>
                  <a:srgbClr val="00B050"/>
                </a:solidFill>
              </a:rPr>
              <a:t>//find minimum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>
                <a:solidFill>
                  <a:srgbClr val="00B050"/>
                </a:solidFill>
              </a:rPr>
              <a:t>	</a:t>
            </a:r>
            <a:r>
              <a:rPr kumimoji="1" lang="en-US" sz="2800" dirty="0" err="1"/>
              <a:t>pos_min</a:t>
            </a:r>
            <a:r>
              <a:rPr kumimoji="1" lang="en-US" sz="2800" dirty="0"/>
              <a:t>=count </a:t>
            </a:r>
            <a:r>
              <a:rPr kumimoji="1" lang="en-US" sz="2800" dirty="0">
                <a:solidFill>
                  <a:srgbClr val="00B050"/>
                </a:solidFill>
              </a:rPr>
              <a:t>//consider 1</a:t>
            </a:r>
            <a:r>
              <a:rPr kumimoji="1" lang="en-US" sz="2800" baseline="30000" dirty="0">
                <a:solidFill>
                  <a:srgbClr val="00B050"/>
                </a:solidFill>
              </a:rPr>
              <a:t>st</a:t>
            </a:r>
            <a:r>
              <a:rPr kumimoji="1" lang="en-US" sz="2800" dirty="0">
                <a:solidFill>
                  <a:srgbClr val="00B050"/>
                </a:solidFill>
              </a:rPr>
              <a:t> element of remaining array minimum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	</a:t>
            </a:r>
            <a:r>
              <a:rPr kumimoji="1" lang="en-US" sz="2800" dirty="0">
                <a:solidFill>
                  <a:srgbClr val="FF0000"/>
                </a:solidFill>
              </a:rPr>
              <a:t>for</a:t>
            </a:r>
            <a:r>
              <a:rPr kumimoji="1" lang="en-US" sz="2800" dirty="0"/>
              <a:t>(index=count; index &lt; N; index++)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    		</a:t>
            </a:r>
            <a:r>
              <a:rPr kumimoji="1" lang="en-US" sz="2800" dirty="0">
                <a:solidFill>
                  <a:srgbClr val="FF0000"/>
                </a:solidFill>
              </a:rPr>
              <a:t>if</a:t>
            </a:r>
            <a:r>
              <a:rPr kumimoji="1" lang="en-US" sz="2800" dirty="0"/>
              <a:t> (A[index]&lt;A[</a:t>
            </a:r>
            <a:r>
              <a:rPr kumimoji="1" lang="en-US" sz="2800" dirty="0" err="1"/>
              <a:t>pos_min</a:t>
            </a:r>
            <a:r>
              <a:rPr kumimoji="1" lang="en-US" sz="2800" dirty="0"/>
              <a:t>])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			</a:t>
            </a:r>
            <a:r>
              <a:rPr kumimoji="1" lang="en-US" sz="2800" dirty="0" err="1"/>
              <a:t>pos_min</a:t>
            </a:r>
            <a:r>
              <a:rPr kumimoji="1" lang="en-US" sz="2800" dirty="0"/>
              <a:t>=index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		</a:t>
            </a:r>
            <a:r>
              <a:rPr kumimoji="1" lang="en-US" sz="2800" dirty="0">
                <a:solidFill>
                  <a:srgbClr val="FF0000"/>
                </a:solidFill>
              </a:rPr>
              <a:t>End if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	</a:t>
            </a:r>
            <a:r>
              <a:rPr kumimoji="1" lang="en-US" sz="2800" dirty="0">
                <a:solidFill>
                  <a:srgbClr val="FF0000"/>
                </a:solidFill>
              </a:rPr>
              <a:t>End loop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    	</a:t>
            </a:r>
            <a:r>
              <a:rPr kumimoji="1" lang="en-US" sz="2800" dirty="0">
                <a:solidFill>
                  <a:srgbClr val="00B050"/>
                </a:solidFill>
              </a:rPr>
              <a:t>/</a:t>
            </a:r>
            <a:r>
              <a:rPr kumimoji="1" lang="en-US" sz="2500" dirty="0">
                <a:solidFill>
                  <a:srgbClr val="00B050"/>
                </a:solidFill>
              </a:rPr>
              <a:t>/swap the min with value at count</a:t>
            </a: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   	</a:t>
            </a:r>
            <a:r>
              <a:rPr kumimoji="1" lang="en-US" sz="2800" dirty="0" err="1"/>
              <a:t>tmp</a:t>
            </a:r>
            <a:r>
              <a:rPr kumimoji="1" lang="en-US" sz="2800" dirty="0"/>
              <a:t>=A[</a:t>
            </a:r>
            <a:r>
              <a:rPr kumimoji="1" lang="en-US" sz="2800" dirty="0" err="1"/>
              <a:t>pos_min</a:t>
            </a:r>
            <a:r>
              <a:rPr kumimoji="1" lang="en-US" sz="2800" dirty="0"/>
              <a:t>]</a:t>
            </a: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    	A[</a:t>
            </a:r>
            <a:r>
              <a:rPr kumimoji="1" lang="en-US" sz="2800" dirty="0" err="1"/>
              <a:t>pos_min</a:t>
            </a:r>
            <a:r>
              <a:rPr kumimoji="1" lang="en-US" sz="2800" dirty="0"/>
              <a:t>]=A[count]</a:t>
            </a: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    	A[count]=</a:t>
            </a:r>
            <a:r>
              <a:rPr kumimoji="1" lang="en-US" sz="2800" dirty="0" err="1"/>
              <a:t>tmp</a:t>
            </a:r>
            <a:endParaRPr kumimoji="1" lang="en-US" sz="2800" dirty="0"/>
          </a:p>
          <a:p>
            <a:pPr marL="731520" lvl="1" indent="-457200">
              <a:spcBef>
                <a:spcPct val="0"/>
              </a:spcBef>
              <a:buFont typeface="+mj-lt"/>
              <a:buAutoNum type="arabicPeriod"/>
            </a:pPr>
            <a:r>
              <a:rPr kumimoji="1" lang="en-US" sz="2500" dirty="0">
                <a:solidFill>
                  <a:srgbClr val="FF0000"/>
                </a:solidFill>
              </a:rPr>
              <a:t>End loop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sz="2800" dirty="0"/>
              <a:t> 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1113504" y="2639959"/>
            <a:ext cx="221226" cy="28611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1403558" y="3352783"/>
            <a:ext cx="221226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Iterative and in-place</a:t>
            </a:r>
          </a:p>
          <a:p>
            <a:r>
              <a:rPr lang="en-US" dirty="0"/>
              <a:t>Main Idea</a:t>
            </a:r>
          </a:p>
          <a:p>
            <a:pPr lvl="1"/>
            <a:r>
              <a:rPr lang="en-US" dirty="0"/>
              <a:t>Arranges items one at a time by comparing each element with every element before it and inserting it into the correct position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Works particularly well if the list is already partially sorted</a:t>
            </a:r>
          </a:p>
          <a:p>
            <a:pPr lvl="1"/>
            <a:r>
              <a:rPr lang="en-US" dirty="0"/>
              <a:t>Memory efficient: in-place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Slow: runs in quadratic O(n2) time.</a:t>
            </a:r>
          </a:p>
        </p:txBody>
      </p:sp>
    </p:spTree>
    <p:extLst>
      <p:ext uri="{BB962C8B-B14F-4D97-AF65-F5344CB8AC3E}">
        <p14:creationId xmlns:p14="http://schemas.microsoft.com/office/powerpoint/2010/main" val="756200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 fontAlgn="t"/>
            <a:r>
              <a:rPr lang="en-US" dirty="0"/>
              <a:t>Find 1</a:t>
            </a:r>
            <a:r>
              <a:rPr lang="en-US" baseline="30000" dirty="0"/>
              <a:t>st</a:t>
            </a:r>
            <a:r>
              <a:rPr lang="en-US" dirty="0"/>
              <a:t> number that is &lt; its previous number, means it is incorrect position, find its correct location by comparing it numbers on left side. Shift numbers to right. Place number at founded location</a:t>
            </a:r>
          </a:p>
        </p:txBody>
      </p:sp>
      <p:graphicFrame>
        <p:nvGraphicFramePr>
          <p:cNvPr id="1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2616233"/>
              </p:ext>
            </p:extLst>
          </p:nvPr>
        </p:nvGraphicFramePr>
        <p:xfrm>
          <a:off x="6252099" y="2466643"/>
          <a:ext cx="4472466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4096826"/>
              </p:ext>
            </p:extLst>
          </p:nvPr>
        </p:nvGraphicFramePr>
        <p:xfrm>
          <a:off x="1191002" y="3624877"/>
          <a:ext cx="4472466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292984"/>
              </p:ext>
            </p:extLst>
          </p:nvPr>
        </p:nvGraphicFramePr>
        <p:xfrm>
          <a:off x="6219140" y="3621681"/>
          <a:ext cx="450910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2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6841806"/>
              </p:ext>
            </p:extLst>
          </p:nvPr>
        </p:nvGraphicFramePr>
        <p:xfrm>
          <a:off x="3803059" y="4743765"/>
          <a:ext cx="450910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2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6778618" y="3185988"/>
            <a:ext cx="2103120" cy="194588"/>
            <a:chOff x="1552353" y="2418734"/>
            <a:chExt cx="3700131" cy="190358"/>
          </a:xfrm>
        </p:grpSpPr>
        <p:cxnSp>
          <p:nvCxnSpPr>
            <p:cNvPr id="59" name="Straight Connector 58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2432549" y="4333475"/>
            <a:ext cx="1947416" cy="228218"/>
            <a:chOff x="1552353" y="2418734"/>
            <a:chExt cx="3700131" cy="190358"/>
          </a:xfrm>
        </p:grpSpPr>
        <p:cxnSp>
          <p:nvCxnSpPr>
            <p:cNvPr id="72" name="Straight Connector 71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9753921" y="4334603"/>
            <a:ext cx="478203" cy="194588"/>
            <a:chOff x="1552353" y="2418734"/>
            <a:chExt cx="3700131" cy="190358"/>
          </a:xfrm>
        </p:grpSpPr>
        <p:cxnSp>
          <p:nvCxnSpPr>
            <p:cNvPr id="92" name="Straight Connector 91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381880"/>
              </p:ext>
            </p:extLst>
          </p:nvPr>
        </p:nvGraphicFramePr>
        <p:xfrm>
          <a:off x="1196044" y="2495673"/>
          <a:ext cx="4472466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3" name="Group 82"/>
          <p:cNvGrpSpPr/>
          <p:nvPr/>
        </p:nvGrpSpPr>
        <p:grpSpPr>
          <a:xfrm>
            <a:off x="2432548" y="3215018"/>
            <a:ext cx="478203" cy="194588"/>
            <a:chOff x="1552353" y="2418734"/>
            <a:chExt cx="3700131" cy="19035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43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sz="2800" b="1" dirty="0"/>
              <a:t>Algorithm: INSERTIONSORT(A[],  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sz="2800" b="1" dirty="0"/>
              <a:t>Input: </a:t>
            </a:r>
            <a:r>
              <a:rPr kumimoji="1" lang="en-US" sz="2800" dirty="0"/>
              <a:t>an array of size 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sz="2800" b="1" dirty="0"/>
              <a:t>Output: </a:t>
            </a:r>
            <a:r>
              <a:rPr kumimoji="1" lang="en-US" sz="2800" dirty="0"/>
              <a:t>sorted array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sz="2800" b="1" dirty="0"/>
              <a:t>Steps:</a:t>
            </a:r>
            <a:endParaRPr kumimoji="1" lang="en-US" sz="2800" dirty="0"/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  </a:t>
            </a:r>
            <a:r>
              <a:rPr kumimoji="1" lang="en-US" sz="2800" dirty="0">
                <a:solidFill>
                  <a:srgbClr val="FF0000"/>
                </a:solidFill>
              </a:rPr>
              <a:t>for</a:t>
            </a:r>
            <a:r>
              <a:rPr kumimoji="1" lang="en-US" sz="2800" dirty="0"/>
              <a:t>(count=1; count&lt;N; count++)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	v=A[count]</a:t>
            </a:r>
            <a:endParaRPr kumimoji="1" lang="en-US" sz="2800" dirty="0">
              <a:solidFill>
                <a:srgbClr val="00B050"/>
              </a:solidFill>
            </a:endParaRP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>
                <a:solidFill>
                  <a:srgbClr val="00B050"/>
                </a:solidFill>
              </a:rPr>
              <a:t>	</a:t>
            </a:r>
            <a:r>
              <a:rPr kumimoji="1" lang="en-US" sz="2800" dirty="0"/>
              <a:t>j=count </a:t>
            </a:r>
            <a:endParaRPr kumimoji="1" lang="en-US" sz="2800" dirty="0">
              <a:solidFill>
                <a:srgbClr val="00B050"/>
              </a:solidFill>
            </a:endParaRP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	</a:t>
            </a:r>
            <a:r>
              <a:rPr kumimoji="1" lang="en-US" sz="2800" dirty="0">
                <a:solidFill>
                  <a:srgbClr val="FF0000"/>
                </a:solidFill>
              </a:rPr>
              <a:t>while</a:t>
            </a:r>
            <a:r>
              <a:rPr kumimoji="1" lang="en-US" sz="2800" dirty="0"/>
              <a:t>(A[j-1]&gt;v and j&gt;0)	</a:t>
            </a:r>
            <a:r>
              <a:rPr kumimoji="1" lang="en-US" sz="3200" dirty="0"/>
              <a:t>	</a:t>
            </a:r>
            <a:r>
              <a:rPr kumimoji="1" lang="en-US" sz="3200" dirty="0">
                <a:solidFill>
                  <a:srgbClr val="00B050"/>
                </a:solidFill>
              </a:rPr>
              <a:t>/</a:t>
            </a:r>
            <a:r>
              <a:rPr kumimoji="1" lang="en-US" sz="2800" dirty="0">
                <a:solidFill>
                  <a:srgbClr val="00B050"/>
                </a:solidFill>
              </a:rPr>
              <a:t>/find the correct position</a:t>
            </a:r>
            <a:endParaRPr kumimoji="1" lang="en-US" sz="2800" dirty="0"/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    		A[j] = A[j-1])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		j--</a:t>
            </a:r>
            <a:endParaRPr kumimoji="1" lang="en-US" sz="2800" dirty="0">
              <a:solidFill>
                <a:srgbClr val="FF0000"/>
              </a:solidFill>
            </a:endParaRP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	</a:t>
            </a:r>
            <a:r>
              <a:rPr kumimoji="1" lang="en-US" sz="2800" dirty="0">
                <a:solidFill>
                  <a:srgbClr val="FF0000"/>
                </a:solidFill>
              </a:rPr>
              <a:t>End While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	A[j]=v		</a:t>
            </a:r>
            <a:r>
              <a:rPr kumimoji="1" lang="en-US" sz="3200" dirty="0"/>
              <a:t>	</a:t>
            </a:r>
            <a:r>
              <a:rPr kumimoji="1" lang="en-US" sz="3200" dirty="0">
                <a:solidFill>
                  <a:srgbClr val="00B050"/>
                </a:solidFill>
              </a:rPr>
              <a:t>/</a:t>
            </a:r>
            <a:r>
              <a:rPr kumimoji="1" lang="en-US" sz="2800" dirty="0">
                <a:solidFill>
                  <a:srgbClr val="00B050"/>
                </a:solidFill>
              </a:rPr>
              <a:t>/store v at correct position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endParaRPr kumimoji="1" lang="en-US" sz="2800" dirty="0"/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  </a:t>
            </a:r>
            <a:r>
              <a:rPr kumimoji="1" lang="en-US" sz="2500" dirty="0">
                <a:solidFill>
                  <a:srgbClr val="FF0000"/>
                </a:solidFill>
              </a:rPr>
              <a:t>End loop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sz="2800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89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Iterative and in-place</a:t>
            </a:r>
          </a:p>
          <a:p>
            <a:r>
              <a:rPr lang="en-US" dirty="0"/>
              <a:t>Main Idea</a:t>
            </a:r>
          </a:p>
          <a:p>
            <a:pPr lvl="1"/>
            <a:r>
              <a:rPr lang="en-US" dirty="0"/>
              <a:t>Arranges items from first element to last, comparing each pair of elements and swapping their positions if needed.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Very simple</a:t>
            </a:r>
          </a:p>
          <a:p>
            <a:pPr lvl="1"/>
            <a:r>
              <a:rPr lang="en-US" dirty="0"/>
              <a:t>Memory efficient: in-place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Slow: runs in quadratic O(n2)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22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 fontAlgn="t"/>
            <a:r>
              <a:rPr lang="en-US" dirty="0"/>
              <a:t>First iteration</a:t>
            </a:r>
          </a:p>
          <a:p>
            <a:pPr lvl="1" fontAlgn="t"/>
            <a:endParaRPr lang="en-US" dirty="0"/>
          </a:p>
          <a:p>
            <a:pPr lvl="1" fontAlgn="t"/>
            <a:endParaRPr lang="en-US" dirty="0"/>
          </a:p>
          <a:p>
            <a:pPr lvl="1" fontAlgn="t"/>
            <a:endParaRPr lang="en-US" dirty="0"/>
          </a:p>
          <a:p>
            <a:pPr lvl="1" fontAlgn="t"/>
            <a:endParaRPr lang="en-US" dirty="0"/>
          </a:p>
          <a:p>
            <a:pPr lvl="1" fontAlgn="t"/>
            <a:endParaRPr lang="en-US" dirty="0"/>
          </a:p>
          <a:p>
            <a:pPr lvl="1" fontAlgn="t"/>
            <a:endParaRPr lang="en-US" dirty="0"/>
          </a:p>
          <a:p>
            <a:pPr lvl="1" fontAlgn="t"/>
            <a:endParaRPr lang="en-US" dirty="0"/>
          </a:p>
          <a:p>
            <a:pPr lvl="1" fontAlgn="t"/>
            <a:endParaRPr lang="en-US" dirty="0"/>
          </a:p>
          <a:p>
            <a:pPr lvl="2" fontAlgn="t"/>
            <a:r>
              <a:rPr lang="en-US" dirty="0"/>
              <a:t>One number is placed at right position. Now we need to repeat the same process on remaining list (Orange part is sorted)</a:t>
            </a:r>
          </a:p>
        </p:txBody>
      </p:sp>
      <p:graphicFrame>
        <p:nvGraphicFramePr>
          <p:cNvPr id="1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1102940"/>
              </p:ext>
            </p:extLst>
          </p:nvPr>
        </p:nvGraphicFramePr>
        <p:xfrm>
          <a:off x="1207659" y="1670134"/>
          <a:ext cx="4472466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1792208"/>
              </p:ext>
            </p:extLst>
          </p:nvPr>
        </p:nvGraphicFramePr>
        <p:xfrm>
          <a:off x="6204962" y="1670128"/>
          <a:ext cx="4472466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6128404"/>
              </p:ext>
            </p:extLst>
          </p:nvPr>
        </p:nvGraphicFramePr>
        <p:xfrm>
          <a:off x="1189940" y="2779452"/>
          <a:ext cx="450910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2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6489535"/>
              </p:ext>
            </p:extLst>
          </p:nvPr>
        </p:nvGraphicFramePr>
        <p:xfrm>
          <a:off x="6190786" y="2782993"/>
          <a:ext cx="450910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2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0030026"/>
              </p:ext>
            </p:extLst>
          </p:nvPr>
        </p:nvGraphicFramePr>
        <p:xfrm>
          <a:off x="1197019" y="3871056"/>
          <a:ext cx="450910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2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3" name="Group 62"/>
          <p:cNvGrpSpPr/>
          <p:nvPr/>
        </p:nvGrpSpPr>
        <p:grpSpPr>
          <a:xfrm>
            <a:off x="1724954" y="2389479"/>
            <a:ext cx="478203" cy="194588"/>
            <a:chOff x="1552353" y="2418734"/>
            <a:chExt cx="3700131" cy="190358"/>
          </a:xfrm>
        </p:grpSpPr>
        <p:cxnSp>
          <p:nvCxnSpPr>
            <p:cNvPr id="64" name="Straight Connector 63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7473492" y="2389479"/>
            <a:ext cx="478203" cy="194588"/>
            <a:chOff x="1552353" y="2418734"/>
            <a:chExt cx="3700131" cy="190358"/>
          </a:xfrm>
        </p:grpSpPr>
        <p:cxnSp>
          <p:nvCxnSpPr>
            <p:cNvPr id="80" name="Straight Connector 79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9009568" y="3494507"/>
            <a:ext cx="478203" cy="194588"/>
            <a:chOff x="1552353" y="2418734"/>
            <a:chExt cx="3700131" cy="190358"/>
          </a:xfrm>
        </p:grpSpPr>
        <p:cxnSp>
          <p:nvCxnSpPr>
            <p:cNvPr id="112" name="Straight Connector 111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3372769" y="3519072"/>
            <a:ext cx="478203" cy="194588"/>
            <a:chOff x="1552353" y="2418734"/>
            <a:chExt cx="3700131" cy="190358"/>
          </a:xfrm>
        </p:grpSpPr>
        <p:cxnSp>
          <p:nvCxnSpPr>
            <p:cNvPr id="67" name="Straight Connector 66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047373"/>
              </p:ext>
            </p:extLst>
          </p:nvPr>
        </p:nvGraphicFramePr>
        <p:xfrm>
          <a:off x="6173681" y="3865807"/>
          <a:ext cx="450910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2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3" name="Group 82"/>
          <p:cNvGrpSpPr/>
          <p:nvPr/>
        </p:nvGrpSpPr>
        <p:grpSpPr>
          <a:xfrm>
            <a:off x="4740802" y="4591396"/>
            <a:ext cx="478203" cy="194588"/>
            <a:chOff x="1552353" y="2418734"/>
            <a:chExt cx="3700131" cy="19035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0326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68580" indent="-342900" fontAlgn="t"/>
            <a:r>
              <a:rPr lang="en-US" dirty="0"/>
              <a:t>2nd iteration</a:t>
            </a:r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endParaRPr lang="en-US" dirty="0"/>
          </a:p>
          <a:p>
            <a:pPr marL="342900" lvl="2" indent="-342900" fontAlgn="t"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Another number is placed at right position. Now sorted list contain two numbers.</a:t>
            </a:r>
          </a:p>
          <a:p>
            <a:pPr marL="617220" lvl="3" indent="-342900" fontAlgn="t">
              <a:spcBef>
                <a:spcPts val="600"/>
              </a:spcBef>
              <a:buClr>
                <a:schemeClr val="accent1"/>
              </a:buClr>
            </a:pPr>
            <a:endParaRPr lang="en-US" dirty="0"/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endParaRPr lang="en-US" dirty="0"/>
          </a:p>
        </p:txBody>
      </p:sp>
      <p:graphicFrame>
        <p:nvGraphicFramePr>
          <p:cNvPr id="1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258707"/>
              </p:ext>
            </p:extLst>
          </p:nvPr>
        </p:nvGraphicFramePr>
        <p:xfrm>
          <a:off x="1207659" y="1670134"/>
          <a:ext cx="4472466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4453757"/>
              </p:ext>
            </p:extLst>
          </p:nvPr>
        </p:nvGraphicFramePr>
        <p:xfrm>
          <a:off x="6204962" y="1670128"/>
          <a:ext cx="4472466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27586"/>
              </p:ext>
            </p:extLst>
          </p:nvPr>
        </p:nvGraphicFramePr>
        <p:xfrm>
          <a:off x="1189940" y="2779452"/>
          <a:ext cx="450910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2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989791"/>
              </p:ext>
            </p:extLst>
          </p:nvPr>
        </p:nvGraphicFramePr>
        <p:xfrm>
          <a:off x="6190786" y="2782993"/>
          <a:ext cx="450910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2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5262748"/>
              </p:ext>
            </p:extLst>
          </p:nvPr>
        </p:nvGraphicFramePr>
        <p:xfrm>
          <a:off x="1197019" y="3871056"/>
          <a:ext cx="450910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2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3" name="Group 62"/>
          <p:cNvGrpSpPr/>
          <p:nvPr/>
        </p:nvGrpSpPr>
        <p:grpSpPr>
          <a:xfrm>
            <a:off x="1724954" y="2389479"/>
            <a:ext cx="478203" cy="194588"/>
            <a:chOff x="1552353" y="2418734"/>
            <a:chExt cx="3700131" cy="190358"/>
          </a:xfrm>
        </p:grpSpPr>
        <p:cxnSp>
          <p:nvCxnSpPr>
            <p:cNvPr id="64" name="Straight Connector 63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7473492" y="2389479"/>
            <a:ext cx="478203" cy="194588"/>
            <a:chOff x="1552353" y="2418734"/>
            <a:chExt cx="3700131" cy="190358"/>
          </a:xfrm>
        </p:grpSpPr>
        <p:cxnSp>
          <p:nvCxnSpPr>
            <p:cNvPr id="80" name="Straight Connector 79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978042" y="3494507"/>
            <a:ext cx="478203" cy="194588"/>
            <a:chOff x="1552353" y="2418734"/>
            <a:chExt cx="3700131" cy="190358"/>
          </a:xfrm>
        </p:grpSpPr>
        <p:cxnSp>
          <p:nvCxnSpPr>
            <p:cNvPr id="112" name="Straight Connector 111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3372769" y="3519072"/>
            <a:ext cx="478203" cy="194588"/>
            <a:chOff x="1552353" y="2418734"/>
            <a:chExt cx="3700131" cy="190358"/>
          </a:xfrm>
        </p:grpSpPr>
        <p:cxnSp>
          <p:nvCxnSpPr>
            <p:cNvPr id="67" name="Straight Connector 66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694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iteration 				4</a:t>
            </a:r>
            <a:r>
              <a:rPr lang="en-US" baseline="30000" dirty="0"/>
              <a:t>th</a:t>
            </a:r>
            <a:r>
              <a:rPr lang="en-US" dirty="0"/>
              <a:t> iteration</a:t>
            </a:r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endParaRPr lang="en-US" dirty="0"/>
          </a:p>
          <a:p>
            <a:pPr lvl="2" fontAlgn="t"/>
            <a:endParaRPr lang="en-US" dirty="0"/>
          </a:p>
        </p:txBody>
      </p:sp>
      <p:graphicFrame>
        <p:nvGraphicFramePr>
          <p:cNvPr id="1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8426335"/>
              </p:ext>
            </p:extLst>
          </p:nvPr>
        </p:nvGraphicFramePr>
        <p:xfrm>
          <a:off x="1207659" y="1670134"/>
          <a:ext cx="4472466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6026657"/>
              </p:ext>
            </p:extLst>
          </p:nvPr>
        </p:nvGraphicFramePr>
        <p:xfrm>
          <a:off x="1222231" y="2734792"/>
          <a:ext cx="4472466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3997339"/>
              </p:ext>
            </p:extLst>
          </p:nvPr>
        </p:nvGraphicFramePr>
        <p:xfrm>
          <a:off x="1189940" y="3788449"/>
          <a:ext cx="450910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2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879406"/>
              </p:ext>
            </p:extLst>
          </p:nvPr>
        </p:nvGraphicFramePr>
        <p:xfrm>
          <a:off x="1203909" y="4911342"/>
          <a:ext cx="450910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2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3" name="Group 62"/>
          <p:cNvGrpSpPr/>
          <p:nvPr/>
        </p:nvGrpSpPr>
        <p:grpSpPr>
          <a:xfrm>
            <a:off x="1724954" y="2389479"/>
            <a:ext cx="478203" cy="194588"/>
            <a:chOff x="1552353" y="2418734"/>
            <a:chExt cx="3700131" cy="190358"/>
          </a:xfrm>
        </p:grpSpPr>
        <p:cxnSp>
          <p:nvCxnSpPr>
            <p:cNvPr id="64" name="Straight Connector 63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2490761" y="3454143"/>
            <a:ext cx="478203" cy="194588"/>
            <a:chOff x="1552353" y="2418734"/>
            <a:chExt cx="3700131" cy="190358"/>
          </a:xfrm>
        </p:grpSpPr>
        <p:cxnSp>
          <p:nvCxnSpPr>
            <p:cNvPr id="80" name="Straight Connector 79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3369687" y="4528065"/>
            <a:ext cx="478203" cy="194588"/>
            <a:chOff x="1552353" y="2418734"/>
            <a:chExt cx="3700131" cy="190358"/>
          </a:xfrm>
        </p:grpSpPr>
        <p:cxnSp>
          <p:nvCxnSpPr>
            <p:cNvPr id="67" name="Straight Connector 66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000138"/>
              </p:ext>
            </p:extLst>
          </p:nvPr>
        </p:nvGraphicFramePr>
        <p:xfrm>
          <a:off x="6574691" y="1655434"/>
          <a:ext cx="450910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2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2810983"/>
              </p:ext>
            </p:extLst>
          </p:nvPr>
        </p:nvGraphicFramePr>
        <p:xfrm>
          <a:off x="6608782" y="2746186"/>
          <a:ext cx="4472466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7127271" y="2400873"/>
            <a:ext cx="478203" cy="194588"/>
            <a:chOff x="1552353" y="2418734"/>
            <a:chExt cx="3700131" cy="190358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893078" y="3465537"/>
            <a:ext cx="478203" cy="194588"/>
            <a:chOff x="1552353" y="2418734"/>
            <a:chExt cx="3700131" cy="190358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9158871"/>
              </p:ext>
            </p:extLst>
          </p:nvPr>
        </p:nvGraphicFramePr>
        <p:xfrm>
          <a:off x="6619292" y="3859516"/>
          <a:ext cx="4472466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824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 iteration 				6</a:t>
            </a:r>
            <a:r>
              <a:rPr lang="en-US" baseline="30000" dirty="0"/>
              <a:t>th</a:t>
            </a:r>
            <a:r>
              <a:rPr lang="en-US" dirty="0"/>
              <a:t> iteration</a:t>
            </a:r>
          </a:p>
          <a:p>
            <a:pPr marL="0" indent="0" fontAlgn="t">
              <a:buNone/>
            </a:pPr>
            <a:endParaRPr lang="en-US" dirty="0"/>
          </a:p>
        </p:txBody>
      </p:sp>
      <p:graphicFrame>
        <p:nvGraphicFramePr>
          <p:cNvPr id="1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4797167"/>
              </p:ext>
            </p:extLst>
          </p:nvPr>
        </p:nvGraphicFramePr>
        <p:xfrm>
          <a:off x="1207659" y="1670134"/>
          <a:ext cx="4472466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4429943"/>
              </p:ext>
            </p:extLst>
          </p:nvPr>
        </p:nvGraphicFramePr>
        <p:xfrm>
          <a:off x="1222231" y="2734792"/>
          <a:ext cx="4472466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3" name="Group 62"/>
          <p:cNvGrpSpPr/>
          <p:nvPr/>
        </p:nvGrpSpPr>
        <p:grpSpPr>
          <a:xfrm>
            <a:off x="1724954" y="2389479"/>
            <a:ext cx="478203" cy="194588"/>
            <a:chOff x="1552353" y="2418734"/>
            <a:chExt cx="3700131" cy="190358"/>
          </a:xfrm>
        </p:grpSpPr>
        <p:cxnSp>
          <p:nvCxnSpPr>
            <p:cNvPr id="64" name="Straight Connector 63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6854010"/>
              </p:ext>
            </p:extLst>
          </p:nvPr>
        </p:nvGraphicFramePr>
        <p:xfrm>
          <a:off x="6574691" y="1655434"/>
          <a:ext cx="450910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2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404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sz="2800" b="1" dirty="0"/>
              <a:t>Algorithm: BUBBLESORT(A[], 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sz="2800" b="1" dirty="0"/>
              <a:t>Input: </a:t>
            </a:r>
            <a:r>
              <a:rPr kumimoji="1" lang="en-US" sz="2800" dirty="0"/>
              <a:t>an array of size 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sz="2800" b="1" dirty="0"/>
              <a:t>Output: </a:t>
            </a:r>
            <a:r>
              <a:rPr kumimoji="1" lang="en-US" sz="2800" dirty="0"/>
              <a:t>sorted array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sz="2800" b="1" dirty="0"/>
              <a:t>Steps:</a:t>
            </a:r>
            <a:endParaRPr kumimoji="1" lang="en-US" sz="2800" dirty="0"/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  </a:t>
            </a:r>
            <a:r>
              <a:rPr kumimoji="1" lang="en-US" sz="2800" dirty="0">
                <a:solidFill>
                  <a:srgbClr val="FF0000"/>
                </a:solidFill>
              </a:rPr>
              <a:t>for</a:t>
            </a:r>
            <a:r>
              <a:rPr kumimoji="1" lang="en-US" sz="2800" dirty="0"/>
              <a:t>(count=N; count&gt;=0; count--) </a:t>
            </a:r>
            <a:r>
              <a:rPr kumimoji="1" lang="en-US" sz="2800" dirty="0">
                <a:solidFill>
                  <a:srgbClr val="00B050"/>
                </a:solidFill>
              </a:rPr>
              <a:t>//Outer loop to count iteration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>
                <a:solidFill>
                  <a:srgbClr val="00B050"/>
                </a:solidFill>
              </a:rPr>
              <a:t>	</a:t>
            </a:r>
            <a:r>
              <a:rPr kumimoji="1" lang="en-US" sz="2800" dirty="0">
                <a:solidFill>
                  <a:srgbClr val="FF0000"/>
                </a:solidFill>
              </a:rPr>
              <a:t>for</a:t>
            </a:r>
            <a:r>
              <a:rPr kumimoji="1" lang="en-US" sz="2800" dirty="0"/>
              <a:t>(index=0; index &lt; count; index++) </a:t>
            </a:r>
            <a:r>
              <a:rPr kumimoji="1" lang="en-US" sz="2800" dirty="0">
                <a:solidFill>
                  <a:srgbClr val="00B050"/>
                </a:solidFill>
              </a:rPr>
              <a:t>//Inner loop for swaps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    		</a:t>
            </a:r>
            <a:r>
              <a:rPr kumimoji="1" lang="en-US" sz="2800" dirty="0">
                <a:solidFill>
                  <a:srgbClr val="FF0000"/>
                </a:solidFill>
              </a:rPr>
              <a:t>if</a:t>
            </a:r>
            <a:r>
              <a:rPr kumimoji="1" lang="en-US" sz="2800" dirty="0"/>
              <a:t> (A[index]&lt;A[index+1])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			temp = A[index] 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                           A[index] = A[index+1]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                           A[index+1] = temp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		</a:t>
            </a:r>
            <a:r>
              <a:rPr kumimoji="1" lang="en-US" sz="2800" dirty="0">
                <a:solidFill>
                  <a:srgbClr val="FF0000"/>
                </a:solidFill>
              </a:rPr>
              <a:t>End if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	</a:t>
            </a:r>
            <a:r>
              <a:rPr kumimoji="1" lang="en-US" sz="2800" dirty="0">
                <a:solidFill>
                  <a:srgbClr val="FF0000"/>
                </a:solidFill>
              </a:rPr>
              <a:t>End loop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  </a:t>
            </a: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>
                <a:solidFill>
                  <a:srgbClr val="FF0000"/>
                </a:solidFill>
              </a:rPr>
              <a:t>End loop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sz="2800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5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Sorting</a:t>
            </a:r>
          </a:p>
          <a:p>
            <a:pPr lvl="1"/>
            <a:r>
              <a:rPr lang="en-GB" dirty="0"/>
              <a:t>Motivation</a:t>
            </a:r>
          </a:p>
          <a:p>
            <a:pPr lvl="1"/>
            <a:r>
              <a:rPr lang="en-GB" dirty="0"/>
              <a:t>In-Place vs Non In-Place</a:t>
            </a:r>
          </a:p>
          <a:p>
            <a:pPr lvl="1"/>
            <a:r>
              <a:rPr lang="en-GB" dirty="0"/>
              <a:t>Quadratic vs. Linearithmic</a:t>
            </a:r>
          </a:p>
          <a:p>
            <a:pPr lvl="2"/>
            <a:r>
              <a:rPr lang="en-GB" dirty="0"/>
              <a:t>Insertion Sort</a:t>
            </a:r>
          </a:p>
          <a:p>
            <a:pPr lvl="2"/>
            <a:r>
              <a:rPr lang="en-GB" dirty="0"/>
              <a:t>Selection Sort</a:t>
            </a:r>
          </a:p>
          <a:p>
            <a:pPr lvl="2"/>
            <a:r>
              <a:rPr lang="en-GB" dirty="0"/>
              <a:t>Bubble Sort</a:t>
            </a:r>
          </a:p>
          <a:p>
            <a:pPr lvl="2"/>
            <a:r>
              <a:rPr lang="en-GB" dirty="0"/>
              <a:t>Quick Sort</a:t>
            </a:r>
          </a:p>
          <a:p>
            <a:pPr lvl="2"/>
            <a:r>
              <a:rPr lang="en-GB" dirty="0"/>
              <a:t>Merge Sort</a:t>
            </a:r>
          </a:p>
          <a:p>
            <a:pPr lvl="2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018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Divide-and-conquer </a:t>
            </a:r>
            <a:r>
              <a:rPr lang="en-US" dirty="0"/>
              <a:t>is a general algorithm design paradigm:</a:t>
            </a:r>
          </a:p>
          <a:p>
            <a:pPr lvl="1"/>
            <a:r>
              <a:rPr lang="en-US" b="1" dirty="0"/>
              <a:t>Divide</a:t>
            </a:r>
            <a:r>
              <a:rPr lang="en-US" dirty="0"/>
              <a:t>: divide the input data S into disjoint subsets 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endParaRPr lang="en-US" baseline="-25000" dirty="0"/>
          </a:p>
          <a:p>
            <a:pPr lvl="1"/>
            <a:r>
              <a:rPr lang="en-US" b="1" dirty="0"/>
              <a:t>Recur</a:t>
            </a:r>
            <a:r>
              <a:rPr lang="en-US" dirty="0"/>
              <a:t>: solve the sub problems associated with 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endParaRPr lang="en-US" baseline="-25000" dirty="0"/>
          </a:p>
          <a:p>
            <a:pPr lvl="1"/>
            <a:r>
              <a:rPr lang="en-US" b="1" dirty="0"/>
              <a:t>Conquer</a:t>
            </a:r>
            <a:r>
              <a:rPr lang="en-US" dirty="0"/>
              <a:t>: combine the solutions for 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into a solution for S</a:t>
            </a:r>
          </a:p>
          <a:p>
            <a:r>
              <a:rPr lang="en-US" dirty="0"/>
              <a:t>The base case for the recursion is generally sub problems of size 0 or 1</a:t>
            </a:r>
          </a:p>
          <a:p>
            <a:r>
              <a:rPr lang="en-US" dirty="0"/>
              <a:t>There are certain sorting algorithms which works in this way:</a:t>
            </a:r>
          </a:p>
          <a:p>
            <a:pPr lvl="1"/>
            <a:r>
              <a:rPr lang="en-US" dirty="0"/>
              <a:t>Merge sort</a:t>
            </a:r>
          </a:p>
          <a:p>
            <a:pPr lvl="1"/>
            <a:r>
              <a:rPr lang="en-US" dirty="0"/>
              <a:t>Quick sort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28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Merge sort is a sorting algorithm based on the divide-and-conquer paradigm</a:t>
            </a:r>
          </a:p>
          <a:p>
            <a:pPr lvl="1"/>
            <a:r>
              <a:rPr lang="en-US" dirty="0"/>
              <a:t>Like the quadratic sorts, merge sort is comparative</a:t>
            </a:r>
          </a:p>
          <a:p>
            <a:pPr lvl="1"/>
            <a:r>
              <a:rPr lang="en-US" dirty="0"/>
              <a:t>Merge sort is recursive and runs in O(n log n) time</a:t>
            </a:r>
          </a:p>
          <a:p>
            <a:r>
              <a:rPr lang="en-US" sz="2800" dirty="0"/>
              <a:t>Main Idea:</a:t>
            </a:r>
          </a:p>
          <a:p>
            <a:pPr lvl="1"/>
            <a:r>
              <a:rPr lang="en-US" sz="2100" b="1" dirty="0"/>
              <a:t>Divide</a:t>
            </a:r>
            <a:r>
              <a:rPr lang="en-US" sz="2100" dirty="0"/>
              <a:t>: partition list A of size N into two halves left</a:t>
            </a:r>
            <a:r>
              <a:rPr lang="en-US" sz="1300" dirty="0"/>
              <a:t> </a:t>
            </a:r>
            <a:r>
              <a:rPr lang="en-US" sz="2100" dirty="0"/>
              <a:t>and right</a:t>
            </a:r>
            <a:r>
              <a:rPr lang="en-US" sz="1300" dirty="0"/>
              <a:t> </a:t>
            </a:r>
            <a:r>
              <a:rPr lang="en-US" sz="2400" dirty="0"/>
              <a:t>of  size N/2</a:t>
            </a:r>
          </a:p>
          <a:p>
            <a:pPr lvl="1"/>
            <a:r>
              <a:rPr lang="en-US" sz="2100" b="1" dirty="0"/>
              <a:t>Recur</a:t>
            </a:r>
            <a:r>
              <a:rPr lang="en-US" sz="2100" dirty="0"/>
              <a:t>: sort the left  and right half recursively</a:t>
            </a:r>
            <a:endParaRPr lang="en-US" sz="1300" dirty="0"/>
          </a:p>
          <a:p>
            <a:pPr lvl="1"/>
            <a:r>
              <a:rPr lang="en-US" sz="2100" b="1" dirty="0"/>
              <a:t>Conquer</a:t>
            </a:r>
            <a:r>
              <a:rPr lang="en-US" sz="2100" dirty="0"/>
              <a:t>: merge the sorted left and right halves into a sorted </a:t>
            </a:r>
            <a:r>
              <a:rPr lang="en-US" sz="2400" dirty="0"/>
              <a:t>sequence</a:t>
            </a:r>
          </a:p>
          <a:p>
            <a:r>
              <a:rPr lang="en-US" sz="2700" dirty="0"/>
              <a:t>Advantages</a:t>
            </a:r>
          </a:p>
          <a:p>
            <a:pPr lvl="1"/>
            <a:r>
              <a:rPr lang="en-US" dirty="0"/>
              <a:t>Efficient, requires </a:t>
            </a:r>
            <a:r>
              <a:rPr lang="en-US" dirty="0" err="1"/>
              <a:t>nlogn</a:t>
            </a:r>
            <a:r>
              <a:rPr lang="en-US" dirty="0"/>
              <a:t> time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Not in-place, require O(N) extra space for merging</a:t>
            </a:r>
          </a:p>
          <a:p>
            <a:pPr lvl="1"/>
            <a:r>
              <a:rPr lang="en-US" dirty="0"/>
              <a:t>In-Place solutions do exist but more complex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60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4175760" cy="4937760"/>
          </a:xfrm>
        </p:spPr>
        <p:txBody>
          <a:bodyPr/>
          <a:lstStyle/>
          <a:p>
            <a:pPr marL="788670" lvl="1" indent="-514350">
              <a:buFont typeface="+mj-lt"/>
              <a:buAutoNum type="arabicPeriod"/>
            </a:pPr>
            <a:r>
              <a:rPr lang="en-US" altLang="en-US" dirty="0"/>
              <a:t>If a list has 1 element or 0 elements it is sorted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en-US" dirty="0"/>
              <a:t>If a list has more than 2 elements, split into 2 separate lists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en-US" dirty="0"/>
              <a:t>Perform this algorithm on each of those smaller lists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en-US" dirty="0"/>
              <a:t>Take the 2 sorted lists and merge them together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015" y="1342390"/>
            <a:ext cx="6648450" cy="43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02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395" y="365557"/>
            <a:ext cx="6067670" cy="560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02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sz="2400" b="1" dirty="0"/>
              <a:t>Algorithm: MERGESORT(A[], start, end)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sz="2400" dirty="0"/>
              <a:t> </a:t>
            </a:r>
            <a:r>
              <a:rPr kumimoji="1" lang="en-US" sz="2400" b="1" dirty="0"/>
              <a:t>Steps:</a:t>
            </a:r>
            <a:endParaRPr kumimoji="1" lang="en-US" sz="2400" dirty="0"/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If</a:t>
            </a:r>
            <a:r>
              <a:rPr kumimoji="1" lang="en-US" sz="2400" dirty="0"/>
              <a:t> (end-start+1)&lt;2 </a:t>
            </a:r>
            <a:r>
              <a:rPr kumimoji="1" lang="en-US" sz="2400" dirty="0">
                <a:solidFill>
                  <a:srgbClr val="00B050"/>
                </a:solidFill>
              </a:rPr>
              <a:t>//if size of array is 0 or 1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      </a:t>
            </a:r>
            <a:r>
              <a:rPr kumimoji="1" lang="en-US" sz="2400" dirty="0"/>
              <a:t> return A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Else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 </a:t>
            </a:r>
            <a:r>
              <a:rPr kumimoji="1" lang="en-US" sz="2400" dirty="0"/>
              <a:t>mid=(</a:t>
            </a:r>
            <a:r>
              <a:rPr kumimoji="1" lang="en-US" sz="2400" dirty="0" err="1"/>
              <a:t>start+end</a:t>
            </a:r>
            <a:r>
              <a:rPr kumimoji="1" lang="en-US" sz="2400" dirty="0"/>
              <a:t>)/2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 </a:t>
            </a:r>
            <a:r>
              <a:rPr kumimoji="1" lang="en-US" sz="2400" dirty="0"/>
              <a:t>MERGESORT(A, start, mid) </a:t>
            </a:r>
            <a:endParaRPr kumimoji="1" lang="en-US" sz="2400" dirty="0">
              <a:solidFill>
                <a:srgbClr val="00B050"/>
              </a:solidFill>
            </a:endParaRP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00B050"/>
                </a:solidFill>
              </a:rPr>
              <a:t> </a:t>
            </a:r>
            <a:r>
              <a:rPr kumimoji="1" lang="en-US" sz="2400" dirty="0"/>
              <a:t>MERGESORT(A,mid+1, end) </a:t>
            </a:r>
            <a:endParaRPr kumimoji="1" lang="en-US" sz="2400" dirty="0">
              <a:solidFill>
                <a:srgbClr val="00B050"/>
              </a:solidFill>
            </a:endParaRP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 MERGE(A, start, </a:t>
            </a:r>
            <a:r>
              <a:rPr kumimoji="1" lang="en-US" sz="2400" dirty="0" err="1"/>
              <a:t>mid,end</a:t>
            </a:r>
            <a:r>
              <a:rPr kumimoji="1" lang="en-US" sz="2400" dirty="0"/>
              <a:t>)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End if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44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669280" cy="493776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sz="2400" b="1" dirty="0"/>
              <a:t>MERGE(A[], start, mid, end)</a:t>
            </a:r>
            <a:endParaRPr kumimoji="1" lang="en-US" sz="2400" dirty="0"/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n1 = mid-start+1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n2=end-mid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left[n1], right[n2]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i=start, j=mid+1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00B050"/>
                </a:solidFill>
              </a:rPr>
              <a:t>//make copy of left and right half 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For</a:t>
            </a:r>
            <a:r>
              <a:rPr kumimoji="1" lang="en-US" sz="2400" dirty="0"/>
              <a:t> i=0;  i&lt;n1; i++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  </a:t>
            </a:r>
            <a:r>
              <a:rPr kumimoji="1" lang="en-US" sz="2400" dirty="0"/>
              <a:t>left[</a:t>
            </a:r>
            <a:r>
              <a:rPr kumimoji="1" lang="en-US" sz="2400" dirty="0" err="1"/>
              <a:t>i</a:t>
            </a:r>
            <a:r>
              <a:rPr kumimoji="1" lang="en-US" sz="2400" dirty="0"/>
              <a:t>]=A[</a:t>
            </a:r>
            <a:r>
              <a:rPr kumimoji="1" lang="en-US" sz="2400" dirty="0" err="1"/>
              <a:t>start+i</a:t>
            </a:r>
            <a:r>
              <a:rPr kumimoji="1" lang="en-US" sz="2400" dirty="0"/>
              <a:t>]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End For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For</a:t>
            </a:r>
            <a:r>
              <a:rPr kumimoji="1" lang="en-US" sz="2400" dirty="0"/>
              <a:t> j=0;j&lt;n2;j++      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   right[j]=arr1[j+mid+1]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End For</a:t>
            </a:r>
            <a:endParaRPr kumimoji="1" lang="en-US" sz="2400" dirty="0"/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i=0, j=0, k=start</a:t>
            </a:r>
          </a:p>
          <a:p>
            <a:endParaRPr lang="en-US" sz="24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583680" y="1219200"/>
            <a:ext cx="5029200" cy="493776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While</a:t>
            </a:r>
            <a:r>
              <a:rPr kumimoji="1" lang="en-US" sz="2400" dirty="0"/>
              <a:t>  i&lt;n1 and j&lt;n2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  if </a:t>
            </a:r>
            <a:r>
              <a:rPr kumimoji="1" lang="en-US" sz="2400" dirty="0"/>
              <a:t>left[i]&lt;=right[j]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      A[k]=left[i]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      i=i+1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  Else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     A[k]=right[j]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     j=j+1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  End if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  k=k+1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End While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endParaRPr kumimoji="1" lang="en-US" sz="2400" dirty="0">
              <a:solidFill>
                <a:srgbClr val="FF0000"/>
              </a:solidFill>
            </a:endParaRP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While </a:t>
            </a:r>
            <a:r>
              <a:rPr kumimoji="1" lang="en-US" sz="2400" dirty="0"/>
              <a:t>i&lt;n1</a:t>
            </a:r>
            <a:r>
              <a:rPr kumimoji="1" lang="en-US" sz="2400" dirty="0">
                <a:solidFill>
                  <a:srgbClr val="FF0000"/>
                </a:solidFill>
              </a:rPr>
              <a:t> </a:t>
            </a:r>
            <a:r>
              <a:rPr kumimoji="1" lang="en-US" sz="2400" dirty="0">
                <a:solidFill>
                  <a:srgbClr val="00B050"/>
                </a:solidFill>
              </a:rPr>
              <a:t>//copy rest of left half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00B050"/>
                </a:solidFill>
              </a:rPr>
              <a:t>    </a:t>
            </a:r>
            <a:r>
              <a:rPr kumimoji="1" lang="en-US" sz="2400" dirty="0"/>
              <a:t>A[k]=left[i]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    k++, i++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End While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While </a:t>
            </a:r>
            <a:r>
              <a:rPr kumimoji="1" lang="en-US" sz="2400" dirty="0"/>
              <a:t>j&lt;n2</a:t>
            </a:r>
            <a:r>
              <a:rPr kumimoji="1" lang="en-US" sz="2400" dirty="0">
                <a:solidFill>
                  <a:srgbClr val="FF0000"/>
                </a:solidFill>
              </a:rPr>
              <a:t> </a:t>
            </a:r>
            <a:r>
              <a:rPr kumimoji="1" lang="en-US" sz="2400" dirty="0">
                <a:solidFill>
                  <a:srgbClr val="00B050"/>
                </a:solidFill>
              </a:rPr>
              <a:t>//copy rest of right half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00B050"/>
                </a:solidFill>
              </a:rPr>
              <a:t>    </a:t>
            </a:r>
            <a:r>
              <a:rPr kumimoji="1" lang="en-US" sz="2400" dirty="0"/>
              <a:t>A[k]=right[j]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    k++, j++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End While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876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7256929" cy="49377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Quick sort is another sorting algorithm based on the divide-and-conquer paradigm.</a:t>
            </a:r>
          </a:p>
          <a:p>
            <a:pPr lvl="1"/>
            <a:r>
              <a:rPr lang="en-US" b="1" dirty="0"/>
              <a:t>Divide</a:t>
            </a:r>
            <a:r>
              <a:rPr lang="en-US" dirty="0"/>
              <a:t>: pick an element as pivot and partition list A into </a:t>
            </a:r>
          </a:p>
          <a:p>
            <a:pPr lvl="2"/>
            <a:r>
              <a:rPr lang="en-US" dirty="0"/>
              <a:t>elements less than pivot</a:t>
            </a:r>
          </a:p>
          <a:p>
            <a:pPr lvl="2"/>
            <a:r>
              <a:rPr lang="en-US" dirty="0"/>
              <a:t>elements greater than pivot</a:t>
            </a:r>
          </a:p>
          <a:p>
            <a:pPr lvl="1"/>
            <a:r>
              <a:rPr lang="en-US" b="1" dirty="0"/>
              <a:t>Recur</a:t>
            </a:r>
            <a:r>
              <a:rPr lang="en-US" dirty="0"/>
              <a:t>: quicksort both divisions</a:t>
            </a:r>
          </a:p>
          <a:p>
            <a:pPr lvl="1"/>
            <a:r>
              <a:rPr lang="en-US" b="1" dirty="0"/>
              <a:t>Conquer</a:t>
            </a:r>
            <a:r>
              <a:rPr lang="en-US" dirty="0"/>
              <a:t>: a sorted list in order of less than pivot, pivot and greater than pivot elements</a:t>
            </a:r>
          </a:p>
          <a:p>
            <a:r>
              <a:rPr lang="en-US" altLang="zh-TW" dirty="0"/>
              <a:t>Although merge sort is O(n log n), it is quite inconvenient for implementation with arrays, since we need extra space to merge.</a:t>
            </a:r>
          </a:p>
          <a:p>
            <a:r>
              <a:rPr lang="en-US" altLang="zh-TW" dirty="0"/>
              <a:t>In practice, the fastest sorting algorithm is Quicksort, which uses partitioning as its main idea.</a:t>
            </a:r>
          </a:p>
          <a:p>
            <a:pPr marL="59436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95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Let say 1</a:t>
            </a:r>
            <a:r>
              <a:rPr lang="en-US" baseline="30000" dirty="0"/>
              <a:t>st</a:t>
            </a:r>
            <a:r>
              <a:rPr lang="en-US" dirty="0"/>
              <a:t> element is selected as pivot.</a:t>
            </a:r>
          </a:p>
          <a:p>
            <a:pPr lvl="1"/>
            <a:r>
              <a:rPr lang="en-US" dirty="0"/>
              <a:t>Get the smaller numbers</a:t>
            </a:r>
          </a:p>
          <a:p>
            <a:pPr lvl="1"/>
            <a:r>
              <a:rPr lang="en-US" dirty="0"/>
              <a:t>Get the larger numbers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Recursively do same process on smaller half and larger half, till size is 1.</a:t>
            </a:r>
          </a:p>
          <a:p>
            <a:pPr lvl="1"/>
            <a:r>
              <a:rPr lang="en-US" dirty="0"/>
              <a:t>Sorted list= smaller + Pivot + Larger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55713" y="2297216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56</a:t>
            </a:r>
          </a:p>
        </p:txBody>
      </p:sp>
      <p:sp>
        <p:nvSpPr>
          <p:cNvPr id="9" name="Rectangle 8"/>
          <p:cNvSpPr/>
          <p:nvPr/>
        </p:nvSpPr>
        <p:spPr>
          <a:xfrm>
            <a:off x="3948710" y="2308796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75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5700" y="2308796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14003" y="2312754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86299" y="2317729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62717" y="2291377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69720" y="2291377"/>
            <a:ext cx="475798" cy="332509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79296" y="2317729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72292" y="2317729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89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865289" y="2317729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658285" y="2317729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51282" y="2319314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55713" y="3309183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48710" y="3320762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05700" y="3320762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14003" y="3324721"/>
            <a:ext cx="475798" cy="332509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37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86299" y="3329696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362717" y="3303344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69720" y="3303344"/>
            <a:ext cx="475798" cy="33250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279296" y="3329696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75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072292" y="3329696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865289" y="3329696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89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658285" y="3329696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451282" y="3331281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155713" y="4024729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948710" y="4036308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05700" y="4036308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86299" y="4045241"/>
            <a:ext cx="475798" cy="332509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362717" y="4018889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69720" y="4018889"/>
            <a:ext cx="475798" cy="332509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279296" y="4045241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75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072292" y="4045241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45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865289" y="4045241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89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658285" y="4045241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0451282" y="4046827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38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155713" y="4578910"/>
            <a:ext cx="475798" cy="332509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11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948710" y="4590490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805700" y="4590490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486299" y="4599423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362717" y="4573071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569720" y="4573071"/>
            <a:ext cx="475798" cy="33250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279296" y="4599423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38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072292" y="4599423"/>
            <a:ext cx="475798" cy="332509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56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865289" y="4599423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75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9658285" y="4599423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89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0451282" y="4601009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393612" y="2858444"/>
            <a:ext cx="80663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&lt;pivot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688255" y="2933470"/>
            <a:ext cx="80663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&gt;pivot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442849" y="2898762"/>
            <a:ext cx="67197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pivot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734348" y="5135524"/>
            <a:ext cx="80663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&lt;pivot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424508" y="5135524"/>
            <a:ext cx="80663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&gt;pivot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122474" y="5122389"/>
            <a:ext cx="67197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pivot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445649" y="5125003"/>
            <a:ext cx="80663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&lt;pivot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327452" y="5157097"/>
            <a:ext cx="80663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&gt;pivot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003581" y="5157097"/>
            <a:ext cx="67197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pivot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4200243" y="2782041"/>
            <a:ext cx="3234216" cy="343289"/>
            <a:chOff x="4456073" y="1023572"/>
            <a:chExt cx="3234216" cy="267896"/>
          </a:xfrm>
        </p:grpSpPr>
        <p:cxnSp>
          <p:nvCxnSpPr>
            <p:cNvPr id="63" name="Straight Arrow Connector 62"/>
            <p:cNvCxnSpPr/>
            <p:nvPr/>
          </p:nvCxnSpPr>
          <p:spPr>
            <a:xfrm flipH="1">
              <a:off x="4456073" y="1023572"/>
              <a:ext cx="1660790" cy="203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6116862" y="1023572"/>
              <a:ext cx="1573427" cy="267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735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569720" y="1874520"/>
            <a:ext cx="9357360" cy="4267200"/>
            <a:chOff x="0" y="152400"/>
            <a:chExt cx="8991600" cy="5867400"/>
          </a:xfrm>
        </p:grpSpPr>
        <p:sp>
          <p:nvSpPr>
            <p:cNvPr id="8" name="Rectangle 7"/>
            <p:cNvSpPr/>
            <p:nvPr/>
          </p:nvSpPr>
          <p:spPr>
            <a:xfrm>
              <a:off x="1524000" y="160429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56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286000" y="176351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75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09492" y="176351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9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86200" y="181794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45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24400" y="188634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2000" y="15240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152400"/>
              <a:ext cx="457200" cy="45720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37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86400" y="188634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21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8400" y="188634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89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10400" y="188634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11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72400" y="188634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61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534400" y="190814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38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24000" y="960215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286000" y="976137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09492" y="976137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11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86200" y="981580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37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24400" y="98842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56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2000" y="952186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9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0" y="952186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11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86400" y="98842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75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8400" y="98842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45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10400" y="98842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89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772400" y="98842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61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534400" y="99060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38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24000" y="1722215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86000" y="1738137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21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09492" y="1738137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11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86200" y="1743580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37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724400" y="1750420"/>
              <a:ext cx="457200" cy="45720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56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2000" y="1714186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9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0" y="1714186"/>
              <a:ext cx="457200" cy="45720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11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486400" y="175042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75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248400" y="175042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45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010400" y="175042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89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772400" y="175042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61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534400" y="175260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38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524000" y="2484215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11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286000" y="2500137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21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109492" y="2500137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11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86200" y="2505580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37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724400" y="251242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45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62000" y="2476186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0" y="2476186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9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486400" y="251242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38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248400" y="2512420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56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010400" y="251242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75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772400" y="251242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89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534400" y="251460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61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24000" y="3284629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11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286000" y="3300551"/>
              <a:ext cx="457200" cy="45720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21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09492" y="3300551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11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886200" y="3305994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37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24400" y="3312834"/>
              <a:ext cx="457200" cy="45720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45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62000" y="327660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0" y="3276600"/>
              <a:ext cx="457200" cy="45720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9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486400" y="3312834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38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248400" y="3312834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56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010400" y="3312834"/>
              <a:ext cx="457200" cy="45720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75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772400" y="3312834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89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534400" y="3315014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61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524000" y="4046629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11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286000" y="4062551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11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109492" y="4062551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21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886200" y="4067994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37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724400" y="4074834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38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62000" y="4038600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9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0" y="4038600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486400" y="4074834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45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248400" y="4074834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56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010400" y="4074834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61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772400" y="4074834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75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534400" y="4077014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61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24000" y="4770215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11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286000" y="4786137"/>
              <a:ext cx="457200" cy="45720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11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109492" y="4786137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21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886200" y="4791580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37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724400" y="4798420"/>
              <a:ext cx="457200" cy="45720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38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62000" y="4762186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9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0" y="4762186"/>
              <a:ext cx="457200" cy="45720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486400" y="4798420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45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248400" y="4798420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56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010400" y="4798420"/>
              <a:ext cx="457200" cy="45720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61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772400" y="4798420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75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534400" y="4800600"/>
              <a:ext cx="457200" cy="45720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61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524000" y="5532215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11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286000" y="5548137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11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109492" y="5548137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21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886200" y="5553580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37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24400" y="5560420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38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62000" y="5524186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9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0" y="5524186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2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486400" y="5560420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45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248400" y="5560420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56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010400" y="5560420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61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772400" y="5560420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75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8534400" y="5562600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61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5086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to choose pivot?</a:t>
            </a:r>
          </a:p>
          <a:p>
            <a:pPr lvl="1"/>
            <a:r>
              <a:rPr lang="en-US" dirty="0"/>
              <a:t>First element or Last element</a:t>
            </a:r>
          </a:p>
          <a:p>
            <a:pPr lvl="1"/>
            <a:r>
              <a:rPr lang="en-US" dirty="0"/>
              <a:t>Middle element</a:t>
            </a:r>
          </a:p>
          <a:p>
            <a:pPr lvl="1"/>
            <a:r>
              <a:rPr lang="en-US" dirty="0"/>
              <a:t>Randomly selected element</a:t>
            </a:r>
          </a:p>
          <a:p>
            <a:pPr lvl="1"/>
            <a:r>
              <a:rPr lang="en-US" dirty="0"/>
              <a:t>Mid of low, mid and high index</a:t>
            </a:r>
          </a:p>
          <a:p>
            <a:r>
              <a:rPr lang="en-US" dirty="0"/>
              <a:t>How to do partition?</a:t>
            </a:r>
          </a:p>
          <a:p>
            <a:pPr lvl="2"/>
            <a:r>
              <a:rPr lang="en-US" dirty="0"/>
              <a:t>Elements that are less than pivot are shifted to left side of pivot</a:t>
            </a:r>
          </a:p>
          <a:p>
            <a:pPr lvl="2"/>
            <a:r>
              <a:rPr lang="en-US" dirty="0"/>
              <a:t>Elements that are greater than pivot are shifted to right side of pivot</a:t>
            </a:r>
          </a:p>
          <a:p>
            <a:pPr lvl="1"/>
            <a:r>
              <a:rPr lang="en-US" dirty="0"/>
              <a:t>Different variations are present.</a:t>
            </a:r>
          </a:p>
          <a:p>
            <a:pPr lvl="2"/>
            <a:r>
              <a:rPr lang="en-US" dirty="0"/>
              <a:t>Two commonly used </a:t>
            </a:r>
            <a:r>
              <a:rPr lang="en-US" dirty="0" err="1"/>
              <a:t>algo’s</a:t>
            </a:r>
            <a:r>
              <a:rPr lang="en-US" dirty="0"/>
              <a:t> are discussed here.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Sorting:</a:t>
            </a:r>
          </a:p>
          <a:p>
            <a:pPr lvl="1"/>
            <a:r>
              <a:rPr lang="en-US" dirty="0"/>
              <a:t>A process of arranging things in certain order</a:t>
            </a:r>
          </a:p>
          <a:p>
            <a:r>
              <a:rPr lang="en-US" dirty="0"/>
              <a:t>Motivation:</a:t>
            </a:r>
          </a:p>
          <a:p>
            <a:pPr lvl="1"/>
            <a:r>
              <a:rPr lang="en-US" dirty="0"/>
              <a:t>Few sample applications:</a:t>
            </a:r>
          </a:p>
          <a:p>
            <a:pPr lvl="2"/>
            <a:r>
              <a:rPr lang="en-US" dirty="0"/>
              <a:t>List of cities with largest populations</a:t>
            </a:r>
          </a:p>
          <a:p>
            <a:pPr lvl="2"/>
            <a:r>
              <a:rPr lang="en-US" dirty="0"/>
              <a:t>List of students in order of GPAs</a:t>
            </a:r>
          </a:p>
          <a:p>
            <a:pPr lvl="2"/>
            <a:r>
              <a:rPr lang="en-US" dirty="0"/>
              <a:t>Alphabetical list of words</a:t>
            </a:r>
          </a:p>
          <a:p>
            <a:pPr lvl="2"/>
            <a:r>
              <a:rPr lang="en-US" dirty="0"/>
              <a:t>Lexicographic order of dictionary</a:t>
            </a:r>
          </a:p>
          <a:p>
            <a:pPr lvl="2"/>
            <a:r>
              <a:rPr lang="en-US" dirty="0"/>
              <a:t>Files and folder arrangement in file explorer according to date, size, name etc.</a:t>
            </a:r>
          </a:p>
          <a:p>
            <a:pPr lvl="1"/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/>
          </p:nvPr>
        </p:nvGraphicFramePr>
        <p:xfrm>
          <a:off x="7092614" y="1557684"/>
          <a:ext cx="4472466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/>
          </p:nvPr>
        </p:nvGraphicFramePr>
        <p:xfrm>
          <a:off x="7105634" y="2973505"/>
          <a:ext cx="450910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2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9203968" y="2331025"/>
            <a:ext cx="27432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315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Sort-1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1" y="1219200"/>
            <a:ext cx="4908698" cy="493776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sz="1800" b="1" dirty="0"/>
              <a:t>Algorithm: QUICKSORT(A[], start, end)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sz="1800" dirty="0"/>
              <a:t> </a:t>
            </a:r>
            <a:r>
              <a:rPr kumimoji="1" lang="en-US" sz="1800" b="1" dirty="0"/>
              <a:t>Steps:</a:t>
            </a:r>
            <a:endParaRPr kumimoji="1" lang="en-US" sz="1800" dirty="0"/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1800" dirty="0">
                <a:solidFill>
                  <a:srgbClr val="FF0000"/>
                </a:solidFill>
              </a:rPr>
              <a:t>If</a:t>
            </a:r>
            <a:r>
              <a:rPr kumimoji="1" lang="en-US" sz="1800" dirty="0"/>
              <a:t> (start&gt;=end)</a:t>
            </a:r>
            <a:r>
              <a:rPr kumimoji="1" lang="en-US" sz="1600" dirty="0">
                <a:solidFill>
                  <a:srgbClr val="00B050"/>
                </a:solidFill>
              </a:rPr>
              <a:t>//base case, </a:t>
            </a:r>
            <a:r>
              <a:rPr kumimoji="1" lang="en-US" sz="1600" dirty="0" err="1">
                <a:solidFill>
                  <a:srgbClr val="00B050"/>
                </a:solidFill>
              </a:rPr>
              <a:t>arraysize</a:t>
            </a:r>
            <a:r>
              <a:rPr kumimoji="1" lang="en-US" sz="1600" dirty="0">
                <a:solidFill>
                  <a:srgbClr val="00B050"/>
                </a:solidFill>
              </a:rPr>
              <a:t> is 0 or 1</a:t>
            </a:r>
            <a:endParaRPr kumimoji="1" lang="en-US" sz="1600" dirty="0">
              <a:solidFill>
                <a:srgbClr val="FF0000"/>
              </a:solidFill>
            </a:endParaRP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1800" dirty="0">
                <a:solidFill>
                  <a:srgbClr val="FF0000"/>
                </a:solidFill>
              </a:rPr>
              <a:t>     return</a:t>
            </a:r>
            <a:r>
              <a:rPr kumimoji="1" lang="en-US" sz="1800" dirty="0"/>
              <a:t> 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1800" dirty="0">
                <a:solidFill>
                  <a:srgbClr val="FF0000"/>
                </a:solidFill>
              </a:rPr>
              <a:t>Else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1800" dirty="0"/>
              <a:t>  </a:t>
            </a:r>
            <a:r>
              <a:rPr kumimoji="1" lang="en-US" sz="1800" dirty="0" err="1"/>
              <a:t>pivot_index</a:t>
            </a:r>
            <a:r>
              <a:rPr kumimoji="1" lang="en-US" sz="1800" dirty="0"/>
              <a:t>=PARTITION(A, start, end) </a:t>
            </a:r>
            <a:endParaRPr kumimoji="1" lang="en-US" sz="1800" dirty="0">
              <a:solidFill>
                <a:srgbClr val="00B050"/>
              </a:solidFill>
            </a:endParaRP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1800" dirty="0"/>
              <a:t>  QUICKSORT(A, start, pivot_index-1) </a:t>
            </a:r>
            <a:endParaRPr kumimoji="1" lang="en-US" sz="1800" dirty="0">
              <a:solidFill>
                <a:srgbClr val="00B050"/>
              </a:solidFill>
            </a:endParaRP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1800" dirty="0">
                <a:solidFill>
                  <a:srgbClr val="00B050"/>
                </a:solidFill>
              </a:rPr>
              <a:t>  </a:t>
            </a:r>
            <a:r>
              <a:rPr kumimoji="1" lang="en-US" sz="1800" dirty="0"/>
              <a:t>QUICKSORT(A,pivot_index+1, end) 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1800" dirty="0">
                <a:solidFill>
                  <a:srgbClr val="FF0000"/>
                </a:solidFill>
              </a:rPr>
              <a:t>End if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r>
              <a:rPr lang="en-US" sz="2000" dirty="0"/>
              <a:t>This is known as </a:t>
            </a:r>
            <a:r>
              <a:rPr lang="en-US" sz="2000" dirty="0" err="1"/>
              <a:t>lomuto</a:t>
            </a:r>
            <a:r>
              <a:rPr lang="en-US" sz="2000" dirty="0"/>
              <a:t> partitioning scheme.</a:t>
            </a:r>
          </a:p>
          <a:p>
            <a:pPr lvl="2"/>
            <a:r>
              <a:rPr lang="en-US" sz="1600" dirty="0">
                <a:hlinkClick r:id="rId2"/>
              </a:rPr>
              <a:t>https://en.wikipedia.org/wiki/Quicksort#Lomuto_partition_scheme</a:t>
            </a:r>
            <a:endParaRPr lang="en-US" sz="1600" dirty="0"/>
          </a:p>
          <a:p>
            <a:pPr lvl="1"/>
            <a:endParaRPr lang="en-US" sz="20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805377" y="1219200"/>
            <a:ext cx="5716064" cy="493776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sz="1800" b="1" dirty="0"/>
              <a:t>PARTITION(A[], left, right)</a:t>
            </a:r>
            <a:endParaRPr kumimoji="1" lang="en-US" sz="1800" dirty="0"/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1800" dirty="0"/>
              <a:t>pivot=A[right]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1600" dirty="0">
                <a:solidFill>
                  <a:srgbClr val="00B050"/>
                </a:solidFill>
              </a:rPr>
              <a:t>//shift numbers, most tricky part 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1800" dirty="0" err="1"/>
              <a:t>i</a:t>
            </a:r>
            <a:r>
              <a:rPr kumimoji="1" lang="en-US" sz="1800" dirty="0"/>
              <a:t>=left;  j=left</a:t>
            </a:r>
            <a:endParaRPr kumimoji="1" lang="en-US" sz="1800" dirty="0">
              <a:solidFill>
                <a:srgbClr val="00B050"/>
              </a:solidFill>
            </a:endParaRP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1800" dirty="0">
                <a:solidFill>
                  <a:srgbClr val="FF0000"/>
                </a:solidFill>
              </a:rPr>
              <a:t>For</a:t>
            </a:r>
            <a:r>
              <a:rPr kumimoji="1" lang="en-US" sz="1800" dirty="0"/>
              <a:t> j=left; j&lt; right; </a:t>
            </a:r>
            <a:r>
              <a:rPr kumimoji="1" lang="en-US" sz="1800" dirty="0" err="1"/>
              <a:t>j++</a:t>
            </a:r>
            <a:r>
              <a:rPr kumimoji="1" lang="en-US" sz="1800" dirty="0"/>
              <a:t> </a:t>
            </a:r>
            <a:r>
              <a:rPr kumimoji="1" lang="en-US" sz="1600" dirty="0">
                <a:solidFill>
                  <a:srgbClr val="00B050"/>
                </a:solidFill>
              </a:rPr>
              <a:t>//start from left</a:t>
            </a:r>
            <a:endParaRPr kumimoji="1" lang="en-US" sz="1800" dirty="0">
              <a:solidFill>
                <a:srgbClr val="00B050"/>
              </a:solidFill>
            </a:endParaRP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1800" dirty="0">
                <a:solidFill>
                  <a:srgbClr val="FF0000"/>
                </a:solidFill>
              </a:rPr>
              <a:t>     If</a:t>
            </a:r>
            <a:r>
              <a:rPr kumimoji="1" lang="en-US" sz="1800" dirty="0"/>
              <a:t> A[j]&lt;=pivot </a:t>
            </a:r>
            <a:r>
              <a:rPr kumimoji="1" lang="en-US" sz="1600" dirty="0">
                <a:solidFill>
                  <a:srgbClr val="00B050"/>
                </a:solidFill>
              </a:rPr>
              <a:t>//move smaller numbers to left of list</a:t>
            </a:r>
            <a:endParaRPr kumimoji="1" lang="en-US" sz="1800" dirty="0">
              <a:solidFill>
                <a:srgbClr val="00B050"/>
              </a:solidFill>
            </a:endParaRP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1800" dirty="0"/>
              <a:t>        swap(A[</a:t>
            </a:r>
            <a:r>
              <a:rPr kumimoji="1" lang="en-US" sz="1800" dirty="0" err="1"/>
              <a:t>i</a:t>
            </a:r>
            <a:r>
              <a:rPr kumimoji="1" lang="en-US" sz="1800" dirty="0"/>
              <a:t>],A[j])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1800" dirty="0"/>
              <a:t>         </a:t>
            </a:r>
            <a:r>
              <a:rPr kumimoji="1" lang="en-US" sz="1800" dirty="0" err="1"/>
              <a:t>i</a:t>
            </a:r>
            <a:r>
              <a:rPr kumimoji="1" lang="en-US" sz="1800" dirty="0"/>
              <a:t>=i+1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1800" dirty="0">
                <a:solidFill>
                  <a:srgbClr val="FF0000"/>
                </a:solidFill>
              </a:rPr>
              <a:t>    End If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1800" dirty="0"/>
              <a:t>      j=j+1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1800" dirty="0">
                <a:solidFill>
                  <a:srgbClr val="FF0000"/>
                </a:solidFill>
              </a:rPr>
              <a:t>  End For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1800" dirty="0">
                <a:solidFill>
                  <a:srgbClr val="FF0000"/>
                </a:solidFill>
              </a:rPr>
              <a:t>  </a:t>
            </a:r>
            <a:r>
              <a:rPr kumimoji="1" lang="en-US" sz="1800" dirty="0"/>
              <a:t>swap(A[</a:t>
            </a:r>
            <a:r>
              <a:rPr kumimoji="1" lang="en-US" sz="1800" dirty="0" err="1"/>
              <a:t>i</a:t>
            </a:r>
            <a:r>
              <a:rPr kumimoji="1" lang="en-US" sz="1800" dirty="0"/>
              <a:t>], pivot)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1800" dirty="0"/>
              <a:t>  </a:t>
            </a:r>
            <a:r>
              <a:rPr kumimoji="1" lang="en-US" sz="1800" dirty="0">
                <a:solidFill>
                  <a:srgbClr val="FF0000"/>
                </a:solidFill>
              </a:rPr>
              <a:t>return</a:t>
            </a:r>
            <a:r>
              <a:rPr kumimoji="1" lang="en-US" sz="1800" dirty="0"/>
              <a:t> </a:t>
            </a:r>
            <a:r>
              <a:rPr kumimoji="1" lang="en-US" sz="1800" dirty="0" err="1"/>
              <a:t>i</a:t>
            </a:r>
            <a:endParaRPr kumimoji="1" lang="en-US" sz="1800" dirty="0"/>
          </a:p>
          <a:p>
            <a:pPr marL="0" indent="0">
              <a:spcBef>
                <a:spcPct val="0"/>
              </a:spcBef>
              <a:buNone/>
            </a:pPr>
            <a:r>
              <a:rPr kumimoji="1" lang="en-US" sz="1600" dirty="0">
                <a:solidFill>
                  <a:srgbClr val="00B050"/>
                </a:solidFill>
              </a:rPr>
              <a:t>	// </a:t>
            </a:r>
            <a:r>
              <a:rPr kumimoji="1" lang="en-US" sz="1600" dirty="0" err="1">
                <a:solidFill>
                  <a:srgbClr val="00B050"/>
                </a:solidFill>
              </a:rPr>
              <a:t>i</a:t>
            </a:r>
            <a:r>
              <a:rPr kumimoji="1" lang="en-US" sz="1600" dirty="0">
                <a:solidFill>
                  <a:srgbClr val="00B050"/>
                </a:solidFill>
              </a:rPr>
              <a:t> is the pivot location after moving smaller and larger 	numbers</a:t>
            </a:r>
          </a:p>
          <a:p>
            <a:pPr marL="0" indent="0">
              <a:spcBef>
                <a:spcPct val="0"/>
              </a:spcBef>
              <a:buFont typeface="Wingdings 3"/>
              <a:buNone/>
            </a:pPr>
            <a:endParaRPr kumimoji="1"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02767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Sort-1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/>
              <a:t>Pivot=A[right], </a:t>
            </a:r>
            <a:r>
              <a:rPr lang="en-US" dirty="0" err="1"/>
              <a:t>i</a:t>
            </a:r>
            <a:r>
              <a:rPr lang="en-US" dirty="0"/>
              <a:t>=left</a:t>
            </a:r>
          </a:p>
          <a:p>
            <a:pPr lvl="1"/>
            <a:r>
              <a:rPr kumimoji="1" lang="en-US" sz="2000" dirty="0">
                <a:solidFill>
                  <a:srgbClr val="FF0000"/>
                </a:solidFill>
              </a:rPr>
              <a:t>For</a:t>
            </a:r>
            <a:r>
              <a:rPr kumimoji="1" lang="en-US" sz="2000" dirty="0"/>
              <a:t> j=left; j&lt; right; </a:t>
            </a:r>
            <a:r>
              <a:rPr kumimoji="1" lang="en-US" sz="2000" dirty="0" err="1"/>
              <a:t>j++</a:t>
            </a:r>
            <a:endParaRPr kumimoji="1" lang="en-US" sz="2000" dirty="0">
              <a:solidFill>
                <a:srgbClr val="00B050"/>
              </a:solidFill>
            </a:endParaRPr>
          </a:p>
          <a:p>
            <a:pPr lvl="2"/>
            <a:r>
              <a:rPr lang="en-US" dirty="0">
                <a:solidFill>
                  <a:srgbClr val="FF0000"/>
                </a:solidFill>
              </a:rPr>
              <a:t>If </a:t>
            </a:r>
            <a:r>
              <a:rPr lang="en-US" dirty="0"/>
              <a:t>(A[j] &lt;= pivot) </a:t>
            </a:r>
          </a:p>
          <a:p>
            <a:pPr lvl="3"/>
            <a:r>
              <a:rPr lang="en-US" dirty="0"/>
              <a:t>Swap (A[</a:t>
            </a:r>
            <a:r>
              <a:rPr lang="en-US" dirty="0" err="1"/>
              <a:t>i</a:t>
            </a:r>
            <a:r>
              <a:rPr lang="en-US" dirty="0"/>
              <a:t>], A[j])</a:t>
            </a:r>
          </a:p>
          <a:p>
            <a:pPr lvl="3"/>
            <a:r>
              <a:rPr lang="en-US" dirty="0"/>
              <a:t>increment i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End If</a:t>
            </a:r>
          </a:p>
          <a:p>
            <a:pPr marL="594360" lvl="2" indent="0">
              <a:buNone/>
            </a:pPr>
            <a:r>
              <a:rPr lang="en-US" dirty="0">
                <a:solidFill>
                  <a:srgbClr val="FF0000"/>
                </a:solidFill>
              </a:rPr>
              <a:t>End For</a:t>
            </a:r>
          </a:p>
          <a:p>
            <a:pPr lvl="1"/>
            <a:r>
              <a:rPr lang="en-US" dirty="0"/>
              <a:t>Swap (A[</a:t>
            </a:r>
            <a:r>
              <a:rPr lang="en-US" dirty="0" err="1"/>
              <a:t>i</a:t>
            </a:r>
            <a:r>
              <a:rPr lang="en-US" dirty="0"/>
              <a:t>], pivot)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rgbClr val="00B050"/>
                </a:solidFill>
                <a:sym typeface="Wingdings" panose="05000000000000000000" pitchFamily="2" charset="2"/>
              </a:rPr>
              <a:t>pivot_index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6880920"/>
              </p:ext>
            </p:extLst>
          </p:nvPr>
        </p:nvGraphicFramePr>
        <p:xfrm>
          <a:off x="5665348" y="1645510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611883" y="1342390"/>
            <a:ext cx="63350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right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57772" y="1342390"/>
            <a:ext cx="85151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left,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, j</a:t>
            </a:r>
          </a:p>
        </p:txBody>
      </p:sp>
      <p:graphicFrame>
        <p:nvGraphicFramePr>
          <p:cNvPr id="1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9734892"/>
              </p:ext>
            </p:extLst>
          </p:nvPr>
        </p:nvGraphicFramePr>
        <p:xfrm>
          <a:off x="5665348" y="2658590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720738" y="2332769"/>
            <a:ext cx="2359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j</a:t>
            </a:r>
            <a:endParaRPr lang="en-US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11883" y="2324701"/>
            <a:ext cx="63350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right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57772" y="2341310"/>
            <a:ext cx="67197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left, </a:t>
            </a:r>
            <a:r>
              <a:rPr lang="en-US" dirty="0" err="1">
                <a:latin typeface="+mj-lt"/>
              </a:rPr>
              <a:t>i</a:t>
            </a:r>
            <a:endParaRPr lang="en-US" dirty="0">
              <a:latin typeface="+mj-lt"/>
            </a:endParaRPr>
          </a:p>
        </p:txBody>
      </p:sp>
      <p:graphicFrame>
        <p:nvGraphicFramePr>
          <p:cNvPr id="2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3328654"/>
              </p:ext>
            </p:extLst>
          </p:nvPr>
        </p:nvGraphicFramePr>
        <p:xfrm>
          <a:off x="5665348" y="3668190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1595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Sort-1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/>
              <a:t>Pivot=A[right], </a:t>
            </a:r>
            <a:r>
              <a:rPr lang="en-US" dirty="0" err="1"/>
              <a:t>i</a:t>
            </a:r>
            <a:r>
              <a:rPr lang="en-US" dirty="0"/>
              <a:t>=left</a:t>
            </a:r>
          </a:p>
          <a:p>
            <a:pPr lvl="1"/>
            <a:r>
              <a:rPr kumimoji="1" lang="en-US" sz="2000" dirty="0">
                <a:solidFill>
                  <a:srgbClr val="FF0000"/>
                </a:solidFill>
              </a:rPr>
              <a:t>For</a:t>
            </a:r>
            <a:r>
              <a:rPr kumimoji="1" lang="en-US" sz="2000" dirty="0"/>
              <a:t> j=left; j&lt; right; </a:t>
            </a:r>
            <a:r>
              <a:rPr kumimoji="1" lang="en-US" sz="2000" dirty="0" err="1"/>
              <a:t>j++</a:t>
            </a:r>
            <a:endParaRPr kumimoji="1" lang="en-US" sz="2000" dirty="0">
              <a:solidFill>
                <a:srgbClr val="00B050"/>
              </a:solidFill>
            </a:endParaRPr>
          </a:p>
          <a:p>
            <a:pPr lvl="2"/>
            <a:r>
              <a:rPr lang="en-US" dirty="0">
                <a:solidFill>
                  <a:srgbClr val="FF0000"/>
                </a:solidFill>
              </a:rPr>
              <a:t>If </a:t>
            </a:r>
            <a:r>
              <a:rPr lang="en-US" dirty="0"/>
              <a:t>(A[j] &lt;= pivot) </a:t>
            </a:r>
          </a:p>
          <a:p>
            <a:pPr lvl="3"/>
            <a:r>
              <a:rPr lang="en-US" dirty="0"/>
              <a:t>Swap (A[</a:t>
            </a:r>
            <a:r>
              <a:rPr lang="en-US" dirty="0" err="1"/>
              <a:t>i</a:t>
            </a:r>
            <a:r>
              <a:rPr lang="en-US" dirty="0"/>
              <a:t>], A[j])</a:t>
            </a:r>
          </a:p>
          <a:p>
            <a:pPr lvl="3"/>
            <a:r>
              <a:rPr lang="en-US" dirty="0"/>
              <a:t>increment </a:t>
            </a:r>
            <a:r>
              <a:rPr lang="en-US" dirty="0" err="1"/>
              <a:t>i</a:t>
            </a:r>
            <a:endParaRPr lang="en-US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End If</a:t>
            </a:r>
          </a:p>
          <a:p>
            <a:pPr marL="594360" lvl="2" indent="0">
              <a:buNone/>
            </a:pPr>
            <a:r>
              <a:rPr lang="en-US" dirty="0">
                <a:solidFill>
                  <a:srgbClr val="FF0000"/>
                </a:solidFill>
              </a:rPr>
              <a:t>End For</a:t>
            </a:r>
          </a:p>
          <a:p>
            <a:pPr lvl="1"/>
            <a:r>
              <a:rPr lang="en-US" dirty="0"/>
              <a:t>Swap (A[</a:t>
            </a:r>
            <a:r>
              <a:rPr lang="en-US" dirty="0" err="1"/>
              <a:t>i</a:t>
            </a:r>
            <a:r>
              <a:rPr lang="en-US" dirty="0"/>
              <a:t>], pivot)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rgbClr val="00B050"/>
                </a:solidFill>
                <a:sym typeface="Wingdings" panose="05000000000000000000" pitchFamily="2" charset="2"/>
              </a:rPr>
              <a:t>pivot_index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8783977"/>
              </p:ext>
            </p:extLst>
          </p:nvPr>
        </p:nvGraphicFramePr>
        <p:xfrm>
          <a:off x="5665348" y="1645510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3558182"/>
              </p:ext>
            </p:extLst>
          </p:nvPr>
        </p:nvGraphicFramePr>
        <p:xfrm>
          <a:off x="5665348" y="2667205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611883" y="1342390"/>
            <a:ext cx="63350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right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7364" y="2336689"/>
            <a:ext cx="2359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j</a:t>
            </a:r>
            <a:endParaRPr lang="en-US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51145" y="1342390"/>
            <a:ext cx="85151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left,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, j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11883" y="2328621"/>
            <a:ext cx="63350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right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51145" y="2345230"/>
            <a:ext cx="67197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left, </a:t>
            </a:r>
            <a:r>
              <a:rPr lang="en-US" dirty="0" err="1">
                <a:latin typeface="+mj-lt"/>
              </a:rPr>
              <a:t>i</a:t>
            </a:r>
            <a:endParaRPr lang="en-US" dirty="0">
              <a:latin typeface="+mj-lt"/>
            </a:endParaRPr>
          </a:p>
        </p:txBody>
      </p:sp>
      <p:graphicFrame>
        <p:nvGraphicFramePr>
          <p:cNvPr id="1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698138"/>
              </p:ext>
            </p:extLst>
          </p:nvPr>
        </p:nvGraphicFramePr>
        <p:xfrm>
          <a:off x="5665348" y="3680562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626609" y="3354741"/>
            <a:ext cx="2359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j</a:t>
            </a:r>
            <a:endParaRPr lang="en-US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11883" y="3346673"/>
            <a:ext cx="63350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right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51145" y="3363282"/>
            <a:ext cx="49244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left</a:t>
            </a:r>
          </a:p>
        </p:txBody>
      </p:sp>
      <p:graphicFrame>
        <p:nvGraphicFramePr>
          <p:cNvPr id="2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602471"/>
              </p:ext>
            </p:extLst>
          </p:nvPr>
        </p:nvGraphicFramePr>
        <p:xfrm>
          <a:off x="5665348" y="4703609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108660" y="3367765"/>
            <a:ext cx="2359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i</a:t>
            </a:r>
            <a:endParaRPr lang="en-US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44539" y="4354302"/>
            <a:ext cx="2359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j</a:t>
            </a:r>
            <a:endParaRPr lang="en-US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29813" y="4346234"/>
            <a:ext cx="63350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right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69075" y="4362843"/>
            <a:ext cx="49244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left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39281" y="4367326"/>
            <a:ext cx="2359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i</a:t>
            </a:r>
            <a:endParaRPr lang="en-US" dirty="0">
              <a:latin typeface="+mj-lt"/>
            </a:endParaRPr>
          </a:p>
        </p:txBody>
      </p:sp>
      <p:graphicFrame>
        <p:nvGraphicFramePr>
          <p:cNvPr id="2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406329"/>
              </p:ext>
            </p:extLst>
          </p:nvPr>
        </p:nvGraphicFramePr>
        <p:xfrm>
          <a:off x="5656384" y="5568700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563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Sort-1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Complete Working</a:t>
            </a: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832918"/>
              </p:ext>
            </p:extLst>
          </p:nvPr>
        </p:nvGraphicFramePr>
        <p:xfrm>
          <a:off x="4391865" y="1290395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7883809"/>
              </p:ext>
            </p:extLst>
          </p:nvPr>
        </p:nvGraphicFramePr>
        <p:xfrm>
          <a:off x="4391865" y="2249054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3085835"/>
              </p:ext>
            </p:extLst>
          </p:nvPr>
        </p:nvGraphicFramePr>
        <p:xfrm>
          <a:off x="4391865" y="3202878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3771433"/>
              </p:ext>
            </p:extLst>
          </p:nvPr>
        </p:nvGraphicFramePr>
        <p:xfrm>
          <a:off x="4391865" y="4156702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6273474" y="2982071"/>
            <a:ext cx="2149315" cy="242300"/>
            <a:chOff x="4299169" y="1023572"/>
            <a:chExt cx="2149315" cy="189086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4299169" y="1023572"/>
              <a:ext cx="1817693" cy="163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116862" y="1023572"/>
              <a:ext cx="331622" cy="189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 flipH="1">
            <a:off x="5338478" y="3923022"/>
            <a:ext cx="564074" cy="22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256978" y="3919847"/>
            <a:ext cx="473102" cy="230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7908114"/>
              </p:ext>
            </p:extLst>
          </p:nvPr>
        </p:nvGraphicFramePr>
        <p:xfrm>
          <a:off x="4408164" y="5029419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Arrow Connector 29"/>
          <p:cNvCxnSpPr/>
          <p:nvPr/>
        </p:nvCxnSpPr>
        <p:spPr>
          <a:xfrm>
            <a:off x="8445791" y="2032948"/>
            <a:ext cx="331622" cy="24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74491" y="1830932"/>
            <a:ext cx="3052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" lvl="3"/>
            <a:r>
              <a:rPr lang="en-US" dirty="0"/>
              <a:t>Array is shown after each call to Partition method</a:t>
            </a:r>
          </a:p>
        </p:txBody>
      </p:sp>
    </p:spTree>
    <p:extLst>
      <p:ext uri="{BB962C8B-B14F-4D97-AF65-F5344CB8AC3E}">
        <p14:creationId xmlns:p14="http://schemas.microsoft.com/office/powerpoint/2010/main" val="2150342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0614"/>
          <a:stretch/>
        </p:blipFill>
        <p:spPr>
          <a:xfrm>
            <a:off x="-14278" y="562536"/>
            <a:ext cx="4491318" cy="5783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471" y="28576"/>
            <a:ext cx="4090252" cy="450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6917" y="225075"/>
            <a:ext cx="2133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 call to Partition method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24471" y="1393266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 more calls to </a:t>
            </a:r>
          </a:p>
          <a:p>
            <a:r>
              <a:rPr lang="en-US" sz="1400" dirty="0"/>
              <a:t>Partition method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93098" y="2840893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 more calls to </a:t>
            </a:r>
          </a:p>
          <a:p>
            <a:r>
              <a:rPr lang="en-US" sz="1400" dirty="0"/>
              <a:t>Partition method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38591" y="4144371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more calls to </a:t>
            </a:r>
          </a:p>
          <a:p>
            <a:r>
              <a:rPr lang="en-US" sz="1400" dirty="0"/>
              <a:t>Partition method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661" y="834943"/>
            <a:ext cx="5757845" cy="557845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413" y="12469"/>
            <a:ext cx="351604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All steps for 1</a:t>
            </a:r>
            <a:r>
              <a:rPr lang="en-US" sz="1400" baseline="30000" dirty="0"/>
              <a:t>st</a:t>
            </a:r>
            <a:r>
              <a:rPr lang="en-US" sz="1400" dirty="0"/>
              <a:t> call are shown in detail. </a:t>
            </a:r>
          </a:p>
          <a:p>
            <a:r>
              <a:rPr lang="en-US" sz="1400" dirty="0"/>
              <a:t>For Subsequent calls only input and final output is shown </a:t>
            </a:r>
          </a:p>
        </p:txBody>
      </p:sp>
    </p:spTree>
    <p:extLst>
      <p:ext uri="{BB962C8B-B14F-4D97-AF65-F5344CB8AC3E}">
        <p14:creationId xmlns:p14="http://schemas.microsoft.com/office/powerpoint/2010/main" val="1140979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Sort-2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17/11/2015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519738" cy="493776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sz="2000" b="1" dirty="0"/>
              <a:t>Algorithm: QUICKSORT(A[], start, end)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sz="2000" dirty="0"/>
              <a:t> </a:t>
            </a:r>
            <a:r>
              <a:rPr kumimoji="1" lang="en-US" sz="2000" b="1" dirty="0"/>
              <a:t>Steps:</a:t>
            </a:r>
            <a:endParaRPr kumimoji="1" lang="en-US" sz="2000" dirty="0"/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000" dirty="0">
                <a:solidFill>
                  <a:srgbClr val="FF0000"/>
                </a:solidFill>
              </a:rPr>
              <a:t>If</a:t>
            </a:r>
            <a:r>
              <a:rPr kumimoji="1" lang="en-US" sz="2000" dirty="0"/>
              <a:t> (start&gt;=end)</a:t>
            </a:r>
            <a:r>
              <a:rPr kumimoji="1" lang="en-US" sz="1800" dirty="0">
                <a:solidFill>
                  <a:srgbClr val="00B050"/>
                </a:solidFill>
              </a:rPr>
              <a:t>//base case, </a:t>
            </a:r>
            <a:r>
              <a:rPr kumimoji="1" lang="en-US" sz="1800" dirty="0" err="1">
                <a:solidFill>
                  <a:srgbClr val="00B050"/>
                </a:solidFill>
              </a:rPr>
              <a:t>arraysize</a:t>
            </a:r>
            <a:r>
              <a:rPr kumimoji="1" lang="en-US" sz="1800" dirty="0">
                <a:solidFill>
                  <a:srgbClr val="00B050"/>
                </a:solidFill>
              </a:rPr>
              <a:t> is 0 or 1</a:t>
            </a:r>
            <a:endParaRPr kumimoji="1" lang="en-US" sz="1800" dirty="0">
              <a:solidFill>
                <a:srgbClr val="FF0000"/>
              </a:solidFill>
            </a:endParaRP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000" dirty="0">
                <a:solidFill>
                  <a:srgbClr val="FF0000"/>
                </a:solidFill>
              </a:rPr>
              <a:t>     return</a:t>
            </a:r>
            <a:r>
              <a:rPr kumimoji="1" lang="en-US" sz="2000" dirty="0"/>
              <a:t> 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000" dirty="0">
                <a:solidFill>
                  <a:srgbClr val="FF0000"/>
                </a:solidFill>
              </a:rPr>
              <a:t>Else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000" dirty="0"/>
              <a:t>  </a:t>
            </a:r>
            <a:r>
              <a:rPr kumimoji="1" lang="en-US" sz="2000" dirty="0" err="1"/>
              <a:t>pivot_index</a:t>
            </a:r>
            <a:r>
              <a:rPr kumimoji="1" lang="en-US" sz="2000" dirty="0"/>
              <a:t>=PARTITION(A, start, end) </a:t>
            </a:r>
            <a:endParaRPr kumimoji="1" lang="en-US" sz="2000" dirty="0">
              <a:solidFill>
                <a:srgbClr val="00B050"/>
              </a:solidFill>
            </a:endParaRP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000" dirty="0"/>
              <a:t>  QUICKSORT(A, start, </a:t>
            </a:r>
            <a:r>
              <a:rPr kumimoji="1" lang="en-US" sz="2000" dirty="0" err="1"/>
              <a:t>pivot_index</a:t>
            </a:r>
            <a:r>
              <a:rPr kumimoji="1" lang="en-US" sz="2000" dirty="0"/>
              <a:t>) </a:t>
            </a:r>
            <a:endParaRPr kumimoji="1" lang="en-US" sz="2000" dirty="0">
              <a:solidFill>
                <a:srgbClr val="00B050"/>
              </a:solidFill>
            </a:endParaRP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000" dirty="0">
                <a:solidFill>
                  <a:srgbClr val="00B050"/>
                </a:solidFill>
              </a:rPr>
              <a:t>  </a:t>
            </a:r>
            <a:r>
              <a:rPr kumimoji="1" lang="en-US" sz="2000" dirty="0"/>
              <a:t>QUICKSORT(A,pivot_index+1, end) 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000" dirty="0">
                <a:solidFill>
                  <a:srgbClr val="FF0000"/>
                </a:solidFill>
              </a:rPr>
              <a:t>End if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100" dirty="0"/>
              <a:t>A variation of Hoare’s partitioning scheme.</a:t>
            </a:r>
          </a:p>
          <a:p>
            <a:pPr lvl="2"/>
            <a:r>
              <a:rPr lang="en-US" sz="1800" dirty="0">
                <a:hlinkClick r:id="rId3"/>
              </a:rPr>
              <a:t>https://en.wikipedia.org/wiki/Quicksort#Hoare_partition_scheme</a:t>
            </a:r>
            <a:endParaRPr lang="en-US" sz="1800" dirty="0"/>
          </a:p>
          <a:p>
            <a:endParaRPr lang="en-US" sz="24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357938" y="1219200"/>
            <a:ext cx="5224461" cy="493776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sz="2400" b="1" dirty="0"/>
              <a:t>PARTITION(A[], left, right)</a:t>
            </a:r>
            <a:endParaRPr kumimoji="1" lang="en-US" sz="2400" dirty="0"/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pivot=A[left]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1900" dirty="0">
                <a:solidFill>
                  <a:srgbClr val="00B050"/>
                </a:solidFill>
              </a:rPr>
              <a:t>//shift numbers, most tricky part 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 i=start;  j=end</a:t>
            </a:r>
            <a:endParaRPr kumimoji="1" lang="en-US" sz="2400" dirty="0">
              <a:solidFill>
                <a:srgbClr val="00B050"/>
              </a:solidFill>
            </a:endParaRP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while</a:t>
            </a:r>
            <a:r>
              <a:rPr kumimoji="1" lang="en-US" sz="2400" dirty="0"/>
              <a:t> (true)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   while </a:t>
            </a:r>
            <a:r>
              <a:rPr kumimoji="1" lang="en-US" sz="2400" dirty="0"/>
              <a:t>(A[i]&lt; pivot )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         i++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   </a:t>
            </a:r>
            <a:r>
              <a:rPr kumimoji="1" lang="en-US" sz="2400" dirty="0">
                <a:solidFill>
                  <a:srgbClr val="FF0000"/>
                </a:solidFill>
              </a:rPr>
              <a:t>while</a:t>
            </a:r>
            <a:r>
              <a:rPr kumimoji="1" lang="en-US" sz="2400" dirty="0"/>
              <a:t>  (A[j] &gt;pivot)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         j--      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    If</a:t>
            </a:r>
            <a:r>
              <a:rPr kumimoji="1" lang="en-US" sz="2400" dirty="0"/>
              <a:t> </a:t>
            </a:r>
            <a:r>
              <a:rPr kumimoji="1" lang="en-US" sz="2400" dirty="0" err="1"/>
              <a:t>i</a:t>
            </a:r>
            <a:r>
              <a:rPr kumimoji="1" lang="en-US" sz="2400" dirty="0"/>
              <a:t>&lt;j     </a:t>
            </a:r>
            <a:r>
              <a:rPr kumimoji="1" lang="en-US" sz="2100" dirty="0"/>
              <a:t> </a:t>
            </a:r>
            <a:r>
              <a:rPr kumimoji="1" lang="en-US" sz="1900" dirty="0">
                <a:solidFill>
                  <a:srgbClr val="00B050"/>
                </a:solidFill>
              </a:rPr>
              <a:t>//swap</a:t>
            </a:r>
            <a:endParaRPr kumimoji="1" lang="en-US" sz="2100" dirty="0">
              <a:solidFill>
                <a:srgbClr val="00B050"/>
              </a:solidFill>
            </a:endParaRP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        temp=A[i]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        A[i]=A[j]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        A[j]=temp</a:t>
            </a:r>
          </a:p>
          <a:p>
            <a:r>
              <a:rPr kumimoji="1" lang="en-US" sz="2400" dirty="0"/>
              <a:t>            </a:t>
            </a:r>
            <a:r>
              <a:rPr lang="en-US" sz="2000" b="1" dirty="0"/>
              <a:t>if(A[</a:t>
            </a:r>
            <a:r>
              <a:rPr lang="en-US" sz="2000" b="1" dirty="0" err="1"/>
              <a:t>i</a:t>
            </a:r>
            <a:r>
              <a:rPr lang="en-US" sz="2000" b="1" dirty="0"/>
              <a:t>]==A[j]) </a:t>
            </a:r>
            <a:r>
              <a:rPr lang="en-US" sz="1900" dirty="0">
                <a:solidFill>
                  <a:srgbClr val="00B050"/>
                </a:solidFill>
              </a:rPr>
              <a:t>//otherwise loop will never end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/>
              <a:t>                 </a:t>
            </a:r>
            <a:r>
              <a:rPr lang="en-US" sz="2000" dirty="0" err="1"/>
              <a:t>i</a:t>
            </a:r>
            <a:r>
              <a:rPr lang="en-US" sz="2000" dirty="0"/>
              <a:t>=i+1</a:t>
            </a:r>
            <a:endParaRPr kumimoji="1" lang="en-US" sz="2400" dirty="0"/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    Else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      return j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  End if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End While</a:t>
            </a:r>
          </a:p>
          <a:p>
            <a:pPr marL="0" indent="0">
              <a:spcBef>
                <a:spcPct val="0"/>
              </a:spcBef>
              <a:buFont typeface="Wingdings 3"/>
              <a:buNone/>
            </a:pPr>
            <a:endParaRPr kumimoji="1"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8578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Sort-2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/>
              <a:t>Pivot=A[left], </a:t>
            </a:r>
            <a:r>
              <a:rPr lang="en-US" dirty="0" err="1"/>
              <a:t>i</a:t>
            </a:r>
            <a:r>
              <a:rPr lang="en-US" dirty="0"/>
              <a:t>=left, j=right</a:t>
            </a:r>
          </a:p>
          <a:p>
            <a:pPr lvl="1"/>
            <a:r>
              <a:rPr lang="en-US" dirty="0"/>
              <a:t>While(true)</a:t>
            </a:r>
          </a:p>
          <a:p>
            <a:pPr lvl="2"/>
            <a:r>
              <a:rPr lang="en-US" dirty="0"/>
              <a:t>While(A[</a:t>
            </a:r>
            <a:r>
              <a:rPr lang="en-US" dirty="0" err="1"/>
              <a:t>i</a:t>
            </a:r>
            <a:r>
              <a:rPr lang="en-US" dirty="0"/>
              <a:t>]&lt;pivot)</a:t>
            </a:r>
          </a:p>
          <a:p>
            <a:pPr lvl="3"/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=i+1</a:t>
            </a:r>
          </a:p>
          <a:p>
            <a:pPr lvl="2"/>
            <a:r>
              <a:rPr lang="en-US" dirty="0"/>
              <a:t>While(A[j]&gt;pivot)</a:t>
            </a:r>
          </a:p>
          <a:p>
            <a:pPr lvl="3"/>
            <a:r>
              <a:rPr lang="en-US" dirty="0"/>
              <a:t>j=j-1</a:t>
            </a:r>
          </a:p>
          <a:p>
            <a:pPr lvl="2"/>
            <a:r>
              <a:rPr lang="en-US" dirty="0"/>
              <a:t>If(</a:t>
            </a:r>
            <a:r>
              <a:rPr lang="en-US" dirty="0" err="1"/>
              <a:t>i</a:t>
            </a:r>
            <a:r>
              <a:rPr lang="en-US" dirty="0"/>
              <a:t>&lt;j) </a:t>
            </a:r>
          </a:p>
          <a:p>
            <a:pPr lvl="3"/>
            <a:r>
              <a:rPr lang="en-US" dirty="0"/>
              <a:t>Swap (A[</a:t>
            </a:r>
            <a:r>
              <a:rPr lang="en-US" dirty="0" err="1"/>
              <a:t>i</a:t>
            </a:r>
            <a:r>
              <a:rPr lang="en-US" dirty="0"/>
              <a:t>], A[j])</a:t>
            </a:r>
          </a:p>
          <a:p>
            <a:pPr lvl="2"/>
            <a:r>
              <a:rPr lang="en-US" dirty="0"/>
              <a:t>Else</a:t>
            </a:r>
          </a:p>
          <a:p>
            <a:pPr lvl="3"/>
            <a:r>
              <a:rPr lang="en-US" dirty="0"/>
              <a:t>return j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rgbClr val="00B050"/>
                </a:solidFill>
                <a:sym typeface="Wingdings" panose="05000000000000000000" pitchFamily="2" charset="2"/>
              </a:rPr>
              <a:t>pivot_index</a:t>
            </a: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604514"/>
              </p:ext>
            </p:extLst>
          </p:nvPr>
        </p:nvGraphicFramePr>
        <p:xfrm>
          <a:off x="7011080" y="1478382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769357" y="1175262"/>
            <a:ext cx="81304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right, j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03504" y="1175262"/>
            <a:ext cx="67197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left, </a:t>
            </a:r>
            <a:r>
              <a:rPr lang="en-US" dirty="0" err="1">
                <a:latin typeface="+mj-lt"/>
              </a:rPr>
              <a:t>i</a:t>
            </a:r>
            <a:endParaRPr lang="en-US" dirty="0">
              <a:latin typeface="+mj-lt"/>
            </a:endParaRPr>
          </a:p>
        </p:txBody>
      </p:sp>
      <p:graphicFrame>
        <p:nvGraphicFramePr>
          <p:cNvPr id="1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668437"/>
              </p:ext>
            </p:extLst>
          </p:nvPr>
        </p:nvGraphicFramePr>
        <p:xfrm>
          <a:off x="7011080" y="2491462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80470" y="3189769"/>
            <a:ext cx="2359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i</a:t>
            </a:r>
            <a:endParaRPr lang="en-US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6447" y="2157573"/>
            <a:ext cx="81304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right, j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03504" y="2174182"/>
            <a:ext cx="67197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left, </a:t>
            </a:r>
            <a:r>
              <a:rPr lang="en-US" dirty="0" err="1">
                <a:latin typeface="+mj-lt"/>
              </a:rPr>
              <a:t>i</a:t>
            </a:r>
            <a:endParaRPr lang="en-US" dirty="0">
              <a:latin typeface="+mj-lt"/>
            </a:endParaRPr>
          </a:p>
        </p:txBody>
      </p:sp>
      <p:graphicFrame>
        <p:nvGraphicFramePr>
          <p:cNvPr id="2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3349450"/>
              </p:ext>
            </p:extLst>
          </p:nvPr>
        </p:nvGraphicFramePr>
        <p:xfrm>
          <a:off x="7011080" y="3501062"/>
          <a:ext cx="4472466" cy="75461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885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251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909600" y="3186118"/>
            <a:ext cx="49244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left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941119" y="3151221"/>
            <a:ext cx="63350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right</a:t>
            </a:r>
          </a:p>
        </p:txBody>
      </p:sp>
      <p:graphicFrame>
        <p:nvGraphicFramePr>
          <p:cNvPr id="2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435248"/>
              </p:ext>
            </p:extLst>
          </p:nvPr>
        </p:nvGraphicFramePr>
        <p:xfrm>
          <a:off x="7017176" y="4512998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933984" y="4216342"/>
            <a:ext cx="49244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left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938609" y="4181445"/>
            <a:ext cx="63350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right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18086" y="4211387"/>
            <a:ext cx="2359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i</a:t>
            </a:r>
            <a:endParaRPr lang="en-US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60374" y="3165385"/>
            <a:ext cx="2359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j</a:t>
            </a:r>
            <a:endParaRPr lang="en-US" dirty="0">
              <a:latin typeface="+mj-lt"/>
            </a:endParaRPr>
          </a:p>
        </p:txBody>
      </p:sp>
      <p:graphicFrame>
        <p:nvGraphicFramePr>
          <p:cNvPr id="2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4078434"/>
              </p:ext>
            </p:extLst>
          </p:nvPr>
        </p:nvGraphicFramePr>
        <p:xfrm>
          <a:off x="7023272" y="5513100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925020" y="5202456"/>
            <a:ext cx="49244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left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943092" y="5194453"/>
            <a:ext cx="63350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right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472005" y="5197501"/>
            <a:ext cx="2359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i</a:t>
            </a:r>
            <a:endParaRPr lang="en-US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11825" y="5175627"/>
            <a:ext cx="2359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j</a:t>
            </a:r>
            <a:endParaRPr lang="en-US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93657" y="5202758"/>
            <a:ext cx="49244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left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98282" y="5167861"/>
            <a:ext cx="63350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right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40642" y="5197803"/>
            <a:ext cx="2359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i</a:t>
            </a:r>
            <a:endParaRPr lang="en-US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28379" y="5175929"/>
            <a:ext cx="2359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j</a:t>
            </a:r>
            <a:endParaRPr lang="en-US" dirty="0">
              <a:latin typeface="+mj-lt"/>
            </a:endParaRPr>
          </a:p>
        </p:txBody>
      </p:sp>
      <p:graphicFrame>
        <p:nvGraphicFramePr>
          <p:cNvPr id="3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918511"/>
              </p:ext>
            </p:extLst>
          </p:nvPr>
        </p:nvGraphicFramePr>
        <p:xfrm>
          <a:off x="1894840" y="5504627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0051410" y="4194041"/>
            <a:ext cx="2359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j</a:t>
            </a:r>
            <a:endParaRPr lang="en-US" dirty="0">
              <a:latin typeface="+mj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353859" y="5856940"/>
            <a:ext cx="655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ate Placeholder 2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</p:spPr>
        <p:txBody>
          <a:bodyPr/>
          <a:lstStyle/>
          <a:p>
            <a:r>
              <a:rPr lang="en-US" dirty="0"/>
              <a:t>17/11/2015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4875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Sort-2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Complete Working</a:t>
            </a: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3378639"/>
              </p:ext>
            </p:extLst>
          </p:nvPr>
        </p:nvGraphicFramePr>
        <p:xfrm>
          <a:off x="4580123" y="1290395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752749"/>
              </p:ext>
            </p:extLst>
          </p:nvPr>
        </p:nvGraphicFramePr>
        <p:xfrm>
          <a:off x="4580123" y="2249054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3855567"/>
              </p:ext>
            </p:extLst>
          </p:nvPr>
        </p:nvGraphicFramePr>
        <p:xfrm>
          <a:off x="4580123" y="3202878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402571"/>
              </p:ext>
            </p:extLst>
          </p:nvPr>
        </p:nvGraphicFramePr>
        <p:xfrm>
          <a:off x="4580123" y="4156702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279425" y="2982071"/>
            <a:ext cx="331622" cy="24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03742" y="3919847"/>
            <a:ext cx="473102" cy="230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6998046"/>
              </p:ext>
            </p:extLst>
          </p:nvPr>
        </p:nvGraphicFramePr>
        <p:xfrm>
          <a:off x="4596422" y="5029419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5127007" y="2040468"/>
            <a:ext cx="2645393" cy="211272"/>
            <a:chOff x="4299170" y="1022404"/>
            <a:chExt cx="2645393" cy="164872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4299170" y="1022404"/>
              <a:ext cx="171134" cy="1648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470304" y="1023572"/>
              <a:ext cx="2474259" cy="160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/>
          <p:nvPr/>
        </p:nvCxnSpPr>
        <p:spPr>
          <a:xfrm>
            <a:off x="5127007" y="2971884"/>
            <a:ext cx="473102" cy="230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1166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471" y="14990"/>
            <a:ext cx="4090252" cy="4501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54032" y="546691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 call to </a:t>
            </a:r>
          </a:p>
          <a:p>
            <a:r>
              <a:rPr lang="en-US" sz="1400" dirty="0"/>
              <a:t>Partition method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96465" y="2056757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 more calls to </a:t>
            </a:r>
          </a:p>
          <a:p>
            <a:r>
              <a:rPr lang="en-US" sz="1400" dirty="0"/>
              <a:t>Partition method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86490" y="3512588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 more calls to </a:t>
            </a:r>
          </a:p>
          <a:p>
            <a:r>
              <a:rPr lang="en-US" sz="1400" dirty="0"/>
              <a:t>Partition method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402" y="1252988"/>
            <a:ext cx="6360075" cy="51484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b="9643"/>
          <a:stretch/>
        </p:blipFill>
        <p:spPr>
          <a:xfrm>
            <a:off x="-104787" y="546691"/>
            <a:ext cx="4959176" cy="57985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86413" y="12469"/>
            <a:ext cx="351604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All steps for 1</a:t>
            </a:r>
            <a:r>
              <a:rPr lang="en-US" sz="1400" baseline="30000" dirty="0"/>
              <a:t>st</a:t>
            </a:r>
            <a:r>
              <a:rPr lang="en-US" sz="1400" dirty="0"/>
              <a:t> call are shown in detail. </a:t>
            </a:r>
          </a:p>
          <a:p>
            <a:r>
              <a:rPr lang="en-US" sz="1400" dirty="0"/>
              <a:t>For Subsequent calls only input and final output is shown </a:t>
            </a:r>
          </a:p>
        </p:txBody>
      </p:sp>
    </p:spTree>
    <p:extLst>
      <p:ext uri="{BB962C8B-B14F-4D97-AF65-F5344CB8AC3E}">
        <p14:creationId xmlns:p14="http://schemas.microsoft.com/office/powerpoint/2010/main" val="593383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Heap sort is another recursive algorithm to sort the numbers using heap concept.</a:t>
            </a:r>
          </a:p>
          <a:p>
            <a:r>
              <a:rPr lang="en-US" dirty="0"/>
              <a:t>Main Idea:</a:t>
            </a:r>
          </a:p>
          <a:p>
            <a:pPr lvl="1"/>
            <a:r>
              <a:rPr lang="en-US" dirty="0"/>
              <a:t>Build the heap from given list of numbers</a:t>
            </a:r>
          </a:p>
          <a:p>
            <a:pPr lvl="1"/>
            <a:r>
              <a:rPr lang="en-US" dirty="0"/>
              <a:t>Repeatedly swap the root with last element of heap until list is sorted.</a:t>
            </a:r>
          </a:p>
          <a:p>
            <a:r>
              <a:rPr lang="en-US" dirty="0"/>
              <a:t> Advantages</a:t>
            </a:r>
          </a:p>
          <a:p>
            <a:pPr lvl="1"/>
            <a:r>
              <a:rPr lang="en-US" dirty="0"/>
              <a:t>Time efficient-O(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In-Place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Uses an additional data structure-heap</a:t>
            </a:r>
          </a:p>
        </p:txBody>
      </p:sp>
    </p:spTree>
    <p:extLst>
      <p:ext uri="{BB962C8B-B14F-4D97-AF65-F5344CB8AC3E}">
        <p14:creationId xmlns:p14="http://schemas.microsoft.com/office/powerpoint/2010/main" val="53171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vs. Not-In-Place Sorting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In-Place:</a:t>
            </a:r>
          </a:p>
          <a:p>
            <a:pPr lvl="1"/>
            <a:r>
              <a:rPr lang="en-US" dirty="0"/>
              <a:t>An in-place algorithm transforms an input into output with a constant amount of extra storage space</a:t>
            </a:r>
          </a:p>
          <a:p>
            <a:pPr lvl="1"/>
            <a:r>
              <a:rPr lang="en-US" dirty="0"/>
              <a:t>In the context of sorting, this means that the input array converted to sorted array without using a new array. Like</a:t>
            </a:r>
          </a:p>
          <a:p>
            <a:pPr lvl="2"/>
            <a:r>
              <a:rPr lang="en-US" dirty="0"/>
              <a:t>Selection Sort</a:t>
            </a:r>
          </a:p>
          <a:p>
            <a:pPr lvl="2"/>
            <a:r>
              <a:rPr lang="en-US" dirty="0"/>
              <a:t>Bubble Sort</a:t>
            </a:r>
          </a:p>
          <a:p>
            <a:pPr lvl="2"/>
            <a:r>
              <a:rPr lang="en-US" dirty="0"/>
              <a:t>Insertion Sort</a:t>
            </a:r>
          </a:p>
          <a:p>
            <a:pPr lvl="2"/>
            <a:r>
              <a:rPr lang="en-US" dirty="0"/>
              <a:t>Heap Sort</a:t>
            </a:r>
          </a:p>
          <a:p>
            <a:pPr lvl="2"/>
            <a:endParaRPr lang="en-US" dirty="0"/>
          </a:p>
          <a:p>
            <a:r>
              <a:rPr lang="en-US" dirty="0"/>
              <a:t>Not-In-Place:</a:t>
            </a:r>
          </a:p>
          <a:p>
            <a:pPr lvl="1"/>
            <a:r>
              <a:rPr lang="en-US" dirty="0"/>
              <a:t>Just opposite of in-place, requires amount of extra space proportional to size of input, in case of sorting it will be an additional array. Like</a:t>
            </a:r>
          </a:p>
          <a:p>
            <a:pPr lvl="2"/>
            <a:r>
              <a:rPr lang="en-US" dirty="0"/>
              <a:t>Merge Sort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485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40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step: Building Heap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Start from middle location and go to start</a:t>
            </a:r>
            <a:endParaRPr lang="en-US" dirty="0">
              <a:sym typeface="Wingdings" panose="05000000000000000000" pitchFamily="2" charset="2"/>
            </a:endParaRP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   Assume it as parent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    Find index of maximum of parent, its left and right child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     If parent is not maximum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         swap parent with maximum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         repeat step(2) on maximum index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3699367"/>
              </p:ext>
            </p:extLst>
          </p:nvPr>
        </p:nvGraphicFramePr>
        <p:xfrm>
          <a:off x="7109931" y="1298869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1839174"/>
              </p:ext>
            </p:extLst>
          </p:nvPr>
        </p:nvGraphicFramePr>
        <p:xfrm>
          <a:off x="4247817" y="4361861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2213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41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Middle location=4 to 0</a:t>
            </a:r>
          </a:p>
          <a:p>
            <a:pPr lvl="1"/>
            <a:r>
              <a:rPr lang="en-US" dirty="0"/>
              <a:t>P=4, No left, right child</a:t>
            </a:r>
          </a:p>
          <a:p>
            <a:pPr lvl="1"/>
            <a:r>
              <a:rPr lang="en-US" dirty="0"/>
              <a:t>P=3, L=7, R=8</a:t>
            </a:r>
          </a:p>
          <a:p>
            <a:pPr lvl="2"/>
            <a:r>
              <a:rPr lang="en-US" dirty="0"/>
              <a:t>Max= 7</a:t>
            </a:r>
          </a:p>
          <a:p>
            <a:pPr lvl="2"/>
            <a:r>
              <a:rPr lang="en-US" dirty="0"/>
              <a:t>Swap P and Max</a:t>
            </a:r>
          </a:p>
          <a:p>
            <a:pPr lvl="2"/>
            <a:r>
              <a:rPr lang="en-US" dirty="0"/>
              <a:t>Now P=Max=7, no left, right child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P=2, L=5,R=6</a:t>
            </a:r>
          </a:p>
          <a:p>
            <a:pPr lvl="2"/>
            <a:r>
              <a:rPr lang="en-US" dirty="0"/>
              <a:t>Max=5</a:t>
            </a:r>
          </a:p>
          <a:p>
            <a:pPr lvl="2"/>
            <a:r>
              <a:rPr lang="en-US" dirty="0"/>
              <a:t>Swap  P and Max</a:t>
            </a:r>
          </a:p>
          <a:p>
            <a:pPr lvl="2"/>
            <a:r>
              <a:rPr lang="en-US" dirty="0"/>
              <a:t>Now P=5, no left, right child</a:t>
            </a:r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3941698"/>
              </p:ext>
            </p:extLst>
          </p:nvPr>
        </p:nvGraphicFramePr>
        <p:xfrm>
          <a:off x="7109931" y="1360791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3013134"/>
              </p:ext>
            </p:extLst>
          </p:nvPr>
        </p:nvGraphicFramePr>
        <p:xfrm>
          <a:off x="7109930" y="2364885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3801627"/>
              </p:ext>
            </p:extLst>
          </p:nvPr>
        </p:nvGraphicFramePr>
        <p:xfrm>
          <a:off x="7109929" y="3368979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9559230"/>
              </p:ext>
            </p:extLst>
          </p:nvPr>
        </p:nvGraphicFramePr>
        <p:xfrm>
          <a:off x="7109929" y="4390222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9250659"/>
              </p:ext>
            </p:extLst>
          </p:nvPr>
        </p:nvGraphicFramePr>
        <p:xfrm>
          <a:off x="7109930" y="5415280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4195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/>
              <a:t>P=1, L=3,R=4</a:t>
            </a:r>
          </a:p>
          <a:p>
            <a:pPr lvl="2"/>
            <a:r>
              <a:rPr lang="en-US" dirty="0"/>
              <a:t>Max=3</a:t>
            </a:r>
          </a:p>
          <a:p>
            <a:pPr lvl="2"/>
            <a:r>
              <a:rPr lang="en-US" dirty="0"/>
              <a:t>Swap  P and Max</a:t>
            </a:r>
          </a:p>
          <a:p>
            <a:pPr lvl="2"/>
            <a:r>
              <a:rPr lang="en-US" dirty="0"/>
              <a:t>Now P=3, L=7, R=8</a:t>
            </a:r>
          </a:p>
          <a:p>
            <a:pPr lvl="3"/>
            <a:r>
              <a:rPr lang="en-US" dirty="0"/>
              <a:t>Max=7</a:t>
            </a:r>
          </a:p>
          <a:p>
            <a:pPr lvl="3"/>
            <a:r>
              <a:rPr lang="en-US" dirty="0"/>
              <a:t>Swap P and Max</a:t>
            </a:r>
          </a:p>
          <a:p>
            <a:pPr lvl="3"/>
            <a:r>
              <a:rPr lang="en-US" dirty="0"/>
              <a:t>Now P= 7, No left, right</a:t>
            </a:r>
          </a:p>
          <a:p>
            <a:pPr lvl="1"/>
            <a:r>
              <a:rPr lang="en-US" dirty="0"/>
              <a:t>P=0, L=1,R=2</a:t>
            </a:r>
          </a:p>
          <a:p>
            <a:pPr lvl="2"/>
            <a:r>
              <a:rPr lang="en-US" dirty="0"/>
              <a:t>Max=1</a:t>
            </a:r>
          </a:p>
          <a:p>
            <a:pPr lvl="2"/>
            <a:r>
              <a:rPr lang="en-US" dirty="0"/>
              <a:t>Swap P and Max</a:t>
            </a:r>
          </a:p>
          <a:p>
            <a:pPr lvl="2"/>
            <a:r>
              <a:rPr lang="en-US" dirty="0"/>
              <a:t>Now P= 1, L=3, R=4</a:t>
            </a:r>
          </a:p>
          <a:p>
            <a:pPr lvl="2"/>
            <a:r>
              <a:rPr lang="en-US" dirty="0"/>
              <a:t>Max=1=P, No need of swapping,</a:t>
            </a:r>
          </a:p>
          <a:p>
            <a:pPr lvl="1"/>
            <a:r>
              <a:rPr lang="en-US" dirty="0"/>
              <a:t>List is finished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5699341"/>
              </p:ext>
            </p:extLst>
          </p:nvPr>
        </p:nvGraphicFramePr>
        <p:xfrm>
          <a:off x="7109931" y="1342390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1006047"/>
              </p:ext>
            </p:extLst>
          </p:nvPr>
        </p:nvGraphicFramePr>
        <p:xfrm>
          <a:off x="7109931" y="2353843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3499111"/>
              </p:ext>
            </p:extLst>
          </p:nvPr>
        </p:nvGraphicFramePr>
        <p:xfrm>
          <a:off x="7109932" y="4389517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6348599"/>
              </p:ext>
            </p:extLst>
          </p:nvPr>
        </p:nvGraphicFramePr>
        <p:xfrm>
          <a:off x="7109931" y="5321843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0024084"/>
              </p:ext>
            </p:extLst>
          </p:nvPr>
        </p:nvGraphicFramePr>
        <p:xfrm>
          <a:off x="7109931" y="3363754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055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is converted into a heap.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comes the 2</a:t>
            </a:r>
            <a:r>
              <a:rPr lang="en-US" baseline="30000" dirty="0"/>
              <a:t>nd</a:t>
            </a:r>
            <a:r>
              <a:rPr lang="en-US" dirty="0"/>
              <a:t> part.</a:t>
            </a:r>
          </a:p>
          <a:p>
            <a:pPr lvl="1"/>
            <a:r>
              <a:rPr lang="en-US" dirty="0"/>
              <a:t>Swap the root with last element of heap</a:t>
            </a:r>
          </a:p>
          <a:p>
            <a:pPr lvl="2"/>
            <a:r>
              <a:rPr lang="en-US" dirty="0"/>
              <a:t>15 will go on top</a:t>
            </a:r>
          </a:p>
          <a:p>
            <a:pPr lvl="2"/>
            <a:r>
              <a:rPr lang="en-US" dirty="0"/>
              <a:t>Heap size will be reduced.</a:t>
            </a:r>
          </a:p>
          <a:p>
            <a:pPr lvl="2"/>
            <a:r>
              <a:rPr lang="en-US" dirty="0"/>
              <a:t>Heapify 15 to rebuild heap order.</a:t>
            </a:r>
          </a:p>
          <a:p>
            <a:pPr lvl="1"/>
            <a:r>
              <a:rPr lang="en-US" dirty="0"/>
              <a:t>Repeatedly do the same process, until heap size becomes 1.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315" y="1647990"/>
            <a:ext cx="2942336" cy="1923283"/>
          </a:xfrm>
          <a:prstGeom prst="rect">
            <a:avLst/>
          </a:prstGeom>
        </p:spPr>
      </p:pic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8200604"/>
              </p:ext>
            </p:extLst>
          </p:nvPr>
        </p:nvGraphicFramePr>
        <p:xfrm>
          <a:off x="7124155" y="2788801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3699367"/>
              </p:ext>
            </p:extLst>
          </p:nvPr>
        </p:nvGraphicFramePr>
        <p:xfrm>
          <a:off x="7109931" y="1298869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9217031" y="2122019"/>
            <a:ext cx="27432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779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44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/>
              <a:t>Swap root with last element of heap, rebuild heap</a:t>
            </a: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4815970"/>
              </p:ext>
            </p:extLst>
          </p:nvPr>
        </p:nvGraphicFramePr>
        <p:xfrm>
          <a:off x="1435272" y="3122689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4657559"/>
              </p:ext>
            </p:extLst>
          </p:nvPr>
        </p:nvGraphicFramePr>
        <p:xfrm>
          <a:off x="7109929" y="3122689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5710086"/>
              </p:ext>
            </p:extLst>
          </p:nvPr>
        </p:nvGraphicFramePr>
        <p:xfrm>
          <a:off x="1435271" y="5229978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0644386"/>
              </p:ext>
            </p:extLst>
          </p:nvPr>
        </p:nvGraphicFramePr>
        <p:xfrm>
          <a:off x="7109930" y="5229978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b="6086"/>
          <a:stretch/>
        </p:blipFill>
        <p:spPr>
          <a:xfrm>
            <a:off x="1824792" y="1606729"/>
            <a:ext cx="2339314" cy="149262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-647" t="-1784" r="647" b="13198"/>
          <a:stretch/>
        </p:blipFill>
        <p:spPr>
          <a:xfrm>
            <a:off x="7718611" y="1716751"/>
            <a:ext cx="2077850" cy="13353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/>
          <a:srcRect b="9679"/>
          <a:stretch/>
        </p:blipFill>
        <p:spPr>
          <a:xfrm>
            <a:off x="2022408" y="3887706"/>
            <a:ext cx="1752178" cy="126607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/>
          <a:srcRect b="22293"/>
          <a:stretch/>
        </p:blipFill>
        <p:spPr>
          <a:xfrm>
            <a:off x="7916867" y="3867481"/>
            <a:ext cx="1681339" cy="130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5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45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2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7984128"/>
              </p:ext>
            </p:extLst>
          </p:nvPr>
        </p:nvGraphicFramePr>
        <p:xfrm>
          <a:off x="4495318" y="5415280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2375881"/>
              </p:ext>
            </p:extLst>
          </p:nvPr>
        </p:nvGraphicFramePr>
        <p:xfrm>
          <a:off x="1435272" y="2584809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0657813"/>
              </p:ext>
            </p:extLst>
          </p:nvPr>
        </p:nvGraphicFramePr>
        <p:xfrm>
          <a:off x="7109929" y="2584809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5537853"/>
              </p:ext>
            </p:extLst>
          </p:nvPr>
        </p:nvGraphicFramePr>
        <p:xfrm>
          <a:off x="1435271" y="4342476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0717752"/>
              </p:ext>
            </p:extLst>
          </p:nvPr>
        </p:nvGraphicFramePr>
        <p:xfrm>
          <a:off x="7109930" y="4342476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t="13520" b="7068"/>
          <a:stretch/>
        </p:blipFill>
        <p:spPr>
          <a:xfrm>
            <a:off x="2023995" y="1236375"/>
            <a:ext cx="1600199" cy="13312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482" y="1378027"/>
            <a:ext cx="1343305" cy="9004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338" y="3485033"/>
            <a:ext cx="834209" cy="7812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4482" y="3450951"/>
            <a:ext cx="750819" cy="60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811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46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Algorithm: HEAP_SORT(A[], N)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err="1"/>
              <a:t>buildMaxHeap</a:t>
            </a:r>
            <a:r>
              <a:rPr lang="en-US" dirty="0"/>
              <a:t>(A,N)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 N-1; </a:t>
            </a:r>
            <a:r>
              <a:rPr lang="en-US" dirty="0" err="1"/>
              <a:t>i</a:t>
            </a:r>
            <a:r>
              <a:rPr lang="en-US" dirty="0"/>
              <a:t>&gt;1; </a:t>
            </a:r>
            <a:r>
              <a:rPr lang="en-US" dirty="0" err="1"/>
              <a:t>i</a:t>
            </a:r>
            <a:r>
              <a:rPr lang="en-US" dirty="0"/>
              <a:t>--</a:t>
            </a:r>
          </a:p>
          <a:p>
            <a:pPr marL="744538" lvl="1" indent="-457200">
              <a:buFont typeface="+mj-lt"/>
              <a:buAutoNum type="arabicPeriod"/>
            </a:pPr>
            <a:r>
              <a:rPr lang="en-US" dirty="0"/>
              <a:t> 	  swap(A[0], A[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marL="744538" lvl="1" indent="-457200">
              <a:buFont typeface="+mj-lt"/>
              <a:buAutoNum type="arabicPeriod"/>
            </a:pPr>
            <a:r>
              <a:rPr lang="en-US" dirty="0"/>
              <a:t> 	  </a:t>
            </a:r>
            <a:r>
              <a:rPr lang="en-US" dirty="0" err="1"/>
              <a:t>maxHeapify</a:t>
            </a:r>
            <a:r>
              <a:rPr lang="en-US" dirty="0"/>
              <a:t>(A, 0,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End For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66329" y="1223683"/>
            <a:ext cx="5320554" cy="493776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Algorithm: </a:t>
            </a:r>
            <a:r>
              <a:rPr lang="en-US" sz="2400" dirty="0" err="1"/>
              <a:t>buildMaxHeap</a:t>
            </a:r>
            <a:r>
              <a:rPr lang="en-US" sz="2400" dirty="0"/>
              <a:t>(A[], N)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= N/2; </a:t>
            </a:r>
            <a:r>
              <a:rPr lang="en-US" sz="2000" dirty="0" err="1"/>
              <a:t>i</a:t>
            </a:r>
            <a:r>
              <a:rPr lang="en-US" sz="2000" dirty="0"/>
              <a:t>&gt;=0; </a:t>
            </a:r>
            <a:r>
              <a:rPr lang="en-US" sz="2000" dirty="0" err="1"/>
              <a:t>i</a:t>
            </a:r>
            <a:r>
              <a:rPr lang="en-US" sz="2000" dirty="0"/>
              <a:t>--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2000" dirty="0"/>
              <a:t> 	   </a:t>
            </a:r>
            <a:r>
              <a:rPr lang="en-US" sz="2000" dirty="0" err="1"/>
              <a:t>maxHeapify</a:t>
            </a:r>
            <a:r>
              <a:rPr lang="en-US" sz="2000" dirty="0"/>
              <a:t>(A, </a:t>
            </a:r>
            <a:r>
              <a:rPr lang="en-US" sz="2000" dirty="0" err="1"/>
              <a:t>i</a:t>
            </a:r>
            <a:r>
              <a:rPr lang="en-US" sz="2000" dirty="0"/>
              <a:t>, N)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End For</a:t>
            </a:r>
          </a:p>
          <a:p>
            <a:r>
              <a:rPr lang="en-US" sz="2400" dirty="0"/>
              <a:t>Algorithm: </a:t>
            </a:r>
            <a:r>
              <a:rPr lang="en-US" sz="2400" dirty="0" err="1"/>
              <a:t>maxHeapify</a:t>
            </a:r>
            <a:r>
              <a:rPr lang="en-US" sz="2400" dirty="0"/>
              <a:t>(A[], </a:t>
            </a:r>
            <a:r>
              <a:rPr lang="en-US" sz="2400" dirty="0" err="1"/>
              <a:t>i</a:t>
            </a:r>
            <a:r>
              <a:rPr lang="en-US" sz="2400" dirty="0"/>
              <a:t>, N)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L=2*i+1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R=2*i+2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if  L&lt;N and A[L]&gt;A[</a:t>
            </a:r>
            <a:r>
              <a:rPr lang="en-US" sz="2000" dirty="0" err="1"/>
              <a:t>i</a:t>
            </a:r>
            <a:r>
              <a:rPr lang="en-US" sz="2000" dirty="0"/>
              <a:t>]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    largest=L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else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   largest= </a:t>
            </a:r>
            <a:r>
              <a:rPr lang="en-US" sz="2000" dirty="0" err="1"/>
              <a:t>i</a:t>
            </a:r>
            <a:endParaRPr lang="en-US" sz="2000" dirty="0"/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If R&lt;N and A[R]&gt; A[largest]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   largest=R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If(largest !=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       Swap(A[</a:t>
            </a:r>
            <a:r>
              <a:rPr lang="en-US" sz="2000" dirty="0" err="1"/>
              <a:t>i</a:t>
            </a:r>
            <a:r>
              <a:rPr lang="en-US" sz="2000" dirty="0"/>
              <a:t>], A[largest])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2000" dirty="0"/>
              <a:t> 	   </a:t>
            </a:r>
            <a:r>
              <a:rPr lang="en-US" sz="2000" dirty="0" err="1"/>
              <a:t>maxHeapify</a:t>
            </a:r>
            <a:r>
              <a:rPr lang="en-US" sz="2000" dirty="0"/>
              <a:t>(A, largest, N)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End If</a:t>
            </a:r>
          </a:p>
          <a:p>
            <a:pPr marL="731520" lvl="1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32684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US" dirty="0">
              <a:hlinkClick r:id="rId2"/>
            </a:endParaRP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dirty="0">
                <a:hlinkClick r:id="rId2"/>
              </a:rPr>
              <a:t>http://www.cprogramming.com/tutorial/computersciencetheory/sortcomp.html</a:t>
            </a:r>
            <a:r>
              <a:rPr lang="en-US" dirty="0">
                <a:sym typeface="Wingdings" panose="05000000000000000000" pitchFamily="2" charset="2"/>
              </a:rPr>
              <a:t>	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1446820"/>
              </p:ext>
            </p:extLst>
          </p:nvPr>
        </p:nvGraphicFramePr>
        <p:xfrm>
          <a:off x="1629664" y="2092660"/>
          <a:ext cx="914400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  <a:r>
                        <a:rPr lang="en-US" baseline="0" dirty="0"/>
                        <a:t>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In-Place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O(n</a:t>
                      </a:r>
                      <a:r>
                        <a:rPr lang="en-US" baseline="30000"/>
                        <a:t>2</a:t>
                      </a:r>
                      <a:r>
                        <a:rPr lang="en-US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O(n</a:t>
                      </a:r>
                      <a:r>
                        <a:rPr lang="en-US" baseline="30000"/>
                        <a:t>2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Bubble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O(n</a:t>
                      </a:r>
                      <a:r>
                        <a:rPr lang="en-US" baseline="30000"/>
                        <a:t>2</a:t>
                      </a:r>
                      <a:r>
                        <a:rPr lang="en-US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logn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logn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logn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logn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logn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45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list contains many equal numbers, then there can be multiple correct sorted solutions</a:t>
            </a:r>
          </a:p>
          <a:p>
            <a:pPr lvl="1"/>
            <a:r>
              <a:rPr lang="en-US" dirty="0"/>
              <a:t>For example if we sort the list of three words {apple, chair, king} according to word length, then two possible solutions are:</a:t>
            </a:r>
          </a:p>
          <a:p>
            <a:pPr lvl="2"/>
            <a:r>
              <a:rPr lang="en-US" dirty="0"/>
              <a:t>{king, chair, apple} </a:t>
            </a:r>
          </a:p>
          <a:p>
            <a:pPr lvl="2"/>
            <a:r>
              <a:rPr lang="en-US" dirty="0"/>
              <a:t>{king, apple, chair}</a:t>
            </a:r>
          </a:p>
          <a:p>
            <a:r>
              <a:rPr lang="en-US" dirty="0"/>
              <a:t>A sorting algorithm is stable if relative position of equal elements in output is equal to their relative position in input.</a:t>
            </a:r>
          </a:p>
          <a:p>
            <a:pPr lvl="1"/>
            <a:r>
              <a:rPr lang="en-US" dirty="0"/>
              <a:t>Stable sorted solution of above list is {king, apple, chair}</a:t>
            </a:r>
          </a:p>
        </p:txBody>
      </p:sp>
    </p:spTree>
    <p:extLst>
      <p:ext uri="{BB962C8B-B14F-4D97-AF65-F5344CB8AC3E}">
        <p14:creationId xmlns:p14="http://schemas.microsoft.com/office/powerpoint/2010/main" val="3174375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Quadratic</a:t>
            </a:r>
            <a:r>
              <a:rPr lang="en-US" dirty="0">
                <a:sym typeface="Wingdings" panose="05000000000000000000" pitchFamily="2" charset="2"/>
              </a:rPr>
              <a:t> O(n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pPr lvl="1"/>
            <a:r>
              <a:rPr lang="en-US" dirty="0"/>
              <a:t>Selection Sort</a:t>
            </a:r>
          </a:p>
          <a:p>
            <a:pPr lvl="1"/>
            <a:r>
              <a:rPr lang="en-US" dirty="0"/>
              <a:t>Bubble Sort</a:t>
            </a:r>
          </a:p>
          <a:p>
            <a:pPr lvl="1"/>
            <a:r>
              <a:rPr lang="en-US" dirty="0"/>
              <a:t>Insertion Sort</a:t>
            </a:r>
          </a:p>
          <a:p>
            <a:r>
              <a:rPr lang="en-US" dirty="0"/>
              <a:t>Linearithmic </a:t>
            </a:r>
            <a:r>
              <a:rPr lang="en-US" dirty="0">
                <a:sym typeface="Wingdings" panose="05000000000000000000" pitchFamily="2" charset="2"/>
              </a:rPr>
              <a:t> O(</a:t>
            </a:r>
            <a:r>
              <a:rPr lang="en-US" dirty="0" err="1">
                <a:sym typeface="Wingdings" panose="05000000000000000000" pitchFamily="2" charset="2"/>
              </a:rPr>
              <a:t>nlogn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pPr lvl="1"/>
            <a:r>
              <a:rPr lang="en-US" dirty="0"/>
              <a:t>Quick Sort</a:t>
            </a:r>
          </a:p>
          <a:p>
            <a:pPr lvl="1"/>
            <a:r>
              <a:rPr lang="en-US" dirty="0"/>
              <a:t>Merge Sort</a:t>
            </a:r>
          </a:p>
          <a:p>
            <a:pPr lvl="1"/>
            <a:r>
              <a:rPr lang="en-US" dirty="0"/>
              <a:t>Heap Sort</a:t>
            </a:r>
          </a:p>
          <a:p>
            <a:r>
              <a:rPr lang="en-US" dirty="0"/>
              <a:t>Linear</a:t>
            </a:r>
            <a:r>
              <a:rPr lang="en-US" dirty="0">
                <a:sym typeface="Wingdings" panose="05000000000000000000" pitchFamily="2" charset="2"/>
              </a:rPr>
              <a:t> O(n)</a:t>
            </a:r>
            <a:endParaRPr lang="en-US" dirty="0"/>
          </a:p>
          <a:p>
            <a:pPr lvl="1"/>
            <a:r>
              <a:rPr lang="en-US" dirty="0"/>
              <a:t>Bucket Sort</a:t>
            </a:r>
          </a:p>
          <a:p>
            <a:pPr lvl="1"/>
            <a:r>
              <a:rPr lang="en-US" dirty="0"/>
              <a:t>Counting Sort</a:t>
            </a:r>
          </a:p>
          <a:p>
            <a:pPr lvl="1"/>
            <a:r>
              <a:rPr lang="en-US" dirty="0"/>
              <a:t>Radix Sort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5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vs Non Comparison Sorting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Sorting by comparing values as whole to each other. Complete data values are compared without any kind of assumptions about them.</a:t>
            </a:r>
          </a:p>
          <a:p>
            <a:pPr lvl="1"/>
            <a:r>
              <a:rPr lang="en-US" dirty="0"/>
              <a:t>Selection Sort</a:t>
            </a:r>
          </a:p>
          <a:p>
            <a:pPr lvl="1"/>
            <a:r>
              <a:rPr lang="en-US" dirty="0"/>
              <a:t>Insertion Sort</a:t>
            </a:r>
          </a:p>
          <a:p>
            <a:pPr lvl="1"/>
            <a:r>
              <a:rPr lang="en-US" dirty="0"/>
              <a:t>Bubble Sort</a:t>
            </a:r>
          </a:p>
          <a:p>
            <a:pPr lvl="1"/>
            <a:r>
              <a:rPr lang="en-US" dirty="0"/>
              <a:t>Quick Sort</a:t>
            </a:r>
          </a:p>
          <a:p>
            <a:pPr lvl="1"/>
            <a:r>
              <a:rPr lang="en-US" dirty="0"/>
              <a:t>Merge Sort</a:t>
            </a:r>
          </a:p>
          <a:p>
            <a:pPr lvl="1"/>
            <a:r>
              <a:rPr lang="en-US" dirty="0"/>
              <a:t>Heap Sort</a:t>
            </a:r>
          </a:p>
          <a:p>
            <a:r>
              <a:rPr lang="en-US" dirty="0"/>
              <a:t>Non-Comparison sorting sorts the numbers with partial comparison and may assume some constraints about data.</a:t>
            </a:r>
          </a:p>
          <a:p>
            <a:pPr lvl="1"/>
            <a:r>
              <a:rPr lang="en-US" dirty="0"/>
              <a:t>Bucket Sort</a:t>
            </a:r>
          </a:p>
          <a:p>
            <a:pPr lvl="1"/>
            <a:r>
              <a:rPr lang="en-US" dirty="0"/>
              <a:t>Counting Sort</a:t>
            </a:r>
          </a:p>
          <a:p>
            <a:pPr lvl="1"/>
            <a:r>
              <a:rPr lang="en-US" dirty="0"/>
              <a:t>Radix Sort</a:t>
            </a:r>
          </a:p>
        </p:txBody>
      </p:sp>
    </p:spTree>
    <p:extLst>
      <p:ext uri="{BB962C8B-B14F-4D97-AF65-F5344CB8AC3E}">
        <p14:creationId xmlns:p14="http://schemas.microsoft.com/office/powerpoint/2010/main" val="159267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Iterative and in-place</a:t>
            </a:r>
          </a:p>
          <a:p>
            <a:r>
              <a:rPr lang="en-US" dirty="0"/>
              <a:t>Main Idea</a:t>
            </a:r>
          </a:p>
          <a:p>
            <a:pPr lvl="1"/>
            <a:r>
              <a:rPr lang="en-US" i="1" dirty="0"/>
              <a:t>Selects </a:t>
            </a:r>
            <a:r>
              <a:rPr lang="en-US" dirty="0"/>
              <a:t>the smallest element of the array and places it at index 0, then </a:t>
            </a:r>
            <a:r>
              <a:rPr lang="en-US" i="1" dirty="0"/>
              <a:t>selects </a:t>
            </a:r>
            <a:r>
              <a:rPr lang="en-US" dirty="0"/>
              <a:t>the second smallest and places it in index 1, then the third smallest in index 2, etc..</a:t>
            </a:r>
          </a:p>
          <a:p>
            <a:pPr lvl="1"/>
            <a:r>
              <a:rPr lang="en-US" dirty="0"/>
              <a:t>So at any time there are two partitions of list:</a:t>
            </a:r>
          </a:p>
          <a:p>
            <a:pPr lvl="2"/>
            <a:r>
              <a:rPr lang="en-US" dirty="0"/>
              <a:t>One that is sorted</a:t>
            </a:r>
          </a:p>
          <a:p>
            <a:pPr lvl="2"/>
            <a:r>
              <a:rPr lang="en-US" dirty="0"/>
              <a:t>One that is unsorted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Very simple</a:t>
            </a:r>
          </a:p>
          <a:p>
            <a:pPr lvl="1"/>
            <a:r>
              <a:rPr lang="en-US" dirty="0"/>
              <a:t>Memory efficient: in-place means swapping elements within same array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Slow: runs in quadratic O(n2) time</a:t>
            </a:r>
          </a:p>
        </p:txBody>
      </p:sp>
    </p:spTree>
    <p:extLst>
      <p:ext uri="{BB962C8B-B14F-4D97-AF65-F5344CB8AC3E}">
        <p14:creationId xmlns:p14="http://schemas.microsoft.com/office/powerpoint/2010/main" val="2602212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endParaRPr lang="en-US" dirty="0"/>
          </a:p>
        </p:txBody>
      </p:sp>
      <p:graphicFrame>
        <p:nvGraphicFramePr>
          <p:cNvPr id="19" name="Content Placeholder 6"/>
          <p:cNvGraphicFramePr>
            <a:graphicFrameLocks/>
          </p:cNvGraphicFramePr>
          <p:nvPr>
            <p:extLst/>
          </p:nvPr>
        </p:nvGraphicFramePr>
        <p:xfrm>
          <a:off x="1207659" y="1670134"/>
          <a:ext cx="4472466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7158052"/>
              </p:ext>
            </p:extLst>
          </p:nvPr>
        </p:nvGraphicFramePr>
        <p:xfrm>
          <a:off x="6204962" y="1670128"/>
          <a:ext cx="4472466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9646593"/>
              </p:ext>
            </p:extLst>
          </p:nvPr>
        </p:nvGraphicFramePr>
        <p:xfrm>
          <a:off x="1189940" y="2779452"/>
          <a:ext cx="450910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2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1819064"/>
              </p:ext>
            </p:extLst>
          </p:nvPr>
        </p:nvGraphicFramePr>
        <p:xfrm>
          <a:off x="6190786" y="2782993"/>
          <a:ext cx="450910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2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5504491"/>
              </p:ext>
            </p:extLst>
          </p:nvPr>
        </p:nvGraphicFramePr>
        <p:xfrm>
          <a:off x="1197019" y="3871056"/>
          <a:ext cx="450910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2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1539566"/>
              </p:ext>
            </p:extLst>
          </p:nvPr>
        </p:nvGraphicFramePr>
        <p:xfrm>
          <a:off x="6197866" y="3874599"/>
          <a:ext cx="450910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2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0640084"/>
              </p:ext>
            </p:extLst>
          </p:nvPr>
        </p:nvGraphicFramePr>
        <p:xfrm>
          <a:off x="4032367" y="5111523"/>
          <a:ext cx="450910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2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1552353" y="2418734"/>
            <a:ext cx="3700131" cy="190358"/>
            <a:chOff x="1552353" y="2418734"/>
            <a:chExt cx="3700131" cy="190358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7250148" y="2418734"/>
            <a:ext cx="1569388" cy="194588"/>
            <a:chOff x="1552353" y="2418734"/>
            <a:chExt cx="3700131" cy="190358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037026" y="3529779"/>
            <a:ext cx="1569388" cy="194588"/>
            <a:chOff x="1552353" y="2418734"/>
            <a:chExt cx="3700131" cy="190358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621556" y="3529779"/>
            <a:ext cx="1569579" cy="194588"/>
            <a:chOff x="1552353" y="2418734"/>
            <a:chExt cx="3700131" cy="190358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4361057" y="4626076"/>
            <a:ext cx="478203" cy="194588"/>
            <a:chOff x="1552353" y="2418734"/>
            <a:chExt cx="3700131" cy="190358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10071814" y="4626076"/>
            <a:ext cx="478203" cy="194588"/>
            <a:chOff x="1552353" y="2418734"/>
            <a:chExt cx="3700131" cy="190358"/>
          </a:xfrm>
        </p:grpSpPr>
        <p:cxnSp>
          <p:nvCxnSpPr>
            <p:cNvPr id="59" name="Straight Connector 58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3037026" y="228117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3435878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0000"/>
      </a:accent1>
      <a:accent2>
        <a:srgbClr val="0070C0"/>
      </a:accent2>
      <a:accent3>
        <a:srgbClr val="279D57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42479</TotalTime>
  <Words>4141</Words>
  <Application>Microsoft Office PowerPoint</Application>
  <PresentationFormat>Widescreen</PresentationFormat>
  <Paragraphs>1989</Paragraphs>
  <Slides>47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新細明體</vt:lpstr>
      <vt:lpstr>Times New Roman</vt:lpstr>
      <vt:lpstr>Wingdings</vt:lpstr>
      <vt:lpstr>Wingdings 3</vt:lpstr>
      <vt:lpstr>Origin</vt:lpstr>
      <vt:lpstr>Sorting</vt:lpstr>
      <vt:lpstr>Outline</vt:lpstr>
      <vt:lpstr>Motivation</vt:lpstr>
      <vt:lpstr>In-Place vs. Not-In-Place Sorting</vt:lpstr>
      <vt:lpstr>Stability</vt:lpstr>
      <vt:lpstr>Time Complexity</vt:lpstr>
      <vt:lpstr>Comparison vs Non Comparison Sorting</vt:lpstr>
      <vt:lpstr>Selection Sort</vt:lpstr>
      <vt:lpstr>Selection Sort</vt:lpstr>
      <vt:lpstr>Selection Sort</vt:lpstr>
      <vt:lpstr>Insertion Sort</vt:lpstr>
      <vt:lpstr>Insertion Sort</vt:lpstr>
      <vt:lpstr>Insertion Sort</vt:lpstr>
      <vt:lpstr>Bubble Sort</vt:lpstr>
      <vt:lpstr>Bubble Sort</vt:lpstr>
      <vt:lpstr>Bubble Sort</vt:lpstr>
      <vt:lpstr>Bubble Sort</vt:lpstr>
      <vt:lpstr>Bubble Sort</vt:lpstr>
      <vt:lpstr>Bubble Sort</vt:lpstr>
      <vt:lpstr>Divide and Conquer</vt:lpstr>
      <vt:lpstr>Merge Sort</vt:lpstr>
      <vt:lpstr>Merge Sort</vt:lpstr>
      <vt:lpstr>PowerPoint Presentation</vt:lpstr>
      <vt:lpstr>Merge Sort</vt:lpstr>
      <vt:lpstr>Merge Sort</vt:lpstr>
      <vt:lpstr>Quick Sort</vt:lpstr>
      <vt:lpstr>Quick Sort</vt:lpstr>
      <vt:lpstr>Quick Sort</vt:lpstr>
      <vt:lpstr>Quick Sort</vt:lpstr>
      <vt:lpstr>Quick Sort-1</vt:lpstr>
      <vt:lpstr>Quick Sort-1</vt:lpstr>
      <vt:lpstr>Quick Sort-1</vt:lpstr>
      <vt:lpstr>Quick Sort-1</vt:lpstr>
      <vt:lpstr>PowerPoint Presentation</vt:lpstr>
      <vt:lpstr>Quick Sort-2</vt:lpstr>
      <vt:lpstr>Quick Sort-2</vt:lpstr>
      <vt:lpstr>Quick Sort-2</vt:lpstr>
      <vt:lpstr>PowerPoint Presentation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Comparison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 Anwar</dc:creator>
  <cp:lastModifiedBy>Saba Anwar</cp:lastModifiedBy>
  <cp:revision>778</cp:revision>
  <dcterms:created xsi:type="dcterms:W3CDTF">2014-08-15T08:02:42Z</dcterms:created>
  <dcterms:modified xsi:type="dcterms:W3CDTF">2017-05-23T04:57:28Z</dcterms:modified>
</cp:coreProperties>
</file>