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40"/>
  </p:notesMasterIdLst>
  <p:sldIdLst>
    <p:sldId id="256" r:id="rId2"/>
    <p:sldId id="371" r:id="rId3"/>
    <p:sldId id="372" r:id="rId4"/>
    <p:sldId id="373" r:id="rId5"/>
    <p:sldId id="374" r:id="rId6"/>
    <p:sldId id="375" r:id="rId7"/>
    <p:sldId id="413" r:id="rId8"/>
    <p:sldId id="414" r:id="rId9"/>
    <p:sldId id="397" r:id="rId10"/>
    <p:sldId id="378" r:id="rId11"/>
    <p:sldId id="392" r:id="rId12"/>
    <p:sldId id="389" r:id="rId13"/>
    <p:sldId id="391" r:id="rId14"/>
    <p:sldId id="393" r:id="rId15"/>
    <p:sldId id="408" r:id="rId16"/>
    <p:sldId id="410" r:id="rId17"/>
    <p:sldId id="394" r:id="rId18"/>
    <p:sldId id="425" r:id="rId19"/>
    <p:sldId id="411" r:id="rId20"/>
    <p:sldId id="382" r:id="rId21"/>
    <p:sldId id="403" r:id="rId22"/>
    <p:sldId id="420" r:id="rId23"/>
    <p:sldId id="398" r:id="rId24"/>
    <p:sldId id="423" r:id="rId25"/>
    <p:sldId id="400" r:id="rId26"/>
    <p:sldId id="424" r:id="rId27"/>
    <p:sldId id="402" r:id="rId28"/>
    <p:sldId id="406" r:id="rId29"/>
    <p:sldId id="430" r:id="rId30"/>
    <p:sldId id="426" r:id="rId31"/>
    <p:sldId id="431" r:id="rId32"/>
    <p:sldId id="428" r:id="rId33"/>
    <p:sldId id="418" r:id="rId34"/>
    <p:sldId id="419" r:id="rId35"/>
    <p:sldId id="421" r:id="rId36"/>
    <p:sldId id="432" r:id="rId37"/>
    <p:sldId id="433" r:id="rId38"/>
    <p:sldId id="4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5" d="100"/>
          <a:sy n="65" d="100"/>
        </p:scale>
        <p:origin x="53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t>17/05/2017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t>1</a:t>
            </a:fld>
            <a:endParaRPr lang="en-GB" dirty="0"/>
          </a:p>
        </p:txBody>
      </p:sp>
    </p:spTree>
    <p:extLst>
      <p:ext uri="{BB962C8B-B14F-4D97-AF65-F5344CB8AC3E}">
        <p14:creationId xmlns:p14="http://schemas.microsoft.com/office/powerpoint/2010/main" val="80627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D20AFC51-001E-4AC5-A2EF-DC4B56314BF2}" type="datetime1">
              <a:rPr lang="en-GB" smtClean="0"/>
              <a:t>17/05/2017</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542DBC-0D84-4232-9AEA-0A2A7DF04FC1}" type="datetime1">
              <a:rPr lang="en-GB" smtClean="0"/>
              <a:t>17/05/2017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D2CC43-63B9-4A4E-B7F6-B1F321F5046F}" type="datetime1">
              <a:rPr lang="en-GB" smtClean="0"/>
              <a:t>17/05/2017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F6BEB98-2A18-4F36-83C1-A7EE49A847E9}" type="datetime1">
              <a:rPr lang="en-GB" smtClean="0"/>
              <a:t>17/05/2017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86646453-1BD2-4DD7-8EFB-48DBC0B445BD}" type="datetime1">
              <a:rPr lang="en-GB" smtClean="0"/>
              <a:t>17/05/2017</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238DD81-1969-49D6-9FAB-3F47ED5D3773}" type="datetime1">
              <a:rPr lang="en-GB" smtClean="0"/>
              <a:t>17/05/2017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CCD21A4-F6E8-43F9-B3AE-218406458AD2}" type="datetime1">
              <a:rPr lang="en-GB" smtClean="0"/>
              <a:t>17/05/2017</a:t>
            </a:fld>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B1A5540-5F37-4AC7-90C3-516E2558BC05}"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ED80B-8776-45C5-8A22-04CE74DCDF0B}" type="datetime1">
              <a:rPr lang="en-GB" smtClean="0"/>
              <a:t>17/05/2017</a:t>
            </a:fld>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7AF5C5B-CC31-44A6-9135-547FC4898A35}" type="datetime1">
              <a:rPr lang="en-GB" smtClean="0"/>
              <a:t>17/05/2017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13A60DF-3A59-42C9-BB6C-21FDD186D8DC}" type="datetime1">
              <a:rPr lang="en-GB" smtClean="0"/>
              <a:t>17/05/2017</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83B6A1D-BD52-4F5B-AF5D-C9674ADFE029}" type="datetime1">
              <a:rPr lang="en-GB" smtClean="0"/>
              <a:t>17/05/2017</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ash_fun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javamex.com/tutorials/collections/hashmaps4.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Hash_table#Open_address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s.usfca.edu/~galles/visualization/ClosedHash.html" TargetMode="External"/><Relationship Id="rId2" Type="http://schemas.openxmlformats.org/officeDocument/2006/relationships/hyperlink" Target="https://www.cs.usfca.edu/~galles/visualization/OpenHash.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iley.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Maps, Hash Table</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10</a:t>
            </a:fld>
            <a:endParaRPr lang="en-GB"/>
          </a:p>
        </p:txBody>
      </p:sp>
      <p:sp>
        <p:nvSpPr>
          <p:cNvPr id="6" name="Content Placeholder 5"/>
          <p:cNvSpPr>
            <a:spLocks noGrp="1"/>
          </p:cNvSpPr>
          <p:nvPr>
            <p:ph sz="quarter" idx="1"/>
          </p:nvPr>
        </p:nvSpPr>
        <p:spPr/>
        <p:txBody>
          <a:bodyPr>
            <a:normAutofit lnSpcReduction="10000"/>
          </a:bodyPr>
          <a:lstStyle/>
          <a:p>
            <a:r>
              <a:rPr lang="en-US" dirty="0"/>
              <a:t>The goal of a hash function </a:t>
            </a:r>
            <a:r>
              <a:rPr lang="en-US" b="1" dirty="0"/>
              <a:t>h(key)</a:t>
            </a:r>
            <a:r>
              <a:rPr lang="en-US" dirty="0"/>
              <a:t>, is to map each key </a:t>
            </a:r>
            <a:r>
              <a:rPr lang="en-US" b="1" dirty="0"/>
              <a:t>“k”</a:t>
            </a:r>
            <a:r>
              <a:rPr lang="en-US" dirty="0"/>
              <a:t> to an integer in the range [0,N − 1] using some arithmetic, where N is the capacity of the bucket array for a hash table. Given a key, it calculates and returns the integer using some algorithm. </a:t>
            </a:r>
          </a:p>
          <a:p>
            <a:pPr lvl="1"/>
            <a:r>
              <a:rPr lang="en-US" dirty="0"/>
              <a:t>Hash-function is the backbone of hash table, as it is used by all operations that are performed on table.</a:t>
            </a:r>
          </a:p>
          <a:p>
            <a:pPr lvl="2"/>
            <a:r>
              <a:rPr lang="en-US" dirty="0"/>
              <a:t>Insert(‘a’,1)</a:t>
            </a:r>
          </a:p>
          <a:p>
            <a:pPr lvl="3"/>
            <a:r>
              <a:rPr lang="en-US" dirty="0"/>
              <a:t>will use hash-function to calculate slot/index to insert the given pair in array.</a:t>
            </a:r>
          </a:p>
          <a:p>
            <a:pPr lvl="3"/>
            <a:r>
              <a:rPr lang="en-US" dirty="0"/>
              <a:t>A[</a:t>
            </a:r>
            <a:r>
              <a:rPr lang="en-US" b="1" dirty="0"/>
              <a:t>h</a:t>
            </a:r>
            <a:r>
              <a:rPr lang="en-US" dirty="0"/>
              <a:t>(‘a’)]= Entry&lt;‘a’,1&gt;</a:t>
            </a:r>
          </a:p>
          <a:p>
            <a:pPr lvl="1"/>
            <a:endParaRPr lang="en-US" dirty="0"/>
          </a:p>
          <a:p>
            <a:pPr lvl="1"/>
            <a:r>
              <a:rPr lang="en-US" dirty="0"/>
              <a:t>Hash-function has many applications other than hash-table</a:t>
            </a:r>
          </a:p>
          <a:p>
            <a:pPr lvl="2"/>
            <a:r>
              <a:rPr lang="en-US" dirty="0"/>
              <a:t>Cryptographic hash function, used in information security</a:t>
            </a:r>
          </a:p>
          <a:p>
            <a:pPr lvl="2"/>
            <a:r>
              <a:rPr lang="en-US" dirty="0"/>
              <a:t>Passwords verification</a:t>
            </a:r>
          </a:p>
          <a:p>
            <a:pPr lvl="2"/>
            <a:r>
              <a:rPr lang="en-US" dirty="0"/>
              <a:t>Digital signatures</a:t>
            </a:r>
          </a:p>
          <a:p>
            <a:pPr lvl="2"/>
            <a:endParaRPr lang="en-US" dirty="0"/>
          </a:p>
          <a:p>
            <a:pPr lvl="2"/>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47533351"/>
              </p:ext>
            </p:extLst>
          </p:nvPr>
        </p:nvGraphicFramePr>
        <p:xfrm>
          <a:off x="9253669" y="4109892"/>
          <a:ext cx="899460" cy="1879600"/>
        </p:xfrm>
        <a:graphic>
          <a:graphicData uri="http://schemas.openxmlformats.org/drawingml/2006/table">
            <a:tbl>
              <a:tblPr firstRow="1" bandRow="1">
                <a:tableStyleId>{0505E3EF-67EA-436B-97B2-0124C06EBD24}</a:tableStyleId>
              </a:tblPr>
              <a:tblGrid>
                <a:gridCol w="449730">
                  <a:extLst>
                    <a:ext uri="{9D8B030D-6E8A-4147-A177-3AD203B41FA5}">
                      <a16:colId xmlns:a16="http://schemas.microsoft.com/office/drawing/2014/main" val="20000"/>
                    </a:ext>
                  </a:extLst>
                </a:gridCol>
                <a:gridCol w="449730">
                  <a:extLst>
                    <a:ext uri="{9D8B030D-6E8A-4147-A177-3AD203B41FA5}">
                      <a16:colId xmlns:a16="http://schemas.microsoft.com/office/drawing/2014/main" val="20001"/>
                    </a:ext>
                  </a:extLst>
                </a:gridCol>
              </a:tblGrid>
              <a:tr h="370840">
                <a:tc>
                  <a:txBody>
                    <a:bodyPr/>
                    <a:lstStyle/>
                    <a:p>
                      <a:pPr algn="r"/>
                      <a:r>
                        <a:rPr lang="en-US" dirty="0"/>
                        <a:t>0</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0"/>
                  </a:ext>
                </a:extLst>
              </a:tr>
              <a:tr h="370840">
                <a:tc>
                  <a:txBody>
                    <a:bodyPr/>
                    <a:lstStyle/>
                    <a:p>
                      <a:pPr algn="r"/>
                      <a:r>
                        <a:rPr lang="en-US" dirty="0"/>
                        <a:t>1</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a:p>
                  </a:txBody>
                  <a:tcPr/>
                </a:tc>
                <a:extLst>
                  <a:ext uri="{0D108BD9-81ED-4DB2-BD59-A6C34878D82A}">
                    <a16:rowId xmlns:a16="http://schemas.microsoft.com/office/drawing/2014/main" val="10001"/>
                  </a:ext>
                </a:extLst>
              </a:tr>
              <a:tr h="370840">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r"/>
                      <a:r>
                        <a:rPr lang="en-US" dirty="0"/>
                        <a:t>3</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a:p>
                  </a:txBody>
                  <a:tcPr/>
                </a:tc>
                <a:extLst>
                  <a:ext uri="{0D108BD9-81ED-4DB2-BD59-A6C34878D82A}">
                    <a16:rowId xmlns:a16="http://schemas.microsoft.com/office/drawing/2014/main" val="10003"/>
                  </a:ext>
                </a:extLst>
              </a:tr>
              <a:tr h="370840">
                <a:tc>
                  <a:txBody>
                    <a:bodyPr/>
                    <a:lstStyle/>
                    <a:p>
                      <a:pPr algn="r"/>
                      <a:r>
                        <a:rPr lang="en-US" dirty="0"/>
                        <a:t>4</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75845384"/>
              </p:ext>
            </p:extLst>
          </p:nvPr>
        </p:nvGraphicFramePr>
        <p:xfrm>
          <a:off x="10464793" y="5593252"/>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10037055" y="5768661"/>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601795552"/>
              </p:ext>
            </p:extLst>
          </p:nvPr>
        </p:nvGraphicFramePr>
        <p:xfrm>
          <a:off x="10464793" y="4498023"/>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b,3</a:t>
                      </a:r>
                    </a:p>
                  </a:txBody>
                  <a:tcPr/>
                </a:tc>
                <a:extLst>
                  <a:ext uri="{0D108BD9-81ED-4DB2-BD59-A6C34878D82A}">
                    <a16:rowId xmlns:a16="http://schemas.microsoft.com/office/drawing/2014/main" val="10000"/>
                  </a:ext>
                </a:extLst>
              </a:tr>
            </a:tbl>
          </a:graphicData>
        </a:graphic>
      </p:graphicFrame>
      <p:cxnSp>
        <p:nvCxnSpPr>
          <p:cNvPr id="13" name="Straight Arrow Connector 12"/>
          <p:cNvCxnSpPr/>
          <p:nvPr/>
        </p:nvCxnSpPr>
        <p:spPr>
          <a:xfrm>
            <a:off x="10037055" y="4673432"/>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4206217097"/>
              </p:ext>
            </p:extLst>
          </p:nvPr>
        </p:nvGraphicFramePr>
        <p:xfrm>
          <a:off x="10461847" y="4079072"/>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a,1</a:t>
                      </a:r>
                    </a:p>
                  </a:txBody>
                  <a:tcPr/>
                </a:tc>
                <a:extLst>
                  <a:ext uri="{0D108BD9-81ED-4DB2-BD59-A6C34878D82A}">
                    <a16:rowId xmlns:a16="http://schemas.microsoft.com/office/drawing/2014/main" val="10000"/>
                  </a:ext>
                </a:extLst>
              </a:tr>
            </a:tbl>
          </a:graphicData>
        </a:graphic>
      </p:graphicFrame>
      <p:cxnSp>
        <p:nvCxnSpPr>
          <p:cNvPr id="22" name="Straight Arrow Connector 21"/>
          <p:cNvCxnSpPr/>
          <p:nvPr/>
        </p:nvCxnSpPr>
        <p:spPr>
          <a:xfrm>
            <a:off x="10034109" y="4254481"/>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337611" y="3578205"/>
            <a:ext cx="1460371" cy="34522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Look-Up Array </a:t>
            </a:r>
          </a:p>
        </p:txBody>
      </p:sp>
    </p:spTree>
    <p:extLst>
      <p:ext uri="{BB962C8B-B14F-4D97-AF65-F5344CB8AC3E}">
        <p14:creationId xmlns:p14="http://schemas.microsoft.com/office/powerpoint/2010/main" val="120406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11</a:t>
            </a:fld>
            <a:endParaRPr lang="en-GB"/>
          </a:p>
        </p:txBody>
      </p:sp>
      <p:sp>
        <p:nvSpPr>
          <p:cNvPr id="6" name="Content Placeholder 5"/>
          <p:cNvSpPr>
            <a:spLocks noGrp="1"/>
          </p:cNvSpPr>
          <p:nvPr>
            <p:ph sz="quarter" idx="1"/>
          </p:nvPr>
        </p:nvSpPr>
        <p:spPr/>
        <p:txBody>
          <a:bodyPr>
            <a:normAutofit/>
          </a:bodyPr>
          <a:lstStyle/>
          <a:p>
            <a:r>
              <a:rPr lang="en-US" dirty="0"/>
              <a:t>Properties:</a:t>
            </a:r>
          </a:p>
          <a:p>
            <a:pPr lvl="1"/>
            <a:r>
              <a:rPr lang="en-US" dirty="0"/>
              <a:t>It should be deterministic, same keys should get same hash value</a:t>
            </a:r>
          </a:p>
          <a:p>
            <a:pPr lvl="1"/>
            <a:r>
              <a:rPr lang="en-US" dirty="0"/>
              <a:t>It should uniformly distribute input to output, to avoid collisions</a:t>
            </a:r>
          </a:p>
          <a:p>
            <a:pPr lvl="1"/>
            <a:r>
              <a:rPr lang="en-US" dirty="0"/>
              <a:t>Should be of fixed length</a:t>
            </a:r>
          </a:p>
          <a:p>
            <a:pPr lvl="1"/>
            <a:r>
              <a:rPr lang="en-US" dirty="0"/>
              <a:t>Should be efficient </a:t>
            </a:r>
          </a:p>
          <a:p>
            <a:pPr lvl="1"/>
            <a:r>
              <a:rPr lang="en-US" dirty="0"/>
              <a:t>See the details:</a:t>
            </a:r>
          </a:p>
          <a:p>
            <a:pPr lvl="2"/>
            <a:r>
              <a:rPr lang="en-US" dirty="0">
                <a:hlinkClick r:id="rId2"/>
              </a:rPr>
              <a:t>https://en.wikipedia.org/wiki/Hash_function</a:t>
            </a:r>
            <a:endParaRPr lang="en-US" dirty="0"/>
          </a:p>
          <a:p>
            <a:r>
              <a:rPr lang="en-US" b="1" dirty="0"/>
              <a:t>Perfect Hash Function</a:t>
            </a:r>
          </a:p>
          <a:p>
            <a:pPr lvl="1"/>
            <a:r>
              <a:rPr lang="en-US" dirty="0"/>
              <a:t>If hash function provides unique mapping of keys to array-slots, such a function is called </a:t>
            </a:r>
            <a:r>
              <a:rPr lang="en-US" b="1" dirty="0"/>
              <a:t>perfect hash-function</a:t>
            </a:r>
          </a:p>
          <a:p>
            <a:endParaRPr lang="en-US" dirty="0"/>
          </a:p>
        </p:txBody>
      </p:sp>
    </p:spTree>
    <p:extLst>
      <p:ext uri="{BB962C8B-B14F-4D97-AF65-F5344CB8AC3E}">
        <p14:creationId xmlns:p14="http://schemas.microsoft.com/office/powerpoint/2010/main" val="95443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12</a:t>
            </a:fld>
            <a:endParaRPr lang="en-GB"/>
          </a:p>
        </p:txBody>
      </p:sp>
      <p:sp>
        <p:nvSpPr>
          <p:cNvPr id="6" name="Content Placeholder 5"/>
          <p:cNvSpPr>
            <a:spLocks noGrp="1"/>
          </p:cNvSpPr>
          <p:nvPr>
            <p:ph sz="quarter" idx="1"/>
          </p:nvPr>
        </p:nvSpPr>
        <p:spPr>
          <a:xfrm>
            <a:off x="609600" y="1219200"/>
            <a:ext cx="6959600" cy="4937760"/>
          </a:xfrm>
        </p:spPr>
        <p:txBody>
          <a:bodyPr>
            <a:normAutofit lnSpcReduction="10000"/>
          </a:bodyPr>
          <a:lstStyle/>
          <a:p>
            <a:r>
              <a:rPr lang="en-US" dirty="0"/>
              <a:t>Hash function calculates two things:</a:t>
            </a:r>
          </a:p>
          <a:p>
            <a:pPr marL="731520" lvl="1" indent="-457200">
              <a:buFont typeface="+mj-lt"/>
              <a:buAutoNum type="arabicPeriod"/>
            </a:pPr>
            <a:r>
              <a:rPr lang="en-US" b="1" dirty="0"/>
              <a:t>Hash-Code/Value</a:t>
            </a:r>
            <a:r>
              <a:rPr lang="en-US" dirty="0"/>
              <a:t>: Conversion of key into an integer value, as key may not be an integer</a:t>
            </a:r>
          </a:p>
          <a:p>
            <a:pPr lvl="2"/>
            <a:r>
              <a:rPr lang="en-US" dirty="0"/>
              <a:t>Independent of array size.</a:t>
            </a:r>
          </a:p>
          <a:p>
            <a:pPr lvl="3"/>
            <a:r>
              <a:rPr lang="en-US" dirty="0"/>
              <a:t>No compulsion to be in range of [0, N-1]</a:t>
            </a:r>
          </a:p>
          <a:p>
            <a:pPr marL="731520" lvl="1" indent="-457200">
              <a:buFont typeface="+mj-lt"/>
              <a:buAutoNum type="arabicPeriod"/>
            </a:pPr>
            <a:r>
              <a:rPr lang="en-US" b="1" dirty="0"/>
              <a:t>Compression</a:t>
            </a:r>
            <a:r>
              <a:rPr lang="en-US" dirty="0"/>
              <a:t>: Mapping of calculated hash code to range[0, N-1], where N is the length of look-up array.</a:t>
            </a:r>
          </a:p>
          <a:p>
            <a:pPr lvl="2"/>
            <a:r>
              <a:rPr lang="en-US" dirty="0"/>
              <a:t>Dependent on array size</a:t>
            </a:r>
          </a:p>
          <a:p>
            <a:pPr lvl="2"/>
            <a:r>
              <a:rPr lang="en-US" dirty="0"/>
              <a:t>A very common way is taking modules of hash value with N</a:t>
            </a:r>
          </a:p>
          <a:p>
            <a:pPr lvl="3"/>
            <a:r>
              <a:rPr lang="en-US" dirty="0"/>
              <a:t>N can be taken as prime number</a:t>
            </a:r>
          </a:p>
          <a:p>
            <a:pPr lvl="4"/>
            <a:r>
              <a:rPr lang="en-US" dirty="0"/>
              <a:t>To avoid getting same remainder for different values and uniform distribution of values.</a:t>
            </a:r>
          </a:p>
        </p:txBody>
      </p:sp>
      <p:pic>
        <p:nvPicPr>
          <p:cNvPr id="7" name="Picture 6"/>
          <p:cNvPicPr>
            <a:picLocks noChangeAspect="1"/>
          </p:cNvPicPr>
          <p:nvPr/>
        </p:nvPicPr>
        <p:blipFill rotWithShape="1">
          <a:blip r:embed="rId2"/>
          <a:srcRect r="11873"/>
          <a:stretch/>
        </p:blipFill>
        <p:spPr>
          <a:xfrm>
            <a:off x="7569200" y="1342390"/>
            <a:ext cx="3943353" cy="2489947"/>
          </a:xfrm>
          <a:prstGeom prst="rect">
            <a:avLst/>
          </a:prstGeom>
        </p:spPr>
      </p:pic>
      <p:sp>
        <p:nvSpPr>
          <p:cNvPr id="9" name="Rectangle 8"/>
          <p:cNvSpPr/>
          <p:nvPr/>
        </p:nvSpPr>
        <p:spPr>
          <a:xfrm>
            <a:off x="8414512" y="4653887"/>
            <a:ext cx="3098041" cy="1339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53975" lvl="1"/>
            <a:r>
              <a:rPr lang="en-US" dirty="0"/>
              <a:t>In simple hash functions, 1</a:t>
            </a:r>
            <a:r>
              <a:rPr lang="en-US" baseline="30000" dirty="0"/>
              <a:t>st</a:t>
            </a:r>
            <a:r>
              <a:rPr lang="en-US" dirty="0"/>
              <a:t> step  may not be present </a:t>
            </a:r>
          </a:p>
          <a:p>
            <a:pPr marL="339725" lvl="1" indent="-285750">
              <a:buFont typeface="Arial" panose="020B0604020202020204" pitchFamily="34" charset="0"/>
              <a:buChar char="•"/>
            </a:pPr>
            <a:r>
              <a:rPr lang="en-US" dirty="0"/>
              <a:t>Key is already integer</a:t>
            </a:r>
          </a:p>
        </p:txBody>
      </p:sp>
    </p:spTree>
    <p:extLst>
      <p:ext uri="{BB962C8B-B14F-4D97-AF65-F5344CB8AC3E}">
        <p14:creationId xmlns:p14="http://schemas.microsoft.com/office/powerpoint/2010/main" val="218723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Built-in Hash Function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13</a:t>
            </a:fld>
            <a:endParaRPr lang="en-GB"/>
          </a:p>
        </p:txBody>
      </p:sp>
      <p:sp>
        <p:nvSpPr>
          <p:cNvPr id="6" name="Content Placeholder 5"/>
          <p:cNvSpPr>
            <a:spLocks noGrp="1"/>
          </p:cNvSpPr>
          <p:nvPr>
            <p:ph sz="quarter" idx="1"/>
          </p:nvPr>
        </p:nvSpPr>
        <p:spPr/>
        <p:txBody>
          <a:bodyPr>
            <a:normAutofit/>
          </a:bodyPr>
          <a:lstStyle/>
          <a:p>
            <a:r>
              <a:rPr lang="en-US" dirty="0"/>
              <a:t>Java has built-in </a:t>
            </a:r>
            <a:r>
              <a:rPr lang="en-US" dirty="0" err="1"/>
              <a:t>hashcode</a:t>
            </a:r>
            <a:r>
              <a:rPr lang="en-US" dirty="0"/>
              <a:t>() function defined in Object class, which returns a 32 bit integer as hash value of any object. </a:t>
            </a:r>
          </a:p>
          <a:p>
            <a:r>
              <a:rPr lang="en-US" dirty="0"/>
              <a:t>Default implementation returns an integer representation of object’s memory address, which is of course unique. </a:t>
            </a:r>
          </a:p>
          <a:p>
            <a:pPr lvl="1"/>
            <a:r>
              <a:rPr lang="en-US" dirty="0"/>
              <a:t>A hash function must give same hash values for two objects if they have same key.</a:t>
            </a:r>
          </a:p>
          <a:p>
            <a:pPr lvl="2"/>
            <a:r>
              <a:rPr lang="en-US" dirty="0"/>
              <a:t>Two objects are considered equal if they have same keys.</a:t>
            </a:r>
          </a:p>
          <a:p>
            <a:pPr lvl="1"/>
            <a:r>
              <a:rPr lang="en-US" dirty="0"/>
              <a:t>If object1.equals(object2) == true</a:t>
            </a:r>
          </a:p>
          <a:p>
            <a:pPr lvl="2"/>
            <a:r>
              <a:rPr lang="en-US" dirty="0"/>
              <a:t>Then object1.hashcode()==object2.hashcode()</a:t>
            </a:r>
          </a:p>
          <a:p>
            <a:pPr lvl="1"/>
            <a:r>
              <a:rPr lang="en-US" dirty="0"/>
              <a:t>Default implementation of equals(Object o) method also relies on memory address. </a:t>
            </a:r>
          </a:p>
          <a:p>
            <a:r>
              <a:rPr lang="en-US" dirty="0"/>
              <a:t>So, you must need to override </a:t>
            </a:r>
            <a:r>
              <a:rPr lang="en-US" dirty="0" err="1"/>
              <a:t>hashcode</a:t>
            </a:r>
            <a:r>
              <a:rPr lang="en-US" dirty="0"/>
              <a:t>(), if you are overriding equals().</a:t>
            </a:r>
          </a:p>
          <a:p>
            <a:pPr lvl="1"/>
            <a:r>
              <a:rPr lang="en-US" dirty="0"/>
              <a:t>You should do this to provide your own meaning of equality and hashing. </a:t>
            </a:r>
          </a:p>
        </p:txBody>
      </p:sp>
    </p:spTree>
    <p:extLst>
      <p:ext uri="{BB962C8B-B14F-4D97-AF65-F5344CB8AC3E}">
        <p14:creationId xmlns:p14="http://schemas.microsoft.com/office/powerpoint/2010/main" val="264181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Hashing Techniques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14</a:t>
            </a:fld>
            <a:endParaRPr lang="en-GB"/>
          </a:p>
        </p:txBody>
      </p:sp>
      <p:sp>
        <p:nvSpPr>
          <p:cNvPr id="6" name="Content Placeholder 5"/>
          <p:cNvSpPr>
            <a:spLocks noGrp="1"/>
          </p:cNvSpPr>
          <p:nvPr>
            <p:ph sz="quarter" idx="1"/>
          </p:nvPr>
        </p:nvSpPr>
        <p:spPr/>
        <p:txBody>
          <a:bodyPr>
            <a:normAutofit/>
          </a:bodyPr>
          <a:lstStyle/>
          <a:p>
            <a:r>
              <a:rPr lang="en-US" dirty="0"/>
              <a:t>Purpose of a hash-function is to produce hash value as unique as possible.</a:t>
            </a:r>
          </a:p>
          <a:p>
            <a:pPr lvl="1"/>
            <a:r>
              <a:rPr lang="en-US" dirty="0"/>
              <a:t>One simple idea can be to simply use array size according to possible range of keys, but if actual data is very small, but range of keys is huge, it becomes extremely space inefficient.</a:t>
            </a:r>
          </a:p>
          <a:p>
            <a:pPr lvl="1"/>
            <a:r>
              <a:rPr lang="en-US" dirty="0"/>
              <a:t>Given the number of entries and array size N, theoretically there are always numerous guaranteed ways to get unique mapping, but  value should be easily computable and array should not waste space. Time of hash function should not dominate time of basic Map operations.</a:t>
            </a:r>
          </a:p>
          <a:p>
            <a:r>
              <a:rPr lang="en-US" dirty="0"/>
              <a:t>Depends upon type of Keys:</a:t>
            </a:r>
          </a:p>
          <a:p>
            <a:pPr lvl="1"/>
            <a:r>
              <a:rPr lang="en-US" dirty="0"/>
              <a:t>Numbers</a:t>
            </a:r>
          </a:p>
          <a:p>
            <a:pPr lvl="1"/>
            <a:r>
              <a:rPr lang="en-US" dirty="0"/>
              <a:t>Strings</a:t>
            </a:r>
          </a:p>
          <a:p>
            <a:pPr lvl="1"/>
            <a:r>
              <a:rPr lang="en-US" dirty="0"/>
              <a:t>Compound Keys</a:t>
            </a:r>
          </a:p>
        </p:txBody>
      </p:sp>
    </p:spTree>
    <p:extLst>
      <p:ext uri="{BB962C8B-B14F-4D97-AF65-F5344CB8AC3E}">
        <p14:creationId xmlns:p14="http://schemas.microsoft.com/office/powerpoint/2010/main" val="306240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Hashing Techniques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15</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a:t>Direct Hashing:</a:t>
            </a:r>
          </a:p>
          <a:p>
            <a:pPr lvl="1"/>
            <a:r>
              <a:rPr lang="en-US" dirty="0"/>
              <a:t>Using key itself as index</a:t>
            </a:r>
          </a:p>
          <a:p>
            <a:pPr lvl="2"/>
            <a:r>
              <a:rPr lang="en-US" dirty="0"/>
              <a:t>Guaranteed one-to-one mapping</a:t>
            </a:r>
          </a:p>
          <a:p>
            <a:pPr lvl="2"/>
            <a:r>
              <a:rPr lang="en-US" dirty="0"/>
              <a:t>Need a very large array if key is a large integer, space can be wasted</a:t>
            </a:r>
          </a:p>
          <a:p>
            <a:r>
              <a:rPr lang="en-US" dirty="0"/>
              <a:t>Modular Hashing or Division Method</a:t>
            </a:r>
          </a:p>
          <a:p>
            <a:pPr lvl="1"/>
            <a:r>
              <a:rPr lang="en-US" dirty="0"/>
              <a:t>If key is an integer</a:t>
            </a:r>
          </a:p>
          <a:p>
            <a:pPr lvl="2"/>
            <a:r>
              <a:rPr lang="en-US" dirty="0"/>
              <a:t>it can be mapped to array slot directly by taking its modulus with N</a:t>
            </a:r>
          </a:p>
          <a:p>
            <a:pPr lvl="3"/>
            <a:r>
              <a:rPr lang="en-US" dirty="0"/>
              <a:t>Value of N affects the distribution.  </a:t>
            </a:r>
          </a:p>
          <a:p>
            <a:pPr lvl="3"/>
            <a:r>
              <a:rPr lang="en-US" dirty="0"/>
              <a:t>If keys are ={20, 12, 3, 19, 6, 8, 5, 18 }, try with different values of N.</a:t>
            </a:r>
          </a:p>
          <a:p>
            <a:pPr lvl="3"/>
            <a:r>
              <a:rPr lang="en-US" dirty="0"/>
              <a:t>A prime number not close to power of 2 is often considered as a good choice for N</a:t>
            </a:r>
          </a:p>
          <a:p>
            <a:pPr lvl="1"/>
            <a:r>
              <a:rPr lang="en-US" dirty="0"/>
              <a:t>If key is String</a:t>
            </a:r>
          </a:p>
          <a:p>
            <a:pPr lvl="2"/>
            <a:r>
              <a:rPr lang="en-US" dirty="0"/>
              <a:t>You can sum up the ASCII values and then take modulus.</a:t>
            </a:r>
          </a:p>
          <a:p>
            <a:pPr lvl="4"/>
            <a:r>
              <a:rPr lang="en-US" dirty="0"/>
              <a:t>ab= (97+ 98)  mod N</a:t>
            </a:r>
          </a:p>
          <a:p>
            <a:pPr lvl="3"/>
            <a:r>
              <a:rPr lang="en-US" dirty="0"/>
              <a:t>Can produce same result for anagrams like </a:t>
            </a:r>
            <a:r>
              <a:rPr lang="en-US" dirty="0" err="1"/>
              <a:t>abc</a:t>
            </a:r>
            <a:r>
              <a:rPr lang="en-US" dirty="0"/>
              <a:t>, </a:t>
            </a:r>
            <a:r>
              <a:rPr lang="en-US" dirty="0" err="1"/>
              <a:t>bca</a:t>
            </a:r>
            <a:r>
              <a:rPr lang="en-US" dirty="0"/>
              <a:t>, baba, </a:t>
            </a:r>
            <a:r>
              <a:rPr lang="en-US" dirty="0" err="1"/>
              <a:t>baab</a:t>
            </a:r>
            <a:r>
              <a:rPr lang="en-US" dirty="0"/>
              <a:t> etc.</a:t>
            </a:r>
          </a:p>
          <a:p>
            <a:pPr lvl="3"/>
            <a:r>
              <a:rPr lang="en-US" dirty="0"/>
              <a:t>This can be handled by exploiting relative positions</a:t>
            </a:r>
          </a:p>
          <a:p>
            <a:pPr lvl="4"/>
            <a:r>
              <a:rPr lang="en-US" dirty="0"/>
              <a:t>ab= (97*1 + 98 *2) mod N</a:t>
            </a:r>
          </a:p>
          <a:p>
            <a:pPr lvl="4"/>
            <a:r>
              <a:rPr lang="en-US" dirty="0" err="1"/>
              <a:t>ba</a:t>
            </a:r>
            <a:r>
              <a:rPr lang="en-US" dirty="0"/>
              <a:t>= (98*1 + 97 *2) mod N</a:t>
            </a:r>
          </a:p>
          <a:p>
            <a:pPr lvl="2"/>
            <a:endParaRPr lang="en-US" dirty="0"/>
          </a:p>
          <a:p>
            <a:pPr lvl="2"/>
            <a:endParaRPr lang="en-US" dirty="0"/>
          </a:p>
          <a:p>
            <a:pPr lvl="3"/>
            <a:endParaRPr lang="en-US" dirty="0"/>
          </a:p>
        </p:txBody>
      </p:sp>
    </p:spTree>
    <p:extLst>
      <p:ext uri="{BB962C8B-B14F-4D97-AF65-F5344CB8AC3E}">
        <p14:creationId xmlns:p14="http://schemas.microsoft.com/office/powerpoint/2010/main" val="268149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Hashing Techniques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16</a:t>
            </a:fld>
            <a:endParaRPr lang="en-GB"/>
          </a:p>
        </p:txBody>
      </p:sp>
      <p:sp>
        <p:nvSpPr>
          <p:cNvPr id="6" name="Content Placeholder 5"/>
          <p:cNvSpPr>
            <a:spLocks noGrp="1"/>
          </p:cNvSpPr>
          <p:nvPr>
            <p:ph sz="quarter" idx="1"/>
          </p:nvPr>
        </p:nvSpPr>
        <p:spPr/>
        <p:txBody>
          <a:bodyPr>
            <a:normAutofit/>
          </a:bodyPr>
          <a:lstStyle/>
          <a:p>
            <a:r>
              <a:rPr lang="en-US" dirty="0"/>
              <a:t>Modular Hashing or Division Method</a:t>
            </a:r>
          </a:p>
          <a:p>
            <a:pPr lvl="1"/>
            <a:r>
              <a:rPr lang="en-US" dirty="0"/>
              <a:t>Java’s built in algorithm to compute hash value for Strings:</a:t>
            </a:r>
          </a:p>
          <a:p>
            <a:pPr lvl="1"/>
            <a:endParaRPr lang="en-US" dirty="0"/>
          </a:p>
          <a:p>
            <a:pPr lvl="1"/>
            <a:endParaRPr lang="en-US" dirty="0"/>
          </a:p>
          <a:p>
            <a:pPr lvl="2"/>
            <a:r>
              <a:rPr lang="en-US" dirty="0"/>
              <a:t>R is a prime number.</a:t>
            </a:r>
          </a:p>
          <a:p>
            <a:pPr lvl="1"/>
            <a:r>
              <a:rPr lang="en-US" dirty="0"/>
              <a:t>It will return a hash value as a very large integer. Which can be mapped to index using modulus.</a:t>
            </a:r>
          </a:p>
          <a:p>
            <a:pPr lvl="2"/>
            <a:r>
              <a:rPr lang="en-US" dirty="0"/>
              <a:t>Check the details:</a:t>
            </a:r>
          </a:p>
          <a:p>
            <a:pPr lvl="4"/>
            <a:r>
              <a:rPr lang="en-US" dirty="0">
                <a:hlinkClick r:id="rId2"/>
              </a:rPr>
              <a:t>http://www.javamex.com/tutorials/collections/hashmaps4.shtml</a:t>
            </a:r>
            <a:endParaRPr lang="en-US" dirty="0"/>
          </a:p>
          <a:p>
            <a:pPr lvl="2"/>
            <a:endParaRPr lang="en-US" dirty="0"/>
          </a:p>
          <a:p>
            <a:pPr lvl="1"/>
            <a:r>
              <a:rPr lang="en-US" dirty="0"/>
              <a:t>Function can be modified using different values of R, where R is a small prime number.</a:t>
            </a:r>
          </a:p>
          <a:p>
            <a:pPr lvl="3"/>
            <a:endParaRPr lang="en-US" dirty="0"/>
          </a:p>
        </p:txBody>
      </p:sp>
      <p:sp>
        <p:nvSpPr>
          <p:cNvPr id="7" name="Rectangle 1"/>
          <p:cNvSpPr txBox="1">
            <a:spLocks noChangeArrowheads="1"/>
          </p:cNvSpPr>
          <p:nvPr/>
        </p:nvSpPr>
        <p:spPr bwMode="auto">
          <a:xfrm>
            <a:off x="1196454" y="2083261"/>
            <a:ext cx="35623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109538" indent="0" eaLnBrk="0" fontAlgn="base" hangingPunct="0">
              <a:spcBef>
                <a:spcPct val="0"/>
              </a:spcBef>
              <a:spcAft>
                <a:spcPct val="0"/>
              </a:spcAft>
              <a:buClrTx/>
              <a:buSzTx/>
              <a:buFontTx/>
              <a:buNone/>
            </a:pPr>
            <a:r>
              <a:rPr lang="en-US" altLang="en-US" sz="1800" dirty="0" err="1">
                <a:solidFill>
                  <a:srgbClr val="000000"/>
                </a:solidFill>
                <a:latin typeface="Calibri" panose="020F0502020204030204" pitchFamily="34" charset="0"/>
              </a:rPr>
              <a:t>int</a:t>
            </a:r>
            <a:r>
              <a:rPr lang="en-US" altLang="en-US" sz="1800" dirty="0">
                <a:solidFill>
                  <a:srgbClr val="000000"/>
                </a:solidFill>
                <a:latin typeface="Calibri" panose="020F0502020204030204" pitchFamily="34" charset="0"/>
              </a:rPr>
              <a:t> hash = 0; R=31</a:t>
            </a:r>
          </a:p>
          <a:p>
            <a:pPr marL="109538" indent="0" eaLnBrk="0" fontAlgn="base" hangingPunct="0">
              <a:spcBef>
                <a:spcPct val="0"/>
              </a:spcBef>
              <a:spcAft>
                <a:spcPct val="0"/>
              </a:spcAft>
              <a:buClrTx/>
              <a:buSzTx/>
              <a:buFontTx/>
              <a:buNone/>
            </a:pPr>
            <a:r>
              <a:rPr lang="en-US" altLang="en-US" sz="1800" dirty="0">
                <a:solidFill>
                  <a:srgbClr val="000000"/>
                </a:solidFill>
                <a:latin typeface="Calibri" panose="020F0502020204030204" pitchFamily="34" charset="0"/>
              </a:rPr>
              <a:t>for (</a:t>
            </a:r>
            <a:r>
              <a:rPr lang="en-US" altLang="en-US" sz="1800" dirty="0" err="1">
                <a:solidFill>
                  <a:srgbClr val="000000"/>
                </a:solidFill>
                <a:latin typeface="Calibri" panose="020F0502020204030204" pitchFamily="34" charset="0"/>
              </a:rPr>
              <a:t>int</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i</a:t>
            </a:r>
            <a:r>
              <a:rPr lang="en-US" altLang="en-US" sz="1800" dirty="0">
                <a:solidFill>
                  <a:srgbClr val="000000"/>
                </a:solidFill>
                <a:latin typeface="Calibri" panose="020F0502020204030204" pitchFamily="34" charset="0"/>
              </a:rPr>
              <a:t> = 0; </a:t>
            </a:r>
            <a:r>
              <a:rPr lang="en-US" altLang="en-US" sz="1800" dirty="0" err="1">
                <a:solidFill>
                  <a:srgbClr val="000000"/>
                </a:solidFill>
                <a:latin typeface="Calibri" panose="020F0502020204030204" pitchFamily="34" charset="0"/>
              </a:rPr>
              <a:t>i</a:t>
            </a:r>
            <a:r>
              <a:rPr lang="en-US" altLang="en-US" sz="1800" dirty="0">
                <a:solidFill>
                  <a:srgbClr val="000000"/>
                </a:solidFill>
                <a:latin typeface="Calibri" panose="020F0502020204030204" pitchFamily="34" charset="0"/>
              </a:rPr>
              <a:t> &lt; </a:t>
            </a:r>
            <a:r>
              <a:rPr lang="en-US" altLang="en-US" sz="1800" dirty="0" err="1">
                <a:solidFill>
                  <a:srgbClr val="000000"/>
                </a:solidFill>
                <a:latin typeface="Calibri" panose="020F0502020204030204" pitchFamily="34" charset="0"/>
              </a:rPr>
              <a:t>string.length</a:t>
            </a:r>
            <a:r>
              <a:rPr lang="en-US" altLang="en-US" sz="1800" dirty="0">
                <a:solidFill>
                  <a:srgbClr val="000000"/>
                </a:solidFill>
                <a:latin typeface="Calibri" panose="020F0502020204030204" pitchFamily="34" charset="0"/>
              </a:rPr>
              <a:t>(); </a:t>
            </a:r>
            <a:r>
              <a:rPr lang="en-US" altLang="en-US" sz="1800" dirty="0" err="1">
                <a:solidFill>
                  <a:srgbClr val="000000"/>
                </a:solidFill>
                <a:latin typeface="Calibri" panose="020F0502020204030204" pitchFamily="34" charset="0"/>
              </a:rPr>
              <a:t>i</a:t>
            </a:r>
            <a:r>
              <a:rPr lang="en-US" altLang="en-US" sz="1800" dirty="0">
                <a:solidFill>
                  <a:srgbClr val="000000"/>
                </a:solidFill>
                <a:latin typeface="Calibri" panose="020F0502020204030204" pitchFamily="34" charset="0"/>
              </a:rPr>
              <a:t>++)</a:t>
            </a:r>
          </a:p>
          <a:p>
            <a:pPr marL="287338" indent="0" eaLnBrk="0" fontAlgn="base" hangingPunct="0">
              <a:spcBef>
                <a:spcPct val="0"/>
              </a:spcBef>
              <a:spcAft>
                <a:spcPct val="0"/>
              </a:spcAft>
              <a:buClrTx/>
              <a:buSzTx/>
              <a:buFontTx/>
              <a:buNone/>
            </a:pPr>
            <a:r>
              <a:rPr lang="en-US" altLang="en-US" sz="1800" dirty="0">
                <a:solidFill>
                  <a:srgbClr val="000000"/>
                </a:solidFill>
                <a:latin typeface="Calibri" panose="020F0502020204030204" pitchFamily="34" charset="0"/>
              </a:rPr>
              <a:t> hash = hash * R + </a:t>
            </a:r>
            <a:r>
              <a:rPr lang="en-US" altLang="en-US" sz="1800" dirty="0" err="1">
                <a:solidFill>
                  <a:srgbClr val="000000"/>
                </a:solidFill>
                <a:latin typeface="Calibri" panose="020F0502020204030204" pitchFamily="34" charset="0"/>
              </a:rPr>
              <a:t>charAt</a:t>
            </a:r>
            <a:r>
              <a:rPr lang="en-US" altLang="en-US" sz="1800" dirty="0">
                <a:solidFill>
                  <a:srgbClr val="000000"/>
                </a:solidFill>
                <a:latin typeface="Calibri" panose="020F0502020204030204" pitchFamily="34" charset="0"/>
              </a:rPr>
              <a:t>(</a:t>
            </a:r>
            <a:r>
              <a:rPr lang="en-US" altLang="en-US" sz="1800" dirty="0" err="1">
                <a:solidFill>
                  <a:srgbClr val="000000"/>
                </a:solidFill>
                <a:latin typeface="Calibri" panose="020F0502020204030204" pitchFamily="34" charset="0"/>
              </a:rPr>
              <a:t>i</a:t>
            </a:r>
            <a:r>
              <a:rPr lang="en-US" altLang="en-US" sz="1800"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199467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Hashing Techniques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17</a:t>
            </a:fld>
            <a:endParaRPr lang="en-GB"/>
          </a:p>
        </p:txBody>
      </p:sp>
      <p:sp>
        <p:nvSpPr>
          <p:cNvPr id="6" name="Content Placeholder 5"/>
          <p:cNvSpPr>
            <a:spLocks noGrp="1"/>
          </p:cNvSpPr>
          <p:nvPr>
            <p:ph sz="quarter" idx="1"/>
          </p:nvPr>
        </p:nvSpPr>
        <p:spPr/>
        <p:txBody>
          <a:bodyPr>
            <a:normAutofit/>
          </a:bodyPr>
          <a:lstStyle/>
          <a:p>
            <a:r>
              <a:rPr lang="en-US" dirty="0">
                <a:sym typeface="Wingdings" panose="05000000000000000000" pitchFamily="2" charset="2"/>
              </a:rPr>
              <a:t>Mid-Square </a:t>
            </a:r>
          </a:p>
          <a:p>
            <a:pPr lvl="1"/>
            <a:r>
              <a:rPr lang="en-US" dirty="0">
                <a:sym typeface="Wingdings" panose="05000000000000000000" pitchFamily="2" charset="2"/>
              </a:rPr>
              <a:t>Square the key, then take middle portion</a:t>
            </a:r>
          </a:p>
          <a:p>
            <a:pPr lvl="2"/>
            <a:r>
              <a:rPr lang="en-US" dirty="0">
                <a:sym typeface="Wingdings" panose="05000000000000000000" pitchFamily="2" charset="2"/>
              </a:rPr>
              <a:t>40 40</a:t>
            </a:r>
            <a:r>
              <a:rPr lang="en-US" baseline="30000" dirty="0">
                <a:sym typeface="Wingdings" panose="05000000000000000000" pitchFamily="2" charset="2"/>
              </a:rPr>
              <a:t>2</a:t>
            </a:r>
            <a:r>
              <a:rPr lang="en-US" dirty="0">
                <a:sym typeface="Wingdings" panose="05000000000000000000" pitchFamily="2" charset="2"/>
              </a:rPr>
              <a:t>=1600 60 mod N = array-slot</a:t>
            </a:r>
            <a:endParaRPr lang="en-US" dirty="0"/>
          </a:p>
          <a:p>
            <a:r>
              <a:rPr lang="en-US" dirty="0"/>
              <a:t>Folding</a:t>
            </a:r>
          </a:p>
          <a:p>
            <a:pPr lvl="1"/>
            <a:r>
              <a:rPr lang="en-US" b="1" dirty="0"/>
              <a:t>Shift folding: </a:t>
            </a:r>
            <a:r>
              <a:rPr lang="en-US" dirty="0"/>
              <a:t>If keys are compound like  account number, ISBN, phone number, CNIC, divide key into equal sized portions except last, and add</a:t>
            </a:r>
          </a:p>
          <a:p>
            <a:pPr lvl="2"/>
            <a:r>
              <a:rPr lang="en-US" dirty="0"/>
              <a:t>051-342671</a:t>
            </a:r>
            <a:r>
              <a:rPr lang="en-US" dirty="0">
                <a:sym typeface="Wingdings" panose="05000000000000000000" pitchFamily="2" charset="2"/>
              </a:rPr>
              <a:t>051+342+671= value mod N = array-slot</a:t>
            </a:r>
            <a:endParaRPr lang="en-US" dirty="0"/>
          </a:p>
          <a:p>
            <a:pPr lvl="1"/>
            <a:r>
              <a:rPr lang="en-US" dirty="0"/>
              <a:t>Another approach is </a:t>
            </a:r>
            <a:r>
              <a:rPr lang="en-US" b="1" dirty="0"/>
              <a:t>boundary</a:t>
            </a:r>
            <a:r>
              <a:rPr lang="en-US" dirty="0"/>
              <a:t> </a:t>
            </a:r>
            <a:r>
              <a:rPr lang="en-US" b="1" dirty="0"/>
              <a:t>folding</a:t>
            </a:r>
            <a:r>
              <a:rPr lang="en-US" dirty="0"/>
              <a:t>: reverse alternate portions:</a:t>
            </a:r>
          </a:p>
          <a:p>
            <a:pPr lvl="2"/>
            <a:r>
              <a:rPr lang="en-US" dirty="0"/>
              <a:t>051-342671</a:t>
            </a:r>
            <a:r>
              <a:rPr lang="en-US" dirty="0">
                <a:sym typeface="Wingdings" panose="05000000000000000000" pitchFamily="2" charset="2"/>
              </a:rPr>
              <a:t>051+243+671= value mod N = array-slot</a:t>
            </a:r>
          </a:p>
          <a:p>
            <a:pPr lvl="1"/>
            <a:endParaRPr lang="en-US" dirty="0"/>
          </a:p>
        </p:txBody>
      </p:sp>
    </p:spTree>
    <p:extLst>
      <p:ext uri="{BB962C8B-B14F-4D97-AF65-F5344CB8AC3E}">
        <p14:creationId xmlns:p14="http://schemas.microsoft.com/office/powerpoint/2010/main" val="326796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Compression Function Variation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18</a:t>
            </a:fld>
            <a:endParaRPr lang="en-GB"/>
          </a:p>
        </p:txBody>
      </p:sp>
      <p:sp>
        <p:nvSpPr>
          <p:cNvPr id="6" name="Content Placeholder 5"/>
          <p:cNvSpPr>
            <a:spLocks noGrp="1"/>
          </p:cNvSpPr>
          <p:nvPr>
            <p:ph sz="quarter" idx="1"/>
          </p:nvPr>
        </p:nvSpPr>
        <p:spPr/>
        <p:txBody>
          <a:bodyPr>
            <a:normAutofit/>
          </a:bodyPr>
          <a:lstStyle/>
          <a:p>
            <a:r>
              <a:rPr lang="en-US" dirty="0"/>
              <a:t>Mapping of integer hash codes/values to array index. Hash values my exceed array size, so we need to map them to an index. Few approaches can be:</a:t>
            </a:r>
          </a:p>
          <a:p>
            <a:pPr lvl="1"/>
            <a:r>
              <a:rPr lang="en-US" dirty="0"/>
              <a:t>Division</a:t>
            </a:r>
          </a:p>
          <a:p>
            <a:pPr lvl="2"/>
            <a:r>
              <a:rPr lang="en-US" dirty="0"/>
              <a:t>value mod N</a:t>
            </a:r>
          </a:p>
          <a:p>
            <a:pPr lvl="3"/>
            <a:r>
              <a:rPr lang="en-US" dirty="0"/>
              <a:t>Let say hash values are {12, 15,18 , 21, 24, 27} and N=6</a:t>
            </a:r>
          </a:p>
          <a:p>
            <a:pPr lvl="3"/>
            <a:r>
              <a:rPr lang="en-US" dirty="0"/>
              <a:t>Multiple values will collide for same index.</a:t>
            </a:r>
          </a:p>
          <a:p>
            <a:pPr lvl="2"/>
            <a:r>
              <a:rPr lang="en-US" dirty="0"/>
              <a:t>What if we take N as a prime number?</a:t>
            </a:r>
          </a:p>
          <a:p>
            <a:pPr lvl="1"/>
            <a:r>
              <a:rPr lang="en-US" dirty="0"/>
              <a:t>MAD(multiply-add-division)</a:t>
            </a:r>
          </a:p>
          <a:p>
            <a:pPr lvl="2"/>
            <a:r>
              <a:rPr lang="en-US" dirty="0"/>
              <a:t>((a*</a:t>
            </a:r>
            <a:r>
              <a:rPr lang="en-US" dirty="0" err="1"/>
              <a:t>value+b</a:t>
            </a:r>
            <a:r>
              <a:rPr lang="en-US" dirty="0"/>
              <a:t>) mod p) mod N</a:t>
            </a:r>
          </a:p>
          <a:p>
            <a:pPr lvl="3"/>
            <a:r>
              <a:rPr lang="en-US" dirty="0"/>
              <a:t>p is next larger prime number after N</a:t>
            </a:r>
          </a:p>
          <a:p>
            <a:pPr lvl="3"/>
            <a:r>
              <a:rPr lang="en-US" dirty="0"/>
              <a:t>a and b are two random numbers in range 0-p, where a&gt;0</a:t>
            </a:r>
          </a:p>
          <a:p>
            <a:r>
              <a:rPr lang="en-US" dirty="0"/>
              <a:t>Choose the technique wisely, to avoid collision</a:t>
            </a:r>
          </a:p>
          <a:p>
            <a:pPr lvl="3"/>
            <a:endParaRPr lang="en-US" dirty="0"/>
          </a:p>
        </p:txBody>
      </p:sp>
    </p:spTree>
    <p:extLst>
      <p:ext uri="{BB962C8B-B14F-4D97-AF65-F5344CB8AC3E}">
        <p14:creationId xmlns:p14="http://schemas.microsoft.com/office/powerpoint/2010/main" val="31607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19</a:t>
            </a:fld>
            <a:endParaRPr lang="en-GB"/>
          </a:p>
        </p:txBody>
      </p:sp>
      <p:sp>
        <p:nvSpPr>
          <p:cNvPr id="6" name="Content Placeholder 5"/>
          <p:cNvSpPr>
            <a:spLocks noGrp="1"/>
          </p:cNvSpPr>
          <p:nvPr>
            <p:ph sz="quarter" idx="1"/>
          </p:nvPr>
        </p:nvSpPr>
        <p:spPr/>
        <p:txBody>
          <a:bodyPr>
            <a:normAutofit lnSpcReduction="10000"/>
          </a:bodyPr>
          <a:lstStyle/>
          <a:p>
            <a:r>
              <a:rPr lang="en-US" dirty="0"/>
              <a:t>If hash function is not </a:t>
            </a:r>
            <a:r>
              <a:rPr lang="en-US" b="1" dirty="0"/>
              <a:t>perfect</a:t>
            </a:r>
            <a:r>
              <a:rPr lang="en-US" dirty="0"/>
              <a:t>, it can cause collision. </a:t>
            </a:r>
            <a:r>
              <a:rPr lang="en-US" b="1" dirty="0"/>
              <a:t>Collision</a:t>
            </a:r>
            <a:r>
              <a:rPr lang="en-US" dirty="0"/>
              <a:t> occurs if two different keys get mapped to same slot of array.</a:t>
            </a:r>
          </a:p>
          <a:p>
            <a:pPr lvl="1"/>
            <a:r>
              <a:rPr lang="en-US" dirty="0"/>
              <a:t>h(k1) = 3,	h(k2) = 3 </a:t>
            </a:r>
          </a:p>
          <a:p>
            <a:pPr lvl="1"/>
            <a:r>
              <a:rPr lang="en-US" dirty="0"/>
              <a:t>Collisions can be handled. But at best they should be avoided or minimized to keep the time constant. </a:t>
            </a:r>
          </a:p>
          <a:p>
            <a:r>
              <a:rPr lang="en-US" dirty="0"/>
              <a:t>Load Factor:</a:t>
            </a:r>
          </a:p>
          <a:p>
            <a:pPr lvl="1"/>
            <a:r>
              <a:rPr lang="en-US" dirty="0"/>
              <a:t>A key factor to determine hash table performance.</a:t>
            </a:r>
          </a:p>
          <a:p>
            <a:pPr lvl="2"/>
            <a:r>
              <a:rPr lang="en-US" dirty="0"/>
              <a:t>If there are n entries to be hashed, and table size is N, </a:t>
            </a:r>
          </a:p>
          <a:p>
            <a:pPr lvl="2"/>
            <a:r>
              <a:rPr lang="en-US" dirty="0"/>
              <a:t>λ = n/N, called the </a:t>
            </a:r>
            <a:r>
              <a:rPr lang="en-US" b="1" dirty="0"/>
              <a:t>load factor</a:t>
            </a:r>
            <a:r>
              <a:rPr lang="en-US" dirty="0"/>
              <a:t> of the hash table, should be bounded by a small value, ideally less than 1.</a:t>
            </a:r>
          </a:p>
          <a:p>
            <a:pPr lvl="1"/>
            <a:r>
              <a:rPr lang="en-US" dirty="0"/>
              <a:t>As the load factor grows, hash table starts to slow. And collisions starts to increase.</a:t>
            </a:r>
          </a:p>
          <a:p>
            <a:pPr lvl="1"/>
            <a:r>
              <a:rPr lang="en-US" dirty="0"/>
              <a:t>A good hash function will minimize these collisions by distributing them uniformly. </a:t>
            </a:r>
          </a:p>
          <a:p>
            <a:pPr lvl="1"/>
            <a:r>
              <a:rPr lang="en-US" dirty="0"/>
              <a:t>Load factor of individual buckets also matters</a:t>
            </a:r>
          </a:p>
          <a:p>
            <a:pPr lvl="1"/>
            <a:endParaRPr lang="en-US" dirty="0"/>
          </a:p>
          <a:p>
            <a:endParaRPr lang="en-US" dirty="0"/>
          </a:p>
        </p:txBody>
      </p:sp>
    </p:spTree>
    <p:extLst>
      <p:ext uri="{BB962C8B-B14F-4D97-AF65-F5344CB8AC3E}">
        <p14:creationId xmlns:p14="http://schemas.microsoft.com/office/powerpoint/2010/main" val="404201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Map ADT</a:t>
            </a:r>
          </a:p>
          <a:p>
            <a:pPr lvl="1"/>
            <a:r>
              <a:rPr lang="en-GB" dirty="0"/>
              <a:t>Structure</a:t>
            </a:r>
          </a:p>
          <a:p>
            <a:pPr lvl="1"/>
            <a:r>
              <a:rPr lang="en-GB" dirty="0"/>
              <a:t>Operations</a:t>
            </a:r>
          </a:p>
          <a:p>
            <a:r>
              <a:rPr lang="en-GB" dirty="0"/>
              <a:t>Implementation</a:t>
            </a:r>
          </a:p>
          <a:p>
            <a:pPr lvl="1"/>
            <a:r>
              <a:rPr lang="en-GB" dirty="0"/>
              <a:t>Sorted Array</a:t>
            </a:r>
          </a:p>
          <a:p>
            <a:pPr lvl="1"/>
            <a:r>
              <a:rPr lang="en-GB" dirty="0"/>
              <a:t>Search Tree</a:t>
            </a:r>
          </a:p>
          <a:p>
            <a:pPr lvl="1"/>
            <a:r>
              <a:rPr lang="en-GB" dirty="0"/>
              <a:t>Hash Map/Table</a:t>
            </a:r>
          </a:p>
          <a:p>
            <a:pPr lvl="2"/>
            <a:r>
              <a:rPr lang="en-GB" dirty="0"/>
              <a:t>Hash Function</a:t>
            </a:r>
          </a:p>
          <a:p>
            <a:pPr lvl="2"/>
            <a:r>
              <a:rPr lang="en-GB" dirty="0"/>
              <a:t>Collision Resolution</a:t>
            </a:r>
          </a:p>
        </p:txBody>
      </p:sp>
      <p:sp>
        <p:nvSpPr>
          <p:cNvPr id="4" name="Date Placeholder 3"/>
          <p:cNvSpPr>
            <a:spLocks noGrp="1"/>
          </p:cNvSpPr>
          <p:nvPr>
            <p:ph type="dt" sz="half" idx="10"/>
          </p:nvPr>
        </p:nvSpPr>
        <p:spPr/>
        <p:txBody>
          <a:bodyPr/>
          <a:lstStyle/>
          <a:p>
            <a:fld id="{AF191F3B-16EB-4DCB-9A74-961F7626F910}" type="datetime1">
              <a:rPr lang="en-GB" smtClean="0"/>
              <a:t>17/05/2017</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2</a:t>
            </a:fld>
            <a:endParaRPr lang="en-GB"/>
          </a:p>
        </p:txBody>
      </p:sp>
    </p:spTree>
    <p:extLst>
      <p:ext uri="{BB962C8B-B14F-4D97-AF65-F5344CB8AC3E}">
        <p14:creationId xmlns:p14="http://schemas.microsoft.com/office/powerpoint/2010/main" val="330085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Handling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20</a:t>
            </a:fld>
            <a:endParaRPr lang="en-GB"/>
          </a:p>
        </p:txBody>
      </p:sp>
      <p:sp>
        <p:nvSpPr>
          <p:cNvPr id="6" name="Content Placeholder 5"/>
          <p:cNvSpPr>
            <a:spLocks noGrp="1"/>
          </p:cNvSpPr>
          <p:nvPr>
            <p:ph sz="quarter" idx="1"/>
          </p:nvPr>
        </p:nvSpPr>
        <p:spPr/>
        <p:txBody>
          <a:bodyPr/>
          <a:lstStyle/>
          <a:p>
            <a:r>
              <a:rPr lang="en-US" dirty="0"/>
              <a:t>There are many different strategies to handle collision:</a:t>
            </a:r>
          </a:p>
          <a:p>
            <a:pPr lvl="1"/>
            <a:r>
              <a:rPr lang="en-US" dirty="0"/>
              <a:t>Separate chaining/ </a:t>
            </a:r>
            <a:r>
              <a:rPr lang="en-US" dirty="0">
                <a:sym typeface="Wingdings" panose="05000000000000000000" pitchFamily="2" charset="2"/>
              </a:rPr>
              <a:t> Open Hashing</a:t>
            </a:r>
            <a:endParaRPr lang="en-US" dirty="0"/>
          </a:p>
          <a:p>
            <a:pPr lvl="1"/>
            <a:r>
              <a:rPr lang="en-US" dirty="0"/>
              <a:t>Open addressing</a:t>
            </a:r>
            <a:r>
              <a:rPr lang="en-US" dirty="0">
                <a:sym typeface="Wingdings" panose="05000000000000000000" pitchFamily="2" charset="2"/>
              </a:rPr>
              <a:t></a:t>
            </a:r>
            <a:r>
              <a:rPr lang="en-US" dirty="0"/>
              <a:t> Close Hashing</a:t>
            </a:r>
          </a:p>
          <a:p>
            <a:pPr lvl="2"/>
            <a:r>
              <a:rPr lang="en-US" dirty="0"/>
              <a:t>Linear Probing</a:t>
            </a:r>
          </a:p>
          <a:p>
            <a:pPr lvl="2"/>
            <a:r>
              <a:rPr lang="en-US" dirty="0"/>
              <a:t>Quadratic Probing</a:t>
            </a:r>
          </a:p>
          <a:p>
            <a:pPr lvl="2"/>
            <a:r>
              <a:rPr lang="en-US" dirty="0"/>
              <a:t>Double Hashing</a:t>
            </a:r>
          </a:p>
          <a:p>
            <a:pPr lvl="1"/>
            <a:endParaRPr lang="en-US" dirty="0"/>
          </a:p>
        </p:txBody>
      </p:sp>
    </p:spTree>
    <p:extLst>
      <p:ext uri="{BB962C8B-B14F-4D97-AF65-F5344CB8AC3E}">
        <p14:creationId xmlns:p14="http://schemas.microsoft.com/office/powerpoint/2010/main" val="298169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21</a:t>
            </a:fld>
            <a:endParaRPr lang="en-GB"/>
          </a:p>
        </p:txBody>
      </p:sp>
      <p:sp>
        <p:nvSpPr>
          <p:cNvPr id="6" name="Content Placeholder 5"/>
          <p:cNvSpPr>
            <a:spLocks noGrp="1"/>
          </p:cNvSpPr>
          <p:nvPr>
            <p:ph sz="quarter" idx="1"/>
          </p:nvPr>
        </p:nvSpPr>
        <p:spPr/>
        <p:txBody>
          <a:bodyPr>
            <a:normAutofit fontScale="85000" lnSpcReduction="10000"/>
          </a:bodyPr>
          <a:lstStyle/>
          <a:p>
            <a:r>
              <a:rPr lang="en-US" dirty="0"/>
              <a:t>Chain all collision for a specific slot in another container/bucket, and store them in that slot. </a:t>
            </a:r>
          </a:p>
          <a:p>
            <a:pPr lvl="1"/>
            <a:r>
              <a:rPr lang="en-US" dirty="0"/>
              <a:t>This chain can be formed using a linked list.</a:t>
            </a:r>
          </a:p>
          <a:p>
            <a:pPr lvl="2"/>
            <a:r>
              <a:rPr lang="en-US" dirty="0"/>
              <a:t>Every slot will hold address to head of its linked list</a:t>
            </a:r>
          </a:p>
          <a:p>
            <a:pPr lvl="2"/>
            <a:r>
              <a:rPr lang="en-US" dirty="0"/>
              <a:t>If a bucket of some slot is empty, it will contain null</a:t>
            </a:r>
          </a:p>
          <a:p>
            <a:pPr lvl="1"/>
            <a:r>
              <a:rPr lang="en-US" dirty="0"/>
              <a:t>Insertion?</a:t>
            </a:r>
          </a:p>
          <a:p>
            <a:pPr lvl="2"/>
            <a:r>
              <a:rPr lang="en-US" dirty="0"/>
              <a:t>Simply add the new entry at front of list– O(1)</a:t>
            </a:r>
          </a:p>
          <a:p>
            <a:pPr lvl="1"/>
            <a:r>
              <a:rPr lang="en-US" dirty="0"/>
              <a:t>Search and Delete?</a:t>
            </a:r>
          </a:p>
          <a:p>
            <a:pPr lvl="2"/>
            <a:r>
              <a:rPr lang="en-US" dirty="0"/>
              <a:t>Search the key by traversing list</a:t>
            </a:r>
          </a:p>
          <a:p>
            <a:pPr lvl="2"/>
            <a:r>
              <a:rPr lang="en-US" dirty="0"/>
              <a:t>Will take time proportional to size of bucket</a:t>
            </a:r>
          </a:p>
          <a:p>
            <a:pPr lvl="1"/>
            <a:endParaRPr lang="en-US" dirty="0"/>
          </a:p>
          <a:p>
            <a:pPr lvl="1"/>
            <a:r>
              <a:rPr lang="en-US" dirty="0"/>
              <a:t>Advantage:</a:t>
            </a:r>
          </a:p>
          <a:p>
            <a:pPr lvl="2"/>
            <a:r>
              <a:rPr lang="en-US" dirty="0"/>
              <a:t>Un-limited collisions can be handled, even if load factor is &gt;=1</a:t>
            </a:r>
          </a:p>
          <a:p>
            <a:pPr lvl="1"/>
            <a:r>
              <a:rPr lang="en-US" dirty="0"/>
              <a:t>Disadvantage:</a:t>
            </a:r>
          </a:p>
          <a:p>
            <a:pPr lvl="2"/>
            <a:r>
              <a:rPr lang="en-US" dirty="0"/>
              <a:t>Require an auxiliary data structure, pointers maintenance</a:t>
            </a:r>
          </a:p>
          <a:p>
            <a:pPr lvl="2"/>
            <a:r>
              <a:rPr lang="en-US" dirty="0"/>
              <a:t>Worst case </a:t>
            </a:r>
            <a:r>
              <a:rPr lang="en-US" dirty="0">
                <a:sym typeface="Wingdings" panose="05000000000000000000" pitchFamily="2" charset="2"/>
              </a:rPr>
              <a:t> O(N)</a:t>
            </a:r>
            <a:endParaRPr lang="en-US" dirty="0"/>
          </a:p>
        </p:txBody>
      </p:sp>
      <p:pic>
        <p:nvPicPr>
          <p:cNvPr id="7" name="Picture 6"/>
          <p:cNvPicPr>
            <a:picLocks noChangeAspect="1"/>
          </p:cNvPicPr>
          <p:nvPr/>
        </p:nvPicPr>
        <p:blipFill>
          <a:blip r:embed="rId2"/>
          <a:stretch>
            <a:fillRect/>
          </a:stretch>
        </p:blipFill>
        <p:spPr>
          <a:xfrm>
            <a:off x="7557247" y="1882601"/>
            <a:ext cx="4011706" cy="2042160"/>
          </a:xfrm>
          <a:prstGeom prst="rect">
            <a:avLst/>
          </a:prstGeom>
        </p:spPr>
      </p:pic>
    </p:spTree>
    <p:extLst>
      <p:ext uri="{BB962C8B-B14F-4D97-AF65-F5344CB8AC3E}">
        <p14:creationId xmlns:p14="http://schemas.microsoft.com/office/powerpoint/2010/main" val="211041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22</a:t>
            </a:fld>
            <a:endParaRPr lang="en-GB"/>
          </a:p>
        </p:txBody>
      </p:sp>
      <p:sp>
        <p:nvSpPr>
          <p:cNvPr id="6" name="Content Placeholder 5"/>
          <p:cNvSpPr>
            <a:spLocks noGrp="1"/>
          </p:cNvSpPr>
          <p:nvPr>
            <p:ph sz="quarter" idx="1"/>
          </p:nvPr>
        </p:nvSpPr>
        <p:spPr/>
        <p:txBody>
          <a:bodyPr>
            <a:normAutofit fontScale="92500" lnSpcReduction="10000"/>
          </a:bodyPr>
          <a:lstStyle/>
          <a:p>
            <a:pPr lvl="1"/>
            <a:r>
              <a:rPr lang="en-US" dirty="0"/>
              <a:t>Worst case?</a:t>
            </a:r>
          </a:p>
          <a:p>
            <a:pPr lvl="2"/>
            <a:r>
              <a:rPr lang="en-US" dirty="0"/>
              <a:t>Size of individual bucket is proportional to the size of the array. </a:t>
            </a:r>
          </a:p>
          <a:p>
            <a:pPr lvl="2"/>
            <a:r>
              <a:rPr lang="en-US" dirty="0"/>
              <a:t>If all keys mapped to one bucket only </a:t>
            </a:r>
            <a:r>
              <a:rPr lang="en-US" dirty="0">
                <a:sym typeface="Wingdings" panose="05000000000000000000" pitchFamily="2" charset="2"/>
              </a:rPr>
              <a:t> O(N)</a:t>
            </a:r>
            <a:endParaRPr lang="en-US" dirty="0"/>
          </a:p>
          <a:p>
            <a:pPr lvl="2"/>
            <a:r>
              <a:rPr lang="en-US" dirty="0"/>
              <a:t>Ideally there should be 2-3 values in bucket</a:t>
            </a:r>
          </a:p>
          <a:p>
            <a:pPr lvl="1"/>
            <a:r>
              <a:rPr lang="en-US" dirty="0"/>
              <a:t>Average case? O(1)</a:t>
            </a:r>
          </a:p>
          <a:p>
            <a:pPr lvl="2"/>
            <a:r>
              <a:rPr lang="en-US" dirty="0"/>
              <a:t>Size of individual list = λ, average search time= λ/2</a:t>
            </a:r>
          </a:p>
          <a:p>
            <a:pPr lvl="1"/>
            <a:r>
              <a:rPr lang="en-US" dirty="0"/>
              <a:t>So in separate chaining, </a:t>
            </a:r>
            <a:r>
              <a:rPr lang="en-US" b="1" dirty="0"/>
              <a:t>load factor</a:t>
            </a:r>
            <a:r>
              <a:rPr lang="en-US" dirty="0"/>
              <a:t> of individual buckets also matters.</a:t>
            </a:r>
          </a:p>
          <a:p>
            <a:pPr lvl="2"/>
            <a:r>
              <a:rPr lang="en-US" dirty="0"/>
              <a:t>Two hash tables with n=35, and N = 51, load factor =0.67</a:t>
            </a:r>
          </a:p>
          <a:p>
            <a:pPr lvl="2"/>
            <a:r>
              <a:rPr lang="en-US" dirty="0"/>
              <a:t>But one is distributing values well, another is hashing all values to only 2,3 buckets</a:t>
            </a:r>
          </a:p>
          <a:p>
            <a:pPr lvl="2"/>
            <a:endParaRPr lang="en-US" dirty="0"/>
          </a:p>
          <a:p>
            <a:pPr lvl="2"/>
            <a:endParaRPr lang="en-US" dirty="0"/>
          </a:p>
          <a:p>
            <a:pPr lvl="2"/>
            <a:endParaRPr lang="en-US" dirty="0"/>
          </a:p>
          <a:p>
            <a:pPr lvl="1"/>
            <a:r>
              <a:rPr lang="en-US" dirty="0"/>
              <a:t>Separate chaining also called </a:t>
            </a:r>
            <a:r>
              <a:rPr lang="en-US" b="1" dirty="0"/>
              <a:t>open</a:t>
            </a:r>
            <a:r>
              <a:rPr lang="en-US" dirty="0"/>
              <a:t> </a:t>
            </a:r>
            <a:r>
              <a:rPr lang="en-US" b="1" dirty="0"/>
              <a:t>hashing</a:t>
            </a:r>
            <a:r>
              <a:rPr lang="en-US" dirty="0"/>
              <a:t>, as values are hashed to another data structure and array itself</a:t>
            </a:r>
          </a:p>
        </p:txBody>
      </p:sp>
    </p:spTree>
    <p:extLst>
      <p:ext uri="{BB962C8B-B14F-4D97-AF65-F5344CB8AC3E}">
        <p14:creationId xmlns:p14="http://schemas.microsoft.com/office/powerpoint/2010/main" val="10609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23</a:t>
            </a:fld>
            <a:endParaRPr lang="en-GB"/>
          </a:p>
        </p:txBody>
      </p:sp>
      <p:sp>
        <p:nvSpPr>
          <p:cNvPr id="6" name="Content Placeholder 5"/>
          <p:cNvSpPr>
            <a:spLocks noGrp="1"/>
          </p:cNvSpPr>
          <p:nvPr>
            <p:ph sz="quarter" idx="1"/>
          </p:nvPr>
        </p:nvSpPr>
        <p:spPr/>
        <p:txBody>
          <a:bodyPr/>
          <a:lstStyle/>
          <a:p>
            <a:r>
              <a:rPr lang="en-US" dirty="0"/>
              <a:t>Maps collisions to array slots rather than in another data structure. Main idea is to probe forward from the calculated index to find next empty slot, considering the array as circular.</a:t>
            </a:r>
          </a:p>
          <a:p>
            <a:pPr lvl="1"/>
            <a:r>
              <a:rPr lang="en-US" dirty="0"/>
              <a:t>Has many variants</a:t>
            </a:r>
          </a:p>
          <a:p>
            <a:pPr lvl="2"/>
            <a:r>
              <a:rPr lang="en-US" dirty="0"/>
              <a:t>Linear probing</a:t>
            </a:r>
          </a:p>
          <a:p>
            <a:pPr lvl="3"/>
            <a:r>
              <a:rPr lang="en-US" dirty="0"/>
              <a:t>Probe next slot by interval of 1</a:t>
            </a:r>
          </a:p>
          <a:p>
            <a:pPr lvl="2"/>
            <a:r>
              <a:rPr lang="en-US" dirty="0"/>
              <a:t>Quadratic probing </a:t>
            </a:r>
          </a:p>
          <a:p>
            <a:pPr lvl="3"/>
            <a:r>
              <a:rPr lang="en-US" dirty="0"/>
              <a:t>Probe next slot by interval of squares of 1, 2, 3 ….</a:t>
            </a:r>
          </a:p>
          <a:p>
            <a:pPr lvl="2"/>
            <a:r>
              <a:rPr lang="en-US" dirty="0"/>
              <a:t>Double hashing</a:t>
            </a:r>
          </a:p>
          <a:p>
            <a:pPr lvl="3"/>
            <a:r>
              <a:rPr lang="en-US" dirty="0"/>
              <a:t>Probe next slot, by calculating your interval using a secondary hash function</a:t>
            </a:r>
          </a:p>
          <a:p>
            <a:pPr lvl="1"/>
            <a:r>
              <a:rPr lang="en-US" dirty="0"/>
              <a:t>It is also called </a:t>
            </a:r>
            <a:r>
              <a:rPr lang="en-US" b="1" dirty="0"/>
              <a:t>closed hashing</a:t>
            </a:r>
            <a:r>
              <a:rPr lang="en-US" dirty="0"/>
              <a:t>, as all hashing occurs in same array, no extra data structure required.</a:t>
            </a:r>
          </a:p>
        </p:txBody>
      </p:sp>
    </p:spTree>
    <p:extLst>
      <p:ext uri="{BB962C8B-B14F-4D97-AF65-F5344CB8AC3E}">
        <p14:creationId xmlns:p14="http://schemas.microsoft.com/office/powerpoint/2010/main" val="50850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24</a:t>
            </a:fld>
            <a:endParaRPr lang="en-GB"/>
          </a:p>
        </p:txBody>
      </p:sp>
      <p:sp>
        <p:nvSpPr>
          <p:cNvPr id="6" name="Content Placeholder 5"/>
          <p:cNvSpPr>
            <a:spLocks noGrp="1"/>
          </p:cNvSpPr>
          <p:nvPr>
            <p:ph sz="quarter" idx="1"/>
          </p:nvPr>
        </p:nvSpPr>
        <p:spPr/>
        <p:txBody>
          <a:bodyPr>
            <a:normAutofit fontScale="85000" lnSpcReduction="10000"/>
          </a:bodyPr>
          <a:lstStyle/>
          <a:p>
            <a:r>
              <a:rPr lang="en-US" dirty="0"/>
              <a:t>If the h(k) returns value j, and A[j] is occupied, then go to next available slot A[(j+1) mod N], if that is occupied, then go to A[(j+2) mod N] and do so until a free slot is found. </a:t>
            </a:r>
          </a:p>
          <a:p>
            <a:pPr lvl="1"/>
            <a:r>
              <a:rPr lang="en-US" dirty="0"/>
              <a:t>Let say if N=11</a:t>
            </a:r>
          </a:p>
          <a:p>
            <a:pPr lvl="2"/>
            <a:r>
              <a:rPr lang="en-US" dirty="0"/>
              <a:t>h(21)= 10</a:t>
            </a:r>
          </a:p>
          <a:p>
            <a:pPr lvl="2"/>
            <a:endParaRPr lang="en-US" dirty="0"/>
          </a:p>
          <a:p>
            <a:pPr lvl="2"/>
            <a:r>
              <a:rPr lang="en-US" dirty="0"/>
              <a:t>h(13)= 2					</a:t>
            </a:r>
          </a:p>
          <a:p>
            <a:pPr lvl="2"/>
            <a:endParaRPr lang="en-US" dirty="0"/>
          </a:p>
          <a:p>
            <a:pPr lvl="2"/>
            <a:r>
              <a:rPr lang="en-US" dirty="0"/>
              <a:t>h(9)= 9	</a:t>
            </a:r>
          </a:p>
          <a:p>
            <a:pPr marL="594360" lvl="2" indent="0">
              <a:spcBef>
                <a:spcPts val="600"/>
              </a:spcBef>
              <a:buNone/>
            </a:pPr>
            <a:endParaRPr lang="en-US" dirty="0"/>
          </a:p>
          <a:p>
            <a:pPr lvl="2">
              <a:spcBef>
                <a:spcPts val="1200"/>
              </a:spcBef>
            </a:pPr>
            <a:r>
              <a:rPr lang="en-US" dirty="0"/>
              <a:t>h(24)= 2</a:t>
            </a:r>
          </a:p>
          <a:p>
            <a:pPr lvl="3"/>
            <a:r>
              <a:rPr lang="en-US" dirty="0"/>
              <a:t>(2+1) mod 11=3</a:t>
            </a:r>
          </a:p>
          <a:p>
            <a:pPr lvl="2">
              <a:spcBef>
                <a:spcPts val="1800"/>
              </a:spcBef>
            </a:pPr>
            <a:r>
              <a:rPr lang="en-US" dirty="0"/>
              <a:t>h(20)=9</a:t>
            </a:r>
          </a:p>
          <a:p>
            <a:pPr lvl="3"/>
            <a:r>
              <a:rPr lang="en-US" dirty="0"/>
              <a:t>(9+1) mod 11=10</a:t>
            </a:r>
          </a:p>
          <a:p>
            <a:pPr lvl="4"/>
            <a:r>
              <a:rPr lang="en-US" dirty="0"/>
              <a:t>(9+2) mod 11=0</a:t>
            </a:r>
          </a:p>
          <a:p>
            <a:pPr lvl="1"/>
            <a:r>
              <a:rPr lang="en-US" dirty="0"/>
              <a:t>When to stop?</a:t>
            </a:r>
          </a:p>
        </p:txBody>
      </p:sp>
      <p:graphicFrame>
        <p:nvGraphicFramePr>
          <p:cNvPr id="7" name="Table 6"/>
          <p:cNvGraphicFramePr>
            <a:graphicFrameLocks noGrp="1"/>
          </p:cNvGraphicFramePr>
          <p:nvPr>
            <p:extLst>
              <p:ext uri="{D42A27DB-BD31-4B8C-83A1-F6EECF244321}">
                <p14:modId xmlns:p14="http://schemas.microsoft.com/office/powerpoint/2010/main" val="757604197"/>
              </p:ext>
            </p:extLst>
          </p:nvPr>
        </p:nvGraphicFramePr>
        <p:xfrm>
          <a:off x="5082993" y="236737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b="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24033045"/>
              </p:ext>
            </p:extLst>
          </p:nvPr>
        </p:nvGraphicFramePr>
        <p:xfrm>
          <a:off x="5082993" y="3038382"/>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83350627"/>
              </p:ext>
            </p:extLst>
          </p:nvPr>
        </p:nvGraphicFramePr>
        <p:xfrm>
          <a:off x="5082993" y="368563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91385211"/>
              </p:ext>
            </p:extLst>
          </p:nvPr>
        </p:nvGraphicFramePr>
        <p:xfrm>
          <a:off x="5082993" y="434095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6678369"/>
              </p:ext>
            </p:extLst>
          </p:nvPr>
        </p:nvGraphicFramePr>
        <p:xfrm>
          <a:off x="5082993" y="499627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83754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25</a:t>
            </a:fld>
            <a:endParaRPr lang="en-GB"/>
          </a:p>
        </p:txBody>
      </p:sp>
      <p:sp>
        <p:nvSpPr>
          <p:cNvPr id="6" name="Content Placeholder 5"/>
          <p:cNvSpPr>
            <a:spLocks noGrp="1"/>
          </p:cNvSpPr>
          <p:nvPr>
            <p:ph sz="quarter" idx="1"/>
          </p:nvPr>
        </p:nvSpPr>
        <p:spPr/>
        <p:txBody>
          <a:bodyPr>
            <a:normAutofit lnSpcReduction="10000"/>
          </a:bodyPr>
          <a:lstStyle/>
          <a:p>
            <a:r>
              <a:rPr lang="en-US" dirty="0"/>
              <a:t>Primary Clustering</a:t>
            </a:r>
          </a:p>
          <a:p>
            <a:pPr lvl="1"/>
            <a:r>
              <a:rPr lang="en-US" dirty="0"/>
              <a:t>If many collisions occur for a specific slot, neighboring slots will be filled and form blocks, this is called primary clustering. You have to probe the clusters to find next available slot.</a:t>
            </a:r>
          </a:p>
          <a:p>
            <a:pPr lvl="1"/>
            <a:r>
              <a:rPr lang="en-US" dirty="0"/>
              <a:t>Clustering cause more collisions for other values that are going to mapped in those blocks.</a:t>
            </a:r>
          </a:p>
          <a:p>
            <a:pPr lvl="2"/>
            <a:r>
              <a:rPr lang="en-US" dirty="0"/>
              <a:t>h(11)</a:t>
            </a:r>
            <a:r>
              <a:rPr lang="en-US" dirty="0">
                <a:sym typeface="Wingdings" panose="05000000000000000000" pitchFamily="2" charset="2"/>
              </a:rPr>
              <a:t> 0</a:t>
            </a:r>
          </a:p>
          <a:p>
            <a:pPr lvl="3"/>
            <a:r>
              <a:rPr lang="en-US" dirty="0">
                <a:sym typeface="Wingdings" panose="05000000000000000000" pitchFamily="2" charset="2"/>
              </a:rPr>
              <a:t>hash value of 20 is not 0 but still 11 will go to 1</a:t>
            </a:r>
          </a:p>
          <a:p>
            <a:pPr lvl="2"/>
            <a:r>
              <a:rPr lang="en-US" dirty="0">
                <a:sym typeface="Wingdings" panose="05000000000000000000" pitchFamily="2" charset="2"/>
              </a:rPr>
              <a:t>h(12) 1</a:t>
            </a:r>
          </a:p>
          <a:p>
            <a:pPr lvl="3"/>
            <a:r>
              <a:rPr lang="en-US" dirty="0">
                <a:sym typeface="Wingdings" panose="05000000000000000000" pitchFamily="2" charset="2"/>
              </a:rPr>
              <a:t>will go to 2, it is filled</a:t>
            </a:r>
          </a:p>
          <a:p>
            <a:pPr lvl="3"/>
            <a:r>
              <a:rPr lang="en-US" dirty="0">
                <a:sym typeface="Wingdings" panose="05000000000000000000" pitchFamily="2" charset="2"/>
              </a:rPr>
              <a:t>go to 3, it is filled</a:t>
            </a:r>
          </a:p>
          <a:p>
            <a:pPr lvl="3"/>
            <a:r>
              <a:rPr lang="en-US" dirty="0">
                <a:sym typeface="Wingdings" panose="05000000000000000000" pitchFamily="2" charset="2"/>
              </a:rPr>
              <a:t>Go to 4</a:t>
            </a:r>
          </a:p>
          <a:p>
            <a:pPr lvl="3"/>
            <a:r>
              <a:rPr lang="en-US" dirty="0">
                <a:sym typeface="Wingdings" panose="05000000000000000000" pitchFamily="2" charset="2"/>
              </a:rPr>
              <a:t>You have to skip clusters created for slot 0 and 2 </a:t>
            </a:r>
          </a:p>
          <a:p>
            <a:pPr lvl="3"/>
            <a:r>
              <a:rPr lang="en-US" dirty="0">
                <a:sym typeface="Wingdings" panose="05000000000000000000" pitchFamily="2" charset="2"/>
              </a:rPr>
              <a:t>and then if needed, others as well</a:t>
            </a:r>
          </a:p>
          <a:p>
            <a:pPr lvl="2"/>
            <a:endParaRPr lang="en-US" dirty="0"/>
          </a:p>
          <a:p>
            <a:pPr lvl="1"/>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684796369"/>
              </p:ext>
            </p:extLst>
          </p:nvPr>
        </p:nvGraphicFramePr>
        <p:xfrm>
          <a:off x="5131558" y="4109928"/>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11</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12</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7929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Quadrating Probing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26</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a:t>If the h(k) returns value j, and A[j] is occupied, then go to next available slot A[(j+i</a:t>
            </a:r>
            <a:r>
              <a:rPr lang="en-US" baseline="30000" dirty="0"/>
              <a:t>2</a:t>
            </a:r>
            <a:r>
              <a:rPr lang="en-US" dirty="0"/>
              <a:t>) mod N], for </a:t>
            </a:r>
            <a:r>
              <a:rPr lang="en-US" dirty="0" err="1"/>
              <a:t>i</a:t>
            </a:r>
            <a:r>
              <a:rPr lang="en-US" dirty="0"/>
              <a:t> =1, 2, 3, … and so on, until an empty slot is found. </a:t>
            </a:r>
          </a:p>
          <a:p>
            <a:pPr lvl="1"/>
            <a:r>
              <a:rPr lang="en-US" dirty="0"/>
              <a:t>So every time a collision occurs, perfect square number of slots are added to current index. </a:t>
            </a:r>
          </a:p>
          <a:p>
            <a:pPr lvl="2"/>
            <a:r>
              <a:rPr lang="en-US" dirty="0"/>
              <a:t>j+1, j+4, j+9, j+16 and so on.</a:t>
            </a:r>
          </a:p>
          <a:p>
            <a:pPr lvl="1"/>
            <a:r>
              <a:rPr lang="en-US" dirty="0"/>
              <a:t>Let say if N=11</a:t>
            </a:r>
          </a:p>
          <a:p>
            <a:pPr lvl="2"/>
            <a:r>
              <a:rPr lang="en-US" dirty="0"/>
              <a:t>h(21)= 10</a:t>
            </a:r>
          </a:p>
          <a:p>
            <a:pPr lvl="2"/>
            <a:endParaRPr lang="en-US" dirty="0"/>
          </a:p>
          <a:p>
            <a:pPr lvl="2"/>
            <a:r>
              <a:rPr lang="en-US" dirty="0"/>
              <a:t>h(13)= 2					</a:t>
            </a:r>
          </a:p>
          <a:p>
            <a:pPr lvl="2"/>
            <a:endParaRPr lang="en-US" dirty="0"/>
          </a:p>
          <a:p>
            <a:pPr lvl="2"/>
            <a:r>
              <a:rPr lang="en-US" dirty="0"/>
              <a:t>h(9)= 9	</a:t>
            </a:r>
          </a:p>
          <a:p>
            <a:pPr marL="594360" lvl="2" indent="0">
              <a:spcBef>
                <a:spcPts val="600"/>
              </a:spcBef>
              <a:buNone/>
            </a:pPr>
            <a:endParaRPr lang="en-US" dirty="0"/>
          </a:p>
          <a:p>
            <a:pPr lvl="2">
              <a:spcBef>
                <a:spcPts val="1200"/>
              </a:spcBef>
            </a:pPr>
            <a:r>
              <a:rPr lang="en-US" dirty="0"/>
              <a:t>h(24)= 2</a:t>
            </a:r>
          </a:p>
          <a:p>
            <a:pPr lvl="3"/>
            <a:r>
              <a:rPr lang="en-US" dirty="0"/>
              <a:t>(2+1) mod 11=3</a:t>
            </a:r>
          </a:p>
          <a:p>
            <a:pPr lvl="2">
              <a:spcBef>
                <a:spcPts val="1800"/>
              </a:spcBef>
            </a:pPr>
            <a:r>
              <a:rPr lang="en-US" dirty="0"/>
              <a:t>h(20)=9</a:t>
            </a:r>
          </a:p>
          <a:p>
            <a:pPr lvl="3"/>
            <a:r>
              <a:rPr lang="en-US" dirty="0"/>
              <a:t>(9+1) mod 11=10</a:t>
            </a:r>
          </a:p>
          <a:p>
            <a:pPr lvl="4"/>
            <a:r>
              <a:rPr lang="en-US" dirty="0"/>
              <a:t>(9+4) mod 11=2</a:t>
            </a:r>
          </a:p>
          <a:p>
            <a:pPr lvl="5"/>
            <a:r>
              <a:rPr lang="en-US" dirty="0"/>
              <a:t>(9+9) mod 11=7</a:t>
            </a:r>
          </a:p>
          <a:p>
            <a:pPr lvl="1"/>
            <a:r>
              <a:rPr lang="en-US" dirty="0"/>
              <a:t>When to stop?</a:t>
            </a:r>
          </a:p>
        </p:txBody>
      </p:sp>
      <p:graphicFrame>
        <p:nvGraphicFramePr>
          <p:cNvPr id="7" name="Table 6"/>
          <p:cNvGraphicFramePr>
            <a:graphicFrameLocks noGrp="1"/>
          </p:cNvGraphicFramePr>
          <p:nvPr>
            <p:extLst/>
          </p:nvPr>
        </p:nvGraphicFramePr>
        <p:xfrm>
          <a:off x="5082993" y="236737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b="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082993" y="3038382"/>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nvPr>
        </p:nvGraphicFramePr>
        <p:xfrm>
          <a:off x="5082993" y="368563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nvPr>
        </p:nvGraphicFramePr>
        <p:xfrm>
          <a:off x="5082993" y="434095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nvPr>
        </p:nvGraphicFramePr>
        <p:xfrm>
          <a:off x="5082993" y="499627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7267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Quadrating Probing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27</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a:t>Secondary Clustering </a:t>
            </a:r>
          </a:p>
          <a:p>
            <a:pPr lvl="1"/>
            <a:r>
              <a:rPr lang="en-US" dirty="0"/>
              <a:t>Quadratic probing sufficiently reduces primary clustering, but it does have a problem of clustering which is called </a:t>
            </a:r>
            <a:r>
              <a:rPr lang="en-US" b="1" dirty="0"/>
              <a:t>Secondary</a:t>
            </a:r>
            <a:r>
              <a:rPr lang="en-US" dirty="0"/>
              <a:t> </a:t>
            </a:r>
            <a:r>
              <a:rPr lang="en-US" b="1" dirty="0"/>
              <a:t>Clustering </a:t>
            </a:r>
          </a:p>
          <a:p>
            <a:pPr lvl="1"/>
            <a:r>
              <a:rPr lang="en-US" dirty="0"/>
              <a:t>It is called secondary, because now hash values mapped to alternate slots from current slot, and it will form clusters using every alternate cell.</a:t>
            </a:r>
          </a:p>
          <a:p>
            <a:r>
              <a:rPr lang="en-US" dirty="0"/>
              <a:t>But it has another key problem: as it does not go linearly, there is no guarantee that it will check all slots in its path.</a:t>
            </a:r>
          </a:p>
          <a:p>
            <a:pPr lvl="1"/>
            <a:r>
              <a:rPr lang="en-US" dirty="0"/>
              <a:t>This problem become worse if load factor &gt; 0.75, all insertions are not guaranteed.</a:t>
            </a:r>
          </a:p>
          <a:p>
            <a:pPr lvl="2"/>
            <a:r>
              <a:rPr lang="en-US" dirty="0"/>
              <a:t>Insert 7 in following table</a:t>
            </a:r>
          </a:p>
          <a:p>
            <a:pPr lvl="2"/>
            <a:r>
              <a:rPr lang="en-US" dirty="0"/>
              <a:t>h(7)=7</a:t>
            </a:r>
          </a:p>
          <a:p>
            <a:pPr lvl="3"/>
            <a:r>
              <a:rPr lang="en-US" dirty="0"/>
              <a:t>(7+1) mod 11=8</a:t>
            </a:r>
          </a:p>
          <a:p>
            <a:pPr lvl="4"/>
            <a:r>
              <a:rPr lang="en-US" dirty="0"/>
              <a:t>(7+4) mod 11=0</a:t>
            </a:r>
          </a:p>
          <a:p>
            <a:pPr lvl="4"/>
            <a:r>
              <a:rPr lang="en-US" dirty="0"/>
              <a:t>(7+9) mod 11=5</a:t>
            </a:r>
          </a:p>
          <a:p>
            <a:pPr lvl="4"/>
            <a:r>
              <a:rPr lang="en-US" dirty="0"/>
              <a:t>(7+16) mod 11=1</a:t>
            </a:r>
          </a:p>
          <a:p>
            <a:pPr lvl="4"/>
            <a:r>
              <a:rPr lang="en-US" dirty="0"/>
              <a:t>(7+25) mod 11=10</a:t>
            </a:r>
          </a:p>
          <a:p>
            <a:pPr lvl="4"/>
            <a:r>
              <a:rPr lang="en-US" dirty="0"/>
              <a:t>Keep in adding intervals</a:t>
            </a:r>
          </a:p>
          <a:p>
            <a:pPr lvl="2"/>
            <a:r>
              <a:rPr lang="en-US" dirty="0"/>
              <a:t>Can you decide when to stop further probing?</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94366610"/>
              </p:ext>
            </p:extLst>
          </p:nvPr>
        </p:nvGraphicFramePr>
        <p:xfrm>
          <a:off x="5082993" y="4340956"/>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22</a:t>
                      </a:r>
                    </a:p>
                  </a:txBody>
                  <a:tcPr>
                    <a:lnB w="12700" cap="flat" cmpd="sng" algn="ctr">
                      <a:solidFill>
                        <a:schemeClr val="tx1"/>
                      </a:solidFill>
                      <a:prstDash val="solid"/>
                      <a:round/>
                      <a:headEnd type="none" w="med" len="med"/>
                      <a:tailEnd type="none" w="med" len="med"/>
                    </a:lnB>
                  </a:tcPr>
                </a:tc>
                <a:tc>
                  <a:txBody>
                    <a:bodyPr/>
                    <a:lstStyle/>
                    <a:p>
                      <a:pPr algn="r"/>
                      <a:r>
                        <a:rPr lang="en-US" sz="1600" dirty="0"/>
                        <a:t>12</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16</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19</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358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28</a:t>
            </a:fld>
            <a:endParaRPr lang="en-GB"/>
          </a:p>
        </p:txBody>
      </p:sp>
      <p:sp>
        <p:nvSpPr>
          <p:cNvPr id="6" name="Content Placeholder 5"/>
          <p:cNvSpPr>
            <a:spLocks noGrp="1"/>
          </p:cNvSpPr>
          <p:nvPr>
            <p:ph sz="quarter" idx="1"/>
          </p:nvPr>
        </p:nvSpPr>
        <p:spPr/>
        <p:txBody>
          <a:bodyPr/>
          <a:lstStyle/>
          <a:p>
            <a:r>
              <a:rPr lang="en-US" dirty="0"/>
              <a:t>Double hashing uses a secondary hash function to the key when a collision occurs. The result of the second hash function will be the number of positions form the point of collision to insert. There are a couple of requirements for the second function:</a:t>
            </a:r>
          </a:p>
          <a:p>
            <a:pPr lvl="2"/>
            <a:r>
              <a:rPr lang="en-US" dirty="0"/>
              <a:t>It must not return 0</a:t>
            </a:r>
          </a:p>
          <a:p>
            <a:pPr lvl="2"/>
            <a:r>
              <a:rPr lang="en-US" dirty="0"/>
              <a:t>It must make sure no slot will be skipped during probing</a:t>
            </a:r>
          </a:p>
          <a:p>
            <a:pPr lvl="1"/>
            <a:r>
              <a:rPr lang="en-US" dirty="0"/>
              <a:t>Example secondary hash function:</a:t>
            </a:r>
          </a:p>
          <a:p>
            <a:pPr lvl="2"/>
            <a:r>
              <a:rPr lang="en-US" dirty="0"/>
              <a:t>h</a:t>
            </a:r>
            <a:r>
              <a:rPr lang="en-US" baseline="-25000" dirty="0"/>
              <a:t>2</a:t>
            </a:r>
            <a:r>
              <a:rPr lang="en-US" dirty="0"/>
              <a:t>(key) = R - ( key mod R ) , where R is a prime number that is smaller than the size of the table.</a:t>
            </a:r>
          </a:p>
          <a:p>
            <a:pPr lvl="2"/>
            <a:endParaRPr lang="en-US" dirty="0"/>
          </a:p>
          <a:p>
            <a:pPr lvl="1"/>
            <a:endParaRPr lang="en-US" dirty="0"/>
          </a:p>
          <a:p>
            <a:pPr lvl="1"/>
            <a:r>
              <a:rPr lang="en-US" dirty="0"/>
              <a:t>Interval will depend upon key itself. So, it eliminates probability of clustering.</a:t>
            </a:r>
          </a:p>
        </p:txBody>
      </p:sp>
    </p:spTree>
    <p:extLst>
      <p:ext uri="{BB962C8B-B14F-4D97-AF65-F5344CB8AC3E}">
        <p14:creationId xmlns:p14="http://schemas.microsoft.com/office/powerpoint/2010/main" val="1991862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29</a:t>
            </a:fld>
            <a:endParaRPr lang="en-GB"/>
          </a:p>
        </p:txBody>
      </p:sp>
      <p:sp>
        <p:nvSpPr>
          <p:cNvPr id="6" name="Content Placeholder 5"/>
          <p:cNvSpPr>
            <a:spLocks noGrp="1"/>
          </p:cNvSpPr>
          <p:nvPr>
            <p:ph sz="quarter" idx="1"/>
          </p:nvPr>
        </p:nvSpPr>
        <p:spPr/>
        <p:txBody>
          <a:bodyPr>
            <a:normAutofit fontScale="85000" lnSpcReduction="20000"/>
          </a:bodyPr>
          <a:lstStyle/>
          <a:p>
            <a:pPr lvl="1"/>
            <a:r>
              <a:rPr lang="en-US" dirty="0"/>
              <a:t>Let say if N=11, and h</a:t>
            </a:r>
            <a:r>
              <a:rPr lang="en-US" baseline="-25000" dirty="0"/>
              <a:t>2</a:t>
            </a:r>
            <a:r>
              <a:rPr lang="en-US" dirty="0"/>
              <a:t>= 7 - ( key mod 7 )</a:t>
            </a:r>
          </a:p>
          <a:p>
            <a:pPr lvl="2"/>
            <a:r>
              <a:rPr lang="en-US" dirty="0"/>
              <a:t>h(21)= 10</a:t>
            </a:r>
          </a:p>
          <a:p>
            <a:pPr lvl="2"/>
            <a:endParaRPr lang="en-US" dirty="0"/>
          </a:p>
          <a:p>
            <a:pPr lvl="2"/>
            <a:r>
              <a:rPr lang="en-US" dirty="0"/>
              <a:t>h(13)= 2					</a:t>
            </a:r>
          </a:p>
          <a:p>
            <a:pPr lvl="2"/>
            <a:endParaRPr lang="en-US" dirty="0"/>
          </a:p>
          <a:p>
            <a:pPr lvl="2"/>
            <a:r>
              <a:rPr lang="en-US" dirty="0"/>
              <a:t>h(9)= 9	</a:t>
            </a:r>
          </a:p>
          <a:p>
            <a:pPr marL="594360" lvl="2" indent="0">
              <a:spcBef>
                <a:spcPts val="600"/>
              </a:spcBef>
              <a:buNone/>
            </a:pPr>
            <a:endParaRPr lang="en-US" dirty="0"/>
          </a:p>
          <a:p>
            <a:pPr lvl="2">
              <a:spcBef>
                <a:spcPts val="1200"/>
              </a:spcBef>
            </a:pPr>
            <a:r>
              <a:rPr lang="en-US" dirty="0"/>
              <a:t>h(24)= 2,	h</a:t>
            </a:r>
            <a:r>
              <a:rPr lang="en-US" baseline="-25000" dirty="0"/>
              <a:t>2</a:t>
            </a:r>
            <a:r>
              <a:rPr lang="en-US" dirty="0"/>
              <a:t>=4</a:t>
            </a:r>
          </a:p>
          <a:p>
            <a:pPr lvl="3"/>
            <a:r>
              <a:rPr lang="en-US" dirty="0"/>
              <a:t>(2+4) mod 11=6</a:t>
            </a:r>
          </a:p>
          <a:p>
            <a:pPr lvl="2">
              <a:spcBef>
                <a:spcPts val="1800"/>
              </a:spcBef>
            </a:pPr>
            <a:r>
              <a:rPr lang="en-US" dirty="0"/>
              <a:t>h(20)=9,	 h</a:t>
            </a:r>
            <a:r>
              <a:rPr lang="en-US" baseline="-25000" dirty="0"/>
              <a:t>2</a:t>
            </a:r>
            <a:r>
              <a:rPr lang="en-US" dirty="0"/>
              <a:t>=1</a:t>
            </a:r>
          </a:p>
          <a:p>
            <a:pPr lvl="3"/>
            <a:r>
              <a:rPr lang="en-US" dirty="0"/>
              <a:t>(9+1) mod 11=10</a:t>
            </a:r>
          </a:p>
          <a:p>
            <a:pPr lvl="4"/>
            <a:r>
              <a:rPr lang="en-US" dirty="0"/>
              <a:t>(9+2) mod 11=0</a:t>
            </a:r>
          </a:p>
          <a:p>
            <a:pPr lvl="2">
              <a:spcBef>
                <a:spcPts val="1800"/>
              </a:spcBef>
            </a:pPr>
            <a:r>
              <a:rPr lang="en-US" dirty="0"/>
              <a:t>h(11)=0,	 h</a:t>
            </a:r>
            <a:r>
              <a:rPr lang="en-US" baseline="-25000" dirty="0"/>
              <a:t>2</a:t>
            </a:r>
            <a:r>
              <a:rPr lang="en-US" dirty="0"/>
              <a:t>=3</a:t>
            </a:r>
          </a:p>
          <a:p>
            <a:pPr lvl="3"/>
            <a:r>
              <a:rPr lang="en-US" dirty="0"/>
              <a:t>(0+3) mod 11=3</a:t>
            </a:r>
          </a:p>
          <a:p>
            <a:pPr lvl="4"/>
            <a:r>
              <a:rPr lang="en-US" dirty="0"/>
              <a:t>(0+6) mod 11=6</a:t>
            </a:r>
          </a:p>
          <a:p>
            <a:pPr marL="1645920" lvl="6" indent="0">
              <a:buNone/>
            </a:pPr>
            <a:endParaRPr lang="en-US" dirty="0"/>
          </a:p>
          <a:p>
            <a:pPr lvl="1"/>
            <a:r>
              <a:rPr lang="en-US" dirty="0"/>
              <a:t>When to stop?</a:t>
            </a:r>
          </a:p>
          <a:p>
            <a:pPr lvl="1"/>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28657651"/>
              </p:ext>
            </p:extLst>
          </p:nvPr>
        </p:nvGraphicFramePr>
        <p:xfrm>
          <a:off x="5082993" y="1574003"/>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b="1"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b="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0117698"/>
              </p:ext>
            </p:extLst>
          </p:nvPr>
        </p:nvGraphicFramePr>
        <p:xfrm>
          <a:off x="5082993" y="2245009"/>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1458284"/>
              </p:ext>
            </p:extLst>
          </p:nvPr>
        </p:nvGraphicFramePr>
        <p:xfrm>
          <a:off x="5082993" y="2892263"/>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08547648"/>
              </p:ext>
            </p:extLst>
          </p:nvPr>
        </p:nvGraphicFramePr>
        <p:xfrm>
          <a:off x="5082993" y="3547583"/>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57221388"/>
              </p:ext>
            </p:extLst>
          </p:nvPr>
        </p:nvGraphicFramePr>
        <p:xfrm>
          <a:off x="5082993" y="4202903"/>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174098"/>
              </p:ext>
            </p:extLst>
          </p:nvPr>
        </p:nvGraphicFramePr>
        <p:xfrm>
          <a:off x="5082993" y="4850157"/>
          <a:ext cx="5859172" cy="655320"/>
        </p:xfrm>
        <a:graphic>
          <a:graphicData uri="http://schemas.openxmlformats.org/drawingml/2006/table">
            <a:tbl>
              <a:tblPr firstRow="1" bandRow="1">
                <a:tableStyleId>{0505E3EF-67EA-436B-97B2-0124C06EBD24}</a:tableStyleId>
              </a:tblPr>
              <a:tblGrid>
                <a:gridCol w="532652">
                  <a:extLst>
                    <a:ext uri="{9D8B030D-6E8A-4147-A177-3AD203B41FA5}">
                      <a16:colId xmlns:a16="http://schemas.microsoft.com/office/drawing/2014/main" val="20000"/>
                    </a:ext>
                  </a:extLst>
                </a:gridCol>
                <a:gridCol w="532652">
                  <a:extLst>
                    <a:ext uri="{9D8B030D-6E8A-4147-A177-3AD203B41FA5}">
                      <a16:colId xmlns:a16="http://schemas.microsoft.com/office/drawing/2014/main" val="20001"/>
                    </a:ext>
                  </a:extLst>
                </a:gridCol>
                <a:gridCol w="532652">
                  <a:extLst>
                    <a:ext uri="{9D8B030D-6E8A-4147-A177-3AD203B41FA5}">
                      <a16:colId xmlns:a16="http://schemas.microsoft.com/office/drawing/2014/main" val="20002"/>
                    </a:ext>
                  </a:extLst>
                </a:gridCol>
                <a:gridCol w="532652">
                  <a:extLst>
                    <a:ext uri="{9D8B030D-6E8A-4147-A177-3AD203B41FA5}">
                      <a16:colId xmlns:a16="http://schemas.microsoft.com/office/drawing/2014/main" val="20003"/>
                    </a:ext>
                  </a:extLst>
                </a:gridCol>
                <a:gridCol w="532652">
                  <a:extLst>
                    <a:ext uri="{9D8B030D-6E8A-4147-A177-3AD203B41FA5}">
                      <a16:colId xmlns:a16="http://schemas.microsoft.com/office/drawing/2014/main" val="20004"/>
                    </a:ext>
                  </a:extLst>
                </a:gridCol>
                <a:gridCol w="532652">
                  <a:extLst>
                    <a:ext uri="{9D8B030D-6E8A-4147-A177-3AD203B41FA5}">
                      <a16:colId xmlns:a16="http://schemas.microsoft.com/office/drawing/2014/main" val="20005"/>
                    </a:ext>
                  </a:extLst>
                </a:gridCol>
                <a:gridCol w="532652">
                  <a:extLst>
                    <a:ext uri="{9D8B030D-6E8A-4147-A177-3AD203B41FA5}">
                      <a16:colId xmlns:a16="http://schemas.microsoft.com/office/drawing/2014/main" val="20006"/>
                    </a:ext>
                  </a:extLst>
                </a:gridCol>
                <a:gridCol w="532652">
                  <a:extLst>
                    <a:ext uri="{9D8B030D-6E8A-4147-A177-3AD203B41FA5}">
                      <a16:colId xmlns:a16="http://schemas.microsoft.com/office/drawing/2014/main" val="20007"/>
                    </a:ext>
                  </a:extLst>
                </a:gridCol>
                <a:gridCol w="532652">
                  <a:extLst>
                    <a:ext uri="{9D8B030D-6E8A-4147-A177-3AD203B41FA5}">
                      <a16:colId xmlns:a16="http://schemas.microsoft.com/office/drawing/2014/main" val="20008"/>
                    </a:ext>
                  </a:extLst>
                </a:gridCol>
                <a:gridCol w="532652">
                  <a:extLst>
                    <a:ext uri="{9D8B030D-6E8A-4147-A177-3AD203B41FA5}">
                      <a16:colId xmlns:a16="http://schemas.microsoft.com/office/drawing/2014/main" val="20009"/>
                    </a:ext>
                  </a:extLst>
                </a:gridCol>
                <a:gridCol w="532652">
                  <a:extLst>
                    <a:ext uri="{9D8B030D-6E8A-4147-A177-3AD203B41FA5}">
                      <a16:colId xmlns:a16="http://schemas.microsoft.com/office/drawing/2014/main" val="20010"/>
                    </a:ext>
                  </a:extLst>
                </a:gridCol>
              </a:tblGrid>
              <a:tr h="3200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tc>
                  <a:txBody>
                    <a:bodyPr/>
                    <a:lstStyle/>
                    <a:p>
                      <a:pPr algn="r"/>
                      <a:r>
                        <a:rPr lang="en-US" sz="1600" dirty="0"/>
                        <a:t>24</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11</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21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a:r>
                        <a:rPr lang="en-US" sz="14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2019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a:t>
            </a:fld>
            <a:endParaRPr lang="en-GB"/>
          </a:p>
        </p:txBody>
      </p:sp>
      <p:sp>
        <p:nvSpPr>
          <p:cNvPr id="6" name="Content Placeholder 5"/>
          <p:cNvSpPr>
            <a:spLocks noGrp="1"/>
          </p:cNvSpPr>
          <p:nvPr>
            <p:ph sz="quarter" idx="1"/>
          </p:nvPr>
        </p:nvSpPr>
        <p:spPr/>
        <p:txBody>
          <a:bodyPr/>
          <a:lstStyle/>
          <a:p>
            <a:r>
              <a:rPr lang="en-US" dirty="0"/>
              <a:t>Map is an abstract data type designed to efﬁciently store and retrieve &lt;key, value&gt; pairs. Each pair is an entry. Keys of all entries needs to be unique, so that a mapping can be defined between key and its corresponding value.</a:t>
            </a:r>
          </a:p>
          <a:p>
            <a:r>
              <a:rPr lang="en-US" dirty="0"/>
              <a:t>Also referred as </a:t>
            </a:r>
            <a:r>
              <a:rPr lang="en-US" b="1" dirty="0"/>
              <a:t>associative array,</a:t>
            </a:r>
            <a:r>
              <a:rPr lang="en-US" dirty="0"/>
              <a:t> because key can serve as an index, but unlike standard arrays, keys may not always be numeric</a:t>
            </a:r>
          </a:p>
          <a:p>
            <a:r>
              <a:rPr lang="en-US" dirty="0"/>
              <a:t>Operations:</a:t>
            </a:r>
          </a:p>
          <a:p>
            <a:pPr lvl="1"/>
            <a:r>
              <a:rPr lang="en-US" dirty="0"/>
              <a:t>insert(key, value)</a:t>
            </a:r>
          </a:p>
          <a:p>
            <a:pPr lvl="1"/>
            <a:r>
              <a:rPr lang="en-US" dirty="0"/>
              <a:t>get(key)</a:t>
            </a:r>
          </a:p>
          <a:p>
            <a:pPr lvl="1"/>
            <a:r>
              <a:rPr lang="en-US" dirty="0"/>
              <a:t>remove(key)</a:t>
            </a:r>
          </a:p>
          <a:p>
            <a:endParaRPr lang="en-US" dirty="0"/>
          </a:p>
          <a:p>
            <a:endParaRPr lang="en-US" dirty="0"/>
          </a:p>
        </p:txBody>
      </p:sp>
      <p:pic>
        <p:nvPicPr>
          <p:cNvPr id="7" name="Picture 6"/>
          <p:cNvPicPr>
            <a:picLocks noChangeAspect="1"/>
          </p:cNvPicPr>
          <p:nvPr/>
        </p:nvPicPr>
        <p:blipFill>
          <a:blip r:embed="rId2"/>
          <a:stretch>
            <a:fillRect/>
          </a:stretch>
        </p:blipFill>
        <p:spPr>
          <a:xfrm>
            <a:off x="6811544" y="3892532"/>
            <a:ext cx="4770856" cy="2264428"/>
          </a:xfrm>
          <a:prstGeom prst="rect">
            <a:avLst/>
          </a:prstGeom>
        </p:spPr>
      </p:pic>
    </p:spTree>
    <p:extLst>
      <p:ext uri="{BB962C8B-B14F-4D97-AF65-F5344CB8AC3E}">
        <p14:creationId xmlns:p14="http://schemas.microsoft.com/office/powerpoint/2010/main" val="3597120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30</a:t>
            </a:fld>
            <a:endParaRPr lang="en-GB"/>
          </a:p>
        </p:txBody>
      </p:sp>
      <p:sp>
        <p:nvSpPr>
          <p:cNvPr id="6" name="Content Placeholder 5"/>
          <p:cNvSpPr>
            <a:spLocks noGrp="1"/>
          </p:cNvSpPr>
          <p:nvPr>
            <p:ph sz="quarter" idx="1"/>
          </p:nvPr>
        </p:nvSpPr>
        <p:spPr/>
        <p:txBody>
          <a:bodyPr>
            <a:normAutofit lnSpcReduction="10000"/>
          </a:bodyPr>
          <a:lstStyle/>
          <a:p>
            <a:pPr lvl="1"/>
            <a:r>
              <a:rPr lang="en-US" dirty="0"/>
              <a:t>Advantage:</a:t>
            </a:r>
          </a:p>
          <a:p>
            <a:pPr lvl="2"/>
            <a:r>
              <a:rPr lang="en-US" dirty="0"/>
              <a:t>No other data structure</a:t>
            </a:r>
          </a:p>
          <a:p>
            <a:pPr lvl="2"/>
            <a:r>
              <a:rPr lang="en-US" dirty="0"/>
              <a:t>Suitable for smaller entries</a:t>
            </a:r>
          </a:p>
          <a:p>
            <a:pPr lvl="2"/>
            <a:r>
              <a:rPr lang="en-US" dirty="0"/>
              <a:t>Better memory management, no hassle of references</a:t>
            </a:r>
          </a:p>
          <a:p>
            <a:pPr lvl="1"/>
            <a:r>
              <a:rPr lang="en-US" dirty="0"/>
              <a:t>Disadvantage:</a:t>
            </a:r>
          </a:p>
          <a:p>
            <a:pPr lvl="2"/>
            <a:r>
              <a:rPr lang="en-US" dirty="0"/>
              <a:t>Insertions cannot be done if load factor is =1.</a:t>
            </a:r>
          </a:p>
          <a:p>
            <a:pPr lvl="2"/>
            <a:r>
              <a:rPr lang="en-US" dirty="0"/>
              <a:t>Limited collisions can be handled</a:t>
            </a:r>
          </a:p>
          <a:p>
            <a:pPr lvl="2"/>
            <a:r>
              <a:rPr lang="en-US" dirty="0"/>
              <a:t>The load factor becomes more than 2/3, hash table performance degrades, </a:t>
            </a:r>
          </a:p>
          <a:p>
            <a:pPr lvl="2"/>
            <a:r>
              <a:rPr lang="en-US" dirty="0"/>
              <a:t>So, open addressing require a mandatory array resize when load factor grows beyond a minimum limit.</a:t>
            </a:r>
          </a:p>
          <a:p>
            <a:pPr lvl="2"/>
            <a:r>
              <a:rPr lang="en-US" dirty="0"/>
              <a:t>Function must minimize clustering of values, which have consecutive probe order.</a:t>
            </a:r>
          </a:p>
          <a:p>
            <a:pPr lvl="1"/>
            <a:endParaRPr lang="en-US" dirty="0"/>
          </a:p>
          <a:p>
            <a:pPr lvl="1"/>
            <a:r>
              <a:rPr lang="en-US" dirty="0"/>
              <a:t>Read the following article for detailed insight.</a:t>
            </a:r>
          </a:p>
          <a:p>
            <a:pPr lvl="2"/>
            <a:r>
              <a:rPr lang="en-US" dirty="0">
                <a:hlinkClick r:id="rId2"/>
              </a:rPr>
              <a:t>https://en.wikipedia.org/wiki/Hash_table#Open_addressing</a:t>
            </a:r>
            <a:endParaRPr lang="en-US" dirty="0"/>
          </a:p>
          <a:p>
            <a:pPr lvl="2"/>
            <a:endParaRPr lang="en-US" dirty="0"/>
          </a:p>
        </p:txBody>
      </p:sp>
    </p:spTree>
    <p:extLst>
      <p:ext uri="{BB962C8B-B14F-4D97-AF65-F5344CB8AC3E}">
        <p14:creationId xmlns:p14="http://schemas.microsoft.com/office/powerpoint/2010/main" val="51805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31</a:t>
            </a:fld>
            <a:endParaRPr lang="en-GB"/>
          </a:p>
        </p:txBody>
      </p:sp>
      <p:sp>
        <p:nvSpPr>
          <p:cNvPr id="6" name="Content Placeholder 5"/>
          <p:cNvSpPr>
            <a:spLocks noGrp="1"/>
          </p:cNvSpPr>
          <p:nvPr>
            <p:ph sz="quarter" idx="1"/>
          </p:nvPr>
        </p:nvSpPr>
        <p:spPr/>
        <p:txBody>
          <a:bodyPr>
            <a:normAutofit/>
          </a:bodyPr>
          <a:lstStyle/>
          <a:p>
            <a:r>
              <a:rPr lang="en-US" dirty="0"/>
              <a:t>If h(k) is not the required slot, we need to search the table by skipping nodes according to interval until</a:t>
            </a:r>
          </a:p>
          <a:p>
            <a:pPr lvl="1"/>
            <a:r>
              <a:rPr lang="en-US" dirty="0"/>
              <a:t>Either node is null</a:t>
            </a:r>
          </a:p>
          <a:p>
            <a:pPr lvl="2"/>
            <a:r>
              <a:rPr lang="en-US" dirty="0"/>
              <a:t>its an empty slot</a:t>
            </a:r>
          </a:p>
          <a:p>
            <a:pPr lvl="1"/>
            <a:r>
              <a:rPr lang="en-US" dirty="0"/>
              <a:t>Or </a:t>
            </a:r>
            <a:r>
              <a:rPr lang="en-US" dirty="0" err="1"/>
              <a:t>currentIndex</a:t>
            </a:r>
            <a:r>
              <a:rPr lang="en-US" dirty="0"/>
              <a:t>!=h(k) </a:t>
            </a:r>
          </a:p>
          <a:p>
            <a:pPr lvl="2"/>
            <a:r>
              <a:rPr lang="en-US" dirty="0"/>
              <a:t>it means you have come again at same index and table is actually full</a:t>
            </a:r>
          </a:p>
        </p:txBody>
      </p:sp>
    </p:spTree>
    <p:extLst>
      <p:ext uri="{BB962C8B-B14F-4D97-AF65-F5344CB8AC3E}">
        <p14:creationId xmlns:p14="http://schemas.microsoft.com/office/powerpoint/2010/main" val="1007037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32</a:t>
            </a:fld>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normAutofit lnSpcReduction="10000"/>
              </a:bodyPr>
              <a:lstStyle/>
              <a:p>
                <a:r>
                  <a:rPr lang="en-US" dirty="0"/>
                  <a:t>Best case</a:t>
                </a:r>
              </a:p>
              <a:p>
                <a:pPr lvl="1"/>
                <a:r>
                  <a:rPr lang="en-US" dirty="0"/>
                  <a:t>No clustering</a:t>
                </a:r>
                <a:r>
                  <a:rPr lang="en-US" dirty="0">
                    <a:sym typeface="Wingdings" panose="05000000000000000000" pitchFamily="2" charset="2"/>
                  </a:rPr>
                  <a:t></a:t>
                </a:r>
                <a:r>
                  <a:rPr lang="en-US" dirty="0"/>
                  <a:t> O(1)</a:t>
                </a:r>
              </a:p>
              <a:p>
                <a:r>
                  <a:rPr lang="en-US" dirty="0"/>
                  <a:t>Worst case </a:t>
                </a:r>
              </a:p>
              <a:p>
                <a:pPr lvl="1"/>
                <a:r>
                  <a:rPr lang="en-US" dirty="0"/>
                  <a:t>O(N)</a:t>
                </a:r>
              </a:p>
              <a:p>
                <a:r>
                  <a:rPr lang="en-US" dirty="0"/>
                  <a:t>Average case</a:t>
                </a:r>
              </a:p>
              <a:p>
                <a:r>
                  <a:rPr lang="en-US" dirty="0"/>
                  <a:t> ≈ ½ (</a:t>
                </a:r>
                <a14:m>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m:rPr>
                            <m:nor/>
                          </m:rPr>
                          <a:rPr lang="en-US" dirty="0"/>
                          <m:t>λ</m:t>
                        </m:r>
                        <m:r>
                          <m:rPr>
                            <m:nor/>
                          </m:rPr>
                          <a:rPr lang="en-US" b="0" i="0" dirty="0" smtClean="0"/>
                          <m:t>)</m:t>
                        </m:r>
                        <m:r>
                          <a:rPr lang="en-US" b="0" i="1" baseline="30000" dirty="0" smtClean="0">
                            <a:latin typeface="Cambria Math" panose="02040503050406030204" pitchFamily="18" charset="0"/>
                          </a:rPr>
                          <m:t>2</m:t>
                        </m:r>
                      </m:den>
                    </m:f>
                    <m:r>
                      <a:rPr lang="en-US" b="0" i="1" smtClean="0">
                        <a:latin typeface="Cambria Math" panose="02040503050406030204" pitchFamily="18" charset="0"/>
                      </a:rPr>
                      <m:t>)</m:t>
                    </m:r>
                  </m:oMath>
                </a14:m>
                <a:endParaRPr lang="en-US" dirty="0"/>
              </a:p>
              <a:p>
                <a:pPr lvl="1"/>
                <a:r>
                  <a:rPr lang="en-US" dirty="0"/>
                  <a:t>If λ is too high, close to 1, O(N), equation will lead to </a:t>
                </a:r>
                <a:r>
                  <a:rPr lang="en-US" dirty="0">
                    <a:solidFill>
                      <a:srgbClr val="FF0000"/>
                    </a:solidFill>
                  </a:rPr>
                  <a:t>undefined if </a:t>
                </a:r>
                <a:r>
                  <a:rPr lang="en-US" dirty="0"/>
                  <a:t>λ=1</a:t>
                </a:r>
              </a:p>
              <a:p>
                <a:pPr lvl="2"/>
                <a:r>
                  <a:rPr lang="en-US" dirty="0">
                    <a:solidFill>
                      <a:srgbClr val="FF0000"/>
                    </a:solidFill>
                  </a:rPr>
                  <a:t>Try </a:t>
                </a:r>
                <a:r>
                  <a:rPr lang="en-US" dirty="0"/>
                  <a:t>λ=.99</a:t>
                </a:r>
                <a:endParaRPr lang="en-US" dirty="0">
                  <a:solidFill>
                    <a:srgbClr val="FF0000"/>
                  </a:solidFill>
                </a:endParaRPr>
              </a:p>
              <a:p>
                <a:pPr lvl="1"/>
                <a:r>
                  <a:rPr lang="en-US" dirty="0"/>
                  <a:t>If λ is less than 0.75, it becomes constant and independent of N</a:t>
                </a:r>
              </a:p>
              <a:p>
                <a:pPr lvl="2"/>
                <a:r>
                  <a:rPr lang="en-US" dirty="0"/>
                  <a:t>let say if λ=0.75, its 8.5</a:t>
                </a:r>
              </a:p>
              <a:p>
                <a:r>
                  <a:rPr lang="en-US" dirty="0"/>
                  <a:t>So, careful selection of function and N, will fairly provide O(1) bound.</a:t>
                </a:r>
              </a:p>
              <a:p>
                <a:pPr lvl="1"/>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500" t="-1852"/>
                </a:stretch>
              </a:blipFill>
            </p:spPr>
            <p:txBody>
              <a:bodyPr/>
              <a:lstStyle/>
              <a:p>
                <a:r>
                  <a:rPr lang="en-US">
                    <a:noFill/>
                  </a:rPr>
                  <a:t> </a:t>
                </a:r>
              </a:p>
            </p:txBody>
          </p:sp>
        </mc:Fallback>
      </mc:AlternateContent>
    </p:spTree>
    <p:extLst>
      <p:ext uri="{BB962C8B-B14F-4D97-AF65-F5344CB8AC3E}">
        <p14:creationId xmlns:p14="http://schemas.microsoft.com/office/powerpoint/2010/main" val="3524217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deletion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33</a:t>
            </a:fld>
            <a:endParaRPr lang="en-GB"/>
          </a:p>
        </p:txBody>
      </p:sp>
      <p:sp>
        <p:nvSpPr>
          <p:cNvPr id="6" name="Content Placeholder 5"/>
          <p:cNvSpPr>
            <a:spLocks noGrp="1"/>
          </p:cNvSpPr>
          <p:nvPr>
            <p:ph sz="quarter" idx="1"/>
          </p:nvPr>
        </p:nvSpPr>
        <p:spPr/>
        <p:txBody>
          <a:bodyPr>
            <a:normAutofit lnSpcReduction="10000"/>
          </a:bodyPr>
          <a:lstStyle/>
          <a:p>
            <a:r>
              <a:rPr lang="en-US" dirty="0"/>
              <a:t>How deletion will work in open addressing?</a:t>
            </a:r>
          </a:p>
          <a:p>
            <a:pPr lvl="1"/>
            <a:r>
              <a:rPr lang="en-US" dirty="0"/>
              <a:t>Assume linear probing here.</a:t>
            </a:r>
          </a:p>
          <a:p>
            <a:pPr lvl="1"/>
            <a:r>
              <a:rPr lang="en-US" dirty="0"/>
              <a:t>And N=7</a:t>
            </a:r>
          </a:p>
          <a:p>
            <a:r>
              <a:rPr lang="en-US" dirty="0"/>
              <a:t>Let say we delete 20?</a:t>
            </a:r>
          </a:p>
          <a:p>
            <a:pPr lvl="1"/>
            <a:r>
              <a:rPr lang="en-US" dirty="0"/>
              <a:t>h(20)= 6</a:t>
            </a:r>
          </a:p>
          <a:p>
            <a:pPr lvl="2"/>
            <a:r>
              <a:rPr lang="en-US" dirty="0"/>
              <a:t>Probe linearly until you found 20 or null</a:t>
            </a:r>
          </a:p>
          <a:p>
            <a:pPr lvl="3"/>
            <a:r>
              <a:rPr lang="en-US" dirty="0"/>
              <a:t>If found delete</a:t>
            </a:r>
          </a:p>
          <a:p>
            <a:pPr lvl="3"/>
            <a:r>
              <a:rPr lang="en-US" dirty="0"/>
              <a:t>If null found, element is not present</a:t>
            </a:r>
          </a:p>
          <a:p>
            <a:pPr lvl="1"/>
            <a:r>
              <a:rPr lang="en-US" dirty="0"/>
              <a:t>With what value to replace 20?	</a:t>
            </a:r>
          </a:p>
          <a:p>
            <a:pPr lvl="1"/>
            <a:r>
              <a:rPr lang="en-US" dirty="0"/>
              <a:t>Can we place null?</a:t>
            </a:r>
          </a:p>
          <a:p>
            <a:pPr lvl="1"/>
            <a:r>
              <a:rPr lang="en-US" dirty="0"/>
              <a:t>How to delete 7</a:t>
            </a:r>
          </a:p>
          <a:p>
            <a:pPr lvl="2"/>
            <a:r>
              <a:rPr lang="en-US" dirty="0"/>
              <a:t>h(7)=0 and its null, that means 7 is not present in array</a:t>
            </a:r>
          </a:p>
          <a:p>
            <a:pPr lvl="2"/>
            <a:r>
              <a:rPr lang="en-US" dirty="0"/>
              <a:t>But that’s not the truth.</a:t>
            </a:r>
          </a:p>
        </p:txBody>
      </p:sp>
      <p:graphicFrame>
        <p:nvGraphicFramePr>
          <p:cNvPr id="7" name="Table 6"/>
          <p:cNvGraphicFramePr>
            <a:graphicFrameLocks noGrp="1"/>
          </p:cNvGraphicFramePr>
          <p:nvPr>
            <p:extLst/>
          </p:nvPr>
        </p:nvGraphicFramePr>
        <p:xfrm>
          <a:off x="7861110" y="1832222"/>
          <a:ext cx="3721291" cy="741680"/>
        </p:xfrm>
        <a:graphic>
          <a:graphicData uri="http://schemas.openxmlformats.org/drawingml/2006/table">
            <a:tbl>
              <a:tblPr firstRow="1" bandRow="1">
                <a:tableStyleId>{0505E3EF-67EA-436B-97B2-0124C06EBD24}</a:tableStyleId>
              </a:tblPr>
              <a:tblGrid>
                <a:gridCol w="531613">
                  <a:extLst>
                    <a:ext uri="{9D8B030D-6E8A-4147-A177-3AD203B41FA5}">
                      <a16:colId xmlns:a16="http://schemas.microsoft.com/office/drawing/2014/main" val="20000"/>
                    </a:ext>
                  </a:extLst>
                </a:gridCol>
                <a:gridCol w="531613">
                  <a:extLst>
                    <a:ext uri="{9D8B030D-6E8A-4147-A177-3AD203B41FA5}">
                      <a16:colId xmlns:a16="http://schemas.microsoft.com/office/drawing/2014/main" val="20001"/>
                    </a:ext>
                  </a:extLst>
                </a:gridCol>
                <a:gridCol w="531613">
                  <a:extLst>
                    <a:ext uri="{9D8B030D-6E8A-4147-A177-3AD203B41FA5}">
                      <a16:colId xmlns:a16="http://schemas.microsoft.com/office/drawing/2014/main" val="20002"/>
                    </a:ext>
                  </a:extLst>
                </a:gridCol>
                <a:gridCol w="531613">
                  <a:extLst>
                    <a:ext uri="{9D8B030D-6E8A-4147-A177-3AD203B41FA5}">
                      <a16:colId xmlns:a16="http://schemas.microsoft.com/office/drawing/2014/main" val="20003"/>
                    </a:ext>
                  </a:extLst>
                </a:gridCol>
                <a:gridCol w="531613">
                  <a:extLst>
                    <a:ext uri="{9D8B030D-6E8A-4147-A177-3AD203B41FA5}">
                      <a16:colId xmlns:a16="http://schemas.microsoft.com/office/drawing/2014/main" val="20004"/>
                    </a:ext>
                  </a:extLst>
                </a:gridCol>
                <a:gridCol w="531613">
                  <a:extLst>
                    <a:ext uri="{9D8B030D-6E8A-4147-A177-3AD203B41FA5}">
                      <a16:colId xmlns:a16="http://schemas.microsoft.com/office/drawing/2014/main" val="20005"/>
                    </a:ext>
                  </a:extLst>
                </a:gridCol>
                <a:gridCol w="531613">
                  <a:extLst>
                    <a:ext uri="{9D8B030D-6E8A-4147-A177-3AD203B41FA5}">
                      <a16:colId xmlns:a16="http://schemas.microsoft.com/office/drawing/2014/main" val="20006"/>
                    </a:ext>
                  </a:extLst>
                </a:gridCol>
              </a:tblGrid>
              <a:tr h="3708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7</a:t>
                      </a:r>
                    </a:p>
                  </a:txBody>
                  <a:tcPr>
                    <a:lnB w="12700" cap="flat" cmpd="sng" algn="ctr">
                      <a:solidFill>
                        <a:schemeClr val="tx1"/>
                      </a:solidFill>
                      <a:prstDash val="solid"/>
                      <a:round/>
                      <a:headEnd type="none" w="med" len="med"/>
                      <a:tailEnd type="none" w="med" len="med"/>
                    </a:lnB>
                  </a:tcPr>
                </a:tc>
                <a:tc>
                  <a:txBody>
                    <a:bodyPr/>
                    <a:lstStyle/>
                    <a:p>
                      <a:pPr algn="r"/>
                      <a:r>
                        <a:rPr lang="en-US" sz="1600" dirty="0"/>
                        <a:t>23</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8</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7861110" y="2937689"/>
          <a:ext cx="3721291" cy="741680"/>
        </p:xfrm>
        <a:graphic>
          <a:graphicData uri="http://schemas.openxmlformats.org/drawingml/2006/table">
            <a:tbl>
              <a:tblPr firstRow="1" bandRow="1">
                <a:tableStyleId>{0505E3EF-67EA-436B-97B2-0124C06EBD24}</a:tableStyleId>
              </a:tblPr>
              <a:tblGrid>
                <a:gridCol w="531613">
                  <a:extLst>
                    <a:ext uri="{9D8B030D-6E8A-4147-A177-3AD203B41FA5}">
                      <a16:colId xmlns:a16="http://schemas.microsoft.com/office/drawing/2014/main" val="20000"/>
                    </a:ext>
                  </a:extLst>
                </a:gridCol>
                <a:gridCol w="531613">
                  <a:extLst>
                    <a:ext uri="{9D8B030D-6E8A-4147-A177-3AD203B41FA5}">
                      <a16:colId xmlns:a16="http://schemas.microsoft.com/office/drawing/2014/main" val="20001"/>
                    </a:ext>
                  </a:extLst>
                </a:gridCol>
                <a:gridCol w="531613">
                  <a:extLst>
                    <a:ext uri="{9D8B030D-6E8A-4147-A177-3AD203B41FA5}">
                      <a16:colId xmlns:a16="http://schemas.microsoft.com/office/drawing/2014/main" val="20002"/>
                    </a:ext>
                  </a:extLst>
                </a:gridCol>
                <a:gridCol w="531613">
                  <a:extLst>
                    <a:ext uri="{9D8B030D-6E8A-4147-A177-3AD203B41FA5}">
                      <a16:colId xmlns:a16="http://schemas.microsoft.com/office/drawing/2014/main" val="20003"/>
                    </a:ext>
                  </a:extLst>
                </a:gridCol>
                <a:gridCol w="531613">
                  <a:extLst>
                    <a:ext uri="{9D8B030D-6E8A-4147-A177-3AD203B41FA5}">
                      <a16:colId xmlns:a16="http://schemas.microsoft.com/office/drawing/2014/main" val="20004"/>
                    </a:ext>
                  </a:extLst>
                </a:gridCol>
                <a:gridCol w="531613">
                  <a:extLst>
                    <a:ext uri="{9D8B030D-6E8A-4147-A177-3AD203B41FA5}">
                      <a16:colId xmlns:a16="http://schemas.microsoft.com/office/drawing/2014/main" val="20005"/>
                    </a:ext>
                  </a:extLst>
                </a:gridCol>
                <a:gridCol w="531613">
                  <a:extLst>
                    <a:ext uri="{9D8B030D-6E8A-4147-A177-3AD203B41FA5}">
                      <a16:colId xmlns:a16="http://schemas.microsoft.com/office/drawing/2014/main" val="20006"/>
                    </a:ext>
                  </a:extLst>
                </a:gridCol>
              </a:tblGrid>
              <a:tr h="370840">
                <a:tc>
                  <a:txBody>
                    <a:bodyPr/>
                    <a:lstStyle/>
                    <a:p>
                      <a:pPr algn="r"/>
                      <a:r>
                        <a:rPr lang="en-US" sz="1600" dirty="0"/>
                        <a:t>?</a:t>
                      </a:r>
                    </a:p>
                  </a:txBody>
                  <a:tcPr>
                    <a:lnB w="12700" cap="flat" cmpd="sng" algn="ctr">
                      <a:solidFill>
                        <a:schemeClr val="tx1"/>
                      </a:solidFill>
                      <a:prstDash val="solid"/>
                      <a:round/>
                      <a:headEnd type="none" w="med" len="med"/>
                      <a:tailEnd type="none" w="med" len="med"/>
                    </a:lnB>
                  </a:tcPr>
                </a:tc>
                <a:tc>
                  <a:txBody>
                    <a:bodyPr/>
                    <a:lstStyle/>
                    <a:p>
                      <a:pPr algn="r"/>
                      <a:r>
                        <a:rPr lang="en-US" sz="1600" dirty="0"/>
                        <a:t>7</a:t>
                      </a:r>
                    </a:p>
                  </a:txBody>
                  <a:tcPr>
                    <a:lnB w="12700" cap="flat" cmpd="sng" algn="ctr">
                      <a:solidFill>
                        <a:schemeClr val="tx1"/>
                      </a:solidFill>
                      <a:prstDash val="solid"/>
                      <a:round/>
                      <a:headEnd type="none" w="med" len="med"/>
                      <a:tailEnd type="none" w="med" len="med"/>
                    </a:lnB>
                  </a:tcPr>
                </a:tc>
                <a:tc>
                  <a:txBody>
                    <a:bodyPr/>
                    <a:lstStyle/>
                    <a:p>
                      <a:pPr algn="r"/>
                      <a:r>
                        <a:rPr lang="en-US" sz="1600" dirty="0"/>
                        <a:t>23</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8</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rot="5400000" flipV="1">
            <a:off x="9856689" y="2631172"/>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nvPr>
        </p:nvGraphicFramePr>
        <p:xfrm>
          <a:off x="7861110" y="4547324"/>
          <a:ext cx="3721291" cy="741680"/>
        </p:xfrm>
        <a:graphic>
          <a:graphicData uri="http://schemas.openxmlformats.org/drawingml/2006/table">
            <a:tbl>
              <a:tblPr firstRow="1" bandRow="1">
                <a:tableStyleId>{0505E3EF-67EA-436B-97B2-0124C06EBD24}</a:tableStyleId>
              </a:tblPr>
              <a:tblGrid>
                <a:gridCol w="531613">
                  <a:extLst>
                    <a:ext uri="{9D8B030D-6E8A-4147-A177-3AD203B41FA5}">
                      <a16:colId xmlns:a16="http://schemas.microsoft.com/office/drawing/2014/main" val="20000"/>
                    </a:ext>
                  </a:extLst>
                </a:gridCol>
                <a:gridCol w="531613">
                  <a:extLst>
                    <a:ext uri="{9D8B030D-6E8A-4147-A177-3AD203B41FA5}">
                      <a16:colId xmlns:a16="http://schemas.microsoft.com/office/drawing/2014/main" val="20001"/>
                    </a:ext>
                  </a:extLst>
                </a:gridCol>
                <a:gridCol w="531613">
                  <a:extLst>
                    <a:ext uri="{9D8B030D-6E8A-4147-A177-3AD203B41FA5}">
                      <a16:colId xmlns:a16="http://schemas.microsoft.com/office/drawing/2014/main" val="20002"/>
                    </a:ext>
                  </a:extLst>
                </a:gridCol>
                <a:gridCol w="531613">
                  <a:extLst>
                    <a:ext uri="{9D8B030D-6E8A-4147-A177-3AD203B41FA5}">
                      <a16:colId xmlns:a16="http://schemas.microsoft.com/office/drawing/2014/main" val="20003"/>
                    </a:ext>
                  </a:extLst>
                </a:gridCol>
                <a:gridCol w="531613">
                  <a:extLst>
                    <a:ext uri="{9D8B030D-6E8A-4147-A177-3AD203B41FA5}">
                      <a16:colId xmlns:a16="http://schemas.microsoft.com/office/drawing/2014/main" val="20004"/>
                    </a:ext>
                  </a:extLst>
                </a:gridCol>
                <a:gridCol w="531613">
                  <a:extLst>
                    <a:ext uri="{9D8B030D-6E8A-4147-A177-3AD203B41FA5}">
                      <a16:colId xmlns:a16="http://schemas.microsoft.com/office/drawing/2014/main" val="20005"/>
                    </a:ext>
                  </a:extLst>
                </a:gridCol>
                <a:gridCol w="531613">
                  <a:extLst>
                    <a:ext uri="{9D8B030D-6E8A-4147-A177-3AD203B41FA5}">
                      <a16:colId xmlns:a16="http://schemas.microsoft.com/office/drawing/2014/main" val="20006"/>
                    </a:ext>
                  </a:extLst>
                </a:gridCol>
              </a:tblGrid>
              <a:tr h="370840">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7</a:t>
                      </a:r>
                    </a:p>
                  </a:txBody>
                  <a:tcPr>
                    <a:lnB w="12700" cap="flat" cmpd="sng" algn="ctr">
                      <a:solidFill>
                        <a:schemeClr val="tx1"/>
                      </a:solidFill>
                      <a:prstDash val="solid"/>
                      <a:round/>
                      <a:headEnd type="none" w="med" len="med"/>
                      <a:tailEnd type="none" w="med" len="med"/>
                    </a:lnB>
                  </a:tcPr>
                </a:tc>
                <a:tc>
                  <a:txBody>
                    <a:bodyPr/>
                    <a:lstStyle/>
                    <a:p>
                      <a:pPr algn="r"/>
                      <a:r>
                        <a:rPr lang="en-US" sz="1600" dirty="0"/>
                        <a:t>23</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8</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9710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Lazy deletion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34</a:t>
            </a:fld>
            <a:endParaRPr lang="en-GB"/>
          </a:p>
        </p:txBody>
      </p:sp>
      <p:sp>
        <p:nvSpPr>
          <p:cNvPr id="6" name="Content Placeholder 5"/>
          <p:cNvSpPr>
            <a:spLocks noGrp="1"/>
          </p:cNvSpPr>
          <p:nvPr>
            <p:ph sz="quarter" idx="1"/>
          </p:nvPr>
        </p:nvSpPr>
        <p:spPr/>
        <p:txBody>
          <a:bodyPr/>
          <a:lstStyle/>
          <a:p>
            <a:r>
              <a:rPr lang="en-US" dirty="0"/>
              <a:t>Instead of deleting 20, mark it as dead or deleted</a:t>
            </a:r>
          </a:p>
          <a:p>
            <a:pPr lvl="1"/>
            <a:endParaRPr lang="en-US" dirty="0"/>
          </a:p>
          <a:p>
            <a:pPr lvl="1"/>
            <a:r>
              <a:rPr lang="en-US" dirty="0"/>
              <a:t>During insertion, this dead will be considered as free</a:t>
            </a:r>
          </a:p>
          <a:p>
            <a:pPr lvl="1"/>
            <a:r>
              <a:rPr lang="en-US" dirty="0"/>
              <a:t>During search, it will be considered as occupied</a:t>
            </a:r>
          </a:p>
          <a:p>
            <a:endParaRPr lang="en-US" dirty="0"/>
          </a:p>
          <a:p>
            <a:r>
              <a:rPr lang="en-US" dirty="0"/>
              <a:t>How?</a:t>
            </a:r>
          </a:p>
          <a:p>
            <a:pPr lvl="1"/>
            <a:r>
              <a:rPr lang="en-US" dirty="0"/>
              <a:t>A dead entry with null key-value </a:t>
            </a:r>
            <a:r>
              <a:rPr lang="en-US" dirty="0">
                <a:sym typeface="Wingdings" panose="05000000000000000000" pitchFamily="2" charset="2"/>
              </a:rPr>
              <a:t> </a:t>
            </a:r>
            <a:r>
              <a:rPr lang="en-US" dirty="0"/>
              <a:t>Entry&lt;</a:t>
            </a:r>
            <a:r>
              <a:rPr lang="en-US" dirty="0" err="1"/>
              <a:t>null,null</a:t>
            </a:r>
            <a:r>
              <a:rPr lang="en-US" dirty="0"/>
              <a:t>&gt;</a:t>
            </a:r>
          </a:p>
          <a:p>
            <a:pPr lvl="1"/>
            <a:endParaRPr lang="en-US" dirty="0"/>
          </a:p>
          <a:p>
            <a:pPr lvl="1"/>
            <a:r>
              <a:rPr lang="en-US" dirty="0"/>
              <a:t>Read page 426 of book for more details</a:t>
            </a:r>
          </a:p>
        </p:txBody>
      </p:sp>
      <p:graphicFrame>
        <p:nvGraphicFramePr>
          <p:cNvPr id="7" name="Table 6"/>
          <p:cNvGraphicFramePr>
            <a:graphicFrameLocks noGrp="1"/>
          </p:cNvGraphicFramePr>
          <p:nvPr/>
        </p:nvGraphicFramePr>
        <p:xfrm>
          <a:off x="7861110" y="1832222"/>
          <a:ext cx="3721291" cy="741680"/>
        </p:xfrm>
        <a:graphic>
          <a:graphicData uri="http://schemas.openxmlformats.org/drawingml/2006/table">
            <a:tbl>
              <a:tblPr firstRow="1" bandRow="1">
                <a:tableStyleId>{0505E3EF-67EA-436B-97B2-0124C06EBD24}</a:tableStyleId>
              </a:tblPr>
              <a:tblGrid>
                <a:gridCol w="531613">
                  <a:extLst>
                    <a:ext uri="{9D8B030D-6E8A-4147-A177-3AD203B41FA5}">
                      <a16:colId xmlns:a16="http://schemas.microsoft.com/office/drawing/2014/main" val="20000"/>
                    </a:ext>
                  </a:extLst>
                </a:gridCol>
                <a:gridCol w="531613">
                  <a:extLst>
                    <a:ext uri="{9D8B030D-6E8A-4147-A177-3AD203B41FA5}">
                      <a16:colId xmlns:a16="http://schemas.microsoft.com/office/drawing/2014/main" val="20001"/>
                    </a:ext>
                  </a:extLst>
                </a:gridCol>
                <a:gridCol w="531613">
                  <a:extLst>
                    <a:ext uri="{9D8B030D-6E8A-4147-A177-3AD203B41FA5}">
                      <a16:colId xmlns:a16="http://schemas.microsoft.com/office/drawing/2014/main" val="20002"/>
                    </a:ext>
                  </a:extLst>
                </a:gridCol>
                <a:gridCol w="531613">
                  <a:extLst>
                    <a:ext uri="{9D8B030D-6E8A-4147-A177-3AD203B41FA5}">
                      <a16:colId xmlns:a16="http://schemas.microsoft.com/office/drawing/2014/main" val="20003"/>
                    </a:ext>
                  </a:extLst>
                </a:gridCol>
                <a:gridCol w="531613">
                  <a:extLst>
                    <a:ext uri="{9D8B030D-6E8A-4147-A177-3AD203B41FA5}">
                      <a16:colId xmlns:a16="http://schemas.microsoft.com/office/drawing/2014/main" val="20004"/>
                    </a:ext>
                  </a:extLst>
                </a:gridCol>
                <a:gridCol w="531613">
                  <a:extLst>
                    <a:ext uri="{9D8B030D-6E8A-4147-A177-3AD203B41FA5}">
                      <a16:colId xmlns:a16="http://schemas.microsoft.com/office/drawing/2014/main" val="20005"/>
                    </a:ext>
                  </a:extLst>
                </a:gridCol>
                <a:gridCol w="531613">
                  <a:extLst>
                    <a:ext uri="{9D8B030D-6E8A-4147-A177-3AD203B41FA5}">
                      <a16:colId xmlns:a16="http://schemas.microsoft.com/office/drawing/2014/main" val="20006"/>
                    </a:ext>
                  </a:extLst>
                </a:gridCol>
              </a:tblGrid>
              <a:tr h="370840">
                <a:tc>
                  <a:txBody>
                    <a:bodyPr/>
                    <a:lstStyle/>
                    <a:p>
                      <a:pPr algn="r"/>
                      <a:r>
                        <a:rPr lang="en-US" sz="1600" dirty="0"/>
                        <a:t>20</a:t>
                      </a:r>
                    </a:p>
                  </a:txBody>
                  <a:tcPr>
                    <a:lnB w="12700" cap="flat" cmpd="sng" algn="ctr">
                      <a:solidFill>
                        <a:schemeClr val="tx1"/>
                      </a:solidFill>
                      <a:prstDash val="solid"/>
                      <a:round/>
                      <a:headEnd type="none" w="med" len="med"/>
                      <a:tailEnd type="none" w="med" len="med"/>
                    </a:lnB>
                  </a:tcPr>
                </a:tc>
                <a:tc>
                  <a:txBody>
                    <a:bodyPr/>
                    <a:lstStyle/>
                    <a:p>
                      <a:pPr algn="r"/>
                      <a:r>
                        <a:rPr lang="en-US" sz="1600" dirty="0"/>
                        <a:t>7</a:t>
                      </a:r>
                    </a:p>
                  </a:txBody>
                  <a:tcPr>
                    <a:lnB w="12700" cap="flat" cmpd="sng" algn="ctr">
                      <a:solidFill>
                        <a:schemeClr val="tx1"/>
                      </a:solidFill>
                      <a:prstDash val="solid"/>
                      <a:round/>
                      <a:headEnd type="none" w="med" len="med"/>
                      <a:tailEnd type="none" w="med" len="med"/>
                    </a:lnB>
                  </a:tcPr>
                </a:tc>
                <a:tc>
                  <a:txBody>
                    <a:bodyPr/>
                    <a:lstStyle/>
                    <a:p>
                      <a:pPr algn="r"/>
                      <a:r>
                        <a:rPr lang="en-US" sz="1600" dirty="0"/>
                        <a:t>23</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8</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nvPr>
        </p:nvGraphicFramePr>
        <p:xfrm>
          <a:off x="7861110" y="2937689"/>
          <a:ext cx="3721291" cy="741680"/>
        </p:xfrm>
        <a:graphic>
          <a:graphicData uri="http://schemas.openxmlformats.org/drawingml/2006/table">
            <a:tbl>
              <a:tblPr firstRow="1" bandRow="1">
                <a:tableStyleId>{0505E3EF-67EA-436B-97B2-0124C06EBD24}</a:tableStyleId>
              </a:tblPr>
              <a:tblGrid>
                <a:gridCol w="531613">
                  <a:extLst>
                    <a:ext uri="{9D8B030D-6E8A-4147-A177-3AD203B41FA5}">
                      <a16:colId xmlns:a16="http://schemas.microsoft.com/office/drawing/2014/main" val="20000"/>
                    </a:ext>
                  </a:extLst>
                </a:gridCol>
                <a:gridCol w="531613">
                  <a:extLst>
                    <a:ext uri="{9D8B030D-6E8A-4147-A177-3AD203B41FA5}">
                      <a16:colId xmlns:a16="http://schemas.microsoft.com/office/drawing/2014/main" val="20001"/>
                    </a:ext>
                  </a:extLst>
                </a:gridCol>
                <a:gridCol w="531613">
                  <a:extLst>
                    <a:ext uri="{9D8B030D-6E8A-4147-A177-3AD203B41FA5}">
                      <a16:colId xmlns:a16="http://schemas.microsoft.com/office/drawing/2014/main" val="20002"/>
                    </a:ext>
                  </a:extLst>
                </a:gridCol>
                <a:gridCol w="531613">
                  <a:extLst>
                    <a:ext uri="{9D8B030D-6E8A-4147-A177-3AD203B41FA5}">
                      <a16:colId xmlns:a16="http://schemas.microsoft.com/office/drawing/2014/main" val="20003"/>
                    </a:ext>
                  </a:extLst>
                </a:gridCol>
                <a:gridCol w="531613">
                  <a:extLst>
                    <a:ext uri="{9D8B030D-6E8A-4147-A177-3AD203B41FA5}">
                      <a16:colId xmlns:a16="http://schemas.microsoft.com/office/drawing/2014/main" val="20004"/>
                    </a:ext>
                  </a:extLst>
                </a:gridCol>
                <a:gridCol w="531613">
                  <a:extLst>
                    <a:ext uri="{9D8B030D-6E8A-4147-A177-3AD203B41FA5}">
                      <a16:colId xmlns:a16="http://schemas.microsoft.com/office/drawing/2014/main" val="20005"/>
                    </a:ext>
                  </a:extLst>
                </a:gridCol>
                <a:gridCol w="531613">
                  <a:extLst>
                    <a:ext uri="{9D8B030D-6E8A-4147-A177-3AD203B41FA5}">
                      <a16:colId xmlns:a16="http://schemas.microsoft.com/office/drawing/2014/main" val="20006"/>
                    </a:ext>
                  </a:extLst>
                </a:gridCol>
              </a:tblGrid>
              <a:tr h="370840">
                <a:tc>
                  <a:txBody>
                    <a:bodyPr/>
                    <a:lstStyle/>
                    <a:p>
                      <a:pPr algn="r"/>
                      <a:r>
                        <a:rPr lang="en-US" sz="1600" dirty="0"/>
                        <a:t>?</a:t>
                      </a:r>
                    </a:p>
                  </a:txBody>
                  <a:tcPr>
                    <a:lnB w="12700" cap="flat" cmpd="sng" algn="ctr">
                      <a:solidFill>
                        <a:schemeClr val="tx1"/>
                      </a:solidFill>
                      <a:prstDash val="solid"/>
                      <a:round/>
                      <a:headEnd type="none" w="med" len="med"/>
                      <a:tailEnd type="none" w="med" len="med"/>
                    </a:lnB>
                  </a:tcPr>
                </a:tc>
                <a:tc>
                  <a:txBody>
                    <a:bodyPr/>
                    <a:lstStyle/>
                    <a:p>
                      <a:pPr algn="r"/>
                      <a:r>
                        <a:rPr lang="en-US" sz="1600" dirty="0"/>
                        <a:t>7</a:t>
                      </a:r>
                    </a:p>
                  </a:txBody>
                  <a:tcPr>
                    <a:lnB w="12700" cap="flat" cmpd="sng" algn="ctr">
                      <a:solidFill>
                        <a:schemeClr val="tx1"/>
                      </a:solidFill>
                      <a:prstDash val="solid"/>
                      <a:round/>
                      <a:headEnd type="none" w="med" len="med"/>
                      <a:tailEnd type="none" w="med" len="med"/>
                    </a:lnB>
                  </a:tcPr>
                </a:tc>
                <a:tc>
                  <a:txBody>
                    <a:bodyPr/>
                    <a:lstStyle/>
                    <a:p>
                      <a:pPr algn="r"/>
                      <a:r>
                        <a:rPr lang="en-US" sz="1600" dirty="0"/>
                        <a:t>23</a:t>
                      </a:r>
                    </a:p>
                  </a:txBody>
                  <a:tcPr>
                    <a:lnB w="12700" cap="flat" cmpd="sng" algn="ctr">
                      <a:solidFill>
                        <a:schemeClr val="tx1"/>
                      </a:solidFill>
                      <a:prstDash val="solid"/>
                      <a:round/>
                      <a:headEnd type="none" w="med" len="med"/>
                      <a:tailEnd type="none" w="med" len="med"/>
                    </a:lnB>
                  </a:tcPr>
                </a:tc>
                <a:tc>
                  <a:txBody>
                    <a:bodyPr/>
                    <a:lstStyle/>
                    <a:p>
                      <a:pPr algn="r"/>
                      <a:r>
                        <a:rPr lang="en-US" sz="1600" dirty="0"/>
                        <a:t>9</a:t>
                      </a:r>
                    </a:p>
                  </a:txBody>
                  <a:tcPr>
                    <a:lnB w="12700" cap="flat" cmpd="sng" algn="ctr">
                      <a:solidFill>
                        <a:schemeClr val="tx1"/>
                      </a:solidFill>
                      <a:prstDash val="solid"/>
                      <a:round/>
                      <a:headEnd type="none" w="med" len="med"/>
                      <a:tailEnd type="none" w="med" len="med"/>
                    </a:lnB>
                  </a:tcPr>
                </a:tc>
                <a:tc>
                  <a:txBody>
                    <a:bodyPr/>
                    <a:lstStyle/>
                    <a:p>
                      <a:pPr algn="r"/>
                      <a:r>
                        <a:rPr lang="en-US" sz="1600" dirty="0"/>
                        <a:t>8</a:t>
                      </a:r>
                    </a:p>
                  </a:txBody>
                  <a:tcPr>
                    <a:lnB w="12700" cap="flat" cmpd="sng" algn="ctr">
                      <a:solidFill>
                        <a:schemeClr val="tx1"/>
                      </a:solidFill>
                      <a:prstDash val="solid"/>
                      <a:round/>
                      <a:headEnd type="none" w="med" len="med"/>
                      <a:tailEnd type="none" w="med" len="med"/>
                    </a:lnB>
                  </a:tcPr>
                </a:tc>
                <a:tc>
                  <a:txBody>
                    <a:bodyPr/>
                    <a:lstStyle/>
                    <a:p>
                      <a:pPr algn="r"/>
                      <a:r>
                        <a:rPr lang="en-US" sz="1600" dirty="0"/>
                        <a:t>null</a:t>
                      </a:r>
                    </a:p>
                  </a:txBody>
                  <a:tcPr>
                    <a:lnB w="12700" cap="flat" cmpd="sng" algn="ctr">
                      <a:solidFill>
                        <a:schemeClr val="tx1"/>
                      </a:solidFill>
                      <a:prstDash val="solid"/>
                      <a:round/>
                      <a:headEnd type="none" w="med" len="med"/>
                      <a:tailEnd type="none" w="med" len="med"/>
                    </a:lnB>
                  </a:tcPr>
                </a:tc>
                <a:tc>
                  <a:txBody>
                    <a:bodyPr/>
                    <a:lstStyle/>
                    <a:p>
                      <a:pPr algn="r"/>
                      <a:r>
                        <a:rPr lang="en-US" sz="1600"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rot="5400000" flipV="1">
            <a:off x="9856689" y="2631172"/>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2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ReHashing</a:t>
            </a:r>
            <a:endParaRPr lang="en-US" dirty="0"/>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35</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When load factor becomes large (more than 2/3), performance of hash table degrades.</a:t>
            </a:r>
          </a:p>
          <a:p>
            <a:r>
              <a:rPr lang="en-US" dirty="0"/>
              <a:t>Solution:</a:t>
            </a:r>
          </a:p>
          <a:p>
            <a:pPr lvl="1"/>
            <a:r>
              <a:rPr lang="en-US" dirty="0"/>
              <a:t>Resize table to a bigger size</a:t>
            </a:r>
          </a:p>
          <a:p>
            <a:pPr lvl="1"/>
            <a:r>
              <a:rPr lang="en-US" dirty="0"/>
              <a:t>Rehash values according to new size of table</a:t>
            </a:r>
          </a:p>
          <a:p>
            <a:r>
              <a:rPr lang="en-US" dirty="0"/>
              <a:t>Why?</a:t>
            </a:r>
          </a:p>
          <a:p>
            <a:pPr lvl="1"/>
            <a:r>
              <a:rPr lang="en-US" dirty="0"/>
              <a:t>Hash table will become slow, collisions will increase</a:t>
            </a:r>
          </a:p>
          <a:p>
            <a:pPr lvl="1"/>
            <a:r>
              <a:rPr lang="en-US" dirty="0"/>
              <a:t>It will not allow further insertion in case of closed hashing</a:t>
            </a:r>
          </a:p>
          <a:p>
            <a:pPr lvl="1"/>
            <a:r>
              <a:rPr lang="en-US" dirty="0"/>
              <a:t>Hash function can be refined. As table size will be a different prime number.</a:t>
            </a:r>
          </a:p>
          <a:p>
            <a:pPr lvl="1"/>
            <a:r>
              <a:rPr lang="en-US" dirty="0"/>
              <a:t>Lazy deletion entries will be removed</a:t>
            </a:r>
          </a:p>
          <a:p>
            <a:r>
              <a:rPr lang="en-US" dirty="0"/>
              <a:t>When?</a:t>
            </a:r>
          </a:p>
          <a:p>
            <a:pPr lvl="1"/>
            <a:r>
              <a:rPr lang="en-US" dirty="0"/>
              <a:t>If load factor &gt; ½ or a certain limit </a:t>
            </a:r>
          </a:p>
          <a:p>
            <a:pPr lvl="1"/>
            <a:r>
              <a:rPr lang="en-US" dirty="0"/>
              <a:t>If an insertion fails</a:t>
            </a:r>
          </a:p>
          <a:p>
            <a:r>
              <a:rPr lang="en-US" dirty="0"/>
              <a:t>Read section 10.2.3 for more understanding</a:t>
            </a:r>
          </a:p>
          <a:p>
            <a:pPr lvl="1"/>
            <a:endParaRPr lang="en-US" dirty="0"/>
          </a:p>
          <a:p>
            <a:endParaRPr lang="en-US" dirty="0"/>
          </a:p>
        </p:txBody>
      </p:sp>
    </p:spTree>
    <p:extLst>
      <p:ext uri="{BB962C8B-B14F-4D97-AF65-F5344CB8AC3E}">
        <p14:creationId xmlns:p14="http://schemas.microsoft.com/office/powerpoint/2010/main" val="3970827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36</a:t>
            </a:fld>
            <a:endParaRPr lang="en-GB"/>
          </a:p>
        </p:txBody>
      </p:sp>
      <p:sp>
        <p:nvSpPr>
          <p:cNvPr id="6" name="Content Placeholder 5"/>
          <p:cNvSpPr>
            <a:spLocks noGrp="1"/>
          </p:cNvSpPr>
          <p:nvPr>
            <p:ph sz="quarter" idx="1"/>
          </p:nvPr>
        </p:nvSpPr>
        <p:spPr/>
        <p:txBody>
          <a:bodyPr>
            <a:normAutofit/>
          </a:bodyPr>
          <a:lstStyle/>
          <a:p>
            <a:r>
              <a:rPr lang="en-US" dirty="0"/>
              <a:t>Advantages</a:t>
            </a:r>
          </a:p>
          <a:p>
            <a:pPr lvl="1"/>
            <a:r>
              <a:rPr lang="en-US" dirty="0"/>
              <a:t>Faster, O(1) average cost of operations.</a:t>
            </a:r>
          </a:p>
          <a:p>
            <a:pPr lvl="1"/>
            <a:r>
              <a:rPr lang="en-US" dirty="0"/>
              <a:t>Suitable for larger number of records</a:t>
            </a:r>
          </a:p>
          <a:p>
            <a:pPr lvl="1"/>
            <a:r>
              <a:rPr lang="en-US" dirty="0"/>
              <a:t>If keys are known ahead of time, a collision free mapping is possible by choosing suitable hash function, and array size</a:t>
            </a:r>
          </a:p>
          <a:p>
            <a:r>
              <a:rPr lang="en-US" dirty="0"/>
              <a:t>Disadvantages</a:t>
            </a:r>
          </a:p>
          <a:p>
            <a:pPr lvl="1"/>
            <a:r>
              <a:rPr lang="en-US" dirty="0"/>
              <a:t>Not good for smaller number of keys</a:t>
            </a:r>
          </a:p>
          <a:p>
            <a:pPr lvl="1"/>
            <a:r>
              <a:rPr lang="en-US" dirty="0"/>
              <a:t>Not efficient, if too many collisions</a:t>
            </a:r>
          </a:p>
          <a:p>
            <a:pPr lvl="1"/>
            <a:endParaRPr lang="en-US" dirty="0"/>
          </a:p>
          <a:p>
            <a:pPr lvl="1"/>
            <a:endParaRPr lang="en-US" dirty="0"/>
          </a:p>
        </p:txBody>
      </p:sp>
    </p:spTree>
    <p:extLst>
      <p:ext uri="{BB962C8B-B14F-4D97-AF65-F5344CB8AC3E}">
        <p14:creationId xmlns:p14="http://schemas.microsoft.com/office/powerpoint/2010/main" val="1221433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37</a:t>
            </a:fld>
            <a:endParaRPr lang="en-GB"/>
          </a:p>
        </p:txBody>
      </p:sp>
      <p:sp>
        <p:nvSpPr>
          <p:cNvPr id="6" name="Content Placeholder 5"/>
          <p:cNvSpPr>
            <a:spLocks noGrp="1"/>
          </p:cNvSpPr>
          <p:nvPr>
            <p:ph sz="quarter" idx="1"/>
          </p:nvPr>
        </p:nvSpPr>
        <p:spPr/>
        <p:txBody>
          <a:bodyPr/>
          <a:lstStyle/>
          <a:p>
            <a:r>
              <a:rPr lang="en-US" dirty="0"/>
              <a:t>Check the following links to understand collision using visuals.</a:t>
            </a:r>
          </a:p>
          <a:p>
            <a:pPr lvl="1"/>
            <a:endParaRPr lang="en-US" dirty="0"/>
          </a:p>
          <a:p>
            <a:pPr lvl="1"/>
            <a:r>
              <a:rPr lang="en-US" dirty="0">
                <a:hlinkClick r:id="rId2"/>
              </a:rPr>
              <a:t>https://www.cs.usfca.edu/~galles/visualization/OpenHash.html</a:t>
            </a:r>
            <a:endParaRPr lang="en-US" dirty="0"/>
          </a:p>
          <a:p>
            <a:pPr lvl="1"/>
            <a:r>
              <a:rPr lang="en-US" dirty="0">
                <a:hlinkClick r:id="rId3"/>
              </a:rPr>
              <a:t>https://www.cs.usfca.edu/~galles/visualization/ClosedHash.html</a:t>
            </a:r>
            <a:endParaRPr lang="en-US" dirty="0"/>
          </a:p>
          <a:p>
            <a:endParaRPr lang="en-US" dirty="0"/>
          </a:p>
        </p:txBody>
      </p:sp>
    </p:spTree>
    <p:extLst>
      <p:ext uri="{BB962C8B-B14F-4D97-AF65-F5344CB8AC3E}">
        <p14:creationId xmlns:p14="http://schemas.microsoft.com/office/powerpoint/2010/main" val="3528153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38</a:t>
            </a:fld>
            <a:endParaRPr lang="en-GB"/>
          </a:p>
        </p:txBody>
      </p:sp>
      <p:sp>
        <p:nvSpPr>
          <p:cNvPr id="6" name="Content Placeholder 5"/>
          <p:cNvSpPr>
            <a:spLocks noGrp="1"/>
          </p:cNvSpPr>
          <p:nvPr>
            <p:ph sz="quarter" idx="1"/>
          </p:nvPr>
        </p:nvSpPr>
        <p:spPr/>
        <p:txBody>
          <a:bodyPr>
            <a:normAutofit fontScale="77500" lnSpcReduction="20000"/>
          </a:bodyPr>
          <a:lstStyle/>
          <a:p>
            <a:r>
              <a:rPr lang="en-US" dirty="0"/>
              <a:t>What will be the final state of a hash table after all insertions, with following properties:</a:t>
            </a:r>
          </a:p>
          <a:p>
            <a:pPr lvl="1"/>
            <a:r>
              <a:rPr lang="en-US" dirty="0"/>
              <a:t>Fix size table, N=11</a:t>
            </a:r>
          </a:p>
          <a:p>
            <a:pPr lvl="1"/>
            <a:r>
              <a:rPr lang="en-US" dirty="0"/>
              <a:t>h(k) = (3k+5) mod 11</a:t>
            </a:r>
          </a:p>
          <a:p>
            <a:pPr lvl="1"/>
            <a:r>
              <a:rPr lang="en-US" dirty="0"/>
              <a:t>Keys: 12, 44, 13, 88, 23, 94, 11, 39, 20, 16, and 5, assuming collisions are handled by:</a:t>
            </a:r>
          </a:p>
          <a:p>
            <a:pPr lvl="2"/>
            <a:r>
              <a:rPr lang="en-US" dirty="0"/>
              <a:t>Chaining</a:t>
            </a:r>
          </a:p>
          <a:p>
            <a:pPr lvl="2"/>
            <a:r>
              <a:rPr lang="en-US" dirty="0"/>
              <a:t>Linear probing</a:t>
            </a:r>
          </a:p>
          <a:p>
            <a:pPr lvl="2"/>
            <a:r>
              <a:rPr lang="en-US" dirty="0"/>
              <a:t>Quadratic probing</a:t>
            </a:r>
          </a:p>
          <a:p>
            <a:pPr lvl="2"/>
            <a:r>
              <a:rPr lang="en-US" dirty="0"/>
              <a:t>Double hashing using the secondary hash function h′(k) = 7−(k mod 7)?</a:t>
            </a:r>
          </a:p>
          <a:p>
            <a:r>
              <a:rPr lang="en-US" dirty="0"/>
              <a:t>What will be the final state of a hash table with following properties:</a:t>
            </a:r>
          </a:p>
          <a:p>
            <a:pPr lvl="1"/>
            <a:r>
              <a:rPr lang="en-US" dirty="0"/>
              <a:t>Initial table size is 5</a:t>
            </a:r>
          </a:p>
          <a:p>
            <a:pPr lvl="1"/>
            <a:r>
              <a:rPr lang="en-US" dirty="0"/>
              <a:t>Keys are integers</a:t>
            </a:r>
          </a:p>
          <a:p>
            <a:pPr lvl="1"/>
            <a:r>
              <a:rPr lang="en-US" dirty="0"/>
              <a:t>h(k)= k mod N</a:t>
            </a:r>
          </a:p>
          <a:p>
            <a:pPr lvl="1"/>
            <a:r>
              <a:rPr lang="en-US" dirty="0"/>
              <a:t>Collision Resolution: Linear probing. </a:t>
            </a:r>
          </a:p>
          <a:p>
            <a:pPr lvl="1"/>
            <a:r>
              <a:rPr lang="en-US" dirty="0"/>
              <a:t>Rehashing at load factor &gt;= 0.5</a:t>
            </a:r>
          </a:p>
          <a:p>
            <a:pPr lvl="1"/>
            <a:r>
              <a:rPr lang="en-US" dirty="0"/>
              <a:t>Operation sequence: add(15);     add(5);     add(13);    add(24);    add(32);     remove(13);    add(17);     add(44);     remove(15);  add(47); </a:t>
            </a:r>
          </a:p>
          <a:p>
            <a:pPr lvl="1"/>
            <a:r>
              <a:rPr lang="en-US" dirty="0"/>
              <a:t>Use any character as a symbol for an entry that is removed. </a:t>
            </a:r>
          </a:p>
          <a:p>
            <a:pPr lvl="1"/>
            <a:endParaRPr lang="en-US" dirty="0"/>
          </a:p>
        </p:txBody>
      </p:sp>
    </p:spTree>
    <p:extLst>
      <p:ext uri="{BB962C8B-B14F-4D97-AF65-F5344CB8AC3E}">
        <p14:creationId xmlns:p14="http://schemas.microsoft.com/office/powerpoint/2010/main" val="362754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4</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a:t>A university’s information system relies on some form of a student ID as a </a:t>
            </a:r>
            <a:r>
              <a:rPr lang="en-US" b="1" dirty="0"/>
              <a:t>key</a:t>
            </a:r>
            <a:r>
              <a:rPr lang="en-US" dirty="0"/>
              <a:t> that is mapped to that student’s associated record (such as the student’s name, address, and course grades) serving as the </a:t>
            </a:r>
            <a:r>
              <a:rPr lang="en-US" b="1" dirty="0"/>
              <a:t>value</a:t>
            </a:r>
            <a:r>
              <a:rPr lang="en-US" dirty="0"/>
              <a:t>.</a:t>
            </a:r>
          </a:p>
          <a:p>
            <a:r>
              <a:rPr lang="en-US" dirty="0"/>
              <a:t>The domain-name system (DNS) maps a host name, such as </a:t>
            </a:r>
            <a:r>
              <a:rPr lang="en-US" dirty="0">
                <a:hlinkClick r:id="rId2"/>
              </a:rPr>
              <a:t>www.wiley.com</a:t>
            </a:r>
            <a:r>
              <a:rPr lang="en-US" dirty="0"/>
              <a:t>, to an Internet-Protocol (IP) address, such as 208.215.179.146.</a:t>
            </a:r>
          </a:p>
          <a:p>
            <a:r>
              <a:rPr lang="en-US" dirty="0"/>
              <a:t>A social media site typically relies on a (nonnumeric) username as a key that can be efﬁciently mapped to a particular user’s associated information.</a:t>
            </a:r>
          </a:p>
          <a:p>
            <a:r>
              <a:rPr lang="en-US" dirty="0"/>
              <a:t>A company’s customer base may be stored as a map, with a customer’s account number or unique user ID as a key, and a record with the customer’s information as a value.   The map would allow a service representative to quickly access a customer’s record, given the key.</a:t>
            </a:r>
          </a:p>
          <a:p>
            <a:r>
              <a:rPr lang="en-US" dirty="0"/>
              <a:t>A computer graphics system may map a color name, such as 'turquoise', to the triple of numbers that describes the color’s RGB (red-green-blue) representation, such as (64, 224, 208).</a:t>
            </a:r>
          </a:p>
        </p:txBody>
      </p:sp>
    </p:spTree>
    <p:extLst>
      <p:ext uri="{BB962C8B-B14F-4D97-AF65-F5344CB8AC3E}">
        <p14:creationId xmlns:p14="http://schemas.microsoft.com/office/powerpoint/2010/main" val="210944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5</a:t>
            </a:fld>
            <a:endParaRPr lang="en-GB"/>
          </a:p>
        </p:txBody>
      </p:sp>
      <p:sp>
        <p:nvSpPr>
          <p:cNvPr id="6" name="Content Placeholder 5"/>
          <p:cNvSpPr>
            <a:spLocks noGrp="1"/>
          </p:cNvSpPr>
          <p:nvPr>
            <p:ph sz="quarter" idx="1"/>
          </p:nvPr>
        </p:nvSpPr>
        <p:spPr/>
        <p:txBody>
          <a:bodyPr>
            <a:normAutofit/>
          </a:bodyPr>
          <a:lstStyle/>
          <a:p>
            <a:r>
              <a:rPr lang="en-US" dirty="0"/>
              <a:t>How we can implement this Map ADT as efficiently as possible?</a:t>
            </a:r>
          </a:p>
          <a:p>
            <a:pPr lvl="1"/>
            <a:r>
              <a:rPr lang="en-US" dirty="0"/>
              <a:t>What data structures we have read so far?</a:t>
            </a:r>
          </a:p>
          <a:p>
            <a:r>
              <a:rPr lang="en-US" dirty="0"/>
              <a:t>Examples:</a:t>
            </a:r>
          </a:p>
          <a:p>
            <a:pPr marL="731520" lvl="1" indent="-457200">
              <a:buFont typeface="+mj-lt"/>
              <a:buAutoNum type="arabicPeriod"/>
            </a:pPr>
            <a:r>
              <a:rPr lang="en-US" dirty="0"/>
              <a:t>Let say we have a text file and we need to count frequency of each letter?</a:t>
            </a:r>
          </a:p>
          <a:p>
            <a:pPr lvl="2"/>
            <a:r>
              <a:rPr lang="en-US" dirty="0"/>
              <a:t>Sorted array of letters?</a:t>
            </a:r>
          </a:p>
          <a:p>
            <a:pPr marL="731520" lvl="1" indent="-457200">
              <a:buFont typeface="+mj-lt"/>
              <a:buAutoNum type="arabicPeriod"/>
            </a:pPr>
            <a:r>
              <a:rPr lang="en-US" dirty="0"/>
              <a:t>If we need to store dictionary of words, for spell checking?</a:t>
            </a:r>
          </a:p>
          <a:p>
            <a:pPr lvl="2"/>
            <a:r>
              <a:rPr lang="en-US" dirty="0"/>
              <a:t>Sorted Array?</a:t>
            </a:r>
          </a:p>
          <a:p>
            <a:pPr lvl="2"/>
            <a:r>
              <a:rPr lang="en-US" dirty="0"/>
              <a:t>Search Trees </a:t>
            </a:r>
            <a:r>
              <a:rPr lang="en-US" dirty="0">
                <a:sym typeface="Wingdings" panose="05000000000000000000" pitchFamily="2" charset="2"/>
              </a:rPr>
              <a:t> balanced</a:t>
            </a:r>
          </a:p>
          <a:p>
            <a:pPr lvl="1"/>
            <a:r>
              <a:rPr lang="en-US" dirty="0">
                <a:sym typeface="Wingdings" panose="05000000000000000000" pitchFamily="2" charset="2"/>
              </a:rPr>
              <a:t>To lookup username and password for authentication?</a:t>
            </a:r>
            <a:endParaRPr lang="en-US" dirty="0"/>
          </a:p>
          <a:p>
            <a:r>
              <a:rPr lang="en-US" dirty="0"/>
              <a:t>Time complexity?</a:t>
            </a:r>
          </a:p>
          <a:p>
            <a:pPr lvl="1"/>
            <a:r>
              <a:rPr lang="en-US" dirty="0"/>
              <a:t>Does size of data matter?</a:t>
            </a:r>
          </a:p>
          <a:p>
            <a:pPr lvl="1"/>
            <a:endParaRPr lang="en-US" dirty="0"/>
          </a:p>
        </p:txBody>
      </p:sp>
    </p:spTree>
    <p:extLst>
      <p:ext uri="{BB962C8B-B14F-4D97-AF65-F5344CB8AC3E}">
        <p14:creationId xmlns:p14="http://schemas.microsoft.com/office/powerpoint/2010/main" val="167041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6</a:t>
            </a:fld>
            <a:endParaRPr lang="en-GB"/>
          </a:p>
        </p:txBody>
      </p:sp>
      <p:sp>
        <p:nvSpPr>
          <p:cNvPr id="6" name="Content Placeholder 5"/>
          <p:cNvSpPr>
            <a:spLocks noGrp="1"/>
          </p:cNvSpPr>
          <p:nvPr>
            <p:ph sz="quarter" idx="1"/>
          </p:nvPr>
        </p:nvSpPr>
        <p:spPr/>
        <p:txBody>
          <a:bodyPr/>
          <a:lstStyle/>
          <a:p>
            <a:r>
              <a:rPr lang="en-US" dirty="0"/>
              <a:t>A data structure which provides insertion, deletion and search in O(1) time in average case. </a:t>
            </a:r>
          </a:p>
          <a:p>
            <a:r>
              <a:rPr lang="en-US" b="1" dirty="0"/>
              <a:t>Idea</a:t>
            </a:r>
            <a:r>
              <a:rPr lang="en-US" dirty="0"/>
              <a:t>: Use the key as address to find its associated value. There are two components:</a:t>
            </a:r>
          </a:p>
          <a:p>
            <a:pPr lvl="2"/>
            <a:r>
              <a:rPr lang="en-US" b="1" dirty="0"/>
              <a:t>Look-up table/array: </a:t>
            </a:r>
            <a:r>
              <a:rPr lang="en-US" dirty="0"/>
              <a:t>an array to hold data, each position can be referred as a </a:t>
            </a:r>
            <a:r>
              <a:rPr lang="en-US" b="1" dirty="0"/>
              <a:t>slot</a:t>
            </a:r>
            <a:r>
              <a:rPr lang="en-US" dirty="0"/>
              <a:t> or </a:t>
            </a:r>
            <a:r>
              <a:rPr lang="en-US" b="1" dirty="0"/>
              <a:t>bucket</a:t>
            </a:r>
            <a:r>
              <a:rPr lang="en-US" dirty="0"/>
              <a:t>.</a:t>
            </a:r>
          </a:p>
          <a:p>
            <a:pPr lvl="2"/>
            <a:r>
              <a:rPr lang="en-US" b="1" dirty="0"/>
              <a:t>Hash function</a:t>
            </a:r>
            <a:r>
              <a:rPr lang="en-US" dirty="0"/>
              <a:t>: a function to map key to an integer value that represents a slot of array (index).</a:t>
            </a:r>
          </a:p>
          <a:p>
            <a:pPr lvl="1"/>
            <a:r>
              <a:rPr lang="en-US" dirty="0"/>
              <a:t>Also known as </a:t>
            </a:r>
            <a:r>
              <a:rPr lang="en-US" b="1" dirty="0"/>
              <a:t>direct address table.</a:t>
            </a:r>
          </a:p>
        </p:txBody>
      </p:sp>
      <p:graphicFrame>
        <p:nvGraphicFramePr>
          <p:cNvPr id="8" name="Table 7"/>
          <p:cNvGraphicFramePr>
            <a:graphicFrameLocks noGrp="1"/>
          </p:cNvGraphicFramePr>
          <p:nvPr>
            <p:extLst>
              <p:ext uri="{D42A27DB-BD31-4B8C-83A1-F6EECF244321}">
                <p14:modId xmlns:p14="http://schemas.microsoft.com/office/powerpoint/2010/main" val="3360975923"/>
              </p:ext>
            </p:extLst>
          </p:nvPr>
        </p:nvGraphicFramePr>
        <p:xfrm>
          <a:off x="7841734" y="4302760"/>
          <a:ext cx="899460" cy="1879600"/>
        </p:xfrm>
        <a:graphic>
          <a:graphicData uri="http://schemas.openxmlformats.org/drawingml/2006/table">
            <a:tbl>
              <a:tblPr firstRow="1" bandRow="1">
                <a:tableStyleId>{0505E3EF-67EA-436B-97B2-0124C06EBD24}</a:tableStyleId>
              </a:tblPr>
              <a:tblGrid>
                <a:gridCol w="449730">
                  <a:extLst>
                    <a:ext uri="{9D8B030D-6E8A-4147-A177-3AD203B41FA5}">
                      <a16:colId xmlns:a16="http://schemas.microsoft.com/office/drawing/2014/main" val="20000"/>
                    </a:ext>
                  </a:extLst>
                </a:gridCol>
                <a:gridCol w="449730">
                  <a:extLst>
                    <a:ext uri="{9D8B030D-6E8A-4147-A177-3AD203B41FA5}">
                      <a16:colId xmlns:a16="http://schemas.microsoft.com/office/drawing/2014/main" val="20001"/>
                    </a:ext>
                  </a:extLst>
                </a:gridCol>
              </a:tblGrid>
              <a:tr h="370840">
                <a:tc>
                  <a:txBody>
                    <a:bodyPr/>
                    <a:lstStyle/>
                    <a:p>
                      <a:pPr algn="r"/>
                      <a:r>
                        <a:rPr lang="en-US" dirty="0"/>
                        <a:t>0</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0"/>
                  </a:ext>
                </a:extLst>
              </a:tr>
              <a:tr h="370840">
                <a:tc>
                  <a:txBody>
                    <a:bodyPr/>
                    <a:lstStyle/>
                    <a:p>
                      <a:pPr algn="r"/>
                      <a:r>
                        <a:rPr lang="en-US" dirty="0"/>
                        <a:t>1</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a:p>
                  </a:txBody>
                  <a:tcPr/>
                </a:tc>
                <a:extLst>
                  <a:ext uri="{0D108BD9-81ED-4DB2-BD59-A6C34878D82A}">
                    <a16:rowId xmlns:a16="http://schemas.microsoft.com/office/drawing/2014/main" val="10001"/>
                  </a:ext>
                </a:extLst>
              </a:tr>
              <a:tr h="370840">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r"/>
                      <a:r>
                        <a:rPr lang="en-US" dirty="0"/>
                        <a:t>3</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a:p>
                  </a:txBody>
                  <a:tcPr/>
                </a:tc>
                <a:extLst>
                  <a:ext uri="{0D108BD9-81ED-4DB2-BD59-A6C34878D82A}">
                    <a16:rowId xmlns:a16="http://schemas.microsoft.com/office/drawing/2014/main" val="10003"/>
                  </a:ext>
                </a:extLst>
              </a:tr>
              <a:tr h="370840">
                <a:tc>
                  <a:txBody>
                    <a:bodyPr/>
                    <a:lstStyle/>
                    <a:p>
                      <a:pPr algn="r"/>
                      <a:r>
                        <a:rPr lang="en-US" dirty="0"/>
                        <a:t>4</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26156344"/>
              </p:ext>
            </p:extLst>
          </p:nvPr>
        </p:nvGraphicFramePr>
        <p:xfrm>
          <a:off x="9052858" y="5786120"/>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a:off x="8625120" y="5961529"/>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608107737"/>
              </p:ext>
            </p:extLst>
          </p:nvPr>
        </p:nvGraphicFramePr>
        <p:xfrm>
          <a:off x="9052858" y="4690891"/>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4" name="Straight Arrow Connector 13"/>
          <p:cNvCxnSpPr/>
          <p:nvPr/>
        </p:nvCxnSpPr>
        <p:spPr>
          <a:xfrm>
            <a:off x="8625120" y="486630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959652637"/>
              </p:ext>
            </p:extLst>
          </p:nvPr>
        </p:nvGraphicFramePr>
        <p:xfrm>
          <a:off x="4557703" y="4680880"/>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Key</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47096380"/>
              </p:ext>
            </p:extLst>
          </p:nvPr>
        </p:nvGraphicFramePr>
        <p:xfrm>
          <a:off x="4557703" y="5229860"/>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Key</a:t>
                      </a:r>
                    </a:p>
                  </a:txBody>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874557361"/>
              </p:ext>
            </p:extLst>
          </p:nvPr>
        </p:nvGraphicFramePr>
        <p:xfrm>
          <a:off x="4555319" y="5773644"/>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Key</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527833216"/>
              </p:ext>
            </p:extLst>
          </p:nvPr>
        </p:nvGraphicFramePr>
        <p:xfrm>
          <a:off x="9049912" y="4271940"/>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35" name="Straight Arrow Connector 34"/>
          <p:cNvCxnSpPr/>
          <p:nvPr/>
        </p:nvCxnSpPr>
        <p:spPr>
          <a:xfrm>
            <a:off x="8622174" y="4447349"/>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925676" y="3771073"/>
            <a:ext cx="1460371" cy="3657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Look-Up Array </a:t>
            </a:r>
          </a:p>
        </p:txBody>
      </p:sp>
      <p:sp>
        <p:nvSpPr>
          <p:cNvPr id="38" name="Rectangle 37"/>
          <p:cNvSpPr/>
          <p:nvPr/>
        </p:nvSpPr>
        <p:spPr>
          <a:xfrm>
            <a:off x="5950424" y="3956036"/>
            <a:ext cx="1453696" cy="365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Hash-Function</a:t>
            </a:r>
          </a:p>
        </p:txBody>
      </p:sp>
      <p:cxnSp>
        <p:nvCxnSpPr>
          <p:cNvPr id="42" name="Curved Connector 41"/>
          <p:cNvCxnSpPr>
            <a:stCxn id="15" idx="3"/>
          </p:cNvCxnSpPr>
          <p:nvPr/>
        </p:nvCxnSpPr>
        <p:spPr>
          <a:xfrm>
            <a:off x="5563242" y="4866300"/>
            <a:ext cx="2565994" cy="1106659"/>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6" idx="3"/>
          </p:cNvCxnSpPr>
          <p:nvPr/>
        </p:nvCxnSpPr>
        <p:spPr>
          <a:xfrm flipV="1">
            <a:off x="5563242" y="4878777"/>
            <a:ext cx="2563610" cy="536503"/>
          </a:xfrm>
          <a:prstGeom prst="curved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0" idx="3"/>
          </p:cNvCxnSpPr>
          <p:nvPr/>
        </p:nvCxnSpPr>
        <p:spPr>
          <a:xfrm flipV="1">
            <a:off x="5560858" y="4505207"/>
            <a:ext cx="2482052" cy="1453857"/>
          </a:xfrm>
          <a:prstGeom prst="curved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950424" y="4379108"/>
            <a:ext cx="1453696" cy="173501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74990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7</a:t>
            </a:fld>
            <a:endParaRPr lang="en-GB"/>
          </a:p>
        </p:txBody>
      </p:sp>
      <p:sp>
        <p:nvSpPr>
          <p:cNvPr id="6" name="Content Placeholder 5"/>
          <p:cNvSpPr>
            <a:spLocks noGrp="1"/>
          </p:cNvSpPr>
          <p:nvPr>
            <p:ph sz="quarter" idx="1"/>
          </p:nvPr>
        </p:nvSpPr>
        <p:spPr/>
        <p:txBody>
          <a:bodyPr>
            <a:normAutofit/>
          </a:bodyPr>
          <a:lstStyle/>
          <a:p>
            <a:r>
              <a:rPr lang="en-US" dirty="0"/>
              <a:t>Letter Frequency- Hash Table</a:t>
            </a:r>
          </a:p>
          <a:p>
            <a:pPr marL="548640" lvl="2">
              <a:spcBef>
                <a:spcPts val="600"/>
              </a:spcBef>
              <a:buClr>
                <a:schemeClr val="accent1"/>
              </a:buClr>
            </a:pPr>
            <a:r>
              <a:rPr lang="en-US" dirty="0"/>
              <a:t>Unique mapping of key to slot</a:t>
            </a:r>
          </a:p>
          <a:p>
            <a:pPr marL="548640" lvl="2">
              <a:spcBef>
                <a:spcPts val="600"/>
              </a:spcBef>
              <a:buClr>
                <a:schemeClr val="accent1"/>
              </a:buClr>
            </a:pPr>
            <a:r>
              <a:rPr lang="en-US" dirty="0"/>
              <a:t>Simply call hash function to access the required slot</a:t>
            </a:r>
          </a:p>
          <a:p>
            <a:pPr marL="548640" lvl="2">
              <a:spcBef>
                <a:spcPts val="600"/>
              </a:spcBef>
              <a:buClr>
                <a:schemeClr val="accent1"/>
              </a:buClr>
            </a:pPr>
            <a:endParaRPr lang="en-US" dirty="0"/>
          </a:p>
          <a:p>
            <a:pPr marL="548640" lvl="2">
              <a:spcBef>
                <a:spcPts val="600"/>
              </a:spcBef>
              <a:buClr>
                <a:schemeClr val="accent1"/>
              </a:buClr>
            </a:pPr>
            <a:endParaRPr lang="en-US" dirty="0"/>
          </a:p>
          <a:p>
            <a:pPr marL="548640" lvl="2">
              <a:spcBef>
                <a:spcPts val="600"/>
              </a:spcBef>
              <a:buClr>
                <a:schemeClr val="accent1"/>
              </a:buClr>
            </a:pPr>
            <a:endParaRPr lang="en-US" dirty="0"/>
          </a:p>
          <a:p>
            <a:pPr marL="548640" lvl="2">
              <a:spcBef>
                <a:spcPts val="600"/>
              </a:spcBef>
              <a:buClr>
                <a:schemeClr val="accent1"/>
              </a:buClr>
            </a:pPr>
            <a:endParaRPr lang="en-US" dirty="0"/>
          </a:p>
          <a:p>
            <a:pPr marL="548640" lvl="2">
              <a:spcBef>
                <a:spcPts val="600"/>
              </a:spcBef>
              <a:buClr>
                <a:schemeClr val="accent1"/>
              </a:buClr>
            </a:pPr>
            <a:endParaRPr lang="en-US" dirty="0"/>
          </a:p>
          <a:p>
            <a:pPr lvl="1"/>
            <a:r>
              <a:rPr lang="en-US" dirty="0"/>
              <a:t>Operations are independent of size of data.</a:t>
            </a:r>
          </a:p>
          <a:p>
            <a:pPr lvl="2"/>
            <a:r>
              <a:rPr lang="en-US" dirty="0"/>
              <a:t>If mapping of key to slot is unique.</a:t>
            </a:r>
          </a:p>
          <a:p>
            <a:pPr lvl="2"/>
            <a:r>
              <a:rPr lang="en-US" dirty="0"/>
              <a:t>Search, delete, insert will take O(1) time in worst case</a:t>
            </a:r>
          </a:p>
          <a:p>
            <a:pPr marL="274320" lvl="1">
              <a:spcBef>
                <a:spcPts val="600"/>
              </a:spcBef>
              <a:buClr>
                <a:schemeClr val="accent1"/>
              </a:buClr>
            </a:pPr>
            <a:r>
              <a:rPr lang="en-US" dirty="0"/>
              <a:t>Array needs not to be sorted</a:t>
            </a:r>
          </a:p>
          <a:p>
            <a:pPr marL="274320" lvl="1">
              <a:spcBef>
                <a:spcPts val="600"/>
              </a:spcBef>
              <a:buClr>
                <a:schemeClr val="accent1"/>
              </a:buClr>
            </a:pPr>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21803847"/>
              </p:ext>
            </p:extLst>
          </p:nvPr>
        </p:nvGraphicFramePr>
        <p:xfrm>
          <a:off x="10335751" y="356294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9</a:t>
                      </a:r>
                    </a:p>
                  </a:txBody>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a:off x="9908013" y="3738358"/>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099293021"/>
              </p:ext>
            </p:extLst>
          </p:nvPr>
        </p:nvGraphicFramePr>
        <p:xfrm>
          <a:off x="10335751" y="2467720"/>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err="1"/>
                        <a:t>4</a:t>
                      </a:r>
                      <a:endParaRPr lang="en-US" dirty="0"/>
                    </a:p>
                  </a:txBody>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9908013" y="2643129"/>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233000933"/>
              </p:ext>
            </p:extLst>
          </p:nvPr>
        </p:nvGraphicFramePr>
        <p:xfrm>
          <a:off x="5840596" y="245770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92526689"/>
              </p:ext>
            </p:extLst>
          </p:nvPr>
        </p:nvGraphicFramePr>
        <p:xfrm>
          <a:off x="5840596" y="300668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t>
                      </a:r>
                      <a:r>
                        <a:rPr lang="en-US" dirty="0" err="1"/>
                        <a:t>i</a:t>
                      </a:r>
                      <a:r>
                        <a:rPr lang="en-US" dirty="0"/>
                        <a:t>’</a:t>
                      </a:r>
                    </a:p>
                  </a:txBody>
                  <a:tcPr/>
                </a:tc>
                <a:extLst>
                  <a:ext uri="{0D108BD9-81ED-4DB2-BD59-A6C34878D82A}">
                    <a16:rowId xmlns:a16="http://schemas.microsoft.com/office/drawing/2014/main" val="10000"/>
                  </a:ext>
                </a:extLst>
              </a:tr>
            </a:tbl>
          </a:graphicData>
        </a:graphic>
      </p:graphicFrame>
      <p:cxnSp>
        <p:nvCxnSpPr>
          <p:cNvPr id="14" name="Curved Connector 13"/>
          <p:cNvCxnSpPr>
            <a:stCxn id="12" idx="3"/>
          </p:cNvCxnSpPr>
          <p:nvPr/>
        </p:nvCxnSpPr>
        <p:spPr>
          <a:xfrm>
            <a:off x="6846135" y="2643129"/>
            <a:ext cx="2364818" cy="1104194"/>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3" idx="3"/>
          </p:cNvCxnSpPr>
          <p:nvPr/>
        </p:nvCxnSpPr>
        <p:spPr>
          <a:xfrm flipV="1">
            <a:off x="6846135" y="2653141"/>
            <a:ext cx="2362434" cy="538968"/>
          </a:xfrm>
          <a:prstGeom prst="curved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988977653"/>
              </p:ext>
            </p:extLst>
          </p:nvPr>
        </p:nvGraphicFramePr>
        <p:xfrm>
          <a:off x="5838212" y="3550473"/>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‘h’</a:t>
                      </a:r>
                    </a:p>
                  </a:txBody>
                  <a:tcPr/>
                </a:tc>
                <a:extLst>
                  <a:ext uri="{0D108BD9-81ED-4DB2-BD59-A6C34878D82A}">
                    <a16:rowId xmlns:a16="http://schemas.microsoft.com/office/drawing/2014/main" val="10000"/>
                  </a:ext>
                </a:extLst>
              </a:tr>
            </a:tbl>
          </a:graphicData>
        </a:graphic>
      </p:graphicFrame>
      <p:cxnSp>
        <p:nvCxnSpPr>
          <p:cNvPr id="17" name="Curved Connector 16"/>
          <p:cNvCxnSpPr>
            <a:stCxn id="16" idx="3"/>
          </p:cNvCxnSpPr>
          <p:nvPr/>
        </p:nvCxnSpPr>
        <p:spPr>
          <a:xfrm flipV="1">
            <a:off x="6843751" y="2279570"/>
            <a:ext cx="2280876" cy="1456323"/>
          </a:xfrm>
          <a:prstGeom prst="curved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33317" y="2155937"/>
            <a:ext cx="1453696" cy="22113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Slot = (</a:t>
            </a:r>
            <a:r>
              <a:rPr lang="en-US" sz="1600" dirty="0" err="1"/>
              <a:t>ascii</a:t>
            </a:r>
            <a:r>
              <a:rPr lang="en-US" sz="1600" dirty="0"/>
              <a:t> of key) mod N</a:t>
            </a:r>
          </a:p>
        </p:txBody>
      </p:sp>
      <p:graphicFrame>
        <p:nvGraphicFramePr>
          <p:cNvPr id="19" name="Table 18"/>
          <p:cNvGraphicFramePr>
            <a:graphicFrameLocks noGrp="1"/>
          </p:cNvGraphicFramePr>
          <p:nvPr>
            <p:extLst>
              <p:ext uri="{D42A27DB-BD31-4B8C-83A1-F6EECF244321}">
                <p14:modId xmlns:p14="http://schemas.microsoft.com/office/powerpoint/2010/main" val="16813628"/>
              </p:ext>
            </p:extLst>
          </p:nvPr>
        </p:nvGraphicFramePr>
        <p:xfrm>
          <a:off x="10332805" y="204876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5</a:t>
                      </a:r>
                    </a:p>
                  </a:txBody>
                  <a:tcPr/>
                </a:tc>
                <a:extLst>
                  <a:ext uri="{0D108BD9-81ED-4DB2-BD59-A6C34878D82A}">
                    <a16:rowId xmlns:a16="http://schemas.microsoft.com/office/drawing/2014/main" val="10000"/>
                  </a:ext>
                </a:extLst>
              </a:tr>
            </a:tbl>
          </a:graphicData>
        </a:graphic>
      </p:graphicFrame>
      <p:cxnSp>
        <p:nvCxnSpPr>
          <p:cNvPr id="20" name="Straight Arrow Connector 19"/>
          <p:cNvCxnSpPr/>
          <p:nvPr/>
        </p:nvCxnSpPr>
        <p:spPr>
          <a:xfrm>
            <a:off x="9905067" y="2224178"/>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208569" y="1547902"/>
            <a:ext cx="1460371" cy="3657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Look-Up Array </a:t>
            </a:r>
          </a:p>
        </p:txBody>
      </p:sp>
      <p:sp>
        <p:nvSpPr>
          <p:cNvPr id="22" name="Rectangle 21"/>
          <p:cNvSpPr/>
          <p:nvPr/>
        </p:nvSpPr>
        <p:spPr>
          <a:xfrm>
            <a:off x="7233317" y="1732865"/>
            <a:ext cx="1453696" cy="365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Hash-Function</a:t>
            </a:r>
          </a:p>
        </p:txBody>
      </p:sp>
      <p:graphicFrame>
        <p:nvGraphicFramePr>
          <p:cNvPr id="24" name="Table 23"/>
          <p:cNvGraphicFramePr>
            <a:graphicFrameLocks noGrp="1"/>
          </p:cNvGraphicFramePr>
          <p:nvPr>
            <p:extLst>
              <p:ext uri="{D42A27DB-BD31-4B8C-83A1-F6EECF244321}">
                <p14:modId xmlns:p14="http://schemas.microsoft.com/office/powerpoint/2010/main" val="4215330737"/>
              </p:ext>
            </p:extLst>
          </p:nvPr>
        </p:nvGraphicFramePr>
        <p:xfrm>
          <a:off x="10338023" y="4711641"/>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bl>
          </a:graphicData>
        </a:graphic>
      </p:graphicFrame>
      <p:cxnSp>
        <p:nvCxnSpPr>
          <p:cNvPr id="25" name="Straight Arrow Connector 24"/>
          <p:cNvCxnSpPr/>
          <p:nvPr/>
        </p:nvCxnSpPr>
        <p:spPr>
          <a:xfrm>
            <a:off x="9910285" y="488705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734821650"/>
              </p:ext>
            </p:extLst>
          </p:nvPr>
        </p:nvGraphicFramePr>
        <p:xfrm>
          <a:off x="9129441" y="2065938"/>
          <a:ext cx="899460" cy="3017520"/>
        </p:xfrm>
        <a:graphic>
          <a:graphicData uri="http://schemas.openxmlformats.org/drawingml/2006/table">
            <a:tbl>
              <a:tblPr firstRow="1" bandRow="1">
                <a:tableStyleId>{0505E3EF-67EA-436B-97B2-0124C06EBD24}</a:tableStyleId>
              </a:tblPr>
              <a:tblGrid>
                <a:gridCol w="449730">
                  <a:extLst>
                    <a:ext uri="{9D8B030D-6E8A-4147-A177-3AD203B41FA5}">
                      <a16:colId xmlns:a16="http://schemas.microsoft.com/office/drawing/2014/main" val="20000"/>
                    </a:ext>
                  </a:extLst>
                </a:gridCol>
                <a:gridCol w="449730">
                  <a:extLst>
                    <a:ext uri="{9D8B030D-6E8A-4147-A177-3AD203B41FA5}">
                      <a16:colId xmlns:a16="http://schemas.microsoft.com/office/drawing/2014/main" val="20001"/>
                    </a:ext>
                  </a:extLst>
                </a:gridCol>
              </a:tblGrid>
              <a:tr h="370840">
                <a:tc>
                  <a:txBody>
                    <a:bodyPr/>
                    <a:lstStyle/>
                    <a:p>
                      <a:pPr algn="r"/>
                      <a:r>
                        <a:rPr lang="en-US" dirty="0"/>
                        <a:t>0</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0"/>
                  </a:ext>
                </a:extLst>
              </a:tr>
              <a:tr h="370840">
                <a:tc>
                  <a:txBody>
                    <a:bodyPr/>
                    <a:lstStyle/>
                    <a:p>
                      <a:pPr algn="r"/>
                      <a:r>
                        <a:rPr lang="en-US" dirty="0"/>
                        <a:t>1</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1"/>
                  </a:ext>
                </a:extLst>
              </a:tr>
              <a:tr h="370840">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r"/>
                      <a:r>
                        <a:rPr lang="en-US" dirty="0"/>
                        <a:t>18</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3"/>
                  </a:ext>
                </a:extLst>
              </a:tr>
              <a:tr h="370840">
                <a:tc>
                  <a:txBody>
                    <a:bodyPr/>
                    <a:lstStyle/>
                    <a:p>
                      <a:pPr algn="r"/>
                      <a:r>
                        <a:rPr lang="en-US" dirty="0"/>
                        <a:t>19</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4"/>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r"/>
                      <a:r>
                        <a:rPr lang="en-US" dirty="0"/>
                        <a:t>24</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6"/>
                  </a:ext>
                </a:extLst>
              </a:tr>
              <a:tr h="370840">
                <a:tc>
                  <a:txBody>
                    <a:bodyPr/>
                    <a:lstStyle/>
                    <a:p>
                      <a:pPr algn="r"/>
                      <a:r>
                        <a:rPr lang="en-US" dirty="0"/>
                        <a:t>25</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1305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8</a:t>
            </a:fld>
            <a:endParaRPr lang="en-GB"/>
          </a:p>
        </p:txBody>
      </p:sp>
      <p:sp>
        <p:nvSpPr>
          <p:cNvPr id="6" name="Content Placeholder 5"/>
          <p:cNvSpPr>
            <a:spLocks noGrp="1"/>
          </p:cNvSpPr>
          <p:nvPr>
            <p:ph sz="quarter" idx="1"/>
          </p:nvPr>
        </p:nvSpPr>
        <p:spPr/>
        <p:txBody>
          <a:bodyPr>
            <a:normAutofit lnSpcReduction="10000"/>
          </a:bodyPr>
          <a:lstStyle/>
          <a:p>
            <a:r>
              <a:rPr lang="en-US" dirty="0"/>
              <a:t>Phone Directory- Hash Table</a:t>
            </a:r>
          </a:p>
          <a:p>
            <a:pPr lvl="1"/>
            <a:r>
              <a:rPr lang="en-US" dirty="0"/>
              <a:t>How many possible numbers ?</a:t>
            </a:r>
          </a:p>
          <a:p>
            <a:pPr lvl="1"/>
            <a:r>
              <a:rPr lang="en-US" dirty="0"/>
              <a:t>One-to-one mapping is not feasible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Size of table&lt;range of data</a:t>
            </a:r>
          </a:p>
          <a:p>
            <a:pPr lvl="2"/>
            <a:r>
              <a:rPr lang="en-US" dirty="0">
                <a:solidFill>
                  <a:srgbClr val="FF0000"/>
                </a:solidFill>
              </a:rPr>
              <a:t>Any potential issue with smaller hash table?</a:t>
            </a:r>
          </a:p>
          <a:p>
            <a:pPr lvl="2"/>
            <a:r>
              <a:rPr lang="en-US" dirty="0"/>
              <a:t>collision</a:t>
            </a:r>
          </a:p>
        </p:txBody>
      </p:sp>
      <p:graphicFrame>
        <p:nvGraphicFramePr>
          <p:cNvPr id="7" name="Table 6"/>
          <p:cNvGraphicFramePr>
            <a:graphicFrameLocks noGrp="1"/>
          </p:cNvGraphicFramePr>
          <p:nvPr>
            <p:extLst>
              <p:ext uri="{D42A27DB-BD31-4B8C-83A1-F6EECF244321}">
                <p14:modId xmlns:p14="http://schemas.microsoft.com/office/powerpoint/2010/main" val="1823121779"/>
              </p:ext>
            </p:extLst>
          </p:nvPr>
        </p:nvGraphicFramePr>
        <p:xfrm>
          <a:off x="10335751" y="3562949"/>
          <a:ext cx="1005539" cy="64008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err="1"/>
                        <a:t>zaki</a:t>
                      </a:r>
                      <a:r>
                        <a:rPr lang="en-US" dirty="0"/>
                        <a:t>, 4567</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9908013" y="3738358"/>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303324800"/>
              </p:ext>
            </p:extLst>
          </p:nvPr>
        </p:nvGraphicFramePr>
        <p:xfrm>
          <a:off x="10335751" y="2467720"/>
          <a:ext cx="1005539" cy="64008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err="1"/>
                        <a:t>saad</a:t>
                      </a:r>
                      <a:r>
                        <a:rPr lang="en-US" dirty="0"/>
                        <a:t>, 1290</a:t>
                      </a:r>
                    </a:p>
                  </a:txBody>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a:off x="9908013" y="2643129"/>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578469504"/>
              </p:ext>
            </p:extLst>
          </p:nvPr>
        </p:nvGraphicFramePr>
        <p:xfrm>
          <a:off x="5840596" y="245770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t>
                      </a:r>
                      <a:r>
                        <a:rPr lang="en-US" dirty="0" err="1"/>
                        <a:t>zaki</a:t>
                      </a:r>
                      <a:r>
                        <a:rPr lang="en-US" dirty="0"/>
                        <a:t>’</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16976724"/>
              </p:ext>
            </p:extLst>
          </p:nvPr>
        </p:nvGraphicFramePr>
        <p:xfrm>
          <a:off x="5840596" y="300668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t>
                      </a:r>
                      <a:r>
                        <a:rPr lang="en-US" dirty="0" err="1"/>
                        <a:t>noor</a:t>
                      </a:r>
                      <a:r>
                        <a:rPr lang="en-US" dirty="0"/>
                        <a:t>’</a:t>
                      </a:r>
                    </a:p>
                  </a:txBody>
                  <a:tcPr/>
                </a:tc>
                <a:extLst>
                  <a:ext uri="{0D108BD9-81ED-4DB2-BD59-A6C34878D82A}">
                    <a16:rowId xmlns:a16="http://schemas.microsoft.com/office/drawing/2014/main" val="10000"/>
                  </a:ext>
                </a:extLst>
              </a:tr>
            </a:tbl>
          </a:graphicData>
        </a:graphic>
      </p:graphicFrame>
      <p:cxnSp>
        <p:nvCxnSpPr>
          <p:cNvPr id="13" name="Curved Connector 12"/>
          <p:cNvCxnSpPr>
            <a:stCxn id="11" idx="3"/>
          </p:cNvCxnSpPr>
          <p:nvPr/>
        </p:nvCxnSpPr>
        <p:spPr>
          <a:xfrm>
            <a:off x="6846135" y="2643129"/>
            <a:ext cx="2364818" cy="1104194"/>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12" idx="3"/>
          </p:cNvCxnSpPr>
          <p:nvPr/>
        </p:nvCxnSpPr>
        <p:spPr>
          <a:xfrm>
            <a:off x="6846135" y="3192109"/>
            <a:ext cx="2362434" cy="1312801"/>
          </a:xfrm>
          <a:prstGeom prst="curved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139561022"/>
              </p:ext>
            </p:extLst>
          </p:nvPr>
        </p:nvGraphicFramePr>
        <p:xfrm>
          <a:off x="5838212" y="3550473"/>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a:t>‘</a:t>
                      </a:r>
                      <a:r>
                        <a:rPr lang="en-US" dirty="0" err="1"/>
                        <a:t>saad</a:t>
                      </a:r>
                      <a:r>
                        <a:rPr lang="en-US" dirty="0"/>
                        <a:t>’</a:t>
                      </a:r>
                    </a:p>
                  </a:txBody>
                  <a:tcPr/>
                </a:tc>
                <a:extLst>
                  <a:ext uri="{0D108BD9-81ED-4DB2-BD59-A6C34878D82A}">
                    <a16:rowId xmlns:a16="http://schemas.microsoft.com/office/drawing/2014/main" val="10000"/>
                  </a:ext>
                </a:extLst>
              </a:tr>
            </a:tbl>
          </a:graphicData>
        </a:graphic>
      </p:graphicFrame>
      <p:cxnSp>
        <p:nvCxnSpPr>
          <p:cNvPr id="16" name="Curved Connector 15"/>
          <p:cNvCxnSpPr>
            <a:stCxn id="15" idx="3"/>
          </p:cNvCxnSpPr>
          <p:nvPr/>
        </p:nvCxnSpPr>
        <p:spPr>
          <a:xfrm flipV="1">
            <a:off x="6843751" y="2643129"/>
            <a:ext cx="2488508" cy="1092764"/>
          </a:xfrm>
          <a:prstGeom prst="curved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3317" y="2155937"/>
            <a:ext cx="1453696" cy="221134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Slot= sum(</a:t>
            </a:r>
            <a:r>
              <a:rPr lang="en-US" sz="1600" dirty="0" err="1"/>
              <a:t>ascii</a:t>
            </a:r>
            <a:r>
              <a:rPr lang="en-US" sz="1600" dirty="0"/>
              <a:t> of  each character) mod N</a:t>
            </a:r>
          </a:p>
        </p:txBody>
      </p:sp>
      <p:graphicFrame>
        <p:nvGraphicFramePr>
          <p:cNvPr id="18" name="Table 17"/>
          <p:cNvGraphicFramePr>
            <a:graphicFrameLocks noGrp="1"/>
          </p:cNvGraphicFramePr>
          <p:nvPr>
            <p:extLst>
              <p:ext uri="{D42A27DB-BD31-4B8C-83A1-F6EECF244321}">
                <p14:modId xmlns:p14="http://schemas.microsoft.com/office/powerpoint/2010/main" val="843845944"/>
              </p:ext>
            </p:extLst>
          </p:nvPr>
        </p:nvGraphicFramePr>
        <p:xfrm>
          <a:off x="10332805" y="2048769"/>
          <a:ext cx="1005539" cy="37084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19" name="Straight Arrow Connector 18"/>
          <p:cNvCxnSpPr/>
          <p:nvPr/>
        </p:nvCxnSpPr>
        <p:spPr>
          <a:xfrm>
            <a:off x="9905067" y="2224178"/>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208569" y="1547902"/>
            <a:ext cx="1460371" cy="3657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a:t>Look-Up Array </a:t>
            </a:r>
          </a:p>
        </p:txBody>
      </p:sp>
      <p:sp>
        <p:nvSpPr>
          <p:cNvPr id="21" name="Rectangle 20"/>
          <p:cNvSpPr/>
          <p:nvPr/>
        </p:nvSpPr>
        <p:spPr>
          <a:xfrm>
            <a:off x="7233317" y="1732865"/>
            <a:ext cx="1453696" cy="365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Hash-Function</a:t>
            </a:r>
          </a:p>
        </p:txBody>
      </p:sp>
      <p:graphicFrame>
        <p:nvGraphicFramePr>
          <p:cNvPr id="22" name="Table 21"/>
          <p:cNvGraphicFramePr>
            <a:graphicFrameLocks noGrp="1"/>
          </p:cNvGraphicFramePr>
          <p:nvPr>
            <p:extLst>
              <p:ext uri="{D42A27DB-BD31-4B8C-83A1-F6EECF244321}">
                <p14:modId xmlns:p14="http://schemas.microsoft.com/office/powerpoint/2010/main" val="3915580704"/>
              </p:ext>
            </p:extLst>
          </p:nvPr>
        </p:nvGraphicFramePr>
        <p:xfrm>
          <a:off x="10338023" y="4329501"/>
          <a:ext cx="1005539" cy="640080"/>
        </p:xfrm>
        <a:graphic>
          <a:graphicData uri="http://schemas.openxmlformats.org/drawingml/2006/table">
            <a:tbl>
              <a:tblPr firstRow="1" bandRow="1">
                <a:tableStyleId>{8A107856-5554-42FB-B03E-39F5DBC370BA}</a:tableStyleId>
              </a:tblPr>
              <a:tblGrid>
                <a:gridCol w="1005539">
                  <a:extLst>
                    <a:ext uri="{9D8B030D-6E8A-4147-A177-3AD203B41FA5}">
                      <a16:colId xmlns:a16="http://schemas.microsoft.com/office/drawing/2014/main" val="20000"/>
                    </a:ext>
                  </a:extLst>
                </a:gridCol>
              </a:tblGrid>
              <a:tr h="370840">
                <a:tc>
                  <a:txBody>
                    <a:bodyPr/>
                    <a:lstStyle/>
                    <a:p>
                      <a:r>
                        <a:rPr lang="en-US" dirty="0" err="1"/>
                        <a:t>noor</a:t>
                      </a:r>
                      <a:r>
                        <a:rPr lang="en-US" dirty="0"/>
                        <a:t>, 4567</a:t>
                      </a:r>
                    </a:p>
                  </a:txBody>
                  <a:tcPr/>
                </a:tc>
                <a:extLst>
                  <a:ext uri="{0D108BD9-81ED-4DB2-BD59-A6C34878D82A}">
                    <a16:rowId xmlns:a16="http://schemas.microsoft.com/office/drawing/2014/main" val="10000"/>
                  </a:ext>
                </a:extLst>
              </a:tr>
            </a:tbl>
          </a:graphicData>
        </a:graphic>
      </p:graphicFrame>
      <p:cxnSp>
        <p:nvCxnSpPr>
          <p:cNvPr id="23" name="Straight Arrow Connector 22"/>
          <p:cNvCxnSpPr/>
          <p:nvPr/>
        </p:nvCxnSpPr>
        <p:spPr>
          <a:xfrm>
            <a:off x="9910285" y="4504910"/>
            <a:ext cx="4572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2094816890"/>
              </p:ext>
            </p:extLst>
          </p:nvPr>
        </p:nvGraphicFramePr>
        <p:xfrm>
          <a:off x="9129441" y="2065938"/>
          <a:ext cx="899460" cy="3784600"/>
        </p:xfrm>
        <a:graphic>
          <a:graphicData uri="http://schemas.openxmlformats.org/drawingml/2006/table">
            <a:tbl>
              <a:tblPr firstRow="1" bandRow="1">
                <a:tableStyleId>{0505E3EF-67EA-436B-97B2-0124C06EBD24}</a:tableStyleId>
              </a:tblPr>
              <a:tblGrid>
                <a:gridCol w="449730">
                  <a:extLst>
                    <a:ext uri="{9D8B030D-6E8A-4147-A177-3AD203B41FA5}">
                      <a16:colId xmlns:a16="http://schemas.microsoft.com/office/drawing/2014/main" val="20000"/>
                    </a:ext>
                  </a:extLst>
                </a:gridCol>
                <a:gridCol w="449730">
                  <a:extLst>
                    <a:ext uri="{9D8B030D-6E8A-4147-A177-3AD203B41FA5}">
                      <a16:colId xmlns:a16="http://schemas.microsoft.com/office/drawing/2014/main" val="20001"/>
                    </a:ext>
                  </a:extLst>
                </a:gridCol>
              </a:tblGrid>
              <a:tr h="370840">
                <a:tc>
                  <a:txBody>
                    <a:bodyPr/>
                    <a:lstStyle/>
                    <a:p>
                      <a:pPr algn="r"/>
                      <a:r>
                        <a:rPr lang="en-US" dirty="0"/>
                        <a:t>0</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0"/>
                  </a:ext>
                </a:extLst>
              </a:tr>
              <a:tr h="370840">
                <a:tc>
                  <a:txBody>
                    <a:bodyPr/>
                    <a:lstStyle/>
                    <a:p>
                      <a:pPr algn="r"/>
                      <a:r>
                        <a:rPr lang="en-US" dirty="0"/>
                        <a:t>1</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1"/>
                  </a:ext>
                </a:extLst>
              </a:tr>
              <a:tr h="370840">
                <a:tc>
                  <a:txBody>
                    <a:bodyPr/>
                    <a:lstStyle/>
                    <a:p>
                      <a:pPr algn="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r"/>
                      <a:r>
                        <a:rPr lang="en-US" dirty="0"/>
                        <a:t>18</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3"/>
                  </a:ext>
                </a:extLst>
              </a:tr>
              <a:tr h="370840">
                <a:tc>
                  <a:txBody>
                    <a:bodyPr/>
                    <a:lstStyle/>
                    <a:p>
                      <a:pPr algn="r"/>
                      <a:r>
                        <a:rPr lang="en-US" dirty="0"/>
                        <a:t>22</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4"/>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r"/>
                      <a:r>
                        <a:rPr lang="en-US" dirty="0"/>
                        <a:t>38</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6"/>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2000" b="1" dirty="0"/>
                        <a:t>:</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r"/>
                      <a:r>
                        <a:rPr lang="en-US" dirty="0"/>
                        <a:t>59</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8"/>
                  </a:ext>
                </a:extLst>
              </a:tr>
              <a:tr h="370840">
                <a:tc>
                  <a:txBody>
                    <a:bodyPr/>
                    <a:lstStyle/>
                    <a:p>
                      <a:pPr algn="r"/>
                      <a:r>
                        <a:rPr lang="en-US" dirty="0"/>
                        <a:t>50</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0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Date Placeholder 2"/>
          <p:cNvSpPr>
            <a:spLocks noGrp="1"/>
          </p:cNvSpPr>
          <p:nvPr>
            <p:ph type="dt" sz="half" idx="10"/>
          </p:nvPr>
        </p:nvSpPr>
        <p:spPr/>
        <p:txBody>
          <a:bodyPr/>
          <a:lstStyle/>
          <a:p>
            <a:fld id="{8F6BEB98-2A18-4F36-83C1-A7EE49A847E9}" type="datetime1">
              <a:rPr lang="en-GB" smtClean="0"/>
              <a:t>17/05/2017</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9</a:t>
            </a:fld>
            <a:endParaRPr lang="en-GB"/>
          </a:p>
        </p:txBody>
      </p:sp>
      <p:sp>
        <p:nvSpPr>
          <p:cNvPr id="6" name="Content Placeholder 5"/>
          <p:cNvSpPr>
            <a:spLocks noGrp="1"/>
          </p:cNvSpPr>
          <p:nvPr>
            <p:ph sz="quarter" idx="1"/>
          </p:nvPr>
        </p:nvSpPr>
        <p:spPr/>
        <p:txBody>
          <a:bodyPr>
            <a:normAutofit lnSpcReduction="10000"/>
          </a:bodyPr>
          <a:lstStyle/>
          <a:p>
            <a:r>
              <a:rPr lang="en-US" dirty="0"/>
              <a:t>Two Challenges:</a:t>
            </a:r>
          </a:p>
          <a:p>
            <a:pPr marL="731520" lvl="1" indent="-457200">
              <a:buFont typeface="+mj-lt"/>
              <a:buAutoNum type="arabicPeriod"/>
            </a:pPr>
            <a:r>
              <a:rPr lang="en-US" dirty="0"/>
              <a:t>Hash function</a:t>
            </a:r>
          </a:p>
          <a:p>
            <a:pPr lvl="2"/>
            <a:r>
              <a:rPr lang="en-US" dirty="0"/>
              <a:t>How to map keys to slots?</a:t>
            </a:r>
          </a:p>
          <a:p>
            <a:pPr lvl="2"/>
            <a:r>
              <a:rPr lang="en-US" dirty="0"/>
              <a:t>Should minimize </a:t>
            </a:r>
            <a:r>
              <a:rPr lang="en-US" b="1" dirty="0"/>
              <a:t>collision</a:t>
            </a:r>
            <a:r>
              <a:rPr lang="en-US" dirty="0"/>
              <a:t>, which occurs when two different keys are mapped to same index/slot.</a:t>
            </a:r>
          </a:p>
          <a:p>
            <a:pPr lvl="2"/>
            <a:endParaRPr lang="en-US" dirty="0"/>
          </a:p>
          <a:p>
            <a:pPr lvl="2"/>
            <a:endParaRPr lang="en-US" dirty="0"/>
          </a:p>
          <a:p>
            <a:pPr lvl="2"/>
            <a:endParaRPr lang="en-US" dirty="0"/>
          </a:p>
          <a:p>
            <a:pPr marL="731520" lvl="1" indent="-457200">
              <a:buFont typeface="+mj-lt"/>
              <a:buAutoNum type="arabicPeriod"/>
            </a:pPr>
            <a:endParaRPr lang="en-US" dirty="0"/>
          </a:p>
          <a:p>
            <a:pPr marL="731520" lvl="1" indent="-457200">
              <a:buFont typeface="+mj-lt"/>
              <a:buAutoNum type="arabicPeriod"/>
            </a:pPr>
            <a:endParaRPr lang="en-US" dirty="0"/>
          </a:p>
          <a:p>
            <a:pPr marL="731520" lvl="1" indent="-457200">
              <a:buFont typeface="+mj-lt"/>
              <a:buAutoNum type="arabicPeriod"/>
            </a:pPr>
            <a:endParaRPr lang="en-US" dirty="0"/>
          </a:p>
          <a:p>
            <a:pPr marL="731520" lvl="1" indent="-457200">
              <a:buFont typeface="+mj-lt"/>
              <a:buAutoNum type="arabicPeriod"/>
            </a:pPr>
            <a:r>
              <a:rPr lang="en-US" dirty="0"/>
              <a:t>Size of Look-up array</a:t>
            </a:r>
          </a:p>
          <a:p>
            <a:pPr lvl="2"/>
            <a:r>
              <a:rPr lang="en-US" dirty="0"/>
              <a:t>Size can also cause collisions</a:t>
            </a:r>
          </a:p>
          <a:p>
            <a:pPr lvl="2"/>
            <a:r>
              <a:rPr lang="en-US" dirty="0"/>
              <a:t>Purpose is to minimize space wastage and collisions</a:t>
            </a:r>
          </a:p>
          <a:p>
            <a:pPr marL="594360" lvl="2" indent="0">
              <a:buNone/>
            </a:pPr>
            <a:endParaRPr lang="en-US" dirty="0"/>
          </a:p>
          <a:p>
            <a:pPr lvl="1"/>
            <a:endParaRPr lang="en-US" dirty="0"/>
          </a:p>
          <a:p>
            <a:pPr lvl="2"/>
            <a:endParaRPr lang="en-US" dirty="0"/>
          </a:p>
          <a:p>
            <a:pPr lvl="2"/>
            <a:endParaRPr lang="en-US" dirty="0"/>
          </a:p>
        </p:txBody>
      </p:sp>
      <p:pic>
        <p:nvPicPr>
          <p:cNvPr id="7" name="Picture 6"/>
          <p:cNvPicPr>
            <a:picLocks noChangeAspect="1"/>
          </p:cNvPicPr>
          <p:nvPr/>
        </p:nvPicPr>
        <p:blipFill>
          <a:blip r:embed="rId2"/>
          <a:stretch>
            <a:fillRect/>
          </a:stretch>
        </p:blipFill>
        <p:spPr>
          <a:xfrm>
            <a:off x="1464095" y="2880346"/>
            <a:ext cx="5608797" cy="1913267"/>
          </a:xfrm>
          <a:prstGeom prst="rect">
            <a:avLst/>
          </a:prstGeom>
        </p:spPr>
      </p:pic>
    </p:spTree>
    <p:extLst>
      <p:ext uri="{BB962C8B-B14F-4D97-AF65-F5344CB8AC3E}">
        <p14:creationId xmlns:p14="http://schemas.microsoft.com/office/powerpoint/2010/main" val="272178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52020</TotalTime>
  <Words>4157</Words>
  <Application>Microsoft Office PowerPoint</Application>
  <PresentationFormat>Widescreen</PresentationFormat>
  <Paragraphs>1072</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Times New Roman</vt:lpstr>
      <vt:lpstr>Wingdings</vt:lpstr>
      <vt:lpstr>Wingdings 3</vt:lpstr>
      <vt:lpstr>Origin</vt:lpstr>
      <vt:lpstr>Maps, Hash Table</vt:lpstr>
      <vt:lpstr>Outline</vt:lpstr>
      <vt:lpstr>Map</vt:lpstr>
      <vt:lpstr>Applications</vt:lpstr>
      <vt:lpstr>Implementation?</vt:lpstr>
      <vt:lpstr>Hash Table</vt:lpstr>
      <vt:lpstr>Hash Table</vt:lpstr>
      <vt:lpstr>Hash Table</vt:lpstr>
      <vt:lpstr>Hash Table</vt:lpstr>
      <vt:lpstr>Hash Function</vt:lpstr>
      <vt:lpstr>Hash Function</vt:lpstr>
      <vt:lpstr>Hash Function</vt:lpstr>
      <vt:lpstr>Java’s Built-in Hash Function</vt:lpstr>
      <vt:lpstr>Common Hashing Techniques</vt:lpstr>
      <vt:lpstr>Common Hashing Techniques</vt:lpstr>
      <vt:lpstr>Common Hashing Techniques</vt:lpstr>
      <vt:lpstr>Common Hashing Techniques</vt:lpstr>
      <vt:lpstr>Compression Function Variation</vt:lpstr>
      <vt:lpstr>Collision</vt:lpstr>
      <vt:lpstr>Collision Handling</vt:lpstr>
      <vt:lpstr>Separate Chaining</vt:lpstr>
      <vt:lpstr>Separate Chaining</vt:lpstr>
      <vt:lpstr>Open Addressing</vt:lpstr>
      <vt:lpstr>Linear Probing</vt:lpstr>
      <vt:lpstr>Linear Probing</vt:lpstr>
      <vt:lpstr>Quadrating Probing</vt:lpstr>
      <vt:lpstr>Quadrating Probing</vt:lpstr>
      <vt:lpstr>Double Hashing</vt:lpstr>
      <vt:lpstr>Double Hashing</vt:lpstr>
      <vt:lpstr>Open Addressing</vt:lpstr>
      <vt:lpstr>Open Addressing</vt:lpstr>
      <vt:lpstr>Open Addressing</vt:lpstr>
      <vt:lpstr>Lazy deletion</vt:lpstr>
      <vt:lpstr>Lazy deletion</vt:lpstr>
      <vt:lpstr>ReHashing</vt:lpstr>
      <vt:lpstr>Hash Table</vt:lpstr>
      <vt:lpstr>Visualizations</vt:lpstr>
      <vt:lpstr>Practice Problem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Saba Anwar</cp:lastModifiedBy>
  <cp:revision>975</cp:revision>
  <dcterms:created xsi:type="dcterms:W3CDTF">2014-08-15T08:02:42Z</dcterms:created>
  <dcterms:modified xsi:type="dcterms:W3CDTF">2017-05-17T18:00:28Z</dcterms:modified>
</cp:coreProperties>
</file>