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32"/>
  </p:notesMasterIdLst>
  <p:sldIdLst>
    <p:sldId id="256" r:id="rId2"/>
    <p:sldId id="297" r:id="rId3"/>
    <p:sldId id="284" r:id="rId4"/>
    <p:sldId id="301" r:id="rId5"/>
    <p:sldId id="372" r:id="rId6"/>
    <p:sldId id="285" r:id="rId7"/>
    <p:sldId id="300" r:id="rId8"/>
    <p:sldId id="342" r:id="rId9"/>
    <p:sldId id="292" r:id="rId10"/>
    <p:sldId id="356" r:id="rId11"/>
    <p:sldId id="358" r:id="rId12"/>
    <p:sldId id="359" r:id="rId13"/>
    <p:sldId id="360" r:id="rId14"/>
    <p:sldId id="361" r:id="rId15"/>
    <p:sldId id="363" r:id="rId16"/>
    <p:sldId id="357" r:id="rId17"/>
    <p:sldId id="349" r:id="rId18"/>
    <p:sldId id="350" r:id="rId19"/>
    <p:sldId id="351" r:id="rId20"/>
    <p:sldId id="352" r:id="rId21"/>
    <p:sldId id="353" r:id="rId22"/>
    <p:sldId id="354" r:id="rId23"/>
    <p:sldId id="355" r:id="rId24"/>
    <p:sldId id="319" r:id="rId25"/>
    <p:sldId id="367" r:id="rId26"/>
    <p:sldId id="368" r:id="rId27"/>
    <p:sldId id="369" r:id="rId28"/>
    <p:sldId id="366" r:id="rId29"/>
    <p:sldId id="328" r:id="rId30"/>
    <p:sldId id="37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228"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702821-4392-4E66-A424-644F0CCB0DE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19E9CA5-0DAB-418B-9DA5-2B5D5B4F0335}">
      <dgm:prSet phldrT="[Text]"/>
      <dgm:spPr/>
      <dgm:t>
        <a:bodyPr/>
        <a:lstStyle/>
        <a:p>
          <a:r>
            <a:rPr lang="en-US" dirty="0"/>
            <a:t>Data Structure</a:t>
          </a:r>
        </a:p>
      </dgm:t>
    </dgm:pt>
    <dgm:pt modelId="{AC9969BB-A0CB-4432-82CE-71B8F754DDF1}" type="parTrans" cxnId="{174F522A-0F0A-4E0E-8763-77261B1FA925}">
      <dgm:prSet/>
      <dgm:spPr/>
      <dgm:t>
        <a:bodyPr/>
        <a:lstStyle/>
        <a:p>
          <a:endParaRPr lang="en-US"/>
        </a:p>
      </dgm:t>
    </dgm:pt>
    <dgm:pt modelId="{675FADD6-06F9-4FED-A6B7-B5A51DDB70DA}" type="sibTrans" cxnId="{174F522A-0F0A-4E0E-8763-77261B1FA925}">
      <dgm:prSet/>
      <dgm:spPr/>
      <dgm:t>
        <a:bodyPr/>
        <a:lstStyle/>
        <a:p>
          <a:endParaRPr lang="en-US"/>
        </a:p>
      </dgm:t>
    </dgm:pt>
    <dgm:pt modelId="{4F80F82B-9E5E-4A3F-BD49-9464C8701A3F}">
      <dgm:prSet phldrT="[Text]"/>
      <dgm:spPr/>
      <dgm:t>
        <a:bodyPr/>
        <a:lstStyle/>
        <a:p>
          <a:r>
            <a:rPr lang="en-US" dirty="0"/>
            <a:t>Linear</a:t>
          </a:r>
        </a:p>
      </dgm:t>
    </dgm:pt>
    <dgm:pt modelId="{39C5F81F-BA9A-4BD9-96E9-561905316ABE}" type="parTrans" cxnId="{74C4369B-DA4A-4A8F-BE6A-F0F433E56AC1}">
      <dgm:prSet/>
      <dgm:spPr/>
      <dgm:t>
        <a:bodyPr/>
        <a:lstStyle/>
        <a:p>
          <a:endParaRPr lang="en-US"/>
        </a:p>
      </dgm:t>
    </dgm:pt>
    <dgm:pt modelId="{B8AD357A-748B-4239-87CD-FF683B9715DA}" type="sibTrans" cxnId="{74C4369B-DA4A-4A8F-BE6A-F0F433E56AC1}">
      <dgm:prSet/>
      <dgm:spPr/>
      <dgm:t>
        <a:bodyPr/>
        <a:lstStyle/>
        <a:p>
          <a:endParaRPr lang="en-US"/>
        </a:p>
      </dgm:t>
    </dgm:pt>
    <dgm:pt modelId="{8094CAEC-8580-4B82-99B8-C7C0385AA4A0}">
      <dgm:prSet phldrT="[Text]"/>
      <dgm:spPr/>
      <dgm:t>
        <a:bodyPr/>
        <a:lstStyle/>
        <a:p>
          <a:r>
            <a:rPr lang="en-US" dirty="0"/>
            <a:t>Non Linear</a:t>
          </a:r>
        </a:p>
      </dgm:t>
    </dgm:pt>
    <dgm:pt modelId="{D9130A55-780F-41ED-AF05-CFE5C5F225B0}" type="parTrans" cxnId="{5861E4CB-7D6D-4C33-9557-DB9C7A450405}">
      <dgm:prSet/>
      <dgm:spPr/>
      <dgm:t>
        <a:bodyPr/>
        <a:lstStyle/>
        <a:p>
          <a:endParaRPr lang="en-US"/>
        </a:p>
      </dgm:t>
    </dgm:pt>
    <dgm:pt modelId="{558A7828-6329-4F2E-96E6-687354FA6739}" type="sibTrans" cxnId="{5861E4CB-7D6D-4C33-9557-DB9C7A450405}">
      <dgm:prSet/>
      <dgm:spPr/>
      <dgm:t>
        <a:bodyPr/>
        <a:lstStyle/>
        <a:p>
          <a:endParaRPr lang="en-US"/>
        </a:p>
      </dgm:t>
    </dgm:pt>
    <dgm:pt modelId="{BABF69F8-BD18-4A27-8C4E-EDF6950D15B8}">
      <dgm:prSet phldrT="[Text]"/>
      <dgm:spPr/>
      <dgm:t>
        <a:bodyPr/>
        <a:lstStyle/>
        <a:p>
          <a:r>
            <a:rPr lang="en-US" dirty="0"/>
            <a:t>List</a:t>
          </a:r>
        </a:p>
      </dgm:t>
    </dgm:pt>
    <dgm:pt modelId="{F449C56D-9706-4627-89BE-9E57FB4ED779}" type="parTrans" cxnId="{6BA38579-2771-4A9A-BAFC-58ACA0848A83}">
      <dgm:prSet/>
      <dgm:spPr/>
      <dgm:t>
        <a:bodyPr/>
        <a:lstStyle/>
        <a:p>
          <a:endParaRPr lang="en-US"/>
        </a:p>
      </dgm:t>
    </dgm:pt>
    <dgm:pt modelId="{D1E73C5C-89E9-47FD-94AF-5ABFB19F114E}" type="sibTrans" cxnId="{6BA38579-2771-4A9A-BAFC-58ACA0848A83}">
      <dgm:prSet/>
      <dgm:spPr/>
      <dgm:t>
        <a:bodyPr/>
        <a:lstStyle/>
        <a:p>
          <a:endParaRPr lang="en-US"/>
        </a:p>
      </dgm:t>
    </dgm:pt>
    <dgm:pt modelId="{A7E0B879-3752-4A03-A197-6F5A228A4FAD}">
      <dgm:prSet phldrT="[Text]"/>
      <dgm:spPr/>
      <dgm:t>
        <a:bodyPr/>
        <a:lstStyle/>
        <a:p>
          <a:r>
            <a:rPr lang="en-US" dirty="0"/>
            <a:t>Stack</a:t>
          </a:r>
        </a:p>
      </dgm:t>
    </dgm:pt>
    <dgm:pt modelId="{8E794338-3F6A-4046-82C8-305D659863FC}" type="parTrans" cxnId="{347B0599-D843-4B80-93BF-0F3E9F3A125F}">
      <dgm:prSet/>
      <dgm:spPr/>
      <dgm:t>
        <a:bodyPr/>
        <a:lstStyle/>
        <a:p>
          <a:endParaRPr lang="en-US"/>
        </a:p>
      </dgm:t>
    </dgm:pt>
    <dgm:pt modelId="{679F9B89-385B-4597-A811-79D02856A3E2}" type="sibTrans" cxnId="{347B0599-D843-4B80-93BF-0F3E9F3A125F}">
      <dgm:prSet/>
      <dgm:spPr/>
      <dgm:t>
        <a:bodyPr/>
        <a:lstStyle/>
        <a:p>
          <a:endParaRPr lang="en-US"/>
        </a:p>
      </dgm:t>
    </dgm:pt>
    <dgm:pt modelId="{5F224F6F-2BC7-4697-BB2C-8088183D6213}">
      <dgm:prSet phldrT="[Text]"/>
      <dgm:spPr/>
      <dgm:t>
        <a:bodyPr/>
        <a:lstStyle/>
        <a:p>
          <a:r>
            <a:rPr lang="en-US" dirty="0"/>
            <a:t>Queue</a:t>
          </a:r>
        </a:p>
      </dgm:t>
    </dgm:pt>
    <dgm:pt modelId="{D9FE3AB0-92D7-4BDF-9F9A-43B0EE1BC46F}" type="parTrans" cxnId="{7E3B105C-BE33-472D-94F9-10DE34E3CD08}">
      <dgm:prSet/>
      <dgm:spPr/>
      <dgm:t>
        <a:bodyPr/>
        <a:lstStyle/>
        <a:p>
          <a:endParaRPr lang="en-US"/>
        </a:p>
      </dgm:t>
    </dgm:pt>
    <dgm:pt modelId="{FC05DA4F-52A6-422A-BA03-7D2EF9020959}" type="sibTrans" cxnId="{7E3B105C-BE33-472D-94F9-10DE34E3CD08}">
      <dgm:prSet/>
      <dgm:spPr/>
      <dgm:t>
        <a:bodyPr/>
        <a:lstStyle/>
        <a:p>
          <a:endParaRPr lang="en-US"/>
        </a:p>
      </dgm:t>
    </dgm:pt>
    <dgm:pt modelId="{DAE13E6D-EFA9-44A0-8E66-9C01B74D02BC}">
      <dgm:prSet phldrT="[Text]"/>
      <dgm:spPr/>
      <dgm:t>
        <a:bodyPr/>
        <a:lstStyle/>
        <a:p>
          <a:r>
            <a:rPr lang="en-US" dirty="0"/>
            <a:t>Tree</a:t>
          </a:r>
        </a:p>
      </dgm:t>
    </dgm:pt>
    <dgm:pt modelId="{8108F91C-0C3D-4E07-929D-E940CF07980B}" type="parTrans" cxnId="{653F5AAC-C36D-4391-80A3-2CE439220865}">
      <dgm:prSet/>
      <dgm:spPr/>
      <dgm:t>
        <a:bodyPr/>
        <a:lstStyle/>
        <a:p>
          <a:endParaRPr lang="en-US"/>
        </a:p>
      </dgm:t>
    </dgm:pt>
    <dgm:pt modelId="{480FE417-3925-4BDF-8818-583641FADD5F}" type="sibTrans" cxnId="{653F5AAC-C36D-4391-80A3-2CE439220865}">
      <dgm:prSet/>
      <dgm:spPr/>
      <dgm:t>
        <a:bodyPr/>
        <a:lstStyle/>
        <a:p>
          <a:endParaRPr lang="en-US"/>
        </a:p>
      </dgm:t>
    </dgm:pt>
    <dgm:pt modelId="{9F86F1DA-AD00-4B38-BD6A-5B7C107D8DEE}">
      <dgm:prSet phldrT="[Text]"/>
      <dgm:spPr/>
      <dgm:t>
        <a:bodyPr/>
        <a:lstStyle/>
        <a:p>
          <a:r>
            <a:rPr lang="en-US" dirty="0"/>
            <a:t>Graph</a:t>
          </a:r>
        </a:p>
      </dgm:t>
    </dgm:pt>
    <dgm:pt modelId="{71CBBAFB-7A93-40DD-8D0D-9FF6323842CC}" type="parTrans" cxnId="{4CF2F529-83B8-458F-8869-1E2B0073686C}">
      <dgm:prSet/>
      <dgm:spPr/>
      <dgm:t>
        <a:bodyPr/>
        <a:lstStyle/>
        <a:p>
          <a:endParaRPr lang="en-US"/>
        </a:p>
      </dgm:t>
    </dgm:pt>
    <dgm:pt modelId="{909D87CB-9E03-465B-8B29-CBEA8FDA6E1B}" type="sibTrans" cxnId="{4CF2F529-83B8-458F-8869-1E2B0073686C}">
      <dgm:prSet/>
      <dgm:spPr/>
      <dgm:t>
        <a:bodyPr/>
        <a:lstStyle/>
        <a:p>
          <a:endParaRPr lang="en-US"/>
        </a:p>
      </dgm:t>
    </dgm:pt>
    <dgm:pt modelId="{543218DE-A731-484A-8BBD-D03AA3ABF0BA}" type="pres">
      <dgm:prSet presAssocID="{5D702821-4392-4E66-A424-644F0CCB0DEA}" presName="hierChild1" presStyleCnt="0">
        <dgm:presLayoutVars>
          <dgm:chPref val="1"/>
          <dgm:dir/>
          <dgm:animOne val="branch"/>
          <dgm:animLvl val="lvl"/>
          <dgm:resizeHandles/>
        </dgm:presLayoutVars>
      </dgm:prSet>
      <dgm:spPr/>
    </dgm:pt>
    <dgm:pt modelId="{A9D0D998-575D-4D64-8CBF-0BB3046CC7B9}" type="pres">
      <dgm:prSet presAssocID="{C19E9CA5-0DAB-418B-9DA5-2B5D5B4F0335}" presName="hierRoot1" presStyleCnt="0"/>
      <dgm:spPr/>
    </dgm:pt>
    <dgm:pt modelId="{D3DE634F-ED46-44E5-A654-A938D649D2AE}" type="pres">
      <dgm:prSet presAssocID="{C19E9CA5-0DAB-418B-9DA5-2B5D5B4F0335}" presName="composite" presStyleCnt="0"/>
      <dgm:spPr/>
    </dgm:pt>
    <dgm:pt modelId="{BEE74B83-9DFA-434D-9981-E16BA84A5358}" type="pres">
      <dgm:prSet presAssocID="{C19E9CA5-0DAB-418B-9DA5-2B5D5B4F0335}" presName="background" presStyleLbl="node0" presStyleIdx="0" presStyleCnt="1"/>
      <dgm:spPr/>
    </dgm:pt>
    <dgm:pt modelId="{B980C8C9-80CE-4B21-A437-BB116253A91B}" type="pres">
      <dgm:prSet presAssocID="{C19E9CA5-0DAB-418B-9DA5-2B5D5B4F0335}" presName="text" presStyleLbl="fgAcc0" presStyleIdx="0" presStyleCnt="1">
        <dgm:presLayoutVars>
          <dgm:chPref val="3"/>
        </dgm:presLayoutVars>
      </dgm:prSet>
      <dgm:spPr/>
    </dgm:pt>
    <dgm:pt modelId="{A0F9B8BB-60EA-41D1-9EB4-8248BC07DBE5}" type="pres">
      <dgm:prSet presAssocID="{C19E9CA5-0DAB-418B-9DA5-2B5D5B4F0335}" presName="hierChild2" presStyleCnt="0"/>
      <dgm:spPr/>
    </dgm:pt>
    <dgm:pt modelId="{233DC061-0BDE-4E81-860A-01ADF0DDF184}" type="pres">
      <dgm:prSet presAssocID="{39C5F81F-BA9A-4BD9-96E9-561905316ABE}" presName="Name10" presStyleLbl="parChTrans1D2" presStyleIdx="0" presStyleCnt="2"/>
      <dgm:spPr/>
    </dgm:pt>
    <dgm:pt modelId="{39398AB6-A00A-4CA8-A5B1-3E0CC7D7E95D}" type="pres">
      <dgm:prSet presAssocID="{4F80F82B-9E5E-4A3F-BD49-9464C8701A3F}" presName="hierRoot2" presStyleCnt="0"/>
      <dgm:spPr/>
    </dgm:pt>
    <dgm:pt modelId="{80B8BD92-71A0-41DC-8614-AC75A95F38C7}" type="pres">
      <dgm:prSet presAssocID="{4F80F82B-9E5E-4A3F-BD49-9464C8701A3F}" presName="composite2" presStyleCnt="0"/>
      <dgm:spPr/>
    </dgm:pt>
    <dgm:pt modelId="{729B0DA3-E496-4F4C-89D0-1C9220FD638F}" type="pres">
      <dgm:prSet presAssocID="{4F80F82B-9E5E-4A3F-BD49-9464C8701A3F}" presName="background2" presStyleLbl="node2" presStyleIdx="0" presStyleCnt="2"/>
      <dgm:spPr/>
    </dgm:pt>
    <dgm:pt modelId="{293A1927-A4D5-427F-A3ED-920B81A5F9E1}" type="pres">
      <dgm:prSet presAssocID="{4F80F82B-9E5E-4A3F-BD49-9464C8701A3F}" presName="text2" presStyleLbl="fgAcc2" presStyleIdx="0" presStyleCnt="2">
        <dgm:presLayoutVars>
          <dgm:chPref val="3"/>
        </dgm:presLayoutVars>
      </dgm:prSet>
      <dgm:spPr/>
    </dgm:pt>
    <dgm:pt modelId="{5299502E-209E-4CAB-B5F7-E70C64126F32}" type="pres">
      <dgm:prSet presAssocID="{4F80F82B-9E5E-4A3F-BD49-9464C8701A3F}" presName="hierChild3" presStyleCnt="0"/>
      <dgm:spPr/>
    </dgm:pt>
    <dgm:pt modelId="{079AEF66-A029-4A6D-8FC1-DCC738D619AD}" type="pres">
      <dgm:prSet presAssocID="{F449C56D-9706-4627-89BE-9E57FB4ED779}" presName="Name17" presStyleLbl="parChTrans1D3" presStyleIdx="0" presStyleCnt="5"/>
      <dgm:spPr/>
    </dgm:pt>
    <dgm:pt modelId="{6945AD9F-C7E3-47E7-AD3D-D981BBE0776E}" type="pres">
      <dgm:prSet presAssocID="{BABF69F8-BD18-4A27-8C4E-EDF6950D15B8}" presName="hierRoot3" presStyleCnt="0"/>
      <dgm:spPr/>
    </dgm:pt>
    <dgm:pt modelId="{FD2A2D04-7887-4167-9DBB-EC7816B3757E}" type="pres">
      <dgm:prSet presAssocID="{BABF69F8-BD18-4A27-8C4E-EDF6950D15B8}" presName="composite3" presStyleCnt="0"/>
      <dgm:spPr/>
    </dgm:pt>
    <dgm:pt modelId="{2D8B4724-ABA9-446B-B451-E1D909F19E00}" type="pres">
      <dgm:prSet presAssocID="{BABF69F8-BD18-4A27-8C4E-EDF6950D15B8}" presName="background3" presStyleLbl="node3" presStyleIdx="0" presStyleCnt="5"/>
      <dgm:spPr/>
    </dgm:pt>
    <dgm:pt modelId="{E7CCC3B6-3A44-4E76-AA84-7F0257B51F98}" type="pres">
      <dgm:prSet presAssocID="{BABF69F8-BD18-4A27-8C4E-EDF6950D15B8}" presName="text3" presStyleLbl="fgAcc3" presStyleIdx="0" presStyleCnt="5">
        <dgm:presLayoutVars>
          <dgm:chPref val="3"/>
        </dgm:presLayoutVars>
      </dgm:prSet>
      <dgm:spPr/>
    </dgm:pt>
    <dgm:pt modelId="{47B50BEC-0E1D-4139-9E2F-454A12A24A55}" type="pres">
      <dgm:prSet presAssocID="{BABF69F8-BD18-4A27-8C4E-EDF6950D15B8}" presName="hierChild4" presStyleCnt="0"/>
      <dgm:spPr/>
    </dgm:pt>
    <dgm:pt modelId="{4B23BCB5-F05D-43C3-8FC1-16B35B6F9732}" type="pres">
      <dgm:prSet presAssocID="{8E794338-3F6A-4046-82C8-305D659863FC}" presName="Name17" presStyleLbl="parChTrans1D3" presStyleIdx="1" presStyleCnt="5"/>
      <dgm:spPr/>
    </dgm:pt>
    <dgm:pt modelId="{2B98D9BA-3EC3-4425-B1CF-7CB7B5F70D9C}" type="pres">
      <dgm:prSet presAssocID="{A7E0B879-3752-4A03-A197-6F5A228A4FAD}" presName="hierRoot3" presStyleCnt="0"/>
      <dgm:spPr/>
    </dgm:pt>
    <dgm:pt modelId="{49929AE3-E5E0-4604-B5EA-53D45B90F68F}" type="pres">
      <dgm:prSet presAssocID="{A7E0B879-3752-4A03-A197-6F5A228A4FAD}" presName="composite3" presStyleCnt="0"/>
      <dgm:spPr/>
    </dgm:pt>
    <dgm:pt modelId="{627F71DC-EC7C-470E-9106-BFF7FB587218}" type="pres">
      <dgm:prSet presAssocID="{A7E0B879-3752-4A03-A197-6F5A228A4FAD}" presName="background3" presStyleLbl="node3" presStyleIdx="1" presStyleCnt="5"/>
      <dgm:spPr/>
    </dgm:pt>
    <dgm:pt modelId="{7196ECFC-C09A-42D9-8AF0-AF53940C862E}" type="pres">
      <dgm:prSet presAssocID="{A7E0B879-3752-4A03-A197-6F5A228A4FAD}" presName="text3" presStyleLbl="fgAcc3" presStyleIdx="1" presStyleCnt="5">
        <dgm:presLayoutVars>
          <dgm:chPref val="3"/>
        </dgm:presLayoutVars>
      </dgm:prSet>
      <dgm:spPr/>
    </dgm:pt>
    <dgm:pt modelId="{90A89A87-E24A-4C5F-94B0-99C193985F8B}" type="pres">
      <dgm:prSet presAssocID="{A7E0B879-3752-4A03-A197-6F5A228A4FAD}" presName="hierChild4" presStyleCnt="0"/>
      <dgm:spPr/>
    </dgm:pt>
    <dgm:pt modelId="{2E6E1216-DB49-4064-98F7-CA418AB9233B}" type="pres">
      <dgm:prSet presAssocID="{D9FE3AB0-92D7-4BDF-9F9A-43B0EE1BC46F}" presName="Name17" presStyleLbl="parChTrans1D3" presStyleIdx="2" presStyleCnt="5"/>
      <dgm:spPr/>
    </dgm:pt>
    <dgm:pt modelId="{F96DAF6C-209F-4DB1-B514-4D145F9D7411}" type="pres">
      <dgm:prSet presAssocID="{5F224F6F-2BC7-4697-BB2C-8088183D6213}" presName="hierRoot3" presStyleCnt="0"/>
      <dgm:spPr/>
    </dgm:pt>
    <dgm:pt modelId="{713D2767-920A-4CFC-A7F1-EB18D9B528FD}" type="pres">
      <dgm:prSet presAssocID="{5F224F6F-2BC7-4697-BB2C-8088183D6213}" presName="composite3" presStyleCnt="0"/>
      <dgm:spPr/>
    </dgm:pt>
    <dgm:pt modelId="{7E3CC617-24FB-4CB5-94B4-8B5DB553B683}" type="pres">
      <dgm:prSet presAssocID="{5F224F6F-2BC7-4697-BB2C-8088183D6213}" presName="background3" presStyleLbl="node3" presStyleIdx="2" presStyleCnt="5"/>
      <dgm:spPr/>
    </dgm:pt>
    <dgm:pt modelId="{733C347B-C2C6-47CA-AC3E-8473173B6C4A}" type="pres">
      <dgm:prSet presAssocID="{5F224F6F-2BC7-4697-BB2C-8088183D6213}" presName="text3" presStyleLbl="fgAcc3" presStyleIdx="2" presStyleCnt="5">
        <dgm:presLayoutVars>
          <dgm:chPref val="3"/>
        </dgm:presLayoutVars>
      </dgm:prSet>
      <dgm:spPr/>
    </dgm:pt>
    <dgm:pt modelId="{51D095FC-F22B-40C2-8B3A-8623931EAEB5}" type="pres">
      <dgm:prSet presAssocID="{5F224F6F-2BC7-4697-BB2C-8088183D6213}" presName="hierChild4" presStyleCnt="0"/>
      <dgm:spPr/>
    </dgm:pt>
    <dgm:pt modelId="{DF770CE8-66D0-48D2-A40E-AF15BFE842AB}" type="pres">
      <dgm:prSet presAssocID="{D9130A55-780F-41ED-AF05-CFE5C5F225B0}" presName="Name10" presStyleLbl="parChTrans1D2" presStyleIdx="1" presStyleCnt="2"/>
      <dgm:spPr/>
    </dgm:pt>
    <dgm:pt modelId="{9C7FBF93-4884-4196-9866-F08C4607A3BD}" type="pres">
      <dgm:prSet presAssocID="{8094CAEC-8580-4B82-99B8-C7C0385AA4A0}" presName="hierRoot2" presStyleCnt="0"/>
      <dgm:spPr/>
    </dgm:pt>
    <dgm:pt modelId="{0DBE74FA-980C-41C8-BEE8-C59BEAA20EBD}" type="pres">
      <dgm:prSet presAssocID="{8094CAEC-8580-4B82-99B8-C7C0385AA4A0}" presName="composite2" presStyleCnt="0"/>
      <dgm:spPr/>
    </dgm:pt>
    <dgm:pt modelId="{C542B588-97D4-4F16-8972-68F3A13FC449}" type="pres">
      <dgm:prSet presAssocID="{8094CAEC-8580-4B82-99B8-C7C0385AA4A0}" presName="background2" presStyleLbl="node2" presStyleIdx="1" presStyleCnt="2"/>
      <dgm:spPr/>
    </dgm:pt>
    <dgm:pt modelId="{99C0E865-4C02-4B76-A94E-3938BE8C5D60}" type="pres">
      <dgm:prSet presAssocID="{8094CAEC-8580-4B82-99B8-C7C0385AA4A0}" presName="text2" presStyleLbl="fgAcc2" presStyleIdx="1" presStyleCnt="2">
        <dgm:presLayoutVars>
          <dgm:chPref val="3"/>
        </dgm:presLayoutVars>
      </dgm:prSet>
      <dgm:spPr/>
    </dgm:pt>
    <dgm:pt modelId="{FDFA87B0-73DE-40FF-8622-AC0CD8B87CEF}" type="pres">
      <dgm:prSet presAssocID="{8094CAEC-8580-4B82-99B8-C7C0385AA4A0}" presName="hierChild3" presStyleCnt="0"/>
      <dgm:spPr/>
    </dgm:pt>
    <dgm:pt modelId="{6AD8A382-3682-4F8C-8B11-5A8EF141DB5D}" type="pres">
      <dgm:prSet presAssocID="{8108F91C-0C3D-4E07-929D-E940CF07980B}" presName="Name17" presStyleLbl="parChTrans1D3" presStyleIdx="3" presStyleCnt="5"/>
      <dgm:spPr/>
    </dgm:pt>
    <dgm:pt modelId="{6FC54C98-7895-4AC4-AE7A-842981098C84}" type="pres">
      <dgm:prSet presAssocID="{DAE13E6D-EFA9-44A0-8E66-9C01B74D02BC}" presName="hierRoot3" presStyleCnt="0"/>
      <dgm:spPr/>
    </dgm:pt>
    <dgm:pt modelId="{CB6EE983-FC6B-4382-A80B-0B7E842B162F}" type="pres">
      <dgm:prSet presAssocID="{DAE13E6D-EFA9-44A0-8E66-9C01B74D02BC}" presName="composite3" presStyleCnt="0"/>
      <dgm:spPr/>
    </dgm:pt>
    <dgm:pt modelId="{29179B43-0AAC-4C3D-9CA5-3884A748089C}" type="pres">
      <dgm:prSet presAssocID="{DAE13E6D-EFA9-44A0-8E66-9C01B74D02BC}" presName="background3" presStyleLbl="node3" presStyleIdx="3" presStyleCnt="5"/>
      <dgm:spPr/>
    </dgm:pt>
    <dgm:pt modelId="{DB9F495C-0A17-44E5-B186-F7B087523812}" type="pres">
      <dgm:prSet presAssocID="{DAE13E6D-EFA9-44A0-8E66-9C01B74D02BC}" presName="text3" presStyleLbl="fgAcc3" presStyleIdx="3" presStyleCnt="5">
        <dgm:presLayoutVars>
          <dgm:chPref val="3"/>
        </dgm:presLayoutVars>
      </dgm:prSet>
      <dgm:spPr/>
    </dgm:pt>
    <dgm:pt modelId="{4A8F4A9A-F162-41BF-A3B4-E822572B20A5}" type="pres">
      <dgm:prSet presAssocID="{DAE13E6D-EFA9-44A0-8E66-9C01B74D02BC}" presName="hierChild4" presStyleCnt="0"/>
      <dgm:spPr/>
    </dgm:pt>
    <dgm:pt modelId="{77DBAAD3-14DA-4660-978A-35E2CA16000C}" type="pres">
      <dgm:prSet presAssocID="{71CBBAFB-7A93-40DD-8D0D-9FF6323842CC}" presName="Name17" presStyleLbl="parChTrans1D3" presStyleIdx="4" presStyleCnt="5"/>
      <dgm:spPr/>
    </dgm:pt>
    <dgm:pt modelId="{0688A514-FA3C-4630-A53A-9EC8DEB3504A}" type="pres">
      <dgm:prSet presAssocID="{9F86F1DA-AD00-4B38-BD6A-5B7C107D8DEE}" presName="hierRoot3" presStyleCnt="0"/>
      <dgm:spPr/>
    </dgm:pt>
    <dgm:pt modelId="{1912FE97-18F6-47F6-BA1F-A13B0A138F2D}" type="pres">
      <dgm:prSet presAssocID="{9F86F1DA-AD00-4B38-BD6A-5B7C107D8DEE}" presName="composite3" presStyleCnt="0"/>
      <dgm:spPr/>
    </dgm:pt>
    <dgm:pt modelId="{BF572D2E-6342-47CA-88C1-755FDD13AB47}" type="pres">
      <dgm:prSet presAssocID="{9F86F1DA-AD00-4B38-BD6A-5B7C107D8DEE}" presName="background3" presStyleLbl="node3" presStyleIdx="4" presStyleCnt="5"/>
      <dgm:spPr/>
    </dgm:pt>
    <dgm:pt modelId="{D83E2B49-90D2-425B-9DF6-8AF1518207F0}" type="pres">
      <dgm:prSet presAssocID="{9F86F1DA-AD00-4B38-BD6A-5B7C107D8DEE}" presName="text3" presStyleLbl="fgAcc3" presStyleIdx="4" presStyleCnt="5">
        <dgm:presLayoutVars>
          <dgm:chPref val="3"/>
        </dgm:presLayoutVars>
      </dgm:prSet>
      <dgm:spPr/>
    </dgm:pt>
    <dgm:pt modelId="{6C829460-B6AB-40E2-95E5-0DFEE7E97B99}" type="pres">
      <dgm:prSet presAssocID="{9F86F1DA-AD00-4B38-BD6A-5B7C107D8DEE}" presName="hierChild4" presStyleCnt="0"/>
      <dgm:spPr/>
    </dgm:pt>
  </dgm:ptLst>
  <dgm:cxnLst>
    <dgm:cxn modelId="{141F8CC9-4666-4160-A259-F62736018110}" type="presOf" srcId="{D9130A55-780F-41ED-AF05-CFE5C5F225B0}" destId="{DF770CE8-66D0-48D2-A40E-AF15BFE842AB}" srcOrd="0" destOrd="0" presId="urn:microsoft.com/office/officeart/2005/8/layout/hierarchy1"/>
    <dgm:cxn modelId="{095F86B4-EF48-49FC-9499-918BF1EF52FB}" type="presOf" srcId="{DAE13E6D-EFA9-44A0-8E66-9C01B74D02BC}" destId="{DB9F495C-0A17-44E5-B186-F7B087523812}" srcOrd="0" destOrd="0" presId="urn:microsoft.com/office/officeart/2005/8/layout/hierarchy1"/>
    <dgm:cxn modelId="{653F5AAC-C36D-4391-80A3-2CE439220865}" srcId="{8094CAEC-8580-4B82-99B8-C7C0385AA4A0}" destId="{DAE13E6D-EFA9-44A0-8E66-9C01B74D02BC}" srcOrd="0" destOrd="0" parTransId="{8108F91C-0C3D-4E07-929D-E940CF07980B}" sibTransId="{480FE417-3925-4BDF-8818-583641FADD5F}"/>
    <dgm:cxn modelId="{A86F0704-02A4-4010-8A3C-DAEEC84657D0}" type="presOf" srcId="{5F224F6F-2BC7-4697-BB2C-8088183D6213}" destId="{733C347B-C2C6-47CA-AC3E-8473173B6C4A}" srcOrd="0" destOrd="0" presId="urn:microsoft.com/office/officeart/2005/8/layout/hierarchy1"/>
    <dgm:cxn modelId="{50FAF5B9-5581-4C63-B764-3DAB9EBEA48C}" type="presOf" srcId="{F449C56D-9706-4627-89BE-9E57FB4ED779}" destId="{079AEF66-A029-4A6D-8FC1-DCC738D619AD}" srcOrd="0" destOrd="0" presId="urn:microsoft.com/office/officeart/2005/8/layout/hierarchy1"/>
    <dgm:cxn modelId="{332E8B37-1EAF-4FC3-B7D7-188C733A0742}" type="presOf" srcId="{A7E0B879-3752-4A03-A197-6F5A228A4FAD}" destId="{7196ECFC-C09A-42D9-8AF0-AF53940C862E}" srcOrd="0" destOrd="0" presId="urn:microsoft.com/office/officeart/2005/8/layout/hierarchy1"/>
    <dgm:cxn modelId="{3E75D0C1-3F30-44A1-9AF3-DCB8758B0A99}" type="presOf" srcId="{8E794338-3F6A-4046-82C8-305D659863FC}" destId="{4B23BCB5-F05D-43C3-8FC1-16B35B6F9732}" srcOrd="0" destOrd="0" presId="urn:microsoft.com/office/officeart/2005/8/layout/hierarchy1"/>
    <dgm:cxn modelId="{A9AA2FD7-E4A0-450A-818E-534CF8EB15E8}" type="presOf" srcId="{71CBBAFB-7A93-40DD-8D0D-9FF6323842CC}" destId="{77DBAAD3-14DA-4660-978A-35E2CA16000C}" srcOrd="0" destOrd="0" presId="urn:microsoft.com/office/officeart/2005/8/layout/hierarchy1"/>
    <dgm:cxn modelId="{347B0599-D843-4B80-93BF-0F3E9F3A125F}" srcId="{4F80F82B-9E5E-4A3F-BD49-9464C8701A3F}" destId="{A7E0B879-3752-4A03-A197-6F5A228A4FAD}" srcOrd="1" destOrd="0" parTransId="{8E794338-3F6A-4046-82C8-305D659863FC}" sibTransId="{679F9B89-385B-4597-A811-79D02856A3E2}"/>
    <dgm:cxn modelId="{5A9952DF-6051-4E43-BA0A-4507902B5C87}" type="presOf" srcId="{8094CAEC-8580-4B82-99B8-C7C0385AA4A0}" destId="{99C0E865-4C02-4B76-A94E-3938BE8C5D60}" srcOrd="0" destOrd="0" presId="urn:microsoft.com/office/officeart/2005/8/layout/hierarchy1"/>
    <dgm:cxn modelId="{74C4369B-DA4A-4A8F-BE6A-F0F433E56AC1}" srcId="{C19E9CA5-0DAB-418B-9DA5-2B5D5B4F0335}" destId="{4F80F82B-9E5E-4A3F-BD49-9464C8701A3F}" srcOrd="0" destOrd="0" parTransId="{39C5F81F-BA9A-4BD9-96E9-561905316ABE}" sibTransId="{B8AD357A-748B-4239-87CD-FF683B9715DA}"/>
    <dgm:cxn modelId="{174F522A-0F0A-4E0E-8763-77261B1FA925}" srcId="{5D702821-4392-4E66-A424-644F0CCB0DEA}" destId="{C19E9CA5-0DAB-418B-9DA5-2B5D5B4F0335}" srcOrd="0" destOrd="0" parTransId="{AC9969BB-A0CB-4432-82CE-71B8F754DDF1}" sibTransId="{675FADD6-06F9-4FED-A6B7-B5A51DDB70DA}"/>
    <dgm:cxn modelId="{4CF2F529-83B8-458F-8869-1E2B0073686C}" srcId="{8094CAEC-8580-4B82-99B8-C7C0385AA4A0}" destId="{9F86F1DA-AD00-4B38-BD6A-5B7C107D8DEE}" srcOrd="1" destOrd="0" parTransId="{71CBBAFB-7A93-40DD-8D0D-9FF6323842CC}" sibTransId="{909D87CB-9E03-465B-8B29-CBEA8FDA6E1B}"/>
    <dgm:cxn modelId="{1449B41E-24C0-4719-B43A-BD3AE16BB4AF}" type="presOf" srcId="{39C5F81F-BA9A-4BD9-96E9-561905316ABE}" destId="{233DC061-0BDE-4E81-860A-01ADF0DDF184}" srcOrd="0" destOrd="0" presId="urn:microsoft.com/office/officeart/2005/8/layout/hierarchy1"/>
    <dgm:cxn modelId="{3B847EEA-D520-4544-93D3-45D013733AC5}" type="presOf" srcId="{4F80F82B-9E5E-4A3F-BD49-9464C8701A3F}" destId="{293A1927-A4D5-427F-A3ED-920B81A5F9E1}" srcOrd="0" destOrd="0" presId="urn:microsoft.com/office/officeart/2005/8/layout/hierarchy1"/>
    <dgm:cxn modelId="{A85B1AEC-02B5-4ECC-85DC-7CF87ED7DA5E}" type="presOf" srcId="{D9FE3AB0-92D7-4BDF-9F9A-43B0EE1BC46F}" destId="{2E6E1216-DB49-4064-98F7-CA418AB9233B}" srcOrd="0" destOrd="0" presId="urn:microsoft.com/office/officeart/2005/8/layout/hierarchy1"/>
    <dgm:cxn modelId="{5B70D88B-FF73-43E1-813D-614CA9A27EDB}" type="presOf" srcId="{5D702821-4392-4E66-A424-644F0CCB0DEA}" destId="{543218DE-A731-484A-8BBD-D03AA3ABF0BA}" srcOrd="0" destOrd="0" presId="urn:microsoft.com/office/officeart/2005/8/layout/hierarchy1"/>
    <dgm:cxn modelId="{C73E32BD-1126-4211-990F-2859C3367FC3}" type="presOf" srcId="{9F86F1DA-AD00-4B38-BD6A-5B7C107D8DEE}" destId="{D83E2B49-90D2-425B-9DF6-8AF1518207F0}" srcOrd="0" destOrd="0" presId="urn:microsoft.com/office/officeart/2005/8/layout/hierarchy1"/>
    <dgm:cxn modelId="{7E3B105C-BE33-472D-94F9-10DE34E3CD08}" srcId="{4F80F82B-9E5E-4A3F-BD49-9464C8701A3F}" destId="{5F224F6F-2BC7-4697-BB2C-8088183D6213}" srcOrd="2" destOrd="0" parTransId="{D9FE3AB0-92D7-4BDF-9F9A-43B0EE1BC46F}" sibTransId="{FC05DA4F-52A6-422A-BA03-7D2EF9020959}"/>
    <dgm:cxn modelId="{5861E4CB-7D6D-4C33-9557-DB9C7A450405}" srcId="{C19E9CA5-0DAB-418B-9DA5-2B5D5B4F0335}" destId="{8094CAEC-8580-4B82-99B8-C7C0385AA4A0}" srcOrd="1" destOrd="0" parTransId="{D9130A55-780F-41ED-AF05-CFE5C5F225B0}" sibTransId="{558A7828-6329-4F2E-96E6-687354FA6739}"/>
    <dgm:cxn modelId="{C8D4FFBF-3F1E-4F82-9EF1-0988B4D71C71}" type="presOf" srcId="{8108F91C-0C3D-4E07-929D-E940CF07980B}" destId="{6AD8A382-3682-4F8C-8B11-5A8EF141DB5D}" srcOrd="0" destOrd="0" presId="urn:microsoft.com/office/officeart/2005/8/layout/hierarchy1"/>
    <dgm:cxn modelId="{EEB3438E-079D-4E51-A512-E8EE4ECAF3F9}" type="presOf" srcId="{C19E9CA5-0DAB-418B-9DA5-2B5D5B4F0335}" destId="{B980C8C9-80CE-4B21-A437-BB116253A91B}" srcOrd="0" destOrd="0" presId="urn:microsoft.com/office/officeart/2005/8/layout/hierarchy1"/>
    <dgm:cxn modelId="{CDEAD39A-B6FF-4F2A-86B7-3A5BBD6D9F41}" type="presOf" srcId="{BABF69F8-BD18-4A27-8C4E-EDF6950D15B8}" destId="{E7CCC3B6-3A44-4E76-AA84-7F0257B51F98}" srcOrd="0" destOrd="0" presId="urn:microsoft.com/office/officeart/2005/8/layout/hierarchy1"/>
    <dgm:cxn modelId="{6BA38579-2771-4A9A-BAFC-58ACA0848A83}" srcId="{4F80F82B-9E5E-4A3F-BD49-9464C8701A3F}" destId="{BABF69F8-BD18-4A27-8C4E-EDF6950D15B8}" srcOrd="0" destOrd="0" parTransId="{F449C56D-9706-4627-89BE-9E57FB4ED779}" sibTransId="{D1E73C5C-89E9-47FD-94AF-5ABFB19F114E}"/>
    <dgm:cxn modelId="{B45AB103-E73F-4D2F-8DBB-D5189AC65A62}" type="presParOf" srcId="{543218DE-A731-484A-8BBD-D03AA3ABF0BA}" destId="{A9D0D998-575D-4D64-8CBF-0BB3046CC7B9}" srcOrd="0" destOrd="0" presId="urn:microsoft.com/office/officeart/2005/8/layout/hierarchy1"/>
    <dgm:cxn modelId="{6CA5ADF7-A3A1-4BAC-9470-B280D7676D44}" type="presParOf" srcId="{A9D0D998-575D-4D64-8CBF-0BB3046CC7B9}" destId="{D3DE634F-ED46-44E5-A654-A938D649D2AE}" srcOrd="0" destOrd="0" presId="urn:microsoft.com/office/officeart/2005/8/layout/hierarchy1"/>
    <dgm:cxn modelId="{0317DF2E-9AA4-4662-AC5C-19CDBF330A20}" type="presParOf" srcId="{D3DE634F-ED46-44E5-A654-A938D649D2AE}" destId="{BEE74B83-9DFA-434D-9981-E16BA84A5358}" srcOrd="0" destOrd="0" presId="urn:microsoft.com/office/officeart/2005/8/layout/hierarchy1"/>
    <dgm:cxn modelId="{830359B4-7A73-419F-A584-63336A54AF51}" type="presParOf" srcId="{D3DE634F-ED46-44E5-A654-A938D649D2AE}" destId="{B980C8C9-80CE-4B21-A437-BB116253A91B}" srcOrd="1" destOrd="0" presId="urn:microsoft.com/office/officeart/2005/8/layout/hierarchy1"/>
    <dgm:cxn modelId="{8E4965C8-5AEB-4F28-B4AA-0AFFC4C8E1F4}" type="presParOf" srcId="{A9D0D998-575D-4D64-8CBF-0BB3046CC7B9}" destId="{A0F9B8BB-60EA-41D1-9EB4-8248BC07DBE5}" srcOrd="1" destOrd="0" presId="urn:microsoft.com/office/officeart/2005/8/layout/hierarchy1"/>
    <dgm:cxn modelId="{26EDA72A-B822-4C83-AD48-311C73AA9B29}" type="presParOf" srcId="{A0F9B8BB-60EA-41D1-9EB4-8248BC07DBE5}" destId="{233DC061-0BDE-4E81-860A-01ADF0DDF184}" srcOrd="0" destOrd="0" presId="urn:microsoft.com/office/officeart/2005/8/layout/hierarchy1"/>
    <dgm:cxn modelId="{D3F9AD0A-A072-4332-AD37-BDCDE305D6B4}" type="presParOf" srcId="{A0F9B8BB-60EA-41D1-9EB4-8248BC07DBE5}" destId="{39398AB6-A00A-4CA8-A5B1-3E0CC7D7E95D}" srcOrd="1" destOrd="0" presId="urn:microsoft.com/office/officeart/2005/8/layout/hierarchy1"/>
    <dgm:cxn modelId="{179353A0-64B8-4DE1-A6BA-C4B4B10D0709}" type="presParOf" srcId="{39398AB6-A00A-4CA8-A5B1-3E0CC7D7E95D}" destId="{80B8BD92-71A0-41DC-8614-AC75A95F38C7}" srcOrd="0" destOrd="0" presId="urn:microsoft.com/office/officeart/2005/8/layout/hierarchy1"/>
    <dgm:cxn modelId="{B52D6AF0-9DFF-4DE4-83A3-F3A8E9106EC9}" type="presParOf" srcId="{80B8BD92-71A0-41DC-8614-AC75A95F38C7}" destId="{729B0DA3-E496-4F4C-89D0-1C9220FD638F}" srcOrd="0" destOrd="0" presId="urn:microsoft.com/office/officeart/2005/8/layout/hierarchy1"/>
    <dgm:cxn modelId="{3F417717-1B17-4C0F-BEA4-047EEE15EF9C}" type="presParOf" srcId="{80B8BD92-71A0-41DC-8614-AC75A95F38C7}" destId="{293A1927-A4D5-427F-A3ED-920B81A5F9E1}" srcOrd="1" destOrd="0" presId="urn:microsoft.com/office/officeart/2005/8/layout/hierarchy1"/>
    <dgm:cxn modelId="{827697BD-155C-44B4-B152-629D8FCD184D}" type="presParOf" srcId="{39398AB6-A00A-4CA8-A5B1-3E0CC7D7E95D}" destId="{5299502E-209E-4CAB-B5F7-E70C64126F32}" srcOrd="1" destOrd="0" presId="urn:microsoft.com/office/officeart/2005/8/layout/hierarchy1"/>
    <dgm:cxn modelId="{FDCE5F4F-CE8E-4F38-8245-F11AFB49533C}" type="presParOf" srcId="{5299502E-209E-4CAB-B5F7-E70C64126F32}" destId="{079AEF66-A029-4A6D-8FC1-DCC738D619AD}" srcOrd="0" destOrd="0" presId="urn:microsoft.com/office/officeart/2005/8/layout/hierarchy1"/>
    <dgm:cxn modelId="{90BB4036-9B4F-491E-8332-02F039141122}" type="presParOf" srcId="{5299502E-209E-4CAB-B5F7-E70C64126F32}" destId="{6945AD9F-C7E3-47E7-AD3D-D981BBE0776E}" srcOrd="1" destOrd="0" presId="urn:microsoft.com/office/officeart/2005/8/layout/hierarchy1"/>
    <dgm:cxn modelId="{A28D064A-0257-40D0-9B73-2BFF33D40196}" type="presParOf" srcId="{6945AD9F-C7E3-47E7-AD3D-D981BBE0776E}" destId="{FD2A2D04-7887-4167-9DBB-EC7816B3757E}" srcOrd="0" destOrd="0" presId="urn:microsoft.com/office/officeart/2005/8/layout/hierarchy1"/>
    <dgm:cxn modelId="{40DDC4FE-240D-463D-8A9A-B72FE6EE63EB}" type="presParOf" srcId="{FD2A2D04-7887-4167-9DBB-EC7816B3757E}" destId="{2D8B4724-ABA9-446B-B451-E1D909F19E00}" srcOrd="0" destOrd="0" presId="urn:microsoft.com/office/officeart/2005/8/layout/hierarchy1"/>
    <dgm:cxn modelId="{A9688446-28CB-43F0-BB43-2C38A54743DF}" type="presParOf" srcId="{FD2A2D04-7887-4167-9DBB-EC7816B3757E}" destId="{E7CCC3B6-3A44-4E76-AA84-7F0257B51F98}" srcOrd="1" destOrd="0" presId="urn:microsoft.com/office/officeart/2005/8/layout/hierarchy1"/>
    <dgm:cxn modelId="{E3404A9F-652E-4B15-8722-DD7451918697}" type="presParOf" srcId="{6945AD9F-C7E3-47E7-AD3D-D981BBE0776E}" destId="{47B50BEC-0E1D-4139-9E2F-454A12A24A55}" srcOrd="1" destOrd="0" presId="urn:microsoft.com/office/officeart/2005/8/layout/hierarchy1"/>
    <dgm:cxn modelId="{25818097-242F-432A-B6DF-8F330DD4B5A2}" type="presParOf" srcId="{5299502E-209E-4CAB-B5F7-E70C64126F32}" destId="{4B23BCB5-F05D-43C3-8FC1-16B35B6F9732}" srcOrd="2" destOrd="0" presId="urn:microsoft.com/office/officeart/2005/8/layout/hierarchy1"/>
    <dgm:cxn modelId="{2DD68829-7A3F-454E-9C8B-F6A890454460}" type="presParOf" srcId="{5299502E-209E-4CAB-B5F7-E70C64126F32}" destId="{2B98D9BA-3EC3-4425-B1CF-7CB7B5F70D9C}" srcOrd="3" destOrd="0" presId="urn:microsoft.com/office/officeart/2005/8/layout/hierarchy1"/>
    <dgm:cxn modelId="{C583722B-0F30-48D8-8C86-FB20412F19E3}" type="presParOf" srcId="{2B98D9BA-3EC3-4425-B1CF-7CB7B5F70D9C}" destId="{49929AE3-E5E0-4604-B5EA-53D45B90F68F}" srcOrd="0" destOrd="0" presId="urn:microsoft.com/office/officeart/2005/8/layout/hierarchy1"/>
    <dgm:cxn modelId="{F2107F4B-2808-40E4-A8B8-CDFA50A1697B}" type="presParOf" srcId="{49929AE3-E5E0-4604-B5EA-53D45B90F68F}" destId="{627F71DC-EC7C-470E-9106-BFF7FB587218}" srcOrd="0" destOrd="0" presId="urn:microsoft.com/office/officeart/2005/8/layout/hierarchy1"/>
    <dgm:cxn modelId="{55309D19-A124-4023-B0AA-1DF0AB35A0E9}" type="presParOf" srcId="{49929AE3-E5E0-4604-B5EA-53D45B90F68F}" destId="{7196ECFC-C09A-42D9-8AF0-AF53940C862E}" srcOrd="1" destOrd="0" presId="urn:microsoft.com/office/officeart/2005/8/layout/hierarchy1"/>
    <dgm:cxn modelId="{0A5A205A-E9ED-46A3-A079-033034B8ED2D}" type="presParOf" srcId="{2B98D9BA-3EC3-4425-B1CF-7CB7B5F70D9C}" destId="{90A89A87-E24A-4C5F-94B0-99C193985F8B}" srcOrd="1" destOrd="0" presId="urn:microsoft.com/office/officeart/2005/8/layout/hierarchy1"/>
    <dgm:cxn modelId="{A4167561-9337-4E65-9C3A-1C1F386A5832}" type="presParOf" srcId="{5299502E-209E-4CAB-B5F7-E70C64126F32}" destId="{2E6E1216-DB49-4064-98F7-CA418AB9233B}" srcOrd="4" destOrd="0" presId="urn:microsoft.com/office/officeart/2005/8/layout/hierarchy1"/>
    <dgm:cxn modelId="{B07557F6-E923-4681-AFF8-97524E093A05}" type="presParOf" srcId="{5299502E-209E-4CAB-B5F7-E70C64126F32}" destId="{F96DAF6C-209F-4DB1-B514-4D145F9D7411}" srcOrd="5" destOrd="0" presId="urn:microsoft.com/office/officeart/2005/8/layout/hierarchy1"/>
    <dgm:cxn modelId="{71560150-C061-44E7-86B5-F714292547B8}" type="presParOf" srcId="{F96DAF6C-209F-4DB1-B514-4D145F9D7411}" destId="{713D2767-920A-4CFC-A7F1-EB18D9B528FD}" srcOrd="0" destOrd="0" presId="urn:microsoft.com/office/officeart/2005/8/layout/hierarchy1"/>
    <dgm:cxn modelId="{12FFB2D4-1E55-4B9B-BC01-D4FD4BD09DE3}" type="presParOf" srcId="{713D2767-920A-4CFC-A7F1-EB18D9B528FD}" destId="{7E3CC617-24FB-4CB5-94B4-8B5DB553B683}" srcOrd="0" destOrd="0" presId="urn:microsoft.com/office/officeart/2005/8/layout/hierarchy1"/>
    <dgm:cxn modelId="{CA8D6FE6-371A-4B0C-8590-841A585F1BD8}" type="presParOf" srcId="{713D2767-920A-4CFC-A7F1-EB18D9B528FD}" destId="{733C347B-C2C6-47CA-AC3E-8473173B6C4A}" srcOrd="1" destOrd="0" presId="urn:microsoft.com/office/officeart/2005/8/layout/hierarchy1"/>
    <dgm:cxn modelId="{0CFB6B31-FED7-4E54-B259-FD69272CACB9}" type="presParOf" srcId="{F96DAF6C-209F-4DB1-B514-4D145F9D7411}" destId="{51D095FC-F22B-40C2-8B3A-8623931EAEB5}" srcOrd="1" destOrd="0" presId="urn:microsoft.com/office/officeart/2005/8/layout/hierarchy1"/>
    <dgm:cxn modelId="{33B29012-BB45-492F-B37F-F77798F90765}" type="presParOf" srcId="{A0F9B8BB-60EA-41D1-9EB4-8248BC07DBE5}" destId="{DF770CE8-66D0-48D2-A40E-AF15BFE842AB}" srcOrd="2" destOrd="0" presId="urn:microsoft.com/office/officeart/2005/8/layout/hierarchy1"/>
    <dgm:cxn modelId="{8590080C-1BEA-4AF5-9075-A9A84396A328}" type="presParOf" srcId="{A0F9B8BB-60EA-41D1-9EB4-8248BC07DBE5}" destId="{9C7FBF93-4884-4196-9866-F08C4607A3BD}" srcOrd="3" destOrd="0" presId="urn:microsoft.com/office/officeart/2005/8/layout/hierarchy1"/>
    <dgm:cxn modelId="{827C076F-26FC-483A-9A72-8B3E0E7D6A85}" type="presParOf" srcId="{9C7FBF93-4884-4196-9866-F08C4607A3BD}" destId="{0DBE74FA-980C-41C8-BEE8-C59BEAA20EBD}" srcOrd="0" destOrd="0" presId="urn:microsoft.com/office/officeart/2005/8/layout/hierarchy1"/>
    <dgm:cxn modelId="{1840420E-C40D-4193-B08F-677816521B83}" type="presParOf" srcId="{0DBE74FA-980C-41C8-BEE8-C59BEAA20EBD}" destId="{C542B588-97D4-4F16-8972-68F3A13FC449}" srcOrd="0" destOrd="0" presId="urn:microsoft.com/office/officeart/2005/8/layout/hierarchy1"/>
    <dgm:cxn modelId="{1C5B9C25-7FA4-4E74-83AE-EB05A00BD35B}" type="presParOf" srcId="{0DBE74FA-980C-41C8-BEE8-C59BEAA20EBD}" destId="{99C0E865-4C02-4B76-A94E-3938BE8C5D60}" srcOrd="1" destOrd="0" presId="urn:microsoft.com/office/officeart/2005/8/layout/hierarchy1"/>
    <dgm:cxn modelId="{3B8B63AE-6AA2-46ED-B392-F7E10ABC3E4E}" type="presParOf" srcId="{9C7FBF93-4884-4196-9866-F08C4607A3BD}" destId="{FDFA87B0-73DE-40FF-8622-AC0CD8B87CEF}" srcOrd="1" destOrd="0" presId="urn:microsoft.com/office/officeart/2005/8/layout/hierarchy1"/>
    <dgm:cxn modelId="{869E06A7-E052-46AC-A0E5-154540251E44}" type="presParOf" srcId="{FDFA87B0-73DE-40FF-8622-AC0CD8B87CEF}" destId="{6AD8A382-3682-4F8C-8B11-5A8EF141DB5D}" srcOrd="0" destOrd="0" presId="urn:microsoft.com/office/officeart/2005/8/layout/hierarchy1"/>
    <dgm:cxn modelId="{7E37CF6F-84B9-4DE2-94DE-A7AC5C359A54}" type="presParOf" srcId="{FDFA87B0-73DE-40FF-8622-AC0CD8B87CEF}" destId="{6FC54C98-7895-4AC4-AE7A-842981098C84}" srcOrd="1" destOrd="0" presId="urn:microsoft.com/office/officeart/2005/8/layout/hierarchy1"/>
    <dgm:cxn modelId="{03682A78-0A1B-4788-9FBD-A873D63C485D}" type="presParOf" srcId="{6FC54C98-7895-4AC4-AE7A-842981098C84}" destId="{CB6EE983-FC6B-4382-A80B-0B7E842B162F}" srcOrd="0" destOrd="0" presId="urn:microsoft.com/office/officeart/2005/8/layout/hierarchy1"/>
    <dgm:cxn modelId="{5BB13D9F-DA0D-4D86-A3F1-8E5B5D2C3DE6}" type="presParOf" srcId="{CB6EE983-FC6B-4382-A80B-0B7E842B162F}" destId="{29179B43-0AAC-4C3D-9CA5-3884A748089C}" srcOrd="0" destOrd="0" presId="urn:microsoft.com/office/officeart/2005/8/layout/hierarchy1"/>
    <dgm:cxn modelId="{687EEC52-ED46-49F5-914F-4E8A57B4D0B0}" type="presParOf" srcId="{CB6EE983-FC6B-4382-A80B-0B7E842B162F}" destId="{DB9F495C-0A17-44E5-B186-F7B087523812}" srcOrd="1" destOrd="0" presId="urn:microsoft.com/office/officeart/2005/8/layout/hierarchy1"/>
    <dgm:cxn modelId="{6CFCEC32-4B44-41CA-B58F-9A3B85AE796E}" type="presParOf" srcId="{6FC54C98-7895-4AC4-AE7A-842981098C84}" destId="{4A8F4A9A-F162-41BF-A3B4-E822572B20A5}" srcOrd="1" destOrd="0" presId="urn:microsoft.com/office/officeart/2005/8/layout/hierarchy1"/>
    <dgm:cxn modelId="{5263BEA0-1CAC-40BC-AB46-0D145B8C63B3}" type="presParOf" srcId="{FDFA87B0-73DE-40FF-8622-AC0CD8B87CEF}" destId="{77DBAAD3-14DA-4660-978A-35E2CA16000C}" srcOrd="2" destOrd="0" presId="urn:microsoft.com/office/officeart/2005/8/layout/hierarchy1"/>
    <dgm:cxn modelId="{4282CED3-0E68-4225-9743-9AAC0445399C}" type="presParOf" srcId="{FDFA87B0-73DE-40FF-8622-AC0CD8B87CEF}" destId="{0688A514-FA3C-4630-A53A-9EC8DEB3504A}" srcOrd="3" destOrd="0" presId="urn:microsoft.com/office/officeart/2005/8/layout/hierarchy1"/>
    <dgm:cxn modelId="{3B92C864-68C1-4AF6-AB03-A956F008C2B6}" type="presParOf" srcId="{0688A514-FA3C-4630-A53A-9EC8DEB3504A}" destId="{1912FE97-18F6-47F6-BA1F-A13B0A138F2D}" srcOrd="0" destOrd="0" presId="urn:microsoft.com/office/officeart/2005/8/layout/hierarchy1"/>
    <dgm:cxn modelId="{909370CA-20D6-4E64-A40A-5A1B93A9F05E}" type="presParOf" srcId="{1912FE97-18F6-47F6-BA1F-A13B0A138F2D}" destId="{BF572D2E-6342-47CA-88C1-755FDD13AB47}" srcOrd="0" destOrd="0" presId="urn:microsoft.com/office/officeart/2005/8/layout/hierarchy1"/>
    <dgm:cxn modelId="{6C3BA0CE-02B9-4A70-8FEB-96602DF91A3F}" type="presParOf" srcId="{1912FE97-18F6-47F6-BA1F-A13B0A138F2D}" destId="{D83E2B49-90D2-425B-9DF6-8AF1518207F0}" srcOrd="1" destOrd="0" presId="urn:microsoft.com/office/officeart/2005/8/layout/hierarchy1"/>
    <dgm:cxn modelId="{A75198A8-CBAF-49CA-8EA5-16D2B05D0F5E}" type="presParOf" srcId="{0688A514-FA3C-4630-A53A-9EC8DEB3504A}" destId="{6C829460-B6AB-40E2-95E5-0DFEE7E97B9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DBAAD3-14DA-4660-978A-35E2CA16000C}">
      <dsp:nvSpPr>
        <dsp:cNvPr id="0" name=""/>
        <dsp:cNvSpPr/>
      </dsp:nvSpPr>
      <dsp:spPr>
        <a:xfrm>
          <a:off x="4503138" y="1558220"/>
          <a:ext cx="575735" cy="273997"/>
        </a:xfrm>
        <a:custGeom>
          <a:avLst/>
          <a:gdLst/>
          <a:ahLst/>
          <a:cxnLst/>
          <a:rect l="0" t="0" r="0" b="0"/>
          <a:pathLst>
            <a:path>
              <a:moveTo>
                <a:pt x="0" y="0"/>
              </a:moveTo>
              <a:lnTo>
                <a:pt x="0" y="186721"/>
              </a:lnTo>
              <a:lnTo>
                <a:pt x="575735" y="186721"/>
              </a:lnTo>
              <a:lnTo>
                <a:pt x="575735" y="27399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D8A382-3682-4F8C-8B11-5A8EF141DB5D}">
      <dsp:nvSpPr>
        <dsp:cNvPr id="0" name=""/>
        <dsp:cNvSpPr/>
      </dsp:nvSpPr>
      <dsp:spPr>
        <a:xfrm>
          <a:off x="3927402" y="1558220"/>
          <a:ext cx="575735" cy="273997"/>
        </a:xfrm>
        <a:custGeom>
          <a:avLst/>
          <a:gdLst/>
          <a:ahLst/>
          <a:cxnLst/>
          <a:rect l="0" t="0" r="0" b="0"/>
          <a:pathLst>
            <a:path>
              <a:moveTo>
                <a:pt x="575735" y="0"/>
              </a:moveTo>
              <a:lnTo>
                <a:pt x="575735" y="186721"/>
              </a:lnTo>
              <a:lnTo>
                <a:pt x="0" y="186721"/>
              </a:lnTo>
              <a:lnTo>
                <a:pt x="0" y="27399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770CE8-66D0-48D2-A40E-AF15BFE842AB}">
      <dsp:nvSpPr>
        <dsp:cNvPr id="0" name=""/>
        <dsp:cNvSpPr/>
      </dsp:nvSpPr>
      <dsp:spPr>
        <a:xfrm>
          <a:off x="3063799" y="685980"/>
          <a:ext cx="1439338" cy="273997"/>
        </a:xfrm>
        <a:custGeom>
          <a:avLst/>
          <a:gdLst/>
          <a:ahLst/>
          <a:cxnLst/>
          <a:rect l="0" t="0" r="0" b="0"/>
          <a:pathLst>
            <a:path>
              <a:moveTo>
                <a:pt x="0" y="0"/>
              </a:moveTo>
              <a:lnTo>
                <a:pt x="0" y="186721"/>
              </a:lnTo>
              <a:lnTo>
                <a:pt x="1439338" y="186721"/>
              </a:lnTo>
              <a:lnTo>
                <a:pt x="1439338" y="273997"/>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6E1216-DB49-4064-98F7-CA418AB9233B}">
      <dsp:nvSpPr>
        <dsp:cNvPr id="0" name=""/>
        <dsp:cNvSpPr/>
      </dsp:nvSpPr>
      <dsp:spPr>
        <a:xfrm>
          <a:off x="1624460" y="1558220"/>
          <a:ext cx="1151471" cy="273997"/>
        </a:xfrm>
        <a:custGeom>
          <a:avLst/>
          <a:gdLst/>
          <a:ahLst/>
          <a:cxnLst/>
          <a:rect l="0" t="0" r="0" b="0"/>
          <a:pathLst>
            <a:path>
              <a:moveTo>
                <a:pt x="0" y="0"/>
              </a:moveTo>
              <a:lnTo>
                <a:pt x="0" y="186721"/>
              </a:lnTo>
              <a:lnTo>
                <a:pt x="1151471" y="186721"/>
              </a:lnTo>
              <a:lnTo>
                <a:pt x="1151471" y="27399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23BCB5-F05D-43C3-8FC1-16B35B6F9732}">
      <dsp:nvSpPr>
        <dsp:cNvPr id="0" name=""/>
        <dsp:cNvSpPr/>
      </dsp:nvSpPr>
      <dsp:spPr>
        <a:xfrm>
          <a:off x="1578740" y="1558220"/>
          <a:ext cx="91440" cy="273997"/>
        </a:xfrm>
        <a:custGeom>
          <a:avLst/>
          <a:gdLst/>
          <a:ahLst/>
          <a:cxnLst/>
          <a:rect l="0" t="0" r="0" b="0"/>
          <a:pathLst>
            <a:path>
              <a:moveTo>
                <a:pt x="45720" y="0"/>
              </a:moveTo>
              <a:lnTo>
                <a:pt x="45720" y="27399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9AEF66-A029-4A6D-8FC1-DCC738D619AD}">
      <dsp:nvSpPr>
        <dsp:cNvPr id="0" name=""/>
        <dsp:cNvSpPr/>
      </dsp:nvSpPr>
      <dsp:spPr>
        <a:xfrm>
          <a:off x="472989" y="1558220"/>
          <a:ext cx="1151471" cy="273997"/>
        </a:xfrm>
        <a:custGeom>
          <a:avLst/>
          <a:gdLst/>
          <a:ahLst/>
          <a:cxnLst/>
          <a:rect l="0" t="0" r="0" b="0"/>
          <a:pathLst>
            <a:path>
              <a:moveTo>
                <a:pt x="1151471" y="0"/>
              </a:moveTo>
              <a:lnTo>
                <a:pt x="1151471" y="186721"/>
              </a:lnTo>
              <a:lnTo>
                <a:pt x="0" y="186721"/>
              </a:lnTo>
              <a:lnTo>
                <a:pt x="0" y="273997"/>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3DC061-0BDE-4E81-860A-01ADF0DDF184}">
      <dsp:nvSpPr>
        <dsp:cNvPr id="0" name=""/>
        <dsp:cNvSpPr/>
      </dsp:nvSpPr>
      <dsp:spPr>
        <a:xfrm>
          <a:off x="1624460" y="685980"/>
          <a:ext cx="1439338" cy="273997"/>
        </a:xfrm>
        <a:custGeom>
          <a:avLst/>
          <a:gdLst/>
          <a:ahLst/>
          <a:cxnLst/>
          <a:rect l="0" t="0" r="0" b="0"/>
          <a:pathLst>
            <a:path>
              <a:moveTo>
                <a:pt x="1439338" y="0"/>
              </a:moveTo>
              <a:lnTo>
                <a:pt x="1439338" y="186721"/>
              </a:lnTo>
              <a:lnTo>
                <a:pt x="0" y="186721"/>
              </a:lnTo>
              <a:lnTo>
                <a:pt x="0" y="273997"/>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E74B83-9DFA-434D-9981-E16BA84A5358}">
      <dsp:nvSpPr>
        <dsp:cNvPr id="0" name=""/>
        <dsp:cNvSpPr/>
      </dsp:nvSpPr>
      <dsp:spPr>
        <a:xfrm>
          <a:off x="2592743" y="87739"/>
          <a:ext cx="942112" cy="5982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80C8C9-80CE-4B21-A437-BB116253A91B}">
      <dsp:nvSpPr>
        <dsp:cNvPr id="0" name=""/>
        <dsp:cNvSpPr/>
      </dsp:nvSpPr>
      <dsp:spPr>
        <a:xfrm>
          <a:off x="2697422" y="187184"/>
          <a:ext cx="942112" cy="59824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Data Structure</a:t>
          </a:r>
        </a:p>
      </dsp:txBody>
      <dsp:txXfrm>
        <a:off x="2714944" y="204706"/>
        <a:ext cx="907068" cy="563197"/>
      </dsp:txXfrm>
    </dsp:sp>
    <dsp:sp modelId="{729B0DA3-E496-4F4C-89D0-1C9220FD638F}">
      <dsp:nvSpPr>
        <dsp:cNvPr id="0" name=""/>
        <dsp:cNvSpPr/>
      </dsp:nvSpPr>
      <dsp:spPr>
        <a:xfrm>
          <a:off x="1153404" y="959978"/>
          <a:ext cx="942112" cy="5982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3A1927-A4D5-427F-A3ED-920B81A5F9E1}">
      <dsp:nvSpPr>
        <dsp:cNvPr id="0" name=""/>
        <dsp:cNvSpPr/>
      </dsp:nvSpPr>
      <dsp:spPr>
        <a:xfrm>
          <a:off x="1258083" y="1059423"/>
          <a:ext cx="942112" cy="59824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Linear</a:t>
          </a:r>
        </a:p>
      </dsp:txBody>
      <dsp:txXfrm>
        <a:off x="1275605" y="1076945"/>
        <a:ext cx="907068" cy="563197"/>
      </dsp:txXfrm>
    </dsp:sp>
    <dsp:sp modelId="{2D8B4724-ABA9-446B-B451-E1D909F19E00}">
      <dsp:nvSpPr>
        <dsp:cNvPr id="0" name=""/>
        <dsp:cNvSpPr/>
      </dsp:nvSpPr>
      <dsp:spPr>
        <a:xfrm>
          <a:off x="1933" y="1832217"/>
          <a:ext cx="942112" cy="5982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CCC3B6-3A44-4E76-AA84-7F0257B51F98}">
      <dsp:nvSpPr>
        <dsp:cNvPr id="0" name=""/>
        <dsp:cNvSpPr/>
      </dsp:nvSpPr>
      <dsp:spPr>
        <a:xfrm>
          <a:off x="106612" y="1931663"/>
          <a:ext cx="942112" cy="59824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List</a:t>
          </a:r>
        </a:p>
      </dsp:txBody>
      <dsp:txXfrm>
        <a:off x="124134" y="1949185"/>
        <a:ext cx="907068" cy="563197"/>
      </dsp:txXfrm>
    </dsp:sp>
    <dsp:sp modelId="{627F71DC-EC7C-470E-9106-BFF7FB587218}">
      <dsp:nvSpPr>
        <dsp:cNvPr id="0" name=""/>
        <dsp:cNvSpPr/>
      </dsp:nvSpPr>
      <dsp:spPr>
        <a:xfrm>
          <a:off x="1153404" y="1832217"/>
          <a:ext cx="942112" cy="5982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96ECFC-C09A-42D9-8AF0-AF53940C862E}">
      <dsp:nvSpPr>
        <dsp:cNvPr id="0" name=""/>
        <dsp:cNvSpPr/>
      </dsp:nvSpPr>
      <dsp:spPr>
        <a:xfrm>
          <a:off x="1258083" y="1931663"/>
          <a:ext cx="942112" cy="59824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Stack</a:t>
          </a:r>
        </a:p>
      </dsp:txBody>
      <dsp:txXfrm>
        <a:off x="1275605" y="1949185"/>
        <a:ext cx="907068" cy="563197"/>
      </dsp:txXfrm>
    </dsp:sp>
    <dsp:sp modelId="{7E3CC617-24FB-4CB5-94B4-8B5DB553B683}">
      <dsp:nvSpPr>
        <dsp:cNvPr id="0" name=""/>
        <dsp:cNvSpPr/>
      </dsp:nvSpPr>
      <dsp:spPr>
        <a:xfrm>
          <a:off x="2304875" y="1832217"/>
          <a:ext cx="942112" cy="5982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3C347B-C2C6-47CA-AC3E-8473173B6C4A}">
      <dsp:nvSpPr>
        <dsp:cNvPr id="0" name=""/>
        <dsp:cNvSpPr/>
      </dsp:nvSpPr>
      <dsp:spPr>
        <a:xfrm>
          <a:off x="2409554" y="1931663"/>
          <a:ext cx="942112" cy="59824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Queue</a:t>
          </a:r>
        </a:p>
      </dsp:txBody>
      <dsp:txXfrm>
        <a:off x="2427076" y="1949185"/>
        <a:ext cx="907068" cy="563197"/>
      </dsp:txXfrm>
    </dsp:sp>
    <dsp:sp modelId="{C542B588-97D4-4F16-8972-68F3A13FC449}">
      <dsp:nvSpPr>
        <dsp:cNvPr id="0" name=""/>
        <dsp:cNvSpPr/>
      </dsp:nvSpPr>
      <dsp:spPr>
        <a:xfrm>
          <a:off x="4032082" y="959978"/>
          <a:ext cx="942112" cy="5982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C0E865-4C02-4B76-A94E-3938BE8C5D60}">
      <dsp:nvSpPr>
        <dsp:cNvPr id="0" name=""/>
        <dsp:cNvSpPr/>
      </dsp:nvSpPr>
      <dsp:spPr>
        <a:xfrm>
          <a:off x="4136761" y="1059423"/>
          <a:ext cx="942112" cy="59824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Non Linear</a:t>
          </a:r>
        </a:p>
      </dsp:txBody>
      <dsp:txXfrm>
        <a:off x="4154283" y="1076945"/>
        <a:ext cx="907068" cy="563197"/>
      </dsp:txXfrm>
    </dsp:sp>
    <dsp:sp modelId="{29179B43-0AAC-4C3D-9CA5-3884A748089C}">
      <dsp:nvSpPr>
        <dsp:cNvPr id="0" name=""/>
        <dsp:cNvSpPr/>
      </dsp:nvSpPr>
      <dsp:spPr>
        <a:xfrm>
          <a:off x="3456346" y="1832217"/>
          <a:ext cx="942112" cy="5982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9F495C-0A17-44E5-B186-F7B087523812}">
      <dsp:nvSpPr>
        <dsp:cNvPr id="0" name=""/>
        <dsp:cNvSpPr/>
      </dsp:nvSpPr>
      <dsp:spPr>
        <a:xfrm>
          <a:off x="3561025" y="1931663"/>
          <a:ext cx="942112" cy="59824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Tree</a:t>
          </a:r>
        </a:p>
      </dsp:txBody>
      <dsp:txXfrm>
        <a:off x="3578547" y="1949185"/>
        <a:ext cx="907068" cy="563197"/>
      </dsp:txXfrm>
    </dsp:sp>
    <dsp:sp modelId="{BF572D2E-6342-47CA-88C1-755FDD13AB47}">
      <dsp:nvSpPr>
        <dsp:cNvPr id="0" name=""/>
        <dsp:cNvSpPr/>
      </dsp:nvSpPr>
      <dsp:spPr>
        <a:xfrm>
          <a:off x="4607817" y="1832217"/>
          <a:ext cx="942112" cy="5982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3E2B49-90D2-425B-9DF6-8AF1518207F0}">
      <dsp:nvSpPr>
        <dsp:cNvPr id="0" name=""/>
        <dsp:cNvSpPr/>
      </dsp:nvSpPr>
      <dsp:spPr>
        <a:xfrm>
          <a:off x="4712496" y="1931663"/>
          <a:ext cx="942112" cy="59824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Graph</a:t>
          </a:r>
        </a:p>
      </dsp:txBody>
      <dsp:txXfrm>
        <a:off x="4730018" y="1949185"/>
        <a:ext cx="907068" cy="56319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5DE8C5-D8A3-4027-B01A-42E1C3D7A423}" type="datetimeFigureOut">
              <a:rPr lang="en-GB" smtClean="0"/>
              <a:t>10/02/2017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6A7635-E151-4485-8210-5D7F5BD45A42}" type="slidenum">
              <a:rPr lang="en-GB" smtClean="0"/>
              <a:t>‹#›</a:t>
            </a:fld>
            <a:endParaRPr lang="en-GB"/>
          </a:p>
        </p:txBody>
      </p:sp>
    </p:spTree>
    <p:extLst>
      <p:ext uri="{BB962C8B-B14F-4D97-AF65-F5344CB8AC3E}">
        <p14:creationId xmlns:p14="http://schemas.microsoft.com/office/powerpoint/2010/main" val="3304228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F6A7635-E151-4485-8210-5D7F5BD45A42}" type="slidenum">
              <a:rPr lang="en-GB" smtClean="0"/>
              <a:t>1</a:t>
            </a:fld>
            <a:endParaRPr lang="en-GB"/>
          </a:p>
        </p:txBody>
      </p:sp>
    </p:spTree>
    <p:extLst>
      <p:ext uri="{BB962C8B-B14F-4D97-AF65-F5344CB8AC3E}">
        <p14:creationId xmlns:p14="http://schemas.microsoft.com/office/powerpoint/2010/main" val="806275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97FCE7-CD26-4B3C-B826-EE08739D6DD2}" type="slidenum">
              <a:rPr lang="en-US"/>
              <a:pPr/>
              <a:t>6</a:t>
            </a:fld>
            <a:endParaRPr lang="en-US"/>
          </a:p>
        </p:txBody>
      </p:sp>
      <p:sp>
        <p:nvSpPr>
          <p:cNvPr id="397314" name="Rectangle 2"/>
          <p:cNvSpPr>
            <a:spLocks noGrp="1" noRot="1" noChangeAspect="1" noChangeArrowheads="1" noTextEdit="1"/>
          </p:cNvSpPr>
          <p:nvPr>
            <p:ph type="sldImg"/>
          </p:nvPr>
        </p:nvSpPr>
        <p:spPr>
          <a:ln/>
        </p:spPr>
      </p:sp>
      <p:sp>
        <p:nvSpPr>
          <p:cNvPr id="397315" name="Rectangle 3"/>
          <p:cNvSpPr>
            <a:spLocks noGrp="1" noChangeArrowheads="1"/>
          </p:cNvSpPr>
          <p:nvPr>
            <p:ph type="body" idx="1"/>
          </p:nvPr>
        </p:nvSpPr>
        <p:spPr/>
        <p:txBody>
          <a:bodyPr/>
          <a:lstStyle/>
          <a:p>
            <a:r>
              <a:rPr lang="en-US"/>
              <a:t>The </a:t>
            </a:r>
            <a:r>
              <a:rPr lang="en-US" b="1"/>
              <a:t>Redo </a:t>
            </a:r>
            <a:r>
              <a:rPr lang="en-US"/>
              <a:t>button will reverse the last use of the Undo button, restoring the previous action.</a:t>
            </a:r>
          </a:p>
          <a:p>
            <a:endParaRPr lang="en-US"/>
          </a:p>
          <a:p>
            <a:r>
              <a:rPr lang="en-US"/>
              <a:t>The </a:t>
            </a:r>
            <a:r>
              <a:rPr lang="en-US" b="1"/>
              <a:t>Ctrl-Y </a:t>
            </a:r>
            <a:r>
              <a:rPr lang="en-US"/>
              <a:t>keyboard shortcut also can be used in place of the Redo button.</a:t>
            </a:r>
          </a:p>
        </p:txBody>
      </p:sp>
    </p:spTree>
    <p:extLst>
      <p:ext uri="{BB962C8B-B14F-4D97-AF65-F5344CB8AC3E}">
        <p14:creationId xmlns:p14="http://schemas.microsoft.com/office/powerpoint/2010/main" val="217874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BB1DDD4-1FA5-4541-9BB6-BAF86EAF426F}" type="slidenum">
              <a:rPr lang="en-CA" smtClean="0"/>
              <a:pPr>
                <a:defRPr/>
              </a:pPr>
              <a:t>9</a:t>
            </a:fld>
            <a:endParaRPr lang="en-CA"/>
          </a:p>
        </p:txBody>
      </p:sp>
    </p:spTree>
    <p:extLst>
      <p:ext uri="{BB962C8B-B14F-4D97-AF65-F5344CB8AC3E}">
        <p14:creationId xmlns:p14="http://schemas.microsoft.com/office/powerpoint/2010/main" val="935908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r>
              <a:rPr lang="en-US"/>
              <a:t>10/02/2017</a:t>
            </a:r>
            <a:endParaRPr lang="en-GB"/>
          </a:p>
        </p:txBody>
      </p:sp>
      <p:sp>
        <p:nvSpPr>
          <p:cNvPr id="17" name="Footer Placeholder 16"/>
          <p:cNvSpPr>
            <a:spLocks noGrp="1"/>
          </p:cNvSpPr>
          <p:nvPr>
            <p:ph type="ftr" sz="quarter" idx="11"/>
          </p:nvPr>
        </p:nvSpPr>
        <p:spPr>
          <a:xfrm>
            <a:off x="3864864" y="6355080"/>
            <a:ext cx="4632960" cy="365760"/>
          </a:xfrm>
        </p:spPr>
        <p:txBody>
          <a:bodyPr/>
          <a:lstStyle/>
          <a:p>
            <a:r>
              <a:rPr lang="en-GB"/>
              <a:t>Saba Anwar, Computer Science Department- CIIT Lahore</a:t>
            </a:r>
          </a:p>
        </p:txBody>
      </p:sp>
      <p:sp>
        <p:nvSpPr>
          <p:cNvPr id="29" name="Slide Number Placeholder 28"/>
          <p:cNvSpPr>
            <a:spLocks noGrp="1"/>
          </p:cNvSpPr>
          <p:nvPr>
            <p:ph type="sldNum" sz="quarter" idx="12"/>
          </p:nvPr>
        </p:nvSpPr>
        <p:spPr>
          <a:xfrm>
            <a:off x="1621536" y="6355080"/>
            <a:ext cx="1625600" cy="365760"/>
          </a:xfrm>
        </p:spPr>
        <p:txBody>
          <a:bodyPr/>
          <a:lstStyle/>
          <a:p>
            <a:fld id="{36450FFA-A71B-4322-B1E1-9AE765221D17}" type="slidenum">
              <a:rPr lang="en-GB" smtClean="0"/>
              <a:t>‹#›</a:t>
            </a:fld>
            <a:endParaRPr lang="en-GB"/>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10/02/2017</a:t>
            </a:r>
            <a:endParaRPr lang="en-GB"/>
          </a:p>
        </p:txBody>
      </p:sp>
      <p:sp>
        <p:nvSpPr>
          <p:cNvPr id="5" name="Footer Placeholder 4"/>
          <p:cNvSpPr>
            <a:spLocks noGrp="1"/>
          </p:cNvSpPr>
          <p:nvPr>
            <p:ph type="ftr" sz="quarter" idx="11"/>
          </p:nvPr>
        </p:nvSpPr>
        <p:spPr/>
        <p:txBody>
          <a:bodyPr/>
          <a:lstStyle/>
          <a:p>
            <a:r>
              <a:rPr lang="en-GB"/>
              <a:t>Saba Anwar, Computer Science Department- CIIT Lahore</a:t>
            </a:r>
          </a:p>
        </p:txBody>
      </p:sp>
      <p:sp>
        <p:nvSpPr>
          <p:cNvPr id="6" name="Slide Number Placeholder 5"/>
          <p:cNvSpPr>
            <a:spLocks noGrp="1"/>
          </p:cNvSpPr>
          <p:nvPr>
            <p:ph type="sldNum" sz="quarter" idx="12"/>
          </p:nvPr>
        </p:nvSpPr>
        <p:spPr/>
        <p:txBody>
          <a:bodyPr/>
          <a:lstStyle/>
          <a:p>
            <a:fld id="{36450FFA-A71B-4322-B1E1-9AE765221D17}"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10/02/2017</a:t>
            </a:r>
            <a:endParaRPr lang="en-GB"/>
          </a:p>
        </p:txBody>
      </p:sp>
      <p:sp>
        <p:nvSpPr>
          <p:cNvPr id="5" name="Footer Placeholder 4"/>
          <p:cNvSpPr>
            <a:spLocks noGrp="1"/>
          </p:cNvSpPr>
          <p:nvPr>
            <p:ph type="ftr" sz="quarter" idx="11"/>
          </p:nvPr>
        </p:nvSpPr>
        <p:spPr/>
        <p:txBody>
          <a:bodyPr/>
          <a:lstStyle/>
          <a:p>
            <a:r>
              <a:rPr lang="en-GB"/>
              <a:t>Saba Anwar, Computer Science Department- CIIT Lahore</a:t>
            </a:r>
          </a:p>
        </p:txBody>
      </p:sp>
      <p:sp>
        <p:nvSpPr>
          <p:cNvPr id="6" name="Slide Number Placeholder 5"/>
          <p:cNvSpPr>
            <a:spLocks noGrp="1"/>
          </p:cNvSpPr>
          <p:nvPr>
            <p:ph type="sldNum" sz="quarter" idx="12"/>
          </p:nvPr>
        </p:nvSpPr>
        <p:spPr/>
        <p:txBody>
          <a:bodyPr/>
          <a:lstStyle/>
          <a:p>
            <a:fld id="{36450FFA-A71B-4322-B1E1-9AE765221D17}" type="slidenum">
              <a:rPr lang="en-GB" smtClean="0"/>
              <a:t>‹#›</a:t>
            </a:fld>
            <a:endParaRPr lang="en-GB"/>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r>
              <a:rPr lang="en-US"/>
              <a:t>10/02/2017</a:t>
            </a:r>
            <a:endParaRPr lang="en-GB"/>
          </a:p>
        </p:txBody>
      </p:sp>
      <p:sp>
        <p:nvSpPr>
          <p:cNvPr id="5" name="Footer Placeholder 4"/>
          <p:cNvSpPr>
            <a:spLocks noGrp="1"/>
          </p:cNvSpPr>
          <p:nvPr>
            <p:ph type="ftr" sz="quarter" idx="11"/>
          </p:nvPr>
        </p:nvSpPr>
        <p:spPr/>
        <p:txBody>
          <a:bodyPr/>
          <a:lstStyle/>
          <a:p>
            <a:r>
              <a:rPr lang="en-GB"/>
              <a:t>Saba Anwar, Computer Science Department- CIIT Lahore</a:t>
            </a:r>
          </a:p>
        </p:txBody>
      </p:sp>
      <p:sp>
        <p:nvSpPr>
          <p:cNvPr id="6" name="Slide Number Placeholder 5"/>
          <p:cNvSpPr>
            <a:spLocks noGrp="1"/>
          </p:cNvSpPr>
          <p:nvPr>
            <p:ph type="sldNum" sz="quarter" idx="12"/>
          </p:nvPr>
        </p:nvSpPr>
        <p:spPr/>
        <p:txBody>
          <a:bodyPr/>
          <a:lstStyle/>
          <a:p>
            <a:fld id="{36450FFA-A71B-4322-B1E1-9AE765221D17}" type="slidenum">
              <a:rPr lang="en-GB" smtClean="0"/>
              <a:t>‹#›</a:t>
            </a:fld>
            <a:endParaRPr lang="en-GB"/>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r>
              <a:rPr lang="en-US"/>
              <a:t>10/02/2017</a:t>
            </a:r>
            <a:endParaRPr lang="en-GB"/>
          </a:p>
        </p:txBody>
      </p:sp>
      <p:sp>
        <p:nvSpPr>
          <p:cNvPr id="5" name="Footer Placeholder 4"/>
          <p:cNvSpPr>
            <a:spLocks noGrp="1"/>
          </p:cNvSpPr>
          <p:nvPr>
            <p:ph type="ftr" sz="quarter" idx="11"/>
          </p:nvPr>
        </p:nvSpPr>
        <p:spPr>
          <a:xfrm>
            <a:off x="3864864" y="6355080"/>
            <a:ext cx="4632960" cy="365760"/>
          </a:xfrm>
        </p:spPr>
        <p:txBody>
          <a:bodyPr/>
          <a:lstStyle/>
          <a:p>
            <a:r>
              <a:rPr lang="en-GB"/>
              <a:t>Saba Anwar, Computer Science Department- CIIT Lahore</a:t>
            </a:r>
          </a:p>
        </p:txBody>
      </p:sp>
      <p:sp>
        <p:nvSpPr>
          <p:cNvPr id="6" name="Slide Number Placeholder 5"/>
          <p:cNvSpPr>
            <a:spLocks noGrp="1"/>
          </p:cNvSpPr>
          <p:nvPr>
            <p:ph type="sldNum" sz="quarter" idx="12"/>
          </p:nvPr>
        </p:nvSpPr>
        <p:spPr>
          <a:xfrm>
            <a:off x="1426464" y="6355080"/>
            <a:ext cx="2027936" cy="365760"/>
          </a:xfrm>
        </p:spPr>
        <p:txBody>
          <a:bodyPr/>
          <a:lstStyle/>
          <a:p>
            <a:fld id="{36450FFA-A71B-4322-B1E1-9AE765221D17}" type="slidenum">
              <a:rPr lang="en-GB" smtClean="0"/>
              <a:t>‹#›</a:t>
            </a:fld>
            <a:endParaRPr lang="en-GB"/>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r>
              <a:rPr lang="en-US"/>
              <a:t>10/02/2017</a:t>
            </a:r>
            <a:endParaRPr lang="en-GB"/>
          </a:p>
        </p:txBody>
      </p:sp>
      <p:sp>
        <p:nvSpPr>
          <p:cNvPr id="6" name="Footer Placeholder 5"/>
          <p:cNvSpPr>
            <a:spLocks noGrp="1"/>
          </p:cNvSpPr>
          <p:nvPr>
            <p:ph type="ftr" sz="quarter" idx="11"/>
          </p:nvPr>
        </p:nvSpPr>
        <p:spPr/>
        <p:txBody>
          <a:bodyPr/>
          <a:lstStyle/>
          <a:p>
            <a:r>
              <a:rPr lang="en-GB"/>
              <a:t>Saba Anwar, Computer Science Department- CIIT Lahore</a:t>
            </a:r>
          </a:p>
        </p:txBody>
      </p:sp>
      <p:sp>
        <p:nvSpPr>
          <p:cNvPr id="7" name="Slide Number Placeholder 6"/>
          <p:cNvSpPr>
            <a:spLocks noGrp="1"/>
          </p:cNvSpPr>
          <p:nvPr>
            <p:ph type="sldNum" sz="quarter" idx="12"/>
          </p:nvPr>
        </p:nvSpPr>
        <p:spPr/>
        <p:txBody>
          <a:bodyPr/>
          <a:lstStyle/>
          <a:p>
            <a:fld id="{36450FFA-A71B-4322-B1E1-9AE765221D17}" type="slidenum">
              <a:rPr lang="en-GB" smtClean="0"/>
              <a:t>‹#›</a:t>
            </a:fld>
            <a:endParaRPr lang="en-GB"/>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r>
              <a:rPr lang="en-US"/>
              <a:t>10/02/2017</a:t>
            </a:r>
            <a:endParaRPr lang="en-GB"/>
          </a:p>
        </p:txBody>
      </p:sp>
      <p:sp>
        <p:nvSpPr>
          <p:cNvPr id="8" name="Footer Placeholder 7"/>
          <p:cNvSpPr>
            <a:spLocks noGrp="1"/>
          </p:cNvSpPr>
          <p:nvPr>
            <p:ph type="ftr" sz="quarter" idx="11"/>
          </p:nvPr>
        </p:nvSpPr>
        <p:spPr/>
        <p:txBody>
          <a:bodyPr/>
          <a:lstStyle/>
          <a:p>
            <a:r>
              <a:rPr lang="en-GB"/>
              <a:t>Saba Anwar, Computer Science Department- CIIT Lahore</a:t>
            </a:r>
          </a:p>
        </p:txBody>
      </p:sp>
      <p:sp>
        <p:nvSpPr>
          <p:cNvPr id="9" name="Slide Number Placeholder 8"/>
          <p:cNvSpPr>
            <a:spLocks noGrp="1"/>
          </p:cNvSpPr>
          <p:nvPr>
            <p:ph type="sldNum" sz="quarter" idx="12"/>
          </p:nvPr>
        </p:nvSpPr>
        <p:spPr/>
        <p:txBody>
          <a:bodyPr/>
          <a:lstStyle/>
          <a:p>
            <a:fld id="{36450FFA-A71B-4322-B1E1-9AE765221D17}" type="slidenum">
              <a:rPr lang="en-GB" smtClean="0"/>
              <a:t>‹#›</a:t>
            </a:fld>
            <a:endParaRPr lang="en-GB"/>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10/02/2017</a:t>
            </a:r>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Slide Number Placeholder 4"/>
          <p:cNvSpPr>
            <a:spLocks noGrp="1"/>
          </p:cNvSpPr>
          <p:nvPr>
            <p:ph type="sldNum" sz="quarter" idx="12"/>
          </p:nvPr>
        </p:nvSpPr>
        <p:spPr/>
        <p:txBody>
          <a:bodyPr/>
          <a:lstStyle/>
          <a:p>
            <a:fld id="{36450FFA-A71B-4322-B1E1-9AE765221D17}" type="slidenum">
              <a:rPr lang="en-GB" smtClean="0"/>
              <a:t>‹#›</a:t>
            </a:fld>
            <a:endParaRPr lang="en-GB"/>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10/02/2017</a:t>
            </a:r>
            <a:endParaRPr lang="en-GB"/>
          </a:p>
        </p:txBody>
      </p:sp>
      <p:sp>
        <p:nvSpPr>
          <p:cNvPr id="3" name="Footer Placeholder 2"/>
          <p:cNvSpPr>
            <a:spLocks noGrp="1"/>
          </p:cNvSpPr>
          <p:nvPr>
            <p:ph type="ftr" sz="quarter" idx="11"/>
          </p:nvPr>
        </p:nvSpPr>
        <p:spPr/>
        <p:txBody>
          <a:bodyPr/>
          <a:lstStyle/>
          <a:p>
            <a:r>
              <a:rPr lang="en-GB"/>
              <a:t>Saba Anwar, Computer Science Department- CIIT Lahore</a:t>
            </a:r>
          </a:p>
        </p:txBody>
      </p:sp>
      <p:sp>
        <p:nvSpPr>
          <p:cNvPr id="4" name="Slide Number Placeholder 3"/>
          <p:cNvSpPr>
            <a:spLocks noGrp="1"/>
          </p:cNvSpPr>
          <p:nvPr>
            <p:ph type="sldNum" sz="quarter" idx="12"/>
          </p:nvPr>
        </p:nvSpPr>
        <p:spPr/>
        <p:txBody>
          <a:bodyPr/>
          <a:lstStyle/>
          <a:p>
            <a:fld id="{36450FFA-A71B-4322-B1E1-9AE765221D17}" type="slidenum">
              <a:rPr lang="en-GB" smtClean="0"/>
              <a:t>‹#›</a:t>
            </a:fld>
            <a:endParaRPr lang="en-GB"/>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10/02/2017</a:t>
            </a:r>
            <a:endParaRPr lang="en-GB"/>
          </a:p>
        </p:txBody>
      </p:sp>
      <p:sp>
        <p:nvSpPr>
          <p:cNvPr id="6" name="Footer Placeholder 5"/>
          <p:cNvSpPr>
            <a:spLocks noGrp="1"/>
          </p:cNvSpPr>
          <p:nvPr>
            <p:ph type="ftr" sz="quarter" idx="11"/>
          </p:nvPr>
        </p:nvSpPr>
        <p:spPr/>
        <p:txBody>
          <a:bodyPr/>
          <a:lstStyle/>
          <a:p>
            <a:r>
              <a:rPr lang="en-GB"/>
              <a:t>Saba Anwar, Computer Science Department- CIIT Lahore</a:t>
            </a:r>
          </a:p>
        </p:txBody>
      </p:sp>
      <p:sp>
        <p:nvSpPr>
          <p:cNvPr id="7" name="Slide Number Placeholder 6"/>
          <p:cNvSpPr>
            <a:spLocks noGrp="1"/>
          </p:cNvSpPr>
          <p:nvPr>
            <p:ph type="sldNum" sz="quarter" idx="12"/>
          </p:nvPr>
        </p:nvSpPr>
        <p:spPr/>
        <p:txBody>
          <a:bodyPr/>
          <a:lstStyle/>
          <a:p>
            <a:fld id="{36450FFA-A71B-4322-B1E1-9AE765221D17}" type="slidenum">
              <a:rPr lang="en-GB" smtClean="0"/>
              <a:t>‹#›</a:t>
            </a:fld>
            <a:endParaRPr lang="en-GB"/>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10/02/2017</a:t>
            </a:r>
            <a:endParaRPr lang="en-GB"/>
          </a:p>
        </p:txBody>
      </p:sp>
      <p:sp>
        <p:nvSpPr>
          <p:cNvPr id="6" name="Footer Placeholder 5"/>
          <p:cNvSpPr>
            <a:spLocks noGrp="1"/>
          </p:cNvSpPr>
          <p:nvPr>
            <p:ph type="ftr" sz="quarter" idx="11"/>
          </p:nvPr>
        </p:nvSpPr>
        <p:spPr/>
        <p:txBody>
          <a:bodyPr/>
          <a:lstStyle/>
          <a:p>
            <a:r>
              <a:rPr lang="en-GB"/>
              <a:t>Saba Anwar, Computer Science Department- CIIT Lahore</a:t>
            </a:r>
          </a:p>
        </p:txBody>
      </p:sp>
      <p:sp>
        <p:nvSpPr>
          <p:cNvPr id="7" name="Slide Number Placeholder 6"/>
          <p:cNvSpPr>
            <a:spLocks noGrp="1"/>
          </p:cNvSpPr>
          <p:nvPr>
            <p:ph type="sldNum" sz="quarter" idx="12"/>
          </p:nvPr>
        </p:nvSpPr>
        <p:spPr/>
        <p:txBody>
          <a:bodyPr/>
          <a:lstStyle/>
          <a:p>
            <a:fld id="{36450FFA-A71B-4322-B1E1-9AE765221D17}" type="slidenum">
              <a:rPr lang="en-GB" smtClean="0"/>
              <a:t>‹#›</a:t>
            </a:fld>
            <a:endParaRPr lang="en-GB"/>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r>
              <a:rPr lang="en-US"/>
              <a:t>10/02/2017</a:t>
            </a:r>
            <a:endParaRPr lang="en-GB"/>
          </a:p>
        </p:txBody>
      </p:sp>
      <p:sp>
        <p:nvSpPr>
          <p:cNvPr id="3" name="Footer Placeholder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r>
              <a:rPr lang="en-GB"/>
              <a:t>Saba Anwar, Computer Science Department- CIIT Lahore</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36450FFA-A71B-4322-B1E1-9AE765221D17}" type="slidenum">
              <a:rPr lang="en-GB" smtClean="0"/>
              <a:t>‹#›</a:t>
            </a:fld>
            <a:endParaRPr lang="en-GB"/>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sldNum="0"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Linear Data Structure </a:t>
            </a:r>
          </a:p>
        </p:txBody>
      </p:sp>
      <p:sp>
        <p:nvSpPr>
          <p:cNvPr id="3" name="Subtitle 2"/>
          <p:cNvSpPr>
            <a:spLocks noGrp="1"/>
          </p:cNvSpPr>
          <p:nvPr>
            <p:ph type="subTitle" idx="1"/>
          </p:nvPr>
        </p:nvSpPr>
        <p:spPr/>
        <p:txBody>
          <a:bodyPr/>
          <a:lstStyle/>
          <a:p>
            <a:r>
              <a:rPr lang="en-GB" dirty="0"/>
              <a:t>CSC-114 Data Structure and Algorithms</a:t>
            </a:r>
          </a:p>
          <a:p>
            <a:endParaRPr lang="en-GB" dirty="0"/>
          </a:p>
        </p:txBody>
      </p:sp>
    </p:spTree>
    <p:extLst>
      <p:ext uri="{BB962C8B-B14F-4D97-AF65-F5344CB8AC3E}">
        <p14:creationId xmlns:p14="http://schemas.microsoft.com/office/powerpoint/2010/main" val="3566991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Notation</a:t>
            </a:r>
          </a:p>
        </p:txBody>
      </p:sp>
      <p:sp>
        <p:nvSpPr>
          <p:cNvPr id="3" name="Date Placeholder 2"/>
          <p:cNvSpPr>
            <a:spLocks noGrp="1"/>
          </p:cNvSpPr>
          <p:nvPr>
            <p:ph type="dt" sz="half" idx="10"/>
          </p:nvPr>
        </p:nvSpPr>
        <p:spPr/>
        <p:txBody>
          <a:bodyPr/>
          <a:lstStyle/>
          <a:p>
            <a:r>
              <a:rPr lang="en-US"/>
              <a:t>10/02/2017</a:t>
            </a:r>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6" name="Content Placeholder 5"/>
          <p:cNvSpPr>
            <a:spLocks noGrp="1"/>
          </p:cNvSpPr>
          <p:nvPr>
            <p:ph sz="quarter" idx="1"/>
          </p:nvPr>
        </p:nvSpPr>
        <p:spPr/>
        <p:txBody>
          <a:bodyPr/>
          <a:lstStyle/>
          <a:p>
            <a:r>
              <a:rPr lang="en-US" dirty="0"/>
              <a:t>A</a:t>
            </a:r>
            <a:r>
              <a:rPr lang="en-US" dirty="0">
                <a:sym typeface="Wingdings" panose="05000000000000000000" pitchFamily="2" charset="2"/>
              </a:rPr>
              <a:t> an array of size N</a:t>
            </a:r>
          </a:p>
          <a:p>
            <a:r>
              <a:rPr lang="en-US" dirty="0">
                <a:sym typeface="Wingdings" panose="05000000000000000000" pitchFamily="2" charset="2"/>
              </a:rPr>
              <a:t>N Total size of A</a:t>
            </a:r>
          </a:p>
          <a:p>
            <a:pPr lvl="1"/>
            <a:r>
              <a:rPr lang="en-US" dirty="0">
                <a:sym typeface="Wingdings" panose="05000000000000000000" pitchFamily="2" charset="2"/>
              </a:rPr>
              <a:t>N&gt;0</a:t>
            </a:r>
          </a:p>
          <a:p>
            <a:r>
              <a:rPr lang="en-US" dirty="0">
                <a:sym typeface="Wingdings" panose="05000000000000000000" pitchFamily="2" charset="2"/>
              </a:rPr>
              <a:t>K Actual number of elements in A</a:t>
            </a:r>
          </a:p>
          <a:p>
            <a:pPr lvl="1"/>
            <a:r>
              <a:rPr lang="en-US" dirty="0">
                <a:sym typeface="Wingdings" panose="05000000000000000000" pitchFamily="2" charset="2"/>
              </a:rPr>
              <a:t>K&lt;=N &amp;&amp; K&gt;=0</a:t>
            </a:r>
          </a:p>
          <a:p>
            <a:r>
              <a:rPr lang="en-US" dirty="0"/>
              <a:t>V</a:t>
            </a:r>
            <a:r>
              <a:rPr lang="en-US" dirty="0">
                <a:sym typeface="Wingdings" panose="05000000000000000000" pitchFamily="2" charset="2"/>
              </a:rPr>
              <a:t> a value to be searched, inserted or deleted</a:t>
            </a:r>
          </a:p>
          <a:p>
            <a:r>
              <a:rPr lang="en-US" dirty="0">
                <a:sym typeface="Wingdings" panose="05000000000000000000" pitchFamily="2" charset="2"/>
              </a:rPr>
              <a:t>L/I an index to searched or given</a:t>
            </a:r>
            <a:endParaRPr lang="en-US" dirty="0"/>
          </a:p>
        </p:txBody>
      </p:sp>
    </p:spTree>
    <p:extLst>
      <p:ext uri="{BB962C8B-B14F-4D97-AF65-F5344CB8AC3E}">
        <p14:creationId xmlns:p14="http://schemas.microsoft.com/office/powerpoint/2010/main" val="285387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Searching</a:t>
            </a:r>
          </a:p>
        </p:txBody>
      </p:sp>
      <p:sp>
        <p:nvSpPr>
          <p:cNvPr id="3" name="Content Placeholder 2"/>
          <p:cNvSpPr>
            <a:spLocks noGrp="1"/>
          </p:cNvSpPr>
          <p:nvPr>
            <p:ph idx="1"/>
          </p:nvPr>
        </p:nvSpPr>
        <p:spPr/>
        <p:txBody>
          <a:bodyPr/>
          <a:lstStyle/>
          <a:p>
            <a:r>
              <a:rPr lang="en-GB" dirty="0"/>
              <a:t>A search traverses the list until</a:t>
            </a:r>
          </a:p>
          <a:p>
            <a:pPr lvl="1"/>
            <a:r>
              <a:rPr lang="en-GB" dirty="0"/>
              <a:t>The desired element is found </a:t>
            </a:r>
          </a:p>
          <a:p>
            <a:pPr lvl="1"/>
            <a:r>
              <a:rPr lang="en-GB" dirty="0"/>
              <a:t>Or the collection is exhausted</a:t>
            </a:r>
          </a:p>
          <a:p>
            <a:r>
              <a:rPr lang="en-US" dirty="0"/>
              <a:t>Given an array A of capacity N find the element V in it.</a:t>
            </a:r>
          </a:p>
          <a:p>
            <a:pPr lvl="1"/>
            <a:r>
              <a:rPr lang="en-GB" dirty="0"/>
              <a:t>Linear search</a:t>
            </a:r>
          </a:p>
          <a:p>
            <a:pPr lvl="1"/>
            <a:r>
              <a:rPr lang="en-GB" dirty="0"/>
              <a:t>Binary search</a:t>
            </a:r>
          </a:p>
          <a:p>
            <a:endParaRPr lang="en-GB" dirty="0"/>
          </a:p>
        </p:txBody>
      </p:sp>
      <p:sp>
        <p:nvSpPr>
          <p:cNvPr id="4" name="Date Placeholder 3"/>
          <p:cNvSpPr>
            <a:spLocks noGrp="1"/>
          </p:cNvSpPr>
          <p:nvPr>
            <p:ph type="dt" sz="half" idx="10"/>
          </p:nvPr>
        </p:nvSpPr>
        <p:spPr/>
        <p:txBody>
          <a:bodyPr/>
          <a:lstStyle/>
          <a:p>
            <a:r>
              <a:rPr lang="en-US"/>
              <a:t>10/02/2017</a:t>
            </a:r>
            <a:endParaRPr lang="en-GB"/>
          </a:p>
        </p:txBody>
      </p:sp>
      <p:sp>
        <p:nvSpPr>
          <p:cNvPr id="5" name="Footer Placeholder 4"/>
          <p:cNvSpPr>
            <a:spLocks noGrp="1"/>
          </p:cNvSpPr>
          <p:nvPr>
            <p:ph type="ftr" sz="quarter" idx="11"/>
          </p:nvPr>
        </p:nvSpPr>
        <p:spPr/>
        <p:txBody>
          <a:bodyPr/>
          <a:lstStyle/>
          <a:p>
            <a:r>
              <a:rPr lang="en-GB"/>
              <a:t>Saba Anwar, Computer Science Department- CIIT Lahore</a:t>
            </a:r>
          </a:p>
        </p:txBody>
      </p:sp>
    </p:spTree>
    <p:extLst>
      <p:ext uri="{BB962C8B-B14F-4D97-AF65-F5344CB8AC3E}">
        <p14:creationId xmlns:p14="http://schemas.microsoft.com/office/powerpoint/2010/main" val="2100974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Linear/Sequential Search</a:t>
            </a:r>
          </a:p>
        </p:txBody>
      </p:sp>
      <p:sp>
        <p:nvSpPr>
          <p:cNvPr id="3" name="Content Placeholder 2"/>
          <p:cNvSpPr>
            <a:spLocks noGrp="1"/>
          </p:cNvSpPr>
          <p:nvPr>
            <p:ph idx="1"/>
          </p:nvPr>
        </p:nvSpPr>
        <p:spPr/>
        <p:txBody>
          <a:bodyPr>
            <a:normAutofit fontScale="92500" lnSpcReduction="20000"/>
          </a:bodyPr>
          <a:lstStyle/>
          <a:p>
            <a:r>
              <a:rPr lang="en-US" b="1" dirty="0"/>
              <a:t>Algorithm: LINEAR_SEARCH(A, K, V)</a:t>
            </a:r>
          </a:p>
          <a:p>
            <a:pPr lvl="1"/>
            <a:r>
              <a:rPr lang="en-US" b="1" dirty="0"/>
              <a:t>Input: </a:t>
            </a:r>
            <a:r>
              <a:rPr lang="en-US" dirty="0"/>
              <a:t>Array, size, value to be searched</a:t>
            </a:r>
          </a:p>
          <a:p>
            <a:pPr lvl="1"/>
            <a:r>
              <a:rPr lang="en-US" b="1" dirty="0"/>
              <a:t>Output: </a:t>
            </a:r>
            <a:r>
              <a:rPr lang="en-US" dirty="0"/>
              <a:t>index of value if found, -1 otherwise</a:t>
            </a:r>
          </a:p>
          <a:p>
            <a:r>
              <a:rPr lang="en-US" b="1" dirty="0"/>
              <a:t>Steps:</a:t>
            </a:r>
            <a:endParaRPr lang="en-US" dirty="0"/>
          </a:p>
          <a:p>
            <a:pPr marL="0" indent="0">
              <a:buNone/>
            </a:pPr>
            <a:r>
              <a:rPr lang="en-US" dirty="0"/>
              <a:t>Start</a:t>
            </a:r>
          </a:p>
          <a:p>
            <a:pPr marL="731520" lvl="1" indent="-457200">
              <a:buFont typeface="+mj-lt"/>
              <a:buAutoNum type="arabicPeriod"/>
            </a:pPr>
            <a:r>
              <a:rPr lang="en-US" dirty="0"/>
              <a:t>set i=0</a:t>
            </a:r>
          </a:p>
          <a:p>
            <a:pPr marL="731520" lvl="1" indent="-457200">
              <a:buFont typeface="+mj-lt"/>
              <a:buAutoNum type="arabicPeriod"/>
            </a:pPr>
            <a:r>
              <a:rPr lang="en-US" dirty="0">
                <a:solidFill>
                  <a:srgbClr val="FF0000"/>
                </a:solidFill>
              </a:rPr>
              <a:t>While</a:t>
            </a:r>
            <a:r>
              <a:rPr lang="en-US" dirty="0"/>
              <a:t> </a:t>
            </a:r>
            <a:r>
              <a:rPr lang="en-US" dirty="0" err="1"/>
              <a:t>i</a:t>
            </a:r>
            <a:r>
              <a:rPr lang="en-US" dirty="0"/>
              <a:t>&lt;K</a:t>
            </a:r>
          </a:p>
          <a:p>
            <a:pPr marL="731520" lvl="1" indent="-457200">
              <a:buFont typeface="+mj-lt"/>
              <a:buAutoNum type="arabicPeriod"/>
            </a:pPr>
            <a:r>
              <a:rPr lang="en-US" dirty="0"/>
              <a:t>	 </a:t>
            </a:r>
            <a:r>
              <a:rPr lang="en-US" dirty="0">
                <a:solidFill>
                  <a:srgbClr val="FF0000"/>
                </a:solidFill>
              </a:rPr>
              <a:t>If </a:t>
            </a:r>
            <a:r>
              <a:rPr lang="en-US" dirty="0"/>
              <a:t>(A[</a:t>
            </a:r>
            <a:r>
              <a:rPr lang="en-US" dirty="0" err="1"/>
              <a:t>i</a:t>
            </a:r>
            <a:r>
              <a:rPr lang="en-US" dirty="0"/>
              <a:t>]==V)</a:t>
            </a:r>
          </a:p>
          <a:p>
            <a:pPr marL="731520" lvl="1" indent="-457200">
              <a:buFont typeface="+mj-lt"/>
              <a:buAutoNum type="arabicPeriod"/>
            </a:pPr>
            <a:r>
              <a:rPr lang="en-US" dirty="0"/>
              <a:t>     return </a:t>
            </a:r>
            <a:r>
              <a:rPr lang="en-US" dirty="0" err="1"/>
              <a:t>i</a:t>
            </a:r>
            <a:endParaRPr lang="en-US" dirty="0"/>
          </a:p>
          <a:p>
            <a:pPr marL="731520" lvl="1" indent="-457200">
              <a:buFont typeface="+mj-lt"/>
              <a:buAutoNum type="arabicPeriod"/>
            </a:pPr>
            <a:r>
              <a:rPr lang="en-US" dirty="0"/>
              <a:t>   </a:t>
            </a:r>
            <a:r>
              <a:rPr lang="en-US" dirty="0">
                <a:solidFill>
                  <a:srgbClr val="FF0000"/>
                </a:solidFill>
              </a:rPr>
              <a:t>End If</a:t>
            </a:r>
          </a:p>
          <a:p>
            <a:pPr marL="731520" lvl="1" indent="-457200">
              <a:buFont typeface="+mj-lt"/>
              <a:buAutoNum type="arabicPeriod"/>
            </a:pPr>
            <a:r>
              <a:rPr lang="en-US" dirty="0"/>
              <a:t>   i=i+1</a:t>
            </a:r>
          </a:p>
          <a:p>
            <a:pPr marL="731520" lvl="1" indent="-457200">
              <a:buFont typeface="+mj-lt"/>
              <a:buAutoNum type="arabicPeriod"/>
            </a:pPr>
            <a:r>
              <a:rPr lang="en-US" dirty="0">
                <a:solidFill>
                  <a:srgbClr val="FF0000"/>
                </a:solidFill>
              </a:rPr>
              <a:t>End While</a:t>
            </a:r>
          </a:p>
          <a:p>
            <a:pPr marL="731520" lvl="1" indent="-457200">
              <a:buFont typeface="+mj-lt"/>
              <a:buAutoNum type="arabicPeriod"/>
            </a:pPr>
            <a:r>
              <a:rPr lang="en-US" dirty="0"/>
              <a:t>return -1</a:t>
            </a:r>
          </a:p>
          <a:p>
            <a:pPr marL="0" lvl="1" indent="0">
              <a:buNone/>
            </a:pPr>
            <a:r>
              <a:rPr lang="en-US" dirty="0">
                <a:solidFill>
                  <a:schemeClr val="tx1"/>
                </a:solidFill>
              </a:rPr>
              <a:t>End</a:t>
            </a:r>
          </a:p>
        </p:txBody>
      </p:sp>
      <p:sp>
        <p:nvSpPr>
          <p:cNvPr id="4" name="Date Placeholder 3"/>
          <p:cNvSpPr>
            <a:spLocks noGrp="1"/>
          </p:cNvSpPr>
          <p:nvPr>
            <p:ph type="dt" sz="half" idx="10"/>
          </p:nvPr>
        </p:nvSpPr>
        <p:spPr/>
        <p:txBody>
          <a:bodyPr/>
          <a:lstStyle/>
          <a:p>
            <a:r>
              <a:rPr lang="en-US"/>
              <a:t>10/02/2017</a:t>
            </a:r>
            <a:endParaRPr lang="en-GB"/>
          </a:p>
        </p:txBody>
      </p:sp>
      <p:sp>
        <p:nvSpPr>
          <p:cNvPr id="5" name="Footer Placeholder 4"/>
          <p:cNvSpPr>
            <a:spLocks noGrp="1"/>
          </p:cNvSpPr>
          <p:nvPr>
            <p:ph type="ftr" sz="quarter" idx="11"/>
          </p:nvPr>
        </p:nvSpPr>
        <p:spPr/>
        <p:txBody>
          <a:bodyPr/>
          <a:lstStyle/>
          <a:p>
            <a:r>
              <a:rPr lang="en-GB"/>
              <a:t>Saba Anwar, Computer Science Department- CIIT Lahore</a:t>
            </a:r>
          </a:p>
        </p:txBody>
      </p:sp>
    </p:spTree>
    <p:extLst>
      <p:ext uri="{BB962C8B-B14F-4D97-AF65-F5344CB8AC3E}">
        <p14:creationId xmlns:p14="http://schemas.microsoft.com/office/powerpoint/2010/main" val="3121614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Binary Search</a:t>
            </a:r>
          </a:p>
        </p:txBody>
      </p:sp>
      <p:sp>
        <p:nvSpPr>
          <p:cNvPr id="3" name="Content Placeholder 2"/>
          <p:cNvSpPr>
            <a:spLocks noGrp="1"/>
          </p:cNvSpPr>
          <p:nvPr>
            <p:ph sz="half" idx="1"/>
          </p:nvPr>
        </p:nvSpPr>
        <p:spPr/>
        <p:txBody>
          <a:bodyPr/>
          <a:lstStyle/>
          <a:p>
            <a:r>
              <a:rPr lang="en-GB" dirty="0"/>
              <a:t>If the list is </a:t>
            </a:r>
            <a:r>
              <a:rPr lang="en-GB" b="1" dirty="0">
                <a:solidFill>
                  <a:schemeClr val="accent1"/>
                </a:solidFill>
              </a:rPr>
              <a:t>ordered</a:t>
            </a:r>
            <a:r>
              <a:rPr lang="en-GB" dirty="0"/>
              <a:t>, May be we don’t need to look at all elements</a:t>
            </a:r>
          </a:p>
          <a:p>
            <a:pPr lvl="1"/>
            <a:r>
              <a:rPr lang="en-GB" dirty="0"/>
              <a:t>We can stop looking when we know the </a:t>
            </a:r>
            <a:r>
              <a:rPr lang="en-GB" b="1" dirty="0">
                <a:solidFill>
                  <a:schemeClr val="accent1"/>
                </a:solidFill>
              </a:rPr>
              <a:t>element cannot be in the collection</a:t>
            </a:r>
            <a:r>
              <a:rPr lang="en-GB" dirty="0"/>
              <a:t>.</a:t>
            </a:r>
          </a:p>
          <a:p>
            <a:r>
              <a:rPr lang="en-US" dirty="0"/>
              <a:t>Can we improve our search algorithm if array is sorted?</a:t>
            </a:r>
          </a:p>
          <a:p>
            <a:pPr lvl="1"/>
            <a:r>
              <a:rPr lang="en-GB" dirty="0"/>
              <a:t>If we have an ordered list and we know lower and upper bound of list we can use a different strategy.</a:t>
            </a:r>
          </a:p>
        </p:txBody>
      </p:sp>
      <p:sp>
        <p:nvSpPr>
          <p:cNvPr id="4" name="Date Placeholder 3"/>
          <p:cNvSpPr>
            <a:spLocks noGrp="1"/>
          </p:cNvSpPr>
          <p:nvPr>
            <p:ph type="dt" sz="half" idx="10"/>
          </p:nvPr>
        </p:nvSpPr>
        <p:spPr/>
        <p:txBody>
          <a:bodyPr/>
          <a:lstStyle/>
          <a:p>
            <a:r>
              <a:rPr lang="en-US"/>
              <a:t>10/02/2017</a:t>
            </a:r>
            <a:endParaRPr lang="en-GB"/>
          </a:p>
        </p:txBody>
      </p:sp>
      <p:sp>
        <p:nvSpPr>
          <p:cNvPr id="5" name="Footer Placeholder 4"/>
          <p:cNvSpPr>
            <a:spLocks noGrp="1"/>
          </p:cNvSpPr>
          <p:nvPr>
            <p:ph type="ftr" sz="quarter" idx="11"/>
          </p:nvPr>
        </p:nvSpPr>
        <p:spPr/>
        <p:txBody>
          <a:bodyPr/>
          <a:lstStyle/>
          <a:p>
            <a:r>
              <a:rPr lang="en-GB"/>
              <a:t>Saba Anwar, Computer Science Department- CIIT Lahore</a:t>
            </a:r>
          </a:p>
        </p:txBody>
      </p:sp>
      <p:sp>
        <p:nvSpPr>
          <p:cNvPr id="8" name="Content Placeholder 7"/>
          <p:cNvSpPr>
            <a:spLocks noGrp="1"/>
          </p:cNvSpPr>
          <p:nvPr>
            <p:ph sz="quarter" idx="2"/>
          </p:nvPr>
        </p:nvSpPr>
        <p:spPr/>
        <p:txBody>
          <a:bodyPr/>
          <a:lstStyle/>
          <a:p>
            <a:endParaRPr lang="en-US" dirty="0"/>
          </a:p>
        </p:txBody>
      </p:sp>
      <p:pic>
        <p:nvPicPr>
          <p:cNvPr id="5126" name="Picture 6" descr="http://cis.stvincent.edu/html/tutorials/swd/arrays/bsearch.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1911" y="1220889"/>
            <a:ext cx="5476875" cy="45624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9306779" y="3675043"/>
            <a:ext cx="2157340" cy="307777"/>
          </a:xfrm>
          <a:prstGeom prst="rect">
            <a:avLst/>
          </a:prstGeom>
          <a:noFill/>
          <a:ln>
            <a:noFill/>
          </a:ln>
        </p:spPr>
        <p:txBody>
          <a:bodyPr wrap="square" rtlCol="0">
            <a:spAutoFit/>
          </a:bodyPr>
          <a:lstStyle/>
          <a:p>
            <a:r>
              <a:rPr lang="en-US" sz="1400" b="1" dirty="0">
                <a:latin typeface="+mj-lt"/>
              </a:rPr>
              <a:t>Mid= (</a:t>
            </a:r>
            <a:r>
              <a:rPr lang="en-US" sz="1400" b="1" dirty="0" err="1">
                <a:latin typeface="+mj-lt"/>
              </a:rPr>
              <a:t>Low+High</a:t>
            </a:r>
            <a:r>
              <a:rPr lang="en-US" sz="1400" b="1" dirty="0">
                <a:latin typeface="+mj-lt"/>
              </a:rPr>
              <a:t>)/2</a:t>
            </a:r>
          </a:p>
        </p:txBody>
      </p:sp>
      <p:sp>
        <p:nvSpPr>
          <p:cNvPr id="11" name="TextBox 10"/>
          <p:cNvSpPr txBox="1"/>
          <p:nvPr/>
        </p:nvSpPr>
        <p:spPr>
          <a:xfrm>
            <a:off x="9306779" y="4619013"/>
            <a:ext cx="2157340" cy="738664"/>
          </a:xfrm>
          <a:prstGeom prst="rect">
            <a:avLst/>
          </a:prstGeom>
          <a:noFill/>
          <a:ln>
            <a:noFill/>
          </a:ln>
        </p:spPr>
        <p:txBody>
          <a:bodyPr wrap="square" rtlCol="0">
            <a:spAutoFit/>
          </a:bodyPr>
          <a:lstStyle/>
          <a:p>
            <a:r>
              <a:rPr lang="en-US" sz="1400" b="1" dirty="0">
                <a:latin typeface="+mj-lt"/>
              </a:rPr>
              <a:t>Stop searching when Low become equals to High</a:t>
            </a:r>
          </a:p>
        </p:txBody>
      </p:sp>
    </p:spTree>
    <p:extLst>
      <p:ext uri="{BB962C8B-B14F-4D97-AF65-F5344CB8AC3E}">
        <p14:creationId xmlns:p14="http://schemas.microsoft.com/office/powerpoint/2010/main" val="1289122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Binary Search</a:t>
            </a:r>
            <a:endParaRPr lang="en-US" dirty="0"/>
          </a:p>
        </p:txBody>
      </p:sp>
      <p:sp>
        <p:nvSpPr>
          <p:cNvPr id="3" name="Date Placeholder 2"/>
          <p:cNvSpPr>
            <a:spLocks noGrp="1"/>
          </p:cNvSpPr>
          <p:nvPr>
            <p:ph type="dt" sz="half" idx="10"/>
          </p:nvPr>
        </p:nvSpPr>
        <p:spPr/>
        <p:txBody>
          <a:bodyPr/>
          <a:lstStyle/>
          <a:p>
            <a:r>
              <a:rPr lang="en-US"/>
              <a:t>10/02/2017</a:t>
            </a:r>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6" name="Content Placeholder 5"/>
          <p:cNvSpPr>
            <a:spLocks noGrp="1"/>
          </p:cNvSpPr>
          <p:nvPr>
            <p:ph sz="quarter" idx="1"/>
          </p:nvPr>
        </p:nvSpPr>
        <p:spPr/>
        <p:txBody>
          <a:bodyPr/>
          <a:lstStyle/>
          <a:p>
            <a:r>
              <a:rPr lang="en-US" dirty="0"/>
              <a:t>We need to search value V</a:t>
            </a:r>
          </a:p>
          <a:p>
            <a:pPr lvl="1"/>
            <a:r>
              <a:rPr lang="en-US" dirty="0"/>
              <a:t>Calculate mid=(</a:t>
            </a:r>
            <a:r>
              <a:rPr lang="en-US" dirty="0" err="1"/>
              <a:t>low+high</a:t>
            </a:r>
            <a:r>
              <a:rPr lang="en-US" dirty="0"/>
              <a:t>)/2</a:t>
            </a:r>
          </a:p>
          <a:p>
            <a:pPr lvl="1"/>
            <a:r>
              <a:rPr lang="en-US" dirty="0"/>
              <a:t>There can be three situations:</a:t>
            </a:r>
          </a:p>
          <a:p>
            <a:pPr marL="731520" lvl="1" indent="-457200">
              <a:buFont typeface="+mj-lt"/>
              <a:buAutoNum type="arabicPeriod"/>
            </a:pPr>
            <a:r>
              <a:rPr lang="en-US" dirty="0"/>
              <a:t>V is equal to A[mid]</a:t>
            </a:r>
          </a:p>
          <a:p>
            <a:pPr lvl="2"/>
            <a:r>
              <a:rPr lang="en-US" dirty="0"/>
              <a:t>We have found the element</a:t>
            </a:r>
          </a:p>
          <a:p>
            <a:pPr marL="731520" lvl="1" indent="-457200">
              <a:buFont typeface="+mj-lt"/>
              <a:buAutoNum type="arabicPeriod"/>
            </a:pPr>
            <a:r>
              <a:rPr lang="en-US" dirty="0"/>
              <a:t>It is less than &lt; A[mid]</a:t>
            </a:r>
          </a:p>
          <a:p>
            <a:pPr lvl="3"/>
            <a:r>
              <a:rPr lang="en-US" dirty="0"/>
              <a:t>It cannot be in right half of array</a:t>
            </a:r>
          </a:p>
          <a:p>
            <a:pPr lvl="3"/>
            <a:r>
              <a:rPr lang="en-US" dirty="0"/>
              <a:t>So search in left half only</a:t>
            </a:r>
          </a:p>
          <a:p>
            <a:pPr marL="731520" lvl="1" indent="-457200">
              <a:buFont typeface="+mj-lt"/>
              <a:buAutoNum type="arabicPeriod"/>
            </a:pPr>
            <a:r>
              <a:rPr lang="en-US" dirty="0"/>
              <a:t>It is greater than A[mid]</a:t>
            </a:r>
          </a:p>
          <a:p>
            <a:pPr lvl="3"/>
            <a:r>
              <a:rPr lang="en-US" dirty="0"/>
              <a:t>It cannot be in left half of array</a:t>
            </a:r>
          </a:p>
          <a:p>
            <a:pPr lvl="3"/>
            <a:r>
              <a:rPr lang="en-US" dirty="0"/>
              <a:t>So search in right half only</a:t>
            </a:r>
          </a:p>
        </p:txBody>
      </p:sp>
      <p:graphicFrame>
        <p:nvGraphicFramePr>
          <p:cNvPr id="7" name="Content Placeholder 7"/>
          <p:cNvGraphicFramePr>
            <a:graphicFrameLocks/>
          </p:cNvGraphicFramePr>
          <p:nvPr>
            <p:extLst/>
          </p:nvPr>
        </p:nvGraphicFramePr>
        <p:xfrm>
          <a:off x="6189943" y="1260154"/>
          <a:ext cx="5389560" cy="741680"/>
        </p:xfrm>
        <a:graphic>
          <a:graphicData uri="http://schemas.openxmlformats.org/drawingml/2006/table">
            <a:tbl>
              <a:tblPr firstRow="1" bandRow="1">
                <a:tableStyleId>{22838BEF-8BB2-4498-84A7-C5851F593DF1}</a:tableStyleId>
              </a:tblPr>
              <a:tblGrid>
                <a:gridCol w="538956">
                  <a:extLst>
                    <a:ext uri="{9D8B030D-6E8A-4147-A177-3AD203B41FA5}">
                      <a16:colId xmlns:a16="http://schemas.microsoft.com/office/drawing/2014/main" val="20000"/>
                    </a:ext>
                  </a:extLst>
                </a:gridCol>
                <a:gridCol w="538956">
                  <a:extLst>
                    <a:ext uri="{9D8B030D-6E8A-4147-A177-3AD203B41FA5}">
                      <a16:colId xmlns:a16="http://schemas.microsoft.com/office/drawing/2014/main" val="20001"/>
                    </a:ext>
                  </a:extLst>
                </a:gridCol>
                <a:gridCol w="538956">
                  <a:extLst>
                    <a:ext uri="{9D8B030D-6E8A-4147-A177-3AD203B41FA5}">
                      <a16:colId xmlns:a16="http://schemas.microsoft.com/office/drawing/2014/main" val="20002"/>
                    </a:ext>
                  </a:extLst>
                </a:gridCol>
                <a:gridCol w="538956">
                  <a:extLst>
                    <a:ext uri="{9D8B030D-6E8A-4147-A177-3AD203B41FA5}">
                      <a16:colId xmlns:a16="http://schemas.microsoft.com/office/drawing/2014/main" val="20003"/>
                    </a:ext>
                  </a:extLst>
                </a:gridCol>
                <a:gridCol w="538956">
                  <a:extLst>
                    <a:ext uri="{9D8B030D-6E8A-4147-A177-3AD203B41FA5}">
                      <a16:colId xmlns:a16="http://schemas.microsoft.com/office/drawing/2014/main" val="20004"/>
                    </a:ext>
                  </a:extLst>
                </a:gridCol>
                <a:gridCol w="538956">
                  <a:extLst>
                    <a:ext uri="{9D8B030D-6E8A-4147-A177-3AD203B41FA5}">
                      <a16:colId xmlns:a16="http://schemas.microsoft.com/office/drawing/2014/main" val="20005"/>
                    </a:ext>
                  </a:extLst>
                </a:gridCol>
                <a:gridCol w="538956">
                  <a:extLst>
                    <a:ext uri="{9D8B030D-6E8A-4147-A177-3AD203B41FA5}">
                      <a16:colId xmlns:a16="http://schemas.microsoft.com/office/drawing/2014/main" val="20006"/>
                    </a:ext>
                  </a:extLst>
                </a:gridCol>
                <a:gridCol w="538956">
                  <a:extLst>
                    <a:ext uri="{9D8B030D-6E8A-4147-A177-3AD203B41FA5}">
                      <a16:colId xmlns:a16="http://schemas.microsoft.com/office/drawing/2014/main" val="20007"/>
                    </a:ext>
                  </a:extLst>
                </a:gridCol>
                <a:gridCol w="538956">
                  <a:extLst>
                    <a:ext uri="{9D8B030D-6E8A-4147-A177-3AD203B41FA5}">
                      <a16:colId xmlns:a16="http://schemas.microsoft.com/office/drawing/2014/main" val="20008"/>
                    </a:ext>
                  </a:extLst>
                </a:gridCol>
                <a:gridCol w="538956">
                  <a:extLst>
                    <a:ext uri="{9D8B030D-6E8A-4147-A177-3AD203B41FA5}">
                      <a16:colId xmlns:a16="http://schemas.microsoft.com/office/drawing/2014/main" val="20009"/>
                    </a:ext>
                  </a:extLst>
                </a:gridCol>
              </a:tblGrid>
              <a:tr h="370840">
                <a:tc>
                  <a:txBody>
                    <a:bodyPr/>
                    <a:lstStyle/>
                    <a:p>
                      <a:r>
                        <a:rPr lang="en-US" dirty="0"/>
                        <a:t>1</a:t>
                      </a:r>
                    </a:p>
                  </a:txBody>
                  <a:tcPr>
                    <a:lnB w="12700" cap="flat" cmpd="sng" algn="ctr">
                      <a:solidFill>
                        <a:schemeClr val="tx1"/>
                      </a:solidFill>
                      <a:prstDash val="solid"/>
                      <a:round/>
                      <a:headEnd type="none" w="med" len="med"/>
                      <a:tailEnd type="none" w="med" len="med"/>
                    </a:lnB>
                  </a:tcPr>
                </a:tc>
                <a:tc>
                  <a:txBody>
                    <a:bodyPr/>
                    <a:lstStyle/>
                    <a:p>
                      <a:r>
                        <a:rPr lang="en-US" dirty="0"/>
                        <a:t>5</a:t>
                      </a:r>
                    </a:p>
                  </a:txBody>
                  <a:tcPr>
                    <a:lnB w="12700" cap="flat" cmpd="sng" algn="ctr">
                      <a:solidFill>
                        <a:schemeClr val="tx1"/>
                      </a:solidFill>
                      <a:prstDash val="solid"/>
                      <a:round/>
                      <a:headEnd type="none" w="med" len="med"/>
                      <a:tailEnd type="none" w="med" len="med"/>
                    </a:lnB>
                  </a:tcPr>
                </a:tc>
                <a:tc>
                  <a:txBody>
                    <a:bodyPr/>
                    <a:lstStyle/>
                    <a:p>
                      <a:r>
                        <a:rPr lang="en-US" dirty="0"/>
                        <a:t>10</a:t>
                      </a:r>
                    </a:p>
                  </a:txBody>
                  <a:tcPr>
                    <a:lnB w="12700" cap="flat" cmpd="sng" algn="ctr">
                      <a:solidFill>
                        <a:schemeClr val="tx1"/>
                      </a:solidFill>
                      <a:prstDash val="solid"/>
                      <a:round/>
                      <a:headEnd type="none" w="med" len="med"/>
                      <a:tailEnd type="none" w="med" len="med"/>
                    </a:lnB>
                  </a:tcPr>
                </a:tc>
                <a:tc>
                  <a:txBody>
                    <a:bodyPr/>
                    <a:lstStyle/>
                    <a:p>
                      <a:r>
                        <a:rPr lang="en-US" dirty="0"/>
                        <a:t>11</a:t>
                      </a:r>
                    </a:p>
                  </a:txBody>
                  <a:tcPr>
                    <a:lnB w="12700" cap="flat" cmpd="sng" algn="ctr">
                      <a:solidFill>
                        <a:schemeClr val="tx1"/>
                      </a:solidFill>
                      <a:prstDash val="solid"/>
                      <a:round/>
                      <a:headEnd type="none" w="med" len="med"/>
                      <a:tailEnd type="none" w="med" len="med"/>
                    </a:lnB>
                  </a:tcPr>
                </a:tc>
                <a:tc>
                  <a:txBody>
                    <a:bodyPr/>
                    <a:lstStyle/>
                    <a:p>
                      <a:r>
                        <a:rPr lang="en-US" dirty="0"/>
                        <a:t>15</a:t>
                      </a:r>
                    </a:p>
                  </a:txBody>
                  <a:tcPr>
                    <a:lnB w="12700" cap="flat" cmpd="sng" algn="ctr">
                      <a:solidFill>
                        <a:schemeClr val="tx1"/>
                      </a:solidFill>
                      <a:prstDash val="solid"/>
                      <a:round/>
                      <a:headEnd type="none" w="med" len="med"/>
                      <a:tailEnd type="none" w="med" len="med"/>
                    </a:lnB>
                  </a:tcPr>
                </a:tc>
                <a:tc>
                  <a:txBody>
                    <a:bodyPr/>
                    <a:lstStyle/>
                    <a:p>
                      <a:r>
                        <a:rPr lang="en-US" dirty="0"/>
                        <a:t>20</a:t>
                      </a:r>
                    </a:p>
                  </a:txBody>
                  <a:tcPr>
                    <a:lnB w="12700" cap="flat" cmpd="sng" algn="ctr">
                      <a:solidFill>
                        <a:schemeClr val="tx1"/>
                      </a:solidFill>
                      <a:prstDash val="solid"/>
                      <a:round/>
                      <a:headEnd type="none" w="med" len="med"/>
                      <a:tailEnd type="none" w="med" len="med"/>
                    </a:lnB>
                    <a:solidFill>
                      <a:srgbClr val="92D050"/>
                    </a:solidFill>
                  </a:tcPr>
                </a:tc>
                <a:tc>
                  <a:txBody>
                    <a:bodyPr/>
                    <a:lstStyle/>
                    <a:p>
                      <a:r>
                        <a:rPr lang="en-US" dirty="0"/>
                        <a:t>22</a:t>
                      </a:r>
                    </a:p>
                  </a:txBody>
                  <a:tcPr>
                    <a:lnB w="12700" cap="flat" cmpd="sng" algn="ctr">
                      <a:solidFill>
                        <a:schemeClr val="tx1"/>
                      </a:solidFill>
                      <a:prstDash val="solid"/>
                      <a:round/>
                      <a:headEnd type="none" w="med" len="med"/>
                      <a:tailEnd type="none" w="med" len="med"/>
                    </a:lnB>
                  </a:tcPr>
                </a:tc>
                <a:tc>
                  <a:txBody>
                    <a:bodyPr/>
                    <a:lstStyle/>
                    <a:p>
                      <a:r>
                        <a:rPr lang="en-US" dirty="0"/>
                        <a:t>27</a:t>
                      </a:r>
                    </a:p>
                  </a:txBody>
                  <a:tcPr>
                    <a:lnB w="12700" cap="flat" cmpd="sng" algn="ctr">
                      <a:solidFill>
                        <a:schemeClr val="tx1"/>
                      </a:solidFill>
                      <a:prstDash val="solid"/>
                      <a:round/>
                      <a:headEnd type="none" w="med" len="med"/>
                      <a:tailEnd type="none" w="med" len="med"/>
                    </a:lnB>
                  </a:tcPr>
                </a:tc>
                <a:tc>
                  <a:txBody>
                    <a:bodyPr/>
                    <a:lstStyle/>
                    <a:p>
                      <a:r>
                        <a:rPr lang="en-US" dirty="0"/>
                        <a:t>29</a:t>
                      </a:r>
                    </a:p>
                  </a:txBody>
                  <a:tcPr>
                    <a:lnB w="12700" cap="flat" cmpd="sng" algn="ctr">
                      <a:solidFill>
                        <a:schemeClr val="tx1"/>
                      </a:solidFill>
                      <a:prstDash val="solid"/>
                      <a:round/>
                      <a:headEnd type="none" w="med" len="med"/>
                      <a:tailEnd type="none" w="med" len="med"/>
                    </a:lnB>
                  </a:tcPr>
                </a:tc>
                <a:tc>
                  <a:txBody>
                    <a:bodyPr/>
                    <a:lstStyle/>
                    <a:p>
                      <a:r>
                        <a:rPr lang="en-US" dirty="0"/>
                        <a:t>30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sz="12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10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8" name="Line Callout 1 7"/>
          <p:cNvSpPr/>
          <p:nvPr/>
        </p:nvSpPr>
        <p:spPr>
          <a:xfrm>
            <a:off x="6154914" y="2098354"/>
            <a:ext cx="548640" cy="228600"/>
          </a:xfrm>
          <a:prstGeom prst="borderCallout1">
            <a:avLst>
              <a:gd name="adj1" fmla="val 929"/>
              <a:gd name="adj2" fmla="val 51368"/>
              <a:gd name="adj3" fmla="val -109820"/>
              <a:gd name="adj4" fmla="val 51219"/>
            </a:avLst>
          </a:prstGeom>
          <a:ln w="28575">
            <a:solidFill>
              <a:srgbClr val="FF0000"/>
            </a:solidFill>
            <a:headEnd type="none" w="med" len="med"/>
            <a:tailEnd type="triangle" w="med" len="med"/>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a:t>Low</a:t>
            </a:r>
          </a:p>
        </p:txBody>
      </p:sp>
      <p:sp>
        <p:nvSpPr>
          <p:cNvPr id="9" name="Line Callout 1 8"/>
          <p:cNvSpPr/>
          <p:nvPr/>
        </p:nvSpPr>
        <p:spPr>
          <a:xfrm>
            <a:off x="8837151" y="2098354"/>
            <a:ext cx="548640" cy="228600"/>
          </a:xfrm>
          <a:prstGeom prst="borderCallout1">
            <a:avLst>
              <a:gd name="adj1" fmla="val 929"/>
              <a:gd name="adj2" fmla="val 51368"/>
              <a:gd name="adj3" fmla="val -109820"/>
              <a:gd name="adj4" fmla="val 51219"/>
            </a:avLst>
          </a:prstGeom>
          <a:ln w="28575">
            <a:solidFill>
              <a:srgbClr val="FF0000"/>
            </a:solidFill>
            <a:headEnd type="none" w="med" len="med"/>
            <a:tailEnd type="triangle" w="med" len="med"/>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a:t>Mid</a:t>
            </a:r>
          </a:p>
        </p:txBody>
      </p:sp>
      <p:sp>
        <p:nvSpPr>
          <p:cNvPr id="10" name="Line Callout 1 9"/>
          <p:cNvSpPr/>
          <p:nvPr/>
        </p:nvSpPr>
        <p:spPr>
          <a:xfrm>
            <a:off x="10977121" y="2098354"/>
            <a:ext cx="594360" cy="228600"/>
          </a:xfrm>
          <a:prstGeom prst="borderCallout1">
            <a:avLst>
              <a:gd name="adj1" fmla="val 929"/>
              <a:gd name="adj2" fmla="val 51368"/>
              <a:gd name="adj3" fmla="val -109820"/>
              <a:gd name="adj4" fmla="val 51219"/>
            </a:avLst>
          </a:prstGeom>
          <a:ln w="28575">
            <a:solidFill>
              <a:srgbClr val="FF0000"/>
            </a:solidFill>
            <a:headEnd type="none" w="med" len="med"/>
            <a:tailEnd type="triangle" w="med" len="med"/>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a:t>High</a:t>
            </a:r>
          </a:p>
        </p:txBody>
      </p:sp>
      <p:graphicFrame>
        <p:nvGraphicFramePr>
          <p:cNvPr id="11" name="Content Placeholder 7"/>
          <p:cNvGraphicFramePr>
            <a:graphicFrameLocks/>
          </p:cNvGraphicFramePr>
          <p:nvPr>
            <p:extLst/>
          </p:nvPr>
        </p:nvGraphicFramePr>
        <p:xfrm>
          <a:off x="6181921" y="2574890"/>
          <a:ext cx="5389560" cy="741680"/>
        </p:xfrm>
        <a:graphic>
          <a:graphicData uri="http://schemas.openxmlformats.org/drawingml/2006/table">
            <a:tbl>
              <a:tblPr firstRow="1" bandRow="1">
                <a:tableStyleId>{22838BEF-8BB2-4498-84A7-C5851F593DF1}</a:tableStyleId>
              </a:tblPr>
              <a:tblGrid>
                <a:gridCol w="538956">
                  <a:extLst>
                    <a:ext uri="{9D8B030D-6E8A-4147-A177-3AD203B41FA5}">
                      <a16:colId xmlns:a16="http://schemas.microsoft.com/office/drawing/2014/main" val="20000"/>
                    </a:ext>
                  </a:extLst>
                </a:gridCol>
                <a:gridCol w="538956">
                  <a:extLst>
                    <a:ext uri="{9D8B030D-6E8A-4147-A177-3AD203B41FA5}">
                      <a16:colId xmlns:a16="http://schemas.microsoft.com/office/drawing/2014/main" val="20001"/>
                    </a:ext>
                  </a:extLst>
                </a:gridCol>
                <a:gridCol w="538956">
                  <a:extLst>
                    <a:ext uri="{9D8B030D-6E8A-4147-A177-3AD203B41FA5}">
                      <a16:colId xmlns:a16="http://schemas.microsoft.com/office/drawing/2014/main" val="20002"/>
                    </a:ext>
                  </a:extLst>
                </a:gridCol>
                <a:gridCol w="538956">
                  <a:extLst>
                    <a:ext uri="{9D8B030D-6E8A-4147-A177-3AD203B41FA5}">
                      <a16:colId xmlns:a16="http://schemas.microsoft.com/office/drawing/2014/main" val="20003"/>
                    </a:ext>
                  </a:extLst>
                </a:gridCol>
                <a:gridCol w="538956">
                  <a:extLst>
                    <a:ext uri="{9D8B030D-6E8A-4147-A177-3AD203B41FA5}">
                      <a16:colId xmlns:a16="http://schemas.microsoft.com/office/drawing/2014/main" val="20004"/>
                    </a:ext>
                  </a:extLst>
                </a:gridCol>
                <a:gridCol w="538956">
                  <a:extLst>
                    <a:ext uri="{9D8B030D-6E8A-4147-A177-3AD203B41FA5}">
                      <a16:colId xmlns:a16="http://schemas.microsoft.com/office/drawing/2014/main" val="20005"/>
                    </a:ext>
                  </a:extLst>
                </a:gridCol>
                <a:gridCol w="538956">
                  <a:extLst>
                    <a:ext uri="{9D8B030D-6E8A-4147-A177-3AD203B41FA5}">
                      <a16:colId xmlns:a16="http://schemas.microsoft.com/office/drawing/2014/main" val="20006"/>
                    </a:ext>
                  </a:extLst>
                </a:gridCol>
                <a:gridCol w="538956">
                  <a:extLst>
                    <a:ext uri="{9D8B030D-6E8A-4147-A177-3AD203B41FA5}">
                      <a16:colId xmlns:a16="http://schemas.microsoft.com/office/drawing/2014/main" val="20007"/>
                    </a:ext>
                  </a:extLst>
                </a:gridCol>
                <a:gridCol w="538956">
                  <a:extLst>
                    <a:ext uri="{9D8B030D-6E8A-4147-A177-3AD203B41FA5}">
                      <a16:colId xmlns:a16="http://schemas.microsoft.com/office/drawing/2014/main" val="20008"/>
                    </a:ext>
                  </a:extLst>
                </a:gridCol>
                <a:gridCol w="538956">
                  <a:extLst>
                    <a:ext uri="{9D8B030D-6E8A-4147-A177-3AD203B41FA5}">
                      <a16:colId xmlns:a16="http://schemas.microsoft.com/office/drawing/2014/main" val="20009"/>
                    </a:ext>
                  </a:extLst>
                </a:gridCol>
              </a:tblGrid>
              <a:tr h="370840">
                <a:tc>
                  <a:txBody>
                    <a:bodyPr/>
                    <a:lstStyle/>
                    <a:p>
                      <a:r>
                        <a:rPr lang="en-US" dirty="0"/>
                        <a:t>1</a:t>
                      </a:r>
                    </a:p>
                  </a:txBody>
                  <a:tcPr>
                    <a:lnB w="12700" cap="flat" cmpd="sng" algn="ctr">
                      <a:solidFill>
                        <a:schemeClr val="tx1"/>
                      </a:solidFill>
                      <a:prstDash val="solid"/>
                      <a:round/>
                      <a:headEnd type="none" w="med" len="med"/>
                      <a:tailEnd type="none" w="med" len="med"/>
                    </a:lnB>
                  </a:tcPr>
                </a:tc>
                <a:tc>
                  <a:txBody>
                    <a:bodyPr/>
                    <a:lstStyle/>
                    <a:p>
                      <a:r>
                        <a:rPr lang="en-US" dirty="0"/>
                        <a:t>5</a:t>
                      </a:r>
                    </a:p>
                  </a:txBody>
                  <a:tcPr>
                    <a:lnB w="12700" cap="flat" cmpd="sng" algn="ctr">
                      <a:solidFill>
                        <a:schemeClr val="tx1"/>
                      </a:solidFill>
                      <a:prstDash val="solid"/>
                      <a:round/>
                      <a:headEnd type="none" w="med" len="med"/>
                      <a:tailEnd type="none" w="med" len="med"/>
                    </a:lnB>
                  </a:tcPr>
                </a:tc>
                <a:tc>
                  <a:txBody>
                    <a:bodyPr/>
                    <a:lstStyle/>
                    <a:p>
                      <a:r>
                        <a:rPr lang="en-US" dirty="0"/>
                        <a:t>10</a:t>
                      </a:r>
                    </a:p>
                  </a:txBody>
                  <a:tcPr>
                    <a:lnB w="12700" cap="flat" cmpd="sng" algn="ctr">
                      <a:solidFill>
                        <a:schemeClr val="tx1"/>
                      </a:solidFill>
                      <a:prstDash val="solid"/>
                      <a:round/>
                      <a:headEnd type="none" w="med" len="med"/>
                      <a:tailEnd type="none" w="med" len="med"/>
                    </a:lnB>
                    <a:solidFill>
                      <a:srgbClr val="92D050"/>
                    </a:solidFill>
                  </a:tcPr>
                </a:tc>
                <a:tc>
                  <a:txBody>
                    <a:bodyPr/>
                    <a:lstStyle/>
                    <a:p>
                      <a:r>
                        <a:rPr lang="en-US" dirty="0"/>
                        <a:t>11</a:t>
                      </a:r>
                    </a:p>
                  </a:txBody>
                  <a:tcPr>
                    <a:lnB w="12700" cap="flat" cmpd="sng" algn="ctr">
                      <a:solidFill>
                        <a:schemeClr val="tx1"/>
                      </a:solidFill>
                      <a:prstDash val="solid"/>
                      <a:round/>
                      <a:headEnd type="none" w="med" len="med"/>
                      <a:tailEnd type="none" w="med" len="med"/>
                    </a:lnB>
                  </a:tcPr>
                </a:tc>
                <a:tc>
                  <a:txBody>
                    <a:bodyPr/>
                    <a:lstStyle/>
                    <a:p>
                      <a:r>
                        <a:rPr lang="en-US" dirty="0"/>
                        <a:t>15</a:t>
                      </a:r>
                    </a:p>
                  </a:txBody>
                  <a:tcPr>
                    <a:lnB w="12700" cap="flat" cmpd="sng" algn="ctr">
                      <a:solidFill>
                        <a:schemeClr val="tx1"/>
                      </a:solidFill>
                      <a:prstDash val="solid"/>
                      <a:round/>
                      <a:headEnd type="none" w="med" len="med"/>
                      <a:tailEnd type="none" w="med" len="med"/>
                    </a:lnB>
                  </a:tcPr>
                </a:tc>
                <a:tc>
                  <a:txBody>
                    <a:bodyPr/>
                    <a:lstStyle/>
                    <a:p>
                      <a:r>
                        <a:rPr lang="en-US" dirty="0"/>
                        <a:t>20</a:t>
                      </a:r>
                    </a:p>
                  </a:txBody>
                  <a:tcP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dirty="0"/>
                        <a:t>22</a:t>
                      </a:r>
                    </a:p>
                  </a:txBody>
                  <a:tcPr>
                    <a:lnB w="12700" cap="flat" cmpd="sng" algn="ctr">
                      <a:solidFill>
                        <a:schemeClr val="tx1"/>
                      </a:solidFill>
                      <a:prstDash val="solid"/>
                      <a:round/>
                      <a:headEnd type="none" w="med" len="med"/>
                      <a:tailEnd type="none" w="med" len="med"/>
                    </a:lnB>
                  </a:tcPr>
                </a:tc>
                <a:tc>
                  <a:txBody>
                    <a:bodyPr/>
                    <a:lstStyle/>
                    <a:p>
                      <a:r>
                        <a:rPr lang="en-US" dirty="0"/>
                        <a:t>27</a:t>
                      </a:r>
                    </a:p>
                  </a:txBody>
                  <a:tcPr>
                    <a:lnB w="12700" cap="flat" cmpd="sng" algn="ctr">
                      <a:solidFill>
                        <a:schemeClr val="tx1"/>
                      </a:solidFill>
                      <a:prstDash val="solid"/>
                      <a:round/>
                      <a:headEnd type="none" w="med" len="med"/>
                      <a:tailEnd type="none" w="med" len="med"/>
                    </a:lnB>
                  </a:tcPr>
                </a:tc>
                <a:tc>
                  <a:txBody>
                    <a:bodyPr/>
                    <a:lstStyle/>
                    <a:p>
                      <a:r>
                        <a:rPr lang="en-US" dirty="0"/>
                        <a:t>29</a:t>
                      </a:r>
                    </a:p>
                  </a:txBody>
                  <a:tcPr>
                    <a:lnB w="12700" cap="flat" cmpd="sng" algn="ctr">
                      <a:solidFill>
                        <a:schemeClr val="tx1"/>
                      </a:solidFill>
                      <a:prstDash val="solid"/>
                      <a:round/>
                      <a:headEnd type="none" w="med" len="med"/>
                      <a:tailEnd type="none" w="med" len="med"/>
                    </a:lnB>
                  </a:tcPr>
                </a:tc>
                <a:tc>
                  <a:txBody>
                    <a:bodyPr/>
                    <a:lstStyle/>
                    <a:p>
                      <a:r>
                        <a:rPr lang="en-US" dirty="0"/>
                        <a:t>30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sz="12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10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12" name="Line Callout 1 11"/>
          <p:cNvSpPr/>
          <p:nvPr/>
        </p:nvSpPr>
        <p:spPr>
          <a:xfrm>
            <a:off x="6146892" y="3399442"/>
            <a:ext cx="548640" cy="228600"/>
          </a:xfrm>
          <a:prstGeom prst="borderCallout1">
            <a:avLst>
              <a:gd name="adj1" fmla="val 929"/>
              <a:gd name="adj2" fmla="val 51368"/>
              <a:gd name="adj3" fmla="val -109820"/>
              <a:gd name="adj4" fmla="val 51219"/>
            </a:avLst>
          </a:prstGeom>
          <a:ln w="28575">
            <a:solidFill>
              <a:srgbClr val="FF0000"/>
            </a:solidFill>
            <a:headEnd type="none" w="med" len="med"/>
            <a:tailEnd type="triangle" w="med" len="med"/>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a:t>Low</a:t>
            </a:r>
          </a:p>
        </p:txBody>
      </p:sp>
      <p:sp>
        <p:nvSpPr>
          <p:cNvPr id="13" name="Line Callout 1 12"/>
          <p:cNvSpPr/>
          <p:nvPr/>
        </p:nvSpPr>
        <p:spPr>
          <a:xfrm>
            <a:off x="8205819" y="6134793"/>
            <a:ext cx="548640" cy="228600"/>
          </a:xfrm>
          <a:prstGeom prst="borderCallout1">
            <a:avLst>
              <a:gd name="adj1" fmla="val 929"/>
              <a:gd name="adj2" fmla="val 51368"/>
              <a:gd name="adj3" fmla="val -205343"/>
              <a:gd name="adj4" fmla="val 71119"/>
            </a:avLst>
          </a:prstGeom>
          <a:ln w="28575">
            <a:solidFill>
              <a:srgbClr val="FF0000"/>
            </a:solidFill>
            <a:headEnd type="none" w="med" len="med"/>
            <a:tailEnd type="triangle" w="med" len="med"/>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a:t>Mid</a:t>
            </a:r>
          </a:p>
        </p:txBody>
      </p:sp>
      <p:sp>
        <p:nvSpPr>
          <p:cNvPr id="14" name="Line Callout 1 13"/>
          <p:cNvSpPr/>
          <p:nvPr/>
        </p:nvSpPr>
        <p:spPr>
          <a:xfrm>
            <a:off x="8372499" y="3404093"/>
            <a:ext cx="594360" cy="228600"/>
          </a:xfrm>
          <a:prstGeom prst="borderCallout1">
            <a:avLst>
              <a:gd name="adj1" fmla="val 929"/>
              <a:gd name="adj2" fmla="val 51368"/>
              <a:gd name="adj3" fmla="val -109820"/>
              <a:gd name="adj4" fmla="val 51219"/>
            </a:avLst>
          </a:prstGeom>
          <a:ln w="28575">
            <a:solidFill>
              <a:srgbClr val="FF0000"/>
            </a:solidFill>
            <a:headEnd type="none" w="med" len="med"/>
            <a:tailEnd type="triangle" w="med" len="med"/>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a:t>High</a:t>
            </a:r>
          </a:p>
        </p:txBody>
      </p:sp>
      <p:graphicFrame>
        <p:nvGraphicFramePr>
          <p:cNvPr id="15" name="Content Placeholder 7"/>
          <p:cNvGraphicFramePr>
            <a:graphicFrameLocks/>
          </p:cNvGraphicFramePr>
          <p:nvPr>
            <p:extLst/>
          </p:nvPr>
        </p:nvGraphicFramePr>
        <p:xfrm>
          <a:off x="6181921" y="3860051"/>
          <a:ext cx="5389560" cy="741680"/>
        </p:xfrm>
        <a:graphic>
          <a:graphicData uri="http://schemas.openxmlformats.org/drawingml/2006/table">
            <a:tbl>
              <a:tblPr firstRow="1" bandRow="1">
                <a:tableStyleId>{22838BEF-8BB2-4498-84A7-C5851F593DF1}</a:tableStyleId>
              </a:tblPr>
              <a:tblGrid>
                <a:gridCol w="538956">
                  <a:extLst>
                    <a:ext uri="{9D8B030D-6E8A-4147-A177-3AD203B41FA5}">
                      <a16:colId xmlns:a16="http://schemas.microsoft.com/office/drawing/2014/main" val="20000"/>
                    </a:ext>
                  </a:extLst>
                </a:gridCol>
                <a:gridCol w="538956">
                  <a:extLst>
                    <a:ext uri="{9D8B030D-6E8A-4147-A177-3AD203B41FA5}">
                      <a16:colId xmlns:a16="http://schemas.microsoft.com/office/drawing/2014/main" val="20001"/>
                    </a:ext>
                  </a:extLst>
                </a:gridCol>
                <a:gridCol w="538956">
                  <a:extLst>
                    <a:ext uri="{9D8B030D-6E8A-4147-A177-3AD203B41FA5}">
                      <a16:colId xmlns:a16="http://schemas.microsoft.com/office/drawing/2014/main" val="20002"/>
                    </a:ext>
                  </a:extLst>
                </a:gridCol>
                <a:gridCol w="538956">
                  <a:extLst>
                    <a:ext uri="{9D8B030D-6E8A-4147-A177-3AD203B41FA5}">
                      <a16:colId xmlns:a16="http://schemas.microsoft.com/office/drawing/2014/main" val="20003"/>
                    </a:ext>
                  </a:extLst>
                </a:gridCol>
                <a:gridCol w="538956">
                  <a:extLst>
                    <a:ext uri="{9D8B030D-6E8A-4147-A177-3AD203B41FA5}">
                      <a16:colId xmlns:a16="http://schemas.microsoft.com/office/drawing/2014/main" val="20004"/>
                    </a:ext>
                  </a:extLst>
                </a:gridCol>
                <a:gridCol w="538956">
                  <a:extLst>
                    <a:ext uri="{9D8B030D-6E8A-4147-A177-3AD203B41FA5}">
                      <a16:colId xmlns:a16="http://schemas.microsoft.com/office/drawing/2014/main" val="20005"/>
                    </a:ext>
                  </a:extLst>
                </a:gridCol>
                <a:gridCol w="538956">
                  <a:extLst>
                    <a:ext uri="{9D8B030D-6E8A-4147-A177-3AD203B41FA5}">
                      <a16:colId xmlns:a16="http://schemas.microsoft.com/office/drawing/2014/main" val="20006"/>
                    </a:ext>
                  </a:extLst>
                </a:gridCol>
                <a:gridCol w="538956">
                  <a:extLst>
                    <a:ext uri="{9D8B030D-6E8A-4147-A177-3AD203B41FA5}">
                      <a16:colId xmlns:a16="http://schemas.microsoft.com/office/drawing/2014/main" val="20007"/>
                    </a:ext>
                  </a:extLst>
                </a:gridCol>
                <a:gridCol w="538956">
                  <a:extLst>
                    <a:ext uri="{9D8B030D-6E8A-4147-A177-3AD203B41FA5}">
                      <a16:colId xmlns:a16="http://schemas.microsoft.com/office/drawing/2014/main" val="20008"/>
                    </a:ext>
                  </a:extLst>
                </a:gridCol>
                <a:gridCol w="538956">
                  <a:extLst>
                    <a:ext uri="{9D8B030D-6E8A-4147-A177-3AD203B41FA5}">
                      <a16:colId xmlns:a16="http://schemas.microsoft.com/office/drawing/2014/main" val="20009"/>
                    </a:ext>
                  </a:extLst>
                </a:gridCol>
              </a:tblGrid>
              <a:tr h="370840">
                <a:tc>
                  <a:txBody>
                    <a:bodyPr/>
                    <a:lstStyle/>
                    <a:p>
                      <a:r>
                        <a:rPr lang="en-US" dirty="0"/>
                        <a:t>1</a:t>
                      </a:r>
                    </a:p>
                  </a:txBody>
                  <a:tcPr>
                    <a:lnB w="12700" cap="flat" cmpd="sng" algn="ctr">
                      <a:solidFill>
                        <a:schemeClr val="tx1"/>
                      </a:solidFill>
                      <a:prstDash val="solid"/>
                      <a:round/>
                      <a:headEnd type="none" w="med" len="med"/>
                      <a:tailEnd type="none" w="med" len="med"/>
                    </a:lnB>
                  </a:tcPr>
                </a:tc>
                <a:tc>
                  <a:txBody>
                    <a:bodyPr/>
                    <a:lstStyle/>
                    <a:p>
                      <a:r>
                        <a:rPr lang="en-US" dirty="0"/>
                        <a:t>5</a:t>
                      </a:r>
                    </a:p>
                  </a:txBody>
                  <a:tcPr>
                    <a:lnB w="12700" cap="flat" cmpd="sng" algn="ctr">
                      <a:solidFill>
                        <a:schemeClr val="tx1"/>
                      </a:solidFill>
                      <a:prstDash val="solid"/>
                      <a:round/>
                      <a:headEnd type="none" w="med" len="med"/>
                      <a:tailEnd type="none" w="med" len="med"/>
                    </a:lnB>
                  </a:tcPr>
                </a:tc>
                <a:tc>
                  <a:txBody>
                    <a:bodyPr/>
                    <a:lstStyle/>
                    <a:p>
                      <a:r>
                        <a:rPr lang="en-US" dirty="0"/>
                        <a:t>10</a:t>
                      </a:r>
                    </a:p>
                  </a:txBody>
                  <a:tcP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dirty="0"/>
                        <a:t>11</a:t>
                      </a:r>
                    </a:p>
                  </a:txBody>
                  <a:tcPr>
                    <a:lnB w="12700" cap="flat" cmpd="sng" algn="ctr">
                      <a:solidFill>
                        <a:schemeClr val="tx1"/>
                      </a:solidFill>
                      <a:prstDash val="solid"/>
                      <a:round/>
                      <a:headEnd type="none" w="med" len="med"/>
                      <a:tailEnd type="none" w="med" len="med"/>
                    </a:lnB>
                    <a:solidFill>
                      <a:srgbClr val="92D050"/>
                    </a:solidFill>
                  </a:tcPr>
                </a:tc>
                <a:tc>
                  <a:txBody>
                    <a:bodyPr/>
                    <a:lstStyle/>
                    <a:p>
                      <a:r>
                        <a:rPr lang="en-US" dirty="0"/>
                        <a:t>15</a:t>
                      </a:r>
                    </a:p>
                  </a:txBody>
                  <a:tcPr>
                    <a:lnB w="12700" cap="flat" cmpd="sng" algn="ctr">
                      <a:solidFill>
                        <a:schemeClr val="tx1"/>
                      </a:solidFill>
                      <a:prstDash val="solid"/>
                      <a:round/>
                      <a:headEnd type="none" w="med" len="med"/>
                      <a:tailEnd type="none" w="med" len="med"/>
                    </a:lnB>
                  </a:tcPr>
                </a:tc>
                <a:tc>
                  <a:txBody>
                    <a:bodyPr/>
                    <a:lstStyle/>
                    <a:p>
                      <a:r>
                        <a:rPr lang="en-US" dirty="0"/>
                        <a:t>20</a:t>
                      </a:r>
                    </a:p>
                  </a:txBody>
                  <a:tcP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dirty="0"/>
                        <a:t>22</a:t>
                      </a:r>
                    </a:p>
                  </a:txBody>
                  <a:tcPr>
                    <a:lnB w="12700" cap="flat" cmpd="sng" algn="ctr">
                      <a:solidFill>
                        <a:schemeClr val="tx1"/>
                      </a:solidFill>
                      <a:prstDash val="solid"/>
                      <a:round/>
                      <a:headEnd type="none" w="med" len="med"/>
                      <a:tailEnd type="none" w="med" len="med"/>
                    </a:lnB>
                  </a:tcPr>
                </a:tc>
                <a:tc>
                  <a:txBody>
                    <a:bodyPr/>
                    <a:lstStyle/>
                    <a:p>
                      <a:r>
                        <a:rPr lang="en-US" dirty="0"/>
                        <a:t>27</a:t>
                      </a:r>
                    </a:p>
                  </a:txBody>
                  <a:tcPr>
                    <a:lnB w="12700" cap="flat" cmpd="sng" algn="ctr">
                      <a:solidFill>
                        <a:schemeClr val="tx1"/>
                      </a:solidFill>
                      <a:prstDash val="solid"/>
                      <a:round/>
                      <a:headEnd type="none" w="med" len="med"/>
                      <a:tailEnd type="none" w="med" len="med"/>
                    </a:lnB>
                  </a:tcPr>
                </a:tc>
                <a:tc>
                  <a:txBody>
                    <a:bodyPr/>
                    <a:lstStyle/>
                    <a:p>
                      <a:r>
                        <a:rPr lang="en-US" dirty="0"/>
                        <a:t>29</a:t>
                      </a:r>
                    </a:p>
                  </a:txBody>
                  <a:tcPr>
                    <a:lnB w="12700" cap="flat" cmpd="sng" algn="ctr">
                      <a:solidFill>
                        <a:schemeClr val="tx1"/>
                      </a:solidFill>
                      <a:prstDash val="solid"/>
                      <a:round/>
                      <a:headEnd type="none" w="med" len="med"/>
                      <a:tailEnd type="none" w="med" len="med"/>
                    </a:lnB>
                  </a:tcPr>
                </a:tc>
                <a:tc>
                  <a:txBody>
                    <a:bodyPr/>
                    <a:lstStyle/>
                    <a:p>
                      <a:r>
                        <a:rPr lang="en-US" dirty="0"/>
                        <a:t>30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sz="12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10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18" name="Line Callout 1 17"/>
          <p:cNvSpPr/>
          <p:nvPr/>
        </p:nvSpPr>
        <p:spPr>
          <a:xfrm>
            <a:off x="8372499" y="4661958"/>
            <a:ext cx="594360" cy="228600"/>
          </a:xfrm>
          <a:prstGeom prst="borderCallout1">
            <a:avLst>
              <a:gd name="adj1" fmla="val 929"/>
              <a:gd name="adj2" fmla="val 51368"/>
              <a:gd name="adj3" fmla="val -109820"/>
              <a:gd name="adj4" fmla="val 51219"/>
            </a:avLst>
          </a:prstGeom>
          <a:ln w="28575">
            <a:solidFill>
              <a:srgbClr val="FF0000"/>
            </a:solidFill>
            <a:headEnd type="none" w="med" len="med"/>
            <a:tailEnd type="triangle" w="med" len="med"/>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a:t>High</a:t>
            </a:r>
          </a:p>
        </p:txBody>
      </p:sp>
      <p:graphicFrame>
        <p:nvGraphicFramePr>
          <p:cNvPr id="19" name="Content Placeholder 7"/>
          <p:cNvGraphicFramePr>
            <a:graphicFrameLocks/>
          </p:cNvGraphicFramePr>
          <p:nvPr>
            <p:extLst/>
          </p:nvPr>
        </p:nvGraphicFramePr>
        <p:xfrm>
          <a:off x="6170548" y="5076976"/>
          <a:ext cx="5389560" cy="741680"/>
        </p:xfrm>
        <a:graphic>
          <a:graphicData uri="http://schemas.openxmlformats.org/drawingml/2006/table">
            <a:tbl>
              <a:tblPr firstRow="1" bandRow="1">
                <a:tableStyleId>{22838BEF-8BB2-4498-84A7-C5851F593DF1}</a:tableStyleId>
              </a:tblPr>
              <a:tblGrid>
                <a:gridCol w="538956">
                  <a:extLst>
                    <a:ext uri="{9D8B030D-6E8A-4147-A177-3AD203B41FA5}">
                      <a16:colId xmlns:a16="http://schemas.microsoft.com/office/drawing/2014/main" val="20000"/>
                    </a:ext>
                  </a:extLst>
                </a:gridCol>
                <a:gridCol w="538956">
                  <a:extLst>
                    <a:ext uri="{9D8B030D-6E8A-4147-A177-3AD203B41FA5}">
                      <a16:colId xmlns:a16="http://schemas.microsoft.com/office/drawing/2014/main" val="20001"/>
                    </a:ext>
                  </a:extLst>
                </a:gridCol>
                <a:gridCol w="538956">
                  <a:extLst>
                    <a:ext uri="{9D8B030D-6E8A-4147-A177-3AD203B41FA5}">
                      <a16:colId xmlns:a16="http://schemas.microsoft.com/office/drawing/2014/main" val="20002"/>
                    </a:ext>
                  </a:extLst>
                </a:gridCol>
                <a:gridCol w="538956">
                  <a:extLst>
                    <a:ext uri="{9D8B030D-6E8A-4147-A177-3AD203B41FA5}">
                      <a16:colId xmlns:a16="http://schemas.microsoft.com/office/drawing/2014/main" val="20003"/>
                    </a:ext>
                  </a:extLst>
                </a:gridCol>
                <a:gridCol w="538956">
                  <a:extLst>
                    <a:ext uri="{9D8B030D-6E8A-4147-A177-3AD203B41FA5}">
                      <a16:colId xmlns:a16="http://schemas.microsoft.com/office/drawing/2014/main" val="20004"/>
                    </a:ext>
                  </a:extLst>
                </a:gridCol>
                <a:gridCol w="538956">
                  <a:extLst>
                    <a:ext uri="{9D8B030D-6E8A-4147-A177-3AD203B41FA5}">
                      <a16:colId xmlns:a16="http://schemas.microsoft.com/office/drawing/2014/main" val="20005"/>
                    </a:ext>
                  </a:extLst>
                </a:gridCol>
                <a:gridCol w="538956">
                  <a:extLst>
                    <a:ext uri="{9D8B030D-6E8A-4147-A177-3AD203B41FA5}">
                      <a16:colId xmlns:a16="http://schemas.microsoft.com/office/drawing/2014/main" val="20006"/>
                    </a:ext>
                  </a:extLst>
                </a:gridCol>
                <a:gridCol w="538956">
                  <a:extLst>
                    <a:ext uri="{9D8B030D-6E8A-4147-A177-3AD203B41FA5}">
                      <a16:colId xmlns:a16="http://schemas.microsoft.com/office/drawing/2014/main" val="20007"/>
                    </a:ext>
                  </a:extLst>
                </a:gridCol>
                <a:gridCol w="538956">
                  <a:extLst>
                    <a:ext uri="{9D8B030D-6E8A-4147-A177-3AD203B41FA5}">
                      <a16:colId xmlns:a16="http://schemas.microsoft.com/office/drawing/2014/main" val="20008"/>
                    </a:ext>
                  </a:extLst>
                </a:gridCol>
                <a:gridCol w="538956">
                  <a:extLst>
                    <a:ext uri="{9D8B030D-6E8A-4147-A177-3AD203B41FA5}">
                      <a16:colId xmlns:a16="http://schemas.microsoft.com/office/drawing/2014/main" val="20009"/>
                    </a:ext>
                  </a:extLst>
                </a:gridCol>
              </a:tblGrid>
              <a:tr h="370840">
                <a:tc>
                  <a:txBody>
                    <a:bodyPr/>
                    <a:lstStyle/>
                    <a:p>
                      <a:r>
                        <a:rPr lang="en-US" dirty="0"/>
                        <a:t>1</a:t>
                      </a:r>
                    </a:p>
                  </a:txBody>
                  <a:tcPr>
                    <a:lnB w="12700" cap="flat" cmpd="sng" algn="ctr">
                      <a:solidFill>
                        <a:schemeClr val="tx1"/>
                      </a:solidFill>
                      <a:prstDash val="solid"/>
                      <a:round/>
                      <a:headEnd type="none" w="med" len="med"/>
                      <a:tailEnd type="none" w="med" len="med"/>
                    </a:lnB>
                  </a:tcPr>
                </a:tc>
                <a:tc>
                  <a:txBody>
                    <a:bodyPr/>
                    <a:lstStyle/>
                    <a:p>
                      <a:r>
                        <a:rPr lang="en-US" dirty="0"/>
                        <a:t>5</a:t>
                      </a:r>
                    </a:p>
                  </a:txBody>
                  <a:tcPr>
                    <a:lnB w="12700" cap="flat" cmpd="sng" algn="ctr">
                      <a:solidFill>
                        <a:schemeClr val="tx1"/>
                      </a:solidFill>
                      <a:prstDash val="solid"/>
                      <a:round/>
                      <a:headEnd type="none" w="med" len="med"/>
                      <a:tailEnd type="none" w="med" len="med"/>
                    </a:lnB>
                  </a:tcPr>
                </a:tc>
                <a:tc>
                  <a:txBody>
                    <a:bodyPr/>
                    <a:lstStyle/>
                    <a:p>
                      <a:r>
                        <a:rPr lang="en-US" dirty="0"/>
                        <a:t>10</a:t>
                      </a:r>
                    </a:p>
                  </a:txBody>
                  <a:tcP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dirty="0"/>
                        <a:t>11</a:t>
                      </a:r>
                    </a:p>
                  </a:txBody>
                  <a:tcP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dirty="0"/>
                        <a:t>15</a:t>
                      </a:r>
                    </a:p>
                  </a:txBody>
                  <a:tcPr>
                    <a:lnB w="12700" cap="flat" cmpd="sng" algn="ctr">
                      <a:solidFill>
                        <a:schemeClr val="tx1"/>
                      </a:solidFill>
                      <a:prstDash val="solid"/>
                      <a:round/>
                      <a:headEnd type="none" w="med" len="med"/>
                      <a:tailEnd type="none" w="med" len="med"/>
                    </a:lnB>
                    <a:solidFill>
                      <a:srgbClr val="92D050"/>
                    </a:solidFill>
                  </a:tcPr>
                </a:tc>
                <a:tc>
                  <a:txBody>
                    <a:bodyPr/>
                    <a:lstStyle/>
                    <a:p>
                      <a:r>
                        <a:rPr lang="en-US" dirty="0"/>
                        <a:t>20</a:t>
                      </a:r>
                    </a:p>
                  </a:txBody>
                  <a:tcP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dirty="0"/>
                        <a:t>22</a:t>
                      </a:r>
                    </a:p>
                  </a:txBody>
                  <a:tcPr>
                    <a:lnB w="12700" cap="flat" cmpd="sng" algn="ctr">
                      <a:solidFill>
                        <a:schemeClr val="tx1"/>
                      </a:solidFill>
                      <a:prstDash val="solid"/>
                      <a:round/>
                      <a:headEnd type="none" w="med" len="med"/>
                      <a:tailEnd type="none" w="med" len="med"/>
                    </a:lnB>
                  </a:tcPr>
                </a:tc>
                <a:tc>
                  <a:txBody>
                    <a:bodyPr/>
                    <a:lstStyle/>
                    <a:p>
                      <a:r>
                        <a:rPr lang="en-US" dirty="0"/>
                        <a:t>27</a:t>
                      </a:r>
                    </a:p>
                  </a:txBody>
                  <a:tcPr>
                    <a:lnB w="12700" cap="flat" cmpd="sng" algn="ctr">
                      <a:solidFill>
                        <a:schemeClr val="tx1"/>
                      </a:solidFill>
                      <a:prstDash val="solid"/>
                      <a:round/>
                      <a:headEnd type="none" w="med" len="med"/>
                      <a:tailEnd type="none" w="med" len="med"/>
                    </a:lnB>
                  </a:tcPr>
                </a:tc>
                <a:tc>
                  <a:txBody>
                    <a:bodyPr/>
                    <a:lstStyle/>
                    <a:p>
                      <a:r>
                        <a:rPr lang="en-US" dirty="0"/>
                        <a:t>29</a:t>
                      </a:r>
                    </a:p>
                  </a:txBody>
                  <a:tcPr>
                    <a:lnB w="12700" cap="flat" cmpd="sng" algn="ctr">
                      <a:solidFill>
                        <a:schemeClr val="tx1"/>
                      </a:solidFill>
                      <a:prstDash val="solid"/>
                      <a:round/>
                      <a:headEnd type="none" w="med" len="med"/>
                      <a:tailEnd type="none" w="med" len="med"/>
                    </a:lnB>
                  </a:tcPr>
                </a:tc>
                <a:tc>
                  <a:txBody>
                    <a:bodyPr/>
                    <a:lstStyle/>
                    <a:p>
                      <a:r>
                        <a:rPr lang="en-US" dirty="0"/>
                        <a:t>30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sz="1200"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5</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6</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8</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t>10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0" name="Line Callout 1 19"/>
          <p:cNvSpPr/>
          <p:nvPr/>
        </p:nvSpPr>
        <p:spPr>
          <a:xfrm>
            <a:off x="7769998" y="5906193"/>
            <a:ext cx="548640" cy="228600"/>
          </a:xfrm>
          <a:prstGeom prst="borderCallout1">
            <a:avLst>
              <a:gd name="adj1" fmla="val 929"/>
              <a:gd name="adj2" fmla="val 51368"/>
              <a:gd name="adj3" fmla="val -115790"/>
              <a:gd name="adj4" fmla="val 135796"/>
            </a:avLst>
          </a:prstGeom>
          <a:ln w="28575">
            <a:solidFill>
              <a:srgbClr val="FF0000"/>
            </a:solidFill>
            <a:headEnd type="none" w="med" len="med"/>
            <a:tailEnd type="triangle" w="med" len="med"/>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a:t>Low</a:t>
            </a:r>
          </a:p>
        </p:txBody>
      </p:sp>
      <p:sp>
        <p:nvSpPr>
          <p:cNvPr id="22" name="Line Callout 1 21"/>
          <p:cNvSpPr/>
          <p:nvPr/>
        </p:nvSpPr>
        <p:spPr>
          <a:xfrm>
            <a:off x="8634086" y="5906179"/>
            <a:ext cx="594360" cy="228600"/>
          </a:xfrm>
          <a:prstGeom prst="borderCallout1">
            <a:avLst>
              <a:gd name="adj1" fmla="val 929"/>
              <a:gd name="adj2" fmla="val 51368"/>
              <a:gd name="adj3" fmla="val -121760"/>
              <a:gd name="adj4" fmla="val 5295"/>
            </a:avLst>
          </a:prstGeom>
          <a:ln w="28575">
            <a:solidFill>
              <a:srgbClr val="FF0000"/>
            </a:solidFill>
            <a:headEnd type="none" w="med" len="med"/>
            <a:tailEnd type="triangle" w="med" len="med"/>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a:t>High</a:t>
            </a:r>
          </a:p>
        </p:txBody>
      </p:sp>
      <p:sp>
        <p:nvSpPr>
          <p:cNvPr id="23" name="Line Callout 1 22"/>
          <p:cNvSpPr/>
          <p:nvPr/>
        </p:nvSpPr>
        <p:spPr>
          <a:xfrm>
            <a:off x="7221358" y="4661958"/>
            <a:ext cx="548640" cy="228600"/>
          </a:xfrm>
          <a:prstGeom prst="borderCallout1">
            <a:avLst>
              <a:gd name="adj1" fmla="val 929"/>
              <a:gd name="adj2" fmla="val 51368"/>
              <a:gd name="adj3" fmla="val -97880"/>
              <a:gd name="adj4" fmla="val 148234"/>
            </a:avLst>
          </a:prstGeom>
          <a:ln w="28575">
            <a:solidFill>
              <a:srgbClr val="FF0000"/>
            </a:solidFill>
            <a:headEnd type="none" w="med" len="med"/>
            <a:tailEnd type="triangle" w="med" len="med"/>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a:t>Low</a:t>
            </a:r>
          </a:p>
        </p:txBody>
      </p:sp>
      <p:sp>
        <p:nvSpPr>
          <p:cNvPr id="24" name="Line Callout 1 23"/>
          <p:cNvSpPr/>
          <p:nvPr/>
        </p:nvSpPr>
        <p:spPr>
          <a:xfrm>
            <a:off x="7791330" y="4661958"/>
            <a:ext cx="548640" cy="228600"/>
          </a:xfrm>
          <a:prstGeom prst="borderCallout1">
            <a:avLst>
              <a:gd name="adj1" fmla="val 929"/>
              <a:gd name="adj2" fmla="val 51368"/>
              <a:gd name="adj3" fmla="val -109820"/>
              <a:gd name="adj4" fmla="val 51219"/>
            </a:avLst>
          </a:prstGeom>
          <a:ln w="28575">
            <a:solidFill>
              <a:srgbClr val="FF0000"/>
            </a:solidFill>
            <a:headEnd type="none" w="med" len="med"/>
            <a:tailEnd type="triangle" w="med" len="med"/>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b="1" dirty="0"/>
              <a:t>Mid</a:t>
            </a:r>
          </a:p>
        </p:txBody>
      </p:sp>
    </p:spTree>
    <p:extLst>
      <p:ext uri="{BB962C8B-B14F-4D97-AF65-F5344CB8AC3E}">
        <p14:creationId xmlns:p14="http://schemas.microsoft.com/office/powerpoint/2010/main" val="2524587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Binary Search</a:t>
            </a:r>
            <a:endParaRPr lang="en-US" dirty="0"/>
          </a:p>
        </p:txBody>
      </p:sp>
      <p:sp>
        <p:nvSpPr>
          <p:cNvPr id="3" name="Date Placeholder 2"/>
          <p:cNvSpPr>
            <a:spLocks noGrp="1"/>
          </p:cNvSpPr>
          <p:nvPr>
            <p:ph type="dt" sz="half" idx="10"/>
          </p:nvPr>
        </p:nvSpPr>
        <p:spPr/>
        <p:txBody>
          <a:bodyPr/>
          <a:lstStyle/>
          <a:p>
            <a:r>
              <a:rPr lang="en-US"/>
              <a:t>10/02/2017</a:t>
            </a:r>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6" name="Content Placeholder 5"/>
          <p:cNvSpPr>
            <a:spLocks noGrp="1"/>
          </p:cNvSpPr>
          <p:nvPr>
            <p:ph sz="quarter" idx="1"/>
          </p:nvPr>
        </p:nvSpPr>
        <p:spPr/>
        <p:txBody>
          <a:bodyPr>
            <a:normAutofit fontScale="62500" lnSpcReduction="20000"/>
          </a:bodyPr>
          <a:lstStyle/>
          <a:p>
            <a:r>
              <a:rPr lang="en-US" b="1" dirty="0" err="1"/>
              <a:t>Algorithm:BINARY_SEARCH</a:t>
            </a:r>
            <a:r>
              <a:rPr lang="en-US" b="1" dirty="0"/>
              <a:t>(A, K, V)</a:t>
            </a:r>
          </a:p>
          <a:p>
            <a:pPr lvl="1"/>
            <a:r>
              <a:rPr lang="en-US" b="1" dirty="0"/>
              <a:t>Input: Sorted Array in ascending order , lower and upper index of list, value to be searched</a:t>
            </a:r>
          </a:p>
          <a:p>
            <a:pPr lvl="1"/>
            <a:r>
              <a:rPr lang="en-US" b="1" dirty="0"/>
              <a:t>Output: index of value if found</a:t>
            </a:r>
          </a:p>
          <a:p>
            <a:r>
              <a:rPr lang="en-US" b="1" dirty="0"/>
              <a:t>Steps:</a:t>
            </a:r>
          </a:p>
          <a:p>
            <a:pPr marL="0" indent="0">
              <a:buNone/>
            </a:pPr>
            <a:r>
              <a:rPr lang="en-US" b="1" dirty="0"/>
              <a:t>Start </a:t>
            </a:r>
          </a:p>
          <a:p>
            <a:pPr marL="514350" indent="-514350" fontAlgn="base">
              <a:buFont typeface="+mj-lt"/>
              <a:buAutoNum type="arabicPeriod"/>
            </a:pPr>
            <a:r>
              <a:rPr lang="en-US" dirty="0"/>
              <a:t>Set low=0, high=K-1</a:t>
            </a:r>
          </a:p>
          <a:p>
            <a:pPr marL="514350" indent="-514350" fontAlgn="base">
              <a:buFont typeface="+mj-lt"/>
              <a:buAutoNum type="arabicPeriod"/>
            </a:pPr>
            <a:r>
              <a:rPr lang="en-US" b="1" dirty="0">
                <a:solidFill>
                  <a:srgbClr val="FF0000"/>
                </a:solidFill>
              </a:rPr>
              <a:t>While</a:t>
            </a:r>
            <a:r>
              <a:rPr lang="en-US" dirty="0"/>
              <a:t> (low &lt;= high)   </a:t>
            </a:r>
          </a:p>
          <a:p>
            <a:pPr marL="514350" indent="-514350" fontAlgn="base">
              <a:buFont typeface="+mj-lt"/>
              <a:buAutoNum type="arabicPeriod"/>
            </a:pPr>
            <a:r>
              <a:rPr lang="en-US" dirty="0"/>
              <a:t>        mid = (low +  high) / 2;    </a:t>
            </a:r>
          </a:p>
          <a:p>
            <a:pPr marL="514350" indent="-514350" fontAlgn="base">
              <a:buFont typeface="+mj-lt"/>
              <a:buAutoNum type="arabicPeriod"/>
            </a:pPr>
            <a:r>
              <a:rPr lang="en-US" dirty="0"/>
              <a:t>        </a:t>
            </a:r>
            <a:r>
              <a:rPr lang="en-US" b="1" dirty="0">
                <a:solidFill>
                  <a:srgbClr val="FF0000"/>
                </a:solidFill>
              </a:rPr>
              <a:t>If</a:t>
            </a:r>
            <a:r>
              <a:rPr lang="en-US" dirty="0"/>
              <a:t> (V &lt; A[mid])   	      </a:t>
            </a:r>
            <a:r>
              <a:rPr lang="en-US" dirty="0">
                <a:solidFill>
                  <a:srgbClr val="00B050"/>
                </a:solidFill>
              </a:rPr>
              <a:t>//If value in the left half</a:t>
            </a:r>
            <a:endParaRPr lang="en-US" dirty="0"/>
          </a:p>
          <a:p>
            <a:pPr marL="514350" indent="-514350" fontAlgn="base">
              <a:buFont typeface="+mj-lt"/>
              <a:buAutoNum type="arabicPeriod"/>
            </a:pPr>
            <a:r>
              <a:rPr lang="en-US" dirty="0"/>
              <a:t>            high = mid - 1;   </a:t>
            </a:r>
            <a:r>
              <a:rPr lang="en-US" dirty="0">
                <a:solidFill>
                  <a:srgbClr val="00B050"/>
                </a:solidFill>
              </a:rPr>
              <a:t> //Update high index</a:t>
            </a:r>
          </a:p>
          <a:p>
            <a:pPr marL="514350" indent="-514350" fontAlgn="base">
              <a:buFont typeface="+mj-lt"/>
              <a:buAutoNum type="arabicPeriod"/>
            </a:pPr>
            <a:r>
              <a:rPr lang="en-US" dirty="0"/>
              <a:t>        </a:t>
            </a:r>
            <a:r>
              <a:rPr lang="en-US" b="1" dirty="0">
                <a:solidFill>
                  <a:srgbClr val="FF0000"/>
                </a:solidFill>
              </a:rPr>
              <a:t>Else</a:t>
            </a:r>
            <a:r>
              <a:rPr lang="en-US" dirty="0"/>
              <a:t> </a:t>
            </a:r>
            <a:r>
              <a:rPr lang="en-US" dirty="0">
                <a:solidFill>
                  <a:srgbClr val="FF0000"/>
                </a:solidFill>
              </a:rPr>
              <a:t>I</a:t>
            </a:r>
            <a:r>
              <a:rPr lang="en-US" b="1" dirty="0">
                <a:solidFill>
                  <a:srgbClr val="FF0000"/>
                </a:solidFill>
              </a:rPr>
              <a:t>f</a:t>
            </a:r>
            <a:r>
              <a:rPr lang="en-US" dirty="0"/>
              <a:t> (V &gt;  A[mid])   </a:t>
            </a:r>
            <a:r>
              <a:rPr lang="en-US" dirty="0">
                <a:solidFill>
                  <a:srgbClr val="00B050"/>
                </a:solidFill>
              </a:rPr>
              <a:t>//If  value in  the right half  </a:t>
            </a:r>
            <a:endParaRPr lang="en-US" dirty="0"/>
          </a:p>
          <a:p>
            <a:pPr marL="514350" indent="-514350" fontAlgn="base">
              <a:buFont typeface="+mj-lt"/>
              <a:buAutoNum type="arabicPeriod"/>
            </a:pPr>
            <a:r>
              <a:rPr lang="en-US" dirty="0"/>
              <a:t>                low = mid + 1;  </a:t>
            </a:r>
            <a:r>
              <a:rPr lang="en-US" dirty="0">
                <a:solidFill>
                  <a:srgbClr val="00B050"/>
                </a:solidFill>
              </a:rPr>
              <a:t>        //Update the low index  </a:t>
            </a:r>
            <a:endParaRPr lang="en-US" dirty="0"/>
          </a:p>
          <a:p>
            <a:pPr marL="514350" indent="-514350" fontAlgn="base">
              <a:buFont typeface="+mj-lt"/>
              <a:buAutoNum type="arabicPeriod"/>
            </a:pPr>
            <a:r>
              <a:rPr lang="en-US" dirty="0"/>
              <a:t>        </a:t>
            </a:r>
            <a:r>
              <a:rPr lang="en-US" b="1" dirty="0">
                <a:solidFill>
                  <a:srgbClr val="FF0000"/>
                </a:solidFill>
              </a:rPr>
              <a:t>Else</a:t>
            </a:r>
            <a:r>
              <a:rPr lang="en-US" dirty="0"/>
              <a:t>  </a:t>
            </a:r>
          </a:p>
          <a:p>
            <a:pPr marL="514350" indent="-514350" fontAlgn="base">
              <a:buFont typeface="+mj-lt"/>
              <a:buAutoNum type="arabicPeriod"/>
            </a:pPr>
            <a:r>
              <a:rPr lang="en-US" dirty="0"/>
              <a:t>            </a:t>
            </a:r>
            <a:r>
              <a:rPr lang="en-US" b="1" dirty="0"/>
              <a:t>return</a:t>
            </a:r>
            <a:r>
              <a:rPr lang="en-US" dirty="0"/>
              <a:t> mid;  </a:t>
            </a:r>
            <a:r>
              <a:rPr lang="en-US" dirty="0">
                <a:solidFill>
                  <a:srgbClr val="00B050"/>
                </a:solidFill>
              </a:rPr>
              <a:t>// value == Array[mid]  </a:t>
            </a:r>
            <a:endParaRPr lang="en-US" dirty="0"/>
          </a:p>
          <a:p>
            <a:pPr marL="514350" indent="-514350" fontAlgn="base">
              <a:buFont typeface="+mj-lt"/>
              <a:buAutoNum type="arabicPeriod"/>
            </a:pPr>
            <a:r>
              <a:rPr lang="en-US" dirty="0"/>
              <a:t>      </a:t>
            </a:r>
            <a:r>
              <a:rPr lang="en-US" b="1" dirty="0">
                <a:solidFill>
                  <a:srgbClr val="FF0000"/>
                </a:solidFill>
              </a:rPr>
              <a:t>End</a:t>
            </a:r>
            <a:r>
              <a:rPr lang="en-US" b="1" dirty="0"/>
              <a:t> </a:t>
            </a:r>
            <a:r>
              <a:rPr lang="en-US" b="1" dirty="0">
                <a:solidFill>
                  <a:srgbClr val="FF0000"/>
                </a:solidFill>
              </a:rPr>
              <a:t>If</a:t>
            </a:r>
          </a:p>
          <a:p>
            <a:pPr marL="514350" indent="-514350" fontAlgn="base">
              <a:buFont typeface="+mj-lt"/>
              <a:buAutoNum type="arabicPeriod"/>
            </a:pPr>
            <a:r>
              <a:rPr lang="en-US" dirty="0"/>
              <a:t>    </a:t>
            </a:r>
            <a:r>
              <a:rPr lang="en-US" b="1" dirty="0">
                <a:solidFill>
                  <a:srgbClr val="FF0000"/>
                </a:solidFill>
              </a:rPr>
              <a:t>End</a:t>
            </a:r>
            <a:r>
              <a:rPr lang="en-US" dirty="0">
                <a:solidFill>
                  <a:srgbClr val="FF0000"/>
                </a:solidFill>
              </a:rPr>
              <a:t> </a:t>
            </a:r>
            <a:r>
              <a:rPr lang="en-US" b="1" dirty="0">
                <a:solidFill>
                  <a:srgbClr val="FF0000"/>
                </a:solidFill>
              </a:rPr>
              <a:t>While</a:t>
            </a:r>
            <a:r>
              <a:rPr lang="en-US" dirty="0"/>
              <a:t>    </a:t>
            </a:r>
          </a:p>
          <a:p>
            <a:pPr marL="514350" indent="-514350" fontAlgn="base">
              <a:buFont typeface="+mj-lt"/>
              <a:buAutoNum type="arabicPeriod"/>
            </a:pPr>
            <a:r>
              <a:rPr lang="en-US" dirty="0"/>
              <a:t>    </a:t>
            </a:r>
            <a:r>
              <a:rPr lang="en-US" b="1" dirty="0"/>
              <a:t>return</a:t>
            </a:r>
            <a:r>
              <a:rPr lang="en-US" dirty="0"/>
              <a:t> -1;   //index was not found</a:t>
            </a:r>
          </a:p>
          <a:p>
            <a:pPr marL="0" indent="0" fontAlgn="base">
              <a:buNone/>
            </a:pPr>
            <a:r>
              <a:rPr lang="en-US" b="1" dirty="0"/>
              <a:t>End </a:t>
            </a:r>
          </a:p>
        </p:txBody>
      </p:sp>
      <p:sp>
        <p:nvSpPr>
          <p:cNvPr id="7" name="TextBox 6"/>
          <p:cNvSpPr txBox="1"/>
          <p:nvPr/>
        </p:nvSpPr>
        <p:spPr>
          <a:xfrm>
            <a:off x="8256896" y="2381112"/>
            <a:ext cx="3138986" cy="3139321"/>
          </a:xfrm>
          <a:prstGeom prst="rect">
            <a:avLst/>
          </a:prstGeom>
          <a:noFill/>
          <a:ln>
            <a:solidFill>
              <a:srgbClr val="00B050"/>
            </a:solidFill>
          </a:ln>
        </p:spPr>
        <p:txBody>
          <a:bodyPr wrap="square" rtlCol="0">
            <a:spAutoFit/>
          </a:bodyPr>
          <a:lstStyle/>
          <a:p>
            <a:r>
              <a:rPr lang="en-GB" dirty="0"/>
              <a:t>The binary search gets its name because the algorithm continually divides the list into two parts.</a:t>
            </a:r>
          </a:p>
          <a:p>
            <a:endParaRPr lang="en-US" dirty="0"/>
          </a:p>
          <a:p>
            <a:r>
              <a:rPr lang="en-US" dirty="0"/>
              <a:t>Binary search algorithm is good for larger arrays.</a:t>
            </a:r>
          </a:p>
          <a:p>
            <a:r>
              <a:rPr lang="en-US" dirty="0"/>
              <a:t>If array size is very small, there is not huge difference between linear search and binary search algorithm time</a:t>
            </a:r>
          </a:p>
        </p:txBody>
      </p:sp>
    </p:spTree>
    <p:extLst>
      <p:ext uri="{BB962C8B-B14F-4D97-AF65-F5344CB8AC3E}">
        <p14:creationId xmlns:p14="http://schemas.microsoft.com/office/powerpoint/2010/main" val="1287430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Retrieval, Replacement, Traversing</a:t>
            </a:r>
          </a:p>
        </p:txBody>
      </p:sp>
      <p:sp>
        <p:nvSpPr>
          <p:cNvPr id="3" name="Date Placeholder 2"/>
          <p:cNvSpPr>
            <a:spLocks noGrp="1"/>
          </p:cNvSpPr>
          <p:nvPr>
            <p:ph type="dt" sz="half" idx="10"/>
          </p:nvPr>
        </p:nvSpPr>
        <p:spPr/>
        <p:txBody>
          <a:bodyPr/>
          <a:lstStyle/>
          <a:p>
            <a:r>
              <a:rPr lang="en-US"/>
              <a:t>10/02/2017</a:t>
            </a:r>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6" name="Content Placeholder 5"/>
          <p:cNvSpPr>
            <a:spLocks noGrp="1"/>
          </p:cNvSpPr>
          <p:nvPr>
            <p:ph sz="quarter" idx="1"/>
          </p:nvPr>
        </p:nvSpPr>
        <p:spPr>
          <a:xfrm>
            <a:off x="609600" y="1219200"/>
            <a:ext cx="5727144" cy="4937760"/>
          </a:xfrm>
        </p:spPr>
        <p:txBody>
          <a:bodyPr>
            <a:normAutofit/>
          </a:bodyPr>
          <a:lstStyle/>
          <a:p>
            <a:r>
              <a:rPr lang="en-US" dirty="0"/>
              <a:t>Retrieval</a:t>
            </a:r>
          </a:p>
          <a:p>
            <a:pPr lvl="1"/>
            <a:r>
              <a:rPr lang="en-US" dirty="0"/>
              <a:t>How we access value at index i?</a:t>
            </a:r>
          </a:p>
          <a:p>
            <a:pPr lvl="1"/>
            <a:r>
              <a:rPr lang="en-US" dirty="0"/>
              <a:t>A[</a:t>
            </a:r>
            <a:r>
              <a:rPr lang="en-US" dirty="0" err="1"/>
              <a:t>i</a:t>
            </a:r>
            <a:r>
              <a:rPr lang="en-US" dirty="0"/>
              <a:t>]</a:t>
            </a:r>
          </a:p>
          <a:p>
            <a:r>
              <a:rPr lang="en-US" dirty="0"/>
              <a:t>Replacement</a:t>
            </a:r>
          </a:p>
          <a:p>
            <a:pPr lvl="1"/>
            <a:r>
              <a:rPr lang="en-US" dirty="0"/>
              <a:t>How to replace value at index i?</a:t>
            </a:r>
          </a:p>
          <a:p>
            <a:pPr lvl="1"/>
            <a:r>
              <a:rPr lang="en-US" dirty="0"/>
              <a:t>A[</a:t>
            </a:r>
            <a:r>
              <a:rPr lang="en-US" dirty="0" err="1"/>
              <a:t>i</a:t>
            </a:r>
            <a:r>
              <a:rPr lang="en-US" dirty="0"/>
              <a:t>]= V</a:t>
            </a:r>
          </a:p>
          <a:p>
            <a:pPr lvl="1"/>
            <a:endParaRPr lang="en-US" dirty="0"/>
          </a:p>
        </p:txBody>
      </p:sp>
      <p:sp>
        <p:nvSpPr>
          <p:cNvPr id="7" name="Content Placeholder 5"/>
          <p:cNvSpPr txBox="1">
            <a:spLocks/>
          </p:cNvSpPr>
          <p:nvPr/>
        </p:nvSpPr>
        <p:spPr>
          <a:xfrm>
            <a:off x="6336744" y="1253616"/>
            <a:ext cx="5491462"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a:t>Traversing</a:t>
            </a:r>
          </a:p>
          <a:p>
            <a:pPr lvl="1"/>
            <a:r>
              <a:rPr lang="en-US" dirty="0"/>
              <a:t>Looking all elements one by one</a:t>
            </a:r>
          </a:p>
          <a:p>
            <a:pPr marL="731520" lvl="1" indent="-457200">
              <a:buFont typeface="+mj-lt"/>
              <a:buAutoNum type="arabicPeriod"/>
            </a:pPr>
            <a:r>
              <a:rPr lang="en-US" dirty="0"/>
              <a:t>set i=0</a:t>
            </a:r>
          </a:p>
          <a:p>
            <a:pPr marL="731520" lvl="1" indent="-457200">
              <a:buFont typeface="+mj-lt"/>
              <a:buAutoNum type="arabicPeriod"/>
            </a:pPr>
            <a:r>
              <a:rPr lang="en-US" dirty="0"/>
              <a:t>While </a:t>
            </a:r>
            <a:r>
              <a:rPr lang="en-US" dirty="0" err="1"/>
              <a:t>i</a:t>
            </a:r>
            <a:r>
              <a:rPr lang="en-US" dirty="0"/>
              <a:t>&lt;K</a:t>
            </a:r>
          </a:p>
          <a:p>
            <a:pPr marL="731520" lvl="1" indent="-457200">
              <a:buFont typeface="+mj-lt"/>
              <a:buAutoNum type="arabicPeriod"/>
            </a:pPr>
            <a:r>
              <a:rPr lang="en-US" dirty="0"/>
              <a:t>	A[</a:t>
            </a:r>
            <a:r>
              <a:rPr lang="en-US" dirty="0" err="1"/>
              <a:t>i</a:t>
            </a:r>
            <a:r>
              <a:rPr lang="en-US" dirty="0"/>
              <a:t>]=i</a:t>
            </a:r>
          </a:p>
          <a:p>
            <a:pPr marL="731520" lvl="1" indent="-457200">
              <a:buFont typeface="+mj-lt"/>
              <a:buAutoNum type="arabicPeriod"/>
            </a:pPr>
            <a:r>
              <a:rPr lang="en-US" dirty="0"/>
              <a:t>	i=i+1</a:t>
            </a:r>
          </a:p>
          <a:p>
            <a:pPr marL="731520" lvl="1" indent="-457200">
              <a:buFont typeface="+mj-lt"/>
              <a:buAutoNum type="arabicPeriod"/>
            </a:pPr>
            <a:r>
              <a:rPr lang="en-US" dirty="0"/>
              <a:t>End While</a:t>
            </a:r>
          </a:p>
          <a:p>
            <a:pPr marL="274320" lvl="1" indent="0">
              <a:buNone/>
            </a:pPr>
            <a:endParaRPr lang="en-US" dirty="0"/>
          </a:p>
          <a:p>
            <a:pPr lvl="1"/>
            <a:endParaRPr lang="en-US" dirty="0"/>
          </a:p>
        </p:txBody>
      </p:sp>
    </p:spTree>
    <p:extLst>
      <p:ext uri="{BB962C8B-B14F-4D97-AF65-F5344CB8AC3E}">
        <p14:creationId xmlns:p14="http://schemas.microsoft.com/office/powerpoint/2010/main" val="3715713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a:t>
            </a:r>
          </a:p>
        </p:txBody>
      </p:sp>
      <p:sp>
        <p:nvSpPr>
          <p:cNvPr id="3" name="Date Placeholder 2"/>
          <p:cNvSpPr>
            <a:spLocks noGrp="1"/>
          </p:cNvSpPr>
          <p:nvPr>
            <p:ph type="dt" sz="half" idx="10"/>
          </p:nvPr>
        </p:nvSpPr>
        <p:spPr/>
        <p:txBody>
          <a:bodyPr/>
          <a:lstStyle/>
          <a:p>
            <a:r>
              <a:rPr lang="en-US"/>
              <a:t>10/02/2017</a:t>
            </a:r>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6" name="Content Placeholder 5"/>
          <p:cNvSpPr>
            <a:spLocks noGrp="1"/>
          </p:cNvSpPr>
          <p:nvPr>
            <p:ph sz="quarter" idx="1"/>
          </p:nvPr>
        </p:nvSpPr>
        <p:spPr/>
        <p:txBody>
          <a:bodyPr/>
          <a:lstStyle/>
          <a:p>
            <a:r>
              <a:rPr lang="en-US" dirty="0"/>
              <a:t>To insert a new item, we need to know the index:</a:t>
            </a:r>
          </a:p>
          <a:p>
            <a:pPr lvl="1"/>
            <a:r>
              <a:rPr lang="en-US" dirty="0"/>
              <a:t>Suppose we have an array of total capacity 10. Initial number of elements are 5</a:t>
            </a:r>
          </a:p>
          <a:p>
            <a:endParaRPr lang="en-US" dirty="0"/>
          </a:p>
          <a:p>
            <a:endParaRPr lang="en-US" dirty="0"/>
          </a:p>
          <a:p>
            <a:endParaRPr lang="en-US" dirty="0"/>
          </a:p>
          <a:p>
            <a:r>
              <a:rPr lang="en-US" dirty="0"/>
              <a:t>Suppose we want to insert at location 2</a:t>
            </a:r>
          </a:p>
          <a:p>
            <a:pPr lvl="1"/>
            <a:r>
              <a:rPr lang="en-US" dirty="0"/>
              <a:t>All values to be shifted right</a:t>
            </a:r>
          </a:p>
          <a:p>
            <a:endParaRPr lang="en-US" dirty="0"/>
          </a:p>
          <a:p>
            <a:endParaRPr lang="en-US" dirty="0"/>
          </a:p>
        </p:txBody>
      </p:sp>
      <p:graphicFrame>
        <p:nvGraphicFramePr>
          <p:cNvPr id="16" name="Content Placeholder 6"/>
          <p:cNvGraphicFramePr>
            <a:graphicFrameLocks/>
          </p:cNvGraphicFramePr>
          <p:nvPr>
            <p:extLst/>
          </p:nvPr>
        </p:nvGraphicFramePr>
        <p:xfrm>
          <a:off x="5756749" y="4837408"/>
          <a:ext cx="5963290" cy="741680"/>
        </p:xfrm>
        <a:graphic>
          <a:graphicData uri="http://schemas.openxmlformats.org/drawingml/2006/table">
            <a:tbl>
              <a:tblPr firstRow="1" bandRow="1">
                <a:tableStyleId>{5DA37D80-6434-44D0-A028-1B22A696006F}</a:tableStyleId>
              </a:tblPr>
              <a:tblGrid>
                <a:gridCol w="596329">
                  <a:extLst>
                    <a:ext uri="{9D8B030D-6E8A-4147-A177-3AD203B41FA5}">
                      <a16:colId xmlns:a16="http://schemas.microsoft.com/office/drawing/2014/main" val="20000"/>
                    </a:ext>
                  </a:extLst>
                </a:gridCol>
                <a:gridCol w="596329">
                  <a:extLst>
                    <a:ext uri="{9D8B030D-6E8A-4147-A177-3AD203B41FA5}">
                      <a16:colId xmlns:a16="http://schemas.microsoft.com/office/drawing/2014/main" val="20001"/>
                    </a:ext>
                  </a:extLst>
                </a:gridCol>
                <a:gridCol w="596329">
                  <a:extLst>
                    <a:ext uri="{9D8B030D-6E8A-4147-A177-3AD203B41FA5}">
                      <a16:colId xmlns:a16="http://schemas.microsoft.com/office/drawing/2014/main" val="20002"/>
                    </a:ext>
                  </a:extLst>
                </a:gridCol>
                <a:gridCol w="596329">
                  <a:extLst>
                    <a:ext uri="{9D8B030D-6E8A-4147-A177-3AD203B41FA5}">
                      <a16:colId xmlns:a16="http://schemas.microsoft.com/office/drawing/2014/main" val="20003"/>
                    </a:ext>
                  </a:extLst>
                </a:gridCol>
                <a:gridCol w="596329">
                  <a:extLst>
                    <a:ext uri="{9D8B030D-6E8A-4147-A177-3AD203B41FA5}">
                      <a16:colId xmlns:a16="http://schemas.microsoft.com/office/drawing/2014/main" val="20004"/>
                    </a:ext>
                  </a:extLst>
                </a:gridCol>
                <a:gridCol w="596329">
                  <a:extLst>
                    <a:ext uri="{9D8B030D-6E8A-4147-A177-3AD203B41FA5}">
                      <a16:colId xmlns:a16="http://schemas.microsoft.com/office/drawing/2014/main" val="20005"/>
                    </a:ext>
                  </a:extLst>
                </a:gridCol>
                <a:gridCol w="596329">
                  <a:extLst>
                    <a:ext uri="{9D8B030D-6E8A-4147-A177-3AD203B41FA5}">
                      <a16:colId xmlns:a16="http://schemas.microsoft.com/office/drawing/2014/main" val="20006"/>
                    </a:ext>
                  </a:extLst>
                </a:gridCol>
                <a:gridCol w="596329">
                  <a:extLst>
                    <a:ext uri="{9D8B030D-6E8A-4147-A177-3AD203B41FA5}">
                      <a16:colId xmlns:a16="http://schemas.microsoft.com/office/drawing/2014/main" val="20007"/>
                    </a:ext>
                  </a:extLst>
                </a:gridCol>
                <a:gridCol w="596329">
                  <a:extLst>
                    <a:ext uri="{9D8B030D-6E8A-4147-A177-3AD203B41FA5}">
                      <a16:colId xmlns:a16="http://schemas.microsoft.com/office/drawing/2014/main" val="20008"/>
                    </a:ext>
                  </a:extLst>
                </a:gridCol>
                <a:gridCol w="596329">
                  <a:extLst>
                    <a:ext uri="{9D8B030D-6E8A-4147-A177-3AD203B41FA5}">
                      <a16:colId xmlns:a16="http://schemas.microsoft.com/office/drawing/2014/main" val="20009"/>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solidFill>
                      <a:schemeClr val="accent3"/>
                    </a:solidFill>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10000"/>
                  </a:ext>
                </a:extLst>
              </a:tr>
              <a:tr h="370840">
                <a:tc>
                  <a:txBody>
                    <a:bodyPr/>
                    <a:lstStyle/>
                    <a:p>
                      <a:r>
                        <a:rPr lang="en-US" dirty="0"/>
                        <a:t>25</a:t>
                      </a:r>
                    </a:p>
                  </a:txBody>
                  <a:tcPr/>
                </a:tc>
                <a:tc>
                  <a:txBody>
                    <a:bodyPr/>
                    <a:lstStyle/>
                    <a:p>
                      <a:r>
                        <a:rPr lang="en-US" dirty="0"/>
                        <a:t>12</a:t>
                      </a:r>
                    </a:p>
                  </a:txBody>
                  <a:tcPr/>
                </a:tc>
                <a:tc>
                  <a:txBody>
                    <a:bodyPr/>
                    <a:lstStyle/>
                    <a:p>
                      <a:r>
                        <a:rPr lang="en-US" dirty="0"/>
                        <a:t>56</a:t>
                      </a:r>
                    </a:p>
                  </a:txBody>
                  <a:tcPr>
                    <a:solidFill>
                      <a:schemeClr val="accent3"/>
                    </a:solidFill>
                  </a:tcPr>
                </a:tc>
                <a:tc>
                  <a:txBody>
                    <a:bodyPr/>
                    <a:lstStyle/>
                    <a:p>
                      <a:r>
                        <a:rPr lang="en-US" dirty="0"/>
                        <a:t>78</a:t>
                      </a:r>
                    </a:p>
                  </a:txBody>
                  <a:tcPr/>
                </a:tc>
                <a:tc>
                  <a:txBody>
                    <a:bodyPr/>
                    <a:lstStyle/>
                    <a:p>
                      <a:r>
                        <a:rPr lang="en-US" dirty="0"/>
                        <a:t>41</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17" name="TextBox 16"/>
          <p:cNvSpPr txBox="1"/>
          <p:nvPr/>
        </p:nvSpPr>
        <p:spPr>
          <a:xfrm>
            <a:off x="4901384" y="4769490"/>
            <a:ext cx="847221" cy="923330"/>
          </a:xfrm>
          <a:prstGeom prst="rect">
            <a:avLst/>
          </a:prstGeom>
          <a:noFill/>
        </p:spPr>
        <p:txBody>
          <a:bodyPr wrap="square" rtlCol="0">
            <a:spAutoFit/>
          </a:bodyPr>
          <a:lstStyle/>
          <a:p>
            <a:pPr>
              <a:lnSpc>
                <a:spcPct val="150000"/>
              </a:lnSpc>
            </a:pPr>
            <a:r>
              <a:rPr lang="en-US" dirty="0"/>
              <a:t>Index</a:t>
            </a:r>
          </a:p>
          <a:p>
            <a:pPr>
              <a:lnSpc>
                <a:spcPct val="150000"/>
              </a:lnSpc>
            </a:pPr>
            <a:r>
              <a:rPr lang="en-US" dirty="0"/>
              <a:t>Value</a:t>
            </a:r>
          </a:p>
        </p:txBody>
      </p:sp>
      <p:graphicFrame>
        <p:nvGraphicFramePr>
          <p:cNvPr id="18" name="Content Placeholder 6"/>
          <p:cNvGraphicFramePr>
            <a:graphicFrameLocks/>
          </p:cNvGraphicFramePr>
          <p:nvPr>
            <p:extLst/>
          </p:nvPr>
        </p:nvGraphicFramePr>
        <p:xfrm>
          <a:off x="5761669" y="2482648"/>
          <a:ext cx="5963290" cy="741680"/>
        </p:xfrm>
        <a:graphic>
          <a:graphicData uri="http://schemas.openxmlformats.org/drawingml/2006/table">
            <a:tbl>
              <a:tblPr firstRow="1" bandRow="1">
                <a:tableStyleId>{5DA37D80-6434-44D0-A028-1B22A696006F}</a:tableStyleId>
              </a:tblPr>
              <a:tblGrid>
                <a:gridCol w="596329">
                  <a:extLst>
                    <a:ext uri="{9D8B030D-6E8A-4147-A177-3AD203B41FA5}">
                      <a16:colId xmlns:a16="http://schemas.microsoft.com/office/drawing/2014/main" val="20000"/>
                    </a:ext>
                  </a:extLst>
                </a:gridCol>
                <a:gridCol w="596329">
                  <a:extLst>
                    <a:ext uri="{9D8B030D-6E8A-4147-A177-3AD203B41FA5}">
                      <a16:colId xmlns:a16="http://schemas.microsoft.com/office/drawing/2014/main" val="20001"/>
                    </a:ext>
                  </a:extLst>
                </a:gridCol>
                <a:gridCol w="596329">
                  <a:extLst>
                    <a:ext uri="{9D8B030D-6E8A-4147-A177-3AD203B41FA5}">
                      <a16:colId xmlns:a16="http://schemas.microsoft.com/office/drawing/2014/main" val="20002"/>
                    </a:ext>
                  </a:extLst>
                </a:gridCol>
                <a:gridCol w="596329">
                  <a:extLst>
                    <a:ext uri="{9D8B030D-6E8A-4147-A177-3AD203B41FA5}">
                      <a16:colId xmlns:a16="http://schemas.microsoft.com/office/drawing/2014/main" val="20003"/>
                    </a:ext>
                  </a:extLst>
                </a:gridCol>
                <a:gridCol w="596329">
                  <a:extLst>
                    <a:ext uri="{9D8B030D-6E8A-4147-A177-3AD203B41FA5}">
                      <a16:colId xmlns:a16="http://schemas.microsoft.com/office/drawing/2014/main" val="20004"/>
                    </a:ext>
                  </a:extLst>
                </a:gridCol>
                <a:gridCol w="596329">
                  <a:extLst>
                    <a:ext uri="{9D8B030D-6E8A-4147-A177-3AD203B41FA5}">
                      <a16:colId xmlns:a16="http://schemas.microsoft.com/office/drawing/2014/main" val="20005"/>
                    </a:ext>
                  </a:extLst>
                </a:gridCol>
                <a:gridCol w="596329">
                  <a:extLst>
                    <a:ext uri="{9D8B030D-6E8A-4147-A177-3AD203B41FA5}">
                      <a16:colId xmlns:a16="http://schemas.microsoft.com/office/drawing/2014/main" val="20006"/>
                    </a:ext>
                  </a:extLst>
                </a:gridCol>
                <a:gridCol w="596329">
                  <a:extLst>
                    <a:ext uri="{9D8B030D-6E8A-4147-A177-3AD203B41FA5}">
                      <a16:colId xmlns:a16="http://schemas.microsoft.com/office/drawing/2014/main" val="20007"/>
                    </a:ext>
                  </a:extLst>
                </a:gridCol>
                <a:gridCol w="596329">
                  <a:extLst>
                    <a:ext uri="{9D8B030D-6E8A-4147-A177-3AD203B41FA5}">
                      <a16:colId xmlns:a16="http://schemas.microsoft.com/office/drawing/2014/main" val="20008"/>
                    </a:ext>
                  </a:extLst>
                </a:gridCol>
                <a:gridCol w="596329">
                  <a:extLst>
                    <a:ext uri="{9D8B030D-6E8A-4147-A177-3AD203B41FA5}">
                      <a16:colId xmlns:a16="http://schemas.microsoft.com/office/drawing/2014/main" val="20009"/>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10000"/>
                  </a:ext>
                </a:extLst>
              </a:tr>
              <a:tr h="370840">
                <a:tc>
                  <a:txBody>
                    <a:bodyPr/>
                    <a:lstStyle/>
                    <a:p>
                      <a:r>
                        <a:rPr lang="en-US" dirty="0"/>
                        <a:t>25</a:t>
                      </a:r>
                    </a:p>
                  </a:txBody>
                  <a:tcPr/>
                </a:tc>
                <a:tc>
                  <a:txBody>
                    <a:bodyPr/>
                    <a:lstStyle/>
                    <a:p>
                      <a:r>
                        <a:rPr lang="en-US" dirty="0"/>
                        <a:t>12</a:t>
                      </a:r>
                    </a:p>
                  </a:txBody>
                  <a:tcPr/>
                </a:tc>
                <a:tc>
                  <a:txBody>
                    <a:bodyPr/>
                    <a:lstStyle/>
                    <a:p>
                      <a:r>
                        <a:rPr lang="en-US" dirty="0"/>
                        <a:t>56</a:t>
                      </a:r>
                    </a:p>
                  </a:txBody>
                  <a:tcPr/>
                </a:tc>
                <a:tc>
                  <a:txBody>
                    <a:bodyPr/>
                    <a:lstStyle/>
                    <a:p>
                      <a:r>
                        <a:rPr lang="en-US" dirty="0"/>
                        <a:t>78</a:t>
                      </a:r>
                    </a:p>
                  </a:txBody>
                  <a:tcPr/>
                </a:tc>
                <a:tc>
                  <a:txBody>
                    <a:bodyPr/>
                    <a:lstStyle/>
                    <a:p>
                      <a:r>
                        <a:rPr lang="en-US" dirty="0"/>
                        <a:t>41</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19" name="TextBox 18"/>
          <p:cNvSpPr txBox="1"/>
          <p:nvPr/>
        </p:nvSpPr>
        <p:spPr>
          <a:xfrm>
            <a:off x="4906304" y="2414730"/>
            <a:ext cx="847221" cy="923330"/>
          </a:xfrm>
          <a:prstGeom prst="rect">
            <a:avLst/>
          </a:prstGeom>
          <a:noFill/>
        </p:spPr>
        <p:txBody>
          <a:bodyPr wrap="square" rtlCol="0">
            <a:spAutoFit/>
          </a:bodyPr>
          <a:lstStyle/>
          <a:p>
            <a:pPr>
              <a:lnSpc>
                <a:spcPct val="150000"/>
              </a:lnSpc>
            </a:pPr>
            <a:r>
              <a:rPr lang="en-US" dirty="0"/>
              <a:t>Index</a:t>
            </a:r>
          </a:p>
          <a:p>
            <a:pPr>
              <a:lnSpc>
                <a:spcPct val="150000"/>
              </a:lnSpc>
            </a:pPr>
            <a:r>
              <a:rPr lang="en-US" dirty="0"/>
              <a:t>Value</a:t>
            </a:r>
          </a:p>
        </p:txBody>
      </p:sp>
      <p:sp>
        <p:nvSpPr>
          <p:cNvPr id="21" name="Curved Up Arrow 20"/>
          <p:cNvSpPr/>
          <p:nvPr/>
        </p:nvSpPr>
        <p:spPr>
          <a:xfrm>
            <a:off x="8455759" y="5609314"/>
            <a:ext cx="548640" cy="2743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urved Up Arrow 21"/>
          <p:cNvSpPr/>
          <p:nvPr/>
        </p:nvSpPr>
        <p:spPr>
          <a:xfrm>
            <a:off x="7143187" y="5594566"/>
            <a:ext cx="548640" cy="2743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urved Up Arrow 22"/>
          <p:cNvSpPr/>
          <p:nvPr/>
        </p:nvSpPr>
        <p:spPr>
          <a:xfrm>
            <a:off x="7811767" y="5599486"/>
            <a:ext cx="548640" cy="2743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51806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a:t>
            </a:r>
          </a:p>
        </p:txBody>
      </p:sp>
      <p:sp>
        <p:nvSpPr>
          <p:cNvPr id="3" name="Date Placeholder 2"/>
          <p:cNvSpPr>
            <a:spLocks noGrp="1"/>
          </p:cNvSpPr>
          <p:nvPr>
            <p:ph type="dt" sz="half" idx="10"/>
          </p:nvPr>
        </p:nvSpPr>
        <p:spPr/>
        <p:txBody>
          <a:bodyPr/>
          <a:lstStyle/>
          <a:p>
            <a:r>
              <a:rPr lang="en-US"/>
              <a:t>10/02/2017</a:t>
            </a:r>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6" name="Content Placeholder 5"/>
          <p:cNvSpPr>
            <a:spLocks noGrp="1"/>
          </p:cNvSpPr>
          <p:nvPr>
            <p:ph sz="quarter" idx="1"/>
          </p:nvPr>
        </p:nvSpPr>
        <p:spPr/>
        <p:txBody>
          <a:bodyPr/>
          <a:lstStyle/>
          <a:p>
            <a:r>
              <a:rPr lang="en-US" dirty="0"/>
              <a:t>Shifting numbers to right</a:t>
            </a:r>
          </a:p>
          <a:p>
            <a:endParaRPr lang="en-US" dirty="0"/>
          </a:p>
          <a:p>
            <a:endParaRPr lang="en-US" dirty="0"/>
          </a:p>
          <a:p>
            <a:endParaRPr lang="en-US" dirty="0"/>
          </a:p>
          <a:p>
            <a:endParaRPr lang="en-US" dirty="0"/>
          </a:p>
          <a:p>
            <a:endParaRPr lang="en-US" dirty="0"/>
          </a:p>
          <a:p>
            <a:pPr lvl="1"/>
            <a:endParaRPr lang="en-US" dirty="0"/>
          </a:p>
          <a:p>
            <a:pPr lvl="1"/>
            <a:endParaRPr lang="en-US" dirty="0"/>
          </a:p>
          <a:p>
            <a:pPr lvl="1"/>
            <a:r>
              <a:rPr lang="en-US" dirty="0"/>
              <a:t>Insert 10 at index 2</a:t>
            </a:r>
          </a:p>
        </p:txBody>
      </p:sp>
      <p:graphicFrame>
        <p:nvGraphicFramePr>
          <p:cNvPr id="12" name="Content Placeholder 6"/>
          <p:cNvGraphicFramePr>
            <a:graphicFrameLocks/>
          </p:cNvGraphicFramePr>
          <p:nvPr>
            <p:extLst/>
          </p:nvPr>
        </p:nvGraphicFramePr>
        <p:xfrm>
          <a:off x="5776405" y="1656748"/>
          <a:ext cx="5963290" cy="741680"/>
        </p:xfrm>
        <a:graphic>
          <a:graphicData uri="http://schemas.openxmlformats.org/drawingml/2006/table">
            <a:tbl>
              <a:tblPr firstRow="1" bandRow="1">
                <a:tableStyleId>{5DA37D80-6434-44D0-A028-1B22A696006F}</a:tableStyleId>
              </a:tblPr>
              <a:tblGrid>
                <a:gridCol w="596329">
                  <a:extLst>
                    <a:ext uri="{9D8B030D-6E8A-4147-A177-3AD203B41FA5}">
                      <a16:colId xmlns:a16="http://schemas.microsoft.com/office/drawing/2014/main" val="20000"/>
                    </a:ext>
                  </a:extLst>
                </a:gridCol>
                <a:gridCol w="596329">
                  <a:extLst>
                    <a:ext uri="{9D8B030D-6E8A-4147-A177-3AD203B41FA5}">
                      <a16:colId xmlns:a16="http://schemas.microsoft.com/office/drawing/2014/main" val="20001"/>
                    </a:ext>
                  </a:extLst>
                </a:gridCol>
                <a:gridCol w="596329">
                  <a:extLst>
                    <a:ext uri="{9D8B030D-6E8A-4147-A177-3AD203B41FA5}">
                      <a16:colId xmlns:a16="http://schemas.microsoft.com/office/drawing/2014/main" val="20002"/>
                    </a:ext>
                  </a:extLst>
                </a:gridCol>
                <a:gridCol w="596329">
                  <a:extLst>
                    <a:ext uri="{9D8B030D-6E8A-4147-A177-3AD203B41FA5}">
                      <a16:colId xmlns:a16="http://schemas.microsoft.com/office/drawing/2014/main" val="20003"/>
                    </a:ext>
                  </a:extLst>
                </a:gridCol>
                <a:gridCol w="596329">
                  <a:extLst>
                    <a:ext uri="{9D8B030D-6E8A-4147-A177-3AD203B41FA5}">
                      <a16:colId xmlns:a16="http://schemas.microsoft.com/office/drawing/2014/main" val="20004"/>
                    </a:ext>
                  </a:extLst>
                </a:gridCol>
                <a:gridCol w="596329">
                  <a:extLst>
                    <a:ext uri="{9D8B030D-6E8A-4147-A177-3AD203B41FA5}">
                      <a16:colId xmlns:a16="http://schemas.microsoft.com/office/drawing/2014/main" val="20005"/>
                    </a:ext>
                  </a:extLst>
                </a:gridCol>
                <a:gridCol w="596329">
                  <a:extLst>
                    <a:ext uri="{9D8B030D-6E8A-4147-A177-3AD203B41FA5}">
                      <a16:colId xmlns:a16="http://schemas.microsoft.com/office/drawing/2014/main" val="20006"/>
                    </a:ext>
                  </a:extLst>
                </a:gridCol>
                <a:gridCol w="596329">
                  <a:extLst>
                    <a:ext uri="{9D8B030D-6E8A-4147-A177-3AD203B41FA5}">
                      <a16:colId xmlns:a16="http://schemas.microsoft.com/office/drawing/2014/main" val="20007"/>
                    </a:ext>
                  </a:extLst>
                </a:gridCol>
                <a:gridCol w="596329">
                  <a:extLst>
                    <a:ext uri="{9D8B030D-6E8A-4147-A177-3AD203B41FA5}">
                      <a16:colId xmlns:a16="http://schemas.microsoft.com/office/drawing/2014/main" val="20008"/>
                    </a:ext>
                  </a:extLst>
                </a:gridCol>
                <a:gridCol w="596329">
                  <a:extLst>
                    <a:ext uri="{9D8B030D-6E8A-4147-A177-3AD203B41FA5}">
                      <a16:colId xmlns:a16="http://schemas.microsoft.com/office/drawing/2014/main" val="20009"/>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solidFill>
                      <a:schemeClr val="accent3"/>
                    </a:solidFill>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10000"/>
                  </a:ext>
                </a:extLst>
              </a:tr>
              <a:tr h="370840">
                <a:tc>
                  <a:txBody>
                    <a:bodyPr/>
                    <a:lstStyle/>
                    <a:p>
                      <a:r>
                        <a:rPr lang="en-US" dirty="0"/>
                        <a:t>25</a:t>
                      </a:r>
                    </a:p>
                  </a:txBody>
                  <a:tcPr/>
                </a:tc>
                <a:tc>
                  <a:txBody>
                    <a:bodyPr/>
                    <a:lstStyle/>
                    <a:p>
                      <a:r>
                        <a:rPr lang="en-US" dirty="0"/>
                        <a:t>12</a:t>
                      </a:r>
                    </a:p>
                  </a:txBody>
                  <a:tcPr/>
                </a:tc>
                <a:tc>
                  <a:txBody>
                    <a:bodyPr/>
                    <a:lstStyle/>
                    <a:p>
                      <a:r>
                        <a:rPr lang="en-US" dirty="0"/>
                        <a:t>56</a:t>
                      </a:r>
                    </a:p>
                  </a:txBody>
                  <a:tcPr>
                    <a:solidFill>
                      <a:schemeClr val="accent3"/>
                    </a:solidFill>
                  </a:tcPr>
                </a:tc>
                <a:tc>
                  <a:txBody>
                    <a:bodyPr/>
                    <a:lstStyle/>
                    <a:p>
                      <a:r>
                        <a:rPr lang="en-US" dirty="0"/>
                        <a:t>78</a:t>
                      </a:r>
                    </a:p>
                  </a:txBody>
                  <a:tcPr/>
                </a:tc>
                <a:tc>
                  <a:txBody>
                    <a:bodyPr/>
                    <a:lstStyle/>
                    <a:p>
                      <a:r>
                        <a:rPr lang="en-US" dirty="0"/>
                        <a:t>41</a:t>
                      </a:r>
                    </a:p>
                  </a:txBody>
                  <a:tcPr/>
                </a:tc>
                <a:tc>
                  <a:txBody>
                    <a:bodyPr/>
                    <a:lstStyle/>
                    <a:p>
                      <a:r>
                        <a:rPr lang="en-US" dirty="0"/>
                        <a:t>41</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13" name="TextBox 12"/>
          <p:cNvSpPr txBox="1"/>
          <p:nvPr/>
        </p:nvSpPr>
        <p:spPr>
          <a:xfrm>
            <a:off x="4925960" y="1544586"/>
            <a:ext cx="842302" cy="923330"/>
          </a:xfrm>
          <a:prstGeom prst="rect">
            <a:avLst/>
          </a:prstGeom>
          <a:noFill/>
        </p:spPr>
        <p:txBody>
          <a:bodyPr wrap="square" rtlCol="0">
            <a:spAutoFit/>
          </a:bodyPr>
          <a:lstStyle/>
          <a:p>
            <a:pPr>
              <a:lnSpc>
                <a:spcPct val="150000"/>
              </a:lnSpc>
            </a:pPr>
            <a:r>
              <a:rPr lang="en-US" dirty="0"/>
              <a:t>Index</a:t>
            </a:r>
          </a:p>
          <a:p>
            <a:pPr>
              <a:lnSpc>
                <a:spcPct val="150000"/>
              </a:lnSpc>
            </a:pPr>
            <a:r>
              <a:rPr lang="en-US" dirty="0"/>
              <a:t>Value</a:t>
            </a:r>
          </a:p>
        </p:txBody>
      </p:sp>
      <p:graphicFrame>
        <p:nvGraphicFramePr>
          <p:cNvPr id="14" name="Content Placeholder 6"/>
          <p:cNvGraphicFramePr>
            <a:graphicFrameLocks/>
          </p:cNvGraphicFramePr>
          <p:nvPr>
            <p:extLst/>
          </p:nvPr>
        </p:nvGraphicFramePr>
        <p:xfrm>
          <a:off x="5776405" y="2762848"/>
          <a:ext cx="5963290" cy="741680"/>
        </p:xfrm>
        <a:graphic>
          <a:graphicData uri="http://schemas.openxmlformats.org/drawingml/2006/table">
            <a:tbl>
              <a:tblPr firstRow="1" bandRow="1">
                <a:tableStyleId>{5DA37D80-6434-44D0-A028-1B22A696006F}</a:tableStyleId>
              </a:tblPr>
              <a:tblGrid>
                <a:gridCol w="596329">
                  <a:extLst>
                    <a:ext uri="{9D8B030D-6E8A-4147-A177-3AD203B41FA5}">
                      <a16:colId xmlns:a16="http://schemas.microsoft.com/office/drawing/2014/main" val="20000"/>
                    </a:ext>
                  </a:extLst>
                </a:gridCol>
                <a:gridCol w="596329">
                  <a:extLst>
                    <a:ext uri="{9D8B030D-6E8A-4147-A177-3AD203B41FA5}">
                      <a16:colId xmlns:a16="http://schemas.microsoft.com/office/drawing/2014/main" val="20001"/>
                    </a:ext>
                  </a:extLst>
                </a:gridCol>
                <a:gridCol w="596329">
                  <a:extLst>
                    <a:ext uri="{9D8B030D-6E8A-4147-A177-3AD203B41FA5}">
                      <a16:colId xmlns:a16="http://schemas.microsoft.com/office/drawing/2014/main" val="20002"/>
                    </a:ext>
                  </a:extLst>
                </a:gridCol>
                <a:gridCol w="596329">
                  <a:extLst>
                    <a:ext uri="{9D8B030D-6E8A-4147-A177-3AD203B41FA5}">
                      <a16:colId xmlns:a16="http://schemas.microsoft.com/office/drawing/2014/main" val="20003"/>
                    </a:ext>
                  </a:extLst>
                </a:gridCol>
                <a:gridCol w="596329">
                  <a:extLst>
                    <a:ext uri="{9D8B030D-6E8A-4147-A177-3AD203B41FA5}">
                      <a16:colId xmlns:a16="http://schemas.microsoft.com/office/drawing/2014/main" val="20004"/>
                    </a:ext>
                  </a:extLst>
                </a:gridCol>
                <a:gridCol w="596329">
                  <a:extLst>
                    <a:ext uri="{9D8B030D-6E8A-4147-A177-3AD203B41FA5}">
                      <a16:colId xmlns:a16="http://schemas.microsoft.com/office/drawing/2014/main" val="20005"/>
                    </a:ext>
                  </a:extLst>
                </a:gridCol>
                <a:gridCol w="596329">
                  <a:extLst>
                    <a:ext uri="{9D8B030D-6E8A-4147-A177-3AD203B41FA5}">
                      <a16:colId xmlns:a16="http://schemas.microsoft.com/office/drawing/2014/main" val="20006"/>
                    </a:ext>
                  </a:extLst>
                </a:gridCol>
                <a:gridCol w="596329">
                  <a:extLst>
                    <a:ext uri="{9D8B030D-6E8A-4147-A177-3AD203B41FA5}">
                      <a16:colId xmlns:a16="http://schemas.microsoft.com/office/drawing/2014/main" val="20007"/>
                    </a:ext>
                  </a:extLst>
                </a:gridCol>
                <a:gridCol w="596329">
                  <a:extLst>
                    <a:ext uri="{9D8B030D-6E8A-4147-A177-3AD203B41FA5}">
                      <a16:colId xmlns:a16="http://schemas.microsoft.com/office/drawing/2014/main" val="20008"/>
                    </a:ext>
                  </a:extLst>
                </a:gridCol>
                <a:gridCol w="596329">
                  <a:extLst>
                    <a:ext uri="{9D8B030D-6E8A-4147-A177-3AD203B41FA5}">
                      <a16:colId xmlns:a16="http://schemas.microsoft.com/office/drawing/2014/main" val="20009"/>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solidFill>
                      <a:schemeClr val="accent3"/>
                    </a:solidFill>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10000"/>
                  </a:ext>
                </a:extLst>
              </a:tr>
              <a:tr h="370840">
                <a:tc>
                  <a:txBody>
                    <a:bodyPr/>
                    <a:lstStyle/>
                    <a:p>
                      <a:r>
                        <a:rPr lang="en-US" dirty="0"/>
                        <a:t>25</a:t>
                      </a:r>
                    </a:p>
                  </a:txBody>
                  <a:tcPr/>
                </a:tc>
                <a:tc>
                  <a:txBody>
                    <a:bodyPr/>
                    <a:lstStyle/>
                    <a:p>
                      <a:r>
                        <a:rPr lang="en-US" dirty="0"/>
                        <a:t>12</a:t>
                      </a:r>
                    </a:p>
                  </a:txBody>
                  <a:tcPr/>
                </a:tc>
                <a:tc>
                  <a:txBody>
                    <a:bodyPr/>
                    <a:lstStyle/>
                    <a:p>
                      <a:r>
                        <a:rPr lang="en-US" dirty="0"/>
                        <a:t>56</a:t>
                      </a:r>
                    </a:p>
                  </a:txBody>
                  <a:tcPr>
                    <a:solidFill>
                      <a:schemeClr val="accent3"/>
                    </a:solidFill>
                  </a:tcPr>
                </a:tc>
                <a:tc>
                  <a:txBody>
                    <a:bodyPr/>
                    <a:lstStyle/>
                    <a:p>
                      <a:r>
                        <a:rPr lang="en-US" dirty="0"/>
                        <a:t>78</a:t>
                      </a:r>
                    </a:p>
                  </a:txBody>
                  <a:tcPr/>
                </a:tc>
                <a:tc>
                  <a:txBody>
                    <a:bodyPr/>
                    <a:lstStyle/>
                    <a:p>
                      <a:r>
                        <a:rPr lang="en-US" dirty="0"/>
                        <a:t>78</a:t>
                      </a:r>
                    </a:p>
                  </a:txBody>
                  <a:tcPr/>
                </a:tc>
                <a:tc>
                  <a:txBody>
                    <a:bodyPr/>
                    <a:lstStyle/>
                    <a:p>
                      <a:r>
                        <a:rPr lang="en-US" dirty="0"/>
                        <a:t>41</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15" name="TextBox 14"/>
          <p:cNvSpPr txBox="1"/>
          <p:nvPr/>
        </p:nvSpPr>
        <p:spPr>
          <a:xfrm>
            <a:off x="4930874" y="2650686"/>
            <a:ext cx="820997" cy="923330"/>
          </a:xfrm>
          <a:prstGeom prst="rect">
            <a:avLst/>
          </a:prstGeom>
          <a:noFill/>
        </p:spPr>
        <p:txBody>
          <a:bodyPr wrap="square" rtlCol="0">
            <a:spAutoFit/>
          </a:bodyPr>
          <a:lstStyle/>
          <a:p>
            <a:pPr>
              <a:lnSpc>
                <a:spcPct val="150000"/>
              </a:lnSpc>
            </a:pPr>
            <a:r>
              <a:rPr lang="en-US" dirty="0"/>
              <a:t>Index</a:t>
            </a:r>
          </a:p>
          <a:p>
            <a:pPr>
              <a:lnSpc>
                <a:spcPct val="150000"/>
              </a:lnSpc>
            </a:pPr>
            <a:r>
              <a:rPr lang="en-US" dirty="0"/>
              <a:t>Value</a:t>
            </a:r>
          </a:p>
        </p:txBody>
      </p:sp>
      <p:graphicFrame>
        <p:nvGraphicFramePr>
          <p:cNvPr id="16" name="Content Placeholder 6"/>
          <p:cNvGraphicFramePr>
            <a:graphicFrameLocks/>
          </p:cNvGraphicFramePr>
          <p:nvPr>
            <p:extLst/>
          </p:nvPr>
        </p:nvGraphicFramePr>
        <p:xfrm>
          <a:off x="5781325" y="3829624"/>
          <a:ext cx="5963290" cy="741680"/>
        </p:xfrm>
        <a:graphic>
          <a:graphicData uri="http://schemas.openxmlformats.org/drawingml/2006/table">
            <a:tbl>
              <a:tblPr firstRow="1" bandRow="1">
                <a:tableStyleId>{5DA37D80-6434-44D0-A028-1B22A696006F}</a:tableStyleId>
              </a:tblPr>
              <a:tblGrid>
                <a:gridCol w="596329">
                  <a:extLst>
                    <a:ext uri="{9D8B030D-6E8A-4147-A177-3AD203B41FA5}">
                      <a16:colId xmlns:a16="http://schemas.microsoft.com/office/drawing/2014/main" val="20000"/>
                    </a:ext>
                  </a:extLst>
                </a:gridCol>
                <a:gridCol w="596329">
                  <a:extLst>
                    <a:ext uri="{9D8B030D-6E8A-4147-A177-3AD203B41FA5}">
                      <a16:colId xmlns:a16="http://schemas.microsoft.com/office/drawing/2014/main" val="20001"/>
                    </a:ext>
                  </a:extLst>
                </a:gridCol>
                <a:gridCol w="596329">
                  <a:extLst>
                    <a:ext uri="{9D8B030D-6E8A-4147-A177-3AD203B41FA5}">
                      <a16:colId xmlns:a16="http://schemas.microsoft.com/office/drawing/2014/main" val="20002"/>
                    </a:ext>
                  </a:extLst>
                </a:gridCol>
                <a:gridCol w="596329">
                  <a:extLst>
                    <a:ext uri="{9D8B030D-6E8A-4147-A177-3AD203B41FA5}">
                      <a16:colId xmlns:a16="http://schemas.microsoft.com/office/drawing/2014/main" val="20003"/>
                    </a:ext>
                  </a:extLst>
                </a:gridCol>
                <a:gridCol w="596329">
                  <a:extLst>
                    <a:ext uri="{9D8B030D-6E8A-4147-A177-3AD203B41FA5}">
                      <a16:colId xmlns:a16="http://schemas.microsoft.com/office/drawing/2014/main" val="20004"/>
                    </a:ext>
                  </a:extLst>
                </a:gridCol>
                <a:gridCol w="596329">
                  <a:extLst>
                    <a:ext uri="{9D8B030D-6E8A-4147-A177-3AD203B41FA5}">
                      <a16:colId xmlns:a16="http://schemas.microsoft.com/office/drawing/2014/main" val="20005"/>
                    </a:ext>
                  </a:extLst>
                </a:gridCol>
                <a:gridCol w="596329">
                  <a:extLst>
                    <a:ext uri="{9D8B030D-6E8A-4147-A177-3AD203B41FA5}">
                      <a16:colId xmlns:a16="http://schemas.microsoft.com/office/drawing/2014/main" val="20006"/>
                    </a:ext>
                  </a:extLst>
                </a:gridCol>
                <a:gridCol w="596329">
                  <a:extLst>
                    <a:ext uri="{9D8B030D-6E8A-4147-A177-3AD203B41FA5}">
                      <a16:colId xmlns:a16="http://schemas.microsoft.com/office/drawing/2014/main" val="20007"/>
                    </a:ext>
                  </a:extLst>
                </a:gridCol>
                <a:gridCol w="596329">
                  <a:extLst>
                    <a:ext uri="{9D8B030D-6E8A-4147-A177-3AD203B41FA5}">
                      <a16:colId xmlns:a16="http://schemas.microsoft.com/office/drawing/2014/main" val="20008"/>
                    </a:ext>
                  </a:extLst>
                </a:gridCol>
                <a:gridCol w="596329">
                  <a:extLst>
                    <a:ext uri="{9D8B030D-6E8A-4147-A177-3AD203B41FA5}">
                      <a16:colId xmlns:a16="http://schemas.microsoft.com/office/drawing/2014/main" val="20009"/>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solidFill>
                      <a:schemeClr val="accent3"/>
                    </a:solidFill>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10000"/>
                  </a:ext>
                </a:extLst>
              </a:tr>
              <a:tr h="370840">
                <a:tc>
                  <a:txBody>
                    <a:bodyPr/>
                    <a:lstStyle/>
                    <a:p>
                      <a:r>
                        <a:rPr lang="en-US" dirty="0"/>
                        <a:t>25</a:t>
                      </a:r>
                    </a:p>
                  </a:txBody>
                  <a:tcPr/>
                </a:tc>
                <a:tc>
                  <a:txBody>
                    <a:bodyPr/>
                    <a:lstStyle/>
                    <a:p>
                      <a:r>
                        <a:rPr lang="en-US" dirty="0"/>
                        <a:t>12</a:t>
                      </a:r>
                    </a:p>
                  </a:txBody>
                  <a:tcPr/>
                </a:tc>
                <a:tc>
                  <a:txBody>
                    <a:bodyPr/>
                    <a:lstStyle/>
                    <a:p>
                      <a:r>
                        <a:rPr lang="en-US" dirty="0"/>
                        <a:t>56</a:t>
                      </a:r>
                    </a:p>
                  </a:txBody>
                  <a:tcPr>
                    <a:solidFill>
                      <a:schemeClr val="accent3"/>
                    </a:solidFill>
                  </a:tcPr>
                </a:tc>
                <a:tc>
                  <a:txBody>
                    <a:bodyPr/>
                    <a:lstStyle/>
                    <a:p>
                      <a:r>
                        <a:rPr lang="en-US" dirty="0"/>
                        <a:t>56</a:t>
                      </a:r>
                    </a:p>
                  </a:txBody>
                  <a:tcPr/>
                </a:tc>
                <a:tc>
                  <a:txBody>
                    <a:bodyPr/>
                    <a:lstStyle/>
                    <a:p>
                      <a:r>
                        <a:rPr lang="en-US" dirty="0"/>
                        <a:t>78</a:t>
                      </a:r>
                    </a:p>
                  </a:txBody>
                  <a:tcPr/>
                </a:tc>
                <a:tc>
                  <a:txBody>
                    <a:bodyPr/>
                    <a:lstStyle/>
                    <a:p>
                      <a:r>
                        <a:rPr lang="en-US" dirty="0"/>
                        <a:t>41</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17" name="TextBox 16"/>
          <p:cNvSpPr txBox="1"/>
          <p:nvPr/>
        </p:nvSpPr>
        <p:spPr>
          <a:xfrm>
            <a:off x="4925960" y="3746958"/>
            <a:ext cx="847221" cy="923330"/>
          </a:xfrm>
          <a:prstGeom prst="rect">
            <a:avLst/>
          </a:prstGeom>
          <a:noFill/>
        </p:spPr>
        <p:txBody>
          <a:bodyPr wrap="square" rtlCol="0">
            <a:spAutoFit/>
          </a:bodyPr>
          <a:lstStyle/>
          <a:p>
            <a:pPr>
              <a:lnSpc>
                <a:spcPct val="150000"/>
              </a:lnSpc>
            </a:pPr>
            <a:r>
              <a:rPr lang="en-US" dirty="0"/>
              <a:t>Index</a:t>
            </a:r>
          </a:p>
          <a:p>
            <a:pPr>
              <a:lnSpc>
                <a:spcPct val="150000"/>
              </a:lnSpc>
            </a:pPr>
            <a:r>
              <a:rPr lang="en-US" dirty="0"/>
              <a:t>Value</a:t>
            </a:r>
          </a:p>
        </p:txBody>
      </p:sp>
      <p:graphicFrame>
        <p:nvGraphicFramePr>
          <p:cNvPr id="18" name="Content Placeholder 6"/>
          <p:cNvGraphicFramePr>
            <a:graphicFrameLocks/>
          </p:cNvGraphicFramePr>
          <p:nvPr>
            <p:extLst/>
          </p:nvPr>
        </p:nvGraphicFramePr>
        <p:xfrm>
          <a:off x="5756749" y="5132368"/>
          <a:ext cx="5963290" cy="741680"/>
        </p:xfrm>
        <a:graphic>
          <a:graphicData uri="http://schemas.openxmlformats.org/drawingml/2006/table">
            <a:tbl>
              <a:tblPr firstRow="1" bandRow="1">
                <a:tableStyleId>{5DA37D80-6434-44D0-A028-1B22A696006F}</a:tableStyleId>
              </a:tblPr>
              <a:tblGrid>
                <a:gridCol w="596329">
                  <a:extLst>
                    <a:ext uri="{9D8B030D-6E8A-4147-A177-3AD203B41FA5}">
                      <a16:colId xmlns:a16="http://schemas.microsoft.com/office/drawing/2014/main" val="20000"/>
                    </a:ext>
                  </a:extLst>
                </a:gridCol>
                <a:gridCol w="596329">
                  <a:extLst>
                    <a:ext uri="{9D8B030D-6E8A-4147-A177-3AD203B41FA5}">
                      <a16:colId xmlns:a16="http://schemas.microsoft.com/office/drawing/2014/main" val="20001"/>
                    </a:ext>
                  </a:extLst>
                </a:gridCol>
                <a:gridCol w="596329">
                  <a:extLst>
                    <a:ext uri="{9D8B030D-6E8A-4147-A177-3AD203B41FA5}">
                      <a16:colId xmlns:a16="http://schemas.microsoft.com/office/drawing/2014/main" val="20002"/>
                    </a:ext>
                  </a:extLst>
                </a:gridCol>
                <a:gridCol w="596329">
                  <a:extLst>
                    <a:ext uri="{9D8B030D-6E8A-4147-A177-3AD203B41FA5}">
                      <a16:colId xmlns:a16="http://schemas.microsoft.com/office/drawing/2014/main" val="20003"/>
                    </a:ext>
                  </a:extLst>
                </a:gridCol>
                <a:gridCol w="596329">
                  <a:extLst>
                    <a:ext uri="{9D8B030D-6E8A-4147-A177-3AD203B41FA5}">
                      <a16:colId xmlns:a16="http://schemas.microsoft.com/office/drawing/2014/main" val="20004"/>
                    </a:ext>
                  </a:extLst>
                </a:gridCol>
                <a:gridCol w="596329">
                  <a:extLst>
                    <a:ext uri="{9D8B030D-6E8A-4147-A177-3AD203B41FA5}">
                      <a16:colId xmlns:a16="http://schemas.microsoft.com/office/drawing/2014/main" val="20005"/>
                    </a:ext>
                  </a:extLst>
                </a:gridCol>
                <a:gridCol w="596329">
                  <a:extLst>
                    <a:ext uri="{9D8B030D-6E8A-4147-A177-3AD203B41FA5}">
                      <a16:colId xmlns:a16="http://schemas.microsoft.com/office/drawing/2014/main" val="20006"/>
                    </a:ext>
                  </a:extLst>
                </a:gridCol>
                <a:gridCol w="596329">
                  <a:extLst>
                    <a:ext uri="{9D8B030D-6E8A-4147-A177-3AD203B41FA5}">
                      <a16:colId xmlns:a16="http://schemas.microsoft.com/office/drawing/2014/main" val="20007"/>
                    </a:ext>
                  </a:extLst>
                </a:gridCol>
                <a:gridCol w="596329">
                  <a:extLst>
                    <a:ext uri="{9D8B030D-6E8A-4147-A177-3AD203B41FA5}">
                      <a16:colId xmlns:a16="http://schemas.microsoft.com/office/drawing/2014/main" val="20008"/>
                    </a:ext>
                  </a:extLst>
                </a:gridCol>
                <a:gridCol w="596329">
                  <a:extLst>
                    <a:ext uri="{9D8B030D-6E8A-4147-A177-3AD203B41FA5}">
                      <a16:colId xmlns:a16="http://schemas.microsoft.com/office/drawing/2014/main" val="20009"/>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solidFill>
                      <a:schemeClr val="accent3"/>
                    </a:solidFill>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10000"/>
                  </a:ext>
                </a:extLst>
              </a:tr>
              <a:tr h="370840">
                <a:tc>
                  <a:txBody>
                    <a:bodyPr/>
                    <a:lstStyle/>
                    <a:p>
                      <a:r>
                        <a:rPr lang="en-US" dirty="0"/>
                        <a:t>25</a:t>
                      </a:r>
                    </a:p>
                  </a:txBody>
                  <a:tcPr/>
                </a:tc>
                <a:tc>
                  <a:txBody>
                    <a:bodyPr/>
                    <a:lstStyle/>
                    <a:p>
                      <a:r>
                        <a:rPr lang="en-US" dirty="0"/>
                        <a:t>12</a:t>
                      </a:r>
                    </a:p>
                  </a:txBody>
                  <a:tcPr/>
                </a:tc>
                <a:tc>
                  <a:txBody>
                    <a:bodyPr/>
                    <a:lstStyle/>
                    <a:p>
                      <a:r>
                        <a:rPr lang="en-US" dirty="0"/>
                        <a:t>10</a:t>
                      </a:r>
                    </a:p>
                  </a:txBody>
                  <a:tcPr>
                    <a:solidFill>
                      <a:schemeClr val="accent3"/>
                    </a:solidFill>
                  </a:tcPr>
                </a:tc>
                <a:tc>
                  <a:txBody>
                    <a:bodyPr/>
                    <a:lstStyle/>
                    <a:p>
                      <a:r>
                        <a:rPr lang="en-US" dirty="0"/>
                        <a:t>56</a:t>
                      </a:r>
                    </a:p>
                  </a:txBody>
                  <a:tcPr/>
                </a:tc>
                <a:tc>
                  <a:txBody>
                    <a:bodyPr/>
                    <a:lstStyle/>
                    <a:p>
                      <a:r>
                        <a:rPr lang="en-US" dirty="0"/>
                        <a:t>78</a:t>
                      </a:r>
                    </a:p>
                  </a:txBody>
                  <a:tcPr/>
                </a:tc>
                <a:tc>
                  <a:txBody>
                    <a:bodyPr/>
                    <a:lstStyle/>
                    <a:p>
                      <a:r>
                        <a:rPr lang="en-US" dirty="0"/>
                        <a:t>41</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19" name="TextBox 18"/>
          <p:cNvSpPr txBox="1"/>
          <p:nvPr/>
        </p:nvSpPr>
        <p:spPr>
          <a:xfrm>
            <a:off x="4901384" y="5064450"/>
            <a:ext cx="847221" cy="923330"/>
          </a:xfrm>
          <a:prstGeom prst="rect">
            <a:avLst/>
          </a:prstGeom>
          <a:noFill/>
        </p:spPr>
        <p:txBody>
          <a:bodyPr wrap="square" rtlCol="0">
            <a:spAutoFit/>
          </a:bodyPr>
          <a:lstStyle/>
          <a:p>
            <a:pPr>
              <a:lnSpc>
                <a:spcPct val="150000"/>
              </a:lnSpc>
            </a:pPr>
            <a:r>
              <a:rPr lang="en-US" dirty="0"/>
              <a:t>Index</a:t>
            </a:r>
          </a:p>
          <a:p>
            <a:pPr>
              <a:lnSpc>
                <a:spcPct val="150000"/>
              </a:lnSpc>
            </a:pPr>
            <a:r>
              <a:rPr lang="en-US" dirty="0"/>
              <a:t>Value</a:t>
            </a:r>
          </a:p>
        </p:txBody>
      </p:sp>
      <p:sp>
        <p:nvSpPr>
          <p:cNvPr id="21" name="Curved Up Arrow 20"/>
          <p:cNvSpPr/>
          <p:nvPr/>
        </p:nvSpPr>
        <p:spPr>
          <a:xfrm>
            <a:off x="7387079" y="4547876"/>
            <a:ext cx="548640" cy="2743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urved Up Arrow 21"/>
          <p:cNvSpPr/>
          <p:nvPr/>
        </p:nvSpPr>
        <p:spPr>
          <a:xfrm>
            <a:off x="7844227" y="3496247"/>
            <a:ext cx="548640" cy="2743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urved Up Arrow 22"/>
          <p:cNvSpPr/>
          <p:nvPr/>
        </p:nvSpPr>
        <p:spPr>
          <a:xfrm>
            <a:off x="8485290" y="2403526"/>
            <a:ext cx="548640" cy="2743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14805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 Algorithm</a:t>
            </a:r>
          </a:p>
        </p:txBody>
      </p:sp>
      <p:sp>
        <p:nvSpPr>
          <p:cNvPr id="3" name="Date Placeholder 2"/>
          <p:cNvSpPr>
            <a:spLocks noGrp="1"/>
          </p:cNvSpPr>
          <p:nvPr>
            <p:ph type="dt" sz="half" idx="10"/>
          </p:nvPr>
        </p:nvSpPr>
        <p:spPr/>
        <p:txBody>
          <a:bodyPr/>
          <a:lstStyle/>
          <a:p>
            <a:r>
              <a:rPr lang="en-US"/>
              <a:t>10/02/2017</a:t>
            </a:r>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6" name="Content Placeholder 5"/>
          <p:cNvSpPr>
            <a:spLocks noGrp="1"/>
          </p:cNvSpPr>
          <p:nvPr>
            <p:ph sz="quarter" idx="1"/>
          </p:nvPr>
        </p:nvSpPr>
        <p:spPr/>
        <p:txBody>
          <a:bodyPr>
            <a:normAutofit fontScale="77500" lnSpcReduction="20000"/>
          </a:bodyPr>
          <a:lstStyle/>
          <a:p>
            <a:r>
              <a:rPr lang="en-US" b="1" dirty="0"/>
              <a:t>Algorithm: INSERT(A, K, N, L, V)</a:t>
            </a:r>
          </a:p>
          <a:p>
            <a:pPr lvl="1"/>
            <a:r>
              <a:rPr lang="en-US" b="1" dirty="0"/>
              <a:t>Input: </a:t>
            </a:r>
            <a:r>
              <a:rPr lang="en-US" dirty="0"/>
              <a:t>array, size of array(Elements), total capacity, location for new value, value to be inserted</a:t>
            </a:r>
            <a:r>
              <a:rPr lang="en-US" b="1" dirty="0"/>
              <a:t> </a:t>
            </a:r>
          </a:p>
          <a:p>
            <a:pPr lvl="1"/>
            <a:r>
              <a:rPr lang="en-US" b="1" dirty="0"/>
              <a:t>Output: </a:t>
            </a:r>
            <a:r>
              <a:rPr lang="en-US" dirty="0"/>
              <a:t>array with inserted value</a:t>
            </a:r>
          </a:p>
          <a:p>
            <a:pPr lvl="1"/>
            <a:r>
              <a:rPr lang="en-US" b="1" dirty="0"/>
              <a:t>Pre</a:t>
            </a:r>
            <a:r>
              <a:rPr lang="en-US" dirty="0"/>
              <a:t>: L &gt;-1 &amp;&amp; &lt;=K, K &lt;=N</a:t>
            </a:r>
          </a:p>
          <a:p>
            <a:pPr lvl="1"/>
            <a:r>
              <a:rPr lang="en-US" b="1" dirty="0"/>
              <a:t>Post</a:t>
            </a:r>
            <a:r>
              <a:rPr lang="en-US" dirty="0"/>
              <a:t>: K=K+1</a:t>
            </a:r>
          </a:p>
          <a:p>
            <a:r>
              <a:rPr lang="en-US" b="1" dirty="0"/>
              <a:t>Steps:</a:t>
            </a:r>
          </a:p>
          <a:p>
            <a:pPr marL="274320" lvl="1" indent="0">
              <a:buNone/>
            </a:pPr>
            <a:r>
              <a:rPr lang="en-US" sz="2100" dirty="0">
                <a:solidFill>
                  <a:schemeClr val="tx1"/>
                </a:solidFill>
              </a:rPr>
              <a:t>Start </a:t>
            </a:r>
          </a:p>
          <a:p>
            <a:pPr marL="731520" lvl="1" indent="-457200">
              <a:buFont typeface="+mj-lt"/>
              <a:buAutoNum type="arabicPeriod"/>
            </a:pPr>
            <a:r>
              <a:rPr lang="en-US" sz="2100" b="1" dirty="0">
                <a:solidFill>
                  <a:srgbClr val="00B050"/>
                </a:solidFill>
              </a:rPr>
              <a:t>If L&lt;=K  and L &gt;-1</a:t>
            </a:r>
          </a:p>
          <a:p>
            <a:pPr marL="731520" lvl="1" indent="-457200">
              <a:buFont typeface="+mj-lt"/>
              <a:buAutoNum type="arabicPeriod"/>
            </a:pPr>
            <a:r>
              <a:rPr lang="en-US" sz="2100" dirty="0"/>
              <a:t>   Set </a:t>
            </a:r>
            <a:r>
              <a:rPr lang="en-US" sz="2100" dirty="0" err="1"/>
              <a:t>i</a:t>
            </a:r>
            <a:r>
              <a:rPr lang="en-US" sz="2100" dirty="0"/>
              <a:t>=K</a:t>
            </a:r>
          </a:p>
          <a:p>
            <a:pPr marL="731520" lvl="1" indent="-457200">
              <a:buFont typeface="+mj-lt"/>
              <a:buAutoNum type="arabicPeriod"/>
            </a:pPr>
            <a:r>
              <a:rPr lang="en-US" sz="2100" dirty="0">
                <a:solidFill>
                  <a:srgbClr val="FF0000"/>
                </a:solidFill>
              </a:rPr>
              <a:t>   While </a:t>
            </a:r>
            <a:r>
              <a:rPr lang="en-US" sz="2100" dirty="0" err="1">
                <a:solidFill>
                  <a:srgbClr val="FF0000"/>
                </a:solidFill>
              </a:rPr>
              <a:t>i</a:t>
            </a:r>
            <a:r>
              <a:rPr lang="en-US" sz="2100" dirty="0">
                <a:solidFill>
                  <a:srgbClr val="FF0000"/>
                </a:solidFill>
              </a:rPr>
              <a:t>&gt;L</a:t>
            </a:r>
          </a:p>
          <a:p>
            <a:pPr marL="731520" lvl="1" indent="-457200">
              <a:buFont typeface="+mj-lt"/>
              <a:buAutoNum type="arabicPeriod"/>
            </a:pPr>
            <a:r>
              <a:rPr lang="en-US" sz="2100" dirty="0"/>
              <a:t>        Set A[</a:t>
            </a:r>
            <a:r>
              <a:rPr lang="en-US" sz="2100" dirty="0" err="1"/>
              <a:t>i</a:t>
            </a:r>
            <a:r>
              <a:rPr lang="en-US" sz="2100" dirty="0"/>
              <a:t>]=A[i-1] </a:t>
            </a:r>
          </a:p>
          <a:p>
            <a:pPr marL="731520" lvl="1" indent="-457200">
              <a:buFont typeface="+mj-lt"/>
              <a:buAutoNum type="arabicPeriod"/>
            </a:pPr>
            <a:r>
              <a:rPr lang="en-US" sz="2100" dirty="0"/>
              <a:t>        i=i-1 </a:t>
            </a:r>
          </a:p>
          <a:p>
            <a:pPr marL="731520" lvl="1" indent="-457200">
              <a:buFont typeface="+mj-lt"/>
              <a:buAutoNum type="arabicPeriod"/>
            </a:pPr>
            <a:r>
              <a:rPr lang="en-US" sz="2100" dirty="0">
                <a:solidFill>
                  <a:srgbClr val="FF0000"/>
                </a:solidFill>
              </a:rPr>
              <a:t>   End While</a:t>
            </a:r>
          </a:p>
          <a:p>
            <a:pPr marL="731520" lvl="1" indent="-457200">
              <a:buFont typeface="+mj-lt"/>
              <a:buAutoNum type="arabicPeriod"/>
            </a:pPr>
            <a:r>
              <a:rPr lang="en-US" sz="2100" dirty="0"/>
              <a:t>   Set A[L]=V</a:t>
            </a:r>
          </a:p>
          <a:p>
            <a:pPr marL="731520" lvl="1" indent="-457200">
              <a:buFont typeface="+mj-lt"/>
              <a:buAutoNum type="arabicPeriod"/>
            </a:pPr>
            <a:r>
              <a:rPr lang="en-US" sz="2100" dirty="0"/>
              <a:t>   K=K+1 </a:t>
            </a:r>
          </a:p>
          <a:p>
            <a:pPr marL="731520" lvl="1" indent="-457200">
              <a:buFont typeface="+mj-lt"/>
              <a:buAutoNum type="arabicPeriod"/>
            </a:pPr>
            <a:r>
              <a:rPr lang="en-US" sz="2100" b="1" dirty="0">
                <a:solidFill>
                  <a:srgbClr val="00B050"/>
                </a:solidFill>
              </a:rPr>
              <a:t>End If</a:t>
            </a:r>
          </a:p>
          <a:p>
            <a:pPr marL="274320" lvl="1" indent="0">
              <a:buNone/>
            </a:pPr>
            <a:r>
              <a:rPr lang="en-US" sz="2100" dirty="0">
                <a:solidFill>
                  <a:schemeClr val="tx1"/>
                </a:solidFill>
              </a:rPr>
              <a:t>End</a:t>
            </a:r>
          </a:p>
        </p:txBody>
      </p:sp>
      <p:sp>
        <p:nvSpPr>
          <p:cNvPr id="7" name="TextBox 6"/>
          <p:cNvSpPr txBox="1"/>
          <p:nvPr/>
        </p:nvSpPr>
        <p:spPr>
          <a:xfrm>
            <a:off x="6740013" y="2389842"/>
            <a:ext cx="4704735" cy="646331"/>
          </a:xfrm>
          <a:prstGeom prst="rect">
            <a:avLst/>
          </a:prstGeom>
          <a:noFill/>
        </p:spPr>
        <p:txBody>
          <a:bodyPr wrap="square" rtlCol="0">
            <a:spAutoFit/>
          </a:bodyPr>
          <a:lstStyle/>
          <a:p>
            <a:r>
              <a:rPr lang="en-US" b="1" dirty="0"/>
              <a:t>V</a:t>
            </a:r>
            <a:r>
              <a:rPr lang="en-US" dirty="0"/>
              <a:t>: value to be inserted in array</a:t>
            </a:r>
          </a:p>
          <a:p>
            <a:r>
              <a:rPr lang="en-US" b="1" dirty="0"/>
              <a:t>L:</a:t>
            </a:r>
            <a:r>
              <a:rPr lang="en-US" dirty="0"/>
              <a:t> location at which value needs to be inserted</a:t>
            </a:r>
          </a:p>
        </p:txBody>
      </p:sp>
    </p:spTree>
    <p:extLst>
      <p:ext uri="{BB962C8B-B14F-4D97-AF65-F5344CB8AC3E}">
        <p14:creationId xmlns:p14="http://schemas.microsoft.com/office/powerpoint/2010/main" val="2470516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Outline</a:t>
            </a:r>
          </a:p>
        </p:txBody>
      </p:sp>
      <p:sp>
        <p:nvSpPr>
          <p:cNvPr id="3" name="Content Placeholder 2"/>
          <p:cNvSpPr>
            <a:spLocks noGrp="1"/>
          </p:cNvSpPr>
          <p:nvPr>
            <p:ph idx="1"/>
          </p:nvPr>
        </p:nvSpPr>
        <p:spPr/>
        <p:txBody>
          <a:bodyPr/>
          <a:lstStyle/>
          <a:p>
            <a:r>
              <a:rPr lang="en-US" dirty="0"/>
              <a:t>Types of Data Structures</a:t>
            </a:r>
            <a:endParaRPr lang="en-GB" dirty="0"/>
          </a:p>
          <a:p>
            <a:pPr lvl="1"/>
            <a:r>
              <a:rPr lang="en-US" dirty="0"/>
              <a:t>Linear vs. Non-linear data structures</a:t>
            </a:r>
            <a:endParaRPr lang="en-GB" dirty="0"/>
          </a:p>
          <a:p>
            <a:r>
              <a:rPr lang="en-US" dirty="0"/>
              <a:t>Foundational Data Structures:</a:t>
            </a:r>
          </a:p>
          <a:p>
            <a:pPr lvl="1"/>
            <a:r>
              <a:rPr lang="en-US" dirty="0"/>
              <a:t>Array</a:t>
            </a:r>
          </a:p>
          <a:p>
            <a:pPr lvl="1"/>
            <a:r>
              <a:rPr lang="en-US" dirty="0"/>
              <a:t>Linked List</a:t>
            </a:r>
          </a:p>
          <a:p>
            <a:endParaRPr lang="en-US" dirty="0"/>
          </a:p>
          <a:p>
            <a:endParaRPr lang="en-GB" dirty="0"/>
          </a:p>
        </p:txBody>
      </p:sp>
      <p:sp>
        <p:nvSpPr>
          <p:cNvPr id="4" name="Date Placeholder 3"/>
          <p:cNvSpPr>
            <a:spLocks noGrp="1"/>
          </p:cNvSpPr>
          <p:nvPr>
            <p:ph type="dt" sz="half" idx="10"/>
          </p:nvPr>
        </p:nvSpPr>
        <p:spPr/>
        <p:txBody>
          <a:bodyPr/>
          <a:lstStyle/>
          <a:p>
            <a:r>
              <a:rPr lang="en-US"/>
              <a:t>10/02/2017</a:t>
            </a:r>
            <a:endParaRPr lang="en-GB"/>
          </a:p>
        </p:txBody>
      </p:sp>
      <p:sp>
        <p:nvSpPr>
          <p:cNvPr id="5" name="Footer Placeholder 4"/>
          <p:cNvSpPr>
            <a:spLocks noGrp="1"/>
          </p:cNvSpPr>
          <p:nvPr>
            <p:ph type="ftr" sz="quarter" idx="11"/>
          </p:nvPr>
        </p:nvSpPr>
        <p:spPr/>
        <p:txBody>
          <a:bodyPr/>
          <a:lstStyle/>
          <a:p>
            <a:r>
              <a:rPr lang="en-GB"/>
              <a:t>Saba Anwar, Computer Science Department- CIIT Lahore</a:t>
            </a:r>
            <a:endParaRPr lang="en-GB" dirty="0"/>
          </a:p>
        </p:txBody>
      </p:sp>
    </p:spTree>
    <p:extLst>
      <p:ext uri="{BB962C8B-B14F-4D97-AF65-F5344CB8AC3E}">
        <p14:creationId xmlns:p14="http://schemas.microsoft.com/office/powerpoint/2010/main" val="3773383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Operation</a:t>
            </a:r>
          </a:p>
        </p:txBody>
      </p:sp>
      <p:sp>
        <p:nvSpPr>
          <p:cNvPr id="3" name="Date Placeholder 2"/>
          <p:cNvSpPr>
            <a:spLocks noGrp="1"/>
          </p:cNvSpPr>
          <p:nvPr>
            <p:ph type="dt" sz="half" idx="10"/>
          </p:nvPr>
        </p:nvSpPr>
        <p:spPr/>
        <p:txBody>
          <a:bodyPr/>
          <a:lstStyle/>
          <a:p>
            <a:r>
              <a:rPr lang="en-US"/>
              <a:t>10/02/2017</a:t>
            </a:r>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6" name="Content Placeholder 5"/>
          <p:cNvSpPr>
            <a:spLocks noGrp="1"/>
          </p:cNvSpPr>
          <p:nvPr>
            <p:ph sz="quarter" idx="1"/>
          </p:nvPr>
        </p:nvSpPr>
        <p:spPr>
          <a:xfrm>
            <a:off x="594848" y="1215265"/>
            <a:ext cx="10972800" cy="4937760"/>
          </a:xfrm>
        </p:spPr>
        <p:txBody>
          <a:bodyPr>
            <a:normAutofit/>
          </a:bodyPr>
          <a:lstStyle/>
          <a:p>
            <a:r>
              <a:rPr lang="en-US" dirty="0"/>
              <a:t>Delete can work in two ways: </a:t>
            </a:r>
          </a:p>
          <a:p>
            <a:pPr lvl="1"/>
            <a:r>
              <a:rPr lang="en-US" dirty="0"/>
              <a:t>Index is given, we need to delete the value</a:t>
            </a:r>
          </a:p>
          <a:p>
            <a:pPr lvl="1"/>
            <a:r>
              <a:rPr lang="en-US" dirty="0"/>
              <a:t>Value is given, we need to search its index and delete it</a:t>
            </a:r>
          </a:p>
          <a:p>
            <a:r>
              <a:rPr lang="en-US" dirty="0"/>
              <a:t>Initial Array</a:t>
            </a:r>
          </a:p>
          <a:p>
            <a:pPr lvl="1"/>
            <a:r>
              <a:rPr lang="en-US" dirty="0"/>
              <a:t>N=10</a:t>
            </a:r>
          </a:p>
          <a:p>
            <a:pPr lvl="1"/>
            <a:r>
              <a:rPr lang="en-US" dirty="0"/>
              <a:t>K= 5</a:t>
            </a:r>
          </a:p>
          <a:p>
            <a:r>
              <a:rPr lang="en-US" dirty="0"/>
              <a:t>Suppose we want to delete value at index 2</a:t>
            </a:r>
          </a:p>
          <a:p>
            <a:pPr lvl="1"/>
            <a:r>
              <a:rPr lang="en-US" dirty="0"/>
              <a:t>All elements will be shifted to left</a:t>
            </a:r>
          </a:p>
          <a:p>
            <a:endParaRPr lang="en-US" dirty="0"/>
          </a:p>
          <a:p>
            <a:endParaRPr lang="en-US" dirty="0"/>
          </a:p>
          <a:p>
            <a:endParaRPr lang="en-US" dirty="0"/>
          </a:p>
        </p:txBody>
      </p:sp>
      <p:graphicFrame>
        <p:nvGraphicFramePr>
          <p:cNvPr id="16" name="Content Placeholder 6"/>
          <p:cNvGraphicFramePr>
            <a:graphicFrameLocks/>
          </p:cNvGraphicFramePr>
          <p:nvPr>
            <p:extLst/>
          </p:nvPr>
        </p:nvGraphicFramePr>
        <p:xfrm>
          <a:off x="5756749" y="5073376"/>
          <a:ext cx="5963290" cy="741680"/>
        </p:xfrm>
        <a:graphic>
          <a:graphicData uri="http://schemas.openxmlformats.org/drawingml/2006/table">
            <a:tbl>
              <a:tblPr firstRow="1" bandRow="1">
                <a:tableStyleId>{5DA37D80-6434-44D0-A028-1B22A696006F}</a:tableStyleId>
              </a:tblPr>
              <a:tblGrid>
                <a:gridCol w="596329">
                  <a:extLst>
                    <a:ext uri="{9D8B030D-6E8A-4147-A177-3AD203B41FA5}">
                      <a16:colId xmlns:a16="http://schemas.microsoft.com/office/drawing/2014/main" val="20000"/>
                    </a:ext>
                  </a:extLst>
                </a:gridCol>
                <a:gridCol w="596329">
                  <a:extLst>
                    <a:ext uri="{9D8B030D-6E8A-4147-A177-3AD203B41FA5}">
                      <a16:colId xmlns:a16="http://schemas.microsoft.com/office/drawing/2014/main" val="20001"/>
                    </a:ext>
                  </a:extLst>
                </a:gridCol>
                <a:gridCol w="596329">
                  <a:extLst>
                    <a:ext uri="{9D8B030D-6E8A-4147-A177-3AD203B41FA5}">
                      <a16:colId xmlns:a16="http://schemas.microsoft.com/office/drawing/2014/main" val="20002"/>
                    </a:ext>
                  </a:extLst>
                </a:gridCol>
                <a:gridCol w="596329">
                  <a:extLst>
                    <a:ext uri="{9D8B030D-6E8A-4147-A177-3AD203B41FA5}">
                      <a16:colId xmlns:a16="http://schemas.microsoft.com/office/drawing/2014/main" val="20003"/>
                    </a:ext>
                  </a:extLst>
                </a:gridCol>
                <a:gridCol w="596329">
                  <a:extLst>
                    <a:ext uri="{9D8B030D-6E8A-4147-A177-3AD203B41FA5}">
                      <a16:colId xmlns:a16="http://schemas.microsoft.com/office/drawing/2014/main" val="20004"/>
                    </a:ext>
                  </a:extLst>
                </a:gridCol>
                <a:gridCol w="596329">
                  <a:extLst>
                    <a:ext uri="{9D8B030D-6E8A-4147-A177-3AD203B41FA5}">
                      <a16:colId xmlns:a16="http://schemas.microsoft.com/office/drawing/2014/main" val="20005"/>
                    </a:ext>
                  </a:extLst>
                </a:gridCol>
                <a:gridCol w="596329">
                  <a:extLst>
                    <a:ext uri="{9D8B030D-6E8A-4147-A177-3AD203B41FA5}">
                      <a16:colId xmlns:a16="http://schemas.microsoft.com/office/drawing/2014/main" val="20006"/>
                    </a:ext>
                  </a:extLst>
                </a:gridCol>
                <a:gridCol w="596329">
                  <a:extLst>
                    <a:ext uri="{9D8B030D-6E8A-4147-A177-3AD203B41FA5}">
                      <a16:colId xmlns:a16="http://schemas.microsoft.com/office/drawing/2014/main" val="20007"/>
                    </a:ext>
                  </a:extLst>
                </a:gridCol>
                <a:gridCol w="596329">
                  <a:extLst>
                    <a:ext uri="{9D8B030D-6E8A-4147-A177-3AD203B41FA5}">
                      <a16:colId xmlns:a16="http://schemas.microsoft.com/office/drawing/2014/main" val="20008"/>
                    </a:ext>
                  </a:extLst>
                </a:gridCol>
                <a:gridCol w="596329">
                  <a:extLst>
                    <a:ext uri="{9D8B030D-6E8A-4147-A177-3AD203B41FA5}">
                      <a16:colId xmlns:a16="http://schemas.microsoft.com/office/drawing/2014/main" val="20009"/>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solidFill>
                      <a:schemeClr val="accent3"/>
                    </a:solidFill>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10000"/>
                  </a:ext>
                </a:extLst>
              </a:tr>
              <a:tr h="370840">
                <a:tc>
                  <a:txBody>
                    <a:bodyPr/>
                    <a:lstStyle/>
                    <a:p>
                      <a:r>
                        <a:rPr lang="en-US" dirty="0"/>
                        <a:t>25</a:t>
                      </a:r>
                    </a:p>
                  </a:txBody>
                  <a:tcPr/>
                </a:tc>
                <a:tc>
                  <a:txBody>
                    <a:bodyPr/>
                    <a:lstStyle/>
                    <a:p>
                      <a:r>
                        <a:rPr lang="en-US" dirty="0"/>
                        <a:t>12</a:t>
                      </a:r>
                    </a:p>
                  </a:txBody>
                  <a:tcPr/>
                </a:tc>
                <a:tc>
                  <a:txBody>
                    <a:bodyPr/>
                    <a:lstStyle/>
                    <a:p>
                      <a:r>
                        <a:rPr lang="en-US"/>
                        <a:t>56</a:t>
                      </a:r>
                      <a:endParaRPr lang="en-US" dirty="0"/>
                    </a:p>
                  </a:txBody>
                  <a:tcPr>
                    <a:solidFill>
                      <a:schemeClr val="accent3"/>
                    </a:solidFill>
                  </a:tcPr>
                </a:tc>
                <a:tc>
                  <a:txBody>
                    <a:bodyPr/>
                    <a:lstStyle/>
                    <a:p>
                      <a:r>
                        <a:rPr lang="en-US"/>
                        <a:t>78</a:t>
                      </a:r>
                      <a:endParaRPr lang="en-US" dirty="0"/>
                    </a:p>
                  </a:txBody>
                  <a:tcPr/>
                </a:tc>
                <a:tc>
                  <a:txBody>
                    <a:bodyPr/>
                    <a:lstStyle/>
                    <a:p>
                      <a:r>
                        <a:rPr lang="en-US"/>
                        <a:t>41</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17" name="TextBox 16"/>
          <p:cNvSpPr txBox="1"/>
          <p:nvPr/>
        </p:nvSpPr>
        <p:spPr>
          <a:xfrm>
            <a:off x="4901384" y="5005458"/>
            <a:ext cx="847221" cy="923330"/>
          </a:xfrm>
          <a:prstGeom prst="rect">
            <a:avLst/>
          </a:prstGeom>
          <a:noFill/>
        </p:spPr>
        <p:txBody>
          <a:bodyPr wrap="square" rtlCol="0">
            <a:spAutoFit/>
          </a:bodyPr>
          <a:lstStyle/>
          <a:p>
            <a:pPr>
              <a:lnSpc>
                <a:spcPct val="150000"/>
              </a:lnSpc>
            </a:pPr>
            <a:r>
              <a:rPr lang="en-US" dirty="0"/>
              <a:t>Index</a:t>
            </a:r>
          </a:p>
          <a:p>
            <a:pPr>
              <a:lnSpc>
                <a:spcPct val="150000"/>
              </a:lnSpc>
            </a:pPr>
            <a:r>
              <a:rPr lang="en-US" dirty="0"/>
              <a:t>Value</a:t>
            </a:r>
          </a:p>
        </p:txBody>
      </p:sp>
      <p:graphicFrame>
        <p:nvGraphicFramePr>
          <p:cNvPr id="18" name="Content Placeholder 6"/>
          <p:cNvGraphicFramePr>
            <a:graphicFrameLocks/>
          </p:cNvGraphicFramePr>
          <p:nvPr>
            <p:extLst/>
          </p:nvPr>
        </p:nvGraphicFramePr>
        <p:xfrm>
          <a:off x="5761669" y="2821852"/>
          <a:ext cx="5963290" cy="741680"/>
        </p:xfrm>
        <a:graphic>
          <a:graphicData uri="http://schemas.openxmlformats.org/drawingml/2006/table">
            <a:tbl>
              <a:tblPr firstRow="1" bandRow="1">
                <a:tableStyleId>{5DA37D80-6434-44D0-A028-1B22A696006F}</a:tableStyleId>
              </a:tblPr>
              <a:tblGrid>
                <a:gridCol w="596329">
                  <a:extLst>
                    <a:ext uri="{9D8B030D-6E8A-4147-A177-3AD203B41FA5}">
                      <a16:colId xmlns:a16="http://schemas.microsoft.com/office/drawing/2014/main" val="20000"/>
                    </a:ext>
                  </a:extLst>
                </a:gridCol>
                <a:gridCol w="596329">
                  <a:extLst>
                    <a:ext uri="{9D8B030D-6E8A-4147-A177-3AD203B41FA5}">
                      <a16:colId xmlns:a16="http://schemas.microsoft.com/office/drawing/2014/main" val="20001"/>
                    </a:ext>
                  </a:extLst>
                </a:gridCol>
                <a:gridCol w="596329">
                  <a:extLst>
                    <a:ext uri="{9D8B030D-6E8A-4147-A177-3AD203B41FA5}">
                      <a16:colId xmlns:a16="http://schemas.microsoft.com/office/drawing/2014/main" val="20002"/>
                    </a:ext>
                  </a:extLst>
                </a:gridCol>
                <a:gridCol w="596329">
                  <a:extLst>
                    <a:ext uri="{9D8B030D-6E8A-4147-A177-3AD203B41FA5}">
                      <a16:colId xmlns:a16="http://schemas.microsoft.com/office/drawing/2014/main" val="20003"/>
                    </a:ext>
                  </a:extLst>
                </a:gridCol>
                <a:gridCol w="596329">
                  <a:extLst>
                    <a:ext uri="{9D8B030D-6E8A-4147-A177-3AD203B41FA5}">
                      <a16:colId xmlns:a16="http://schemas.microsoft.com/office/drawing/2014/main" val="20004"/>
                    </a:ext>
                  </a:extLst>
                </a:gridCol>
                <a:gridCol w="596329">
                  <a:extLst>
                    <a:ext uri="{9D8B030D-6E8A-4147-A177-3AD203B41FA5}">
                      <a16:colId xmlns:a16="http://schemas.microsoft.com/office/drawing/2014/main" val="20005"/>
                    </a:ext>
                  </a:extLst>
                </a:gridCol>
                <a:gridCol w="596329">
                  <a:extLst>
                    <a:ext uri="{9D8B030D-6E8A-4147-A177-3AD203B41FA5}">
                      <a16:colId xmlns:a16="http://schemas.microsoft.com/office/drawing/2014/main" val="20006"/>
                    </a:ext>
                  </a:extLst>
                </a:gridCol>
                <a:gridCol w="596329">
                  <a:extLst>
                    <a:ext uri="{9D8B030D-6E8A-4147-A177-3AD203B41FA5}">
                      <a16:colId xmlns:a16="http://schemas.microsoft.com/office/drawing/2014/main" val="20007"/>
                    </a:ext>
                  </a:extLst>
                </a:gridCol>
                <a:gridCol w="596329">
                  <a:extLst>
                    <a:ext uri="{9D8B030D-6E8A-4147-A177-3AD203B41FA5}">
                      <a16:colId xmlns:a16="http://schemas.microsoft.com/office/drawing/2014/main" val="20008"/>
                    </a:ext>
                  </a:extLst>
                </a:gridCol>
                <a:gridCol w="596329">
                  <a:extLst>
                    <a:ext uri="{9D8B030D-6E8A-4147-A177-3AD203B41FA5}">
                      <a16:colId xmlns:a16="http://schemas.microsoft.com/office/drawing/2014/main" val="20009"/>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10000"/>
                  </a:ext>
                </a:extLst>
              </a:tr>
              <a:tr h="370840">
                <a:tc>
                  <a:txBody>
                    <a:bodyPr/>
                    <a:lstStyle/>
                    <a:p>
                      <a:r>
                        <a:rPr lang="en-US" dirty="0"/>
                        <a:t>25</a:t>
                      </a:r>
                    </a:p>
                  </a:txBody>
                  <a:tcPr/>
                </a:tc>
                <a:tc>
                  <a:txBody>
                    <a:bodyPr/>
                    <a:lstStyle/>
                    <a:p>
                      <a:r>
                        <a:rPr lang="en-US" dirty="0"/>
                        <a:t>12</a:t>
                      </a:r>
                    </a:p>
                  </a:txBody>
                  <a:tcPr/>
                </a:tc>
                <a:tc>
                  <a:txBody>
                    <a:bodyPr/>
                    <a:lstStyle/>
                    <a:p>
                      <a:r>
                        <a:rPr lang="en-US"/>
                        <a:t>56</a:t>
                      </a:r>
                      <a:endParaRPr lang="en-US" dirty="0"/>
                    </a:p>
                  </a:txBody>
                  <a:tcPr/>
                </a:tc>
                <a:tc>
                  <a:txBody>
                    <a:bodyPr/>
                    <a:lstStyle/>
                    <a:p>
                      <a:r>
                        <a:rPr lang="en-US" dirty="0"/>
                        <a:t>78</a:t>
                      </a:r>
                    </a:p>
                  </a:txBody>
                  <a:tcPr/>
                </a:tc>
                <a:tc>
                  <a:txBody>
                    <a:bodyPr/>
                    <a:lstStyle/>
                    <a:p>
                      <a:r>
                        <a:rPr lang="en-US"/>
                        <a:t>41</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19" name="TextBox 18"/>
          <p:cNvSpPr txBox="1"/>
          <p:nvPr/>
        </p:nvSpPr>
        <p:spPr>
          <a:xfrm>
            <a:off x="4906304" y="2753934"/>
            <a:ext cx="847221" cy="923330"/>
          </a:xfrm>
          <a:prstGeom prst="rect">
            <a:avLst/>
          </a:prstGeom>
          <a:noFill/>
        </p:spPr>
        <p:txBody>
          <a:bodyPr wrap="square" rtlCol="0">
            <a:spAutoFit/>
          </a:bodyPr>
          <a:lstStyle/>
          <a:p>
            <a:pPr>
              <a:lnSpc>
                <a:spcPct val="150000"/>
              </a:lnSpc>
            </a:pPr>
            <a:r>
              <a:rPr lang="en-US" dirty="0"/>
              <a:t>Index</a:t>
            </a:r>
          </a:p>
          <a:p>
            <a:pPr>
              <a:lnSpc>
                <a:spcPct val="150000"/>
              </a:lnSpc>
            </a:pPr>
            <a:r>
              <a:rPr lang="en-US" dirty="0"/>
              <a:t>Value</a:t>
            </a:r>
          </a:p>
        </p:txBody>
      </p:sp>
      <p:sp>
        <p:nvSpPr>
          <p:cNvPr id="20" name="Curved Up Arrow 19"/>
          <p:cNvSpPr/>
          <p:nvPr/>
        </p:nvSpPr>
        <p:spPr>
          <a:xfrm flipH="1">
            <a:off x="7803883" y="5844721"/>
            <a:ext cx="731520" cy="2743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Curved Up Arrow 20"/>
          <p:cNvSpPr/>
          <p:nvPr/>
        </p:nvSpPr>
        <p:spPr>
          <a:xfrm flipH="1">
            <a:off x="7071463" y="5830533"/>
            <a:ext cx="731520" cy="2743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68358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a:t>
            </a:r>
          </a:p>
        </p:txBody>
      </p:sp>
      <p:sp>
        <p:nvSpPr>
          <p:cNvPr id="3" name="Date Placeholder 2"/>
          <p:cNvSpPr>
            <a:spLocks noGrp="1"/>
          </p:cNvSpPr>
          <p:nvPr>
            <p:ph type="dt" sz="half" idx="10"/>
          </p:nvPr>
        </p:nvSpPr>
        <p:spPr/>
        <p:txBody>
          <a:bodyPr/>
          <a:lstStyle/>
          <a:p>
            <a:r>
              <a:rPr lang="en-US"/>
              <a:t>10/02/2017</a:t>
            </a:r>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6" name="Content Placeholder 5"/>
          <p:cNvSpPr>
            <a:spLocks noGrp="1"/>
          </p:cNvSpPr>
          <p:nvPr>
            <p:ph sz="quarter" idx="1"/>
          </p:nvPr>
        </p:nvSpPr>
        <p:spPr/>
        <p:txBody>
          <a:bodyPr/>
          <a:lstStyle/>
          <a:p>
            <a:r>
              <a:rPr lang="en-US" dirty="0"/>
              <a:t>Shifting numbers to left</a:t>
            </a:r>
          </a:p>
          <a:p>
            <a:endParaRPr lang="en-US" dirty="0"/>
          </a:p>
          <a:p>
            <a:endParaRPr lang="en-US" dirty="0"/>
          </a:p>
          <a:p>
            <a:endParaRPr lang="en-US" dirty="0"/>
          </a:p>
          <a:p>
            <a:endParaRPr lang="en-US" dirty="0"/>
          </a:p>
          <a:p>
            <a:endParaRPr lang="en-US" dirty="0"/>
          </a:p>
          <a:p>
            <a:endParaRPr lang="en-US" dirty="0"/>
          </a:p>
          <a:p>
            <a:r>
              <a:rPr lang="en-US" dirty="0"/>
              <a:t>After Deletion</a:t>
            </a:r>
          </a:p>
        </p:txBody>
      </p:sp>
      <p:graphicFrame>
        <p:nvGraphicFramePr>
          <p:cNvPr id="12" name="Content Placeholder 6"/>
          <p:cNvGraphicFramePr>
            <a:graphicFrameLocks/>
          </p:cNvGraphicFramePr>
          <p:nvPr>
            <p:extLst/>
          </p:nvPr>
        </p:nvGraphicFramePr>
        <p:xfrm>
          <a:off x="5776405" y="2703856"/>
          <a:ext cx="5963290" cy="741680"/>
        </p:xfrm>
        <a:graphic>
          <a:graphicData uri="http://schemas.openxmlformats.org/drawingml/2006/table">
            <a:tbl>
              <a:tblPr firstRow="1" bandRow="1">
                <a:tableStyleId>{5DA37D80-6434-44D0-A028-1B22A696006F}</a:tableStyleId>
              </a:tblPr>
              <a:tblGrid>
                <a:gridCol w="596329">
                  <a:extLst>
                    <a:ext uri="{9D8B030D-6E8A-4147-A177-3AD203B41FA5}">
                      <a16:colId xmlns:a16="http://schemas.microsoft.com/office/drawing/2014/main" val="20000"/>
                    </a:ext>
                  </a:extLst>
                </a:gridCol>
                <a:gridCol w="596329">
                  <a:extLst>
                    <a:ext uri="{9D8B030D-6E8A-4147-A177-3AD203B41FA5}">
                      <a16:colId xmlns:a16="http://schemas.microsoft.com/office/drawing/2014/main" val="20001"/>
                    </a:ext>
                  </a:extLst>
                </a:gridCol>
                <a:gridCol w="596329">
                  <a:extLst>
                    <a:ext uri="{9D8B030D-6E8A-4147-A177-3AD203B41FA5}">
                      <a16:colId xmlns:a16="http://schemas.microsoft.com/office/drawing/2014/main" val="20002"/>
                    </a:ext>
                  </a:extLst>
                </a:gridCol>
                <a:gridCol w="596329">
                  <a:extLst>
                    <a:ext uri="{9D8B030D-6E8A-4147-A177-3AD203B41FA5}">
                      <a16:colId xmlns:a16="http://schemas.microsoft.com/office/drawing/2014/main" val="20003"/>
                    </a:ext>
                  </a:extLst>
                </a:gridCol>
                <a:gridCol w="596329">
                  <a:extLst>
                    <a:ext uri="{9D8B030D-6E8A-4147-A177-3AD203B41FA5}">
                      <a16:colId xmlns:a16="http://schemas.microsoft.com/office/drawing/2014/main" val="20004"/>
                    </a:ext>
                  </a:extLst>
                </a:gridCol>
                <a:gridCol w="596329">
                  <a:extLst>
                    <a:ext uri="{9D8B030D-6E8A-4147-A177-3AD203B41FA5}">
                      <a16:colId xmlns:a16="http://schemas.microsoft.com/office/drawing/2014/main" val="20005"/>
                    </a:ext>
                  </a:extLst>
                </a:gridCol>
                <a:gridCol w="596329">
                  <a:extLst>
                    <a:ext uri="{9D8B030D-6E8A-4147-A177-3AD203B41FA5}">
                      <a16:colId xmlns:a16="http://schemas.microsoft.com/office/drawing/2014/main" val="20006"/>
                    </a:ext>
                  </a:extLst>
                </a:gridCol>
                <a:gridCol w="596329">
                  <a:extLst>
                    <a:ext uri="{9D8B030D-6E8A-4147-A177-3AD203B41FA5}">
                      <a16:colId xmlns:a16="http://schemas.microsoft.com/office/drawing/2014/main" val="20007"/>
                    </a:ext>
                  </a:extLst>
                </a:gridCol>
                <a:gridCol w="596329">
                  <a:extLst>
                    <a:ext uri="{9D8B030D-6E8A-4147-A177-3AD203B41FA5}">
                      <a16:colId xmlns:a16="http://schemas.microsoft.com/office/drawing/2014/main" val="20008"/>
                    </a:ext>
                  </a:extLst>
                </a:gridCol>
                <a:gridCol w="596329">
                  <a:extLst>
                    <a:ext uri="{9D8B030D-6E8A-4147-A177-3AD203B41FA5}">
                      <a16:colId xmlns:a16="http://schemas.microsoft.com/office/drawing/2014/main" val="20009"/>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solidFill>
                      <a:schemeClr val="accent3"/>
                    </a:solidFill>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10000"/>
                  </a:ext>
                </a:extLst>
              </a:tr>
              <a:tr h="370840">
                <a:tc>
                  <a:txBody>
                    <a:bodyPr/>
                    <a:lstStyle/>
                    <a:p>
                      <a:r>
                        <a:rPr lang="en-US" dirty="0"/>
                        <a:t>25</a:t>
                      </a:r>
                    </a:p>
                  </a:txBody>
                  <a:tcPr/>
                </a:tc>
                <a:tc>
                  <a:txBody>
                    <a:bodyPr/>
                    <a:lstStyle/>
                    <a:p>
                      <a:r>
                        <a:rPr lang="en-US" dirty="0"/>
                        <a:t>12</a:t>
                      </a:r>
                    </a:p>
                  </a:txBody>
                  <a:tcPr/>
                </a:tc>
                <a:tc>
                  <a:txBody>
                    <a:bodyPr/>
                    <a:lstStyle/>
                    <a:p>
                      <a:r>
                        <a:rPr lang="en-US" dirty="0"/>
                        <a:t>78</a:t>
                      </a:r>
                    </a:p>
                  </a:txBody>
                  <a:tcPr>
                    <a:solidFill>
                      <a:schemeClr val="accent3"/>
                    </a:solidFill>
                  </a:tcPr>
                </a:tc>
                <a:tc>
                  <a:txBody>
                    <a:bodyPr/>
                    <a:lstStyle/>
                    <a:p>
                      <a:r>
                        <a:rPr lang="en-US" dirty="0"/>
                        <a:t>78</a:t>
                      </a:r>
                    </a:p>
                  </a:txBody>
                  <a:tcPr/>
                </a:tc>
                <a:tc>
                  <a:txBody>
                    <a:bodyPr/>
                    <a:lstStyle/>
                    <a:p>
                      <a:r>
                        <a:rPr lang="en-US" dirty="0"/>
                        <a:t>41</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13" name="TextBox 12"/>
          <p:cNvSpPr txBox="1"/>
          <p:nvPr/>
        </p:nvSpPr>
        <p:spPr>
          <a:xfrm>
            <a:off x="4925960" y="2591694"/>
            <a:ext cx="842302" cy="923330"/>
          </a:xfrm>
          <a:prstGeom prst="rect">
            <a:avLst/>
          </a:prstGeom>
          <a:noFill/>
        </p:spPr>
        <p:txBody>
          <a:bodyPr wrap="square" rtlCol="0">
            <a:spAutoFit/>
          </a:bodyPr>
          <a:lstStyle/>
          <a:p>
            <a:pPr>
              <a:lnSpc>
                <a:spcPct val="150000"/>
              </a:lnSpc>
            </a:pPr>
            <a:r>
              <a:rPr lang="en-US" dirty="0"/>
              <a:t>Index</a:t>
            </a:r>
          </a:p>
          <a:p>
            <a:pPr>
              <a:lnSpc>
                <a:spcPct val="150000"/>
              </a:lnSpc>
            </a:pPr>
            <a:r>
              <a:rPr lang="en-US" dirty="0"/>
              <a:t>Value</a:t>
            </a:r>
          </a:p>
        </p:txBody>
      </p:sp>
      <p:graphicFrame>
        <p:nvGraphicFramePr>
          <p:cNvPr id="14" name="Content Placeholder 6"/>
          <p:cNvGraphicFramePr>
            <a:graphicFrameLocks/>
          </p:cNvGraphicFramePr>
          <p:nvPr>
            <p:extLst/>
          </p:nvPr>
        </p:nvGraphicFramePr>
        <p:xfrm>
          <a:off x="5776405" y="3780460"/>
          <a:ext cx="5963290" cy="741680"/>
        </p:xfrm>
        <a:graphic>
          <a:graphicData uri="http://schemas.openxmlformats.org/drawingml/2006/table">
            <a:tbl>
              <a:tblPr firstRow="1" bandRow="1">
                <a:tableStyleId>{5DA37D80-6434-44D0-A028-1B22A696006F}</a:tableStyleId>
              </a:tblPr>
              <a:tblGrid>
                <a:gridCol w="596329">
                  <a:extLst>
                    <a:ext uri="{9D8B030D-6E8A-4147-A177-3AD203B41FA5}">
                      <a16:colId xmlns:a16="http://schemas.microsoft.com/office/drawing/2014/main" val="20000"/>
                    </a:ext>
                  </a:extLst>
                </a:gridCol>
                <a:gridCol w="596329">
                  <a:extLst>
                    <a:ext uri="{9D8B030D-6E8A-4147-A177-3AD203B41FA5}">
                      <a16:colId xmlns:a16="http://schemas.microsoft.com/office/drawing/2014/main" val="20001"/>
                    </a:ext>
                  </a:extLst>
                </a:gridCol>
                <a:gridCol w="596329">
                  <a:extLst>
                    <a:ext uri="{9D8B030D-6E8A-4147-A177-3AD203B41FA5}">
                      <a16:colId xmlns:a16="http://schemas.microsoft.com/office/drawing/2014/main" val="20002"/>
                    </a:ext>
                  </a:extLst>
                </a:gridCol>
                <a:gridCol w="596329">
                  <a:extLst>
                    <a:ext uri="{9D8B030D-6E8A-4147-A177-3AD203B41FA5}">
                      <a16:colId xmlns:a16="http://schemas.microsoft.com/office/drawing/2014/main" val="20003"/>
                    </a:ext>
                  </a:extLst>
                </a:gridCol>
                <a:gridCol w="596329">
                  <a:extLst>
                    <a:ext uri="{9D8B030D-6E8A-4147-A177-3AD203B41FA5}">
                      <a16:colId xmlns:a16="http://schemas.microsoft.com/office/drawing/2014/main" val="20004"/>
                    </a:ext>
                  </a:extLst>
                </a:gridCol>
                <a:gridCol w="596329">
                  <a:extLst>
                    <a:ext uri="{9D8B030D-6E8A-4147-A177-3AD203B41FA5}">
                      <a16:colId xmlns:a16="http://schemas.microsoft.com/office/drawing/2014/main" val="20005"/>
                    </a:ext>
                  </a:extLst>
                </a:gridCol>
                <a:gridCol w="596329">
                  <a:extLst>
                    <a:ext uri="{9D8B030D-6E8A-4147-A177-3AD203B41FA5}">
                      <a16:colId xmlns:a16="http://schemas.microsoft.com/office/drawing/2014/main" val="20006"/>
                    </a:ext>
                  </a:extLst>
                </a:gridCol>
                <a:gridCol w="596329">
                  <a:extLst>
                    <a:ext uri="{9D8B030D-6E8A-4147-A177-3AD203B41FA5}">
                      <a16:colId xmlns:a16="http://schemas.microsoft.com/office/drawing/2014/main" val="20007"/>
                    </a:ext>
                  </a:extLst>
                </a:gridCol>
                <a:gridCol w="596329">
                  <a:extLst>
                    <a:ext uri="{9D8B030D-6E8A-4147-A177-3AD203B41FA5}">
                      <a16:colId xmlns:a16="http://schemas.microsoft.com/office/drawing/2014/main" val="20008"/>
                    </a:ext>
                  </a:extLst>
                </a:gridCol>
                <a:gridCol w="596329">
                  <a:extLst>
                    <a:ext uri="{9D8B030D-6E8A-4147-A177-3AD203B41FA5}">
                      <a16:colId xmlns:a16="http://schemas.microsoft.com/office/drawing/2014/main" val="20009"/>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solidFill>
                      <a:schemeClr val="accent3"/>
                    </a:solidFill>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10000"/>
                  </a:ext>
                </a:extLst>
              </a:tr>
              <a:tr h="370840">
                <a:tc>
                  <a:txBody>
                    <a:bodyPr/>
                    <a:lstStyle/>
                    <a:p>
                      <a:r>
                        <a:rPr lang="en-US" dirty="0"/>
                        <a:t>25</a:t>
                      </a:r>
                    </a:p>
                  </a:txBody>
                  <a:tcPr/>
                </a:tc>
                <a:tc>
                  <a:txBody>
                    <a:bodyPr/>
                    <a:lstStyle/>
                    <a:p>
                      <a:r>
                        <a:rPr lang="en-US" dirty="0"/>
                        <a:t>12</a:t>
                      </a:r>
                    </a:p>
                  </a:txBody>
                  <a:tcPr/>
                </a:tc>
                <a:tc>
                  <a:txBody>
                    <a:bodyPr/>
                    <a:lstStyle/>
                    <a:p>
                      <a:r>
                        <a:rPr lang="en-US" dirty="0"/>
                        <a:t>78</a:t>
                      </a:r>
                    </a:p>
                  </a:txBody>
                  <a:tcPr>
                    <a:solidFill>
                      <a:schemeClr val="accent3"/>
                    </a:solidFill>
                  </a:tcPr>
                </a:tc>
                <a:tc>
                  <a:txBody>
                    <a:bodyPr/>
                    <a:lstStyle/>
                    <a:p>
                      <a:r>
                        <a:rPr lang="en-US" dirty="0"/>
                        <a:t>41</a:t>
                      </a:r>
                    </a:p>
                  </a:txBody>
                  <a:tcPr/>
                </a:tc>
                <a:tc>
                  <a:txBody>
                    <a:bodyPr/>
                    <a:lstStyle/>
                    <a:p>
                      <a:r>
                        <a:rPr lang="en-US" dirty="0"/>
                        <a:t>41</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15" name="TextBox 14"/>
          <p:cNvSpPr txBox="1"/>
          <p:nvPr/>
        </p:nvSpPr>
        <p:spPr>
          <a:xfrm>
            <a:off x="4930874" y="3668298"/>
            <a:ext cx="820997" cy="923330"/>
          </a:xfrm>
          <a:prstGeom prst="rect">
            <a:avLst/>
          </a:prstGeom>
          <a:noFill/>
        </p:spPr>
        <p:txBody>
          <a:bodyPr wrap="square" rtlCol="0">
            <a:spAutoFit/>
          </a:bodyPr>
          <a:lstStyle/>
          <a:p>
            <a:pPr>
              <a:lnSpc>
                <a:spcPct val="150000"/>
              </a:lnSpc>
            </a:pPr>
            <a:r>
              <a:rPr lang="en-US" dirty="0"/>
              <a:t>Index</a:t>
            </a:r>
          </a:p>
          <a:p>
            <a:pPr>
              <a:lnSpc>
                <a:spcPct val="150000"/>
              </a:lnSpc>
            </a:pPr>
            <a:r>
              <a:rPr lang="en-US" dirty="0"/>
              <a:t>Value</a:t>
            </a:r>
          </a:p>
        </p:txBody>
      </p:sp>
      <p:graphicFrame>
        <p:nvGraphicFramePr>
          <p:cNvPr id="18" name="Content Placeholder 6"/>
          <p:cNvGraphicFramePr>
            <a:graphicFrameLocks/>
          </p:cNvGraphicFramePr>
          <p:nvPr>
            <p:extLst/>
          </p:nvPr>
        </p:nvGraphicFramePr>
        <p:xfrm>
          <a:off x="5756749" y="5132368"/>
          <a:ext cx="5963290" cy="741680"/>
        </p:xfrm>
        <a:graphic>
          <a:graphicData uri="http://schemas.openxmlformats.org/drawingml/2006/table">
            <a:tbl>
              <a:tblPr firstRow="1" bandRow="1">
                <a:tableStyleId>{5DA37D80-6434-44D0-A028-1B22A696006F}</a:tableStyleId>
              </a:tblPr>
              <a:tblGrid>
                <a:gridCol w="596329">
                  <a:extLst>
                    <a:ext uri="{9D8B030D-6E8A-4147-A177-3AD203B41FA5}">
                      <a16:colId xmlns:a16="http://schemas.microsoft.com/office/drawing/2014/main" val="20000"/>
                    </a:ext>
                  </a:extLst>
                </a:gridCol>
                <a:gridCol w="596329">
                  <a:extLst>
                    <a:ext uri="{9D8B030D-6E8A-4147-A177-3AD203B41FA5}">
                      <a16:colId xmlns:a16="http://schemas.microsoft.com/office/drawing/2014/main" val="20001"/>
                    </a:ext>
                  </a:extLst>
                </a:gridCol>
                <a:gridCol w="596329">
                  <a:extLst>
                    <a:ext uri="{9D8B030D-6E8A-4147-A177-3AD203B41FA5}">
                      <a16:colId xmlns:a16="http://schemas.microsoft.com/office/drawing/2014/main" val="20002"/>
                    </a:ext>
                  </a:extLst>
                </a:gridCol>
                <a:gridCol w="596329">
                  <a:extLst>
                    <a:ext uri="{9D8B030D-6E8A-4147-A177-3AD203B41FA5}">
                      <a16:colId xmlns:a16="http://schemas.microsoft.com/office/drawing/2014/main" val="20003"/>
                    </a:ext>
                  </a:extLst>
                </a:gridCol>
                <a:gridCol w="596329">
                  <a:extLst>
                    <a:ext uri="{9D8B030D-6E8A-4147-A177-3AD203B41FA5}">
                      <a16:colId xmlns:a16="http://schemas.microsoft.com/office/drawing/2014/main" val="20004"/>
                    </a:ext>
                  </a:extLst>
                </a:gridCol>
                <a:gridCol w="596329">
                  <a:extLst>
                    <a:ext uri="{9D8B030D-6E8A-4147-A177-3AD203B41FA5}">
                      <a16:colId xmlns:a16="http://schemas.microsoft.com/office/drawing/2014/main" val="20005"/>
                    </a:ext>
                  </a:extLst>
                </a:gridCol>
                <a:gridCol w="596329">
                  <a:extLst>
                    <a:ext uri="{9D8B030D-6E8A-4147-A177-3AD203B41FA5}">
                      <a16:colId xmlns:a16="http://schemas.microsoft.com/office/drawing/2014/main" val="20006"/>
                    </a:ext>
                  </a:extLst>
                </a:gridCol>
                <a:gridCol w="596329">
                  <a:extLst>
                    <a:ext uri="{9D8B030D-6E8A-4147-A177-3AD203B41FA5}">
                      <a16:colId xmlns:a16="http://schemas.microsoft.com/office/drawing/2014/main" val="20007"/>
                    </a:ext>
                  </a:extLst>
                </a:gridCol>
                <a:gridCol w="596329">
                  <a:extLst>
                    <a:ext uri="{9D8B030D-6E8A-4147-A177-3AD203B41FA5}">
                      <a16:colId xmlns:a16="http://schemas.microsoft.com/office/drawing/2014/main" val="20008"/>
                    </a:ext>
                  </a:extLst>
                </a:gridCol>
                <a:gridCol w="596329">
                  <a:extLst>
                    <a:ext uri="{9D8B030D-6E8A-4147-A177-3AD203B41FA5}">
                      <a16:colId xmlns:a16="http://schemas.microsoft.com/office/drawing/2014/main" val="20009"/>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solidFill>
                      <a:schemeClr val="accent3"/>
                    </a:solidFill>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10000"/>
                  </a:ext>
                </a:extLst>
              </a:tr>
              <a:tr h="370840">
                <a:tc>
                  <a:txBody>
                    <a:bodyPr/>
                    <a:lstStyle/>
                    <a:p>
                      <a:r>
                        <a:rPr lang="en-US" dirty="0"/>
                        <a:t>25</a:t>
                      </a:r>
                    </a:p>
                  </a:txBody>
                  <a:tcPr/>
                </a:tc>
                <a:tc>
                  <a:txBody>
                    <a:bodyPr/>
                    <a:lstStyle/>
                    <a:p>
                      <a:r>
                        <a:rPr lang="en-US" dirty="0"/>
                        <a:t>12</a:t>
                      </a:r>
                    </a:p>
                  </a:txBody>
                  <a:tcPr/>
                </a:tc>
                <a:tc>
                  <a:txBody>
                    <a:bodyPr/>
                    <a:lstStyle/>
                    <a:p>
                      <a:r>
                        <a:rPr lang="en-US" dirty="0"/>
                        <a:t>78</a:t>
                      </a:r>
                    </a:p>
                  </a:txBody>
                  <a:tcPr>
                    <a:solidFill>
                      <a:schemeClr val="accent3"/>
                    </a:solidFill>
                  </a:tcPr>
                </a:tc>
                <a:tc>
                  <a:txBody>
                    <a:bodyPr/>
                    <a:lstStyle/>
                    <a:p>
                      <a:r>
                        <a:rPr lang="en-US" dirty="0"/>
                        <a:t>41</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19" name="TextBox 18"/>
          <p:cNvSpPr txBox="1"/>
          <p:nvPr/>
        </p:nvSpPr>
        <p:spPr>
          <a:xfrm>
            <a:off x="4901384" y="5064450"/>
            <a:ext cx="847221" cy="923330"/>
          </a:xfrm>
          <a:prstGeom prst="rect">
            <a:avLst/>
          </a:prstGeom>
          <a:noFill/>
        </p:spPr>
        <p:txBody>
          <a:bodyPr wrap="square" rtlCol="0">
            <a:spAutoFit/>
          </a:bodyPr>
          <a:lstStyle/>
          <a:p>
            <a:pPr>
              <a:lnSpc>
                <a:spcPct val="150000"/>
              </a:lnSpc>
            </a:pPr>
            <a:r>
              <a:rPr lang="en-US" dirty="0"/>
              <a:t>Index</a:t>
            </a:r>
          </a:p>
          <a:p>
            <a:pPr>
              <a:lnSpc>
                <a:spcPct val="150000"/>
              </a:lnSpc>
            </a:pPr>
            <a:r>
              <a:rPr lang="en-US" dirty="0"/>
              <a:t>Value</a:t>
            </a:r>
          </a:p>
        </p:txBody>
      </p:sp>
      <p:graphicFrame>
        <p:nvGraphicFramePr>
          <p:cNvPr id="20" name="Content Placeholder 6"/>
          <p:cNvGraphicFramePr>
            <a:graphicFrameLocks/>
          </p:cNvGraphicFramePr>
          <p:nvPr>
            <p:extLst/>
          </p:nvPr>
        </p:nvGraphicFramePr>
        <p:xfrm>
          <a:off x="5771497" y="1666588"/>
          <a:ext cx="5963290" cy="741680"/>
        </p:xfrm>
        <a:graphic>
          <a:graphicData uri="http://schemas.openxmlformats.org/drawingml/2006/table">
            <a:tbl>
              <a:tblPr firstRow="1" bandRow="1">
                <a:tableStyleId>{5DA37D80-6434-44D0-A028-1B22A696006F}</a:tableStyleId>
              </a:tblPr>
              <a:tblGrid>
                <a:gridCol w="596329">
                  <a:extLst>
                    <a:ext uri="{9D8B030D-6E8A-4147-A177-3AD203B41FA5}">
                      <a16:colId xmlns:a16="http://schemas.microsoft.com/office/drawing/2014/main" val="20000"/>
                    </a:ext>
                  </a:extLst>
                </a:gridCol>
                <a:gridCol w="596329">
                  <a:extLst>
                    <a:ext uri="{9D8B030D-6E8A-4147-A177-3AD203B41FA5}">
                      <a16:colId xmlns:a16="http://schemas.microsoft.com/office/drawing/2014/main" val="20001"/>
                    </a:ext>
                  </a:extLst>
                </a:gridCol>
                <a:gridCol w="596329">
                  <a:extLst>
                    <a:ext uri="{9D8B030D-6E8A-4147-A177-3AD203B41FA5}">
                      <a16:colId xmlns:a16="http://schemas.microsoft.com/office/drawing/2014/main" val="20002"/>
                    </a:ext>
                  </a:extLst>
                </a:gridCol>
                <a:gridCol w="596329">
                  <a:extLst>
                    <a:ext uri="{9D8B030D-6E8A-4147-A177-3AD203B41FA5}">
                      <a16:colId xmlns:a16="http://schemas.microsoft.com/office/drawing/2014/main" val="20003"/>
                    </a:ext>
                  </a:extLst>
                </a:gridCol>
                <a:gridCol w="596329">
                  <a:extLst>
                    <a:ext uri="{9D8B030D-6E8A-4147-A177-3AD203B41FA5}">
                      <a16:colId xmlns:a16="http://schemas.microsoft.com/office/drawing/2014/main" val="20004"/>
                    </a:ext>
                  </a:extLst>
                </a:gridCol>
                <a:gridCol w="596329">
                  <a:extLst>
                    <a:ext uri="{9D8B030D-6E8A-4147-A177-3AD203B41FA5}">
                      <a16:colId xmlns:a16="http://schemas.microsoft.com/office/drawing/2014/main" val="20005"/>
                    </a:ext>
                  </a:extLst>
                </a:gridCol>
                <a:gridCol w="596329">
                  <a:extLst>
                    <a:ext uri="{9D8B030D-6E8A-4147-A177-3AD203B41FA5}">
                      <a16:colId xmlns:a16="http://schemas.microsoft.com/office/drawing/2014/main" val="20006"/>
                    </a:ext>
                  </a:extLst>
                </a:gridCol>
                <a:gridCol w="596329">
                  <a:extLst>
                    <a:ext uri="{9D8B030D-6E8A-4147-A177-3AD203B41FA5}">
                      <a16:colId xmlns:a16="http://schemas.microsoft.com/office/drawing/2014/main" val="20007"/>
                    </a:ext>
                  </a:extLst>
                </a:gridCol>
                <a:gridCol w="596329">
                  <a:extLst>
                    <a:ext uri="{9D8B030D-6E8A-4147-A177-3AD203B41FA5}">
                      <a16:colId xmlns:a16="http://schemas.microsoft.com/office/drawing/2014/main" val="20008"/>
                    </a:ext>
                  </a:extLst>
                </a:gridCol>
                <a:gridCol w="596329">
                  <a:extLst>
                    <a:ext uri="{9D8B030D-6E8A-4147-A177-3AD203B41FA5}">
                      <a16:colId xmlns:a16="http://schemas.microsoft.com/office/drawing/2014/main" val="20009"/>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solidFill>
                      <a:schemeClr val="accent3"/>
                    </a:solidFill>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10000"/>
                  </a:ext>
                </a:extLst>
              </a:tr>
              <a:tr h="370840">
                <a:tc>
                  <a:txBody>
                    <a:bodyPr/>
                    <a:lstStyle/>
                    <a:p>
                      <a:r>
                        <a:rPr lang="en-US" dirty="0"/>
                        <a:t>25</a:t>
                      </a:r>
                    </a:p>
                  </a:txBody>
                  <a:tcPr/>
                </a:tc>
                <a:tc>
                  <a:txBody>
                    <a:bodyPr/>
                    <a:lstStyle/>
                    <a:p>
                      <a:r>
                        <a:rPr lang="en-US" dirty="0"/>
                        <a:t>12</a:t>
                      </a:r>
                    </a:p>
                  </a:txBody>
                  <a:tcPr/>
                </a:tc>
                <a:tc>
                  <a:txBody>
                    <a:bodyPr/>
                    <a:lstStyle/>
                    <a:p>
                      <a:r>
                        <a:rPr lang="en-US" dirty="0"/>
                        <a:t>56</a:t>
                      </a:r>
                    </a:p>
                  </a:txBody>
                  <a:tcPr>
                    <a:solidFill>
                      <a:schemeClr val="accent3"/>
                    </a:solidFill>
                  </a:tcPr>
                </a:tc>
                <a:tc>
                  <a:txBody>
                    <a:bodyPr/>
                    <a:lstStyle/>
                    <a:p>
                      <a:r>
                        <a:rPr lang="en-US"/>
                        <a:t>78</a:t>
                      </a:r>
                      <a:endParaRPr lang="en-US" dirty="0"/>
                    </a:p>
                  </a:txBody>
                  <a:tcPr/>
                </a:tc>
                <a:tc>
                  <a:txBody>
                    <a:bodyPr/>
                    <a:lstStyle/>
                    <a:p>
                      <a:r>
                        <a:rPr lang="en-US"/>
                        <a:t>41</a:t>
                      </a:r>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21" name="TextBox 20"/>
          <p:cNvSpPr txBox="1"/>
          <p:nvPr/>
        </p:nvSpPr>
        <p:spPr>
          <a:xfrm>
            <a:off x="4916132" y="1598670"/>
            <a:ext cx="847221" cy="923330"/>
          </a:xfrm>
          <a:prstGeom prst="rect">
            <a:avLst/>
          </a:prstGeom>
          <a:noFill/>
        </p:spPr>
        <p:txBody>
          <a:bodyPr wrap="square" rtlCol="0">
            <a:spAutoFit/>
          </a:bodyPr>
          <a:lstStyle/>
          <a:p>
            <a:pPr>
              <a:lnSpc>
                <a:spcPct val="150000"/>
              </a:lnSpc>
            </a:pPr>
            <a:r>
              <a:rPr lang="en-US" dirty="0"/>
              <a:t>Index</a:t>
            </a:r>
          </a:p>
          <a:p>
            <a:pPr>
              <a:lnSpc>
                <a:spcPct val="150000"/>
              </a:lnSpc>
            </a:pPr>
            <a:r>
              <a:rPr lang="en-US" dirty="0"/>
              <a:t>Value</a:t>
            </a:r>
          </a:p>
        </p:txBody>
      </p:sp>
      <p:sp>
        <p:nvSpPr>
          <p:cNvPr id="17" name="Curved Up Arrow 16"/>
          <p:cNvSpPr/>
          <p:nvPr/>
        </p:nvSpPr>
        <p:spPr>
          <a:xfrm flipH="1">
            <a:off x="7174702" y="3422496"/>
            <a:ext cx="731520" cy="2743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urved Up Arrow 21"/>
          <p:cNvSpPr/>
          <p:nvPr/>
        </p:nvSpPr>
        <p:spPr>
          <a:xfrm flipH="1">
            <a:off x="7692862" y="4591628"/>
            <a:ext cx="731520" cy="2743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7475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Algorithm</a:t>
            </a:r>
          </a:p>
        </p:txBody>
      </p:sp>
      <p:sp>
        <p:nvSpPr>
          <p:cNvPr id="3" name="Date Placeholder 2"/>
          <p:cNvSpPr>
            <a:spLocks noGrp="1"/>
          </p:cNvSpPr>
          <p:nvPr>
            <p:ph type="dt" sz="half" idx="10"/>
          </p:nvPr>
        </p:nvSpPr>
        <p:spPr/>
        <p:txBody>
          <a:bodyPr/>
          <a:lstStyle/>
          <a:p>
            <a:r>
              <a:rPr lang="en-US"/>
              <a:t>10/02/2017</a:t>
            </a:r>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6" name="Content Placeholder 5"/>
          <p:cNvSpPr>
            <a:spLocks noGrp="1"/>
          </p:cNvSpPr>
          <p:nvPr>
            <p:ph sz="quarter" idx="1"/>
          </p:nvPr>
        </p:nvSpPr>
        <p:spPr/>
        <p:txBody>
          <a:bodyPr>
            <a:normAutofit fontScale="77500" lnSpcReduction="20000"/>
          </a:bodyPr>
          <a:lstStyle/>
          <a:p>
            <a:r>
              <a:rPr lang="en-US" b="1" dirty="0"/>
              <a:t>Algorithm: DELETE_LOCATION(A, K, N, L)</a:t>
            </a:r>
          </a:p>
          <a:p>
            <a:pPr lvl="1"/>
            <a:r>
              <a:rPr lang="en-US" b="1" dirty="0"/>
              <a:t>Input: </a:t>
            </a:r>
            <a:r>
              <a:rPr lang="en-US" dirty="0"/>
              <a:t>array, size of array(Elements), capacity , location to be deleted</a:t>
            </a:r>
          </a:p>
          <a:p>
            <a:pPr lvl="1"/>
            <a:r>
              <a:rPr lang="en-US" b="1" dirty="0"/>
              <a:t>Output: </a:t>
            </a:r>
            <a:r>
              <a:rPr lang="en-US" dirty="0"/>
              <a:t>array without deleted value</a:t>
            </a:r>
          </a:p>
          <a:p>
            <a:pPr lvl="1"/>
            <a:r>
              <a:rPr lang="en-US" dirty="0"/>
              <a:t>Pre: A must not be empty, K&gt;0</a:t>
            </a:r>
          </a:p>
          <a:p>
            <a:pPr lvl="1"/>
            <a:r>
              <a:rPr lang="en-US" dirty="0"/>
              <a:t>Post: K=K-1 if L is valid</a:t>
            </a:r>
          </a:p>
          <a:p>
            <a:r>
              <a:rPr lang="en-US" b="1" dirty="0"/>
              <a:t>Steps:</a:t>
            </a:r>
          </a:p>
          <a:p>
            <a:pPr marL="0" indent="0">
              <a:buNone/>
            </a:pPr>
            <a:r>
              <a:rPr lang="en-US" sz="2400" b="1" dirty="0"/>
              <a:t>Start</a:t>
            </a:r>
          </a:p>
          <a:p>
            <a:pPr marL="457200" indent="-457200">
              <a:buFont typeface="+mj-lt"/>
              <a:buAutoNum type="arabicPeriod"/>
            </a:pPr>
            <a:r>
              <a:rPr lang="en-US" sz="2400" b="1" dirty="0">
                <a:solidFill>
                  <a:srgbClr val="00B050"/>
                </a:solidFill>
              </a:rPr>
              <a:t>If L&lt;K and L&gt;-1</a:t>
            </a:r>
          </a:p>
          <a:p>
            <a:pPr marL="457200" indent="-457200">
              <a:buFont typeface="+mj-lt"/>
              <a:buAutoNum type="arabicPeriod"/>
            </a:pPr>
            <a:r>
              <a:rPr lang="en-US" sz="2400" dirty="0"/>
              <a:t>   Set </a:t>
            </a:r>
            <a:r>
              <a:rPr lang="en-US" sz="2400" dirty="0" err="1"/>
              <a:t>i</a:t>
            </a:r>
            <a:r>
              <a:rPr lang="en-US" sz="2400" dirty="0"/>
              <a:t>=L</a:t>
            </a:r>
          </a:p>
          <a:p>
            <a:pPr marL="457200" indent="-457200">
              <a:buFont typeface="+mj-lt"/>
              <a:buAutoNum type="arabicPeriod"/>
            </a:pPr>
            <a:r>
              <a:rPr lang="en-US" sz="2400" dirty="0">
                <a:solidFill>
                  <a:srgbClr val="FF0000"/>
                </a:solidFill>
              </a:rPr>
              <a:t>   While </a:t>
            </a:r>
            <a:r>
              <a:rPr lang="en-US" sz="2400" dirty="0" err="1">
                <a:solidFill>
                  <a:srgbClr val="FF0000"/>
                </a:solidFill>
              </a:rPr>
              <a:t>i</a:t>
            </a:r>
            <a:r>
              <a:rPr lang="en-US" sz="2400" dirty="0">
                <a:solidFill>
                  <a:srgbClr val="FF0000"/>
                </a:solidFill>
              </a:rPr>
              <a:t>&lt;K-1</a:t>
            </a:r>
          </a:p>
          <a:p>
            <a:pPr marL="457200" indent="-457200">
              <a:buFont typeface="+mj-lt"/>
              <a:buAutoNum type="arabicPeriod"/>
            </a:pPr>
            <a:r>
              <a:rPr lang="en-US" sz="2400" dirty="0"/>
              <a:t>        A[</a:t>
            </a:r>
            <a:r>
              <a:rPr lang="en-US" sz="2400" dirty="0" err="1"/>
              <a:t>i</a:t>
            </a:r>
            <a:r>
              <a:rPr lang="en-US" sz="2400" dirty="0"/>
              <a:t>]=A[i+1]</a:t>
            </a:r>
          </a:p>
          <a:p>
            <a:pPr marL="457200" indent="-457200">
              <a:buFont typeface="+mj-lt"/>
              <a:buAutoNum type="arabicPeriod"/>
            </a:pPr>
            <a:r>
              <a:rPr lang="en-US" sz="2400" dirty="0"/>
              <a:t>         i=i-1</a:t>
            </a:r>
          </a:p>
          <a:p>
            <a:pPr marL="457200" indent="-457200">
              <a:buFont typeface="+mj-lt"/>
              <a:buAutoNum type="arabicPeriod"/>
            </a:pPr>
            <a:r>
              <a:rPr lang="en-US" sz="2400" dirty="0">
                <a:solidFill>
                  <a:srgbClr val="FF0000"/>
                </a:solidFill>
              </a:rPr>
              <a:t>   End While</a:t>
            </a:r>
          </a:p>
          <a:p>
            <a:pPr marL="457200" indent="-457200">
              <a:buFont typeface="+mj-lt"/>
              <a:buAutoNum type="arabicPeriod"/>
            </a:pPr>
            <a:r>
              <a:rPr lang="en-US" sz="2400" dirty="0"/>
              <a:t>   K=K-1 </a:t>
            </a:r>
          </a:p>
          <a:p>
            <a:pPr marL="457200" indent="-457200">
              <a:buFont typeface="+mj-lt"/>
              <a:buAutoNum type="arabicPeriod"/>
            </a:pPr>
            <a:r>
              <a:rPr lang="en-US" sz="2400" b="1" dirty="0">
                <a:solidFill>
                  <a:srgbClr val="00B050"/>
                </a:solidFill>
              </a:rPr>
              <a:t>End If</a:t>
            </a:r>
          </a:p>
          <a:p>
            <a:pPr marL="0" indent="0">
              <a:buNone/>
            </a:pPr>
            <a:r>
              <a:rPr lang="en-US" sz="2400" dirty="0"/>
              <a:t>End</a:t>
            </a:r>
          </a:p>
        </p:txBody>
      </p:sp>
      <p:sp>
        <p:nvSpPr>
          <p:cNvPr id="8" name="TextBox 7"/>
          <p:cNvSpPr txBox="1"/>
          <p:nvPr/>
        </p:nvSpPr>
        <p:spPr>
          <a:xfrm>
            <a:off x="6740013" y="2404590"/>
            <a:ext cx="4704735" cy="369332"/>
          </a:xfrm>
          <a:prstGeom prst="rect">
            <a:avLst/>
          </a:prstGeom>
          <a:noFill/>
        </p:spPr>
        <p:txBody>
          <a:bodyPr wrap="square" rtlCol="0">
            <a:spAutoFit/>
          </a:bodyPr>
          <a:lstStyle/>
          <a:p>
            <a:r>
              <a:rPr lang="en-US" b="1" dirty="0"/>
              <a:t>L:</a:t>
            </a:r>
            <a:r>
              <a:rPr lang="en-US" dirty="0"/>
              <a:t> location whose value needs to be deleted</a:t>
            </a:r>
          </a:p>
        </p:txBody>
      </p:sp>
    </p:spTree>
    <p:extLst>
      <p:ext uri="{BB962C8B-B14F-4D97-AF65-F5344CB8AC3E}">
        <p14:creationId xmlns:p14="http://schemas.microsoft.com/office/powerpoint/2010/main" val="2940544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Algorithm</a:t>
            </a:r>
          </a:p>
        </p:txBody>
      </p:sp>
      <p:sp>
        <p:nvSpPr>
          <p:cNvPr id="3" name="Date Placeholder 2"/>
          <p:cNvSpPr>
            <a:spLocks noGrp="1"/>
          </p:cNvSpPr>
          <p:nvPr>
            <p:ph type="dt" sz="half" idx="10"/>
          </p:nvPr>
        </p:nvSpPr>
        <p:spPr/>
        <p:txBody>
          <a:bodyPr/>
          <a:lstStyle/>
          <a:p>
            <a:r>
              <a:rPr lang="en-US"/>
              <a:t>10/02/2017</a:t>
            </a:r>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6" name="Content Placeholder 5"/>
          <p:cNvSpPr>
            <a:spLocks noGrp="1"/>
          </p:cNvSpPr>
          <p:nvPr>
            <p:ph sz="quarter" idx="1"/>
          </p:nvPr>
        </p:nvSpPr>
        <p:spPr>
          <a:xfrm>
            <a:off x="609599" y="1219200"/>
            <a:ext cx="10972801" cy="4937760"/>
          </a:xfrm>
        </p:spPr>
        <p:txBody>
          <a:bodyPr>
            <a:normAutofit fontScale="77500" lnSpcReduction="20000"/>
          </a:bodyPr>
          <a:lstStyle/>
          <a:p>
            <a:r>
              <a:rPr lang="en-US" b="1" dirty="0"/>
              <a:t>Algorithm: DELETE_VALUE(A, K, N, V)</a:t>
            </a:r>
          </a:p>
          <a:p>
            <a:pPr lvl="1"/>
            <a:r>
              <a:rPr lang="en-US" b="1" dirty="0"/>
              <a:t>Input: </a:t>
            </a:r>
            <a:r>
              <a:rPr lang="en-US" dirty="0"/>
              <a:t>array, size of array(Elements), capacity , value to be deleted</a:t>
            </a:r>
          </a:p>
          <a:p>
            <a:pPr lvl="1"/>
            <a:r>
              <a:rPr lang="en-US" b="1" dirty="0"/>
              <a:t>Output: </a:t>
            </a:r>
            <a:r>
              <a:rPr lang="en-US" dirty="0"/>
              <a:t>array without deleted value</a:t>
            </a:r>
          </a:p>
          <a:p>
            <a:pPr lvl="1"/>
            <a:r>
              <a:rPr lang="en-US" dirty="0"/>
              <a:t>Pre: A must be non-empty</a:t>
            </a:r>
          </a:p>
          <a:p>
            <a:pPr lvl="1"/>
            <a:r>
              <a:rPr lang="en-US" dirty="0"/>
              <a:t>Post: K=K-1 if V is found</a:t>
            </a:r>
          </a:p>
          <a:p>
            <a:r>
              <a:rPr lang="en-US" b="1" dirty="0"/>
              <a:t>Steps:</a:t>
            </a:r>
          </a:p>
          <a:p>
            <a:pPr marL="0" indent="0">
              <a:buNone/>
            </a:pPr>
            <a:r>
              <a:rPr lang="en-US" sz="2400" dirty="0"/>
              <a:t>Start</a:t>
            </a:r>
          </a:p>
          <a:p>
            <a:pPr marL="457200" indent="-457200">
              <a:buFont typeface="+mj-lt"/>
              <a:buAutoNum type="arabicPeriod"/>
            </a:pPr>
            <a:r>
              <a:rPr lang="en-US" sz="2400" dirty="0"/>
              <a:t>Set </a:t>
            </a:r>
            <a:r>
              <a:rPr lang="en-US" sz="2400" dirty="0" err="1"/>
              <a:t>i</a:t>
            </a:r>
            <a:r>
              <a:rPr lang="en-US" sz="2400" dirty="0"/>
              <a:t>=0</a:t>
            </a:r>
          </a:p>
          <a:p>
            <a:pPr marL="457200" indent="-457200">
              <a:buFont typeface="+mj-lt"/>
              <a:buAutoNum type="arabicPeriod"/>
            </a:pPr>
            <a:r>
              <a:rPr lang="en-US" sz="2400" dirty="0">
                <a:solidFill>
                  <a:srgbClr val="FF0000"/>
                </a:solidFill>
              </a:rPr>
              <a:t>  while </a:t>
            </a:r>
            <a:r>
              <a:rPr lang="en-US" sz="2400" dirty="0" err="1">
                <a:solidFill>
                  <a:srgbClr val="FF0000"/>
                </a:solidFill>
              </a:rPr>
              <a:t>i</a:t>
            </a:r>
            <a:r>
              <a:rPr lang="en-US" sz="2400" dirty="0">
                <a:solidFill>
                  <a:srgbClr val="FF0000"/>
                </a:solidFill>
              </a:rPr>
              <a:t>&lt;K</a:t>
            </a:r>
          </a:p>
          <a:p>
            <a:pPr marL="457200" indent="-457200">
              <a:buFont typeface="+mj-lt"/>
              <a:buAutoNum type="arabicPeriod"/>
            </a:pPr>
            <a:r>
              <a:rPr lang="en-US" sz="2400" dirty="0"/>
              <a:t>        </a:t>
            </a:r>
            <a:r>
              <a:rPr lang="en-US" sz="2400" dirty="0">
                <a:solidFill>
                  <a:srgbClr val="00B050"/>
                </a:solidFill>
              </a:rPr>
              <a:t>if</a:t>
            </a:r>
            <a:r>
              <a:rPr lang="en-US" sz="2400" dirty="0"/>
              <a:t> A[</a:t>
            </a:r>
            <a:r>
              <a:rPr lang="en-US" sz="2400" dirty="0" err="1"/>
              <a:t>i</a:t>
            </a:r>
            <a:r>
              <a:rPr lang="en-US" sz="2400" dirty="0"/>
              <a:t>]==V</a:t>
            </a:r>
          </a:p>
          <a:p>
            <a:pPr marL="457200" indent="-457200">
              <a:buFont typeface="+mj-lt"/>
              <a:buAutoNum type="arabicPeriod"/>
            </a:pPr>
            <a:r>
              <a:rPr lang="en-US" sz="2400" dirty="0"/>
              <a:t>            </a:t>
            </a:r>
            <a:r>
              <a:rPr lang="en-US" sz="1700" b="1" dirty="0"/>
              <a:t>DELETE_LOCATION</a:t>
            </a:r>
            <a:r>
              <a:rPr lang="en-US" sz="1900" dirty="0"/>
              <a:t>(</a:t>
            </a:r>
            <a:r>
              <a:rPr lang="en-US" sz="1900" dirty="0" err="1"/>
              <a:t>A,K,N,i</a:t>
            </a:r>
            <a:r>
              <a:rPr lang="en-US" sz="1900" dirty="0"/>
              <a:t> )</a:t>
            </a:r>
            <a:endParaRPr lang="en-US" sz="2400" dirty="0"/>
          </a:p>
          <a:p>
            <a:pPr marL="457200" indent="-457200">
              <a:buFont typeface="+mj-lt"/>
              <a:buAutoNum type="arabicPeriod"/>
            </a:pPr>
            <a:r>
              <a:rPr lang="en-US" sz="2400" dirty="0"/>
              <a:t>             break</a:t>
            </a:r>
          </a:p>
          <a:p>
            <a:pPr marL="457200" indent="-457200">
              <a:buFont typeface="+mj-lt"/>
              <a:buAutoNum type="arabicPeriod"/>
            </a:pPr>
            <a:r>
              <a:rPr lang="en-US" sz="2400" dirty="0"/>
              <a:t>       </a:t>
            </a:r>
            <a:r>
              <a:rPr lang="en-US" sz="2400" dirty="0">
                <a:solidFill>
                  <a:srgbClr val="00B050"/>
                </a:solidFill>
              </a:rPr>
              <a:t> End if</a:t>
            </a:r>
          </a:p>
          <a:p>
            <a:pPr marL="457200" indent="-457200">
              <a:buFont typeface="+mj-lt"/>
              <a:buAutoNum type="arabicPeriod"/>
            </a:pPr>
            <a:r>
              <a:rPr lang="en-US" sz="2400" dirty="0"/>
              <a:t>         i=i+1</a:t>
            </a:r>
          </a:p>
          <a:p>
            <a:pPr marL="457200" indent="-457200">
              <a:buFont typeface="+mj-lt"/>
              <a:buAutoNum type="arabicPeriod"/>
            </a:pPr>
            <a:r>
              <a:rPr lang="en-US" sz="2400" dirty="0">
                <a:solidFill>
                  <a:srgbClr val="FF0000"/>
                </a:solidFill>
              </a:rPr>
              <a:t>   End While</a:t>
            </a:r>
          </a:p>
          <a:p>
            <a:pPr marL="0" indent="0">
              <a:buNone/>
            </a:pPr>
            <a:r>
              <a:rPr lang="en-US" sz="2400" dirty="0"/>
              <a:t>End</a:t>
            </a:r>
          </a:p>
        </p:txBody>
      </p:sp>
      <p:sp>
        <p:nvSpPr>
          <p:cNvPr id="10" name="Content Placeholder 5"/>
          <p:cNvSpPr txBox="1">
            <a:spLocks/>
          </p:cNvSpPr>
          <p:nvPr/>
        </p:nvSpPr>
        <p:spPr>
          <a:xfrm>
            <a:off x="7211961" y="3451538"/>
            <a:ext cx="4660491" cy="1094704"/>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000" dirty="0"/>
              <a:t>This algorithm is deleting only one value, what change is required if there are duplicate values in array?</a:t>
            </a:r>
          </a:p>
        </p:txBody>
      </p:sp>
    </p:spTree>
    <p:extLst>
      <p:ext uri="{BB962C8B-B14F-4D97-AF65-F5344CB8AC3E}">
        <p14:creationId xmlns:p14="http://schemas.microsoft.com/office/powerpoint/2010/main" val="2280128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a:t>
            </a:r>
          </a:p>
        </p:txBody>
      </p:sp>
      <p:sp>
        <p:nvSpPr>
          <p:cNvPr id="3" name="Date Placeholder 2"/>
          <p:cNvSpPr>
            <a:spLocks noGrp="1"/>
          </p:cNvSpPr>
          <p:nvPr>
            <p:ph type="dt" sz="half" idx="10"/>
          </p:nvPr>
        </p:nvSpPr>
        <p:spPr/>
        <p:txBody>
          <a:bodyPr/>
          <a:lstStyle/>
          <a:p>
            <a:r>
              <a:rPr lang="en-US"/>
              <a:t>10/02/2017</a:t>
            </a:r>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6" name="Content Placeholder 5"/>
          <p:cNvSpPr>
            <a:spLocks noGrp="1"/>
          </p:cNvSpPr>
          <p:nvPr>
            <p:ph sz="quarter" idx="1"/>
          </p:nvPr>
        </p:nvSpPr>
        <p:spPr/>
        <p:txBody>
          <a:bodyPr/>
          <a:lstStyle/>
          <a:p>
            <a:r>
              <a:rPr lang="en-US" dirty="0"/>
              <a:t>Given an un ordered array, sort it into ascending order. Many algorithms exist for sorting like selection sort, bubble sort, insertion sort, quick sort, merge sort etc.</a:t>
            </a:r>
          </a:p>
          <a:p>
            <a:r>
              <a:rPr lang="en-US" dirty="0"/>
              <a:t>Selection Sort</a:t>
            </a:r>
          </a:p>
          <a:p>
            <a:pPr lvl="1"/>
            <a:r>
              <a:rPr lang="en-US" dirty="0"/>
              <a:t>Idea:</a:t>
            </a:r>
          </a:p>
          <a:p>
            <a:pPr lvl="2"/>
            <a:r>
              <a:rPr lang="en-US" dirty="0"/>
              <a:t>find the smallest element  </a:t>
            </a:r>
          </a:p>
          <a:p>
            <a:pPr lvl="2"/>
            <a:r>
              <a:rPr lang="en-US" dirty="0"/>
              <a:t>put it in the first position</a:t>
            </a:r>
          </a:p>
          <a:p>
            <a:pPr lvl="2"/>
            <a:r>
              <a:rPr lang="en-US" dirty="0"/>
              <a:t>find the next smallest element</a:t>
            </a:r>
          </a:p>
          <a:p>
            <a:pPr lvl="2"/>
            <a:r>
              <a:rPr lang="en-US" dirty="0"/>
              <a:t>put it in the second position</a:t>
            </a:r>
          </a:p>
          <a:p>
            <a:pPr lvl="2"/>
            <a:r>
              <a:rPr lang="en-US" dirty="0"/>
              <a:t>…</a:t>
            </a:r>
          </a:p>
          <a:p>
            <a:pPr lvl="1"/>
            <a:r>
              <a:rPr lang="en-US" dirty="0"/>
              <a:t>And so on, until you get to the end of the list</a:t>
            </a:r>
          </a:p>
          <a:p>
            <a:pPr lvl="1"/>
            <a:endParaRPr lang="en-US" dirty="0"/>
          </a:p>
          <a:p>
            <a:pPr lvl="1"/>
            <a:endParaRPr lang="en-US" dirty="0"/>
          </a:p>
        </p:txBody>
      </p:sp>
      <p:graphicFrame>
        <p:nvGraphicFramePr>
          <p:cNvPr id="18" name="Content Placeholder 6"/>
          <p:cNvGraphicFramePr>
            <a:graphicFrameLocks/>
          </p:cNvGraphicFramePr>
          <p:nvPr>
            <p:extLst>
              <p:ext uri="{D42A27DB-BD31-4B8C-83A1-F6EECF244321}">
                <p14:modId xmlns:p14="http://schemas.microsoft.com/office/powerpoint/2010/main" val="4111669904"/>
              </p:ext>
            </p:extLst>
          </p:nvPr>
        </p:nvGraphicFramePr>
        <p:xfrm>
          <a:off x="6777295" y="2287124"/>
          <a:ext cx="4472466" cy="741680"/>
        </p:xfrm>
        <a:graphic>
          <a:graphicData uri="http://schemas.openxmlformats.org/drawingml/2006/table">
            <a:tbl>
              <a:tblPr firstRow="1" bandRow="1">
                <a:tableStyleId>{BDBED569-4797-4DF1-A0F4-6AAB3CD982D8}</a:tableStyleId>
              </a:tblPr>
              <a:tblGrid>
                <a:gridCol w="745411">
                  <a:extLst>
                    <a:ext uri="{9D8B030D-6E8A-4147-A177-3AD203B41FA5}">
                      <a16:colId xmlns:a16="http://schemas.microsoft.com/office/drawing/2014/main" val="20000"/>
                    </a:ext>
                  </a:extLst>
                </a:gridCol>
                <a:gridCol w="745411">
                  <a:extLst>
                    <a:ext uri="{9D8B030D-6E8A-4147-A177-3AD203B41FA5}">
                      <a16:colId xmlns:a16="http://schemas.microsoft.com/office/drawing/2014/main" val="20001"/>
                    </a:ext>
                  </a:extLst>
                </a:gridCol>
                <a:gridCol w="745411">
                  <a:extLst>
                    <a:ext uri="{9D8B030D-6E8A-4147-A177-3AD203B41FA5}">
                      <a16:colId xmlns:a16="http://schemas.microsoft.com/office/drawing/2014/main" val="20002"/>
                    </a:ext>
                  </a:extLst>
                </a:gridCol>
                <a:gridCol w="745411">
                  <a:extLst>
                    <a:ext uri="{9D8B030D-6E8A-4147-A177-3AD203B41FA5}">
                      <a16:colId xmlns:a16="http://schemas.microsoft.com/office/drawing/2014/main" val="20003"/>
                    </a:ext>
                  </a:extLst>
                </a:gridCol>
                <a:gridCol w="745411">
                  <a:extLst>
                    <a:ext uri="{9D8B030D-6E8A-4147-A177-3AD203B41FA5}">
                      <a16:colId xmlns:a16="http://schemas.microsoft.com/office/drawing/2014/main" val="20004"/>
                    </a:ext>
                  </a:extLst>
                </a:gridCol>
                <a:gridCol w="745411">
                  <a:extLst>
                    <a:ext uri="{9D8B030D-6E8A-4147-A177-3AD203B41FA5}">
                      <a16:colId xmlns:a16="http://schemas.microsoft.com/office/drawing/2014/main" val="20005"/>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0000"/>
                  </a:ext>
                </a:extLst>
              </a:tr>
              <a:tr h="370840">
                <a:tc>
                  <a:txBody>
                    <a:bodyPr/>
                    <a:lstStyle/>
                    <a:p>
                      <a:r>
                        <a:rPr lang="en-US" dirty="0"/>
                        <a:t>8</a:t>
                      </a:r>
                    </a:p>
                  </a:txBody>
                  <a:tcPr/>
                </a:tc>
                <a:tc>
                  <a:txBody>
                    <a:bodyPr/>
                    <a:lstStyle/>
                    <a:p>
                      <a:r>
                        <a:rPr lang="en-US" dirty="0"/>
                        <a:t>20</a:t>
                      </a:r>
                    </a:p>
                  </a:txBody>
                  <a:tcPr/>
                </a:tc>
                <a:tc>
                  <a:txBody>
                    <a:bodyPr/>
                    <a:lstStyle/>
                    <a:p>
                      <a:r>
                        <a:rPr lang="en-US" dirty="0"/>
                        <a:t>15</a:t>
                      </a:r>
                    </a:p>
                  </a:txBody>
                  <a:tcPr/>
                </a:tc>
                <a:tc>
                  <a:txBody>
                    <a:bodyPr/>
                    <a:lstStyle/>
                    <a:p>
                      <a:r>
                        <a:rPr lang="en-US" dirty="0"/>
                        <a:t>-5</a:t>
                      </a:r>
                    </a:p>
                  </a:txBody>
                  <a:tcPr/>
                </a:tc>
                <a:tc>
                  <a:txBody>
                    <a:bodyPr/>
                    <a:lstStyle/>
                    <a:p>
                      <a:r>
                        <a:rPr lang="en-US" dirty="0"/>
                        <a:t>7</a:t>
                      </a:r>
                    </a:p>
                  </a:txBody>
                  <a:tcPr/>
                </a:tc>
                <a:tc>
                  <a:txBody>
                    <a:bodyPr/>
                    <a:lstStyle/>
                    <a:p>
                      <a:r>
                        <a:rPr lang="en-US" dirty="0"/>
                        <a:t>-55</a:t>
                      </a:r>
                    </a:p>
                  </a:txBody>
                  <a:tcPr/>
                </a:tc>
                <a:extLst>
                  <a:ext uri="{0D108BD9-81ED-4DB2-BD59-A6C34878D82A}">
                    <a16:rowId xmlns:a16="http://schemas.microsoft.com/office/drawing/2014/main" val="10001"/>
                  </a:ext>
                </a:extLst>
              </a:tr>
            </a:tbl>
          </a:graphicData>
        </a:graphic>
      </p:graphicFrame>
      <p:graphicFrame>
        <p:nvGraphicFramePr>
          <p:cNvPr id="19" name="Content Placeholder 6"/>
          <p:cNvGraphicFramePr>
            <a:graphicFrameLocks/>
          </p:cNvGraphicFramePr>
          <p:nvPr>
            <p:extLst>
              <p:ext uri="{D42A27DB-BD31-4B8C-83A1-F6EECF244321}">
                <p14:modId xmlns:p14="http://schemas.microsoft.com/office/powerpoint/2010/main" val="1670129611"/>
              </p:ext>
            </p:extLst>
          </p:nvPr>
        </p:nvGraphicFramePr>
        <p:xfrm>
          <a:off x="6790315" y="3702945"/>
          <a:ext cx="4509109" cy="741680"/>
        </p:xfrm>
        <a:graphic>
          <a:graphicData uri="http://schemas.openxmlformats.org/drawingml/2006/table">
            <a:tbl>
              <a:tblPr firstRow="1" bandRow="1">
                <a:tableStyleId>{BDBED569-4797-4DF1-A0F4-6AAB3CD982D8}</a:tableStyleId>
              </a:tblPr>
              <a:tblGrid>
                <a:gridCol w="823529">
                  <a:extLst>
                    <a:ext uri="{9D8B030D-6E8A-4147-A177-3AD203B41FA5}">
                      <a16:colId xmlns:a16="http://schemas.microsoft.com/office/drawing/2014/main" val="20000"/>
                    </a:ext>
                  </a:extLst>
                </a:gridCol>
                <a:gridCol w="823529">
                  <a:extLst>
                    <a:ext uri="{9D8B030D-6E8A-4147-A177-3AD203B41FA5}">
                      <a16:colId xmlns:a16="http://schemas.microsoft.com/office/drawing/2014/main" val="20001"/>
                    </a:ext>
                  </a:extLst>
                </a:gridCol>
                <a:gridCol w="714276">
                  <a:extLst>
                    <a:ext uri="{9D8B030D-6E8A-4147-A177-3AD203B41FA5}">
                      <a16:colId xmlns:a16="http://schemas.microsoft.com/office/drawing/2014/main" val="20002"/>
                    </a:ext>
                  </a:extLst>
                </a:gridCol>
                <a:gridCol w="701749">
                  <a:extLst>
                    <a:ext uri="{9D8B030D-6E8A-4147-A177-3AD203B41FA5}">
                      <a16:colId xmlns:a16="http://schemas.microsoft.com/office/drawing/2014/main" val="20003"/>
                    </a:ext>
                  </a:extLst>
                </a:gridCol>
                <a:gridCol w="701749">
                  <a:extLst>
                    <a:ext uri="{9D8B030D-6E8A-4147-A177-3AD203B41FA5}">
                      <a16:colId xmlns:a16="http://schemas.microsoft.com/office/drawing/2014/main" val="20004"/>
                    </a:ext>
                  </a:extLst>
                </a:gridCol>
                <a:gridCol w="744277">
                  <a:extLst>
                    <a:ext uri="{9D8B030D-6E8A-4147-A177-3AD203B41FA5}">
                      <a16:colId xmlns:a16="http://schemas.microsoft.com/office/drawing/2014/main" val="20005"/>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0000"/>
                  </a:ext>
                </a:extLst>
              </a:tr>
              <a:tr h="370840">
                <a:tc>
                  <a:txBody>
                    <a:bodyPr/>
                    <a:lstStyle/>
                    <a:p>
                      <a:r>
                        <a:rPr lang="en-US" dirty="0"/>
                        <a:t>-55</a:t>
                      </a:r>
                    </a:p>
                  </a:txBody>
                  <a:tcPr/>
                </a:tc>
                <a:tc>
                  <a:txBody>
                    <a:bodyPr/>
                    <a:lstStyle/>
                    <a:p>
                      <a:r>
                        <a:rPr lang="en-US" dirty="0"/>
                        <a:t>-5</a:t>
                      </a:r>
                    </a:p>
                  </a:txBody>
                  <a:tcPr/>
                </a:tc>
                <a:tc>
                  <a:txBody>
                    <a:bodyPr/>
                    <a:lstStyle/>
                    <a:p>
                      <a:r>
                        <a:rPr lang="en-US" dirty="0"/>
                        <a:t>7</a:t>
                      </a:r>
                    </a:p>
                  </a:txBody>
                  <a:tcPr/>
                </a:tc>
                <a:tc>
                  <a:txBody>
                    <a:bodyPr/>
                    <a:lstStyle/>
                    <a:p>
                      <a:r>
                        <a:rPr lang="en-US" dirty="0"/>
                        <a:t>8</a:t>
                      </a:r>
                    </a:p>
                  </a:txBody>
                  <a:tcPr/>
                </a:tc>
                <a:tc>
                  <a:txBody>
                    <a:bodyPr/>
                    <a:lstStyle/>
                    <a:p>
                      <a:r>
                        <a:rPr lang="en-US" dirty="0"/>
                        <a:t>15</a:t>
                      </a:r>
                    </a:p>
                  </a:txBody>
                  <a:tcPr/>
                </a:tc>
                <a:tc>
                  <a:txBody>
                    <a:bodyPr/>
                    <a:lstStyle/>
                    <a:p>
                      <a:r>
                        <a:rPr lang="en-US" dirty="0"/>
                        <a:t>20</a:t>
                      </a:r>
                    </a:p>
                  </a:txBody>
                  <a:tcPr/>
                </a:tc>
                <a:extLst>
                  <a:ext uri="{0D108BD9-81ED-4DB2-BD59-A6C34878D82A}">
                    <a16:rowId xmlns:a16="http://schemas.microsoft.com/office/drawing/2014/main" val="10001"/>
                  </a:ext>
                </a:extLst>
              </a:tr>
            </a:tbl>
          </a:graphicData>
        </a:graphic>
      </p:graphicFrame>
      <p:sp>
        <p:nvSpPr>
          <p:cNvPr id="20" name="AutoShape 13"/>
          <p:cNvSpPr>
            <a:spLocks noChangeArrowheads="1"/>
          </p:cNvSpPr>
          <p:nvPr/>
        </p:nvSpPr>
        <p:spPr bwMode="auto">
          <a:xfrm>
            <a:off x="8485239" y="3060465"/>
            <a:ext cx="533400" cy="609600"/>
          </a:xfrm>
          <a:prstGeom prst="downArrow">
            <a:avLst>
              <a:gd name="adj1" fmla="val 50000"/>
              <a:gd name="adj2" fmla="val 28571"/>
            </a:avLst>
          </a:prstGeom>
          <a:solidFill>
            <a:schemeClr val="accent1"/>
          </a:solidFill>
          <a:ln w="9525">
            <a:solidFill>
              <a:schemeClr val="tx1"/>
            </a:solidFill>
            <a:miter lim="800000"/>
            <a:headEnd/>
            <a:tailEnd/>
          </a:ln>
          <a:effectLst/>
        </p:spPr>
        <p:txBody>
          <a:bodyPr wrap="none" anchor="ctr"/>
          <a:lstStyle/>
          <a:p>
            <a:endParaRPr lang="en-US">
              <a:solidFill>
                <a:schemeClr val="bg1"/>
              </a:solidFill>
            </a:endParaRPr>
          </a:p>
        </p:txBody>
      </p:sp>
    </p:spTree>
    <p:extLst>
      <p:ext uri="{BB962C8B-B14F-4D97-AF65-F5344CB8AC3E}">
        <p14:creationId xmlns:p14="http://schemas.microsoft.com/office/powerpoint/2010/main" val="2452257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3" name="Date Placeholder 2"/>
          <p:cNvSpPr>
            <a:spLocks noGrp="1"/>
          </p:cNvSpPr>
          <p:nvPr>
            <p:ph type="dt" sz="half" idx="10"/>
          </p:nvPr>
        </p:nvSpPr>
        <p:spPr/>
        <p:txBody>
          <a:bodyPr/>
          <a:lstStyle/>
          <a:p>
            <a:r>
              <a:rPr lang="en-US"/>
              <a:t>10/02/2017</a:t>
            </a:r>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6" name="Content Placeholder 5"/>
          <p:cNvSpPr>
            <a:spLocks noGrp="1"/>
          </p:cNvSpPr>
          <p:nvPr>
            <p:ph sz="quarter" idx="1"/>
          </p:nvPr>
        </p:nvSpPr>
        <p:spPr/>
        <p:txBody>
          <a:bodyPr>
            <a:normAutofit/>
          </a:bodyPr>
          <a:lstStyle/>
          <a:p>
            <a:pPr marL="514350" indent="-514350" fontAlgn="t">
              <a:buFont typeface="+mj-lt"/>
              <a:buAutoNum type="arabicPeriod"/>
            </a:pPr>
            <a:r>
              <a:rPr lang="en-US" dirty="0"/>
              <a:t>Find index of minimum element?</a:t>
            </a:r>
          </a:p>
          <a:p>
            <a:pPr lvl="1" fontAlgn="t"/>
            <a:r>
              <a:rPr lang="en-US" dirty="0"/>
              <a:t>Compare all elements one bye one</a:t>
            </a:r>
          </a:p>
          <a:p>
            <a:pPr lvl="1" fontAlgn="t"/>
            <a:r>
              <a:rPr lang="en-US" dirty="0"/>
              <a:t>Where to start?</a:t>
            </a:r>
          </a:p>
          <a:p>
            <a:pPr lvl="2" fontAlgn="t"/>
            <a:r>
              <a:rPr lang="en-US" dirty="0"/>
              <a:t>Which two elements will be compared first?</a:t>
            </a:r>
          </a:p>
          <a:p>
            <a:pPr marL="514350" indent="-514350" fontAlgn="t">
              <a:buFont typeface="+mj-lt"/>
              <a:buAutoNum type="arabicPeriod"/>
            </a:pPr>
            <a:endParaRPr lang="en-US" dirty="0"/>
          </a:p>
          <a:p>
            <a:pPr marL="514350" indent="-514350" fontAlgn="t">
              <a:buFont typeface="+mj-lt"/>
              <a:buAutoNum type="arabicPeriod"/>
            </a:pPr>
            <a:endParaRPr lang="en-US" dirty="0"/>
          </a:p>
          <a:p>
            <a:pPr marL="514350" indent="-514350" fontAlgn="t">
              <a:buFont typeface="+mj-lt"/>
              <a:buAutoNum type="arabicPeriod"/>
            </a:pPr>
            <a:endParaRPr lang="en-US" dirty="0"/>
          </a:p>
          <a:p>
            <a:pPr marL="514350" indent="-514350" fontAlgn="t">
              <a:buFont typeface="+mj-lt"/>
              <a:buAutoNum type="arabicPeriod"/>
            </a:pPr>
            <a:endParaRPr lang="en-US" dirty="0"/>
          </a:p>
          <a:p>
            <a:pPr marL="514350" indent="-514350" fontAlgn="t">
              <a:buFont typeface="+mj-lt"/>
              <a:buAutoNum type="arabicPeriod"/>
            </a:pPr>
            <a:endParaRPr lang="en-US" dirty="0"/>
          </a:p>
          <a:p>
            <a:pPr marL="514350" indent="-514350" fontAlgn="t">
              <a:buFont typeface="+mj-lt"/>
              <a:buAutoNum type="arabicPeriod"/>
            </a:pPr>
            <a:endParaRPr lang="en-US" dirty="0"/>
          </a:p>
        </p:txBody>
      </p:sp>
      <p:sp>
        <p:nvSpPr>
          <p:cNvPr id="62" name="TextBox 61"/>
          <p:cNvSpPr txBox="1"/>
          <p:nvPr/>
        </p:nvSpPr>
        <p:spPr>
          <a:xfrm>
            <a:off x="2262820" y="4238847"/>
            <a:ext cx="905381" cy="276999"/>
          </a:xfrm>
          <a:prstGeom prst="borderCallout1">
            <a:avLst>
              <a:gd name="adj1" fmla="val -1474"/>
              <a:gd name="adj2" fmla="val 43612"/>
              <a:gd name="adj3" fmla="val -70604"/>
              <a:gd name="adj4" fmla="val 44170"/>
            </a:avLst>
          </a:prstGeom>
          <a:noFill/>
          <a:ln>
            <a:solidFill>
              <a:srgbClr val="FF0000"/>
            </a:solidFill>
            <a:headEnd type="none" w="med" len="med"/>
            <a:tailEnd type="arrow" w="med" len="med"/>
          </a:ln>
        </p:spPr>
        <p:txBody>
          <a:bodyPr wrap="square" rtlCol="0">
            <a:spAutoFit/>
          </a:bodyPr>
          <a:lstStyle/>
          <a:p>
            <a:r>
              <a:rPr lang="en-US" sz="1200" b="1" dirty="0" err="1"/>
              <a:t>Min_index</a:t>
            </a:r>
            <a:endParaRPr lang="en-US" sz="1200" b="1" dirty="0"/>
          </a:p>
        </p:txBody>
      </p:sp>
      <p:graphicFrame>
        <p:nvGraphicFramePr>
          <p:cNvPr id="70" name="Content Placeholder 6"/>
          <p:cNvGraphicFramePr>
            <a:graphicFrameLocks/>
          </p:cNvGraphicFramePr>
          <p:nvPr>
            <p:extLst>
              <p:ext uri="{D42A27DB-BD31-4B8C-83A1-F6EECF244321}">
                <p14:modId xmlns:p14="http://schemas.microsoft.com/office/powerpoint/2010/main" val="3011840944"/>
              </p:ext>
            </p:extLst>
          </p:nvPr>
        </p:nvGraphicFramePr>
        <p:xfrm>
          <a:off x="2293235" y="3258211"/>
          <a:ext cx="4472466" cy="741680"/>
        </p:xfrm>
        <a:graphic>
          <a:graphicData uri="http://schemas.openxmlformats.org/drawingml/2006/table">
            <a:tbl>
              <a:tblPr firstRow="1" bandRow="1">
                <a:tableStyleId>{BDBED569-4797-4DF1-A0F4-6AAB3CD982D8}</a:tableStyleId>
              </a:tblPr>
              <a:tblGrid>
                <a:gridCol w="745411">
                  <a:extLst>
                    <a:ext uri="{9D8B030D-6E8A-4147-A177-3AD203B41FA5}">
                      <a16:colId xmlns:a16="http://schemas.microsoft.com/office/drawing/2014/main" val="20000"/>
                    </a:ext>
                  </a:extLst>
                </a:gridCol>
                <a:gridCol w="745411">
                  <a:extLst>
                    <a:ext uri="{9D8B030D-6E8A-4147-A177-3AD203B41FA5}">
                      <a16:colId xmlns:a16="http://schemas.microsoft.com/office/drawing/2014/main" val="20001"/>
                    </a:ext>
                  </a:extLst>
                </a:gridCol>
                <a:gridCol w="745411">
                  <a:extLst>
                    <a:ext uri="{9D8B030D-6E8A-4147-A177-3AD203B41FA5}">
                      <a16:colId xmlns:a16="http://schemas.microsoft.com/office/drawing/2014/main" val="20002"/>
                    </a:ext>
                  </a:extLst>
                </a:gridCol>
                <a:gridCol w="745411">
                  <a:extLst>
                    <a:ext uri="{9D8B030D-6E8A-4147-A177-3AD203B41FA5}">
                      <a16:colId xmlns:a16="http://schemas.microsoft.com/office/drawing/2014/main" val="20003"/>
                    </a:ext>
                  </a:extLst>
                </a:gridCol>
                <a:gridCol w="745411">
                  <a:extLst>
                    <a:ext uri="{9D8B030D-6E8A-4147-A177-3AD203B41FA5}">
                      <a16:colId xmlns:a16="http://schemas.microsoft.com/office/drawing/2014/main" val="20004"/>
                    </a:ext>
                  </a:extLst>
                </a:gridCol>
                <a:gridCol w="745411">
                  <a:extLst>
                    <a:ext uri="{9D8B030D-6E8A-4147-A177-3AD203B41FA5}">
                      <a16:colId xmlns:a16="http://schemas.microsoft.com/office/drawing/2014/main" val="20005"/>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0000"/>
                  </a:ext>
                </a:extLst>
              </a:tr>
              <a:tr h="370840">
                <a:tc>
                  <a:txBody>
                    <a:bodyPr/>
                    <a:lstStyle/>
                    <a:p>
                      <a:r>
                        <a:rPr lang="en-US" dirty="0"/>
                        <a:t>8</a:t>
                      </a:r>
                    </a:p>
                  </a:txBody>
                  <a:tcPr/>
                </a:tc>
                <a:tc>
                  <a:txBody>
                    <a:bodyPr/>
                    <a:lstStyle/>
                    <a:p>
                      <a:r>
                        <a:rPr lang="en-US" dirty="0"/>
                        <a:t>20</a:t>
                      </a:r>
                    </a:p>
                  </a:txBody>
                  <a:tcPr/>
                </a:tc>
                <a:tc>
                  <a:txBody>
                    <a:bodyPr/>
                    <a:lstStyle/>
                    <a:p>
                      <a:r>
                        <a:rPr lang="en-US" dirty="0"/>
                        <a:t>15</a:t>
                      </a:r>
                    </a:p>
                  </a:txBody>
                  <a:tcPr/>
                </a:tc>
                <a:tc>
                  <a:txBody>
                    <a:bodyPr/>
                    <a:lstStyle/>
                    <a:p>
                      <a:r>
                        <a:rPr lang="en-US" dirty="0"/>
                        <a:t>-5</a:t>
                      </a:r>
                    </a:p>
                  </a:txBody>
                  <a:tcPr/>
                </a:tc>
                <a:tc>
                  <a:txBody>
                    <a:bodyPr/>
                    <a:lstStyle/>
                    <a:p>
                      <a:r>
                        <a:rPr lang="en-US" dirty="0"/>
                        <a:t>7</a:t>
                      </a:r>
                    </a:p>
                  </a:txBody>
                  <a:tcPr/>
                </a:tc>
                <a:tc>
                  <a:txBody>
                    <a:bodyPr/>
                    <a:lstStyle/>
                    <a:p>
                      <a:r>
                        <a:rPr lang="en-US" dirty="0"/>
                        <a:t>-55</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00580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3" name="Date Placeholder 2"/>
          <p:cNvSpPr>
            <a:spLocks noGrp="1"/>
          </p:cNvSpPr>
          <p:nvPr>
            <p:ph type="dt" sz="half" idx="10"/>
          </p:nvPr>
        </p:nvSpPr>
        <p:spPr/>
        <p:txBody>
          <a:bodyPr/>
          <a:lstStyle/>
          <a:p>
            <a:r>
              <a:rPr lang="en-US"/>
              <a:t>10/02/2017</a:t>
            </a:r>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6" name="Content Placeholder 5"/>
          <p:cNvSpPr>
            <a:spLocks noGrp="1"/>
          </p:cNvSpPr>
          <p:nvPr>
            <p:ph sz="quarter" idx="1"/>
          </p:nvPr>
        </p:nvSpPr>
        <p:spPr/>
        <p:txBody>
          <a:bodyPr>
            <a:normAutofit/>
          </a:bodyPr>
          <a:lstStyle/>
          <a:p>
            <a:pPr marL="514350" indent="-514350" fontAlgn="t">
              <a:buFont typeface="+mj-lt"/>
              <a:buAutoNum type="arabicPeriod"/>
            </a:pPr>
            <a:r>
              <a:rPr lang="en-US" dirty="0"/>
              <a:t>Find index of minimum element?</a:t>
            </a:r>
          </a:p>
          <a:p>
            <a:pPr marL="514350" indent="-514350" fontAlgn="t">
              <a:buFont typeface="+mj-lt"/>
              <a:buAutoNum type="arabicPeriod"/>
            </a:pPr>
            <a:endParaRPr lang="en-US" dirty="0"/>
          </a:p>
          <a:p>
            <a:pPr marL="514350" indent="-514350" fontAlgn="t">
              <a:buFont typeface="+mj-lt"/>
              <a:buAutoNum type="arabicPeriod"/>
            </a:pPr>
            <a:endParaRPr lang="en-US" dirty="0"/>
          </a:p>
          <a:p>
            <a:pPr marL="514350" indent="-514350" fontAlgn="t">
              <a:buFont typeface="+mj-lt"/>
              <a:buAutoNum type="arabicPeriod"/>
            </a:pPr>
            <a:endParaRPr lang="en-US" dirty="0"/>
          </a:p>
          <a:p>
            <a:pPr marL="514350" indent="-514350" fontAlgn="t">
              <a:buFont typeface="+mj-lt"/>
              <a:buAutoNum type="arabicPeriod"/>
            </a:pPr>
            <a:endParaRPr lang="en-US" dirty="0"/>
          </a:p>
          <a:p>
            <a:pPr marL="514350" indent="-514350" fontAlgn="t">
              <a:buFont typeface="+mj-lt"/>
              <a:buAutoNum type="arabicPeriod"/>
            </a:pPr>
            <a:endParaRPr lang="en-US" dirty="0"/>
          </a:p>
          <a:p>
            <a:pPr marL="514350" indent="-514350" fontAlgn="t">
              <a:buFont typeface="+mj-lt"/>
              <a:buAutoNum type="arabicPeriod"/>
            </a:pPr>
            <a:endParaRPr lang="en-US" dirty="0"/>
          </a:p>
        </p:txBody>
      </p:sp>
      <p:graphicFrame>
        <p:nvGraphicFramePr>
          <p:cNvPr id="19" name="Content Placeholder 6"/>
          <p:cNvGraphicFramePr>
            <a:graphicFrameLocks/>
          </p:cNvGraphicFramePr>
          <p:nvPr>
            <p:extLst>
              <p:ext uri="{D42A27DB-BD31-4B8C-83A1-F6EECF244321}">
                <p14:modId xmlns:p14="http://schemas.microsoft.com/office/powerpoint/2010/main" val="207296034"/>
              </p:ext>
            </p:extLst>
          </p:nvPr>
        </p:nvGraphicFramePr>
        <p:xfrm>
          <a:off x="1474383" y="5415280"/>
          <a:ext cx="4472466" cy="741680"/>
        </p:xfrm>
        <a:graphic>
          <a:graphicData uri="http://schemas.openxmlformats.org/drawingml/2006/table">
            <a:tbl>
              <a:tblPr firstRow="1" bandRow="1">
                <a:tableStyleId>{BDBED569-4797-4DF1-A0F4-6AAB3CD982D8}</a:tableStyleId>
              </a:tblPr>
              <a:tblGrid>
                <a:gridCol w="745411">
                  <a:extLst>
                    <a:ext uri="{9D8B030D-6E8A-4147-A177-3AD203B41FA5}">
                      <a16:colId xmlns:a16="http://schemas.microsoft.com/office/drawing/2014/main" val="20000"/>
                    </a:ext>
                  </a:extLst>
                </a:gridCol>
                <a:gridCol w="745411">
                  <a:extLst>
                    <a:ext uri="{9D8B030D-6E8A-4147-A177-3AD203B41FA5}">
                      <a16:colId xmlns:a16="http://schemas.microsoft.com/office/drawing/2014/main" val="20001"/>
                    </a:ext>
                  </a:extLst>
                </a:gridCol>
                <a:gridCol w="745411">
                  <a:extLst>
                    <a:ext uri="{9D8B030D-6E8A-4147-A177-3AD203B41FA5}">
                      <a16:colId xmlns:a16="http://schemas.microsoft.com/office/drawing/2014/main" val="20002"/>
                    </a:ext>
                  </a:extLst>
                </a:gridCol>
                <a:gridCol w="745411">
                  <a:extLst>
                    <a:ext uri="{9D8B030D-6E8A-4147-A177-3AD203B41FA5}">
                      <a16:colId xmlns:a16="http://schemas.microsoft.com/office/drawing/2014/main" val="20003"/>
                    </a:ext>
                  </a:extLst>
                </a:gridCol>
                <a:gridCol w="745411">
                  <a:extLst>
                    <a:ext uri="{9D8B030D-6E8A-4147-A177-3AD203B41FA5}">
                      <a16:colId xmlns:a16="http://schemas.microsoft.com/office/drawing/2014/main" val="20004"/>
                    </a:ext>
                  </a:extLst>
                </a:gridCol>
                <a:gridCol w="745411">
                  <a:extLst>
                    <a:ext uri="{9D8B030D-6E8A-4147-A177-3AD203B41FA5}">
                      <a16:colId xmlns:a16="http://schemas.microsoft.com/office/drawing/2014/main" val="20005"/>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solidFill>
                      <a:srgbClr val="92D050"/>
                    </a:solidFill>
                  </a:tcPr>
                </a:tc>
                <a:extLst>
                  <a:ext uri="{0D108BD9-81ED-4DB2-BD59-A6C34878D82A}">
                    <a16:rowId xmlns:a16="http://schemas.microsoft.com/office/drawing/2014/main" val="10000"/>
                  </a:ext>
                </a:extLst>
              </a:tr>
              <a:tr h="370840">
                <a:tc>
                  <a:txBody>
                    <a:bodyPr/>
                    <a:lstStyle/>
                    <a:p>
                      <a:r>
                        <a:rPr lang="en-US" dirty="0"/>
                        <a:t>8</a:t>
                      </a:r>
                    </a:p>
                  </a:txBody>
                  <a:tcPr/>
                </a:tc>
                <a:tc>
                  <a:txBody>
                    <a:bodyPr/>
                    <a:lstStyle/>
                    <a:p>
                      <a:r>
                        <a:rPr lang="en-US" dirty="0"/>
                        <a:t>20</a:t>
                      </a:r>
                    </a:p>
                  </a:txBody>
                  <a:tcPr/>
                </a:tc>
                <a:tc>
                  <a:txBody>
                    <a:bodyPr/>
                    <a:lstStyle/>
                    <a:p>
                      <a:r>
                        <a:rPr lang="en-US" dirty="0"/>
                        <a:t>15</a:t>
                      </a:r>
                    </a:p>
                  </a:txBody>
                  <a:tcPr/>
                </a:tc>
                <a:tc>
                  <a:txBody>
                    <a:bodyPr/>
                    <a:lstStyle/>
                    <a:p>
                      <a:r>
                        <a:rPr lang="en-US" dirty="0"/>
                        <a:t>-5</a:t>
                      </a:r>
                    </a:p>
                  </a:txBody>
                  <a:tcPr/>
                </a:tc>
                <a:tc>
                  <a:txBody>
                    <a:bodyPr/>
                    <a:lstStyle/>
                    <a:p>
                      <a:r>
                        <a:rPr lang="en-US" dirty="0"/>
                        <a:t>7</a:t>
                      </a:r>
                    </a:p>
                  </a:txBody>
                  <a:tcPr/>
                </a:tc>
                <a:tc>
                  <a:txBody>
                    <a:bodyPr/>
                    <a:lstStyle/>
                    <a:p>
                      <a:r>
                        <a:rPr lang="en-US" dirty="0"/>
                        <a:t>-55</a:t>
                      </a:r>
                    </a:p>
                  </a:txBody>
                  <a:tcPr>
                    <a:solidFill>
                      <a:srgbClr val="92D050"/>
                    </a:solidFill>
                  </a:tcPr>
                </a:tc>
                <a:extLst>
                  <a:ext uri="{0D108BD9-81ED-4DB2-BD59-A6C34878D82A}">
                    <a16:rowId xmlns:a16="http://schemas.microsoft.com/office/drawing/2014/main" val="10001"/>
                  </a:ext>
                </a:extLst>
              </a:tr>
            </a:tbl>
          </a:graphicData>
        </a:graphic>
      </p:graphicFrame>
      <p:graphicFrame>
        <p:nvGraphicFramePr>
          <p:cNvPr id="71" name="Content Placeholder 6"/>
          <p:cNvGraphicFramePr>
            <a:graphicFrameLocks/>
          </p:cNvGraphicFramePr>
          <p:nvPr>
            <p:extLst>
              <p:ext uri="{D42A27DB-BD31-4B8C-83A1-F6EECF244321}">
                <p14:modId xmlns:p14="http://schemas.microsoft.com/office/powerpoint/2010/main" val="3117980657"/>
              </p:ext>
            </p:extLst>
          </p:nvPr>
        </p:nvGraphicFramePr>
        <p:xfrm>
          <a:off x="1511919" y="2135610"/>
          <a:ext cx="4472466" cy="741680"/>
        </p:xfrm>
        <a:graphic>
          <a:graphicData uri="http://schemas.openxmlformats.org/drawingml/2006/table">
            <a:tbl>
              <a:tblPr firstRow="1" bandRow="1">
                <a:tableStyleId>{BDBED569-4797-4DF1-A0F4-6AAB3CD982D8}</a:tableStyleId>
              </a:tblPr>
              <a:tblGrid>
                <a:gridCol w="745411">
                  <a:extLst>
                    <a:ext uri="{9D8B030D-6E8A-4147-A177-3AD203B41FA5}">
                      <a16:colId xmlns:a16="http://schemas.microsoft.com/office/drawing/2014/main" val="20000"/>
                    </a:ext>
                  </a:extLst>
                </a:gridCol>
                <a:gridCol w="745411">
                  <a:extLst>
                    <a:ext uri="{9D8B030D-6E8A-4147-A177-3AD203B41FA5}">
                      <a16:colId xmlns:a16="http://schemas.microsoft.com/office/drawing/2014/main" val="20001"/>
                    </a:ext>
                  </a:extLst>
                </a:gridCol>
                <a:gridCol w="745411">
                  <a:extLst>
                    <a:ext uri="{9D8B030D-6E8A-4147-A177-3AD203B41FA5}">
                      <a16:colId xmlns:a16="http://schemas.microsoft.com/office/drawing/2014/main" val="20002"/>
                    </a:ext>
                  </a:extLst>
                </a:gridCol>
                <a:gridCol w="745411">
                  <a:extLst>
                    <a:ext uri="{9D8B030D-6E8A-4147-A177-3AD203B41FA5}">
                      <a16:colId xmlns:a16="http://schemas.microsoft.com/office/drawing/2014/main" val="20003"/>
                    </a:ext>
                  </a:extLst>
                </a:gridCol>
                <a:gridCol w="745411">
                  <a:extLst>
                    <a:ext uri="{9D8B030D-6E8A-4147-A177-3AD203B41FA5}">
                      <a16:colId xmlns:a16="http://schemas.microsoft.com/office/drawing/2014/main" val="20004"/>
                    </a:ext>
                  </a:extLst>
                </a:gridCol>
                <a:gridCol w="745411">
                  <a:extLst>
                    <a:ext uri="{9D8B030D-6E8A-4147-A177-3AD203B41FA5}">
                      <a16:colId xmlns:a16="http://schemas.microsoft.com/office/drawing/2014/main" val="20005"/>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0000"/>
                  </a:ext>
                </a:extLst>
              </a:tr>
              <a:tr h="370840">
                <a:tc>
                  <a:txBody>
                    <a:bodyPr/>
                    <a:lstStyle/>
                    <a:p>
                      <a:r>
                        <a:rPr lang="en-US" dirty="0"/>
                        <a:t>8</a:t>
                      </a:r>
                    </a:p>
                  </a:txBody>
                  <a:tcPr/>
                </a:tc>
                <a:tc>
                  <a:txBody>
                    <a:bodyPr/>
                    <a:lstStyle/>
                    <a:p>
                      <a:r>
                        <a:rPr lang="en-US" dirty="0"/>
                        <a:t>20</a:t>
                      </a:r>
                    </a:p>
                  </a:txBody>
                  <a:tcPr/>
                </a:tc>
                <a:tc>
                  <a:txBody>
                    <a:bodyPr/>
                    <a:lstStyle/>
                    <a:p>
                      <a:r>
                        <a:rPr lang="en-US" dirty="0"/>
                        <a:t>15</a:t>
                      </a:r>
                    </a:p>
                  </a:txBody>
                  <a:tcPr/>
                </a:tc>
                <a:tc>
                  <a:txBody>
                    <a:bodyPr/>
                    <a:lstStyle/>
                    <a:p>
                      <a:r>
                        <a:rPr lang="en-US" dirty="0"/>
                        <a:t>-5</a:t>
                      </a:r>
                    </a:p>
                  </a:txBody>
                  <a:tcPr/>
                </a:tc>
                <a:tc>
                  <a:txBody>
                    <a:bodyPr/>
                    <a:lstStyle/>
                    <a:p>
                      <a:r>
                        <a:rPr lang="en-US" dirty="0"/>
                        <a:t>7</a:t>
                      </a:r>
                    </a:p>
                  </a:txBody>
                  <a:tcPr/>
                </a:tc>
                <a:tc>
                  <a:txBody>
                    <a:bodyPr/>
                    <a:lstStyle/>
                    <a:p>
                      <a:r>
                        <a:rPr lang="en-US" dirty="0"/>
                        <a:t>-55</a:t>
                      </a:r>
                    </a:p>
                  </a:txBody>
                  <a:tcPr/>
                </a:tc>
                <a:extLst>
                  <a:ext uri="{0D108BD9-81ED-4DB2-BD59-A6C34878D82A}">
                    <a16:rowId xmlns:a16="http://schemas.microsoft.com/office/drawing/2014/main" val="10001"/>
                  </a:ext>
                </a:extLst>
              </a:tr>
            </a:tbl>
          </a:graphicData>
        </a:graphic>
      </p:graphicFrame>
      <p:sp>
        <p:nvSpPr>
          <p:cNvPr id="18" name="TextBox 17"/>
          <p:cNvSpPr txBox="1"/>
          <p:nvPr/>
        </p:nvSpPr>
        <p:spPr>
          <a:xfrm>
            <a:off x="1427397" y="1660927"/>
            <a:ext cx="905381" cy="276999"/>
          </a:xfrm>
          <a:prstGeom prst="borderCallout1">
            <a:avLst>
              <a:gd name="adj1" fmla="val 100813"/>
              <a:gd name="adj2" fmla="val 47879"/>
              <a:gd name="adj3" fmla="val 161868"/>
              <a:gd name="adj4" fmla="val 48438"/>
            </a:avLst>
          </a:prstGeom>
          <a:noFill/>
          <a:ln>
            <a:solidFill>
              <a:srgbClr val="FF0000"/>
            </a:solidFill>
            <a:headEnd type="none" w="med" len="med"/>
            <a:tailEnd type="arrow" w="med" len="med"/>
          </a:ln>
        </p:spPr>
        <p:txBody>
          <a:bodyPr wrap="square" rtlCol="0">
            <a:spAutoFit/>
          </a:bodyPr>
          <a:lstStyle/>
          <a:p>
            <a:r>
              <a:rPr lang="en-US" sz="1200" b="1" dirty="0" err="1"/>
              <a:t>Min_index</a:t>
            </a:r>
            <a:endParaRPr lang="en-US" sz="1200" b="1" dirty="0"/>
          </a:p>
        </p:txBody>
      </p:sp>
      <p:sp>
        <p:nvSpPr>
          <p:cNvPr id="20" name="TextBox 19"/>
          <p:cNvSpPr txBox="1"/>
          <p:nvPr/>
        </p:nvSpPr>
        <p:spPr>
          <a:xfrm>
            <a:off x="1830387" y="3008717"/>
            <a:ext cx="1004782" cy="600164"/>
          </a:xfrm>
          <a:prstGeom prst="borderCallout1">
            <a:avLst>
              <a:gd name="adj1" fmla="val -1474"/>
              <a:gd name="adj2" fmla="val 43612"/>
              <a:gd name="adj3" fmla="val -29236"/>
              <a:gd name="adj4" fmla="val 54424"/>
            </a:avLst>
          </a:prstGeom>
          <a:noFill/>
          <a:ln>
            <a:solidFill>
              <a:srgbClr val="FF0000"/>
            </a:solidFill>
            <a:headEnd type="none" w="med" len="med"/>
            <a:tailEnd type="arrow" w="med" len="med"/>
          </a:ln>
        </p:spPr>
        <p:txBody>
          <a:bodyPr wrap="square" rtlCol="0">
            <a:spAutoFit/>
          </a:bodyPr>
          <a:lstStyle/>
          <a:p>
            <a:r>
              <a:rPr lang="en-US" sz="1100" dirty="0"/>
              <a:t>Is this number &lt; number at </a:t>
            </a:r>
            <a:r>
              <a:rPr lang="en-US" sz="1100" dirty="0" err="1"/>
              <a:t>Min_index</a:t>
            </a:r>
            <a:r>
              <a:rPr lang="en-US" sz="1100" dirty="0"/>
              <a:t>?</a:t>
            </a:r>
          </a:p>
        </p:txBody>
      </p:sp>
      <p:sp>
        <p:nvSpPr>
          <p:cNvPr id="22" name="TextBox 21"/>
          <p:cNvSpPr txBox="1"/>
          <p:nvPr/>
        </p:nvSpPr>
        <p:spPr>
          <a:xfrm>
            <a:off x="7302207" y="3008717"/>
            <a:ext cx="1004782" cy="600164"/>
          </a:xfrm>
          <a:prstGeom prst="borderCallout1">
            <a:avLst>
              <a:gd name="adj1" fmla="val -1474"/>
              <a:gd name="adj2" fmla="val 43612"/>
              <a:gd name="adj3" fmla="val -29236"/>
              <a:gd name="adj4" fmla="val 54424"/>
            </a:avLst>
          </a:prstGeom>
          <a:noFill/>
          <a:ln>
            <a:solidFill>
              <a:srgbClr val="FF0000"/>
            </a:solidFill>
            <a:headEnd type="none" w="med" len="med"/>
            <a:tailEnd type="arrow" w="med" len="med"/>
          </a:ln>
        </p:spPr>
        <p:txBody>
          <a:bodyPr wrap="square" rtlCol="0">
            <a:spAutoFit/>
          </a:bodyPr>
          <a:lstStyle/>
          <a:p>
            <a:r>
              <a:rPr lang="en-US" sz="1100" dirty="0"/>
              <a:t>Is this number &lt; number at </a:t>
            </a:r>
            <a:r>
              <a:rPr lang="en-US" sz="1100" dirty="0" err="1"/>
              <a:t>Min_index</a:t>
            </a:r>
            <a:r>
              <a:rPr lang="en-US" sz="1100" dirty="0"/>
              <a:t>?</a:t>
            </a:r>
          </a:p>
        </p:txBody>
      </p:sp>
      <p:graphicFrame>
        <p:nvGraphicFramePr>
          <p:cNvPr id="23" name="Content Placeholder 6"/>
          <p:cNvGraphicFramePr>
            <a:graphicFrameLocks/>
          </p:cNvGraphicFramePr>
          <p:nvPr>
            <p:extLst>
              <p:ext uri="{D42A27DB-BD31-4B8C-83A1-F6EECF244321}">
                <p14:modId xmlns:p14="http://schemas.microsoft.com/office/powerpoint/2010/main" val="2914886549"/>
              </p:ext>
            </p:extLst>
          </p:nvPr>
        </p:nvGraphicFramePr>
        <p:xfrm>
          <a:off x="6220897" y="2124437"/>
          <a:ext cx="4472466" cy="741680"/>
        </p:xfrm>
        <a:graphic>
          <a:graphicData uri="http://schemas.openxmlformats.org/drawingml/2006/table">
            <a:tbl>
              <a:tblPr firstRow="1" bandRow="1">
                <a:tableStyleId>{BDBED569-4797-4DF1-A0F4-6AAB3CD982D8}</a:tableStyleId>
              </a:tblPr>
              <a:tblGrid>
                <a:gridCol w="745411">
                  <a:extLst>
                    <a:ext uri="{9D8B030D-6E8A-4147-A177-3AD203B41FA5}">
                      <a16:colId xmlns:a16="http://schemas.microsoft.com/office/drawing/2014/main" val="20000"/>
                    </a:ext>
                  </a:extLst>
                </a:gridCol>
                <a:gridCol w="745411">
                  <a:extLst>
                    <a:ext uri="{9D8B030D-6E8A-4147-A177-3AD203B41FA5}">
                      <a16:colId xmlns:a16="http://schemas.microsoft.com/office/drawing/2014/main" val="20001"/>
                    </a:ext>
                  </a:extLst>
                </a:gridCol>
                <a:gridCol w="745411">
                  <a:extLst>
                    <a:ext uri="{9D8B030D-6E8A-4147-A177-3AD203B41FA5}">
                      <a16:colId xmlns:a16="http://schemas.microsoft.com/office/drawing/2014/main" val="20002"/>
                    </a:ext>
                  </a:extLst>
                </a:gridCol>
                <a:gridCol w="745411">
                  <a:extLst>
                    <a:ext uri="{9D8B030D-6E8A-4147-A177-3AD203B41FA5}">
                      <a16:colId xmlns:a16="http://schemas.microsoft.com/office/drawing/2014/main" val="20003"/>
                    </a:ext>
                  </a:extLst>
                </a:gridCol>
                <a:gridCol w="745411">
                  <a:extLst>
                    <a:ext uri="{9D8B030D-6E8A-4147-A177-3AD203B41FA5}">
                      <a16:colId xmlns:a16="http://schemas.microsoft.com/office/drawing/2014/main" val="20004"/>
                    </a:ext>
                  </a:extLst>
                </a:gridCol>
                <a:gridCol w="745411">
                  <a:extLst>
                    <a:ext uri="{9D8B030D-6E8A-4147-A177-3AD203B41FA5}">
                      <a16:colId xmlns:a16="http://schemas.microsoft.com/office/drawing/2014/main" val="20005"/>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0000"/>
                  </a:ext>
                </a:extLst>
              </a:tr>
              <a:tr h="370840">
                <a:tc>
                  <a:txBody>
                    <a:bodyPr/>
                    <a:lstStyle/>
                    <a:p>
                      <a:r>
                        <a:rPr lang="en-US" dirty="0"/>
                        <a:t>8</a:t>
                      </a:r>
                    </a:p>
                  </a:txBody>
                  <a:tcPr/>
                </a:tc>
                <a:tc>
                  <a:txBody>
                    <a:bodyPr/>
                    <a:lstStyle/>
                    <a:p>
                      <a:r>
                        <a:rPr lang="en-US" dirty="0"/>
                        <a:t>20</a:t>
                      </a:r>
                    </a:p>
                  </a:txBody>
                  <a:tcPr/>
                </a:tc>
                <a:tc>
                  <a:txBody>
                    <a:bodyPr/>
                    <a:lstStyle/>
                    <a:p>
                      <a:r>
                        <a:rPr lang="en-US" dirty="0"/>
                        <a:t>15</a:t>
                      </a:r>
                    </a:p>
                  </a:txBody>
                  <a:tcPr/>
                </a:tc>
                <a:tc>
                  <a:txBody>
                    <a:bodyPr/>
                    <a:lstStyle/>
                    <a:p>
                      <a:r>
                        <a:rPr lang="en-US" dirty="0"/>
                        <a:t>-5</a:t>
                      </a:r>
                    </a:p>
                  </a:txBody>
                  <a:tcPr/>
                </a:tc>
                <a:tc>
                  <a:txBody>
                    <a:bodyPr/>
                    <a:lstStyle/>
                    <a:p>
                      <a:r>
                        <a:rPr lang="en-US" dirty="0"/>
                        <a:t>7</a:t>
                      </a:r>
                    </a:p>
                  </a:txBody>
                  <a:tcPr/>
                </a:tc>
                <a:tc>
                  <a:txBody>
                    <a:bodyPr/>
                    <a:lstStyle/>
                    <a:p>
                      <a:r>
                        <a:rPr lang="en-US" dirty="0"/>
                        <a:t>-55</a:t>
                      </a:r>
                    </a:p>
                  </a:txBody>
                  <a:tcPr/>
                </a:tc>
                <a:extLst>
                  <a:ext uri="{0D108BD9-81ED-4DB2-BD59-A6C34878D82A}">
                    <a16:rowId xmlns:a16="http://schemas.microsoft.com/office/drawing/2014/main" val="10001"/>
                  </a:ext>
                </a:extLst>
              </a:tr>
            </a:tbl>
          </a:graphicData>
        </a:graphic>
      </p:graphicFrame>
      <p:sp>
        <p:nvSpPr>
          <p:cNvPr id="24" name="TextBox 23"/>
          <p:cNvSpPr txBox="1"/>
          <p:nvPr/>
        </p:nvSpPr>
        <p:spPr>
          <a:xfrm>
            <a:off x="3418575" y="4745798"/>
            <a:ext cx="1004782" cy="600164"/>
          </a:xfrm>
          <a:prstGeom prst="borderCallout1">
            <a:avLst>
              <a:gd name="adj1" fmla="val -1474"/>
              <a:gd name="adj2" fmla="val 43612"/>
              <a:gd name="adj3" fmla="val -29236"/>
              <a:gd name="adj4" fmla="val 54424"/>
            </a:avLst>
          </a:prstGeom>
          <a:noFill/>
          <a:ln>
            <a:solidFill>
              <a:srgbClr val="FF0000"/>
            </a:solidFill>
            <a:headEnd type="none" w="med" len="med"/>
            <a:tailEnd type="arrow" w="med" len="med"/>
          </a:ln>
        </p:spPr>
        <p:txBody>
          <a:bodyPr wrap="square" rtlCol="0">
            <a:spAutoFit/>
          </a:bodyPr>
          <a:lstStyle/>
          <a:p>
            <a:r>
              <a:rPr lang="en-US" sz="1100" dirty="0"/>
              <a:t>Is this number &lt; number at </a:t>
            </a:r>
            <a:r>
              <a:rPr lang="en-US" sz="1100" dirty="0" err="1"/>
              <a:t>Min_index</a:t>
            </a:r>
            <a:r>
              <a:rPr lang="en-US" sz="1100" dirty="0"/>
              <a:t>?</a:t>
            </a:r>
          </a:p>
        </p:txBody>
      </p:sp>
      <p:graphicFrame>
        <p:nvGraphicFramePr>
          <p:cNvPr id="25" name="Content Placeholder 6"/>
          <p:cNvGraphicFramePr>
            <a:graphicFrameLocks/>
          </p:cNvGraphicFramePr>
          <p:nvPr>
            <p:extLst>
              <p:ext uri="{D42A27DB-BD31-4B8C-83A1-F6EECF244321}">
                <p14:modId xmlns:p14="http://schemas.microsoft.com/office/powerpoint/2010/main" val="2752420369"/>
              </p:ext>
            </p:extLst>
          </p:nvPr>
        </p:nvGraphicFramePr>
        <p:xfrm>
          <a:off x="1474383" y="3822881"/>
          <a:ext cx="4472466" cy="741680"/>
        </p:xfrm>
        <a:graphic>
          <a:graphicData uri="http://schemas.openxmlformats.org/drawingml/2006/table">
            <a:tbl>
              <a:tblPr firstRow="1" bandRow="1">
                <a:tableStyleId>{BDBED569-4797-4DF1-A0F4-6AAB3CD982D8}</a:tableStyleId>
              </a:tblPr>
              <a:tblGrid>
                <a:gridCol w="745411">
                  <a:extLst>
                    <a:ext uri="{9D8B030D-6E8A-4147-A177-3AD203B41FA5}">
                      <a16:colId xmlns:a16="http://schemas.microsoft.com/office/drawing/2014/main" val="20000"/>
                    </a:ext>
                  </a:extLst>
                </a:gridCol>
                <a:gridCol w="745411">
                  <a:extLst>
                    <a:ext uri="{9D8B030D-6E8A-4147-A177-3AD203B41FA5}">
                      <a16:colId xmlns:a16="http://schemas.microsoft.com/office/drawing/2014/main" val="20001"/>
                    </a:ext>
                  </a:extLst>
                </a:gridCol>
                <a:gridCol w="745411">
                  <a:extLst>
                    <a:ext uri="{9D8B030D-6E8A-4147-A177-3AD203B41FA5}">
                      <a16:colId xmlns:a16="http://schemas.microsoft.com/office/drawing/2014/main" val="20002"/>
                    </a:ext>
                  </a:extLst>
                </a:gridCol>
                <a:gridCol w="745411">
                  <a:extLst>
                    <a:ext uri="{9D8B030D-6E8A-4147-A177-3AD203B41FA5}">
                      <a16:colId xmlns:a16="http://schemas.microsoft.com/office/drawing/2014/main" val="20003"/>
                    </a:ext>
                  </a:extLst>
                </a:gridCol>
                <a:gridCol w="745411">
                  <a:extLst>
                    <a:ext uri="{9D8B030D-6E8A-4147-A177-3AD203B41FA5}">
                      <a16:colId xmlns:a16="http://schemas.microsoft.com/office/drawing/2014/main" val="20004"/>
                    </a:ext>
                  </a:extLst>
                </a:gridCol>
                <a:gridCol w="745411">
                  <a:extLst>
                    <a:ext uri="{9D8B030D-6E8A-4147-A177-3AD203B41FA5}">
                      <a16:colId xmlns:a16="http://schemas.microsoft.com/office/drawing/2014/main" val="20005"/>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0000"/>
                  </a:ext>
                </a:extLst>
              </a:tr>
              <a:tr h="370840">
                <a:tc>
                  <a:txBody>
                    <a:bodyPr/>
                    <a:lstStyle/>
                    <a:p>
                      <a:r>
                        <a:rPr lang="en-US" dirty="0"/>
                        <a:t>8</a:t>
                      </a:r>
                    </a:p>
                  </a:txBody>
                  <a:tcPr/>
                </a:tc>
                <a:tc>
                  <a:txBody>
                    <a:bodyPr/>
                    <a:lstStyle/>
                    <a:p>
                      <a:r>
                        <a:rPr lang="en-US" dirty="0"/>
                        <a:t>20</a:t>
                      </a:r>
                    </a:p>
                  </a:txBody>
                  <a:tcPr/>
                </a:tc>
                <a:tc>
                  <a:txBody>
                    <a:bodyPr/>
                    <a:lstStyle/>
                    <a:p>
                      <a:r>
                        <a:rPr lang="en-US" dirty="0"/>
                        <a:t>15</a:t>
                      </a:r>
                    </a:p>
                  </a:txBody>
                  <a:tcPr/>
                </a:tc>
                <a:tc>
                  <a:txBody>
                    <a:bodyPr/>
                    <a:lstStyle/>
                    <a:p>
                      <a:r>
                        <a:rPr lang="en-US" dirty="0"/>
                        <a:t>-5</a:t>
                      </a:r>
                    </a:p>
                  </a:txBody>
                  <a:tcPr/>
                </a:tc>
                <a:tc>
                  <a:txBody>
                    <a:bodyPr/>
                    <a:lstStyle/>
                    <a:p>
                      <a:r>
                        <a:rPr lang="en-US" dirty="0"/>
                        <a:t>7</a:t>
                      </a:r>
                    </a:p>
                  </a:txBody>
                  <a:tcPr/>
                </a:tc>
                <a:tc>
                  <a:txBody>
                    <a:bodyPr/>
                    <a:lstStyle/>
                    <a:p>
                      <a:r>
                        <a:rPr lang="en-US" dirty="0"/>
                        <a:t>-55</a:t>
                      </a:r>
                    </a:p>
                  </a:txBody>
                  <a:tcPr/>
                </a:tc>
                <a:extLst>
                  <a:ext uri="{0D108BD9-81ED-4DB2-BD59-A6C34878D82A}">
                    <a16:rowId xmlns:a16="http://schemas.microsoft.com/office/drawing/2014/main" val="10001"/>
                  </a:ext>
                </a:extLst>
              </a:tr>
            </a:tbl>
          </a:graphicData>
        </a:graphic>
      </p:graphicFrame>
      <p:sp>
        <p:nvSpPr>
          <p:cNvPr id="26" name="TextBox 25"/>
          <p:cNvSpPr txBox="1"/>
          <p:nvPr/>
        </p:nvSpPr>
        <p:spPr>
          <a:xfrm>
            <a:off x="6126039" y="1660926"/>
            <a:ext cx="905381" cy="276999"/>
          </a:xfrm>
          <a:prstGeom prst="borderCallout1">
            <a:avLst>
              <a:gd name="adj1" fmla="val 100813"/>
              <a:gd name="adj2" fmla="val 47879"/>
              <a:gd name="adj3" fmla="val 161868"/>
              <a:gd name="adj4" fmla="val 48438"/>
            </a:avLst>
          </a:prstGeom>
          <a:noFill/>
          <a:ln>
            <a:solidFill>
              <a:srgbClr val="FF0000"/>
            </a:solidFill>
            <a:headEnd type="none" w="med" len="med"/>
            <a:tailEnd type="arrow" w="med" len="med"/>
          </a:ln>
        </p:spPr>
        <p:txBody>
          <a:bodyPr wrap="square" rtlCol="0">
            <a:spAutoFit/>
          </a:bodyPr>
          <a:lstStyle/>
          <a:p>
            <a:r>
              <a:rPr lang="en-US" sz="1200" b="1" dirty="0" err="1"/>
              <a:t>Min_index</a:t>
            </a:r>
            <a:endParaRPr lang="en-US" sz="1200" b="1" dirty="0"/>
          </a:p>
        </p:txBody>
      </p:sp>
      <p:sp>
        <p:nvSpPr>
          <p:cNvPr id="27" name="TextBox 26"/>
          <p:cNvSpPr txBox="1"/>
          <p:nvPr/>
        </p:nvSpPr>
        <p:spPr>
          <a:xfrm>
            <a:off x="3710616" y="3331882"/>
            <a:ext cx="905381" cy="276999"/>
          </a:xfrm>
          <a:prstGeom prst="borderCallout1">
            <a:avLst>
              <a:gd name="adj1" fmla="val 100813"/>
              <a:gd name="adj2" fmla="val 47879"/>
              <a:gd name="adj3" fmla="val 161868"/>
              <a:gd name="adj4" fmla="val 48438"/>
            </a:avLst>
          </a:prstGeom>
          <a:noFill/>
          <a:ln>
            <a:solidFill>
              <a:srgbClr val="FF0000"/>
            </a:solidFill>
            <a:headEnd type="none" w="med" len="med"/>
            <a:tailEnd type="arrow" w="med" len="med"/>
          </a:ln>
        </p:spPr>
        <p:txBody>
          <a:bodyPr wrap="square" rtlCol="0">
            <a:spAutoFit/>
          </a:bodyPr>
          <a:lstStyle/>
          <a:p>
            <a:r>
              <a:rPr lang="en-US" sz="1200" b="1" dirty="0" err="1"/>
              <a:t>Min_index</a:t>
            </a:r>
            <a:endParaRPr lang="en-US" sz="1200" b="1" dirty="0"/>
          </a:p>
        </p:txBody>
      </p:sp>
      <p:sp>
        <p:nvSpPr>
          <p:cNvPr id="21" name="TextBox 20"/>
          <p:cNvSpPr txBox="1"/>
          <p:nvPr/>
        </p:nvSpPr>
        <p:spPr>
          <a:xfrm>
            <a:off x="8941467" y="4743650"/>
            <a:ext cx="1004782" cy="600164"/>
          </a:xfrm>
          <a:prstGeom prst="borderCallout1">
            <a:avLst>
              <a:gd name="adj1" fmla="val -1474"/>
              <a:gd name="adj2" fmla="val 43612"/>
              <a:gd name="adj3" fmla="val -29236"/>
              <a:gd name="adj4" fmla="val 54424"/>
            </a:avLst>
          </a:prstGeom>
          <a:noFill/>
          <a:ln>
            <a:solidFill>
              <a:srgbClr val="FF0000"/>
            </a:solidFill>
            <a:headEnd type="none" w="med" len="med"/>
            <a:tailEnd type="arrow" w="med" len="med"/>
          </a:ln>
        </p:spPr>
        <p:txBody>
          <a:bodyPr wrap="square" rtlCol="0">
            <a:spAutoFit/>
          </a:bodyPr>
          <a:lstStyle/>
          <a:p>
            <a:r>
              <a:rPr lang="en-US" sz="1100" dirty="0"/>
              <a:t>Is this number &lt; number at </a:t>
            </a:r>
            <a:r>
              <a:rPr lang="en-US" sz="1100" dirty="0" err="1"/>
              <a:t>Min_index</a:t>
            </a:r>
            <a:r>
              <a:rPr lang="en-US" sz="1100" dirty="0"/>
              <a:t>?</a:t>
            </a:r>
          </a:p>
        </p:txBody>
      </p:sp>
      <p:graphicFrame>
        <p:nvGraphicFramePr>
          <p:cNvPr id="28" name="Content Placeholder 6"/>
          <p:cNvGraphicFramePr>
            <a:graphicFrameLocks/>
          </p:cNvGraphicFramePr>
          <p:nvPr>
            <p:extLst>
              <p:ext uri="{D42A27DB-BD31-4B8C-83A1-F6EECF244321}">
                <p14:modId xmlns:p14="http://schemas.microsoft.com/office/powerpoint/2010/main" val="2869653665"/>
              </p:ext>
            </p:extLst>
          </p:nvPr>
        </p:nvGraphicFramePr>
        <p:xfrm>
          <a:off x="6185907" y="3807854"/>
          <a:ext cx="4472466" cy="741680"/>
        </p:xfrm>
        <a:graphic>
          <a:graphicData uri="http://schemas.openxmlformats.org/drawingml/2006/table">
            <a:tbl>
              <a:tblPr firstRow="1" bandRow="1">
                <a:tableStyleId>{BDBED569-4797-4DF1-A0F4-6AAB3CD982D8}</a:tableStyleId>
              </a:tblPr>
              <a:tblGrid>
                <a:gridCol w="745411">
                  <a:extLst>
                    <a:ext uri="{9D8B030D-6E8A-4147-A177-3AD203B41FA5}">
                      <a16:colId xmlns:a16="http://schemas.microsoft.com/office/drawing/2014/main" val="20000"/>
                    </a:ext>
                  </a:extLst>
                </a:gridCol>
                <a:gridCol w="745411">
                  <a:extLst>
                    <a:ext uri="{9D8B030D-6E8A-4147-A177-3AD203B41FA5}">
                      <a16:colId xmlns:a16="http://schemas.microsoft.com/office/drawing/2014/main" val="20001"/>
                    </a:ext>
                  </a:extLst>
                </a:gridCol>
                <a:gridCol w="745411">
                  <a:extLst>
                    <a:ext uri="{9D8B030D-6E8A-4147-A177-3AD203B41FA5}">
                      <a16:colId xmlns:a16="http://schemas.microsoft.com/office/drawing/2014/main" val="20002"/>
                    </a:ext>
                  </a:extLst>
                </a:gridCol>
                <a:gridCol w="745411">
                  <a:extLst>
                    <a:ext uri="{9D8B030D-6E8A-4147-A177-3AD203B41FA5}">
                      <a16:colId xmlns:a16="http://schemas.microsoft.com/office/drawing/2014/main" val="20003"/>
                    </a:ext>
                  </a:extLst>
                </a:gridCol>
                <a:gridCol w="745411">
                  <a:extLst>
                    <a:ext uri="{9D8B030D-6E8A-4147-A177-3AD203B41FA5}">
                      <a16:colId xmlns:a16="http://schemas.microsoft.com/office/drawing/2014/main" val="20004"/>
                    </a:ext>
                  </a:extLst>
                </a:gridCol>
                <a:gridCol w="745411">
                  <a:extLst>
                    <a:ext uri="{9D8B030D-6E8A-4147-A177-3AD203B41FA5}">
                      <a16:colId xmlns:a16="http://schemas.microsoft.com/office/drawing/2014/main" val="20005"/>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0000"/>
                  </a:ext>
                </a:extLst>
              </a:tr>
              <a:tr h="370840">
                <a:tc>
                  <a:txBody>
                    <a:bodyPr/>
                    <a:lstStyle/>
                    <a:p>
                      <a:r>
                        <a:rPr lang="en-US" dirty="0"/>
                        <a:t>8</a:t>
                      </a:r>
                    </a:p>
                  </a:txBody>
                  <a:tcPr/>
                </a:tc>
                <a:tc>
                  <a:txBody>
                    <a:bodyPr/>
                    <a:lstStyle/>
                    <a:p>
                      <a:r>
                        <a:rPr lang="en-US" dirty="0"/>
                        <a:t>20</a:t>
                      </a:r>
                    </a:p>
                  </a:txBody>
                  <a:tcPr/>
                </a:tc>
                <a:tc>
                  <a:txBody>
                    <a:bodyPr/>
                    <a:lstStyle/>
                    <a:p>
                      <a:r>
                        <a:rPr lang="en-US" dirty="0"/>
                        <a:t>15</a:t>
                      </a:r>
                    </a:p>
                  </a:txBody>
                  <a:tcPr/>
                </a:tc>
                <a:tc>
                  <a:txBody>
                    <a:bodyPr/>
                    <a:lstStyle/>
                    <a:p>
                      <a:r>
                        <a:rPr lang="en-US" dirty="0"/>
                        <a:t>-5</a:t>
                      </a:r>
                    </a:p>
                  </a:txBody>
                  <a:tcPr/>
                </a:tc>
                <a:tc>
                  <a:txBody>
                    <a:bodyPr/>
                    <a:lstStyle/>
                    <a:p>
                      <a:r>
                        <a:rPr lang="en-US" dirty="0"/>
                        <a:t>7</a:t>
                      </a:r>
                    </a:p>
                  </a:txBody>
                  <a:tcPr/>
                </a:tc>
                <a:tc>
                  <a:txBody>
                    <a:bodyPr/>
                    <a:lstStyle/>
                    <a:p>
                      <a:r>
                        <a:rPr lang="en-US" dirty="0"/>
                        <a:t>-55</a:t>
                      </a:r>
                    </a:p>
                  </a:txBody>
                  <a:tcPr/>
                </a:tc>
                <a:extLst>
                  <a:ext uri="{0D108BD9-81ED-4DB2-BD59-A6C34878D82A}">
                    <a16:rowId xmlns:a16="http://schemas.microsoft.com/office/drawing/2014/main" val="10001"/>
                  </a:ext>
                </a:extLst>
              </a:tr>
            </a:tbl>
          </a:graphicData>
        </a:graphic>
      </p:graphicFrame>
      <p:sp>
        <p:nvSpPr>
          <p:cNvPr id="29" name="TextBox 28"/>
          <p:cNvSpPr txBox="1"/>
          <p:nvPr/>
        </p:nvSpPr>
        <p:spPr>
          <a:xfrm>
            <a:off x="8409261" y="3329734"/>
            <a:ext cx="905381" cy="276999"/>
          </a:xfrm>
          <a:prstGeom prst="borderCallout1">
            <a:avLst>
              <a:gd name="adj1" fmla="val 100813"/>
              <a:gd name="adj2" fmla="val 47879"/>
              <a:gd name="adj3" fmla="val 161868"/>
              <a:gd name="adj4" fmla="val 48438"/>
            </a:avLst>
          </a:prstGeom>
          <a:noFill/>
          <a:ln>
            <a:solidFill>
              <a:srgbClr val="FF0000"/>
            </a:solidFill>
            <a:headEnd type="none" w="med" len="med"/>
            <a:tailEnd type="arrow" w="med" len="med"/>
          </a:ln>
        </p:spPr>
        <p:txBody>
          <a:bodyPr wrap="square" rtlCol="0">
            <a:spAutoFit/>
          </a:bodyPr>
          <a:lstStyle/>
          <a:p>
            <a:r>
              <a:rPr lang="en-US" sz="1200" b="1" dirty="0" err="1"/>
              <a:t>Min_index</a:t>
            </a:r>
            <a:endParaRPr lang="en-US" sz="1200" b="1" dirty="0"/>
          </a:p>
        </p:txBody>
      </p:sp>
      <p:sp>
        <p:nvSpPr>
          <p:cNvPr id="30" name="TextBox 29"/>
          <p:cNvSpPr txBox="1"/>
          <p:nvPr/>
        </p:nvSpPr>
        <p:spPr>
          <a:xfrm>
            <a:off x="6131287" y="5656491"/>
            <a:ext cx="1004782" cy="600164"/>
          </a:xfrm>
          <a:prstGeom prst="borderCallout1">
            <a:avLst>
              <a:gd name="adj1" fmla="val 56465"/>
              <a:gd name="adj2" fmla="val -1249"/>
              <a:gd name="adj3" fmla="val 43724"/>
              <a:gd name="adj4" fmla="val -22481"/>
            </a:avLst>
          </a:prstGeom>
          <a:noFill/>
          <a:ln>
            <a:solidFill>
              <a:srgbClr val="FF0000"/>
            </a:solidFill>
            <a:headEnd type="none" w="med" len="med"/>
            <a:tailEnd type="arrow" w="med" len="med"/>
          </a:ln>
        </p:spPr>
        <p:txBody>
          <a:bodyPr wrap="square" rtlCol="0">
            <a:spAutoFit/>
          </a:bodyPr>
          <a:lstStyle/>
          <a:p>
            <a:r>
              <a:rPr lang="en-US" sz="1100" dirty="0"/>
              <a:t>Is this number &lt; number at </a:t>
            </a:r>
            <a:r>
              <a:rPr lang="en-US" sz="1100" dirty="0" err="1"/>
              <a:t>Min_index</a:t>
            </a:r>
            <a:r>
              <a:rPr lang="en-US" sz="1100" dirty="0"/>
              <a:t>?</a:t>
            </a:r>
          </a:p>
        </p:txBody>
      </p:sp>
      <p:sp>
        <p:nvSpPr>
          <p:cNvPr id="31" name="TextBox 30"/>
          <p:cNvSpPr txBox="1"/>
          <p:nvPr/>
        </p:nvSpPr>
        <p:spPr>
          <a:xfrm>
            <a:off x="5097244" y="5017550"/>
            <a:ext cx="905381" cy="276999"/>
          </a:xfrm>
          <a:prstGeom prst="borderCallout1">
            <a:avLst>
              <a:gd name="adj1" fmla="val 100813"/>
              <a:gd name="adj2" fmla="val 47879"/>
              <a:gd name="adj3" fmla="val 161868"/>
              <a:gd name="adj4" fmla="val 48438"/>
            </a:avLst>
          </a:prstGeom>
          <a:noFill/>
          <a:ln>
            <a:solidFill>
              <a:srgbClr val="FF0000"/>
            </a:solidFill>
            <a:headEnd type="none" w="med" len="med"/>
            <a:tailEnd type="arrow" w="med" len="med"/>
          </a:ln>
        </p:spPr>
        <p:txBody>
          <a:bodyPr wrap="square" rtlCol="0">
            <a:spAutoFit/>
          </a:bodyPr>
          <a:lstStyle/>
          <a:p>
            <a:r>
              <a:rPr lang="en-US" sz="1200" b="1" dirty="0" err="1"/>
              <a:t>Min_index</a:t>
            </a:r>
            <a:endParaRPr lang="en-US" sz="1200" b="1" dirty="0"/>
          </a:p>
        </p:txBody>
      </p:sp>
    </p:spTree>
    <p:extLst>
      <p:ext uri="{BB962C8B-B14F-4D97-AF65-F5344CB8AC3E}">
        <p14:creationId xmlns:p14="http://schemas.microsoft.com/office/powerpoint/2010/main" val="1696613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3" name="Date Placeholder 2"/>
          <p:cNvSpPr>
            <a:spLocks noGrp="1"/>
          </p:cNvSpPr>
          <p:nvPr>
            <p:ph type="dt" sz="half" idx="10"/>
          </p:nvPr>
        </p:nvSpPr>
        <p:spPr/>
        <p:txBody>
          <a:bodyPr/>
          <a:lstStyle/>
          <a:p>
            <a:r>
              <a:rPr lang="en-US"/>
              <a:t>10/02/2017</a:t>
            </a:r>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6" name="Content Placeholder 5"/>
          <p:cNvSpPr>
            <a:spLocks noGrp="1"/>
          </p:cNvSpPr>
          <p:nvPr>
            <p:ph sz="quarter" idx="1"/>
          </p:nvPr>
        </p:nvSpPr>
        <p:spPr/>
        <p:txBody>
          <a:bodyPr>
            <a:normAutofit/>
          </a:bodyPr>
          <a:lstStyle/>
          <a:p>
            <a:pPr marL="514350" indent="-514350" fontAlgn="t">
              <a:buFont typeface="+mj-lt"/>
              <a:buAutoNum type="arabicPeriod"/>
            </a:pPr>
            <a:r>
              <a:rPr lang="en-US" dirty="0"/>
              <a:t>Find index of minimum element?</a:t>
            </a:r>
          </a:p>
          <a:p>
            <a:pPr marL="514350" indent="-514350" fontAlgn="t">
              <a:buFont typeface="+mj-lt"/>
              <a:buAutoNum type="arabicPeriod"/>
            </a:pPr>
            <a:endParaRPr lang="en-US" dirty="0"/>
          </a:p>
          <a:p>
            <a:pPr marL="514350" indent="-514350" fontAlgn="t">
              <a:buFont typeface="+mj-lt"/>
              <a:buAutoNum type="arabicPeriod"/>
            </a:pPr>
            <a:endParaRPr lang="en-US" dirty="0"/>
          </a:p>
          <a:p>
            <a:pPr marL="514350" indent="-514350" fontAlgn="t">
              <a:buFont typeface="+mj-lt"/>
              <a:buAutoNum type="arabicPeriod"/>
            </a:pPr>
            <a:endParaRPr lang="en-US" dirty="0"/>
          </a:p>
          <a:p>
            <a:pPr marL="514350" indent="-514350" fontAlgn="t">
              <a:buFont typeface="+mj-lt"/>
              <a:buAutoNum type="arabicPeriod"/>
            </a:pPr>
            <a:r>
              <a:rPr lang="en-US" dirty="0"/>
              <a:t>Swap with start of list element</a:t>
            </a:r>
          </a:p>
          <a:p>
            <a:pPr fontAlgn="t"/>
            <a:endParaRPr lang="en-US" dirty="0"/>
          </a:p>
          <a:p>
            <a:pPr fontAlgn="t"/>
            <a:endParaRPr lang="en-US" dirty="0"/>
          </a:p>
          <a:p>
            <a:pPr fontAlgn="t"/>
            <a:endParaRPr lang="en-US" dirty="0"/>
          </a:p>
          <a:p>
            <a:pPr fontAlgn="t"/>
            <a:r>
              <a:rPr lang="en-US" dirty="0"/>
              <a:t>Now a part of list has been sorted</a:t>
            </a:r>
          </a:p>
          <a:p>
            <a:pPr fontAlgn="t"/>
            <a:r>
              <a:rPr lang="en-US" dirty="0"/>
              <a:t>Repeat step 1 and 2 on remaining unsorted part of list</a:t>
            </a:r>
          </a:p>
        </p:txBody>
      </p:sp>
      <p:graphicFrame>
        <p:nvGraphicFramePr>
          <p:cNvPr id="19" name="Content Placeholder 6"/>
          <p:cNvGraphicFramePr>
            <a:graphicFrameLocks/>
          </p:cNvGraphicFramePr>
          <p:nvPr>
            <p:extLst>
              <p:ext uri="{D42A27DB-BD31-4B8C-83A1-F6EECF244321}">
                <p14:modId xmlns:p14="http://schemas.microsoft.com/office/powerpoint/2010/main" val="2871302928"/>
              </p:ext>
            </p:extLst>
          </p:nvPr>
        </p:nvGraphicFramePr>
        <p:xfrm>
          <a:off x="3636533" y="1987176"/>
          <a:ext cx="4472466" cy="736600"/>
        </p:xfrm>
        <a:graphic>
          <a:graphicData uri="http://schemas.openxmlformats.org/drawingml/2006/table">
            <a:tbl>
              <a:tblPr firstRow="1" bandRow="1">
                <a:tableStyleId>{BDBED569-4797-4DF1-A0F4-6AAB3CD982D8}</a:tableStyleId>
              </a:tblPr>
              <a:tblGrid>
                <a:gridCol w="745411">
                  <a:extLst>
                    <a:ext uri="{9D8B030D-6E8A-4147-A177-3AD203B41FA5}">
                      <a16:colId xmlns:a16="http://schemas.microsoft.com/office/drawing/2014/main" val="20000"/>
                    </a:ext>
                  </a:extLst>
                </a:gridCol>
                <a:gridCol w="745411">
                  <a:extLst>
                    <a:ext uri="{9D8B030D-6E8A-4147-A177-3AD203B41FA5}">
                      <a16:colId xmlns:a16="http://schemas.microsoft.com/office/drawing/2014/main" val="20001"/>
                    </a:ext>
                  </a:extLst>
                </a:gridCol>
                <a:gridCol w="745411">
                  <a:extLst>
                    <a:ext uri="{9D8B030D-6E8A-4147-A177-3AD203B41FA5}">
                      <a16:colId xmlns:a16="http://schemas.microsoft.com/office/drawing/2014/main" val="20002"/>
                    </a:ext>
                  </a:extLst>
                </a:gridCol>
                <a:gridCol w="745411">
                  <a:extLst>
                    <a:ext uri="{9D8B030D-6E8A-4147-A177-3AD203B41FA5}">
                      <a16:colId xmlns:a16="http://schemas.microsoft.com/office/drawing/2014/main" val="20003"/>
                    </a:ext>
                  </a:extLst>
                </a:gridCol>
                <a:gridCol w="745411">
                  <a:extLst>
                    <a:ext uri="{9D8B030D-6E8A-4147-A177-3AD203B41FA5}">
                      <a16:colId xmlns:a16="http://schemas.microsoft.com/office/drawing/2014/main" val="20004"/>
                    </a:ext>
                  </a:extLst>
                </a:gridCol>
                <a:gridCol w="745411">
                  <a:extLst>
                    <a:ext uri="{9D8B030D-6E8A-4147-A177-3AD203B41FA5}">
                      <a16:colId xmlns:a16="http://schemas.microsoft.com/office/drawing/2014/main" val="20005"/>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solidFill>
                      <a:srgbClr val="92D050"/>
                    </a:solidFill>
                  </a:tcPr>
                </a:tc>
                <a:extLst>
                  <a:ext uri="{0D108BD9-81ED-4DB2-BD59-A6C34878D82A}">
                    <a16:rowId xmlns:a16="http://schemas.microsoft.com/office/drawing/2014/main" val="10000"/>
                  </a:ext>
                </a:extLst>
              </a:tr>
              <a:tr h="0">
                <a:tc>
                  <a:txBody>
                    <a:bodyPr/>
                    <a:lstStyle/>
                    <a:p>
                      <a:r>
                        <a:rPr lang="en-US" dirty="0"/>
                        <a:t>8</a:t>
                      </a:r>
                    </a:p>
                  </a:txBody>
                  <a:tcPr/>
                </a:tc>
                <a:tc>
                  <a:txBody>
                    <a:bodyPr/>
                    <a:lstStyle/>
                    <a:p>
                      <a:r>
                        <a:rPr lang="en-US" dirty="0"/>
                        <a:t>20</a:t>
                      </a:r>
                    </a:p>
                  </a:txBody>
                  <a:tcPr/>
                </a:tc>
                <a:tc>
                  <a:txBody>
                    <a:bodyPr/>
                    <a:lstStyle/>
                    <a:p>
                      <a:r>
                        <a:rPr lang="en-US" dirty="0"/>
                        <a:t>15</a:t>
                      </a:r>
                    </a:p>
                  </a:txBody>
                  <a:tcPr/>
                </a:tc>
                <a:tc>
                  <a:txBody>
                    <a:bodyPr/>
                    <a:lstStyle/>
                    <a:p>
                      <a:r>
                        <a:rPr lang="en-US" dirty="0"/>
                        <a:t>-5</a:t>
                      </a:r>
                    </a:p>
                  </a:txBody>
                  <a:tcPr/>
                </a:tc>
                <a:tc>
                  <a:txBody>
                    <a:bodyPr/>
                    <a:lstStyle/>
                    <a:p>
                      <a:r>
                        <a:rPr lang="en-US" dirty="0"/>
                        <a:t>7</a:t>
                      </a:r>
                    </a:p>
                  </a:txBody>
                  <a:tcPr/>
                </a:tc>
                <a:tc>
                  <a:txBody>
                    <a:bodyPr/>
                    <a:lstStyle/>
                    <a:p>
                      <a:r>
                        <a:rPr lang="en-US" dirty="0"/>
                        <a:t>-55</a:t>
                      </a:r>
                    </a:p>
                  </a:txBody>
                  <a:tcPr>
                    <a:solidFill>
                      <a:srgbClr val="92D050"/>
                    </a:solidFill>
                  </a:tcPr>
                </a:tc>
                <a:extLst>
                  <a:ext uri="{0D108BD9-81ED-4DB2-BD59-A6C34878D82A}">
                    <a16:rowId xmlns:a16="http://schemas.microsoft.com/office/drawing/2014/main" val="10001"/>
                  </a:ext>
                </a:extLst>
              </a:tr>
            </a:tbl>
          </a:graphicData>
        </a:graphic>
      </p:graphicFrame>
      <p:sp>
        <p:nvSpPr>
          <p:cNvPr id="62" name="TextBox 61"/>
          <p:cNvSpPr txBox="1"/>
          <p:nvPr/>
        </p:nvSpPr>
        <p:spPr>
          <a:xfrm>
            <a:off x="5529979" y="3427479"/>
            <a:ext cx="1132041" cy="338554"/>
          </a:xfrm>
          <a:prstGeom prst="borderCallout1">
            <a:avLst>
              <a:gd name="adj1" fmla="val 98953"/>
              <a:gd name="adj2" fmla="val 43612"/>
              <a:gd name="adj3" fmla="val 144200"/>
              <a:gd name="adj4" fmla="val 44021"/>
            </a:avLst>
          </a:prstGeom>
          <a:noFill/>
          <a:ln>
            <a:solidFill>
              <a:srgbClr val="FF0000"/>
            </a:solidFill>
            <a:headEnd type="none" w="med" len="med"/>
            <a:tailEnd type="arrow" w="med" len="med"/>
          </a:ln>
        </p:spPr>
        <p:txBody>
          <a:bodyPr wrap="none" rtlCol="0">
            <a:spAutoFit/>
          </a:bodyPr>
          <a:lstStyle/>
          <a:p>
            <a:r>
              <a:rPr lang="en-US" sz="1600" b="1" dirty="0" err="1"/>
              <a:t>Min_index</a:t>
            </a:r>
            <a:endParaRPr lang="en-US" sz="1600" b="1" dirty="0"/>
          </a:p>
        </p:txBody>
      </p:sp>
      <p:graphicFrame>
        <p:nvGraphicFramePr>
          <p:cNvPr id="54" name="Content Placeholder 6"/>
          <p:cNvGraphicFramePr>
            <a:graphicFrameLocks/>
          </p:cNvGraphicFramePr>
          <p:nvPr>
            <p:extLst>
              <p:ext uri="{D42A27DB-BD31-4B8C-83A1-F6EECF244321}">
                <p14:modId xmlns:p14="http://schemas.microsoft.com/office/powerpoint/2010/main" val="732825926"/>
              </p:ext>
            </p:extLst>
          </p:nvPr>
        </p:nvGraphicFramePr>
        <p:xfrm>
          <a:off x="6421757" y="3890072"/>
          <a:ext cx="4472466" cy="741680"/>
        </p:xfrm>
        <a:graphic>
          <a:graphicData uri="http://schemas.openxmlformats.org/drawingml/2006/table">
            <a:tbl>
              <a:tblPr firstRow="1" bandRow="1">
                <a:tableStyleId>{BDBED569-4797-4DF1-A0F4-6AAB3CD982D8}</a:tableStyleId>
              </a:tblPr>
              <a:tblGrid>
                <a:gridCol w="745411">
                  <a:extLst>
                    <a:ext uri="{9D8B030D-6E8A-4147-A177-3AD203B41FA5}">
                      <a16:colId xmlns:a16="http://schemas.microsoft.com/office/drawing/2014/main" val="20000"/>
                    </a:ext>
                  </a:extLst>
                </a:gridCol>
                <a:gridCol w="745411">
                  <a:extLst>
                    <a:ext uri="{9D8B030D-6E8A-4147-A177-3AD203B41FA5}">
                      <a16:colId xmlns:a16="http://schemas.microsoft.com/office/drawing/2014/main" val="20001"/>
                    </a:ext>
                  </a:extLst>
                </a:gridCol>
                <a:gridCol w="745411">
                  <a:extLst>
                    <a:ext uri="{9D8B030D-6E8A-4147-A177-3AD203B41FA5}">
                      <a16:colId xmlns:a16="http://schemas.microsoft.com/office/drawing/2014/main" val="20002"/>
                    </a:ext>
                  </a:extLst>
                </a:gridCol>
                <a:gridCol w="745411">
                  <a:extLst>
                    <a:ext uri="{9D8B030D-6E8A-4147-A177-3AD203B41FA5}">
                      <a16:colId xmlns:a16="http://schemas.microsoft.com/office/drawing/2014/main" val="20003"/>
                    </a:ext>
                  </a:extLst>
                </a:gridCol>
                <a:gridCol w="745411">
                  <a:extLst>
                    <a:ext uri="{9D8B030D-6E8A-4147-A177-3AD203B41FA5}">
                      <a16:colId xmlns:a16="http://schemas.microsoft.com/office/drawing/2014/main" val="20004"/>
                    </a:ext>
                  </a:extLst>
                </a:gridCol>
                <a:gridCol w="745411">
                  <a:extLst>
                    <a:ext uri="{9D8B030D-6E8A-4147-A177-3AD203B41FA5}">
                      <a16:colId xmlns:a16="http://schemas.microsoft.com/office/drawing/2014/main" val="20005"/>
                    </a:ext>
                  </a:extLst>
                </a:gridCol>
              </a:tblGrid>
              <a:tr h="370840">
                <a:tc>
                  <a:txBody>
                    <a:bodyPr/>
                    <a:lstStyle/>
                    <a:p>
                      <a:r>
                        <a:rPr lang="en-US" dirty="0"/>
                        <a:t>0</a:t>
                      </a:r>
                    </a:p>
                  </a:txBody>
                  <a:tcPr>
                    <a:solidFill>
                      <a:srgbClr val="FFC000"/>
                    </a:solidFill>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0000"/>
                  </a:ext>
                </a:extLst>
              </a:tr>
              <a:tr h="370840">
                <a:tc>
                  <a:txBody>
                    <a:bodyPr/>
                    <a:lstStyle/>
                    <a:p>
                      <a:r>
                        <a:rPr lang="en-US" dirty="0"/>
                        <a:t>-55</a:t>
                      </a:r>
                    </a:p>
                  </a:txBody>
                  <a:tcPr>
                    <a:solidFill>
                      <a:srgbClr val="FFC000"/>
                    </a:solidFill>
                  </a:tcPr>
                </a:tc>
                <a:tc>
                  <a:txBody>
                    <a:bodyPr/>
                    <a:lstStyle/>
                    <a:p>
                      <a:r>
                        <a:rPr lang="en-US" dirty="0"/>
                        <a:t>20</a:t>
                      </a:r>
                    </a:p>
                  </a:txBody>
                  <a:tcPr/>
                </a:tc>
                <a:tc>
                  <a:txBody>
                    <a:bodyPr/>
                    <a:lstStyle/>
                    <a:p>
                      <a:r>
                        <a:rPr lang="en-US" dirty="0"/>
                        <a:t>15</a:t>
                      </a:r>
                    </a:p>
                  </a:txBody>
                  <a:tcPr/>
                </a:tc>
                <a:tc>
                  <a:txBody>
                    <a:bodyPr/>
                    <a:lstStyle/>
                    <a:p>
                      <a:r>
                        <a:rPr lang="en-US" dirty="0"/>
                        <a:t>-5</a:t>
                      </a:r>
                    </a:p>
                  </a:txBody>
                  <a:tcPr/>
                </a:tc>
                <a:tc>
                  <a:txBody>
                    <a:bodyPr/>
                    <a:lstStyle/>
                    <a:p>
                      <a:r>
                        <a:rPr lang="en-US" dirty="0"/>
                        <a:t>7</a:t>
                      </a:r>
                    </a:p>
                  </a:txBody>
                  <a:tcPr/>
                </a:tc>
                <a:tc>
                  <a:txBody>
                    <a:bodyPr/>
                    <a:lstStyle/>
                    <a:p>
                      <a:r>
                        <a:rPr lang="en-US" dirty="0"/>
                        <a:t>8</a:t>
                      </a:r>
                    </a:p>
                  </a:txBody>
                  <a:tcPr/>
                </a:tc>
                <a:extLst>
                  <a:ext uri="{0D108BD9-81ED-4DB2-BD59-A6C34878D82A}">
                    <a16:rowId xmlns:a16="http://schemas.microsoft.com/office/drawing/2014/main" val="10001"/>
                  </a:ext>
                </a:extLst>
              </a:tr>
            </a:tbl>
          </a:graphicData>
        </a:graphic>
      </p:graphicFrame>
      <p:graphicFrame>
        <p:nvGraphicFramePr>
          <p:cNvPr id="65" name="Content Placeholder 6"/>
          <p:cNvGraphicFramePr>
            <a:graphicFrameLocks/>
          </p:cNvGraphicFramePr>
          <p:nvPr>
            <p:extLst>
              <p:ext uri="{D42A27DB-BD31-4B8C-83A1-F6EECF244321}">
                <p14:modId xmlns:p14="http://schemas.microsoft.com/office/powerpoint/2010/main" val="2436180085"/>
              </p:ext>
            </p:extLst>
          </p:nvPr>
        </p:nvGraphicFramePr>
        <p:xfrm>
          <a:off x="1295664" y="3883152"/>
          <a:ext cx="4472466" cy="741680"/>
        </p:xfrm>
        <a:graphic>
          <a:graphicData uri="http://schemas.openxmlformats.org/drawingml/2006/table">
            <a:tbl>
              <a:tblPr firstRow="1" bandRow="1">
                <a:tableStyleId>{BDBED569-4797-4DF1-A0F4-6AAB3CD982D8}</a:tableStyleId>
              </a:tblPr>
              <a:tblGrid>
                <a:gridCol w="745411">
                  <a:extLst>
                    <a:ext uri="{9D8B030D-6E8A-4147-A177-3AD203B41FA5}">
                      <a16:colId xmlns:a16="http://schemas.microsoft.com/office/drawing/2014/main" val="20000"/>
                    </a:ext>
                  </a:extLst>
                </a:gridCol>
                <a:gridCol w="745411">
                  <a:extLst>
                    <a:ext uri="{9D8B030D-6E8A-4147-A177-3AD203B41FA5}">
                      <a16:colId xmlns:a16="http://schemas.microsoft.com/office/drawing/2014/main" val="20001"/>
                    </a:ext>
                  </a:extLst>
                </a:gridCol>
                <a:gridCol w="745411">
                  <a:extLst>
                    <a:ext uri="{9D8B030D-6E8A-4147-A177-3AD203B41FA5}">
                      <a16:colId xmlns:a16="http://schemas.microsoft.com/office/drawing/2014/main" val="20002"/>
                    </a:ext>
                  </a:extLst>
                </a:gridCol>
                <a:gridCol w="745411">
                  <a:extLst>
                    <a:ext uri="{9D8B030D-6E8A-4147-A177-3AD203B41FA5}">
                      <a16:colId xmlns:a16="http://schemas.microsoft.com/office/drawing/2014/main" val="20003"/>
                    </a:ext>
                  </a:extLst>
                </a:gridCol>
                <a:gridCol w="745411">
                  <a:extLst>
                    <a:ext uri="{9D8B030D-6E8A-4147-A177-3AD203B41FA5}">
                      <a16:colId xmlns:a16="http://schemas.microsoft.com/office/drawing/2014/main" val="20004"/>
                    </a:ext>
                  </a:extLst>
                </a:gridCol>
                <a:gridCol w="745411">
                  <a:extLst>
                    <a:ext uri="{9D8B030D-6E8A-4147-A177-3AD203B41FA5}">
                      <a16:colId xmlns:a16="http://schemas.microsoft.com/office/drawing/2014/main" val="20005"/>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solidFill>
                      <a:srgbClr val="92D050"/>
                    </a:solidFill>
                  </a:tcPr>
                </a:tc>
                <a:extLst>
                  <a:ext uri="{0D108BD9-81ED-4DB2-BD59-A6C34878D82A}">
                    <a16:rowId xmlns:a16="http://schemas.microsoft.com/office/drawing/2014/main" val="10000"/>
                  </a:ext>
                </a:extLst>
              </a:tr>
              <a:tr h="370840">
                <a:tc>
                  <a:txBody>
                    <a:bodyPr/>
                    <a:lstStyle/>
                    <a:p>
                      <a:r>
                        <a:rPr lang="en-US" dirty="0"/>
                        <a:t>8</a:t>
                      </a:r>
                    </a:p>
                  </a:txBody>
                  <a:tcPr/>
                </a:tc>
                <a:tc>
                  <a:txBody>
                    <a:bodyPr/>
                    <a:lstStyle/>
                    <a:p>
                      <a:r>
                        <a:rPr lang="en-US" dirty="0"/>
                        <a:t>20</a:t>
                      </a:r>
                    </a:p>
                  </a:txBody>
                  <a:tcPr/>
                </a:tc>
                <a:tc>
                  <a:txBody>
                    <a:bodyPr/>
                    <a:lstStyle/>
                    <a:p>
                      <a:r>
                        <a:rPr lang="en-US" dirty="0"/>
                        <a:t>15</a:t>
                      </a:r>
                    </a:p>
                  </a:txBody>
                  <a:tcPr/>
                </a:tc>
                <a:tc>
                  <a:txBody>
                    <a:bodyPr/>
                    <a:lstStyle/>
                    <a:p>
                      <a:r>
                        <a:rPr lang="en-US" dirty="0"/>
                        <a:t>-5</a:t>
                      </a:r>
                    </a:p>
                  </a:txBody>
                  <a:tcPr/>
                </a:tc>
                <a:tc>
                  <a:txBody>
                    <a:bodyPr/>
                    <a:lstStyle/>
                    <a:p>
                      <a:r>
                        <a:rPr lang="en-US" dirty="0"/>
                        <a:t>7</a:t>
                      </a:r>
                    </a:p>
                  </a:txBody>
                  <a:tcPr/>
                </a:tc>
                <a:tc>
                  <a:txBody>
                    <a:bodyPr/>
                    <a:lstStyle/>
                    <a:p>
                      <a:r>
                        <a:rPr lang="en-US" dirty="0"/>
                        <a:t>-55</a:t>
                      </a:r>
                    </a:p>
                  </a:txBody>
                  <a:tcPr>
                    <a:solidFill>
                      <a:srgbClr val="92D050"/>
                    </a:solidFill>
                  </a:tcPr>
                </a:tc>
                <a:extLst>
                  <a:ext uri="{0D108BD9-81ED-4DB2-BD59-A6C34878D82A}">
                    <a16:rowId xmlns:a16="http://schemas.microsoft.com/office/drawing/2014/main" val="10001"/>
                  </a:ext>
                </a:extLst>
              </a:tr>
            </a:tbl>
          </a:graphicData>
        </a:graphic>
      </p:graphicFrame>
      <p:grpSp>
        <p:nvGrpSpPr>
          <p:cNvPr id="66" name="Group 65"/>
          <p:cNvGrpSpPr/>
          <p:nvPr/>
        </p:nvGrpSpPr>
        <p:grpSpPr>
          <a:xfrm>
            <a:off x="1640358" y="4631752"/>
            <a:ext cx="3700131" cy="190358"/>
            <a:chOff x="1552353" y="2418734"/>
            <a:chExt cx="3700131" cy="190358"/>
          </a:xfrm>
        </p:grpSpPr>
        <p:cxnSp>
          <p:nvCxnSpPr>
            <p:cNvPr id="67" name="Straight Connector 66"/>
            <p:cNvCxnSpPr/>
            <p:nvPr/>
          </p:nvCxnSpPr>
          <p:spPr>
            <a:xfrm flipV="1">
              <a:off x="1552353" y="2609092"/>
              <a:ext cx="37001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5237736" y="2418734"/>
              <a:ext cx="0" cy="18288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1554222" y="2422964"/>
              <a:ext cx="0" cy="175609"/>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7" name="Right Arrow 6"/>
          <p:cNvSpPr/>
          <p:nvPr/>
        </p:nvSpPr>
        <p:spPr>
          <a:xfrm>
            <a:off x="5872766" y="4172754"/>
            <a:ext cx="450761" cy="12878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189208" y="1570776"/>
            <a:ext cx="894797" cy="276999"/>
          </a:xfrm>
          <a:prstGeom prst="borderCallout1">
            <a:avLst>
              <a:gd name="adj1" fmla="val 98953"/>
              <a:gd name="adj2" fmla="val 43612"/>
              <a:gd name="adj3" fmla="val 144200"/>
              <a:gd name="adj4" fmla="val 44021"/>
            </a:avLst>
          </a:prstGeom>
          <a:noFill/>
          <a:ln>
            <a:solidFill>
              <a:srgbClr val="FF0000"/>
            </a:solidFill>
            <a:headEnd type="none" w="med" len="med"/>
            <a:tailEnd type="arrow" w="med" len="med"/>
          </a:ln>
        </p:spPr>
        <p:txBody>
          <a:bodyPr wrap="none" rtlCol="0">
            <a:spAutoFit/>
          </a:bodyPr>
          <a:lstStyle/>
          <a:p>
            <a:r>
              <a:rPr lang="en-US" sz="1200" b="1" dirty="0" err="1"/>
              <a:t>Min_index</a:t>
            </a:r>
            <a:endParaRPr lang="en-US" sz="1200" b="1" dirty="0"/>
          </a:p>
        </p:txBody>
      </p:sp>
    </p:spTree>
    <p:extLst>
      <p:ext uri="{BB962C8B-B14F-4D97-AF65-F5344CB8AC3E}">
        <p14:creationId xmlns:p14="http://schemas.microsoft.com/office/powerpoint/2010/main" val="1163168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3" name="Date Placeholder 2"/>
          <p:cNvSpPr>
            <a:spLocks noGrp="1"/>
          </p:cNvSpPr>
          <p:nvPr>
            <p:ph type="dt" sz="half" idx="10"/>
          </p:nvPr>
        </p:nvSpPr>
        <p:spPr/>
        <p:txBody>
          <a:bodyPr/>
          <a:lstStyle/>
          <a:p>
            <a:r>
              <a:rPr lang="en-US"/>
              <a:t>10/02/2017</a:t>
            </a:r>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6" name="Content Placeholder 5"/>
          <p:cNvSpPr>
            <a:spLocks noGrp="1"/>
          </p:cNvSpPr>
          <p:nvPr>
            <p:ph sz="quarter" idx="1"/>
          </p:nvPr>
        </p:nvSpPr>
        <p:spPr/>
        <p:txBody>
          <a:bodyPr>
            <a:normAutofit/>
          </a:bodyPr>
          <a:lstStyle/>
          <a:p>
            <a:pPr marL="0" indent="0" fontAlgn="t">
              <a:buNone/>
            </a:pPr>
            <a:endParaRPr lang="en-US" dirty="0"/>
          </a:p>
        </p:txBody>
      </p:sp>
      <p:graphicFrame>
        <p:nvGraphicFramePr>
          <p:cNvPr id="19" name="Content Placeholder 6"/>
          <p:cNvGraphicFramePr>
            <a:graphicFrameLocks/>
          </p:cNvGraphicFramePr>
          <p:nvPr>
            <p:extLst/>
          </p:nvPr>
        </p:nvGraphicFramePr>
        <p:xfrm>
          <a:off x="1207659" y="1670134"/>
          <a:ext cx="4472466" cy="741680"/>
        </p:xfrm>
        <a:graphic>
          <a:graphicData uri="http://schemas.openxmlformats.org/drawingml/2006/table">
            <a:tbl>
              <a:tblPr firstRow="1" bandRow="1">
                <a:tableStyleId>{BDBED569-4797-4DF1-A0F4-6AAB3CD982D8}</a:tableStyleId>
              </a:tblPr>
              <a:tblGrid>
                <a:gridCol w="745411">
                  <a:extLst>
                    <a:ext uri="{9D8B030D-6E8A-4147-A177-3AD203B41FA5}">
                      <a16:colId xmlns:a16="http://schemas.microsoft.com/office/drawing/2014/main" val="20000"/>
                    </a:ext>
                  </a:extLst>
                </a:gridCol>
                <a:gridCol w="745411">
                  <a:extLst>
                    <a:ext uri="{9D8B030D-6E8A-4147-A177-3AD203B41FA5}">
                      <a16:colId xmlns:a16="http://schemas.microsoft.com/office/drawing/2014/main" val="20001"/>
                    </a:ext>
                  </a:extLst>
                </a:gridCol>
                <a:gridCol w="745411">
                  <a:extLst>
                    <a:ext uri="{9D8B030D-6E8A-4147-A177-3AD203B41FA5}">
                      <a16:colId xmlns:a16="http://schemas.microsoft.com/office/drawing/2014/main" val="20002"/>
                    </a:ext>
                  </a:extLst>
                </a:gridCol>
                <a:gridCol w="745411">
                  <a:extLst>
                    <a:ext uri="{9D8B030D-6E8A-4147-A177-3AD203B41FA5}">
                      <a16:colId xmlns:a16="http://schemas.microsoft.com/office/drawing/2014/main" val="20003"/>
                    </a:ext>
                  </a:extLst>
                </a:gridCol>
                <a:gridCol w="745411">
                  <a:extLst>
                    <a:ext uri="{9D8B030D-6E8A-4147-A177-3AD203B41FA5}">
                      <a16:colId xmlns:a16="http://schemas.microsoft.com/office/drawing/2014/main" val="20004"/>
                    </a:ext>
                  </a:extLst>
                </a:gridCol>
                <a:gridCol w="745411">
                  <a:extLst>
                    <a:ext uri="{9D8B030D-6E8A-4147-A177-3AD203B41FA5}">
                      <a16:colId xmlns:a16="http://schemas.microsoft.com/office/drawing/2014/main" val="20005"/>
                    </a:ext>
                  </a:extLst>
                </a:gridCol>
              </a:tblGrid>
              <a:tr h="370840">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solidFill>
                      <a:srgbClr val="92D050"/>
                    </a:solidFill>
                  </a:tcPr>
                </a:tc>
                <a:extLst>
                  <a:ext uri="{0D108BD9-81ED-4DB2-BD59-A6C34878D82A}">
                    <a16:rowId xmlns:a16="http://schemas.microsoft.com/office/drawing/2014/main" val="10000"/>
                  </a:ext>
                </a:extLst>
              </a:tr>
              <a:tr h="370840">
                <a:tc>
                  <a:txBody>
                    <a:bodyPr/>
                    <a:lstStyle/>
                    <a:p>
                      <a:r>
                        <a:rPr lang="en-US" dirty="0"/>
                        <a:t>8</a:t>
                      </a:r>
                    </a:p>
                  </a:txBody>
                  <a:tcPr/>
                </a:tc>
                <a:tc>
                  <a:txBody>
                    <a:bodyPr/>
                    <a:lstStyle/>
                    <a:p>
                      <a:r>
                        <a:rPr lang="en-US" dirty="0"/>
                        <a:t>20</a:t>
                      </a:r>
                    </a:p>
                  </a:txBody>
                  <a:tcPr/>
                </a:tc>
                <a:tc>
                  <a:txBody>
                    <a:bodyPr/>
                    <a:lstStyle/>
                    <a:p>
                      <a:r>
                        <a:rPr lang="en-US" dirty="0"/>
                        <a:t>15</a:t>
                      </a:r>
                    </a:p>
                  </a:txBody>
                  <a:tcPr/>
                </a:tc>
                <a:tc>
                  <a:txBody>
                    <a:bodyPr/>
                    <a:lstStyle/>
                    <a:p>
                      <a:r>
                        <a:rPr lang="en-US" dirty="0"/>
                        <a:t>-5</a:t>
                      </a:r>
                    </a:p>
                  </a:txBody>
                  <a:tcPr/>
                </a:tc>
                <a:tc>
                  <a:txBody>
                    <a:bodyPr/>
                    <a:lstStyle/>
                    <a:p>
                      <a:r>
                        <a:rPr lang="en-US" dirty="0"/>
                        <a:t>7</a:t>
                      </a:r>
                    </a:p>
                  </a:txBody>
                  <a:tcPr/>
                </a:tc>
                <a:tc>
                  <a:txBody>
                    <a:bodyPr/>
                    <a:lstStyle/>
                    <a:p>
                      <a:r>
                        <a:rPr lang="en-US" dirty="0"/>
                        <a:t>-55</a:t>
                      </a:r>
                    </a:p>
                  </a:txBody>
                  <a:tcPr>
                    <a:solidFill>
                      <a:srgbClr val="92D050"/>
                    </a:solidFill>
                  </a:tcPr>
                </a:tc>
                <a:extLst>
                  <a:ext uri="{0D108BD9-81ED-4DB2-BD59-A6C34878D82A}">
                    <a16:rowId xmlns:a16="http://schemas.microsoft.com/office/drawing/2014/main" val="10001"/>
                  </a:ext>
                </a:extLst>
              </a:tr>
            </a:tbl>
          </a:graphicData>
        </a:graphic>
      </p:graphicFrame>
      <p:graphicFrame>
        <p:nvGraphicFramePr>
          <p:cNvPr id="20" name="Content Placeholder 6"/>
          <p:cNvGraphicFramePr>
            <a:graphicFrameLocks/>
          </p:cNvGraphicFramePr>
          <p:nvPr>
            <p:extLst/>
          </p:nvPr>
        </p:nvGraphicFramePr>
        <p:xfrm>
          <a:off x="6204962" y="1670128"/>
          <a:ext cx="4472466" cy="741680"/>
        </p:xfrm>
        <a:graphic>
          <a:graphicData uri="http://schemas.openxmlformats.org/drawingml/2006/table">
            <a:tbl>
              <a:tblPr firstRow="1" bandRow="1">
                <a:tableStyleId>{BDBED569-4797-4DF1-A0F4-6AAB3CD982D8}</a:tableStyleId>
              </a:tblPr>
              <a:tblGrid>
                <a:gridCol w="745411">
                  <a:extLst>
                    <a:ext uri="{9D8B030D-6E8A-4147-A177-3AD203B41FA5}">
                      <a16:colId xmlns:a16="http://schemas.microsoft.com/office/drawing/2014/main" val="20000"/>
                    </a:ext>
                  </a:extLst>
                </a:gridCol>
                <a:gridCol w="745411">
                  <a:extLst>
                    <a:ext uri="{9D8B030D-6E8A-4147-A177-3AD203B41FA5}">
                      <a16:colId xmlns:a16="http://schemas.microsoft.com/office/drawing/2014/main" val="20001"/>
                    </a:ext>
                  </a:extLst>
                </a:gridCol>
                <a:gridCol w="745411">
                  <a:extLst>
                    <a:ext uri="{9D8B030D-6E8A-4147-A177-3AD203B41FA5}">
                      <a16:colId xmlns:a16="http://schemas.microsoft.com/office/drawing/2014/main" val="20002"/>
                    </a:ext>
                  </a:extLst>
                </a:gridCol>
                <a:gridCol w="745411">
                  <a:extLst>
                    <a:ext uri="{9D8B030D-6E8A-4147-A177-3AD203B41FA5}">
                      <a16:colId xmlns:a16="http://schemas.microsoft.com/office/drawing/2014/main" val="20003"/>
                    </a:ext>
                  </a:extLst>
                </a:gridCol>
                <a:gridCol w="745411">
                  <a:extLst>
                    <a:ext uri="{9D8B030D-6E8A-4147-A177-3AD203B41FA5}">
                      <a16:colId xmlns:a16="http://schemas.microsoft.com/office/drawing/2014/main" val="20004"/>
                    </a:ext>
                  </a:extLst>
                </a:gridCol>
                <a:gridCol w="745411">
                  <a:extLst>
                    <a:ext uri="{9D8B030D-6E8A-4147-A177-3AD203B41FA5}">
                      <a16:colId xmlns:a16="http://schemas.microsoft.com/office/drawing/2014/main" val="20005"/>
                    </a:ext>
                  </a:extLst>
                </a:gridCol>
              </a:tblGrid>
              <a:tr h="370840">
                <a:tc>
                  <a:txBody>
                    <a:bodyPr/>
                    <a:lstStyle/>
                    <a:p>
                      <a:r>
                        <a:rPr lang="en-US" dirty="0"/>
                        <a:t>0</a:t>
                      </a:r>
                    </a:p>
                  </a:txBody>
                  <a:tcPr>
                    <a:solidFill>
                      <a:srgbClr val="FFC000"/>
                    </a:solidFill>
                  </a:tcPr>
                </a:tc>
                <a:tc>
                  <a:txBody>
                    <a:bodyPr/>
                    <a:lstStyle/>
                    <a:p>
                      <a:r>
                        <a:rPr lang="en-US" dirty="0"/>
                        <a:t>1</a:t>
                      </a:r>
                    </a:p>
                  </a:txBody>
                  <a:tcPr/>
                </a:tc>
                <a:tc>
                  <a:txBody>
                    <a:bodyPr/>
                    <a:lstStyle/>
                    <a:p>
                      <a:r>
                        <a:rPr lang="en-US" dirty="0"/>
                        <a:t>2</a:t>
                      </a:r>
                    </a:p>
                  </a:txBody>
                  <a:tcPr/>
                </a:tc>
                <a:tc>
                  <a:txBody>
                    <a:bodyPr/>
                    <a:lstStyle/>
                    <a:p>
                      <a:r>
                        <a:rPr lang="en-US" dirty="0"/>
                        <a:t>3</a:t>
                      </a:r>
                    </a:p>
                  </a:txBody>
                  <a:tcPr>
                    <a:solidFill>
                      <a:srgbClr val="92D050"/>
                    </a:solidFill>
                  </a:tcPr>
                </a:tc>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0000"/>
                  </a:ext>
                </a:extLst>
              </a:tr>
              <a:tr h="370840">
                <a:tc>
                  <a:txBody>
                    <a:bodyPr/>
                    <a:lstStyle/>
                    <a:p>
                      <a:r>
                        <a:rPr lang="en-US" dirty="0"/>
                        <a:t>-55</a:t>
                      </a:r>
                    </a:p>
                  </a:txBody>
                  <a:tcPr>
                    <a:solidFill>
                      <a:srgbClr val="FFC000"/>
                    </a:solidFill>
                  </a:tcPr>
                </a:tc>
                <a:tc>
                  <a:txBody>
                    <a:bodyPr/>
                    <a:lstStyle/>
                    <a:p>
                      <a:r>
                        <a:rPr lang="en-US" dirty="0"/>
                        <a:t>20</a:t>
                      </a:r>
                    </a:p>
                  </a:txBody>
                  <a:tcPr/>
                </a:tc>
                <a:tc>
                  <a:txBody>
                    <a:bodyPr/>
                    <a:lstStyle/>
                    <a:p>
                      <a:r>
                        <a:rPr lang="en-US" dirty="0"/>
                        <a:t>15</a:t>
                      </a:r>
                    </a:p>
                  </a:txBody>
                  <a:tcPr/>
                </a:tc>
                <a:tc>
                  <a:txBody>
                    <a:bodyPr/>
                    <a:lstStyle/>
                    <a:p>
                      <a:r>
                        <a:rPr lang="en-US" dirty="0"/>
                        <a:t>-5</a:t>
                      </a:r>
                    </a:p>
                  </a:txBody>
                  <a:tcPr>
                    <a:solidFill>
                      <a:srgbClr val="92D050"/>
                    </a:solidFill>
                  </a:tcPr>
                </a:tc>
                <a:tc>
                  <a:txBody>
                    <a:bodyPr/>
                    <a:lstStyle/>
                    <a:p>
                      <a:r>
                        <a:rPr lang="en-US" dirty="0"/>
                        <a:t>7</a:t>
                      </a:r>
                    </a:p>
                  </a:txBody>
                  <a:tcPr/>
                </a:tc>
                <a:tc>
                  <a:txBody>
                    <a:bodyPr/>
                    <a:lstStyle/>
                    <a:p>
                      <a:r>
                        <a:rPr lang="en-US" dirty="0"/>
                        <a:t>8</a:t>
                      </a:r>
                    </a:p>
                  </a:txBody>
                  <a:tcPr/>
                </a:tc>
                <a:extLst>
                  <a:ext uri="{0D108BD9-81ED-4DB2-BD59-A6C34878D82A}">
                    <a16:rowId xmlns:a16="http://schemas.microsoft.com/office/drawing/2014/main" val="10001"/>
                  </a:ext>
                </a:extLst>
              </a:tr>
            </a:tbl>
          </a:graphicData>
        </a:graphic>
      </p:graphicFrame>
      <p:graphicFrame>
        <p:nvGraphicFramePr>
          <p:cNvPr id="21" name="Content Placeholder 6"/>
          <p:cNvGraphicFramePr>
            <a:graphicFrameLocks/>
          </p:cNvGraphicFramePr>
          <p:nvPr>
            <p:extLst/>
          </p:nvPr>
        </p:nvGraphicFramePr>
        <p:xfrm>
          <a:off x="1189940" y="2779452"/>
          <a:ext cx="4509109" cy="741680"/>
        </p:xfrm>
        <a:graphic>
          <a:graphicData uri="http://schemas.openxmlformats.org/drawingml/2006/table">
            <a:tbl>
              <a:tblPr firstRow="1" bandRow="1">
                <a:tableStyleId>{BDBED569-4797-4DF1-A0F4-6AAB3CD982D8}</a:tableStyleId>
              </a:tblPr>
              <a:tblGrid>
                <a:gridCol w="823529">
                  <a:extLst>
                    <a:ext uri="{9D8B030D-6E8A-4147-A177-3AD203B41FA5}">
                      <a16:colId xmlns:a16="http://schemas.microsoft.com/office/drawing/2014/main" val="20000"/>
                    </a:ext>
                  </a:extLst>
                </a:gridCol>
                <a:gridCol w="823529">
                  <a:extLst>
                    <a:ext uri="{9D8B030D-6E8A-4147-A177-3AD203B41FA5}">
                      <a16:colId xmlns:a16="http://schemas.microsoft.com/office/drawing/2014/main" val="20001"/>
                    </a:ext>
                  </a:extLst>
                </a:gridCol>
                <a:gridCol w="714276">
                  <a:extLst>
                    <a:ext uri="{9D8B030D-6E8A-4147-A177-3AD203B41FA5}">
                      <a16:colId xmlns:a16="http://schemas.microsoft.com/office/drawing/2014/main" val="20002"/>
                    </a:ext>
                  </a:extLst>
                </a:gridCol>
                <a:gridCol w="701749">
                  <a:extLst>
                    <a:ext uri="{9D8B030D-6E8A-4147-A177-3AD203B41FA5}">
                      <a16:colId xmlns:a16="http://schemas.microsoft.com/office/drawing/2014/main" val="20003"/>
                    </a:ext>
                  </a:extLst>
                </a:gridCol>
                <a:gridCol w="701749">
                  <a:extLst>
                    <a:ext uri="{9D8B030D-6E8A-4147-A177-3AD203B41FA5}">
                      <a16:colId xmlns:a16="http://schemas.microsoft.com/office/drawing/2014/main" val="20004"/>
                    </a:ext>
                  </a:extLst>
                </a:gridCol>
                <a:gridCol w="744277">
                  <a:extLst>
                    <a:ext uri="{9D8B030D-6E8A-4147-A177-3AD203B41FA5}">
                      <a16:colId xmlns:a16="http://schemas.microsoft.com/office/drawing/2014/main" val="20005"/>
                    </a:ext>
                  </a:extLst>
                </a:gridCol>
              </a:tblGrid>
              <a:tr h="370840">
                <a:tc>
                  <a:txBody>
                    <a:bodyPr/>
                    <a:lstStyle/>
                    <a:p>
                      <a:r>
                        <a:rPr lang="en-US" dirty="0"/>
                        <a:t>0</a:t>
                      </a:r>
                    </a:p>
                  </a:txBody>
                  <a:tcPr>
                    <a:solidFill>
                      <a:srgbClr val="FFC000"/>
                    </a:solidFill>
                  </a:tcPr>
                </a:tc>
                <a:tc>
                  <a:txBody>
                    <a:bodyPr/>
                    <a:lstStyle/>
                    <a:p>
                      <a:r>
                        <a:rPr lang="en-US" dirty="0"/>
                        <a:t>1</a:t>
                      </a:r>
                    </a:p>
                  </a:txBody>
                  <a:tcPr>
                    <a:solidFill>
                      <a:srgbClr val="FFC000"/>
                    </a:solidFill>
                  </a:tcPr>
                </a:tc>
                <a:tc>
                  <a:txBody>
                    <a:bodyPr/>
                    <a:lstStyle/>
                    <a:p>
                      <a:r>
                        <a:rPr lang="en-US" dirty="0"/>
                        <a:t>2</a:t>
                      </a:r>
                    </a:p>
                  </a:txBody>
                  <a:tcPr/>
                </a:tc>
                <a:tc>
                  <a:txBody>
                    <a:bodyPr/>
                    <a:lstStyle/>
                    <a:p>
                      <a:r>
                        <a:rPr lang="en-US" dirty="0"/>
                        <a:t>3</a:t>
                      </a:r>
                    </a:p>
                  </a:txBody>
                  <a:tcPr/>
                </a:tc>
                <a:tc>
                  <a:txBody>
                    <a:bodyPr/>
                    <a:lstStyle/>
                    <a:p>
                      <a:r>
                        <a:rPr lang="en-US" dirty="0"/>
                        <a:t>4</a:t>
                      </a:r>
                    </a:p>
                  </a:txBody>
                  <a:tcPr>
                    <a:solidFill>
                      <a:srgbClr val="92D050"/>
                    </a:solidFill>
                  </a:tcPr>
                </a:tc>
                <a:tc>
                  <a:txBody>
                    <a:bodyPr/>
                    <a:lstStyle/>
                    <a:p>
                      <a:r>
                        <a:rPr lang="en-US" dirty="0"/>
                        <a:t>5</a:t>
                      </a:r>
                    </a:p>
                  </a:txBody>
                  <a:tcPr/>
                </a:tc>
                <a:extLst>
                  <a:ext uri="{0D108BD9-81ED-4DB2-BD59-A6C34878D82A}">
                    <a16:rowId xmlns:a16="http://schemas.microsoft.com/office/drawing/2014/main" val="10000"/>
                  </a:ext>
                </a:extLst>
              </a:tr>
              <a:tr h="370840">
                <a:tc>
                  <a:txBody>
                    <a:bodyPr/>
                    <a:lstStyle/>
                    <a:p>
                      <a:r>
                        <a:rPr lang="en-US" dirty="0"/>
                        <a:t>-55</a:t>
                      </a:r>
                    </a:p>
                  </a:txBody>
                  <a:tcPr>
                    <a:solidFill>
                      <a:srgbClr val="FFC000"/>
                    </a:solidFill>
                  </a:tcPr>
                </a:tc>
                <a:tc>
                  <a:txBody>
                    <a:bodyPr/>
                    <a:lstStyle/>
                    <a:p>
                      <a:r>
                        <a:rPr lang="en-US" dirty="0"/>
                        <a:t>-5</a:t>
                      </a:r>
                    </a:p>
                  </a:txBody>
                  <a:tcPr>
                    <a:solidFill>
                      <a:srgbClr val="FFC000"/>
                    </a:solidFill>
                  </a:tcPr>
                </a:tc>
                <a:tc>
                  <a:txBody>
                    <a:bodyPr/>
                    <a:lstStyle/>
                    <a:p>
                      <a:r>
                        <a:rPr lang="en-US" dirty="0"/>
                        <a:t>15</a:t>
                      </a:r>
                    </a:p>
                  </a:txBody>
                  <a:tcPr/>
                </a:tc>
                <a:tc>
                  <a:txBody>
                    <a:bodyPr/>
                    <a:lstStyle/>
                    <a:p>
                      <a:r>
                        <a:rPr lang="en-US" dirty="0"/>
                        <a:t>20</a:t>
                      </a:r>
                    </a:p>
                  </a:txBody>
                  <a:tcPr/>
                </a:tc>
                <a:tc>
                  <a:txBody>
                    <a:bodyPr/>
                    <a:lstStyle/>
                    <a:p>
                      <a:r>
                        <a:rPr lang="en-US" dirty="0"/>
                        <a:t>7</a:t>
                      </a:r>
                    </a:p>
                  </a:txBody>
                  <a:tcPr>
                    <a:solidFill>
                      <a:srgbClr val="92D050"/>
                    </a:solidFill>
                  </a:tcPr>
                </a:tc>
                <a:tc>
                  <a:txBody>
                    <a:bodyPr/>
                    <a:lstStyle/>
                    <a:p>
                      <a:r>
                        <a:rPr lang="en-US" dirty="0"/>
                        <a:t>8</a:t>
                      </a:r>
                    </a:p>
                  </a:txBody>
                  <a:tcPr/>
                </a:tc>
                <a:extLst>
                  <a:ext uri="{0D108BD9-81ED-4DB2-BD59-A6C34878D82A}">
                    <a16:rowId xmlns:a16="http://schemas.microsoft.com/office/drawing/2014/main" val="10001"/>
                  </a:ext>
                </a:extLst>
              </a:tr>
            </a:tbl>
          </a:graphicData>
        </a:graphic>
      </p:graphicFrame>
      <p:graphicFrame>
        <p:nvGraphicFramePr>
          <p:cNvPr id="22" name="Content Placeholder 6"/>
          <p:cNvGraphicFramePr>
            <a:graphicFrameLocks/>
          </p:cNvGraphicFramePr>
          <p:nvPr>
            <p:extLst/>
          </p:nvPr>
        </p:nvGraphicFramePr>
        <p:xfrm>
          <a:off x="6190786" y="2782993"/>
          <a:ext cx="4509109" cy="741680"/>
        </p:xfrm>
        <a:graphic>
          <a:graphicData uri="http://schemas.openxmlformats.org/drawingml/2006/table">
            <a:tbl>
              <a:tblPr firstRow="1" bandRow="1">
                <a:tableStyleId>{BDBED569-4797-4DF1-A0F4-6AAB3CD982D8}</a:tableStyleId>
              </a:tblPr>
              <a:tblGrid>
                <a:gridCol w="823529">
                  <a:extLst>
                    <a:ext uri="{9D8B030D-6E8A-4147-A177-3AD203B41FA5}">
                      <a16:colId xmlns:a16="http://schemas.microsoft.com/office/drawing/2014/main" val="20000"/>
                    </a:ext>
                  </a:extLst>
                </a:gridCol>
                <a:gridCol w="823529">
                  <a:extLst>
                    <a:ext uri="{9D8B030D-6E8A-4147-A177-3AD203B41FA5}">
                      <a16:colId xmlns:a16="http://schemas.microsoft.com/office/drawing/2014/main" val="20001"/>
                    </a:ext>
                  </a:extLst>
                </a:gridCol>
                <a:gridCol w="714276">
                  <a:extLst>
                    <a:ext uri="{9D8B030D-6E8A-4147-A177-3AD203B41FA5}">
                      <a16:colId xmlns:a16="http://schemas.microsoft.com/office/drawing/2014/main" val="20002"/>
                    </a:ext>
                  </a:extLst>
                </a:gridCol>
                <a:gridCol w="701749">
                  <a:extLst>
                    <a:ext uri="{9D8B030D-6E8A-4147-A177-3AD203B41FA5}">
                      <a16:colId xmlns:a16="http://schemas.microsoft.com/office/drawing/2014/main" val="20003"/>
                    </a:ext>
                  </a:extLst>
                </a:gridCol>
                <a:gridCol w="701749">
                  <a:extLst>
                    <a:ext uri="{9D8B030D-6E8A-4147-A177-3AD203B41FA5}">
                      <a16:colId xmlns:a16="http://schemas.microsoft.com/office/drawing/2014/main" val="20004"/>
                    </a:ext>
                  </a:extLst>
                </a:gridCol>
                <a:gridCol w="744277">
                  <a:extLst>
                    <a:ext uri="{9D8B030D-6E8A-4147-A177-3AD203B41FA5}">
                      <a16:colId xmlns:a16="http://schemas.microsoft.com/office/drawing/2014/main" val="20005"/>
                    </a:ext>
                  </a:extLst>
                </a:gridCol>
              </a:tblGrid>
              <a:tr h="370840">
                <a:tc>
                  <a:txBody>
                    <a:bodyPr/>
                    <a:lstStyle/>
                    <a:p>
                      <a:r>
                        <a:rPr lang="en-US" dirty="0"/>
                        <a:t>0</a:t>
                      </a:r>
                    </a:p>
                  </a:txBody>
                  <a:tcPr>
                    <a:solidFill>
                      <a:srgbClr val="FFC000"/>
                    </a:solidFill>
                  </a:tcPr>
                </a:tc>
                <a:tc>
                  <a:txBody>
                    <a:bodyPr/>
                    <a:lstStyle/>
                    <a:p>
                      <a:r>
                        <a:rPr lang="en-US" dirty="0"/>
                        <a:t>1</a:t>
                      </a:r>
                    </a:p>
                  </a:txBody>
                  <a:tcPr>
                    <a:solidFill>
                      <a:srgbClr val="FFC000"/>
                    </a:solidFill>
                  </a:tcPr>
                </a:tc>
                <a:tc>
                  <a:txBody>
                    <a:bodyPr/>
                    <a:lstStyle/>
                    <a:p>
                      <a:r>
                        <a:rPr lang="en-US" dirty="0"/>
                        <a:t>2</a:t>
                      </a:r>
                    </a:p>
                  </a:txBody>
                  <a:tcPr>
                    <a:solidFill>
                      <a:srgbClr val="FFC000"/>
                    </a:solidFill>
                  </a:tcPr>
                </a:tc>
                <a:tc>
                  <a:txBody>
                    <a:bodyPr/>
                    <a:lstStyle/>
                    <a:p>
                      <a:r>
                        <a:rPr lang="en-US" dirty="0"/>
                        <a:t>3</a:t>
                      </a:r>
                    </a:p>
                  </a:txBody>
                  <a:tcPr/>
                </a:tc>
                <a:tc>
                  <a:txBody>
                    <a:bodyPr/>
                    <a:lstStyle/>
                    <a:p>
                      <a:r>
                        <a:rPr lang="en-US" dirty="0"/>
                        <a:t>4</a:t>
                      </a:r>
                    </a:p>
                  </a:txBody>
                  <a:tcPr/>
                </a:tc>
                <a:tc>
                  <a:txBody>
                    <a:bodyPr/>
                    <a:lstStyle/>
                    <a:p>
                      <a:r>
                        <a:rPr lang="en-US" dirty="0"/>
                        <a:t>5</a:t>
                      </a:r>
                    </a:p>
                  </a:txBody>
                  <a:tcPr>
                    <a:solidFill>
                      <a:srgbClr val="92D050"/>
                    </a:solidFill>
                  </a:tcPr>
                </a:tc>
                <a:extLst>
                  <a:ext uri="{0D108BD9-81ED-4DB2-BD59-A6C34878D82A}">
                    <a16:rowId xmlns:a16="http://schemas.microsoft.com/office/drawing/2014/main" val="10000"/>
                  </a:ext>
                </a:extLst>
              </a:tr>
              <a:tr h="370840">
                <a:tc>
                  <a:txBody>
                    <a:bodyPr/>
                    <a:lstStyle/>
                    <a:p>
                      <a:r>
                        <a:rPr lang="en-US" dirty="0"/>
                        <a:t>-55</a:t>
                      </a:r>
                    </a:p>
                  </a:txBody>
                  <a:tcPr>
                    <a:solidFill>
                      <a:srgbClr val="FFC000"/>
                    </a:solidFill>
                  </a:tcPr>
                </a:tc>
                <a:tc>
                  <a:txBody>
                    <a:bodyPr/>
                    <a:lstStyle/>
                    <a:p>
                      <a:r>
                        <a:rPr lang="en-US" dirty="0"/>
                        <a:t>-5</a:t>
                      </a:r>
                    </a:p>
                  </a:txBody>
                  <a:tcPr>
                    <a:solidFill>
                      <a:srgbClr val="FFC000"/>
                    </a:solidFill>
                  </a:tcPr>
                </a:tc>
                <a:tc>
                  <a:txBody>
                    <a:bodyPr/>
                    <a:lstStyle/>
                    <a:p>
                      <a:r>
                        <a:rPr lang="en-US" dirty="0"/>
                        <a:t>7</a:t>
                      </a:r>
                    </a:p>
                  </a:txBody>
                  <a:tcPr>
                    <a:solidFill>
                      <a:srgbClr val="FFC000"/>
                    </a:solidFill>
                  </a:tcPr>
                </a:tc>
                <a:tc>
                  <a:txBody>
                    <a:bodyPr/>
                    <a:lstStyle/>
                    <a:p>
                      <a:r>
                        <a:rPr lang="en-US" dirty="0"/>
                        <a:t>20</a:t>
                      </a:r>
                    </a:p>
                  </a:txBody>
                  <a:tcPr/>
                </a:tc>
                <a:tc>
                  <a:txBody>
                    <a:bodyPr/>
                    <a:lstStyle/>
                    <a:p>
                      <a:r>
                        <a:rPr lang="en-US" dirty="0"/>
                        <a:t>15</a:t>
                      </a:r>
                    </a:p>
                  </a:txBody>
                  <a:tcPr/>
                </a:tc>
                <a:tc>
                  <a:txBody>
                    <a:bodyPr/>
                    <a:lstStyle/>
                    <a:p>
                      <a:r>
                        <a:rPr lang="en-US" dirty="0"/>
                        <a:t>8</a:t>
                      </a:r>
                    </a:p>
                  </a:txBody>
                  <a:tcPr>
                    <a:solidFill>
                      <a:srgbClr val="92D050"/>
                    </a:solidFill>
                  </a:tcPr>
                </a:tc>
                <a:extLst>
                  <a:ext uri="{0D108BD9-81ED-4DB2-BD59-A6C34878D82A}">
                    <a16:rowId xmlns:a16="http://schemas.microsoft.com/office/drawing/2014/main" val="10001"/>
                  </a:ext>
                </a:extLst>
              </a:tr>
            </a:tbl>
          </a:graphicData>
        </a:graphic>
      </p:graphicFrame>
      <p:graphicFrame>
        <p:nvGraphicFramePr>
          <p:cNvPr id="23" name="Content Placeholder 6"/>
          <p:cNvGraphicFramePr>
            <a:graphicFrameLocks/>
          </p:cNvGraphicFramePr>
          <p:nvPr>
            <p:extLst/>
          </p:nvPr>
        </p:nvGraphicFramePr>
        <p:xfrm>
          <a:off x="1197019" y="3871056"/>
          <a:ext cx="4509109" cy="741680"/>
        </p:xfrm>
        <a:graphic>
          <a:graphicData uri="http://schemas.openxmlformats.org/drawingml/2006/table">
            <a:tbl>
              <a:tblPr firstRow="1" bandRow="1">
                <a:tableStyleId>{BDBED569-4797-4DF1-A0F4-6AAB3CD982D8}</a:tableStyleId>
              </a:tblPr>
              <a:tblGrid>
                <a:gridCol w="823529">
                  <a:extLst>
                    <a:ext uri="{9D8B030D-6E8A-4147-A177-3AD203B41FA5}">
                      <a16:colId xmlns:a16="http://schemas.microsoft.com/office/drawing/2014/main" val="20000"/>
                    </a:ext>
                  </a:extLst>
                </a:gridCol>
                <a:gridCol w="823529">
                  <a:extLst>
                    <a:ext uri="{9D8B030D-6E8A-4147-A177-3AD203B41FA5}">
                      <a16:colId xmlns:a16="http://schemas.microsoft.com/office/drawing/2014/main" val="20001"/>
                    </a:ext>
                  </a:extLst>
                </a:gridCol>
                <a:gridCol w="714276">
                  <a:extLst>
                    <a:ext uri="{9D8B030D-6E8A-4147-A177-3AD203B41FA5}">
                      <a16:colId xmlns:a16="http://schemas.microsoft.com/office/drawing/2014/main" val="20002"/>
                    </a:ext>
                  </a:extLst>
                </a:gridCol>
                <a:gridCol w="701749">
                  <a:extLst>
                    <a:ext uri="{9D8B030D-6E8A-4147-A177-3AD203B41FA5}">
                      <a16:colId xmlns:a16="http://schemas.microsoft.com/office/drawing/2014/main" val="20003"/>
                    </a:ext>
                  </a:extLst>
                </a:gridCol>
                <a:gridCol w="701749">
                  <a:extLst>
                    <a:ext uri="{9D8B030D-6E8A-4147-A177-3AD203B41FA5}">
                      <a16:colId xmlns:a16="http://schemas.microsoft.com/office/drawing/2014/main" val="20004"/>
                    </a:ext>
                  </a:extLst>
                </a:gridCol>
                <a:gridCol w="744277">
                  <a:extLst>
                    <a:ext uri="{9D8B030D-6E8A-4147-A177-3AD203B41FA5}">
                      <a16:colId xmlns:a16="http://schemas.microsoft.com/office/drawing/2014/main" val="20005"/>
                    </a:ext>
                  </a:extLst>
                </a:gridCol>
              </a:tblGrid>
              <a:tr h="370840">
                <a:tc>
                  <a:txBody>
                    <a:bodyPr/>
                    <a:lstStyle/>
                    <a:p>
                      <a:r>
                        <a:rPr lang="en-US" dirty="0"/>
                        <a:t>0</a:t>
                      </a:r>
                    </a:p>
                  </a:txBody>
                  <a:tcPr>
                    <a:solidFill>
                      <a:srgbClr val="FFC000"/>
                    </a:solidFill>
                  </a:tcPr>
                </a:tc>
                <a:tc>
                  <a:txBody>
                    <a:bodyPr/>
                    <a:lstStyle/>
                    <a:p>
                      <a:r>
                        <a:rPr lang="en-US" dirty="0"/>
                        <a:t>1</a:t>
                      </a:r>
                    </a:p>
                  </a:txBody>
                  <a:tcPr>
                    <a:solidFill>
                      <a:srgbClr val="FFC000"/>
                    </a:solidFill>
                  </a:tcPr>
                </a:tc>
                <a:tc>
                  <a:txBody>
                    <a:bodyPr/>
                    <a:lstStyle/>
                    <a:p>
                      <a:r>
                        <a:rPr lang="en-US" dirty="0"/>
                        <a:t>2</a:t>
                      </a:r>
                    </a:p>
                  </a:txBody>
                  <a:tcPr>
                    <a:solidFill>
                      <a:srgbClr val="FFC000"/>
                    </a:solidFill>
                  </a:tcPr>
                </a:tc>
                <a:tc>
                  <a:txBody>
                    <a:bodyPr/>
                    <a:lstStyle/>
                    <a:p>
                      <a:r>
                        <a:rPr lang="en-US" dirty="0"/>
                        <a:t>3</a:t>
                      </a:r>
                    </a:p>
                  </a:txBody>
                  <a:tcPr>
                    <a:solidFill>
                      <a:srgbClr val="FFC000"/>
                    </a:solidFill>
                  </a:tcPr>
                </a:tc>
                <a:tc>
                  <a:txBody>
                    <a:bodyPr/>
                    <a:lstStyle/>
                    <a:p>
                      <a:r>
                        <a:rPr lang="en-US" dirty="0"/>
                        <a:t>4</a:t>
                      </a:r>
                    </a:p>
                  </a:txBody>
                  <a:tcPr>
                    <a:solidFill>
                      <a:srgbClr val="92D050"/>
                    </a:solidFill>
                  </a:tcPr>
                </a:tc>
                <a:tc>
                  <a:txBody>
                    <a:bodyPr/>
                    <a:lstStyle/>
                    <a:p>
                      <a:r>
                        <a:rPr lang="en-US" dirty="0"/>
                        <a:t>5</a:t>
                      </a:r>
                    </a:p>
                  </a:txBody>
                  <a:tcPr/>
                </a:tc>
                <a:extLst>
                  <a:ext uri="{0D108BD9-81ED-4DB2-BD59-A6C34878D82A}">
                    <a16:rowId xmlns:a16="http://schemas.microsoft.com/office/drawing/2014/main" val="10000"/>
                  </a:ext>
                </a:extLst>
              </a:tr>
              <a:tr h="370840">
                <a:tc>
                  <a:txBody>
                    <a:bodyPr/>
                    <a:lstStyle/>
                    <a:p>
                      <a:r>
                        <a:rPr lang="en-US" dirty="0"/>
                        <a:t>-55</a:t>
                      </a:r>
                    </a:p>
                  </a:txBody>
                  <a:tcPr>
                    <a:solidFill>
                      <a:srgbClr val="FFC000"/>
                    </a:solidFill>
                  </a:tcPr>
                </a:tc>
                <a:tc>
                  <a:txBody>
                    <a:bodyPr/>
                    <a:lstStyle/>
                    <a:p>
                      <a:r>
                        <a:rPr lang="en-US" dirty="0"/>
                        <a:t>-5</a:t>
                      </a:r>
                    </a:p>
                  </a:txBody>
                  <a:tcPr>
                    <a:solidFill>
                      <a:srgbClr val="FFC000"/>
                    </a:solidFill>
                  </a:tcPr>
                </a:tc>
                <a:tc>
                  <a:txBody>
                    <a:bodyPr/>
                    <a:lstStyle/>
                    <a:p>
                      <a:r>
                        <a:rPr lang="en-US" dirty="0"/>
                        <a:t>7</a:t>
                      </a:r>
                    </a:p>
                  </a:txBody>
                  <a:tcPr>
                    <a:solidFill>
                      <a:srgbClr val="FFC000"/>
                    </a:solidFill>
                  </a:tcPr>
                </a:tc>
                <a:tc>
                  <a:txBody>
                    <a:bodyPr/>
                    <a:lstStyle/>
                    <a:p>
                      <a:r>
                        <a:rPr lang="en-US" dirty="0"/>
                        <a:t>8</a:t>
                      </a:r>
                    </a:p>
                  </a:txBody>
                  <a:tcPr>
                    <a:solidFill>
                      <a:srgbClr val="FFC000"/>
                    </a:solidFill>
                  </a:tcPr>
                </a:tc>
                <a:tc>
                  <a:txBody>
                    <a:bodyPr/>
                    <a:lstStyle/>
                    <a:p>
                      <a:r>
                        <a:rPr lang="en-US" dirty="0"/>
                        <a:t>15</a:t>
                      </a:r>
                    </a:p>
                  </a:txBody>
                  <a:tcPr>
                    <a:solidFill>
                      <a:srgbClr val="92D050"/>
                    </a:solidFill>
                  </a:tcPr>
                </a:tc>
                <a:tc>
                  <a:txBody>
                    <a:bodyPr/>
                    <a:lstStyle/>
                    <a:p>
                      <a:r>
                        <a:rPr lang="en-US" dirty="0"/>
                        <a:t>20</a:t>
                      </a:r>
                    </a:p>
                  </a:txBody>
                  <a:tcPr/>
                </a:tc>
                <a:extLst>
                  <a:ext uri="{0D108BD9-81ED-4DB2-BD59-A6C34878D82A}">
                    <a16:rowId xmlns:a16="http://schemas.microsoft.com/office/drawing/2014/main" val="10001"/>
                  </a:ext>
                </a:extLst>
              </a:tr>
            </a:tbl>
          </a:graphicData>
        </a:graphic>
      </p:graphicFrame>
      <p:graphicFrame>
        <p:nvGraphicFramePr>
          <p:cNvPr id="24" name="Content Placeholder 6"/>
          <p:cNvGraphicFramePr>
            <a:graphicFrameLocks/>
          </p:cNvGraphicFramePr>
          <p:nvPr>
            <p:extLst/>
          </p:nvPr>
        </p:nvGraphicFramePr>
        <p:xfrm>
          <a:off x="6197866" y="3874599"/>
          <a:ext cx="4509109" cy="741680"/>
        </p:xfrm>
        <a:graphic>
          <a:graphicData uri="http://schemas.openxmlformats.org/drawingml/2006/table">
            <a:tbl>
              <a:tblPr firstRow="1" bandRow="1">
                <a:tableStyleId>{BDBED569-4797-4DF1-A0F4-6AAB3CD982D8}</a:tableStyleId>
              </a:tblPr>
              <a:tblGrid>
                <a:gridCol w="823529">
                  <a:extLst>
                    <a:ext uri="{9D8B030D-6E8A-4147-A177-3AD203B41FA5}">
                      <a16:colId xmlns:a16="http://schemas.microsoft.com/office/drawing/2014/main" val="20000"/>
                    </a:ext>
                  </a:extLst>
                </a:gridCol>
                <a:gridCol w="823529">
                  <a:extLst>
                    <a:ext uri="{9D8B030D-6E8A-4147-A177-3AD203B41FA5}">
                      <a16:colId xmlns:a16="http://schemas.microsoft.com/office/drawing/2014/main" val="20001"/>
                    </a:ext>
                  </a:extLst>
                </a:gridCol>
                <a:gridCol w="714276">
                  <a:extLst>
                    <a:ext uri="{9D8B030D-6E8A-4147-A177-3AD203B41FA5}">
                      <a16:colId xmlns:a16="http://schemas.microsoft.com/office/drawing/2014/main" val="20002"/>
                    </a:ext>
                  </a:extLst>
                </a:gridCol>
                <a:gridCol w="701749">
                  <a:extLst>
                    <a:ext uri="{9D8B030D-6E8A-4147-A177-3AD203B41FA5}">
                      <a16:colId xmlns:a16="http://schemas.microsoft.com/office/drawing/2014/main" val="20003"/>
                    </a:ext>
                  </a:extLst>
                </a:gridCol>
                <a:gridCol w="701749">
                  <a:extLst>
                    <a:ext uri="{9D8B030D-6E8A-4147-A177-3AD203B41FA5}">
                      <a16:colId xmlns:a16="http://schemas.microsoft.com/office/drawing/2014/main" val="20004"/>
                    </a:ext>
                  </a:extLst>
                </a:gridCol>
                <a:gridCol w="744277">
                  <a:extLst>
                    <a:ext uri="{9D8B030D-6E8A-4147-A177-3AD203B41FA5}">
                      <a16:colId xmlns:a16="http://schemas.microsoft.com/office/drawing/2014/main" val="20005"/>
                    </a:ext>
                  </a:extLst>
                </a:gridCol>
              </a:tblGrid>
              <a:tr h="370840">
                <a:tc>
                  <a:txBody>
                    <a:bodyPr/>
                    <a:lstStyle/>
                    <a:p>
                      <a:r>
                        <a:rPr lang="en-US" dirty="0"/>
                        <a:t>0</a:t>
                      </a:r>
                    </a:p>
                  </a:txBody>
                  <a:tcPr>
                    <a:solidFill>
                      <a:srgbClr val="FFC000"/>
                    </a:solidFill>
                  </a:tcPr>
                </a:tc>
                <a:tc>
                  <a:txBody>
                    <a:bodyPr/>
                    <a:lstStyle/>
                    <a:p>
                      <a:r>
                        <a:rPr lang="en-US" dirty="0"/>
                        <a:t>1</a:t>
                      </a:r>
                    </a:p>
                  </a:txBody>
                  <a:tcPr>
                    <a:solidFill>
                      <a:srgbClr val="FFC000"/>
                    </a:solidFill>
                  </a:tcPr>
                </a:tc>
                <a:tc>
                  <a:txBody>
                    <a:bodyPr/>
                    <a:lstStyle/>
                    <a:p>
                      <a:r>
                        <a:rPr lang="en-US" dirty="0"/>
                        <a:t>2</a:t>
                      </a:r>
                    </a:p>
                  </a:txBody>
                  <a:tcPr>
                    <a:solidFill>
                      <a:srgbClr val="FFC000"/>
                    </a:solidFill>
                  </a:tcPr>
                </a:tc>
                <a:tc>
                  <a:txBody>
                    <a:bodyPr/>
                    <a:lstStyle/>
                    <a:p>
                      <a:r>
                        <a:rPr lang="en-US" dirty="0"/>
                        <a:t>3</a:t>
                      </a:r>
                    </a:p>
                  </a:txBody>
                  <a:tcPr>
                    <a:solidFill>
                      <a:srgbClr val="FFC000"/>
                    </a:solidFill>
                  </a:tcPr>
                </a:tc>
                <a:tc>
                  <a:txBody>
                    <a:bodyPr/>
                    <a:lstStyle/>
                    <a:p>
                      <a:r>
                        <a:rPr lang="en-US" dirty="0"/>
                        <a:t>4</a:t>
                      </a:r>
                    </a:p>
                  </a:txBody>
                  <a:tcPr>
                    <a:solidFill>
                      <a:srgbClr val="FFC000"/>
                    </a:solidFill>
                  </a:tcPr>
                </a:tc>
                <a:tc>
                  <a:txBody>
                    <a:bodyPr/>
                    <a:lstStyle/>
                    <a:p>
                      <a:r>
                        <a:rPr lang="en-US" dirty="0"/>
                        <a:t>5</a:t>
                      </a:r>
                    </a:p>
                  </a:txBody>
                  <a:tcPr>
                    <a:solidFill>
                      <a:srgbClr val="92D050"/>
                    </a:solidFill>
                  </a:tcPr>
                </a:tc>
                <a:extLst>
                  <a:ext uri="{0D108BD9-81ED-4DB2-BD59-A6C34878D82A}">
                    <a16:rowId xmlns:a16="http://schemas.microsoft.com/office/drawing/2014/main" val="10000"/>
                  </a:ext>
                </a:extLst>
              </a:tr>
              <a:tr h="370840">
                <a:tc>
                  <a:txBody>
                    <a:bodyPr/>
                    <a:lstStyle/>
                    <a:p>
                      <a:r>
                        <a:rPr lang="en-US" dirty="0"/>
                        <a:t>-55</a:t>
                      </a:r>
                    </a:p>
                  </a:txBody>
                  <a:tcPr>
                    <a:solidFill>
                      <a:srgbClr val="FFC000"/>
                    </a:solidFill>
                  </a:tcPr>
                </a:tc>
                <a:tc>
                  <a:txBody>
                    <a:bodyPr/>
                    <a:lstStyle/>
                    <a:p>
                      <a:r>
                        <a:rPr lang="en-US" dirty="0"/>
                        <a:t>-5</a:t>
                      </a:r>
                    </a:p>
                  </a:txBody>
                  <a:tcPr>
                    <a:solidFill>
                      <a:srgbClr val="FFC000"/>
                    </a:solidFill>
                  </a:tcPr>
                </a:tc>
                <a:tc>
                  <a:txBody>
                    <a:bodyPr/>
                    <a:lstStyle/>
                    <a:p>
                      <a:r>
                        <a:rPr lang="en-US" dirty="0"/>
                        <a:t>7</a:t>
                      </a:r>
                    </a:p>
                  </a:txBody>
                  <a:tcPr>
                    <a:solidFill>
                      <a:srgbClr val="FFC000"/>
                    </a:solidFill>
                  </a:tcPr>
                </a:tc>
                <a:tc>
                  <a:txBody>
                    <a:bodyPr/>
                    <a:lstStyle/>
                    <a:p>
                      <a:r>
                        <a:rPr lang="en-US" dirty="0"/>
                        <a:t>8</a:t>
                      </a:r>
                    </a:p>
                  </a:txBody>
                  <a:tcPr>
                    <a:solidFill>
                      <a:srgbClr val="FFC000"/>
                    </a:solidFill>
                  </a:tcPr>
                </a:tc>
                <a:tc>
                  <a:txBody>
                    <a:bodyPr/>
                    <a:lstStyle/>
                    <a:p>
                      <a:r>
                        <a:rPr lang="en-US" dirty="0"/>
                        <a:t>15</a:t>
                      </a:r>
                    </a:p>
                  </a:txBody>
                  <a:tcPr>
                    <a:solidFill>
                      <a:srgbClr val="FFC000"/>
                    </a:solidFill>
                  </a:tcPr>
                </a:tc>
                <a:tc>
                  <a:txBody>
                    <a:bodyPr/>
                    <a:lstStyle/>
                    <a:p>
                      <a:r>
                        <a:rPr lang="en-US" dirty="0"/>
                        <a:t>20</a:t>
                      </a:r>
                    </a:p>
                  </a:txBody>
                  <a:tcPr>
                    <a:solidFill>
                      <a:srgbClr val="92D050"/>
                    </a:solidFill>
                  </a:tcPr>
                </a:tc>
                <a:extLst>
                  <a:ext uri="{0D108BD9-81ED-4DB2-BD59-A6C34878D82A}">
                    <a16:rowId xmlns:a16="http://schemas.microsoft.com/office/drawing/2014/main" val="10001"/>
                  </a:ext>
                </a:extLst>
              </a:tr>
            </a:tbl>
          </a:graphicData>
        </a:graphic>
      </p:graphicFrame>
      <p:graphicFrame>
        <p:nvGraphicFramePr>
          <p:cNvPr id="25" name="Content Placeholder 6"/>
          <p:cNvGraphicFramePr>
            <a:graphicFrameLocks/>
          </p:cNvGraphicFramePr>
          <p:nvPr>
            <p:extLst/>
          </p:nvPr>
        </p:nvGraphicFramePr>
        <p:xfrm>
          <a:off x="4032367" y="5111523"/>
          <a:ext cx="4509109" cy="741680"/>
        </p:xfrm>
        <a:graphic>
          <a:graphicData uri="http://schemas.openxmlformats.org/drawingml/2006/table">
            <a:tbl>
              <a:tblPr firstRow="1" bandRow="1">
                <a:tableStyleId>{BDBED569-4797-4DF1-A0F4-6AAB3CD982D8}</a:tableStyleId>
              </a:tblPr>
              <a:tblGrid>
                <a:gridCol w="823529">
                  <a:extLst>
                    <a:ext uri="{9D8B030D-6E8A-4147-A177-3AD203B41FA5}">
                      <a16:colId xmlns:a16="http://schemas.microsoft.com/office/drawing/2014/main" val="20000"/>
                    </a:ext>
                  </a:extLst>
                </a:gridCol>
                <a:gridCol w="823529">
                  <a:extLst>
                    <a:ext uri="{9D8B030D-6E8A-4147-A177-3AD203B41FA5}">
                      <a16:colId xmlns:a16="http://schemas.microsoft.com/office/drawing/2014/main" val="20001"/>
                    </a:ext>
                  </a:extLst>
                </a:gridCol>
                <a:gridCol w="714276">
                  <a:extLst>
                    <a:ext uri="{9D8B030D-6E8A-4147-A177-3AD203B41FA5}">
                      <a16:colId xmlns:a16="http://schemas.microsoft.com/office/drawing/2014/main" val="20002"/>
                    </a:ext>
                  </a:extLst>
                </a:gridCol>
                <a:gridCol w="701749">
                  <a:extLst>
                    <a:ext uri="{9D8B030D-6E8A-4147-A177-3AD203B41FA5}">
                      <a16:colId xmlns:a16="http://schemas.microsoft.com/office/drawing/2014/main" val="20003"/>
                    </a:ext>
                  </a:extLst>
                </a:gridCol>
                <a:gridCol w="701749">
                  <a:extLst>
                    <a:ext uri="{9D8B030D-6E8A-4147-A177-3AD203B41FA5}">
                      <a16:colId xmlns:a16="http://schemas.microsoft.com/office/drawing/2014/main" val="20004"/>
                    </a:ext>
                  </a:extLst>
                </a:gridCol>
                <a:gridCol w="744277">
                  <a:extLst>
                    <a:ext uri="{9D8B030D-6E8A-4147-A177-3AD203B41FA5}">
                      <a16:colId xmlns:a16="http://schemas.microsoft.com/office/drawing/2014/main" val="20005"/>
                    </a:ext>
                  </a:extLst>
                </a:gridCol>
              </a:tblGrid>
              <a:tr h="370840">
                <a:tc>
                  <a:txBody>
                    <a:bodyPr/>
                    <a:lstStyle/>
                    <a:p>
                      <a:r>
                        <a:rPr lang="en-US" dirty="0"/>
                        <a:t>0</a:t>
                      </a:r>
                    </a:p>
                  </a:txBody>
                  <a:tcPr>
                    <a:solidFill>
                      <a:srgbClr val="FFC000"/>
                    </a:solidFill>
                  </a:tcPr>
                </a:tc>
                <a:tc>
                  <a:txBody>
                    <a:bodyPr/>
                    <a:lstStyle/>
                    <a:p>
                      <a:r>
                        <a:rPr lang="en-US" dirty="0"/>
                        <a:t>1</a:t>
                      </a:r>
                    </a:p>
                  </a:txBody>
                  <a:tcPr>
                    <a:solidFill>
                      <a:srgbClr val="FFC000"/>
                    </a:solidFill>
                  </a:tcPr>
                </a:tc>
                <a:tc>
                  <a:txBody>
                    <a:bodyPr/>
                    <a:lstStyle/>
                    <a:p>
                      <a:r>
                        <a:rPr lang="en-US" dirty="0"/>
                        <a:t>2</a:t>
                      </a:r>
                    </a:p>
                  </a:txBody>
                  <a:tcPr>
                    <a:solidFill>
                      <a:srgbClr val="FFC000"/>
                    </a:solidFill>
                  </a:tcPr>
                </a:tc>
                <a:tc>
                  <a:txBody>
                    <a:bodyPr/>
                    <a:lstStyle/>
                    <a:p>
                      <a:r>
                        <a:rPr lang="en-US" dirty="0"/>
                        <a:t>3</a:t>
                      </a:r>
                    </a:p>
                  </a:txBody>
                  <a:tcPr>
                    <a:solidFill>
                      <a:srgbClr val="FFC000"/>
                    </a:solidFill>
                  </a:tcPr>
                </a:tc>
                <a:tc>
                  <a:txBody>
                    <a:bodyPr/>
                    <a:lstStyle/>
                    <a:p>
                      <a:r>
                        <a:rPr lang="en-US" dirty="0"/>
                        <a:t>4</a:t>
                      </a:r>
                    </a:p>
                  </a:txBody>
                  <a:tcPr>
                    <a:solidFill>
                      <a:srgbClr val="FFC000"/>
                    </a:solidFill>
                  </a:tcPr>
                </a:tc>
                <a:tc>
                  <a:txBody>
                    <a:bodyPr/>
                    <a:lstStyle/>
                    <a:p>
                      <a:r>
                        <a:rPr lang="en-US" dirty="0"/>
                        <a:t>5</a:t>
                      </a:r>
                    </a:p>
                  </a:txBody>
                  <a:tcPr>
                    <a:solidFill>
                      <a:srgbClr val="FFC000"/>
                    </a:solidFill>
                  </a:tcPr>
                </a:tc>
                <a:extLst>
                  <a:ext uri="{0D108BD9-81ED-4DB2-BD59-A6C34878D82A}">
                    <a16:rowId xmlns:a16="http://schemas.microsoft.com/office/drawing/2014/main" val="10000"/>
                  </a:ext>
                </a:extLst>
              </a:tr>
              <a:tr h="370840">
                <a:tc>
                  <a:txBody>
                    <a:bodyPr/>
                    <a:lstStyle/>
                    <a:p>
                      <a:r>
                        <a:rPr lang="en-US" dirty="0"/>
                        <a:t>-55</a:t>
                      </a:r>
                    </a:p>
                  </a:txBody>
                  <a:tcPr>
                    <a:solidFill>
                      <a:srgbClr val="FFC000"/>
                    </a:solidFill>
                  </a:tcPr>
                </a:tc>
                <a:tc>
                  <a:txBody>
                    <a:bodyPr/>
                    <a:lstStyle/>
                    <a:p>
                      <a:r>
                        <a:rPr lang="en-US" dirty="0"/>
                        <a:t>-5</a:t>
                      </a:r>
                    </a:p>
                  </a:txBody>
                  <a:tcPr>
                    <a:solidFill>
                      <a:srgbClr val="FFC000"/>
                    </a:solidFill>
                  </a:tcPr>
                </a:tc>
                <a:tc>
                  <a:txBody>
                    <a:bodyPr/>
                    <a:lstStyle/>
                    <a:p>
                      <a:r>
                        <a:rPr lang="en-US" dirty="0"/>
                        <a:t>7</a:t>
                      </a:r>
                    </a:p>
                  </a:txBody>
                  <a:tcPr>
                    <a:solidFill>
                      <a:srgbClr val="FFC000"/>
                    </a:solidFill>
                  </a:tcPr>
                </a:tc>
                <a:tc>
                  <a:txBody>
                    <a:bodyPr/>
                    <a:lstStyle/>
                    <a:p>
                      <a:r>
                        <a:rPr lang="en-US" dirty="0"/>
                        <a:t>8</a:t>
                      </a:r>
                    </a:p>
                  </a:txBody>
                  <a:tcPr>
                    <a:solidFill>
                      <a:srgbClr val="FFC000"/>
                    </a:solidFill>
                  </a:tcPr>
                </a:tc>
                <a:tc>
                  <a:txBody>
                    <a:bodyPr/>
                    <a:lstStyle/>
                    <a:p>
                      <a:r>
                        <a:rPr lang="en-US" dirty="0"/>
                        <a:t>15</a:t>
                      </a:r>
                    </a:p>
                  </a:txBody>
                  <a:tcPr>
                    <a:solidFill>
                      <a:srgbClr val="FFC000"/>
                    </a:solidFill>
                  </a:tcPr>
                </a:tc>
                <a:tc>
                  <a:txBody>
                    <a:bodyPr/>
                    <a:lstStyle/>
                    <a:p>
                      <a:r>
                        <a:rPr lang="en-US" dirty="0"/>
                        <a:t>20</a:t>
                      </a:r>
                    </a:p>
                  </a:txBody>
                  <a:tcPr>
                    <a:solidFill>
                      <a:srgbClr val="FFC000"/>
                    </a:solidFill>
                  </a:tcPr>
                </a:tc>
                <a:extLst>
                  <a:ext uri="{0D108BD9-81ED-4DB2-BD59-A6C34878D82A}">
                    <a16:rowId xmlns:a16="http://schemas.microsoft.com/office/drawing/2014/main" val="10001"/>
                  </a:ext>
                </a:extLst>
              </a:tr>
            </a:tbl>
          </a:graphicData>
        </a:graphic>
      </p:graphicFrame>
      <p:grpSp>
        <p:nvGrpSpPr>
          <p:cNvPr id="37" name="Group 36"/>
          <p:cNvGrpSpPr/>
          <p:nvPr/>
        </p:nvGrpSpPr>
        <p:grpSpPr>
          <a:xfrm>
            <a:off x="1552353" y="2418734"/>
            <a:ext cx="3700131" cy="190358"/>
            <a:chOff x="1552353" y="2418734"/>
            <a:chExt cx="3700131" cy="190358"/>
          </a:xfrm>
        </p:grpSpPr>
        <p:cxnSp>
          <p:nvCxnSpPr>
            <p:cNvPr id="31" name="Straight Connector 30"/>
            <p:cNvCxnSpPr/>
            <p:nvPr/>
          </p:nvCxnSpPr>
          <p:spPr>
            <a:xfrm flipV="1">
              <a:off x="1552353" y="2609092"/>
              <a:ext cx="37001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5237736" y="2418734"/>
              <a:ext cx="0" cy="18288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567101" y="2422964"/>
              <a:ext cx="0" cy="175609"/>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7250148" y="2418734"/>
            <a:ext cx="1569388" cy="194588"/>
            <a:chOff x="1552353" y="2418734"/>
            <a:chExt cx="3700131" cy="190358"/>
          </a:xfrm>
        </p:grpSpPr>
        <p:cxnSp>
          <p:nvCxnSpPr>
            <p:cNvPr id="39" name="Straight Connector 38"/>
            <p:cNvCxnSpPr/>
            <p:nvPr/>
          </p:nvCxnSpPr>
          <p:spPr>
            <a:xfrm flipV="1">
              <a:off x="1552353" y="2609092"/>
              <a:ext cx="37001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5237736" y="2418734"/>
              <a:ext cx="0" cy="18288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1567101" y="2422964"/>
              <a:ext cx="0" cy="175609"/>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3037026" y="3529779"/>
            <a:ext cx="1569388" cy="194588"/>
            <a:chOff x="1552353" y="2418734"/>
            <a:chExt cx="3700131" cy="190358"/>
          </a:xfrm>
        </p:grpSpPr>
        <p:cxnSp>
          <p:nvCxnSpPr>
            <p:cNvPr id="43" name="Straight Connector 42"/>
            <p:cNvCxnSpPr/>
            <p:nvPr/>
          </p:nvCxnSpPr>
          <p:spPr>
            <a:xfrm flipV="1">
              <a:off x="1552353" y="2609092"/>
              <a:ext cx="37001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5237736" y="2418734"/>
              <a:ext cx="0" cy="18288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1567101" y="2422964"/>
              <a:ext cx="0" cy="175609"/>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8621556" y="3529779"/>
            <a:ext cx="1569579" cy="194588"/>
            <a:chOff x="1552353" y="2418734"/>
            <a:chExt cx="3700131" cy="190358"/>
          </a:xfrm>
        </p:grpSpPr>
        <p:cxnSp>
          <p:nvCxnSpPr>
            <p:cNvPr id="47" name="Straight Connector 46"/>
            <p:cNvCxnSpPr/>
            <p:nvPr/>
          </p:nvCxnSpPr>
          <p:spPr>
            <a:xfrm flipV="1">
              <a:off x="1552353" y="2609092"/>
              <a:ext cx="37001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5237736" y="2418734"/>
              <a:ext cx="0" cy="18288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1567101" y="2422964"/>
              <a:ext cx="0" cy="175609"/>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4361057" y="4626076"/>
            <a:ext cx="478203" cy="194588"/>
            <a:chOff x="1552353" y="2418734"/>
            <a:chExt cx="3700131" cy="190358"/>
          </a:xfrm>
        </p:grpSpPr>
        <p:cxnSp>
          <p:nvCxnSpPr>
            <p:cNvPr id="51" name="Straight Connector 50"/>
            <p:cNvCxnSpPr/>
            <p:nvPr/>
          </p:nvCxnSpPr>
          <p:spPr>
            <a:xfrm flipV="1">
              <a:off x="1552353" y="2609092"/>
              <a:ext cx="37001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5237736" y="2418734"/>
              <a:ext cx="0" cy="18288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1567101" y="2422964"/>
              <a:ext cx="0" cy="175609"/>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10071814" y="4626076"/>
            <a:ext cx="478203" cy="194588"/>
            <a:chOff x="1552353" y="2418734"/>
            <a:chExt cx="3700131" cy="190358"/>
          </a:xfrm>
        </p:grpSpPr>
        <p:cxnSp>
          <p:nvCxnSpPr>
            <p:cNvPr id="59" name="Straight Connector 58"/>
            <p:cNvCxnSpPr/>
            <p:nvPr/>
          </p:nvCxnSpPr>
          <p:spPr>
            <a:xfrm flipV="1">
              <a:off x="1552353" y="2609092"/>
              <a:ext cx="370013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5237736" y="2418734"/>
              <a:ext cx="0" cy="18288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567101" y="2422964"/>
              <a:ext cx="0" cy="175609"/>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3037026" y="2281176"/>
            <a:ext cx="723275" cy="369332"/>
          </a:xfrm>
          <a:prstGeom prst="rect">
            <a:avLst/>
          </a:prstGeom>
          <a:noFill/>
        </p:spPr>
        <p:txBody>
          <a:bodyPr wrap="none" rtlCol="0">
            <a:spAutoFit/>
          </a:bodyPr>
          <a:lstStyle/>
          <a:p>
            <a:r>
              <a:rPr lang="en-US" b="1" dirty="0"/>
              <a:t>Swap</a:t>
            </a:r>
          </a:p>
        </p:txBody>
      </p:sp>
    </p:spTree>
    <p:extLst>
      <p:ext uri="{BB962C8B-B14F-4D97-AF65-F5344CB8AC3E}">
        <p14:creationId xmlns:p14="http://schemas.microsoft.com/office/powerpoint/2010/main" val="3433873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3" name="Date Placeholder 2"/>
          <p:cNvSpPr>
            <a:spLocks noGrp="1"/>
          </p:cNvSpPr>
          <p:nvPr>
            <p:ph type="dt" sz="half" idx="10"/>
          </p:nvPr>
        </p:nvSpPr>
        <p:spPr/>
        <p:txBody>
          <a:bodyPr/>
          <a:lstStyle/>
          <a:p>
            <a:r>
              <a:rPr lang="en-US"/>
              <a:t>10/02/2017</a:t>
            </a:r>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6" name="Content Placeholder 5"/>
          <p:cNvSpPr>
            <a:spLocks noGrp="1"/>
          </p:cNvSpPr>
          <p:nvPr>
            <p:ph sz="quarter" idx="1"/>
          </p:nvPr>
        </p:nvSpPr>
        <p:spPr>
          <a:xfrm>
            <a:off x="609600" y="1219200"/>
            <a:ext cx="10982632" cy="4937760"/>
          </a:xfrm>
        </p:spPr>
        <p:txBody>
          <a:bodyPr>
            <a:normAutofit fontScale="62500" lnSpcReduction="20000"/>
          </a:bodyPr>
          <a:lstStyle/>
          <a:p>
            <a:pPr>
              <a:spcBef>
                <a:spcPct val="0"/>
              </a:spcBef>
              <a:buFontTx/>
              <a:buNone/>
            </a:pPr>
            <a:r>
              <a:rPr kumimoji="1" lang="en-US" sz="2800" b="1" dirty="0"/>
              <a:t>Algorithm: SELECTION_SORT(A, N)</a:t>
            </a:r>
          </a:p>
          <a:p>
            <a:pPr lvl="1">
              <a:spcBef>
                <a:spcPct val="0"/>
              </a:spcBef>
            </a:pPr>
            <a:r>
              <a:rPr kumimoji="1" lang="en-US" sz="2500" b="1" dirty="0"/>
              <a:t>Input: </a:t>
            </a:r>
            <a:r>
              <a:rPr kumimoji="1" lang="en-US" sz="2500" dirty="0"/>
              <a:t>an array and its size N</a:t>
            </a:r>
          </a:p>
          <a:p>
            <a:pPr lvl="1">
              <a:spcBef>
                <a:spcPct val="0"/>
              </a:spcBef>
            </a:pPr>
            <a:r>
              <a:rPr kumimoji="1" lang="en-US" sz="2500" b="1" dirty="0"/>
              <a:t>Output: </a:t>
            </a:r>
            <a:r>
              <a:rPr kumimoji="1" lang="en-US" sz="2500" dirty="0"/>
              <a:t>sorted array</a:t>
            </a:r>
          </a:p>
          <a:p>
            <a:pPr lvl="1">
              <a:spcBef>
                <a:spcPct val="0"/>
              </a:spcBef>
            </a:pPr>
            <a:r>
              <a:rPr kumimoji="1" lang="en-US" sz="2500" b="1" dirty="0"/>
              <a:t>Pre</a:t>
            </a:r>
            <a:r>
              <a:rPr kumimoji="1" lang="en-US" sz="2500" dirty="0"/>
              <a:t>: array must be non empty</a:t>
            </a:r>
          </a:p>
          <a:p>
            <a:pPr lvl="1">
              <a:spcBef>
                <a:spcPct val="0"/>
              </a:spcBef>
            </a:pPr>
            <a:r>
              <a:rPr kumimoji="1" lang="en-US" sz="2500" b="1" dirty="0"/>
              <a:t>Post</a:t>
            </a:r>
            <a:r>
              <a:rPr kumimoji="1" lang="en-US" sz="2500" dirty="0"/>
              <a:t>: array must be sorted</a:t>
            </a:r>
          </a:p>
          <a:p>
            <a:pPr>
              <a:spcBef>
                <a:spcPct val="0"/>
              </a:spcBef>
            </a:pPr>
            <a:r>
              <a:rPr kumimoji="1" lang="en-US" sz="2800" b="1" dirty="0"/>
              <a:t>Steps:</a:t>
            </a:r>
          </a:p>
          <a:p>
            <a:pPr marL="514350" indent="-514350">
              <a:spcBef>
                <a:spcPct val="0"/>
              </a:spcBef>
              <a:buFont typeface="+mj-lt"/>
              <a:buAutoNum type="arabicPeriod"/>
            </a:pPr>
            <a:r>
              <a:rPr kumimoji="1" lang="en-US" sz="2800" b="1" dirty="0"/>
              <a:t>  </a:t>
            </a:r>
            <a:r>
              <a:rPr kumimoji="1" lang="en-US" sz="2800" dirty="0"/>
              <a:t>Set </a:t>
            </a:r>
            <a:r>
              <a:rPr kumimoji="1" lang="en-US" sz="2800" dirty="0" err="1"/>
              <a:t>min_index</a:t>
            </a:r>
            <a:r>
              <a:rPr kumimoji="1" lang="en-US" sz="2800" dirty="0"/>
              <a:t>=-1;</a:t>
            </a:r>
          </a:p>
          <a:p>
            <a:pPr marL="514350" indent="-514350">
              <a:spcBef>
                <a:spcPct val="0"/>
              </a:spcBef>
              <a:buFont typeface="+mj-lt"/>
              <a:buAutoNum type="arabicPeriod"/>
            </a:pPr>
            <a:r>
              <a:rPr kumimoji="1" lang="en-US" sz="2800" dirty="0"/>
              <a:t>  </a:t>
            </a:r>
            <a:r>
              <a:rPr kumimoji="1" lang="en-US" sz="2800" dirty="0">
                <a:solidFill>
                  <a:srgbClr val="FF0000"/>
                </a:solidFill>
              </a:rPr>
              <a:t>For</a:t>
            </a:r>
            <a:r>
              <a:rPr kumimoji="1" lang="en-US" sz="2800" dirty="0"/>
              <a:t>(</a:t>
            </a:r>
            <a:r>
              <a:rPr kumimoji="1" lang="en-US" sz="2800" dirty="0" err="1"/>
              <a:t>i</a:t>
            </a:r>
            <a:r>
              <a:rPr kumimoji="1" lang="en-US" sz="2800" dirty="0"/>
              <a:t>=0; </a:t>
            </a:r>
            <a:r>
              <a:rPr kumimoji="1" lang="en-US" sz="2800" dirty="0" err="1"/>
              <a:t>i</a:t>
            </a:r>
            <a:r>
              <a:rPr kumimoji="1" lang="en-US" sz="2800" dirty="0"/>
              <a:t>&lt;N; </a:t>
            </a:r>
            <a:r>
              <a:rPr kumimoji="1" lang="en-US" sz="2800" dirty="0" err="1"/>
              <a:t>i</a:t>
            </a:r>
            <a:r>
              <a:rPr kumimoji="1" lang="en-US" sz="2800" dirty="0"/>
              <a:t>++)</a:t>
            </a:r>
          </a:p>
          <a:p>
            <a:pPr marL="514350" indent="-514350">
              <a:spcBef>
                <a:spcPct val="0"/>
              </a:spcBef>
              <a:buFont typeface="+mj-lt"/>
              <a:buAutoNum type="arabicPeriod"/>
            </a:pPr>
            <a:r>
              <a:rPr kumimoji="1" lang="en-US" sz="2800" dirty="0"/>
              <a:t>	</a:t>
            </a:r>
            <a:r>
              <a:rPr kumimoji="1" lang="en-US" sz="2800" dirty="0">
                <a:solidFill>
                  <a:srgbClr val="00B050"/>
                </a:solidFill>
              </a:rPr>
              <a:t>//find minimum</a:t>
            </a:r>
          </a:p>
          <a:p>
            <a:pPr marL="514350" indent="-514350">
              <a:spcBef>
                <a:spcPct val="0"/>
              </a:spcBef>
              <a:buFont typeface="+mj-lt"/>
              <a:buAutoNum type="arabicPeriod"/>
            </a:pPr>
            <a:r>
              <a:rPr kumimoji="1" lang="en-US" sz="2800" dirty="0">
                <a:solidFill>
                  <a:srgbClr val="00B050"/>
                </a:solidFill>
              </a:rPr>
              <a:t>	</a:t>
            </a:r>
            <a:r>
              <a:rPr kumimoji="1" lang="en-US" sz="2800" dirty="0" err="1"/>
              <a:t>min_index</a:t>
            </a:r>
            <a:r>
              <a:rPr kumimoji="1" lang="en-US" sz="2800" dirty="0"/>
              <a:t>=count </a:t>
            </a:r>
            <a:r>
              <a:rPr kumimoji="1" lang="en-US" sz="2800" dirty="0">
                <a:solidFill>
                  <a:srgbClr val="00B050"/>
                </a:solidFill>
              </a:rPr>
              <a:t>//consider 1</a:t>
            </a:r>
            <a:r>
              <a:rPr kumimoji="1" lang="en-US" sz="2800" baseline="30000" dirty="0">
                <a:solidFill>
                  <a:srgbClr val="00B050"/>
                </a:solidFill>
              </a:rPr>
              <a:t>st</a:t>
            </a:r>
            <a:r>
              <a:rPr kumimoji="1" lang="en-US" sz="2800" dirty="0">
                <a:solidFill>
                  <a:srgbClr val="00B050"/>
                </a:solidFill>
              </a:rPr>
              <a:t> element of remaining array minimum</a:t>
            </a:r>
          </a:p>
          <a:p>
            <a:pPr marL="514350" indent="-514350">
              <a:spcBef>
                <a:spcPct val="0"/>
              </a:spcBef>
              <a:buFont typeface="+mj-lt"/>
              <a:buAutoNum type="arabicPeriod"/>
            </a:pPr>
            <a:r>
              <a:rPr kumimoji="1" lang="en-US" sz="2800" dirty="0"/>
              <a:t>	</a:t>
            </a:r>
            <a:r>
              <a:rPr kumimoji="1" lang="en-US" sz="2800" dirty="0">
                <a:solidFill>
                  <a:srgbClr val="FF0000"/>
                </a:solidFill>
              </a:rPr>
              <a:t>for</a:t>
            </a:r>
            <a:r>
              <a:rPr kumimoji="1" lang="en-US" sz="2800" dirty="0"/>
              <a:t>(j=</a:t>
            </a:r>
            <a:r>
              <a:rPr kumimoji="1" lang="en-US" sz="2800" dirty="0" err="1"/>
              <a:t>i</a:t>
            </a:r>
            <a:r>
              <a:rPr kumimoji="1" lang="en-US" sz="2800" dirty="0"/>
              <a:t>; j&lt; N; j++)</a:t>
            </a:r>
          </a:p>
          <a:p>
            <a:pPr marL="514350" indent="-514350">
              <a:spcBef>
                <a:spcPct val="0"/>
              </a:spcBef>
              <a:buFont typeface="+mj-lt"/>
              <a:buAutoNum type="arabicPeriod"/>
            </a:pPr>
            <a:r>
              <a:rPr kumimoji="1" lang="en-US" sz="2800" dirty="0"/>
              <a:t>    		</a:t>
            </a:r>
            <a:r>
              <a:rPr kumimoji="1" lang="en-US" sz="2800" dirty="0">
                <a:solidFill>
                  <a:srgbClr val="FF0000"/>
                </a:solidFill>
              </a:rPr>
              <a:t>if</a:t>
            </a:r>
            <a:r>
              <a:rPr kumimoji="1" lang="en-US" sz="2800" dirty="0"/>
              <a:t> (A[j]&lt;A[</a:t>
            </a:r>
            <a:r>
              <a:rPr kumimoji="1" lang="en-US" sz="2800" dirty="0" err="1"/>
              <a:t>min_index</a:t>
            </a:r>
            <a:r>
              <a:rPr kumimoji="1" lang="en-US" sz="2800" dirty="0"/>
              <a:t>])</a:t>
            </a:r>
          </a:p>
          <a:p>
            <a:pPr marL="514350" indent="-514350">
              <a:spcBef>
                <a:spcPct val="0"/>
              </a:spcBef>
              <a:buFont typeface="+mj-lt"/>
              <a:buAutoNum type="arabicPeriod"/>
            </a:pPr>
            <a:r>
              <a:rPr kumimoji="1" lang="en-US" sz="2800" dirty="0"/>
              <a:t>			</a:t>
            </a:r>
            <a:r>
              <a:rPr kumimoji="1" lang="en-US" sz="2800" dirty="0" err="1"/>
              <a:t>min_index</a:t>
            </a:r>
            <a:r>
              <a:rPr kumimoji="1" lang="en-US" sz="2800" dirty="0"/>
              <a:t>=j</a:t>
            </a:r>
          </a:p>
          <a:p>
            <a:pPr marL="514350" indent="-514350">
              <a:spcBef>
                <a:spcPct val="0"/>
              </a:spcBef>
              <a:buFont typeface="+mj-lt"/>
              <a:buAutoNum type="arabicPeriod"/>
            </a:pPr>
            <a:r>
              <a:rPr kumimoji="1" lang="en-US" sz="2800" dirty="0"/>
              <a:t>		</a:t>
            </a:r>
            <a:r>
              <a:rPr kumimoji="1" lang="en-US" sz="2800" dirty="0">
                <a:solidFill>
                  <a:srgbClr val="FF0000"/>
                </a:solidFill>
              </a:rPr>
              <a:t>End if</a:t>
            </a:r>
          </a:p>
          <a:p>
            <a:pPr marL="514350" indent="-514350">
              <a:spcBef>
                <a:spcPct val="0"/>
              </a:spcBef>
              <a:buFont typeface="+mj-lt"/>
              <a:buAutoNum type="arabicPeriod"/>
            </a:pPr>
            <a:r>
              <a:rPr kumimoji="1" lang="en-US" sz="2800" dirty="0"/>
              <a:t>	</a:t>
            </a:r>
            <a:r>
              <a:rPr kumimoji="1" lang="en-US" sz="2800" dirty="0">
                <a:solidFill>
                  <a:srgbClr val="FF0000"/>
                </a:solidFill>
              </a:rPr>
              <a:t>End For</a:t>
            </a:r>
          </a:p>
          <a:p>
            <a:pPr marL="514350" indent="-514350">
              <a:spcBef>
                <a:spcPct val="0"/>
              </a:spcBef>
              <a:buFont typeface="+mj-lt"/>
              <a:buAutoNum type="arabicPeriod"/>
            </a:pPr>
            <a:r>
              <a:rPr kumimoji="1" lang="en-US" sz="2800" dirty="0"/>
              <a:t>    	</a:t>
            </a:r>
            <a:r>
              <a:rPr kumimoji="1" lang="en-US" sz="2800" dirty="0">
                <a:solidFill>
                  <a:srgbClr val="00B050"/>
                </a:solidFill>
              </a:rPr>
              <a:t>/</a:t>
            </a:r>
            <a:r>
              <a:rPr kumimoji="1" lang="en-US" sz="2500" dirty="0">
                <a:solidFill>
                  <a:srgbClr val="00B050"/>
                </a:solidFill>
              </a:rPr>
              <a:t>/swap the min with value at </a:t>
            </a:r>
            <a:r>
              <a:rPr kumimoji="1" lang="en-US" sz="2500" dirty="0" err="1">
                <a:solidFill>
                  <a:srgbClr val="00B050"/>
                </a:solidFill>
              </a:rPr>
              <a:t>i</a:t>
            </a:r>
            <a:endParaRPr kumimoji="1" lang="en-US" sz="2500" dirty="0">
              <a:solidFill>
                <a:srgbClr val="00B050"/>
              </a:solidFill>
            </a:endParaRPr>
          </a:p>
          <a:p>
            <a:pPr marL="457200" indent="-457200">
              <a:spcBef>
                <a:spcPct val="0"/>
              </a:spcBef>
              <a:buFont typeface="+mj-lt"/>
              <a:buAutoNum type="arabicPeriod"/>
            </a:pPr>
            <a:r>
              <a:rPr kumimoji="1" lang="en-US" sz="2800" dirty="0"/>
              <a:t>   	</a:t>
            </a:r>
            <a:r>
              <a:rPr kumimoji="1" lang="en-US" sz="2800" dirty="0" err="1"/>
              <a:t>tmp</a:t>
            </a:r>
            <a:r>
              <a:rPr kumimoji="1" lang="en-US" sz="2800" dirty="0"/>
              <a:t>=A[</a:t>
            </a:r>
            <a:r>
              <a:rPr kumimoji="1" lang="en-US" sz="2800" dirty="0" err="1"/>
              <a:t>min_index</a:t>
            </a:r>
            <a:r>
              <a:rPr kumimoji="1" lang="en-US" sz="2800" dirty="0"/>
              <a:t>]</a:t>
            </a:r>
          </a:p>
          <a:p>
            <a:pPr marL="457200" indent="-457200">
              <a:spcBef>
                <a:spcPct val="0"/>
              </a:spcBef>
              <a:buFont typeface="+mj-lt"/>
              <a:buAutoNum type="arabicPeriod"/>
            </a:pPr>
            <a:r>
              <a:rPr kumimoji="1" lang="en-US" sz="2800" dirty="0"/>
              <a:t>    	A[</a:t>
            </a:r>
            <a:r>
              <a:rPr kumimoji="1" lang="en-US" sz="2800" dirty="0" err="1"/>
              <a:t>min_index</a:t>
            </a:r>
            <a:r>
              <a:rPr kumimoji="1" lang="en-US" sz="2800" dirty="0"/>
              <a:t>]=A[</a:t>
            </a:r>
            <a:r>
              <a:rPr kumimoji="1" lang="en-US" sz="2800" dirty="0" err="1"/>
              <a:t>i</a:t>
            </a:r>
            <a:r>
              <a:rPr kumimoji="1" lang="en-US" sz="2800" dirty="0"/>
              <a:t>]</a:t>
            </a:r>
          </a:p>
          <a:p>
            <a:pPr marL="457200" indent="-457200">
              <a:spcBef>
                <a:spcPct val="0"/>
              </a:spcBef>
              <a:buFont typeface="+mj-lt"/>
              <a:buAutoNum type="arabicPeriod"/>
            </a:pPr>
            <a:r>
              <a:rPr kumimoji="1" lang="en-US" sz="2800" dirty="0"/>
              <a:t>    	A[</a:t>
            </a:r>
            <a:r>
              <a:rPr kumimoji="1" lang="en-US" sz="2800" dirty="0" err="1"/>
              <a:t>i</a:t>
            </a:r>
            <a:r>
              <a:rPr kumimoji="1" lang="en-US" sz="2800" dirty="0"/>
              <a:t>]=</a:t>
            </a:r>
            <a:r>
              <a:rPr kumimoji="1" lang="en-US" sz="2800" dirty="0" err="1"/>
              <a:t>tmp</a:t>
            </a:r>
            <a:endParaRPr kumimoji="1" lang="en-US" sz="2800" dirty="0"/>
          </a:p>
          <a:p>
            <a:pPr marL="457200" indent="-457200">
              <a:spcBef>
                <a:spcPct val="0"/>
              </a:spcBef>
              <a:buFont typeface="+mj-lt"/>
              <a:buAutoNum type="arabicPeriod"/>
            </a:pPr>
            <a:r>
              <a:rPr kumimoji="1" lang="en-US" sz="2800" dirty="0">
                <a:solidFill>
                  <a:srgbClr val="FF0000"/>
                </a:solidFill>
              </a:rPr>
              <a:t>   </a:t>
            </a:r>
            <a:r>
              <a:rPr kumimoji="1" lang="en-US" sz="2500" dirty="0">
                <a:solidFill>
                  <a:srgbClr val="FF0000"/>
                </a:solidFill>
              </a:rPr>
              <a:t>End For</a:t>
            </a:r>
          </a:p>
          <a:p>
            <a:pPr>
              <a:spcBef>
                <a:spcPct val="0"/>
              </a:spcBef>
              <a:buFontTx/>
              <a:buNone/>
            </a:pPr>
            <a:r>
              <a:rPr kumimoji="1" lang="en-US" sz="2800" dirty="0"/>
              <a:t> </a:t>
            </a:r>
            <a:endParaRPr lang="en-US" dirty="0"/>
          </a:p>
        </p:txBody>
      </p:sp>
      <p:sp>
        <p:nvSpPr>
          <p:cNvPr id="7" name="Left Brace 6"/>
          <p:cNvSpPr/>
          <p:nvPr/>
        </p:nvSpPr>
        <p:spPr>
          <a:xfrm>
            <a:off x="1113504" y="2742991"/>
            <a:ext cx="221226" cy="2743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e 7"/>
          <p:cNvSpPr/>
          <p:nvPr/>
        </p:nvSpPr>
        <p:spPr>
          <a:xfrm>
            <a:off x="1403558" y="3352783"/>
            <a:ext cx="221226"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89184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Data Structures</a:t>
            </a:r>
          </a:p>
        </p:txBody>
      </p:sp>
      <p:sp>
        <p:nvSpPr>
          <p:cNvPr id="3" name="Date Placeholder 2"/>
          <p:cNvSpPr>
            <a:spLocks noGrp="1"/>
          </p:cNvSpPr>
          <p:nvPr>
            <p:ph type="dt" sz="half" idx="10"/>
          </p:nvPr>
        </p:nvSpPr>
        <p:spPr/>
        <p:txBody>
          <a:bodyPr/>
          <a:lstStyle/>
          <a:p>
            <a:r>
              <a:rPr lang="en-US"/>
              <a:t>10/02/2017</a:t>
            </a:r>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6" name="Content Placeholder 5"/>
          <p:cNvSpPr>
            <a:spLocks noGrp="1"/>
          </p:cNvSpPr>
          <p:nvPr>
            <p:ph sz="quarter" idx="1"/>
          </p:nvPr>
        </p:nvSpPr>
        <p:spPr/>
        <p:txBody>
          <a:bodyPr/>
          <a:lstStyle/>
          <a:p>
            <a:r>
              <a:rPr lang="en-US" dirty="0"/>
              <a:t>Data Structure is an arrangement of data in a computer’s memory and a set of operations that can be performed on that data.</a:t>
            </a:r>
          </a:p>
          <a:p>
            <a:endParaRPr lang="en-US" dirty="0"/>
          </a:p>
        </p:txBody>
      </p:sp>
      <p:sp>
        <p:nvSpPr>
          <p:cNvPr id="7" name="Title 1"/>
          <p:cNvSpPr txBox="1">
            <a:spLocks/>
          </p:cNvSpPr>
          <p:nvPr/>
        </p:nvSpPr>
        <p:spPr>
          <a:xfrm>
            <a:off x="4167388" y="2680014"/>
            <a:ext cx="7772400" cy="785813"/>
          </a:xfrm>
          <a:prstGeom prst="rect">
            <a:avLst/>
          </a:prstGeom>
        </p:spPr>
        <p:txBody>
          <a:bodyPr/>
          <a:lstStyle/>
          <a:p>
            <a:pPr algn="ctr">
              <a:defRPr/>
            </a:pPr>
            <a:endParaRPr lang="en-GB" sz="4400" dirty="0">
              <a:latin typeface="Times New Roman" pitchFamily="18" charset="0"/>
              <a:ea typeface="+mj-ea"/>
              <a:cs typeface="Times New Roman" pitchFamily="18" charset="0"/>
            </a:endParaRPr>
          </a:p>
        </p:txBody>
      </p:sp>
      <p:graphicFrame>
        <p:nvGraphicFramePr>
          <p:cNvPr id="5" name="Diagram 4"/>
          <p:cNvGraphicFramePr/>
          <p:nvPr>
            <p:extLst>
              <p:ext uri="{D42A27DB-BD31-4B8C-83A1-F6EECF244321}">
                <p14:modId xmlns:p14="http://schemas.microsoft.com/office/powerpoint/2010/main" val="90052000"/>
              </p:ext>
            </p:extLst>
          </p:nvPr>
        </p:nvGraphicFramePr>
        <p:xfrm>
          <a:off x="5488015" y="1856220"/>
          <a:ext cx="5656543" cy="26176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Rectangle 22"/>
          <p:cNvSpPr/>
          <p:nvPr/>
        </p:nvSpPr>
        <p:spPr>
          <a:xfrm>
            <a:off x="4670616" y="4674613"/>
            <a:ext cx="6765942" cy="216503"/>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600" dirty="0"/>
              <a:t>Implementation Approaches</a:t>
            </a:r>
          </a:p>
        </p:txBody>
      </p:sp>
      <p:sp>
        <p:nvSpPr>
          <p:cNvPr id="26" name="Rectangle 25"/>
          <p:cNvSpPr/>
          <p:nvPr/>
        </p:nvSpPr>
        <p:spPr>
          <a:xfrm>
            <a:off x="4670616" y="4904136"/>
            <a:ext cx="6765942" cy="914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 name="Rectangle 26"/>
          <p:cNvSpPr/>
          <p:nvPr/>
        </p:nvSpPr>
        <p:spPr>
          <a:xfrm>
            <a:off x="6593747" y="5305634"/>
            <a:ext cx="1280160" cy="36576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Array</a:t>
            </a:r>
          </a:p>
        </p:txBody>
      </p:sp>
      <p:sp>
        <p:nvSpPr>
          <p:cNvPr id="28" name="Rectangle 27"/>
          <p:cNvSpPr/>
          <p:nvPr/>
        </p:nvSpPr>
        <p:spPr>
          <a:xfrm>
            <a:off x="7975879" y="5305634"/>
            <a:ext cx="1280160" cy="36576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Linked List</a:t>
            </a:r>
          </a:p>
        </p:txBody>
      </p:sp>
      <p:cxnSp>
        <p:nvCxnSpPr>
          <p:cNvPr id="30" name="Straight Arrow Connector 29"/>
          <p:cNvCxnSpPr/>
          <p:nvPr/>
        </p:nvCxnSpPr>
        <p:spPr>
          <a:xfrm>
            <a:off x="5872294" y="4387442"/>
            <a:ext cx="402672" cy="287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6985234" y="4389387"/>
            <a:ext cx="402672" cy="287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8098174" y="4387442"/>
            <a:ext cx="402672" cy="2871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10555366" y="4387442"/>
            <a:ext cx="358711" cy="301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9395633" y="4387442"/>
            <a:ext cx="325000" cy="301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315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Date Placeholder 2"/>
          <p:cNvSpPr>
            <a:spLocks noGrp="1"/>
          </p:cNvSpPr>
          <p:nvPr>
            <p:ph type="dt" sz="half" idx="10"/>
          </p:nvPr>
        </p:nvSpPr>
        <p:spPr/>
        <p:txBody>
          <a:bodyPr/>
          <a:lstStyle/>
          <a:p>
            <a:r>
              <a:rPr lang="en-US"/>
              <a:t>10/02/2017</a:t>
            </a:r>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6" name="Content Placeholder 5"/>
          <p:cNvSpPr>
            <a:spLocks noGrp="1"/>
          </p:cNvSpPr>
          <p:nvPr>
            <p:ph sz="quarter" idx="1"/>
          </p:nvPr>
        </p:nvSpPr>
        <p:spPr/>
        <p:txBody>
          <a:bodyPr/>
          <a:lstStyle/>
          <a:p>
            <a:r>
              <a:rPr lang="en-US" dirty="0"/>
              <a:t>Wherever you need fixed size allocation, some uses are follows:</a:t>
            </a:r>
          </a:p>
          <a:p>
            <a:pPr lvl="1"/>
            <a:r>
              <a:rPr lang="en-US" dirty="0"/>
              <a:t>CPU Scheduling</a:t>
            </a:r>
          </a:p>
          <a:p>
            <a:pPr lvl="2"/>
            <a:r>
              <a:rPr lang="en-US" dirty="0"/>
              <a:t>As queue</a:t>
            </a:r>
          </a:p>
          <a:p>
            <a:pPr lvl="1"/>
            <a:r>
              <a:rPr lang="en-US" dirty="0"/>
              <a:t>Recursion</a:t>
            </a:r>
          </a:p>
          <a:p>
            <a:pPr lvl="2"/>
            <a:r>
              <a:rPr lang="en-US" dirty="0"/>
              <a:t>As stack</a:t>
            </a:r>
          </a:p>
          <a:p>
            <a:pPr lvl="1"/>
            <a:r>
              <a:rPr lang="en-US" dirty="0"/>
              <a:t>Polynomial evaluations</a:t>
            </a:r>
          </a:p>
          <a:p>
            <a:pPr lvl="1"/>
            <a:r>
              <a:rPr lang="en-US" dirty="0"/>
              <a:t>Matrix manipulation</a:t>
            </a:r>
          </a:p>
          <a:p>
            <a:pPr lvl="2"/>
            <a:r>
              <a:rPr lang="en-US" dirty="0"/>
              <a:t>2 dimensional arrays</a:t>
            </a:r>
          </a:p>
          <a:p>
            <a:pPr lvl="2"/>
            <a:r>
              <a:rPr lang="en-US" dirty="0"/>
              <a:t>Used for solving linear system of equations</a:t>
            </a:r>
          </a:p>
          <a:p>
            <a:pPr lvl="1"/>
            <a:r>
              <a:rPr lang="en-US" dirty="0"/>
              <a:t>Image processing</a:t>
            </a:r>
          </a:p>
          <a:p>
            <a:pPr lvl="2"/>
            <a:r>
              <a:rPr lang="en-US" dirty="0"/>
              <a:t>3 dimensional arrays </a:t>
            </a:r>
          </a:p>
          <a:p>
            <a:pPr lvl="1"/>
            <a:r>
              <a:rPr lang="en-US" dirty="0"/>
              <a:t>And many more</a:t>
            </a:r>
          </a:p>
        </p:txBody>
      </p:sp>
    </p:spTree>
    <p:extLst>
      <p:ext uri="{BB962C8B-B14F-4D97-AF65-F5344CB8AC3E}">
        <p14:creationId xmlns:p14="http://schemas.microsoft.com/office/powerpoint/2010/main" val="3161016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vs. Non-Linear</a:t>
            </a:r>
          </a:p>
        </p:txBody>
      </p:sp>
      <p:sp>
        <p:nvSpPr>
          <p:cNvPr id="3" name="Date Placeholder 2"/>
          <p:cNvSpPr>
            <a:spLocks noGrp="1"/>
          </p:cNvSpPr>
          <p:nvPr>
            <p:ph type="dt" sz="half" idx="10"/>
          </p:nvPr>
        </p:nvSpPr>
        <p:spPr/>
        <p:txBody>
          <a:bodyPr/>
          <a:lstStyle/>
          <a:p>
            <a:r>
              <a:rPr lang="en-US"/>
              <a:t>10/02/2017</a:t>
            </a:r>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6" name="Content Placeholder 5"/>
          <p:cNvSpPr>
            <a:spLocks noGrp="1"/>
          </p:cNvSpPr>
          <p:nvPr>
            <p:ph sz="quarter" idx="1"/>
          </p:nvPr>
        </p:nvSpPr>
        <p:spPr/>
        <p:txBody>
          <a:bodyPr>
            <a:normAutofit/>
          </a:bodyPr>
          <a:lstStyle/>
          <a:p>
            <a:r>
              <a:rPr lang="en-US" dirty="0"/>
              <a:t>How data is organized?</a:t>
            </a:r>
          </a:p>
          <a:p>
            <a:pPr lvl="2"/>
            <a:r>
              <a:rPr lang="en-US" dirty="0"/>
              <a:t>In linear data structures, data elements are organized sequentially and therefore they are easy to implement in the computer’s memory. They have strictly one successor and predecessor, except the starting and ending data element.</a:t>
            </a:r>
          </a:p>
          <a:p>
            <a:pPr marL="548640" lvl="2" indent="0">
              <a:buNone/>
            </a:pPr>
            <a:endParaRPr lang="en-US" dirty="0"/>
          </a:p>
          <a:p>
            <a:pPr marL="548640" lvl="2" indent="0">
              <a:buNone/>
            </a:pPr>
            <a:endParaRPr lang="en-US" dirty="0"/>
          </a:p>
          <a:p>
            <a:pPr lvl="2"/>
            <a:endParaRPr lang="en-US" dirty="0"/>
          </a:p>
          <a:p>
            <a:pPr lvl="2"/>
            <a:r>
              <a:rPr lang="en-US" dirty="0"/>
              <a:t>In nonlinear data structures, a data element can be attached to several other data elements to represent specific relationships that exist among them. </a:t>
            </a:r>
          </a:p>
          <a:p>
            <a:endParaRPr lang="en-US" dirty="0"/>
          </a:p>
        </p:txBody>
      </p:sp>
      <p:pic>
        <p:nvPicPr>
          <p:cNvPr id="7" name="Picture 6"/>
          <p:cNvPicPr>
            <a:picLocks noChangeAspect="1"/>
          </p:cNvPicPr>
          <p:nvPr/>
        </p:nvPicPr>
        <p:blipFill>
          <a:blip r:embed="rId2"/>
          <a:stretch>
            <a:fillRect/>
          </a:stretch>
        </p:blipFill>
        <p:spPr>
          <a:xfrm>
            <a:off x="8865044" y="2956573"/>
            <a:ext cx="1762125" cy="352425"/>
          </a:xfrm>
          <a:prstGeom prst="rect">
            <a:avLst/>
          </a:prstGeom>
        </p:spPr>
      </p:pic>
      <p:pic>
        <p:nvPicPr>
          <p:cNvPr id="13" name="Picture 12"/>
          <p:cNvPicPr>
            <a:picLocks noChangeAspect="1"/>
          </p:cNvPicPr>
          <p:nvPr/>
        </p:nvPicPr>
        <p:blipFill>
          <a:blip r:embed="rId3"/>
          <a:stretch>
            <a:fillRect/>
          </a:stretch>
        </p:blipFill>
        <p:spPr>
          <a:xfrm>
            <a:off x="8865044" y="4754585"/>
            <a:ext cx="2390775" cy="1238250"/>
          </a:xfrm>
          <a:prstGeom prst="rect">
            <a:avLst/>
          </a:prstGeom>
        </p:spPr>
      </p:pic>
    </p:spTree>
    <p:extLst>
      <p:ext uri="{BB962C8B-B14F-4D97-AF65-F5344CB8AC3E}">
        <p14:creationId xmlns:p14="http://schemas.microsoft.com/office/powerpoint/2010/main" val="1632834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Foundational Data Structures</a:t>
            </a:r>
          </a:p>
        </p:txBody>
      </p:sp>
      <p:sp>
        <p:nvSpPr>
          <p:cNvPr id="3" name="Date Placeholder 2"/>
          <p:cNvSpPr>
            <a:spLocks noGrp="1"/>
          </p:cNvSpPr>
          <p:nvPr>
            <p:ph type="dt" sz="half" idx="10"/>
          </p:nvPr>
        </p:nvSpPr>
        <p:spPr/>
        <p:txBody>
          <a:bodyPr/>
          <a:lstStyle/>
          <a:p>
            <a:r>
              <a:rPr lang="en-US"/>
              <a:t>10/02/2017</a:t>
            </a:r>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5" name="Content Placeholder 4"/>
          <p:cNvSpPr>
            <a:spLocks noGrp="1"/>
          </p:cNvSpPr>
          <p:nvPr>
            <p:ph sz="quarter" idx="1"/>
          </p:nvPr>
        </p:nvSpPr>
        <p:spPr/>
        <p:txBody>
          <a:bodyPr/>
          <a:lstStyle/>
          <a:p>
            <a:r>
              <a:rPr lang="en-US" dirty="0"/>
              <a:t>Approaches to implement Data structures</a:t>
            </a:r>
          </a:p>
          <a:p>
            <a:pPr lvl="1"/>
            <a:r>
              <a:rPr lang="en-US" dirty="0"/>
              <a:t>Every data structure needs some memory to store values. Two key approaches are:</a:t>
            </a:r>
          </a:p>
          <a:p>
            <a:pPr lvl="2"/>
            <a:r>
              <a:rPr lang="en-US" dirty="0"/>
              <a:t>Contiguous memory allocation </a:t>
            </a:r>
            <a:r>
              <a:rPr lang="en-US" dirty="0">
                <a:sym typeface="Wingdings" panose="05000000000000000000" pitchFamily="2" charset="2"/>
              </a:rPr>
              <a:t> </a:t>
            </a:r>
            <a:r>
              <a:rPr lang="en-US" dirty="0"/>
              <a:t>Array</a:t>
            </a:r>
          </a:p>
          <a:p>
            <a:pPr lvl="2"/>
            <a:r>
              <a:rPr lang="en-US" dirty="0"/>
              <a:t>Linked memory allocation </a:t>
            </a:r>
            <a:r>
              <a:rPr lang="en-US" dirty="0">
                <a:sym typeface="Wingdings" panose="05000000000000000000" pitchFamily="2" charset="2"/>
              </a:rPr>
              <a:t> </a:t>
            </a:r>
            <a:r>
              <a:rPr lang="en-US" dirty="0"/>
              <a:t>Linked List</a:t>
            </a:r>
          </a:p>
          <a:p>
            <a:r>
              <a:rPr lang="en-US" dirty="0"/>
              <a:t>Array and linked list are two very basic data structures as they do not impose any rules on arrangement of values themselves.  Main purpose of both is to support implementation of other data structures like Stack, Queue, List, Set, Map, Graph and Tree etc.</a:t>
            </a:r>
          </a:p>
          <a:p>
            <a:endParaRPr lang="en-US" dirty="0"/>
          </a:p>
          <a:p>
            <a:r>
              <a:rPr lang="en-US" dirty="0"/>
              <a:t>So they are better known as foundational structures and not ADTs.</a:t>
            </a:r>
          </a:p>
        </p:txBody>
      </p:sp>
    </p:spTree>
    <p:extLst>
      <p:ext uri="{BB962C8B-B14F-4D97-AF65-F5344CB8AC3E}">
        <p14:creationId xmlns:p14="http://schemas.microsoft.com/office/powerpoint/2010/main" val="1011176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r>
              <a:rPr lang="en-US" dirty="0"/>
              <a:t>Arrays</a:t>
            </a:r>
          </a:p>
        </p:txBody>
      </p:sp>
      <p:sp>
        <p:nvSpPr>
          <p:cNvPr id="5" name="Content Placeholder 4"/>
          <p:cNvSpPr>
            <a:spLocks noGrp="1"/>
          </p:cNvSpPr>
          <p:nvPr>
            <p:ph idx="1"/>
          </p:nvPr>
        </p:nvSpPr>
        <p:spPr/>
        <p:txBody>
          <a:bodyPr>
            <a:normAutofit/>
          </a:bodyPr>
          <a:lstStyle/>
          <a:p>
            <a:r>
              <a:rPr lang="en-GB" dirty="0"/>
              <a:t>Array is a list of fixed number of homogeneous data elements stored in successive memory locations. Data elements can be referred through index (subscript) , such as  item[0], item[1], item[2]….</a:t>
            </a:r>
          </a:p>
          <a:p>
            <a:r>
              <a:rPr lang="en-GB" dirty="0"/>
              <a:t>Declaration:</a:t>
            </a:r>
          </a:p>
          <a:p>
            <a:pPr marL="0" indent="0">
              <a:buNone/>
            </a:pPr>
            <a:endParaRPr lang="en-US" dirty="0"/>
          </a:p>
          <a:p>
            <a:pPr marL="0" lvl="1" indent="0">
              <a:spcBef>
                <a:spcPts val="600"/>
              </a:spcBef>
              <a:buClr>
                <a:schemeClr val="accent1"/>
              </a:buClr>
              <a:buNone/>
            </a:pPr>
            <a:r>
              <a:rPr lang="en-US" dirty="0"/>
              <a:t> </a:t>
            </a:r>
            <a:endParaRPr lang="en-GB" dirty="0"/>
          </a:p>
          <a:p>
            <a:endParaRPr lang="en-GB" dirty="0"/>
          </a:p>
        </p:txBody>
      </p:sp>
      <p:sp>
        <p:nvSpPr>
          <p:cNvPr id="2" name="Date Placeholder 1"/>
          <p:cNvSpPr>
            <a:spLocks noGrp="1"/>
          </p:cNvSpPr>
          <p:nvPr>
            <p:ph type="dt" sz="half" idx="10"/>
          </p:nvPr>
        </p:nvSpPr>
        <p:spPr/>
        <p:txBody>
          <a:bodyPr/>
          <a:lstStyle/>
          <a:p>
            <a:r>
              <a:rPr lang="en-US"/>
              <a:t>10/02/2017</a:t>
            </a:r>
            <a:endParaRPr lang="en-GB"/>
          </a:p>
        </p:txBody>
      </p:sp>
      <p:sp>
        <p:nvSpPr>
          <p:cNvPr id="3" name="Footer Placeholder 2"/>
          <p:cNvSpPr>
            <a:spLocks noGrp="1"/>
          </p:cNvSpPr>
          <p:nvPr>
            <p:ph type="ftr" sz="quarter" idx="11"/>
          </p:nvPr>
        </p:nvSpPr>
        <p:spPr/>
        <p:txBody>
          <a:bodyPr/>
          <a:lstStyle/>
          <a:p>
            <a:r>
              <a:rPr lang="en-GB"/>
              <a:t>Saba Anwar, Computer Science Department- CIIT Lahore</a:t>
            </a:r>
          </a:p>
        </p:txBody>
      </p:sp>
      <p:sp>
        <p:nvSpPr>
          <p:cNvPr id="6" name="Rectangle 5"/>
          <p:cNvSpPr/>
          <p:nvPr/>
        </p:nvSpPr>
        <p:spPr>
          <a:xfrm>
            <a:off x="2846462" y="3913182"/>
            <a:ext cx="3608439" cy="2258917"/>
          </a:xfrm>
          <a:prstGeom prst="rect">
            <a:avLst/>
          </a:prstGeom>
          <a:no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latin typeface="Adobe Fan Heiti Std B" pitchFamily="34" charset="-128"/>
              <a:ea typeface="Adobe Fan Heiti Std B" pitchFamily="34" charset="-128"/>
            </a:endParaRPr>
          </a:p>
          <a:p>
            <a:pPr algn="ctr"/>
            <a:endParaRPr lang="en-US" b="1" dirty="0">
              <a:latin typeface="Adobe Fan Heiti Std B" pitchFamily="34" charset="-128"/>
              <a:ea typeface="Adobe Fan Heiti Std B" pitchFamily="34" charset="-128"/>
            </a:endParaRPr>
          </a:p>
          <a:p>
            <a:pPr algn="ctr"/>
            <a:r>
              <a:rPr lang="en-US" b="1" dirty="0" err="1">
                <a:latin typeface="Adobe Fan Heiti Std B" pitchFamily="34" charset="-128"/>
                <a:ea typeface="Adobe Fan Heiti Std B" pitchFamily="34" charset="-128"/>
              </a:rPr>
              <a:t>int</a:t>
            </a:r>
            <a:r>
              <a:rPr lang="en-US" b="1" dirty="0">
                <a:latin typeface="Adobe Fan Heiti Std B" pitchFamily="34" charset="-128"/>
                <a:ea typeface="Adobe Fan Heiti Std B" pitchFamily="34" charset="-128"/>
              </a:rPr>
              <a:t>    item[N];</a:t>
            </a:r>
          </a:p>
        </p:txBody>
      </p:sp>
      <p:sp>
        <p:nvSpPr>
          <p:cNvPr id="7" name="Right Brace 6"/>
          <p:cNvSpPr/>
          <p:nvPr/>
        </p:nvSpPr>
        <p:spPr>
          <a:xfrm rot="16200000">
            <a:off x="3926018" y="4951459"/>
            <a:ext cx="182880" cy="365760"/>
          </a:xfrm>
          <a:prstGeom prst="rightBrace">
            <a:avLst/>
          </a:prstGeom>
          <a:noFill/>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16200000">
            <a:off x="4612298" y="4864939"/>
            <a:ext cx="182880" cy="548640"/>
          </a:xfrm>
          <a:prstGeom prst="rightBrace">
            <a:avLst/>
          </a:prstGeom>
          <a:noFill/>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ine Callout 1 12"/>
          <p:cNvSpPr/>
          <p:nvPr/>
        </p:nvSpPr>
        <p:spPr>
          <a:xfrm>
            <a:off x="4473782" y="4508033"/>
            <a:ext cx="1371600" cy="274320"/>
          </a:xfrm>
          <a:prstGeom prst="borderCallout1">
            <a:avLst>
              <a:gd name="adj1" fmla="val 110148"/>
              <a:gd name="adj2" fmla="val 12097"/>
              <a:gd name="adj3" fmla="val 198521"/>
              <a:gd name="adj4" fmla="val 12205"/>
            </a:avLst>
          </a:prstGeom>
          <a:solidFill>
            <a:srgbClr val="00B0F0"/>
          </a:solidFill>
          <a:ln w="28575">
            <a:solidFill>
              <a:srgbClr val="FFFF00"/>
            </a:solidFill>
          </a:ln>
        </p:spPr>
        <p:style>
          <a:lnRef idx="2">
            <a:schemeClr val="accent2"/>
          </a:lnRef>
          <a:fillRef idx="1">
            <a:schemeClr val="lt1"/>
          </a:fillRef>
          <a:effectRef idx="0">
            <a:schemeClr val="accent2"/>
          </a:effectRef>
          <a:fontRef idx="minor">
            <a:schemeClr val="dk1"/>
          </a:fontRef>
        </p:style>
        <p:txBody>
          <a:bodyPr rtlCol="0" anchor="ctr"/>
          <a:lstStyle/>
          <a:p>
            <a:r>
              <a:rPr lang="en-US" b="1" dirty="0">
                <a:solidFill>
                  <a:schemeClr val="bg1"/>
                </a:solidFill>
              </a:rPr>
              <a:t>Name </a:t>
            </a:r>
          </a:p>
        </p:txBody>
      </p:sp>
      <p:sp>
        <p:nvSpPr>
          <p:cNvPr id="14" name="Line Callout 1 13"/>
          <p:cNvSpPr/>
          <p:nvPr/>
        </p:nvSpPr>
        <p:spPr>
          <a:xfrm>
            <a:off x="5083301" y="5855002"/>
            <a:ext cx="1005840" cy="274320"/>
          </a:xfrm>
          <a:prstGeom prst="borderCallout1">
            <a:avLst>
              <a:gd name="adj1" fmla="val -13508"/>
              <a:gd name="adj2" fmla="val 18060"/>
              <a:gd name="adj3" fmla="val -91801"/>
              <a:gd name="adj4" fmla="val 17385"/>
            </a:avLst>
          </a:prstGeom>
          <a:solidFill>
            <a:srgbClr val="00B0F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N&gt;0 </a:t>
            </a:r>
          </a:p>
        </p:txBody>
      </p:sp>
      <p:sp>
        <p:nvSpPr>
          <p:cNvPr id="9" name="Line Callout 1 8"/>
          <p:cNvSpPr/>
          <p:nvPr/>
        </p:nvSpPr>
        <p:spPr>
          <a:xfrm>
            <a:off x="3418031" y="4119654"/>
            <a:ext cx="1542435" cy="274320"/>
          </a:xfrm>
          <a:prstGeom prst="borderCallout1">
            <a:avLst>
              <a:gd name="adj1" fmla="val 104772"/>
              <a:gd name="adj2" fmla="val 36607"/>
              <a:gd name="adj3" fmla="val 311425"/>
              <a:gd name="adj4" fmla="val 36249"/>
            </a:avLst>
          </a:prstGeom>
          <a:solidFill>
            <a:srgbClr val="00B0F0"/>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Type</a:t>
            </a:r>
          </a:p>
        </p:txBody>
      </p:sp>
      <p:sp>
        <p:nvSpPr>
          <p:cNvPr id="16" name="Right Brace 15"/>
          <p:cNvSpPr/>
          <p:nvPr/>
        </p:nvSpPr>
        <p:spPr>
          <a:xfrm rot="5400000" flipV="1">
            <a:off x="5080703" y="5401477"/>
            <a:ext cx="182880" cy="274320"/>
          </a:xfrm>
          <a:prstGeom prst="rightBrace">
            <a:avLst/>
          </a:prstGeom>
          <a:no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7" name="Picture 2" descr="http://www.mathcs.emory.edu/~cheung/Courses/170/Syllabus/09/FIGS/array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9382" y="2650739"/>
            <a:ext cx="2863782" cy="1234805"/>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6605378" y="3913182"/>
            <a:ext cx="3608439" cy="2258917"/>
          </a:xfrm>
          <a:prstGeom prst="rect">
            <a:avLst/>
          </a:prstGeom>
          <a:no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dirty="0">
              <a:latin typeface="Adobe Fan Heiti Std B" pitchFamily="34" charset="-128"/>
              <a:ea typeface="Adobe Fan Heiti Std B" pitchFamily="34" charset="-128"/>
            </a:endParaRPr>
          </a:p>
          <a:p>
            <a:pPr algn="ctr"/>
            <a:endParaRPr lang="en-US" b="1" dirty="0">
              <a:latin typeface="Adobe Fan Heiti Std B" pitchFamily="34" charset="-128"/>
              <a:ea typeface="Adobe Fan Heiti Std B" pitchFamily="34" charset="-128"/>
            </a:endParaRPr>
          </a:p>
          <a:p>
            <a:pPr algn="ctr"/>
            <a:r>
              <a:rPr lang="en-US" b="1" dirty="0">
                <a:latin typeface="Adobe Fan Heiti Std B" pitchFamily="34" charset="-128"/>
                <a:ea typeface="Adobe Fan Heiti Std B" pitchFamily="34" charset="-128"/>
              </a:rPr>
              <a:t>         </a:t>
            </a:r>
            <a:r>
              <a:rPr lang="en-US" b="1" dirty="0" err="1">
                <a:latin typeface="Adobe Fan Heiti Std B" pitchFamily="34" charset="-128"/>
                <a:ea typeface="Adobe Fan Heiti Std B" pitchFamily="34" charset="-128"/>
              </a:rPr>
              <a:t>int</a:t>
            </a:r>
            <a:r>
              <a:rPr lang="en-US" b="1" dirty="0">
                <a:latin typeface="Adobe Fan Heiti Std B" pitchFamily="34" charset="-128"/>
                <a:ea typeface="Adobe Fan Heiti Std B" pitchFamily="34" charset="-128"/>
              </a:rPr>
              <a:t>  []item=new </a:t>
            </a:r>
            <a:r>
              <a:rPr lang="en-US" b="1" dirty="0" err="1">
                <a:latin typeface="Adobe Fan Heiti Std B" pitchFamily="34" charset="-128"/>
                <a:ea typeface="Adobe Fan Heiti Std B" pitchFamily="34" charset="-128"/>
              </a:rPr>
              <a:t>int</a:t>
            </a:r>
            <a:r>
              <a:rPr lang="en-US" b="1" dirty="0">
                <a:latin typeface="Adobe Fan Heiti Std B" pitchFamily="34" charset="-128"/>
                <a:ea typeface="Adobe Fan Heiti Std B" pitchFamily="34" charset="-128"/>
              </a:rPr>
              <a:t>[N];</a:t>
            </a:r>
          </a:p>
        </p:txBody>
      </p:sp>
      <p:sp>
        <p:nvSpPr>
          <p:cNvPr id="18" name="Right Brace 17"/>
          <p:cNvSpPr/>
          <p:nvPr/>
        </p:nvSpPr>
        <p:spPr>
          <a:xfrm rot="16200000">
            <a:off x="7684934" y="4951459"/>
            <a:ext cx="182880" cy="365760"/>
          </a:xfrm>
          <a:prstGeom prst="rightBrace">
            <a:avLst/>
          </a:prstGeom>
          <a:noFill/>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p:cNvSpPr/>
          <p:nvPr/>
        </p:nvSpPr>
        <p:spPr>
          <a:xfrm rot="16200000">
            <a:off x="8371214" y="4864939"/>
            <a:ext cx="182880" cy="548640"/>
          </a:xfrm>
          <a:prstGeom prst="rightBrace">
            <a:avLst/>
          </a:prstGeom>
          <a:noFill/>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ine Callout 1 19"/>
          <p:cNvSpPr/>
          <p:nvPr/>
        </p:nvSpPr>
        <p:spPr>
          <a:xfrm>
            <a:off x="8232698" y="4508033"/>
            <a:ext cx="1371600" cy="274320"/>
          </a:xfrm>
          <a:prstGeom prst="borderCallout1">
            <a:avLst>
              <a:gd name="adj1" fmla="val 110148"/>
              <a:gd name="adj2" fmla="val 12097"/>
              <a:gd name="adj3" fmla="val 198521"/>
              <a:gd name="adj4" fmla="val 12205"/>
            </a:avLst>
          </a:prstGeom>
          <a:solidFill>
            <a:srgbClr val="00B0F0"/>
          </a:solidFill>
          <a:ln w="28575">
            <a:solidFill>
              <a:srgbClr val="FFFF00"/>
            </a:solidFill>
          </a:ln>
        </p:spPr>
        <p:style>
          <a:lnRef idx="2">
            <a:schemeClr val="accent2"/>
          </a:lnRef>
          <a:fillRef idx="1">
            <a:schemeClr val="lt1"/>
          </a:fillRef>
          <a:effectRef idx="0">
            <a:schemeClr val="accent2"/>
          </a:effectRef>
          <a:fontRef idx="minor">
            <a:schemeClr val="dk1"/>
          </a:fontRef>
        </p:style>
        <p:txBody>
          <a:bodyPr rtlCol="0" anchor="ctr"/>
          <a:lstStyle/>
          <a:p>
            <a:r>
              <a:rPr lang="en-US" b="1" dirty="0">
                <a:solidFill>
                  <a:schemeClr val="bg1"/>
                </a:solidFill>
              </a:rPr>
              <a:t>Name </a:t>
            </a:r>
          </a:p>
        </p:txBody>
      </p:sp>
      <p:sp>
        <p:nvSpPr>
          <p:cNvPr id="21" name="Line Callout 1 20"/>
          <p:cNvSpPr/>
          <p:nvPr/>
        </p:nvSpPr>
        <p:spPr>
          <a:xfrm>
            <a:off x="8842217" y="5855002"/>
            <a:ext cx="1005840" cy="274320"/>
          </a:xfrm>
          <a:prstGeom prst="borderCallout1">
            <a:avLst>
              <a:gd name="adj1" fmla="val -22897"/>
              <a:gd name="adj2" fmla="val 60314"/>
              <a:gd name="adj3" fmla="val -91801"/>
              <a:gd name="adj4" fmla="val 60918"/>
            </a:avLst>
          </a:prstGeom>
          <a:solidFill>
            <a:srgbClr val="00B0F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N&gt;0 </a:t>
            </a:r>
          </a:p>
        </p:txBody>
      </p:sp>
      <p:sp>
        <p:nvSpPr>
          <p:cNvPr id="22" name="Line Callout 1 21"/>
          <p:cNvSpPr/>
          <p:nvPr/>
        </p:nvSpPr>
        <p:spPr>
          <a:xfrm>
            <a:off x="7176947" y="4119654"/>
            <a:ext cx="1542435" cy="274320"/>
          </a:xfrm>
          <a:prstGeom prst="borderCallout1">
            <a:avLst>
              <a:gd name="adj1" fmla="val 104772"/>
              <a:gd name="adj2" fmla="val 36607"/>
              <a:gd name="adj3" fmla="val 311425"/>
              <a:gd name="adj4" fmla="val 36249"/>
            </a:avLst>
          </a:prstGeom>
          <a:solidFill>
            <a:srgbClr val="00B0F0"/>
          </a:solid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Data Type</a:t>
            </a:r>
          </a:p>
        </p:txBody>
      </p:sp>
      <p:sp>
        <p:nvSpPr>
          <p:cNvPr id="23" name="Right Brace 22"/>
          <p:cNvSpPr/>
          <p:nvPr/>
        </p:nvSpPr>
        <p:spPr>
          <a:xfrm rot="5400000" flipV="1">
            <a:off x="9174473" y="5401477"/>
            <a:ext cx="182880" cy="274320"/>
          </a:xfrm>
          <a:prstGeom prst="rightBrace">
            <a:avLst/>
          </a:prstGeom>
          <a:no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p:cNvSpPr/>
          <p:nvPr/>
        </p:nvSpPr>
        <p:spPr>
          <a:xfrm>
            <a:off x="2846462" y="3662499"/>
            <a:ext cx="914400" cy="250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a:t>
            </a:r>
          </a:p>
        </p:txBody>
      </p:sp>
      <p:sp>
        <p:nvSpPr>
          <p:cNvPr id="24" name="Rectangle 23"/>
          <p:cNvSpPr/>
          <p:nvPr/>
        </p:nvSpPr>
        <p:spPr>
          <a:xfrm>
            <a:off x="6605378" y="3640394"/>
            <a:ext cx="914400" cy="250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a:t>
            </a:r>
          </a:p>
        </p:txBody>
      </p:sp>
    </p:spTree>
    <p:extLst>
      <p:ext uri="{BB962C8B-B14F-4D97-AF65-F5344CB8AC3E}">
        <p14:creationId xmlns:p14="http://schemas.microsoft.com/office/powerpoint/2010/main" val="4267276860"/>
      </p:ext>
    </p:extLst>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Implementation</a:t>
            </a:r>
          </a:p>
        </p:txBody>
      </p:sp>
      <p:sp>
        <p:nvSpPr>
          <p:cNvPr id="3" name="Date Placeholder 2"/>
          <p:cNvSpPr>
            <a:spLocks noGrp="1"/>
          </p:cNvSpPr>
          <p:nvPr>
            <p:ph type="dt" sz="half" idx="10"/>
          </p:nvPr>
        </p:nvSpPr>
        <p:spPr/>
        <p:txBody>
          <a:bodyPr/>
          <a:lstStyle/>
          <a:p>
            <a:r>
              <a:rPr lang="en-US"/>
              <a:t>10/02/2017</a:t>
            </a:r>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6" name="Content Placeholder 5"/>
          <p:cNvSpPr>
            <a:spLocks noGrp="1"/>
          </p:cNvSpPr>
          <p:nvPr>
            <p:ph sz="quarter" idx="1"/>
          </p:nvPr>
        </p:nvSpPr>
        <p:spPr/>
        <p:txBody>
          <a:bodyPr>
            <a:normAutofit fontScale="92500" lnSpcReduction="20000"/>
          </a:bodyPr>
          <a:lstStyle/>
          <a:p>
            <a:r>
              <a:rPr lang="en-GB" dirty="0"/>
              <a:t>Whole array is stored in a contiguous memory block.</a:t>
            </a:r>
          </a:p>
          <a:p>
            <a:r>
              <a:rPr lang="en-US" dirty="0"/>
              <a:t>Index of any array ranges from lower bond (L) to upper bound (U)</a:t>
            </a:r>
          </a:p>
          <a:p>
            <a:pPr lvl="1"/>
            <a:r>
              <a:rPr lang="en-US" dirty="0"/>
              <a:t>For example in many languages like C/C++, java</a:t>
            </a:r>
          </a:p>
          <a:p>
            <a:pPr lvl="2"/>
            <a:r>
              <a:rPr lang="en-US" dirty="0"/>
              <a:t>L is 0</a:t>
            </a:r>
          </a:p>
          <a:p>
            <a:pPr lvl="2"/>
            <a:r>
              <a:rPr lang="en-US" dirty="0"/>
              <a:t>U= N-1 where N is the length of array</a:t>
            </a:r>
          </a:p>
          <a:p>
            <a:r>
              <a:rPr lang="en-GB" dirty="0"/>
              <a:t>If we know L and U</a:t>
            </a:r>
          </a:p>
          <a:p>
            <a:pPr lvl="1"/>
            <a:r>
              <a:rPr lang="en-GB" dirty="0"/>
              <a:t>N=U-L+1</a:t>
            </a:r>
          </a:p>
          <a:p>
            <a:r>
              <a:rPr lang="en-US" dirty="0"/>
              <a:t>Because the memory location are continuous</a:t>
            </a:r>
          </a:p>
          <a:p>
            <a:pPr lvl="1"/>
            <a:r>
              <a:rPr lang="en-US" dirty="0"/>
              <a:t>So we can access each successive element by </a:t>
            </a:r>
          </a:p>
          <a:p>
            <a:pPr marL="274320" lvl="1" indent="0">
              <a:buNone/>
            </a:pPr>
            <a:r>
              <a:rPr lang="en-US" dirty="0"/>
              <a:t>    incrementing index with 1. </a:t>
            </a:r>
          </a:p>
          <a:p>
            <a:pPr lvl="1"/>
            <a:r>
              <a:rPr lang="en-US" dirty="0"/>
              <a:t>Every element occupies the equal number of bytes</a:t>
            </a:r>
          </a:p>
          <a:p>
            <a:pPr marL="274320" lvl="1" indent="0">
              <a:buNone/>
            </a:pPr>
            <a:r>
              <a:rPr lang="en-US" dirty="0"/>
              <a:t>    depending upon its data type and word size of underlying </a:t>
            </a:r>
          </a:p>
          <a:p>
            <a:pPr marL="274320" lvl="1" indent="0">
              <a:buNone/>
            </a:pPr>
            <a:r>
              <a:rPr lang="en-US" dirty="0"/>
              <a:t>    machine hardware .</a:t>
            </a:r>
          </a:p>
          <a:p>
            <a:pPr marL="274320" lvl="1" indent="0">
              <a:buNone/>
            </a:pPr>
            <a:r>
              <a:rPr lang="en-US" dirty="0"/>
              <a:t>    </a:t>
            </a:r>
          </a:p>
        </p:txBody>
      </p:sp>
      <p:sp>
        <p:nvSpPr>
          <p:cNvPr id="8" name="Rectangle 7"/>
          <p:cNvSpPr/>
          <p:nvPr/>
        </p:nvSpPr>
        <p:spPr>
          <a:xfrm>
            <a:off x="8637540" y="2599447"/>
            <a:ext cx="1981200" cy="3048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9" name="Rectangle 8"/>
          <p:cNvSpPr/>
          <p:nvPr/>
        </p:nvSpPr>
        <p:spPr>
          <a:xfrm>
            <a:off x="8637540" y="2895576"/>
            <a:ext cx="1981200" cy="3048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dirty="0"/>
          </a:p>
        </p:txBody>
      </p:sp>
      <p:sp>
        <p:nvSpPr>
          <p:cNvPr id="11" name="Rectangle 10"/>
          <p:cNvSpPr/>
          <p:nvPr/>
        </p:nvSpPr>
        <p:spPr>
          <a:xfrm>
            <a:off x="8637540" y="3505176"/>
            <a:ext cx="1981200" cy="3048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9</a:t>
            </a:r>
          </a:p>
        </p:txBody>
      </p:sp>
      <p:sp>
        <p:nvSpPr>
          <p:cNvPr id="12" name="Rectangle 11"/>
          <p:cNvSpPr/>
          <p:nvPr/>
        </p:nvSpPr>
        <p:spPr>
          <a:xfrm>
            <a:off x="8637540" y="3801305"/>
            <a:ext cx="1981200" cy="3048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3" name="Rectangle 12"/>
          <p:cNvSpPr/>
          <p:nvPr/>
        </p:nvSpPr>
        <p:spPr>
          <a:xfrm>
            <a:off x="8637540" y="3200376"/>
            <a:ext cx="1981200" cy="3048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4" name="Rectangle 13"/>
          <p:cNvSpPr/>
          <p:nvPr/>
        </p:nvSpPr>
        <p:spPr>
          <a:xfrm>
            <a:off x="8637540" y="4100028"/>
            <a:ext cx="1981200" cy="3048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5" name="Rectangle 14"/>
          <p:cNvSpPr/>
          <p:nvPr/>
        </p:nvSpPr>
        <p:spPr>
          <a:xfrm>
            <a:off x="7723140" y="2295816"/>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1001</a:t>
            </a:r>
          </a:p>
        </p:txBody>
      </p:sp>
      <p:sp>
        <p:nvSpPr>
          <p:cNvPr id="16" name="Rectangle 15"/>
          <p:cNvSpPr/>
          <p:nvPr/>
        </p:nvSpPr>
        <p:spPr>
          <a:xfrm>
            <a:off x="7723140" y="5624031"/>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1012</a:t>
            </a:r>
          </a:p>
        </p:txBody>
      </p:sp>
      <p:sp>
        <p:nvSpPr>
          <p:cNvPr id="17" name="Rectangle 16"/>
          <p:cNvSpPr/>
          <p:nvPr/>
        </p:nvSpPr>
        <p:spPr>
          <a:xfrm>
            <a:off x="7723140" y="2905416"/>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1003</a:t>
            </a:r>
          </a:p>
        </p:txBody>
      </p:sp>
      <p:sp>
        <p:nvSpPr>
          <p:cNvPr id="18" name="Rectangle 17"/>
          <p:cNvSpPr/>
          <p:nvPr/>
        </p:nvSpPr>
        <p:spPr>
          <a:xfrm>
            <a:off x="7723140" y="2600616"/>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1002</a:t>
            </a:r>
          </a:p>
        </p:txBody>
      </p:sp>
      <p:sp>
        <p:nvSpPr>
          <p:cNvPr id="19" name="Rectangle 18"/>
          <p:cNvSpPr/>
          <p:nvPr/>
        </p:nvSpPr>
        <p:spPr>
          <a:xfrm>
            <a:off x="7723140" y="3515016"/>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1005</a:t>
            </a:r>
          </a:p>
        </p:txBody>
      </p:sp>
      <p:sp>
        <p:nvSpPr>
          <p:cNvPr id="20" name="Rectangle 19"/>
          <p:cNvSpPr/>
          <p:nvPr/>
        </p:nvSpPr>
        <p:spPr>
          <a:xfrm>
            <a:off x="7723140" y="3210216"/>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1004</a:t>
            </a:r>
          </a:p>
        </p:txBody>
      </p:sp>
      <p:sp>
        <p:nvSpPr>
          <p:cNvPr id="21" name="Rectangle 20"/>
          <p:cNvSpPr/>
          <p:nvPr/>
        </p:nvSpPr>
        <p:spPr>
          <a:xfrm>
            <a:off x="7723140" y="4124616"/>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1007</a:t>
            </a:r>
          </a:p>
        </p:txBody>
      </p:sp>
      <p:sp>
        <p:nvSpPr>
          <p:cNvPr id="22" name="Rectangle 21"/>
          <p:cNvSpPr/>
          <p:nvPr/>
        </p:nvSpPr>
        <p:spPr>
          <a:xfrm>
            <a:off x="7723140" y="3819816"/>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1006</a:t>
            </a:r>
          </a:p>
        </p:txBody>
      </p:sp>
      <p:sp>
        <p:nvSpPr>
          <p:cNvPr id="25" name="Rectangle 24"/>
          <p:cNvSpPr/>
          <p:nvPr/>
        </p:nvSpPr>
        <p:spPr>
          <a:xfrm>
            <a:off x="8637540" y="5023099"/>
            <a:ext cx="1981200" cy="304800"/>
          </a:xfrm>
          <a:prstGeom prst="rect">
            <a:avLst/>
          </a:prstGeom>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6" name="Rectangle 25"/>
          <p:cNvSpPr/>
          <p:nvPr/>
        </p:nvSpPr>
        <p:spPr>
          <a:xfrm>
            <a:off x="8637540" y="5319228"/>
            <a:ext cx="1981200" cy="304800"/>
          </a:xfrm>
          <a:prstGeom prst="rect">
            <a:avLst/>
          </a:prstGeom>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dirty="0"/>
          </a:p>
        </p:txBody>
      </p:sp>
      <p:sp>
        <p:nvSpPr>
          <p:cNvPr id="27" name="Rectangle 26"/>
          <p:cNvSpPr/>
          <p:nvPr/>
        </p:nvSpPr>
        <p:spPr>
          <a:xfrm>
            <a:off x="8637540" y="4718299"/>
            <a:ext cx="1981200" cy="304800"/>
          </a:xfrm>
          <a:prstGeom prst="rect">
            <a:avLst/>
          </a:prstGeom>
          <a:solidFill>
            <a:schemeClr val="bg1"/>
          </a:solidFill>
          <a:ln>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15</a:t>
            </a:r>
          </a:p>
        </p:txBody>
      </p:sp>
      <p:sp>
        <p:nvSpPr>
          <p:cNvPr id="28" name="Rectangle 27"/>
          <p:cNvSpPr/>
          <p:nvPr/>
        </p:nvSpPr>
        <p:spPr>
          <a:xfrm>
            <a:off x="7723140" y="4734216"/>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1009</a:t>
            </a:r>
          </a:p>
        </p:txBody>
      </p:sp>
      <p:sp>
        <p:nvSpPr>
          <p:cNvPr id="29" name="Rectangle 28"/>
          <p:cNvSpPr/>
          <p:nvPr/>
        </p:nvSpPr>
        <p:spPr>
          <a:xfrm>
            <a:off x="7723140" y="4429416"/>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1008</a:t>
            </a:r>
          </a:p>
        </p:txBody>
      </p:sp>
      <p:sp>
        <p:nvSpPr>
          <p:cNvPr id="30" name="Rectangle 29"/>
          <p:cNvSpPr/>
          <p:nvPr/>
        </p:nvSpPr>
        <p:spPr>
          <a:xfrm>
            <a:off x="7723140" y="5024268"/>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1010</a:t>
            </a:r>
          </a:p>
        </p:txBody>
      </p:sp>
      <p:sp>
        <p:nvSpPr>
          <p:cNvPr id="32" name="Rectangle 31"/>
          <p:cNvSpPr/>
          <p:nvPr/>
        </p:nvSpPr>
        <p:spPr>
          <a:xfrm>
            <a:off x="8637540" y="4404828"/>
            <a:ext cx="1981200" cy="313471"/>
          </a:xfrm>
          <a:prstGeom prst="rect">
            <a:avLst/>
          </a:prstGeom>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dirty="0"/>
          </a:p>
        </p:txBody>
      </p:sp>
      <p:sp>
        <p:nvSpPr>
          <p:cNvPr id="34" name="Rectangle 33"/>
          <p:cNvSpPr/>
          <p:nvPr/>
        </p:nvSpPr>
        <p:spPr>
          <a:xfrm>
            <a:off x="8642460" y="2309407"/>
            <a:ext cx="1981200" cy="3048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12</a:t>
            </a:r>
          </a:p>
        </p:txBody>
      </p:sp>
      <p:sp>
        <p:nvSpPr>
          <p:cNvPr id="35" name="Right Brace 34"/>
          <p:cNvSpPr/>
          <p:nvPr/>
        </p:nvSpPr>
        <p:spPr>
          <a:xfrm>
            <a:off x="10651160" y="2274964"/>
            <a:ext cx="196180" cy="1200715"/>
          </a:xfrm>
          <a:prstGeom prst="rightBrace">
            <a:avLst/>
          </a:prstGeom>
          <a:noFill/>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ight Brace 35"/>
          <p:cNvSpPr/>
          <p:nvPr/>
        </p:nvSpPr>
        <p:spPr>
          <a:xfrm>
            <a:off x="10641332" y="3503968"/>
            <a:ext cx="196180" cy="1200715"/>
          </a:xfrm>
          <a:prstGeom prst="rightBrace">
            <a:avLst/>
          </a:prstGeom>
          <a:noFill/>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Rectangle 36"/>
          <p:cNvSpPr/>
          <p:nvPr/>
        </p:nvSpPr>
        <p:spPr>
          <a:xfrm>
            <a:off x="8642460" y="5619108"/>
            <a:ext cx="1981200" cy="304800"/>
          </a:xfrm>
          <a:prstGeom prst="rect">
            <a:avLst/>
          </a:prstGeom>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dirty="0"/>
          </a:p>
        </p:txBody>
      </p:sp>
      <p:sp>
        <p:nvSpPr>
          <p:cNvPr id="38" name="Rectangle 37"/>
          <p:cNvSpPr/>
          <p:nvPr/>
        </p:nvSpPr>
        <p:spPr>
          <a:xfrm>
            <a:off x="7728060" y="5324148"/>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1011</a:t>
            </a:r>
          </a:p>
        </p:txBody>
      </p:sp>
      <p:sp>
        <p:nvSpPr>
          <p:cNvPr id="39" name="Right Brace 38"/>
          <p:cNvSpPr/>
          <p:nvPr/>
        </p:nvSpPr>
        <p:spPr>
          <a:xfrm>
            <a:off x="10646252" y="4732972"/>
            <a:ext cx="196180" cy="1200715"/>
          </a:xfrm>
          <a:prstGeom prst="rightBrace">
            <a:avLst/>
          </a:prstGeom>
          <a:noFill/>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10810475" y="2710910"/>
            <a:ext cx="864339" cy="369332"/>
          </a:xfrm>
          <a:prstGeom prst="rect">
            <a:avLst/>
          </a:prstGeom>
          <a:noFill/>
        </p:spPr>
        <p:txBody>
          <a:bodyPr wrap="none" rtlCol="0">
            <a:spAutoFit/>
          </a:bodyPr>
          <a:lstStyle/>
          <a:p>
            <a:r>
              <a:rPr lang="en-US" dirty="0"/>
              <a:t>item[0]</a:t>
            </a:r>
          </a:p>
        </p:txBody>
      </p:sp>
      <p:sp>
        <p:nvSpPr>
          <p:cNvPr id="41" name="TextBox 40"/>
          <p:cNvSpPr txBox="1"/>
          <p:nvPr/>
        </p:nvSpPr>
        <p:spPr>
          <a:xfrm>
            <a:off x="10810474" y="3972216"/>
            <a:ext cx="864339" cy="369332"/>
          </a:xfrm>
          <a:prstGeom prst="rect">
            <a:avLst/>
          </a:prstGeom>
          <a:noFill/>
        </p:spPr>
        <p:txBody>
          <a:bodyPr wrap="none" rtlCol="0">
            <a:spAutoFit/>
          </a:bodyPr>
          <a:lstStyle/>
          <a:p>
            <a:r>
              <a:rPr lang="en-US" dirty="0"/>
              <a:t>item[1]</a:t>
            </a:r>
          </a:p>
        </p:txBody>
      </p:sp>
      <p:sp>
        <p:nvSpPr>
          <p:cNvPr id="42" name="TextBox 41"/>
          <p:cNvSpPr txBox="1"/>
          <p:nvPr/>
        </p:nvSpPr>
        <p:spPr>
          <a:xfrm>
            <a:off x="10810475" y="5148663"/>
            <a:ext cx="864339" cy="369332"/>
          </a:xfrm>
          <a:prstGeom prst="rect">
            <a:avLst/>
          </a:prstGeom>
          <a:noFill/>
        </p:spPr>
        <p:txBody>
          <a:bodyPr wrap="none" rtlCol="0">
            <a:spAutoFit/>
          </a:bodyPr>
          <a:lstStyle/>
          <a:p>
            <a:r>
              <a:rPr lang="en-US" dirty="0"/>
              <a:t>item[2]</a:t>
            </a:r>
          </a:p>
        </p:txBody>
      </p:sp>
      <p:sp>
        <p:nvSpPr>
          <p:cNvPr id="44" name="Freeform 43"/>
          <p:cNvSpPr/>
          <p:nvPr/>
        </p:nvSpPr>
        <p:spPr>
          <a:xfrm>
            <a:off x="7728056" y="1887786"/>
            <a:ext cx="2866840" cy="400806"/>
          </a:xfrm>
          <a:custGeom>
            <a:avLst/>
            <a:gdLst>
              <a:gd name="connsiteX0" fmla="*/ 0 w 2891416"/>
              <a:gd name="connsiteY0" fmla="*/ 752514 h 752514"/>
              <a:gd name="connsiteX1" fmla="*/ 250723 w 2891416"/>
              <a:gd name="connsiteY1" fmla="*/ 383804 h 752514"/>
              <a:gd name="connsiteX2" fmla="*/ 501445 w 2891416"/>
              <a:gd name="connsiteY2" fmla="*/ 664023 h 752514"/>
              <a:gd name="connsiteX3" fmla="*/ 884903 w 2891416"/>
              <a:gd name="connsiteY3" fmla="*/ 265817 h 752514"/>
              <a:gd name="connsiteX4" fmla="*/ 1371600 w 2891416"/>
              <a:gd name="connsiteY4" fmla="*/ 560785 h 752514"/>
              <a:gd name="connsiteX5" fmla="*/ 1622323 w 2891416"/>
              <a:gd name="connsiteY5" fmla="*/ 221572 h 752514"/>
              <a:gd name="connsiteX6" fmla="*/ 2241755 w 2891416"/>
              <a:gd name="connsiteY6" fmla="*/ 649275 h 752514"/>
              <a:gd name="connsiteX7" fmla="*/ 2787445 w 2891416"/>
              <a:gd name="connsiteY7" fmla="*/ 346 h 752514"/>
              <a:gd name="connsiteX8" fmla="*/ 2890684 w 2891416"/>
              <a:gd name="connsiteY8" fmla="*/ 752514 h 75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1416" h="752514">
                <a:moveTo>
                  <a:pt x="0" y="752514"/>
                </a:moveTo>
                <a:cubicBezTo>
                  <a:pt x="83574" y="575533"/>
                  <a:pt x="167149" y="398552"/>
                  <a:pt x="250723" y="383804"/>
                </a:cubicBezTo>
                <a:cubicBezTo>
                  <a:pt x="334297" y="369055"/>
                  <a:pt x="395748" y="683688"/>
                  <a:pt x="501445" y="664023"/>
                </a:cubicBezTo>
                <a:cubicBezTo>
                  <a:pt x="607142" y="644358"/>
                  <a:pt x="739877" y="283023"/>
                  <a:pt x="884903" y="265817"/>
                </a:cubicBezTo>
                <a:cubicBezTo>
                  <a:pt x="1029929" y="248611"/>
                  <a:pt x="1248697" y="568159"/>
                  <a:pt x="1371600" y="560785"/>
                </a:cubicBezTo>
                <a:cubicBezTo>
                  <a:pt x="1494503" y="553411"/>
                  <a:pt x="1477297" y="206824"/>
                  <a:pt x="1622323" y="221572"/>
                </a:cubicBezTo>
                <a:cubicBezTo>
                  <a:pt x="1767349" y="236320"/>
                  <a:pt x="2047568" y="686146"/>
                  <a:pt x="2241755" y="649275"/>
                </a:cubicBezTo>
                <a:cubicBezTo>
                  <a:pt x="2435942" y="612404"/>
                  <a:pt x="2679290" y="-16860"/>
                  <a:pt x="2787445" y="346"/>
                </a:cubicBezTo>
                <a:cubicBezTo>
                  <a:pt x="2895600" y="17552"/>
                  <a:pt x="2893142" y="385033"/>
                  <a:pt x="2890684" y="752514"/>
                </a:cubicBezTo>
              </a:path>
            </a:pathLst>
          </a:cu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flipH="1" flipV="1">
            <a:off x="7733059" y="5903806"/>
            <a:ext cx="2891416" cy="379000"/>
          </a:xfrm>
          <a:custGeom>
            <a:avLst/>
            <a:gdLst>
              <a:gd name="connsiteX0" fmla="*/ 0 w 2891416"/>
              <a:gd name="connsiteY0" fmla="*/ 752514 h 752514"/>
              <a:gd name="connsiteX1" fmla="*/ 250723 w 2891416"/>
              <a:gd name="connsiteY1" fmla="*/ 383804 h 752514"/>
              <a:gd name="connsiteX2" fmla="*/ 501445 w 2891416"/>
              <a:gd name="connsiteY2" fmla="*/ 664023 h 752514"/>
              <a:gd name="connsiteX3" fmla="*/ 884903 w 2891416"/>
              <a:gd name="connsiteY3" fmla="*/ 265817 h 752514"/>
              <a:gd name="connsiteX4" fmla="*/ 1371600 w 2891416"/>
              <a:gd name="connsiteY4" fmla="*/ 560785 h 752514"/>
              <a:gd name="connsiteX5" fmla="*/ 1622323 w 2891416"/>
              <a:gd name="connsiteY5" fmla="*/ 221572 h 752514"/>
              <a:gd name="connsiteX6" fmla="*/ 2241755 w 2891416"/>
              <a:gd name="connsiteY6" fmla="*/ 649275 h 752514"/>
              <a:gd name="connsiteX7" fmla="*/ 2787445 w 2891416"/>
              <a:gd name="connsiteY7" fmla="*/ 346 h 752514"/>
              <a:gd name="connsiteX8" fmla="*/ 2890684 w 2891416"/>
              <a:gd name="connsiteY8" fmla="*/ 752514 h 75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1416" h="752514">
                <a:moveTo>
                  <a:pt x="0" y="752514"/>
                </a:moveTo>
                <a:cubicBezTo>
                  <a:pt x="83574" y="575533"/>
                  <a:pt x="167149" y="398552"/>
                  <a:pt x="250723" y="383804"/>
                </a:cubicBezTo>
                <a:cubicBezTo>
                  <a:pt x="334297" y="369055"/>
                  <a:pt x="395748" y="683688"/>
                  <a:pt x="501445" y="664023"/>
                </a:cubicBezTo>
                <a:cubicBezTo>
                  <a:pt x="607142" y="644358"/>
                  <a:pt x="739877" y="283023"/>
                  <a:pt x="884903" y="265817"/>
                </a:cubicBezTo>
                <a:cubicBezTo>
                  <a:pt x="1029929" y="248611"/>
                  <a:pt x="1248697" y="568159"/>
                  <a:pt x="1371600" y="560785"/>
                </a:cubicBezTo>
                <a:cubicBezTo>
                  <a:pt x="1494503" y="553411"/>
                  <a:pt x="1477297" y="206824"/>
                  <a:pt x="1622323" y="221572"/>
                </a:cubicBezTo>
                <a:cubicBezTo>
                  <a:pt x="1767349" y="236320"/>
                  <a:pt x="2047568" y="686146"/>
                  <a:pt x="2241755" y="649275"/>
                </a:cubicBezTo>
                <a:cubicBezTo>
                  <a:pt x="2435942" y="612404"/>
                  <a:pt x="2679290" y="-16860"/>
                  <a:pt x="2787445" y="346"/>
                </a:cubicBezTo>
                <a:cubicBezTo>
                  <a:pt x="2895600" y="17552"/>
                  <a:pt x="2893142" y="385033"/>
                  <a:pt x="2890684" y="752514"/>
                </a:cubicBezTo>
              </a:path>
            </a:pathLst>
          </a:cu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7714251" y="2313809"/>
            <a:ext cx="2926080" cy="1201207"/>
          </a:xfrm>
          <a:prstGeom prst="rect">
            <a:avLst/>
          </a:prstGeom>
          <a:noFill/>
          <a:ln w="28575">
            <a:solidFill>
              <a:srgbClr val="92D05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0" name="Rectangle 49"/>
          <p:cNvSpPr/>
          <p:nvPr/>
        </p:nvSpPr>
        <p:spPr>
          <a:xfrm>
            <a:off x="7712300" y="3513336"/>
            <a:ext cx="2926080" cy="1201207"/>
          </a:xfrm>
          <a:prstGeom prst="rect">
            <a:avLst/>
          </a:prstGeom>
          <a:noFill/>
          <a:ln w="28575">
            <a:solidFill>
              <a:srgbClr val="92D05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1" name="Rectangle 50"/>
          <p:cNvSpPr/>
          <p:nvPr/>
        </p:nvSpPr>
        <p:spPr>
          <a:xfrm>
            <a:off x="7719171" y="4722653"/>
            <a:ext cx="2926080" cy="1201207"/>
          </a:xfrm>
          <a:prstGeom prst="rect">
            <a:avLst/>
          </a:prstGeom>
          <a:noFill/>
          <a:ln w="28575">
            <a:solidFill>
              <a:srgbClr val="92D05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26387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Implementation</a:t>
            </a:r>
          </a:p>
        </p:txBody>
      </p:sp>
      <p:sp>
        <p:nvSpPr>
          <p:cNvPr id="3" name="Date Placeholder 2"/>
          <p:cNvSpPr>
            <a:spLocks noGrp="1"/>
          </p:cNvSpPr>
          <p:nvPr>
            <p:ph type="dt" sz="half" idx="10"/>
          </p:nvPr>
        </p:nvSpPr>
        <p:spPr/>
        <p:txBody>
          <a:bodyPr/>
          <a:lstStyle/>
          <a:p>
            <a:r>
              <a:rPr lang="en-US"/>
              <a:t>10/02/2017</a:t>
            </a:r>
            <a:endParaRPr lang="en-GB"/>
          </a:p>
        </p:txBody>
      </p:sp>
      <p:sp>
        <p:nvSpPr>
          <p:cNvPr id="4" name="Footer Placeholder 3"/>
          <p:cNvSpPr>
            <a:spLocks noGrp="1"/>
          </p:cNvSpPr>
          <p:nvPr>
            <p:ph type="ftr" sz="quarter" idx="11"/>
          </p:nvPr>
        </p:nvSpPr>
        <p:spPr/>
        <p:txBody>
          <a:bodyPr/>
          <a:lstStyle/>
          <a:p>
            <a:r>
              <a:rPr lang="en-GB"/>
              <a:t>Saba Anwar, Computer Science Department- CIIT Lahore</a:t>
            </a:r>
          </a:p>
        </p:txBody>
      </p:sp>
      <p:sp>
        <p:nvSpPr>
          <p:cNvPr id="6" name="Content Placeholder 5"/>
          <p:cNvSpPr>
            <a:spLocks noGrp="1"/>
          </p:cNvSpPr>
          <p:nvPr>
            <p:ph sz="quarter" idx="1"/>
          </p:nvPr>
        </p:nvSpPr>
        <p:spPr>
          <a:xfrm>
            <a:off x="609600" y="1219200"/>
            <a:ext cx="7123459" cy="4937760"/>
          </a:xfrm>
        </p:spPr>
        <p:txBody>
          <a:bodyPr>
            <a:normAutofit/>
          </a:bodyPr>
          <a:lstStyle/>
          <a:p>
            <a:r>
              <a:rPr lang="en-GB" dirty="0"/>
              <a:t>Address of the first element is called the  </a:t>
            </a:r>
            <a:r>
              <a:rPr lang="en-GB" b="1" dirty="0"/>
              <a:t>base (start) address </a:t>
            </a:r>
            <a:r>
              <a:rPr lang="en-GB" dirty="0"/>
              <a:t>of array.</a:t>
            </a:r>
          </a:p>
          <a:p>
            <a:r>
              <a:rPr lang="en-GB" dirty="0"/>
              <a:t>The location/ address of the </a:t>
            </a:r>
            <a:r>
              <a:rPr lang="en-GB" dirty="0" err="1"/>
              <a:t>i</a:t>
            </a:r>
            <a:r>
              <a:rPr lang="en-GB" baseline="30000" dirty="0" err="1"/>
              <a:t>th</a:t>
            </a:r>
            <a:r>
              <a:rPr lang="en-GB" dirty="0"/>
              <a:t> element is given by the following formula:</a:t>
            </a:r>
          </a:p>
          <a:p>
            <a:pPr lvl="1"/>
            <a:r>
              <a:rPr lang="en-GB" sz="2100" b="1" dirty="0" err="1"/>
              <a:t>Location</a:t>
            </a:r>
            <a:r>
              <a:rPr lang="en-GB" sz="2100" b="1" baseline="-25000" dirty="0" err="1"/>
              <a:t>i</a:t>
            </a:r>
            <a:r>
              <a:rPr lang="en-GB" sz="2100" b="1" baseline="-25000" dirty="0"/>
              <a:t> </a:t>
            </a:r>
            <a:r>
              <a:rPr lang="en-GB" sz="2100" b="1" dirty="0"/>
              <a:t>= </a:t>
            </a:r>
            <a:r>
              <a:rPr lang="en-GB" sz="2100" b="1" dirty="0" err="1"/>
              <a:t>base_address</a:t>
            </a:r>
            <a:r>
              <a:rPr lang="en-GB" sz="2100" b="1" dirty="0"/>
              <a:t> + w*(i – L)</a:t>
            </a:r>
          </a:p>
          <a:p>
            <a:pPr lvl="2"/>
            <a:r>
              <a:rPr lang="en-GB" sz="1800" b="1" dirty="0"/>
              <a:t>w: number of words per memory cell </a:t>
            </a:r>
          </a:p>
          <a:p>
            <a:pPr lvl="2"/>
            <a:r>
              <a:rPr lang="en-GB" sz="1800" b="1" dirty="0"/>
              <a:t>L: Lower bound of array index</a:t>
            </a:r>
            <a:endParaRPr lang="en-GB" b="1" dirty="0"/>
          </a:p>
          <a:p>
            <a:r>
              <a:rPr lang="en-GB" dirty="0"/>
              <a:t>Example: </a:t>
            </a:r>
          </a:p>
          <a:p>
            <a:pPr lvl="1"/>
            <a:r>
              <a:rPr lang="en-GB" sz="2100" dirty="0"/>
              <a:t>assume w is 4</a:t>
            </a:r>
            <a:endParaRPr lang="en-GB" dirty="0"/>
          </a:p>
          <a:p>
            <a:pPr lvl="1"/>
            <a:r>
              <a:rPr lang="en-GB" sz="2400" b="1" dirty="0"/>
              <a:t>Location</a:t>
            </a:r>
            <a:r>
              <a:rPr lang="en-GB" sz="2400" b="1" baseline="-25000" dirty="0"/>
              <a:t>2</a:t>
            </a:r>
            <a:r>
              <a:rPr lang="en-GB" sz="2400" b="1" dirty="0"/>
              <a:t> = 1001 + 4*(2 –0 )=1009</a:t>
            </a:r>
            <a:endParaRPr lang="en-GB" dirty="0"/>
          </a:p>
        </p:txBody>
      </p:sp>
      <p:sp>
        <p:nvSpPr>
          <p:cNvPr id="8" name="Rectangle 7"/>
          <p:cNvSpPr/>
          <p:nvPr/>
        </p:nvSpPr>
        <p:spPr>
          <a:xfrm>
            <a:off x="8637540" y="2599447"/>
            <a:ext cx="1981200" cy="3048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9" name="Rectangle 8"/>
          <p:cNvSpPr/>
          <p:nvPr/>
        </p:nvSpPr>
        <p:spPr>
          <a:xfrm>
            <a:off x="8637540" y="2895576"/>
            <a:ext cx="1981200" cy="3048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dirty="0"/>
          </a:p>
        </p:txBody>
      </p:sp>
      <p:sp>
        <p:nvSpPr>
          <p:cNvPr id="11" name="Rectangle 10"/>
          <p:cNvSpPr/>
          <p:nvPr/>
        </p:nvSpPr>
        <p:spPr>
          <a:xfrm>
            <a:off x="8637540" y="3505176"/>
            <a:ext cx="1981200" cy="3048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9</a:t>
            </a:r>
          </a:p>
        </p:txBody>
      </p:sp>
      <p:sp>
        <p:nvSpPr>
          <p:cNvPr id="12" name="Rectangle 11"/>
          <p:cNvSpPr/>
          <p:nvPr/>
        </p:nvSpPr>
        <p:spPr>
          <a:xfrm>
            <a:off x="8637540" y="3801305"/>
            <a:ext cx="1981200" cy="3048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3" name="Rectangle 12"/>
          <p:cNvSpPr/>
          <p:nvPr/>
        </p:nvSpPr>
        <p:spPr>
          <a:xfrm>
            <a:off x="8637540" y="3200376"/>
            <a:ext cx="1981200" cy="3048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4" name="Rectangle 13"/>
          <p:cNvSpPr/>
          <p:nvPr/>
        </p:nvSpPr>
        <p:spPr>
          <a:xfrm>
            <a:off x="8637540" y="4100028"/>
            <a:ext cx="1981200" cy="3048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5" name="Rectangle 14"/>
          <p:cNvSpPr/>
          <p:nvPr/>
        </p:nvSpPr>
        <p:spPr>
          <a:xfrm>
            <a:off x="7723140" y="2295816"/>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1001</a:t>
            </a:r>
          </a:p>
        </p:txBody>
      </p:sp>
      <p:sp>
        <p:nvSpPr>
          <p:cNvPr id="16" name="Rectangle 15"/>
          <p:cNvSpPr/>
          <p:nvPr/>
        </p:nvSpPr>
        <p:spPr>
          <a:xfrm>
            <a:off x="7723140" y="5624031"/>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1012</a:t>
            </a:r>
          </a:p>
        </p:txBody>
      </p:sp>
      <p:sp>
        <p:nvSpPr>
          <p:cNvPr id="17" name="Rectangle 16"/>
          <p:cNvSpPr/>
          <p:nvPr/>
        </p:nvSpPr>
        <p:spPr>
          <a:xfrm>
            <a:off x="7723140" y="2905416"/>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1003</a:t>
            </a:r>
          </a:p>
        </p:txBody>
      </p:sp>
      <p:sp>
        <p:nvSpPr>
          <p:cNvPr id="18" name="Rectangle 17"/>
          <p:cNvSpPr/>
          <p:nvPr/>
        </p:nvSpPr>
        <p:spPr>
          <a:xfrm>
            <a:off x="7723140" y="2600616"/>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1002</a:t>
            </a:r>
          </a:p>
        </p:txBody>
      </p:sp>
      <p:sp>
        <p:nvSpPr>
          <p:cNvPr id="19" name="Rectangle 18"/>
          <p:cNvSpPr/>
          <p:nvPr/>
        </p:nvSpPr>
        <p:spPr>
          <a:xfrm>
            <a:off x="7723140" y="3515016"/>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1005</a:t>
            </a:r>
          </a:p>
        </p:txBody>
      </p:sp>
      <p:sp>
        <p:nvSpPr>
          <p:cNvPr id="20" name="Rectangle 19"/>
          <p:cNvSpPr/>
          <p:nvPr/>
        </p:nvSpPr>
        <p:spPr>
          <a:xfrm>
            <a:off x="7723140" y="3210216"/>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1004</a:t>
            </a:r>
          </a:p>
        </p:txBody>
      </p:sp>
      <p:sp>
        <p:nvSpPr>
          <p:cNvPr id="21" name="Rectangle 20"/>
          <p:cNvSpPr/>
          <p:nvPr/>
        </p:nvSpPr>
        <p:spPr>
          <a:xfrm>
            <a:off x="7723140" y="4124616"/>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1007</a:t>
            </a:r>
          </a:p>
        </p:txBody>
      </p:sp>
      <p:sp>
        <p:nvSpPr>
          <p:cNvPr id="22" name="Rectangle 21"/>
          <p:cNvSpPr/>
          <p:nvPr/>
        </p:nvSpPr>
        <p:spPr>
          <a:xfrm>
            <a:off x="7723140" y="3819816"/>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1006</a:t>
            </a:r>
          </a:p>
        </p:txBody>
      </p:sp>
      <p:sp>
        <p:nvSpPr>
          <p:cNvPr id="25" name="Rectangle 24"/>
          <p:cNvSpPr/>
          <p:nvPr/>
        </p:nvSpPr>
        <p:spPr>
          <a:xfrm>
            <a:off x="8637540" y="5023099"/>
            <a:ext cx="1981200" cy="304800"/>
          </a:xfrm>
          <a:prstGeom prst="rect">
            <a:avLst/>
          </a:prstGeom>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26" name="Rectangle 25"/>
          <p:cNvSpPr/>
          <p:nvPr/>
        </p:nvSpPr>
        <p:spPr>
          <a:xfrm>
            <a:off x="8637540" y="5319228"/>
            <a:ext cx="1981200" cy="304800"/>
          </a:xfrm>
          <a:prstGeom prst="rect">
            <a:avLst/>
          </a:prstGeom>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dirty="0"/>
          </a:p>
        </p:txBody>
      </p:sp>
      <p:sp>
        <p:nvSpPr>
          <p:cNvPr id="27" name="Rectangle 26"/>
          <p:cNvSpPr/>
          <p:nvPr/>
        </p:nvSpPr>
        <p:spPr>
          <a:xfrm>
            <a:off x="8637540" y="4718299"/>
            <a:ext cx="1981200" cy="304800"/>
          </a:xfrm>
          <a:prstGeom prst="rect">
            <a:avLst/>
          </a:prstGeom>
          <a:solidFill>
            <a:schemeClr val="bg1"/>
          </a:solidFill>
          <a:ln>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15</a:t>
            </a:r>
          </a:p>
        </p:txBody>
      </p:sp>
      <p:sp>
        <p:nvSpPr>
          <p:cNvPr id="28" name="Rectangle 27"/>
          <p:cNvSpPr/>
          <p:nvPr/>
        </p:nvSpPr>
        <p:spPr>
          <a:xfrm>
            <a:off x="7723140" y="4734216"/>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1009</a:t>
            </a:r>
          </a:p>
        </p:txBody>
      </p:sp>
      <p:sp>
        <p:nvSpPr>
          <p:cNvPr id="29" name="Rectangle 28"/>
          <p:cNvSpPr/>
          <p:nvPr/>
        </p:nvSpPr>
        <p:spPr>
          <a:xfrm>
            <a:off x="7723140" y="4429416"/>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1008</a:t>
            </a:r>
          </a:p>
        </p:txBody>
      </p:sp>
      <p:sp>
        <p:nvSpPr>
          <p:cNvPr id="30" name="Rectangle 29"/>
          <p:cNvSpPr/>
          <p:nvPr/>
        </p:nvSpPr>
        <p:spPr>
          <a:xfrm>
            <a:off x="7723140" y="5024268"/>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1010</a:t>
            </a:r>
          </a:p>
        </p:txBody>
      </p:sp>
      <p:sp>
        <p:nvSpPr>
          <p:cNvPr id="32" name="Rectangle 31"/>
          <p:cNvSpPr/>
          <p:nvPr/>
        </p:nvSpPr>
        <p:spPr>
          <a:xfrm>
            <a:off x="8637540" y="4404828"/>
            <a:ext cx="1981200" cy="313471"/>
          </a:xfrm>
          <a:prstGeom prst="rect">
            <a:avLst/>
          </a:prstGeom>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dirty="0"/>
          </a:p>
        </p:txBody>
      </p:sp>
      <p:sp>
        <p:nvSpPr>
          <p:cNvPr id="34" name="Rectangle 33"/>
          <p:cNvSpPr/>
          <p:nvPr/>
        </p:nvSpPr>
        <p:spPr>
          <a:xfrm>
            <a:off x="8642460" y="2309407"/>
            <a:ext cx="1981200" cy="3048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t>12</a:t>
            </a:r>
          </a:p>
        </p:txBody>
      </p:sp>
      <p:sp>
        <p:nvSpPr>
          <p:cNvPr id="35" name="Right Brace 34"/>
          <p:cNvSpPr/>
          <p:nvPr/>
        </p:nvSpPr>
        <p:spPr>
          <a:xfrm>
            <a:off x="10651160" y="2274964"/>
            <a:ext cx="196180" cy="1200715"/>
          </a:xfrm>
          <a:prstGeom prst="rightBrace">
            <a:avLst/>
          </a:prstGeom>
          <a:noFill/>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ight Brace 35"/>
          <p:cNvSpPr/>
          <p:nvPr/>
        </p:nvSpPr>
        <p:spPr>
          <a:xfrm>
            <a:off x="10641332" y="3503968"/>
            <a:ext cx="196180" cy="1200715"/>
          </a:xfrm>
          <a:prstGeom prst="rightBrace">
            <a:avLst/>
          </a:prstGeom>
          <a:noFill/>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Rectangle 36"/>
          <p:cNvSpPr/>
          <p:nvPr/>
        </p:nvSpPr>
        <p:spPr>
          <a:xfrm>
            <a:off x="8642460" y="5619108"/>
            <a:ext cx="1981200" cy="304800"/>
          </a:xfrm>
          <a:prstGeom prst="rect">
            <a:avLst/>
          </a:prstGeom>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dirty="0"/>
          </a:p>
        </p:txBody>
      </p:sp>
      <p:sp>
        <p:nvSpPr>
          <p:cNvPr id="38" name="Rectangle 37"/>
          <p:cNvSpPr/>
          <p:nvPr/>
        </p:nvSpPr>
        <p:spPr>
          <a:xfrm>
            <a:off x="7728060" y="5324148"/>
            <a:ext cx="914400"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1011</a:t>
            </a:r>
          </a:p>
        </p:txBody>
      </p:sp>
      <p:sp>
        <p:nvSpPr>
          <p:cNvPr id="39" name="Right Brace 38"/>
          <p:cNvSpPr/>
          <p:nvPr/>
        </p:nvSpPr>
        <p:spPr>
          <a:xfrm>
            <a:off x="10646252" y="4732972"/>
            <a:ext cx="196180" cy="1200715"/>
          </a:xfrm>
          <a:prstGeom prst="rightBrace">
            <a:avLst/>
          </a:prstGeom>
          <a:noFill/>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10810475" y="2710910"/>
            <a:ext cx="864339" cy="369332"/>
          </a:xfrm>
          <a:prstGeom prst="rect">
            <a:avLst/>
          </a:prstGeom>
          <a:noFill/>
        </p:spPr>
        <p:txBody>
          <a:bodyPr wrap="none" rtlCol="0">
            <a:spAutoFit/>
          </a:bodyPr>
          <a:lstStyle/>
          <a:p>
            <a:r>
              <a:rPr lang="en-US" dirty="0"/>
              <a:t>item[0]</a:t>
            </a:r>
          </a:p>
        </p:txBody>
      </p:sp>
      <p:sp>
        <p:nvSpPr>
          <p:cNvPr id="41" name="TextBox 40"/>
          <p:cNvSpPr txBox="1"/>
          <p:nvPr/>
        </p:nvSpPr>
        <p:spPr>
          <a:xfrm>
            <a:off x="10810474" y="3972216"/>
            <a:ext cx="864339" cy="369332"/>
          </a:xfrm>
          <a:prstGeom prst="rect">
            <a:avLst/>
          </a:prstGeom>
          <a:noFill/>
        </p:spPr>
        <p:txBody>
          <a:bodyPr wrap="none" rtlCol="0">
            <a:spAutoFit/>
          </a:bodyPr>
          <a:lstStyle/>
          <a:p>
            <a:r>
              <a:rPr lang="en-US" dirty="0"/>
              <a:t>item[1]</a:t>
            </a:r>
          </a:p>
        </p:txBody>
      </p:sp>
      <p:sp>
        <p:nvSpPr>
          <p:cNvPr id="42" name="TextBox 41"/>
          <p:cNvSpPr txBox="1"/>
          <p:nvPr/>
        </p:nvSpPr>
        <p:spPr>
          <a:xfrm>
            <a:off x="10810475" y="5148663"/>
            <a:ext cx="864339" cy="369332"/>
          </a:xfrm>
          <a:prstGeom prst="rect">
            <a:avLst/>
          </a:prstGeom>
          <a:noFill/>
        </p:spPr>
        <p:txBody>
          <a:bodyPr wrap="none" rtlCol="0">
            <a:spAutoFit/>
          </a:bodyPr>
          <a:lstStyle/>
          <a:p>
            <a:r>
              <a:rPr lang="en-US" dirty="0"/>
              <a:t>item[2]</a:t>
            </a:r>
          </a:p>
        </p:txBody>
      </p:sp>
      <p:sp>
        <p:nvSpPr>
          <p:cNvPr id="44" name="Freeform 43"/>
          <p:cNvSpPr/>
          <p:nvPr/>
        </p:nvSpPr>
        <p:spPr>
          <a:xfrm>
            <a:off x="7728056" y="1887786"/>
            <a:ext cx="2866840" cy="400806"/>
          </a:xfrm>
          <a:custGeom>
            <a:avLst/>
            <a:gdLst>
              <a:gd name="connsiteX0" fmla="*/ 0 w 2891416"/>
              <a:gd name="connsiteY0" fmla="*/ 752514 h 752514"/>
              <a:gd name="connsiteX1" fmla="*/ 250723 w 2891416"/>
              <a:gd name="connsiteY1" fmla="*/ 383804 h 752514"/>
              <a:gd name="connsiteX2" fmla="*/ 501445 w 2891416"/>
              <a:gd name="connsiteY2" fmla="*/ 664023 h 752514"/>
              <a:gd name="connsiteX3" fmla="*/ 884903 w 2891416"/>
              <a:gd name="connsiteY3" fmla="*/ 265817 h 752514"/>
              <a:gd name="connsiteX4" fmla="*/ 1371600 w 2891416"/>
              <a:gd name="connsiteY4" fmla="*/ 560785 h 752514"/>
              <a:gd name="connsiteX5" fmla="*/ 1622323 w 2891416"/>
              <a:gd name="connsiteY5" fmla="*/ 221572 h 752514"/>
              <a:gd name="connsiteX6" fmla="*/ 2241755 w 2891416"/>
              <a:gd name="connsiteY6" fmla="*/ 649275 h 752514"/>
              <a:gd name="connsiteX7" fmla="*/ 2787445 w 2891416"/>
              <a:gd name="connsiteY7" fmla="*/ 346 h 752514"/>
              <a:gd name="connsiteX8" fmla="*/ 2890684 w 2891416"/>
              <a:gd name="connsiteY8" fmla="*/ 752514 h 75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1416" h="752514">
                <a:moveTo>
                  <a:pt x="0" y="752514"/>
                </a:moveTo>
                <a:cubicBezTo>
                  <a:pt x="83574" y="575533"/>
                  <a:pt x="167149" y="398552"/>
                  <a:pt x="250723" y="383804"/>
                </a:cubicBezTo>
                <a:cubicBezTo>
                  <a:pt x="334297" y="369055"/>
                  <a:pt x="395748" y="683688"/>
                  <a:pt x="501445" y="664023"/>
                </a:cubicBezTo>
                <a:cubicBezTo>
                  <a:pt x="607142" y="644358"/>
                  <a:pt x="739877" y="283023"/>
                  <a:pt x="884903" y="265817"/>
                </a:cubicBezTo>
                <a:cubicBezTo>
                  <a:pt x="1029929" y="248611"/>
                  <a:pt x="1248697" y="568159"/>
                  <a:pt x="1371600" y="560785"/>
                </a:cubicBezTo>
                <a:cubicBezTo>
                  <a:pt x="1494503" y="553411"/>
                  <a:pt x="1477297" y="206824"/>
                  <a:pt x="1622323" y="221572"/>
                </a:cubicBezTo>
                <a:cubicBezTo>
                  <a:pt x="1767349" y="236320"/>
                  <a:pt x="2047568" y="686146"/>
                  <a:pt x="2241755" y="649275"/>
                </a:cubicBezTo>
                <a:cubicBezTo>
                  <a:pt x="2435942" y="612404"/>
                  <a:pt x="2679290" y="-16860"/>
                  <a:pt x="2787445" y="346"/>
                </a:cubicBezTo>
                <a:cubicBezTo>
                  <a:pt x="2895600" y="17552"/>
                  <a:pt x="2893142" y="385033"/>
                  <a:pt x="2890684" y="752514"/>
                </a:cubicBezTo>
              </a:path>
            </a:pathLst>
          </a:cu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flipH="1" flipV="1">
            <a:off x="7733059" y="5903806"/>
            <a:ext cx="2891416" cy="379000"/>
          </a:xfrm>
          <a:custGeom>
            <a:avLst/>
            <a:gdLst>
              <a:gd name="connsiteX0" fmla="*/ 0 w 2891416"/>
              <a:gd name="connsiteY0" fmla="*/ 752514 h 752514"/>
              <a:gd name="connsiteX1" fmla="*/ 250723 w 2891416"/>
              <a:gd name="connsiteY1" fmla="*/ 383804 h 752514"/>
              <a:gd name="connsiteX2" fmla="*/ 501445 w 2891416"/>
              <a:gd name="connsiteY2" fmla="*/ 664023 h 752514"/>
              <a:gd name="connsiteX3" fmla="*/ 884903 w 2891416"/>
              <a:gd name="connsiteY3" fmla="*/ 265817 h 752514"/>
              <a:gd name="connsiteX4" fmla="*/ 1371600 w 2891416"/>
              <a:gd name="connsiteY4" fmla="*/ 560785 h 752514"/>
              <a:gd name="connsiteX5" fmla="*/ 1622323 w 2891416"/>
              <a:gd name="connsiteY5" fmla="*/ 221572 h 752514"/>
              <a:gd name="connsiteX6" fmla="*/ 2241755 w 2891416"/>
              <a:gd name="connsiteY6" fmla="*/ 649275 h 752514"/>
              <a:gd name="connsiteX7" fmla="*/ 2787445 w 2891416"/>
              <a:gd name="connsiteY7" fmla="*/ 346 h 752514"/>
              <a:gd name="connsiteX8" fmla="*/ 2890684 w 2891416"/>
              <a:gd name="connsiteY8" fmla="*/ 752514 h 75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1416" h="752514">
                <a:moveTo>
                  <a:pt x="0" y="752514"/>
                </a:moveTo>
                <a:cubicBezTo>
                  <a:pt x="83574" y="575533"/>
                  <a:pt x="167149" y="398552"/>
                  <a:pt x="250723" y="383804"/>
                </a:cubicBezTo>
                <a:cubicBezTo>
                  <a:pt x="334297" y="369055"/>
                  <a:pt x="395748" y="683688"/>
                  <a:pt x="501445" y="664023"/>
                </a:cubicBezTo>
                <a:cubicBezTo>
                  <a:pt x="607142" y="644358"/>
                  <a:pt x="739877" y="283023"/>
                  <a:pt x="884903" y="265817"/>
                </a:cubicBezTo>
                <a:cubicBezTo>
                  <a:pt x="1029929" y="248611"/>
                  <a:pt x="1248697" y="568159"/>
                  <a:pt x="1371600" y="560785"/>
                </a:cubicBezTo>
                <a:cubicBezTo>
                  <a:pt x="1494503" y="553411"/>
                  <a:pt x="1477297" y="206824"/>
                  <a:pt x="1622323" y="221572"/>
                </a:cubicBezTo>
                <a:cubicBezTo>
                  <a:pt x="1767349" y="236320"/>
                  <a:pt x="2047568" y="686146"/>
                  <a:pt x="2241755" y="649275"/>
                </a:cubicBezTo>
                <a:cubicBezTo>
                  <a:pt x="2435942" y="612404"/>
                  <a:pt x="2679290" y="-16860"/>
                  <a:pt x="2787445" y="346"/>
                </a:cubicBezTo>
                <a:cubicBezTo>
                  <a:pt x="2895600" y="17552"/>
                  <a:pt x="2893142" y="385033"/>
                  <a:pt x="2890684" y="752514"/>
                </a:cubicBezTo>
              </a:path>
            </a:pathLst>
          </a:cu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7714251" y="2313809"/>
            <a:ext cx="2926080" cy="1201207"/>
          </a:xfrm>
          <a:prstGeom prst="rect">
            <a:avLst/>
          </a:prstGeom>
          <a:noFill/>
          <a:ln w="28575">
            <a:solidFill>
              <a:srgbClr val="92D05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0" name="Rectangle 49"/>
          <p:cNvSpPr/>
          <p:nvPr/>
        </p:nvSpPr>
        <p:spPr>
          <a:xfrm>
            <a:off x="7712300" y="3513336"/>
            <a:ext cx="2926080" cy="1201207"/>
          </a:xfrm>
          <a:prstGeom prst="rect">
            <a:avLst/>
          </a:prstGeom>
          <a:noFill/>
          <a:ln w="28575">
            <a:solidFill>
              <a:srgbClr val="92D05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1" name="Rectangle 50"/>
          <p:cNvSpPr/>
          <p:nvPr/>
        </p:nvSpPr>
        <p:spPr>
          <a:xfrm>
            <a:off x="7719171" y="4722653"/>
            <a:ext cx="2926080" cy="1201207"/>
          </a:xfrm>
          <a:prstGeom prst="rect">
            <a:avLst/>
          </a:prstGeom>
          <a:noFill/>
          <a:ln w="28575">
            <a:solidFill>
              <a:srgbClr val="92D050"/>
            </a:solidFill>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3" name="Line Callout 1 42"/>
          <p:cNvSpPr/>
          <p:nvPr/>
        </p:nvSpPr>
        <p:spPr>
          <a:xfrm>
            <a:off x="7866322" y="1384876"/>
            <a:ext cx="1542435" cy="274320"/>
          </a:xfrm>
          <a:prstGeom prst="borderCallout1">
            <a:avLst>
              <a:gd name="adj1" fmla="val 104772"/>
              <a:gd name="adj2" fmla="val 36607"/>
              <a:gd name="adj3" fmla="val 354436"/>
              <a:gd name="adj4" fmla="val 25731"/>
            </a:avLst>
          </a:prstGeom>
          <a:solidFill>
            <a:srgbClr val="00B0F0"/>
          </a:solidFill>
          <a:ln w="28575">
            <a:solidFill>
              <a:srgbClr val="92D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Base Address</a:t>
            </a:r>
          </a:p>
        </p:txBody>
      </p:sp>
    </p:spTree>
    <p:extLst>
      <p:ext uri="{BB962C8B-B14F-4D97-AF65-F5344CB8AC3E}">
        <p14:creationId xmlns:p14="http://schemas.microsoft.com/office/powerpoint/2010/main" val="3236522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a:t>Set of Operations</a:t>
            </a:r>
          </a:p>
        </p:txBody>
      </p:sp>
      <p:sp>
        <p:nvSpPr>
          <p:cNvPr id="7171" name="Rectangle 3"/>
          <p:cNvSpPr>
            <a:spLocks noGrp="1" noChangeArrowheads="1"/>
          </p:cNvSpPr>
          <p:nvPr>
            <p:ph type="body" idx="1"/>
          </p:nvPr>
        </p:nvSpPr>
        <p:spPr>
          <a:xfrm>
            <a:off x="6284773" y="1283112"/>
            <a:ext cx="5638800" cy="4937760"/>
          </a:xfrm>
        </p:spPr>
        <p:txBody>
          <a:bodyPr>
            <a:normAutofit fontScale="92500"/>
          </a:bodyPr>
          <a:lstStyle/>
          <a:p>
            <a:pPr marL="392580" indent="-342900"/>
            <a:r>
              <a:rPr lang="en-US" altLang="en-US" dirty="0"/>
              <a:t>Deletion</a:t>
            </a:r>
          </a:p>
          <a:p>
            <a:pPr marL="666900" lvl="1" indent="-342900"/>
            <a:r>
              <a:rPr lang="en-US" altLang="en-US" dirty="0"/>
              <a:t>Deleting a value </a:t>
            </a:r>
          </a:p>
          <a:p>
            <a:endParaRPr lang="en-GB" dirty="0"/>
          </a:p>
          <a:p>
            <a:r>
              <a:rPr lang="en-GB" dirty="0"/>
              <a:t>Traversing</a:t>
            </a:r>
          </a:p>
          <a:p>
            <a:pPr lvl="1"/>
            <a:r>
              <a:rPr lang="en-GB" dirty="0"/>
              <a:t>Visiting all values one by one</a:t>
            </a:r>
          </a:p>
          <a:p>
            <a:r>
              <a:rPr lang="en-GB" dirty="0"/>
              <a:t>Searching</a:t>
            </a:r>
          </a:p>
          <a:p>
            <a:pPr lvl="1"/>
            <a:r>
              <a:rPr lang="en-GB" dirty="0"/>
              <a:t>Searching a specific value</a:t>
            </a:r>
          </a:p>
          <a:p>
            <a:r>
              <a:rPr lang="en-GB" dirty="0"/>
              <a:t>Merging</a:t>
            </a:r>
          </a:p>
          <a:p>
            <a:pPr lvl="1"/>
            <a:r>
              <a:rPr lang="en-GB" dirty="0"/>
              <a:t>Given two arrays of size n1 and n2, merge them in a list of size n1+n2</a:t>
            </a:r>
          </a:p>
          <a:p>
            <a:r>
              <a:rPr lang="en-GB" dirty="0"/>
              <a:t>Sorting</a:t>
            </a:r>
          </a:p>
          <a:p>
            <a:pPr lvl="1"/>
            <a:r>
              <a:rPr lang="en-GB" dirty="0"/>
              <a:t>Converting the unordered list into ordered list</a:t>
            </a:r>
          </a:p>
          <a:p>
            <a:endParaRPr lang="en-GB" dirty="0"/>
          </a:p>
          <a:p>
            <a:pPr marL="324000" lvl="1" indent="0">
              <a:buNone/>
            </a:pPr>
            <a:endParaRPr lang="en-US" altLang="en-US" dirty="0"/>
          </a:p>
        </p:txBody>
      </p:sp>
      <p:sp>
        <p:nvSpPr>
          <p:cNvPr id="2" name="Date Placeholder 1"/>
          <p:cNvSpPr>
            <a:spLocks noGrp="1"/>
          </p:cNvSpPr>
          <p:nvPr>
            <p:ph type="dt" sz="half" idx="10"/>
          </p:nvPr>
        </p:nvSpPr>
        <p:spPr/>
        <p:txBody>
          <a:bodyPr/>
          <a:lstStyle/>
          <a:p>
            <a:r>
              <a:rPr lang="en-US"/>
              <a:t>10/02/2017</a:t>
            </a:r>
            <a:endParaRPr lang="en-GB"/>
          </a:p>
        </p:txBody>
      </p:sp>
      <p:sp>
        <p:nvSpPr>
          <p:cNvPr id="3" name="Footer Placeholder 2"/>
          <p:cNvSpPr>
            <a:spLocks noGrp="1"/>
          </p:cNvSpPr>
          <p:nvPr>
            <p:ph type="ftr" sz="quarter" idx="11"/>
          </p:nvPr>
        </p:nvSpPr>
        <p:spPr/>
        <p:txBody>
          <a:bodyPr/>
          <a:lstStyle/>
          <a:p>
            <a:r>
              <a:rPr lang="en-GB"/>
              <a:t>Saba Anwar, Computer Science Department- CIIT Lahore</a:t>
            </a:r>
          </a:p>
        </p:txBody>
      </p:sp>
      <p:sp>
        <p:nvSpPr>
          <p:cNvPr id="11" name="Rectangle 3"/>
          <p:cNvSpPr txBox="1">
            <a:spLocks noChangeArrowheads="1"/>
          </p:cNvSpPr>
          <p:nvPr/>
        </p:nvSpPr>
        <p:spPr>
          <a:xfrm>
            <a:off x="634181" y="1283112"/>
            <a:ext cx="5368413"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392580" indent="-342900"/>
            <a:r>
              <a:rPr lang="en-US" altLang="en-US" dirty="0"/>
              <a:t>Retrieval/Accessing/indexing</a:t>
            </a:r>
          </a:p>
          <a:p>
            <a:pPr marL="666900" lvl="1" indent="-342900"/>
            <a:r>
              <a:rPr lang="en-US" altLang="en-US" dirty="0"/>
              <a:t>Accessing a specific value at given index</a:t>
            </a:r>
          </a:p>
          <a:p>
            <a:pPr marL="392580" indent="-342900"/>
            <a:endParaRPr lang="en-US" altLang="en-US" dirty="0"/>
          </a:p>
          <a:p>
            <a:pPr marL="392580" indent="-342900"/>
            <a:r>
              <a:rPr lang="en-US" altLang="en-US" dirty="0"/>
              <a:t>Replacement</a:t>
            </a:r>
          </a:p>
          <a:p>
            <a:pPr marL="666900" lvl="1" indent="-342900"/>
            <a:r>
              <a:rPr lang="en-US" altLang="en-US" dirty="0"/>
              <a:t>Replacing a value at given index</a:t>
            </a:r>
          </a:p>
          <a:p>
            <a:pPr marL="392580" indent="-342900"/>
            <a:endParaRPr lang="en-US" altLang="en-US" dirty="0"/>
          </a:p>
          <a:p>
            <a:pPr marL="392580" indent="-342900"/>
            <a:r>
              <a:rPr lang="en-US" altLang="en-US" dirty="0"/>
              <a:t>Insertion</a:t>
            </a:r>
          </a:p>
          <a:p>
            <a:pPr marL="666900" lvl="1" indent="-342900"/>
            <a:r>
              <a:rPr lang="en-US" altLang="en-US" dirty="0"/>
              <a:t>Inserting a value at given index</a:t>
            </a:r>
          </a:p>
          <a:p>
            <a:pPr marL="392580" indent="-342900"/>
            <a:endParaRPr lang="en-US" altLang="en-US" dirty="0"/>
          </a:p>
          <a:p>
            <a:endParaRPr lang="en-GB" dirty="0"/>
          </a:p>
          <a:p>
            <a:pPr marL="324000" lvl="1" indent="0">
              <a:buFont typeface="Wingdings 3"/>
              <a:buNone/>
            </a:pPr>
            <a:endParaRPr lang="en-US" altLang="en-US" dirty="0"/>
          </a:p>
        </p:txBody>
      </p:sp>
      <p:pic>
        <p:nvPicPr>
          <p:cNvPr id="12" name="Picture 6" descr="C:\Users\dwharder\Desktop\r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3259" y="1737223"/>
            <a:ext cx="136525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7" descr="C:\Users\dwharder\Desktop\r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5259" y="3954053"/>
            <a:ext cx="13652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descr="C:\Users\dwharder\Desktop\r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5762" y="2538671"/>
            <a:ext cx="1365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5" descr="C:\Users\dwharder\Desktop\r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5762" y="5389053"/>
            <a:ext cx="136525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57748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1">
      <a:dk1>
        <a:sysClr val="windowText" lastClr="000000"/>
      </a:dk1>
      <a:lt1>
        <a:sysClr val="window" lastClr="FFFFFF"/>
      </a:lt1>
      <a:dk2>
        <a:srgbClr val="1F497D"/>
      </a:dk2>
      <a:lt2>
        <a:srgbClr val="EEECE1"/>
      </a:lt2>
      <a:accent1>
        <a:srgbClr val="C00000"/>
      </a:accent1>
      <a:accent2>
        <a:srgbClr val="0070C0"/>
      </a:accent2>
      <a:accent3>
        <a:srgbClr val="279D57"/>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20404</TotalTime>
  <Words>2522</Words>
  <Application>Microsoft Office PowerPoint</Application>
  <PresentationFormat>Widescreen</PresentationFormat>
  <Paragraphs>980</Paragraphs>
  <Slides>30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Adobe Fan Heiti Std B</vt:lpstr>
      <vt:lpstr>Arial</vt:lpstr>
      <vt:lpstr>Calibri</vt:lpstr>
      <vt:lpstr>Times New Roman</vt:lpstr>
      <vt:lpstr>Wingdings</vt:lpstr>
      <vt:lpstr>Wingdings 3</vt:lpstr>
      <vt:lpstr>Origin</vt:lpstr>
      <vt:lpstr>Linear Data Structure </vt:lpstr>
      <vt:lpstr>Outline</vt:lpstr>
      <vt:lpstr>Types of Data Structures</vt:lpstr>
      <vt:lpstr>Linear vs. Non-Linear</vt:lpstr>
      <vt:lpstr>Foundational Data Structures</vt:lpstr>
      <vt:lpstr>Arrays</vt:lpstr>
      <vt:lpstr>Memory Implementation</vt:lpstr>
      <vt:lpstr>Memory Implementation</vt:lpstr>
      <vt:lpstr>Set of Operations</vt:lpstr>
      <vt:lpstr>Algorithm Notation</vt:lpstr>
      <vt:lpstr>Searching</vt:lpstr>
      <vt:lpstr>Linear/Sequential Search</vt:lpstr>
      <vt:lpstr>Binary Search</vt:lpstr>
      <vt:lpstr>Binary Search</vt:lpstr>
      <vt:lpstr>Binary Search</vt:lpstr>
      <vt:lpstr>Retrieval, Replacement, Traversing</vt:lpstr>
      <vt:lpstr>Insertion</vt:lpstr>
      <vt:lpstr>Insertion</vt:lpstr>
      <vt:lpstr>Insert Algorithm</vt:lpstr>
      <vt:lpstr>Delete Operation</vt:lpstr>
      <vt:lpstr>Delete</vt:lpstr>
      <vt:lpstr>Delete Algorithm</vt:lpstr>
      <vt:lpstr>Delete Algorithm</vt:lpstr>
      <vt:lpstr>Sorting</vt:lpstr>
      <vt:lpstr>Selection Sort</vt:lpstr>
      <vt:lpstr>Selection Sort</vt:lpstr>
      <vt:lpstr>Selection Sort</vt:lpstr>
      <vt:lpstr>Selection Sort</vt:lpstr>
      <vt:lpstr>Selection Sort</vt:lpstr>
      <vt:lpstr>Applications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 Anwar</dc:creator>
  <cp:lastModifiedBy>Saba Anwar</cp:lastModifiedBy>
  <cp:revision>311</cp:revision>
  <dcterms:created xsi:type="dcterms:W3CDTF">2014-08-15T08:02:42Z</dcterms:created>
  <dcterms:modified xsi:type="dcterms:W3CDTF">2017-02-10T07:10:38Z</dcterms:modified>
</cp:coreProperties>
</file>