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59"/>
  </p:notesMasterIdLst>
  <p:sldIdLst>
    <p:sldId id="256" r:id="rId2"/>
    <p:sldId id="464" r:id="rId3"/>
    <p:sldId id="470" r:id="rId4"/>
    <p:sldId id="471" r:id="rId5"/>
    <p:sldId id="364" r:id="rId6"/>
    <p:sldId id="426" r:id="rId7"/>
    <p:sldId id="365" r:id="rId8"/>
    <p:sldId id="386" r:id="rId9"/>
    <p:sldId id="387" r:id="rId10"/>
    <p:sldId id="367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425" r:id="rId22"/>
    <p:sldId id="380" r:id="rId23"/>
    <p:sldId id="381" r:id="rId24"/>
    <p:sldId id="382" r:id="rId25"/>
    <p:sldId id="383" r:id="rId26"/>
    <p:sldId id="388" r:id="rId27"/>
    <p:sldId id="389" r:id="rId28"/>
    <p:sldId id="427" r:id="rId29"/>
    <p:sldId id="456" r:id="rId30"/>
    <p:sldId id="458" r:id="rId31"/>
    <p:sldId id="428" r:id="rId32"/>
    <p:sldId id="455" r:id="rId33"/>
    <p:sldId id="459" r:id="rId34"/>
    <p:sldId id="436" r:id="rId35"/>
    <p:sldId id="437" r:id="rId36"/>
    <p:sldId id="438" r:id="rId37"/>
    <p:sldId id="439" r:id="rId38"/>
    <p:sldId id="460" r:id="rId39"/>
    <p:sldId id="440" r:id="rId40"/>
    <p:sldId id="442" r:id="rId41"/>
    <p:sldId id="469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3" r:id="rId52"/>
    <p:sldId id="461" r:id="rId53"/>
    <p:sldId id="462" r:id="rId54"/>
    <p:sldId id="463" r:id="rId55"/>
    <p:sldId id="467" r:id="rId56"/>
    <p:sldId id="468" r:id="rId57"/>
    <p:sldId id="46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02821-4392-4E66-A424-644F0CCB0DE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9E9CA5-0DAB-418B-9DA5-2B5D5B4F0335}">
      <dgm:prSet phldrT="[Text]"/>
      <dgm:spPr/>
      <dgm:t>
        <a:bodyPr/>
        <a:lstStyle/>
        <a:p>
          <a:r>
            <a:rPr lang="en-US" dirty="0"/>
            <a:t>Data Structure</a:t>
          </a:r>
        </a:p>
      </dgm:t>
    </dgm:pt>
    <dgm:pt modelId="{AC9969BB-A0CB-4432-82CE-71B8F754DDF1}" type="parTrans" cxnId="{174F522A-0F0A-4E0E-8763-77261B1FA925}">
      <dgm:prSet/>
      <dgm:spPr/>
      <dgm:t>
        <a:bodyPr/>
        <a:lstStyle/>
        <a:p>
          <a:endParaRPr lang="en-US"/>
        </a:p>
      </dgm:t>
    </dgm:pt>
    <dgm:pt modelId="{675FADD6-06F9-4FED-A6B7-B5A51DDB70DA}" type="sibTrans" cxnId="{174F522A-0F0A-4E0E-8763-77261B1FA925}">
      <dgm:prSet/>
      <dgm:spPr/>
      <dgm:t>
        <a:bodyPr/>
        <a:lstStyle/>
        <a:p>
          <a:endParaRPr lang="en-US"/>
        </a:p>
      </dgm:t>
    </dgm:pt>
    <dgm:pt modelId="{4F80F82B-9E5E-4A3F-BD49-9464C8701A3F}">
      <dgm:prSet phldrT="[Text]"/>
      <dgm:spPr/>
      <dgm:t>
        <a:bodyPr/>
        <a:lstStyle/>
        <a:p>
          <a:r>
            <a:rPr lang="en-US" dirty="0"/>
            <a:t>Linear</a:t>
          </a:r>
        </a:p>
      </dgm:t>
    </dgm:pt>
    <dgm:pt modelId="{39C5F81F-BA9A-4BD9-96E9-561905316ABE}" type="parTrans" cxnId="{74C4369B-DA4A-4A8F-BE6A-F0F433E56AC1}">
      <dgm:prSet/>
      <dgm:spPr/>
      <dgm:t>
        <a:bodyPr/>
        <a:lstStyle/>
        <a:p>
          <a:endParaRPr lang="en-US"/>
        </a:p>
      </dgm:t>
    </dgm:pt>
    <dgm:pt modelId="{B8AD357A-748B-4239-87CD-FF683B9715DA}" type="sibTrans" cxnId="{74C4369B-DA4A-4A8F-BE6A-F0F433E56AC1}">
      <dgm:prSet/>
      <dgm:spPr/>
      <dgm:t>
        <a:bodyPr/>
        <a:lstStyle/>
        <a:p>
          <a:endParaRPr lang="en-US"/>
        </a:p>
      </dgm:t>
    </dgm:pt>
    <dgm:pt modelId="{8094CAEC-8580-4B82-99B8-C7C0385AA4A0}">
      <dgm:prSet phldrT="[Text]"/>
      <dgm:spPr/>
      <dgm:t>
        <a:bodyPr/>
        <a:lstStyle/>
        <a:p>
          <a:r>
            <a:rPr lang="en-US" dirty="0"/>
            <a:t>Non Linear</a:t>
          </a:r>
        </a:p>
      </dgm:t>
    </dgm:pt>
    <dgm:pt modelId="{D9130A55-780F-41ED-AF05-CFE5C5F225B0}" type="parTrans" cxnId="{5861E4CB-7D6D-4C33-9557-DB9C7A450405}">
      <dgm:prSet/>
      <dgm:spPr/>
      <dgm:t>
        <a:bodyPr/>
        <a:lstStyle/>
        <a:p>
          <a:endParaRPr lang="en-US"/>
        </a:p>
      </dgm:t>
    </dgm:pt>
    <dgm:pt modelId="{558A7828-6329-4F2E-96E6-687354FA6739}" type="sibTrans" cxnId="{5861E4CB-7D6D-4C33-9557-DB9C7A450405}">
      <dgm:prSet/>
      <dgm:spPr/>
      <dgm:t>
        <a:bodyPr/>
        <a:lstStyle/>
        <a:p>
          <a:endParaRPr lang="en-US"/>
        </a:p>
      </dgm:t>
    </dgm:pt>
    <dgm:pt modelId="{BABF69F8-BD18-4A27-8C4E-EDF6950D15B8}">
      <dgm:prSet phldrT="[Text]"/>
      <dgm:spPr/>
      <dgm:t>
        <a:bodyPr/>
        <a:lstStyle/>
        <a:p>
          <a:r>
            <a:rPr lang="en-US" dirty="0"/>
            <a:t>List</a:t>
          </a:r>
        </a:p>
      </dgm:t>
    </dgm:pt>
    <dgm:pt modelId="{F449C56D-9706-4627-89BE-9E57FB4ED779}" type="parTrans" cxnId="{6BA38579-2771-4A9A-BAFC-58ACA0848A83}">
      <dgm:prSet/>
      <dgm:spPr/>
      <dgm:t>
        <a:bodyPr/>
        <a:lstStyle/>
        <a:p>
          <a:endParaRPr lang="en-US"/>
        </a:p>
      </dgm:t>
    </dgm:pt>
    <dgm:pt modelId="{D1E73C5C-89E9-47FD-94AF-5ABFB19F114E}" type="sibTrans" cxnId="{6BA38579-2771-4A9A-BAFC-58ACA0848A83}">
      <dgm:prSet/>
      <dgm:spPr/>
      <dgm:t>
        <a:bodyPr/>
        <a:lstStyle/>
        <a:p>
          <a:endParaRPr lang="en-US"/>
        </a:p>
      </dgm:t>
    </dgm:pt>
    <dgm:pt modelId="{A7E0B879-3752-4A03-A197-6F5A228A4FAD}">
      <dgm:prSet phldrT="[Text]"/>
      <dgm:spPr/>
      <dgm:t>
        <a:bodyPr/>
        <a:lstStyle/>
        <a:p>
          <a:r>
            <a:rPr lang="en-US" dirty="0"/>
            <a:t>Stack</a:t>
          </a:r>
        </a:p>
      </dgm:t>
    </dgm:pt>
    <dgm:pt modelId="{8E794338-3F6A-4046-82C8-305D659863FC}" type="parTrans" cxnId="{347B0599-D843-4B80-93BF-0F3E9F3A125F}">
      <dgm:prSet/>
      <dgm:spPr/>
      <dgm:t>
        <a:bodyPr/>
        <a:lstStyle/>
        <a:p>
          <a:endParaRPr lang="en-US"/>
        </a:p>
      </dgm:t>
    </dgm:pt>
    <dgm:pt modelId="{679F9B89-385B-4597-A811-79D02856A3E2}" type="sibTrans" cxnId="{347B0599-D843-4B80-93BF-0F3E9F3A125F}">
      <dgm:prSet/>
      <dgm:spPr/>
      <dgm:t>
        <a:bodyPr/>
        <a:lstStyle/>
        <a:p>
          <a:endParaRPr lang="en-US"/>
        </a:p>
      </dgm:t>
    </dgm:pt>
    <dgm:pt modelId="{5F224F6F-2BC7-4697-BB2C-8088183D6213}">
      <dgm:prSet phldrT="[Text]"/>
      <dgm:spPr/>
      <dgm:t>
        <a:bodyPr/>
        <a:lstStyle/>
        <a:p>
          <a:r>
            <a:rPr lang="en-US" dirty="0"/>
            <a:t>Queue</a:t>
          </a:r>
        </a:p>
      </dgm:t>
    </dgm:pt>
    <dgm:pt modelId="{D9FE3AB0-92D7-4BDF-9F9A-43B0EE1BC46F}" type="parTrans" cxnId="{7E3B105C-BE33-472D-94F9-10DE34E3CD08}">
      <dgm:prSet/>
      <dgm:spPr/>
      <dgm:t>
        <a:bodyPr/>
        <a:lstStyle/>
        <a:p>
          <a:endParaRPr lang="en-US"/>
        </a:p>
      </dgm:t>
    </dgm:pt>
    <dgm:pt modelId="{FC05DA4F-52A6-422A-BA03-7D2EF9020959}" type="sibTrans" cxnId="{7E3B105C-BE33-472D-94F9-10DE34E3CD08}">
      <dgm:prSet/>
      <dgm:spPr/>
      <dgm:t>
        <a:bodyPr/>
        <a:lstStyle/>
        <a:p>
          <a:endParaRPr lang="en-US"/>
        </a:p>
      </dgm:t>
    </dgm:pt>
    <dgm:pt modelId="{DAE13E6D-EFA9-44A0-8E66-9C01B74D02BC}">
      <dgm:prSet phldrT="[Text]"/>
      <dgm:spPr/>
      <dgm:t>
        <a:bodyPr/>
        <a:lstStyle/>
        <a:p>
          <a:r>
            <a:rPr lang="en-US" dirty="0"/>
            <a:t>Tree</a:t>
          </a:r>
        </a:p>
      </dgm:t>
    </dgm:pt>
    <dgm:pt modelId="{8108F91C-0C3D-4E07-929D-E940CF07980B}" type="parTrans" cxnId="{653F5AAC-C36D-4391-80A3-2CE439220865}">
      <dgm:prSet/>
      <dgm:spPr/>
      <dgm:t>
        <a:bodyPr/>
        <a:lstStyle/>
        <a:p>
          <a:endParaRPr lang="en-US"/>
        </a:p>
      </dgm:t>
    </dgm:pt>
    <dgm:pt modelId="{480FE417-3925-4BDF-8818-583641FADD5F}" type="sibTrans" cxnId="{653F5AAC-C36D-4391-80A3-2CE439220865}">
      <dgm:prSet/>
      <dgm:spPr/>
      <dgm:t>
        <a:bodyPr/>
        <a:lstStyle/>
        <a:p>
          <a:endParaRPr lang="en-US"/>
        </a:p>
      </dgm:t>
    </dgm:pt>
    <dgm:pt modelId="{9F86F1DA-AD00-4B38-BD6A-5B7C107D8DEE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71CBBAFB-7A93-40DD-8D0D-9FF6323842CC}" type="parTrans" cxnId="{4CF2F529-83B8-458F-8869-1E2B0073686C}">
      <dgm:prSet/>
      <dgm:spPr/>
      <dgm:t>
        <a:bodyPr/>
        <a:lstStyle/>
        <a:p>
          <a:endParaRPr lang="en-US"/>
        </a:p>
      </dgm:t>
    </dgm:pt>
    <dgm:pt modelId="{909D87CB-9E03-465B-8B29-CBEA8FDA6E1B}" type="sibTrans" cxnId="{4CF2F529-83B8-458F-8869-1E2B0073686C}">
      <dgm:prSet/>
      <dgm:spPr/>
      <dgm:t>
        <a:bodyPr/>
        <a:lstStyle/>
        <a:p>
          <a:endParaRPr lang="en-US"/>
        </a:p>
      </dgm:t>
    </dgm:pt>
    <dgm:pt modelId="{543218DE-A731-484A-8BBD-D03AA3ABF0BA}" type="pres">
      <dgm:prSet presAssocID="{5D702821-4392-4E66-A424-644F0CCB0D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9D0D998-575D-4D64-8CBF-0BB3046CC7B9}" type="pres">
      <dgm:prSet presAssocID="{C19E9CA5-0DAB-418B-9DA5-2B5D5B4F0335}" presName="hierRoot1" presStyleCnt="0"/>
      <dgm:spPr/>
    </dgm:pt>
    <dgm:pt modelId="{D3DE634F-ED46-44E5-A654-A938D649D2AE}" type="pres">
      <dgm:prSet presAssocID="{C19E9CA5-0DAB-418B-9DA5-2B5D5B4F0335}" presName="composite" presStyleCnt="0"/>
      <dgm:spPr/>
    </dgm:pt>
    <dgm:pt modelId="{BEE74B83-9DFA-434D-9981-E16BA84A5358}" type="pres">
      <dgm:prSet presAssocID="{C19E9CA5-0DAB-418B-9DA5-2B5D5B4F0335}" presName="background" presStyleLbl="node0" presStyleIdx="0" presStyleCnt="1"/>
      <dgm:spPr/>
    </dgm:pt>
    <dgm:pt modelId="{B980C8C9-80CE-4B21-A437-BB116253A91B}" type="pres">
      <dgm:prSet presAssocID="{C19E9CA5-0DAB-418B-9DA5-2B5D5B4F033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F9B8BB-60EA-41D1-9EB4-8248BC07DBE5}" type="pres">
      <dgm:prSet presAssocID="{C19E9CA5-0DAB-418B-9DA5-2B5D5B4F0335}" presName="hierChild2" presStyleCnt="0"/>
      <dgm:spPr/>
    </dgm:pt>
    <dgm:pt modelId="{233DC061-0BDE-4E81-860A-01ADF0DDF184}" type="pres">
      <dgm:prSet presAssocID="{39C5F81F-BA9A-4BD9-96E9-561905316AB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9398AB6-A00A-4CA8-A5B1-3E0CC7D7E95D}" type="pres">
      <dgm:prSet presAssocID="{4F80F82B-9E5E-4A3F-BD49-9464C8701A3F}" presName="hierRoot2" presStyleCnt="0"/>
      <dgm:spPr/>
    </dgm:pt>
    <dgm:pt modelId="{80B8BD92-71A0-41DC-8614-AC75A95F38C7}" type="pres">
      <dgm:prSet presAssocID="{4F80F82B-9E5E-4A3F-BD49-9464C8701A3F}" presName="composite2" presStyleCnt="0"/>
      <dgm:spPr/>
    </dgm:pt>
    <dgm:pt modelId="{729B0DA3-E496-4F4C-89D0-1C9220FD638F}" type="pres">
      <dgm:prSet presAssocID="{4F80F82B-9E5E-4A3F-BD49-9464C8701A3F}" presName="background2" presStyleLbl="node2" presStyleIdx="0" presStyleCnt="2"/>
      <dgm:spPr/>
    </dgm:pt>
    <dgm:pt modelId="{293A1927-A4D5-427F-A3ED-920B81A5F9E1}" type="pres">
      <dgm:prSet presAssocID="{4F80F82B-9E5E-4A3F-BD49-9464C8701A3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99502E-209E-4CAB-B5F7-E70C64126F32}" type="pres">
      <dgm:prSet presAssocID="{4F80F82B-9E5E-4A3F-BD49-9464C8701A3F}" presName="hierChild3" presStyleCnt="0"/>
      <dgm:spPr/>
    </dgm:pt>
    <dgm:pt modelId="{079AEF66-A029-4A6D-8FC1-DCC738D619AD}" type="pres">
      <dgm:prSet presAssocID="{F449C56D-9706-4627-89BE-9E57FB4ED779}" presName="Name17" presStyleLbl="parChTrans1D3" presStyleIdx="0" presStyleCnt="5"/>
      <dgm:spPr/>
      <dgm:t>
        <a:bodyPr/>
        <a:lstStyle/>
        <a:p>
          <a:endParaRPr lang="en-US"/>
        </a:p>
      </dgm:t>
    </dgm:pt>
    <dgm:pt modelId="{6945AD9F-C7E3-47E7-AD3D-D981BBE0776E}" type="pres">
      <dgm:prSet presAssocID="{BABF69F8-BD18-4A27-8C4E-EDF6950D15B8}" presName="hierRoot3" presStyleCnt="0"/>
      <dgm:spPr/>
    </dgm:pt>
    <dgm:pt modelId="{FD2A2D04-7887-4167-9DBB-EC7816B3757E}" type="pres">
      <dgm:prSet presAssocID="{BABF69F8-BD18-4A27-8C4E-EDF6950D15B8}" presName="composite3" presStyleCnt="0"/>
      <dgm:spPr/>
    </dgm:pt>
    <dgm:pt modelId="{2D8B4724-ABA9-446B-B451-E1D909F19E00}" type="pres">
      <dgm:prSet presAssocID="{BABF69F8-BD18-4A27-8C4E-EDF6950D15B8}" presName="background3" presStyleLbl="node3" presStyleIdx="0" presStyleCnt="5"/>
      <dgm:spPr/>
    </dgm:pt>
    <dgm:pt modelId="{E7CCC3B6-3A44-4E76-AA84-7F0257B51F98}" type="pres">
      <dgm:prSet presAssocID="{BABF69F8-BD18-4A27-8C4E-EDF6950D15B8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B50BEC-0E1D-4139-9E2F-454A12A24A55}" type="pres">
      <dgm:prSet presAssocID="{BABF69F8-BD18-4A27-8C4E-EDF6950D15B8}" presName="hierChild4" presStyleCnt="0"/>
      <dgm:spPr/>
    </dgm:pt>
    <dgm:pt modelId="{4B23BCB5-F05D-43C3-8FC1-16B35B6F9732}" type="pres">
      <dgm:prSet presAssocID="{8E794338-3F6A-4046-82C8-305D659863FC}" presName="Name17" presStyleLbl="parChTrans1D3" presStyleIdx="1" presStyleCnt="5"/>
      <dgm:spPr/>
      <dgm:t>
        <a:bodyPr/>
        <a:lstStyle/>
        <a:p>
          <a:endParaRPr lang="en-US"/>
        </a:p>
      </dgm:t>
    </dgm:pt>
    <dgm:pt modelId="{2B98D9BA-3EC3-4425-B1CF-7CB7B5F70D9C}" type="pres">
      <dgm:prSet presAssocID="{A7E0B879-3752-4A03-A197-6F5A228A4FAD}" presName="hierRoot3" presStyleCnt="0"/>
      <dgm:spPr/>
    </dgm:pt>
    <dgm:pt modelId="{49929AE3-E5E0-4604-B5EA-53D45B90F68F}" type="pres">
      <dgm:prSet presAssocID="{A7E0B879-3752-4A03-A197-6F5A228A4FAD}" presName="composite3" presStyleCnt="0"/>
      <dgm:spPr/>
    </dgm:pt>
    <dgm:pt modelId="{627F71DC-EC7C-470E-9106-BFF7FB587218}" type="pres">
      <dgm:prSet presAssocID="{A7E0B879-3752-4A03-A197-6F5A228A4FAD}" presName="background3" presStyleLbl="node3" presStyleIdx="1" presStyleCnt="5"/>
      <dgm:spPr/>
    </dgm:pt>
    <dgm:pt modelId="{7196ECFC-C09A-42D9-8AF0-AF53940C862E}" type="pres">
      <dgm:prSet presAssocID="{A7E0B879-3752-4A03-A197-6F5A228A4FAD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A89A87-E24A-4C5F-94B0-99C193985F8B}" type="pres">
      <dgm:prSet presAssocID="{A7E0B879-3752-4A03-A197-6F5A228A4FAD}" presName="hierChild4" presStyleCnt="0"/>
      <dgm:spPr/>
    </dgm:pt>
    <dgm:pt modelId="{2E6E1216-DB49-4064-98F7-CA418AB9233B}" type="pres">
      <dgm:prSet presAssocID="{D9FE3AB0-92D7-4BDF-9F9A-43B0EE1BC46F}" presName="Name17" presStyleLbl="parChTrans1D3" presStyleIdx="2" presStyleCnt="5"/>
      <dgm:spPr/>
      <dgm:t>
        <a:bodyPr/>
        <a:lstStyle/>
        <a:p>
          <a:endParaRPr lang="en-US"/>
        </a:p>
      </dgm:t>
    </dgm:pt>
    <dgm:pt modelId="{F96DAF6C-209F-4DB1-B514-4D145F9D7411}" type="pres">
      <dgm:prSet presAssocID="{5F224F6F-2BC7-4697-BB2C-8088183D6213}" presName="hierRoot3" presStyleCnt="0"/>
      <dgm:spPr/>
    </dgm:pt>
    <dgm:pt modelId="{713D2767-920A-4CFC-A7F1-EB18D9B528FD}" type="pres">
      <dgm:prSet presAssocID="{5F224F6F-2BC7-4697-BB2C-8088183D6213}" presName="composite3" presStyleCnt="0"/>
      <dgm:spPr/>
    </dgm:pt>
    <dgm:pt modelId="{7E3CC617-24FB-4CB5-94B4-8B5DB553B683}" type="pres">
      <dgm:prSet presAssocID="{5F224F6F-2BC7-4697-BB2C-8088183D6213}" presName="background3" presStyleLbl="node3" presStyleIdx="2" presStyleCnt="5"/>
      <dgm:spPr/>
    </dgm:pt>
    <dgm:pt modelId="{733C347B-C2C6-47CA-AC3E-8473173B6C4A}" type="pres">
      <dgm:prSet presAssocID="{5F224F6F-2BC7-4697-BB2C-8088183D621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D095FC-F22B-40C2-8B3A-8623931EAEB5}" type="pres">
      <dgm:prSet presAssocID="{5F224F6F-2BC7-4697-BB2C-8088183D6213}" presName="hierChild4" presStyleCnt="0"/>
      <dgm:spPr/>
    </dgm:pt>
    <dgm:pt modelId="{DF770CE8-66D0-48D2-A40E-AF15BFE842AB}" type="pres">
      <dgm:prSet presAssocID="{D9130A55-780F-41ED-AF05-CFE5C5F225B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9C7FBF93-4884-4196-9866-F08C4607A3BD}" type="pres">
      <dgm:prSet presAssocID="{8094CAEC-8580-4B82-99B8-C7C0385AA4A0}" presName="hierRoot2" presStyleCnt="0"/>
      <dgm:spPr/>
    </dgm:pt>
    <dgm:pt modelId="{0DBE74FA-980C-41C8-BEE8-C59BEAA20EBD}" type="pres">
      <dgm:prSet presAssocID="{8094CAEC-8580-4B82-99B8-C7C0385AA4A0}" presName="composite2" presStyleCnt="0"/>
      <dgm:spPr/>
    </dgm:pt>
    <dgm:pt modelId="{C542B588-97D4-4F16-8972-68F3A13FC449}" type="pres">
      <dgm:prSet presAssocID="{8094CAEC-8580-4B82-99B8-C7C0385AA4A0}" presName="background2" presStyleLbl="node2" presStyleIdx="1" presStyleCnt="2"/>
      <dgm:spPr/>
    </dgm:pt>
    <dgm:pt modelId="{99C0E865-4C02-4B76-A94E-3938BE8C5D60}" type="pres">
      <dgm:prSet presAssocID="{8094CAEC-8580-4B82-99B8-C7C0385AA4A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FA87B0-73DE-40FF-8622-AC0CD8B87CEF}" type="pres">
      <dgm:prSet presAssocID="{8094CAEC-8580-4B82-99B8-C7C0385AA4A0}" presName="hierChild3" presStyleCnt="0"/>
      <dgm:spPr/>
    </dgm:pt>
    <dgm:pt modelId="{6AD8A382-3682-4F8C-8B11-5A8EF141DB5D}" type="pres">
      <dgm:prSet presAssocID="{8108F91C-0C3D-4E07-929D-E940CF07980B}" presName="Name17" presStyleLbl="parChTrans1D3" presStyleIdx="3" presStyleCnt="5"/>
      <dgm:spPr/>
      <dgm:t>
        <a:bodyPr/>
        <a:lstStyle/>
        <a:p>
          <a:endParaRPr lang="en-US"/>
        </a:p>
      </dgm:t>
    </dgm:pt>
    <dgm:pt modelId="{6FC54C98-7895-4AC4-AE7A-842981098C84}" type="pres">
      <dgm:prSet presAssocID="{DAE13E6D-EFA9-44A0-8E66-9C01B74D02BC}" presName="hierRoot3" presStyleCnt="0"/>
      <dgm:spPr/>
    </dgm:pt>
    <dgm:pt modelId="{CB6EE983-FC6B-4382-A80B-0B7E842B162F}" type="pres">
      <dgm:prSet presAssocID="{DAE13E6D-EFA9-44A0-8E66-9C01B74D02BC}" presName="composite3" presStyleCnt="0"/>
      <dgm:spPr/>
    </dgm:pt>
    <dgm:pt modelId="{29179B43-0AAC-4C3D-9CA5-3884A748089C}" type="pres">
      <dgm:prSet presAssocID="{DAE13E6D-EFA9-44A0-8E66-9C01B74D02BC}" presName="background3" presStyleLbl="node3" presStyleIdx="3" presStyleCnt="5"/>
      <dgm:spPr/>
    </dgm:pt>
    <dgm:pt modelId="{DB9F495C-0A17-44E5-B186-F7B087523812}" type="pres">
      <dgm:prSet presAssocID="{DAE13E6D-EFA9-44A0-8E66-9C01B74D02BC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8F4A9A-F162-41BF-A3B4-E822572B20A5}" type="pres">
      <dgm:prSet presAssocID="{DAE13E6D-EFA9-44A0-8E66-9C01B74D02BC}" presName="hierChild4" presStyleCnt="0"/>
      <dgm:spPr/>
    </dgm:pt>
    <dgm:pt modelId="{77DBAAD3-14DA-4660-978A-35E2CA16000C}" type="pres">
      <dgm:prSet presAssocID="{71CBBAFB-7A93-40DD-8D0D-9FF6323842CC}" presName="Name17" presStyleLbl="parChTrans1D3" presStyleIdx="4" presStyleCnt="5"/>
      <dgm:spPr/>
      <dgm:t>
        <a:bodyPr/>
        <a:lstStyle/>
        <a:p>
          <a:endParaRPr lang="en-US"/>
        </a:p>
      </dgm:t>
    </dgm:pt>
    <dgm:pt modelId="{0688A514-FA3C-4630-A53A-9EC8DEB3504A}" type="pres">
      <dgm:prSet presAssocID="{9F86F1DA-AD00-4B38-BD6A-5B7C107D8DEE}" presName="hierRoot3" presStyleCnt="0"/>
      <dgm:spPr/>
    </dgm:pt>
    <dgm:pt modelId="{1912FE97-18F6-47F6-BA1F-A13B0A138F2D}" type="pres">
      <dgm:prSet presAssocID="{9F86F1DA-AD00-4B38-BD6A-5B7C107D8DEE}" presName="composite3" presStyleCnt="0"/>
      <dgm:spPr/>
    </dgm:pt>
    <dgm:pt modelId="{BF572D2E-6342-47CA-88C1-755FDD13AB47}" type="pres">
      <dgm:prSet presAssocID="{9F86F1DA-AD00-4B38-BD6A-5B7C107D8DEE}" presName="background3" presStyleLbl="node3" presStyleIdx="4" presStyleCnt="5"/>
      <dgm:spPr/>
    </dgm:pt>
    <dgm:pt modelId="{D83E2B49-90D2-425B-9DF6-8AF1518207F0}" type="pres">
      <dgm:prSet presAssocID="{9F86F1DA-AD00-4B38-BD6A-5B7C107D8DEE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829460-B6AB-40E2-95E5-0DFEE7E97B99}" type="pres">
      <dgm:prSet presAssocID="{9F86F1DA-AD00-4B38-BD6A-5B7C107D8DEE}" presName="hierChild4" presStyleCnt="0"/>
      <dgm:spPr/>
    </dgm:pt>
  </dgm:ptLst>
  <dgm:cxnLst>
    <dgm:cxn modelId="{3B847EEA-D520-4544-93D3-45D013733AC5}" type="presOf" srcId="{4F80F82B-9E5E-4A3F-BD49-9464C8701A3F}" destId="{293A1927-A4D5-427F-A3ED-920B81A5F9E1}" srcOrd="0" destOrd="0" presId="urn:microsoft.com/office/officeart/2005/8/layout/hierarchy1"/>
    <dgm:cxn modelId="{653F5AAC-C36D-4391-80A3-2CE439220865}" srcId="{8094CAEC-8580-4B82-99B8-C7C0385AA4A0}" destId="{DAE13E6D-EFA9-44A0-8E66-9C01B74D02BC}" srcOrd="0" destOrd="0" parTransId="{8108F91C-0C3D-4E07-929D-E940CF07980B}" sibTransId="{480FE417-3925-4BDF-8818-583641FADD5F}"/>
    <dgm:cxn modelId="{141F8CC9-4666-4160-A259-F62736018110}" type="presOf" srcId="{D9130A55-780F-41ED-AF05-CFE5C5F225B0}" destId="{DF770CE8-66D0-48D2-A40E-AF15BFE842AB}" srcOrd="0" destOrd="0" presId="urn:microsoft.com/office/officeart/2005/8/layout/hierarchy1"/>
    <dgm:cxn modelId="{095F86B4-EF48-49FC-9499-918BF1EF52FB}" type="presOf" srcId="{DAE13E6D-EFA9-44A0-8E66-9C01B74D02BC}" destId="{DB9F495C-0A17-44E5-B186-F7B087523812}" srcOrd="0" destOrd="0" presId="urn:microsoft.com/office/officeart/2005/8/layout/hierarchy1"/>
    <dgm:cxn modelId="{C8D4FFBF-3F1E-4F82-9EF1-0988B4D71C71}" type="presOf" srcId="{8108F91C-0C3D-4E07-929D-E940CF07980B}" destId="{6AD8A382-3682-4F8C-8B11-5A8EF141DB5D}" srcOrd="0" destOrd="0" presId="urn:microsoft.com/office/officeart/2005/8/layout/hierarchy1"/>
    <dgm:cxn modelId="{CDEAD39A-B6FF-4F2A-86B7-3A5BBD6D9F41}" type="presOf" srcId="{BABF69F8-BD18-4A27-8C4E-EDF6950D15B8}" destId="{E7CCC3B6-3A44-4E76-AA84-7F0257B51F98}" srcOrd="0" destOrd="0" presId="urn:microsoft.com/office/officeart/2005/8/layout/hierarchy1"/>
    <dgm:cxn modelId="{50FAF5B9-5581-4C63-B764-3DAB9EBEA48C}" type="presOf" srcId="{F449C56D-9706-4627-89BE-9E57FB4ED779}" destId="{079AEF66-A029-4A6D-8FC1-DCC738D619AD}" srcOrd="0" destOrd="0" presId="urn:microsoft.com/office/officeart/2005/8/layout/hierarchy1"/>
    <dgm:cxn modelId="{C73E32BD-1126-4211-990F-2859C3367FC3}" type="presOf" srcId="{9F86F1DA-AD00-4B38-BD6A-5B7C107D8DEE}" destId="{D83E2B49-90D2-425B-9DF6-8AF1518207F0}" srcOrd="0" destOrd="0" presId="urn:microsoft.com/office/officeart/2005/8/layout/hierarchy1"/>
    <dgm:cxn modelId="{332E8B37-1EAF-4FC3-B7D7-188C733A0742}" type="presOf" srcId="{A7E0B879-3752-4A03-A197-6F5A228A4FAD}" destId="{7196ECFC-C09A-42D9-8AF0-AF53940C862E}" srcOrd="0" destOrd="0" presId="urn:microsoft.com/office/officeart/2005/8/layout/hierarchy1"/>
    <dgm:cxn modelId="{4CF2F529-83B8-458F-8869-1E2B0073686C}" srcId="{8094CAEC-8580-4B82-99B8-C7C0385AA4A0}" destId="{9F86F1DA-AD00-4B38-BD6A-5B7C107D8DEE}" srcOrd="1" destOrd="0" parTransId="{71CBBAFB-7A93-40DD-8D0D-9FF6323842CC}" sibTransId="{909D87CB-9E03-465B-8B29-CBEA8FDA6E1B}"/>
    <dgm:cxn modelId="{174F522A-0F0A-4E0E-8763-77261B1FA925}" srcId="{5D702821-4392-4E66-A424-644F0CCB0DEA}" destId="{C19E9CA5-0DAB-418B-9DA5-2B5D5B4F0335}" srcOrd="0" destOrd="0" parTransId="{AC9969BB-A0CB-4432-82CE-71B8F754DDF1}" sibTransId="{675FADD6-06F9-4FED-A6B7-B5A51DDB70DA}"/>
    <dgm:cxn modelId="{EEB3438E-079D-4E51-A512-E8EE4ECAF3F9}" type="presOf" srcId="{C19E9CA5-0DAB-418B-9DA5-2B5D5B4F0335}" destId="{B980C8C9-80CE-4B21-A437-BB116253A91B}" srcOrd="0" destOrd="0" presId="urn:microsoft.com/office/officeart/2005/8/layout/hierarchy1"/>
    <dgm:cxn modelId="{6BA38579-2771-4A9A-BAFC-58ACA0848A83}" srcId="{4F80F82B-9E5E-4A3F-BD49-9464C8701A3F}" destId="{BABF69F8-BD18-4A27-8C4E-EDF6950D15B8}" srcOrd="0" destOrd="0" parTransId="{F449C56D-9706-4627-89BE-9E57FB4ED779}" sibTransId="{D1E73C5C-89E9-47FD-94AF-5ABFB19F114E}"/>
    <dgm:cxn modelId="{347B0599-D843-4B80-93BF-0F3E9F3A125F}" srcId="{4F80F82B-9E5E-4A3F-BD49-9464C8701A3F}" destId="{A7E0B879-3752-4A03-A197-6F5A228A4FAD}" srcOrd="1" destOrd="0" parTransId="{8E794338-3F6A-4046-82C8-305D659863FC}" sibTransId="{679F9B89-385B-4597-A811-79D02856A3E2}"/>
    <dgm:cxn modelId="{A9AA2FD7-E4A0-450A-818E-534CF8EB15E8}" type="presOf" srcId="{71CBBAFB-7A93-40DD-8D0D-9FF6323842CC}" destId="{77DBAAD3-14DA-4660-978A-35E2CA16000C}" srcOrd="0" destOrd="0" presId="urn:microsoft.com/office/officeart/2005/8/layout/hierarchy1"/>
    <dgm:cxn modelId="{74C4369B-DA4A-4A8F-BE6A-F0F433E56AC1}" srcId="{C19E9CA5-0DAB-418B-9DA5-2B5D5B4F0335}" destId="{4F80F82B-9E5E-4A3F-BD49-9464C8701A3F}" srcOrd="0" destOrd="0" parTransId="{39C5F81F-BA9A-4BD9-96E9-561905316ABE}" sibTransId="{B8AD357A-748B-4239-87CD-FF683B9715DA}"/>
    <dgm:cxn modelId="{7E3B105C-BE33-472D-94F9-10DE34E3CD08}" srcId="{4F80F82B-9E5E-4A3F-BD49-9464C8701A3F}" destId="{5F224F6F-2BC7-4697-BB2C-8088183D6213}" srcOrd="2" destOrd="0" parTransId="{D9FE3AB0-92D7-4BDF-9F9A-43B0EE1BC46F}" sibTransId="{FC05DA4F-52A6-422A-BA03-7D2EF9020959}"/>
    <dgm:cxn modelId="{5A9952DF-6051-4E43-BA0A-4507902B5C87}" type="presOf" srcId="{8094CAEC-8580-4B82-99B8-C7C0385AA4A0}" destId="{99C0E865-4C02-4B76-A94E-3938BE8C5D60}" srcOrd="0" destOrd="0" presId="urn:microsoft.com/office/officeart/2005/8/layout/hierarchy1"/>
    <dgm:cxn modelId="{1449B41E-24C0-4719-B43A-BD3AE16BB4AF}" type="presOf" srcId="{39C5F81F-BA9A-4BD9-96E9-561905316ABE}" destId="{233DC061-0BDE-4E81-860A-01ADF0DDF184}" srcOrd="0" destOrd="0" presId="urn:microsoft.com/office/officeart/2005/8/layout/hierarchy1"/>
    <dgm:cxn modelId="{5861E4CB-7D6D-4C33-9557-DB9C7A450405}" srcId="{C19E9CA5-0DAB-418B-9DA5-2B5D5B4F0335}" destId="{8094CAEC-8580-4B82-99B8-C7C0385AA4A0}" srcOrd="1" destOrd="0" parTransId="{D9130A55-780F-41ED-AF05-CFE5C5F225B0}" sibTransId="{558A7828-6329-4F2E-96E6-687354FA6739}"/>
    <dgm:cxn modelId="{A85B1AEC-02B5-4ECC-85DC-7CF87ED7DA5E}" type="presOf" srcId="{D9FE3AB0-92D7-4BDF-9F9A-43B0EE1BC46F}" destId="{2E6E1216-DB49-4064-98F7-CA418AB9233B}" srcOrd="0" destOrd="0" presId="urn:microsoft.com/office/officeart/2005/8/layout/hierarchy1"/>
    <dgm:cxn modelId="{3E75D0C1-3F30-44A1-9AF3-DCB8758B0A99}" type="presOf" srcId="{8E794338-3F6A-4046-82C8-305D659863FC}" destId="{4B23BCB5-F05D-43C3-8FC1-16B35B6F9732}" srcOrd="0" destOrd="0" presId="urn:microsoft.com/office/officeart/2005/8/layout/hierarchy1"/>
    <dgm:cxn modelId="{A86F0704-02A4-4010-8A3C-DAEEC84657D0}" type="presOf" srcId="{5F224F6F-2BC7-4697-BB2C-8088183D6213}" destId="{733C347B-C2C6-47CA-AC3E-8473173B6C4A}" srcOrd="0" destOrd="0" presId="urn:microsoft.com/office/officeart/2005/8/layout/hierarchy1"/>
    <dgm:cxn modelId="{5B70D88B-FF73-43E1-813D-614CA9A27EDB}" type="presOf" srcId="{5D702821-4392-4E66-A424-644F0CCB0DEA}" destId="{543218DE-A731-484A-8BBD-D03AA3ABF0BA}" srcOrd="0" destOrd="0" presId="urn:microsoft.com/office/officeart/2005/8/layout/hierarchy1"/>
    <dgm:cxn modelId="{B45AB103-E73F-4D2F-8DBB-D5189AC65A62}" type="presParOf" srcId="{543218DE-A731-484A-8BBD-D03AA3ABF0BA}" destId="{A9D0D998-575D-4D64-8CBF-0BB3046CC7B9}" srcOrd="0" destOrd="0" presId="urn:microsoft.com/office/officeart/2005/8/layout/hierarchy1"/>
    <dgm:cxn modelId="{6CA5ADF7-A3A1-4BAC-9470-B280D7676D44}" type="presParOf" srcId="{A9D0D998-575D-4D64-8CBF-0BB3046CC7B9}" destId="{D3DE634F-ED46-44E5-A654-A938D649D2AE}" srcOrd="0" destOrd="0" presId="urn:microsoft.com/office/officeart/2005/8/layout/hierarchy1"/>
    <dgm:cxn modelId="{0317DF2E-9AA4-4662-AC5C-19CDBF330A20}" type="presParOf" srcId="{D3DE634F-ED46-44E5-A654-A938D649D2AE}" destId="{BEE74B83-9DFA-434D-9981-E16BA84A5358}" srcOrd="0" destOrd="0" presId="urn:microsoft.com/office/officeart/2005/8/layout/hierarchy1"/>
    <dgm:cxn modelId="{830359B4-7A73-419F-A584-63336A54AF51}" type="presParOf" srcId="{D3DE634F-ED46-44E5-A654-A938D649D2AE}" destId="{B980C8C9-80CE-4B21-A437-BB116253A91B}" srcOrd="1" destOrd="0" presId="urn:microsoft.com/office/officeart/2005/8/layout/hierarchy1"/>
    <dgm:cxn modelId="{8E4965C8-5AEB-4F28-B4AA-0AFFC4C8E1F4}" type="presParOf" srcId="{A9D0D998-575D-4D64-8CBF-0BB3046CC7B9}" destId="{A0F9B8BB-60EA-41D1-9EB4-8248BC07DBE5}" srcOrd="1" destOrd="0" presId="urn:microsoft.com/office/officeart/2005/8/layout/hierarchy1"/>
    <dgm:cxn modelId="{26EDA72A-B822-4C83-AD48-311C73AA9B29}" type="presParOf" srcId="{A0F9B8BB-60EA-41D1-9EB4-8248BC07DBE5}" destId="{233DC061-0BDE-4E81-860A-01ADF0DDF184}" srcOrd="0" destOrd="0" presId="urn:microsoft.com/office/officeart/2005/8/layout/hierarchy1"/>
    <dgm:cxn modelId="{D3F9AD0A-A072-4332-AD37-BDCDE305D6B4}" type="presParOf" srcId="{A0F9B8BB-60EA-41D1-9EB4-8248BC07DBE5}" destId="{39398AB6-A00A-4CA8-A5B1-3E0CC7D7E95D}" srcOrd="1" destOrd="0" presId="urn:microsoft.com/office/officeart/2005/8/layout/hierarchy1"/>
    <dgm:cxn modelId="{179353A0-64B8-4DE1-A6BA-C4B4B10D0709}" type="presParOf" srcId="{39398AB6-A00A-4CA8-A5B1-3E0CC7D7E95D}" destId="{80B8BD92-71A0-41DC-8614-AC75A95F38C7}" srcOrd="0" destOrd="0" presId="urn:microsoft.com/office/officeart/2005/8/layout/hierarchy1"/>
    <dgm:cxn modelId="{B52D6AF0-9DFF-4DE4-83A3-F3A8E9106EC9}" type="presParOf" srcId="{80B8BD92-71A0-41DC-8614-AC75A95F38C7}" destId="{729B0DA3-E496-4F4C-89D0-1C9220FD638F}" srcOrd="0" destOrd="0" presId="urn:microsoft.com/office/officeart/2005/8/layout/hierarchy1"/>
    <dgm:cxn modelId="{3F417717-1B17-4C0F-BEA4-047EEE15EF9C}" type="presParOf" srcId="{80B8BD92-71A0-41DC-8614-AC75A95F38C7}" destId="{293A1927-A4D5-427F-A3ED-920B81A5F9E1}" srcOrd="1" destOrd="0" presId="urn:microsoft.com/office/officeart/2005/8/layout/hierarchy1"/>
    <dgm:cxn modelId="{827697BD-155C-44B4-B152-629D8FCD184D}" type="presParOf" srcId="{39398AB6-A00A-4CA8-A5B1-3E0CC7D7E95D}" destId="{5299502E-209E-4CAB-B5F7-E70C64126F32}" srcOrd="1" destOrd="0" presId="urn:microsoft.com/office/officeart/2005/8/layout/hierarchy1"/>
    <dgm:cxn modelId="{FDCE5F4F-CE8E-4F38-8245-F11AFB49533C}" type="presParOf" srcId="{5299502E-209E-4CAB-B5F7-E70C64126F32}" destId="{079AEF66-A029-4A6D-8FC1-DCC738D619AD}" srcOrd="0" destOrd="0" presId="urn:microsoft.com/office/officeart/2005/8/layout/hierarchy1"/>
    <dgm:cxn modelId="{90BB4036-9B4F-491E-8332-02F039141122}" type="presParOf" srcId="{5299502E-209E-4CAB-B5F7-E70C64126F32}" destId="{6945AD9F-C7E3-47E7-AD3D-D981BBE0776E}" srcOrd="1" destOrd="0" presId="urn:microsoft.com/office/officeart/2005/8/layout/hierarchy1"/>
    <dgm:cxn modelId="{A28D064A-0257-40D0-9B73-2BFF33D40196}" type="presParOf" srcId="{6945AD9F-C7E3-47E7-AD3D-D981BBE0776E}" destId="{FD2A2D04-7887-4167-9DBB-EC7816B3757E}" srcOrd="0" destOrd="0" presId="urn:microsoft.com/office/officeart/2005/8/layout/hierarchy1"/>
    <dgm:cxn modelId="{40DDC4FE-240D-463D-8A9A-B72FE6EE63EB}" type="presParOf" srcId="{FD2A2D04-7887-4167-9DBB-EC7816B3757E}" destId="{2D8B4724-ABA9-446B-B451-E1D909F19E00}" srcOrd="0" destOrd="0" presId="urn:microsoft.com/office/officeart/2005/8/layout/hierarchy1"/>
    <dgm:cxn modelId="{A9688446-28CB-43F0-BB43-2C38A54743DF}" type="presParOf" srcId="{FD2A2D04-7887-4167-9DBB-EC7816B3757E}" destId="{E7CCC3B6-3A44-4E76-AA84-7F0257B51F98}" srcOrd="1" destOrd="0" presId="urn:microsoft.com/office/officeart/2005/8/layout/hierarchy1"/>
    <dgm:cxn modelId="{E3404A9F-652E-4B15-8722-DD7451918697}" type="presParOf" srcId="{6945AD9F-C7E3-47E7-AD3D-D981BBE0776E}" destId="{47B50BEC-0E1D-4139-9E2F-454A12A24A55}" srcOrd="1" destOrd="0" presId="urn:microsoft.com/office/officeart/2005/8/layout/hierarchy1"/>
    <dgm:cxn modelId="{25818097-242F-432A-B6DF-8F330DD4B5A2}" type="presParOf" srcId="{5299502E-209E-4CAB-B5F7-E70C64126F32}" destId="{4B23BCB5-F05D-43C3-8FC1-16B35B6F9732}" srcOrd="2" destOrd="0" presId="urn:microsoft.com/office/officeart/2005/8/layout/hierarchy1"/>
    <dgm:cxn modelId="{2DD68829-7A3F-454E-9C8B-F6A890454460}" type="presParOf" srcId="{5299502E-209E-4CAB-B5F7-E70C64126F32}" destId="{2B98D9BA-3EC3-4425-B1CF-7CB7B5F70D9C}" srcOrd="3" destOrd="0" presId="urn:microsoft.com/office/officeart/2005/8/layout/hierarchy1"/>
    <dgm:cxn modelId="{C583722B-0F30-48D8-8C86-FB20412F19E3}" type="presParOf" srcId="{2B98D9BA-3EC3-4425-B1CF-7CB7B5F70D9C}" destId="{49929AE3-E5E0-4604-B5EA-53D45B90F68F}" srcOrd="0" destOrd="0" presId="urn:microsoft.com/office/officeart/2005/8/layout/hierarchy1"/>
    <dgm:cxn modelId="{F2107F4B-2808-40E4-A8B8-CDFA50A1697B}" type="presParOf" srcId="{49929AE3-E5E0-4604-B5EA-53D45B90F68F}" destId="{627F71DC-EC7C-470E-9106-BFF7FB587218}" srcOrd="0" destOrd="0" presId="urn:microsoft.com/office/officeart/2005/8/layout/hierarchy1"/>
    <dgm:cxn modelId="{55309D19-A124-4023-B0AA-1DF0AB35A0E9}" type="presParOf" srcId="{49929AE3-E5E0-4604-B5EA-53D45B90F68F}" destId="{7196ECFC-C09A-42D9-8AF0-AF53940C862E}" srcOrd="1" destOrd="0" presId="urn:microsoft.com/office/officeart/2005/8/layout/hierarchy1"/>
    <dgm:cxn modelId="{0A5A205A-E9ED-46A3-A079-033034B8ED2D}" type="presParOf" srcId="{2B98D9BA-3EC3-4425-B1CF-7CB7B5F70D9C}" destId="{90A89A87-E24A-4C5F-94B0-99C193985F8B}" srcOrd="1" destOrd="0" presId="urn:microsoft.com/office/officeart/2005/8/layout/hierarchy1"/>
    <dgm:cxn modelId="{A4167561-9337-4E65-9C3A-1C1F386A5832}" type="presParOf" srcId="{5299502E-209E-4CAB-B5F7-E70C64126F32}" destId="{2E6E1216-DB49-4064-98F7-CA418AB9233B}" srcOrd="4" destOrd="0" presId="urn:microsoft.com/office/officeart/2005/8/layout/hierarchy1"/>
    <dgm:cxn modelId="{B07557F6-E923-4681-AFF8-97524E093A05}" type="presParOf" srcId="{5299502E-209E-4CAB-B5F7-E70C64126F32}" destId="{F96DAF6C-209F-4DB1-B514-4D145F9D7411}" srcOrd="5" destOrd="0" presId="urn:microsoft.com/office/officeart/2005/8/layout/hierarchy1"/>
    <dgm:cxn modelId="{71560150-C061-44E7-86B5-F714292547B8}" type="presParOf" srcId="{F96DAF6C-209F-4DB1-B514-4D145F9D7411}" destId="{713D2767-920A-4CFC-A7F1-EB18D9B528FD}" srcOrd="0" destOrd="0" presId="urn:microsoft.com/office/officeart/2005/8/layout/hierarchy1"/>
    <dgm:cxn modelId="{12FFB2D4-1E55-4B9B-BC01-D4FD4BD09DE3}" type="presParOf" srcId="{713D2767-920A-4CFC-A7F1-EB18D9B528FD}" destId="{7E3CC617-24FB-4CB5-94B4-8B5DB553B683}" srcOrd="0" destOrd="0" presId="urn:microsoft.com/office/officeart/2005/8/layout/hierarchy1"/>
    <dgm:cxn modelId="{CA8D6FE6-371A-4B0C-8590-841A585F1BD8}" type="presParOf" srcId="{713D2767-920A-4CFC-A7F1-EB18D9B528FD}" destId="{733C347B-C2C6-47CA-AC3E-8473173B6C4A}" srcOrd="1" destOrd="0" presId="urn:microsoft.com/office/officeart/2005/8/layout/hierarchy1"/>
    <dgm:cxn modelId="{0CFB6B31-FED7-4E54-B259-FD69272CACB9}" type="presParOf" srcId="{F96DAF6C-209F-4DB1-B514-4D145F9D7411}" destId="{51D095FC-F22B-40C2-8B3A-8623931EAEB5}" srcOrd="1" destOrd="0" presId="urn:microsoft.com/office/officeart/2005/8/layout/hierarchy1"/>
    <dgm:cxn modelId="{33B29012-BB45-492F-B37F-F77798F90765}" type="presParOf" srcId="{A0F9B8BB-60EA-41D1-9EB4-8248BC07DBE5}" destId="{DF770CE8-66D0-48D2-A40E-AF15BFE842AB}" srcOrd="2" destOrd="0" presId="urn:microsoft.com/office/officeart/2005/8/layout/hierarchy1"/>
    <dgm:cxn modelId="{8590080C-1BEA-4AF5-9075-A9A84396A328}" type="presParOf" srcId="{A0F9B8BB-60EA-41D1-9EB4-8248BC07DBE5}" destId="{9C7FBF93-4884-4196-9866-F08C4607A3BD}" srcOrd="3" destOrd="0" presId="urn:microsoft.com/office/officeart/2005/8/layout/hierarchy1"/>
    <dgm:cxn modelId="{827C076F-26FC-483A-9A72-8B3E0E7D6A85}" type="presParOf" srcId="{9C7FBF93-4884-4196-9866-F08C4607A3BD}" destId="{0DBE74FA-980C-41C8-BEE8-C59BEAA20EBD}" srcOrd="0" destOrd="0" presId="urn:microsoft.com/office/officeart/2005/8/layout/hierarchy1"/>
    <dgm:cxn modelId="{1840420E-C40D-4193-B08F-677816521B83}" type="presParOf" srcId="{0DBE74FA-980C-41C8-BEE8-C59BEAA20EBD}" destId="{C542B588-97D4-4F16-8972-68F3A13FC449}" srcOrd="0" destOrd="0" presId="urn:microsoft.com/office/officeart/2005/8/layout/hierarchy1"/>
    <dgm:cxn modelId="{1C5B9C25-7FA4-4E74-83AE-EB05A00BD35B}" type="presParOf" srcId="{0DBE74FA-980C-41C8-BEE8-C59BEAA20EBD}" destId="{99C0E865-4C02-4B76-A94E-3938BE8C5D60}" srcOrd="1" destOrd="0" presId="urn:microsoft.com/office/officeart/2005/8/layout/hierarchy1"/>
    <dgm:cxn modelId="{3B8B63AE-6AA2-46ED-B392-F7E10ABC3E4E}" type="presParOf" srcId="{9C7FBF93-4884-4196-9866-F08C4607A3BD}" destId="{FDFA87B0-73DE-40FF-8622-AC0CD8B87CEF}" srcOrd="1" destOrd="0" presId="urn:microsoft.com/office/officeart/2005/8/layout/hierarchy1"/>
    <dgm:cxn modelId="{869E06A7-E052-46AC-A0E5-154540251E44}" type="presParOf" srcId="{FDFA87B0-73DE-40FF-8622-AC0CD8B87CEF}" destId="{6AD8A382-3682-4F8C-8B11-5A8EF141DB5D}" srcOrd="0" destOrd="0" presId="urn:microsoft.com/office/officeart/2005/8/layout/hierarchy1"/>
    <dgm:cxn modelId="{7E37CF6F-84B9-4DE2-94DE-A7AC5C359A54}" type="presParOf" srcId="{FDFA87B0-73DE-40FF-8622-AC0CD8B87CEF}" destId="{6FC54C98-7895-4AC4-AE7A-842981098C84}" srcOrd="1" destOrd="0" presId="urn:microsoft.com/office/officeart/2005/8/layout/hierarchy1"/>
    <dgm:cxn modelId="{03682A78-0A1B-4788-9FBD-A873D63C485D}" type="presParOf" srcId="{6FC54C98-7895-4AC4-AE7A-842981098C84}" destId="{CB6EE983-FC6B-4382-A80B-0B7E842B162F}" srcOrd="0" destOrd="0" presId="urn:microsoft.com/office/officeart/2005/8/layout/hierarchy1"/>
    <dgm:cxn modelId="{5BB13D9F-DA0D-4D86-A3F1-8E5B5D2C3DE6}" type="presParOf" srcId="{CB6EE983-FC6B-4382-A80B-0B7E842B162F}" destId="{29179B43-0AAC-4C3D-9CA5-3884A748089C}" srcOrd="0" destOrd="0" presId="urn:microsoft.com/office/officeart/2005/8/layout/hierarchy1"/>
    <dgm:cxn modelId="{687EEC52-ED46-49F5-914F-4E8A57B4D0B0}" type="presParOf" srcId="{CB6EE983-FC6B-4382-A80B-0B7E842B162F}" destId="{DB9F495C-0A17-44E5-B186-F7B087523812}" srcOrd="1" destOrd="0" presId="urn:microsoft.com/office/officeart/2005/8/layout/hierarchy1"/>
    <dgm:cxn modelId="{6CFCEC32-4B44-41CA-B58F-9A3B85AE796E}" type="presParOf" srcId="{6FC54C98-7895-4AC4-AE7A-842981098C84}" destId="{4A8F4A9A-F162-41BF-A3B4-E822572B20A5}" srcOrd="1" destOrd="0" presId="urn:microsoft.com/office/officeart/2005/8/layout/hierarchy1"/>
    <dgm:cxn modelId="{5263BEA0-1CAC-40BC-AB46-0D145B8C63B3}" type="presParOf" srcId="{FDFA87B0-73DE-40FF-8622-AC0CD8B87CEF}" destId="{77DBAAD3-14DA-4660-978A-35E2CA16000C}" srcOrd="2" destOrd="0" presId="urn:microsoft.com/office/officeart/2005/8/layout/hierarchy1"/>
    <dgm:cxn modelId="{4282CED3-0E68-4225-9743-9AAC0445399C}" type="presParOf" srcId="{FDFA87B0-73DE-40FF-8622-AC0CD8B87CEF}" destId="{0688A514-FA3C-4630-A53A-9EC8DEB3504A}" srcOrd="3" destOrd="0" presId="urn:microsoft.com/office/officeart/2005/8/layout/hierarchy1"/>
    <dgm:cxn modelId="{3B92C864-68C1-4AF6-AB03-A956F008C2B6}" type="presParOf" srcId="{0688A514-FA3C-4630-A53A-9EC8DEB3504A}" destId="{1912FE97-18F6-47F6-BA1F-A13B0A138F2D}" srcOrd="0" destOrd="0" presId="urn:microsoft.com/office/officeart/2005/8/layout/hierarchy1"/>
    <dgm:cxn modelId="{909370CA-20D6-4E64-A40A-5A1B93A9F05E}" type="presParOf" srcId="{1912FE97-18F6-47F6-BA1F-A13B0A138F2D}" destId="{BF572D2E-6342-47CA-88C1-755FDD13AB47}" srcOrd="0" destOrd="0" presId="urn:microsoft.com/office/officeart/2005/8/layout/hierarchy1"/>
    <dgm:cxn modelId="{6C3BA0CE-02B9-4A70-8FEB-96602DF91A3F}" type="presParOf" srcId="{1912FE97-18F6-47F6-BA1F-A13B0A138F2D}" destId="{D83E2B49-90D2-425B-9DF6-8AF1518207F0}" srcOrd="1" destOrd="0" presId="urn:microsoft.com/office/officeart/2005/8/layout/hierarchy1"/>
    <dgm:cxn modelId="{A75198A8-CBAF-49CA-8EA5-16D2B05D0F5E}" type="presParOf" srcId="{0688A514-FA3C-4630-A53A-9EC8DEB3504A}" destId="{6C829460-B6AB-40E2-95E5-0DFEE7E97B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BAAD3-14DA-4660-978A-35E2CA16000C}">
      <dsp:nvSpPr>
        <dsp:cNvPr id="0" name=""/>
        <dsp:cNvSpPr/>
      </dsp:nvSpPr>
      <dsp:spPr>
        <a:xfrm>
          <a:off x="4503138" y="1558220"/>
          <a:ext cx="575735" cy="273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21"/>
              </a:lnTo>
              <a:lnTo>
                <a:pt x="575735" y="186721"/>
              </a:lnTo>
              <a:lnTo>
                <a:pt x="575735" y="2739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8A382-3682-4F8C-8B11-5A8EF141DB5D}">
      <dsp:nvSpPr>
        <dsp:cNvPr id="0" name=""/>
        <dsp:cNvSpPr/>
      </dsp:nvSpPr>
      <dsp:spPr>
        <a:xfrm>
          <a:off x="3927402" y="1558220"/>
          <a:ext cx="575735" cy="273997"/>
        </a:xfrm>
        <a:custGeom>
          <a:avLst/>
          <a:gdLst/>
          <a:ahLst/>
          <a:cxnLst/>
          <a:rect l="0" t="0" r="0" b="0"/>
          <a:pathLst>
            <a:path>
              <a:moveTo>
                <a:pt x="575735" y="0"/>
              </a:moveTo>
              <a:lnTo>
                <a:pt x="575735" y="186721"/>
              </a:lnTo>
              <a:lnTo>
                <a:pt x="0" y="186721"/>
              </a:lnTo>
              <a:lnTo>
                <a:pt x="0" y="2739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70CE8-66D0-48D2-A40E-AF15BFE842AB}">
      <dsp:nvSpPr>
        <dsp:cNvPr id="0" name=""/>
        <dsp:cNvSpPr/>
      </dsp:nvSpPr>
      <dsp:spPr>
        <a:xfrm>
          <a:off x="3063799" y="685980"/>
          <a:ext cx="1439338" cy="273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21"/>
              </a:lnTo>
              <a:lnTo>
                <a:pt x="1439338" y="186721"/>
              </a:lnTo>
              <a:lnTo>
                <a:pt x="1439338" y="27399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E1216-DB49-4064-98F7-CA418AB9233B}">
      <dsp:nvSpPr>
        <dsp:cNvPr id="0" name=""/>
        <dsp:cNvSpPr/>
      </dsp:nvSpPr>
      <dsp:spPr>
        <a:xfrm>
          <a:off x="1624460" y="1558220"/>
          <a:ext cx="1151471" cy="273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21"/>
              </a:lnTo>
              <a:lnTo>
                <a:pt x="1151471" y="186721"/>
              </a:lnTo>
              <a:lnTo>
                <a:pt x="1151471" y="2739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3BCB5-F05D-43C3-8FC1-16B35B6F9732}">
      <dsp:nvSpPr>
        <dsp:cNvPr id="0" name=""/>
        <dsp:cNvSpPr/>
      </dsp:nvSpPr>
      <dsp:spPr>
        <a:xfrm>
          <a:off x="1578740" y="1558220"/>
          <a:ext cx="91440" cy="2739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AEF66-A029-4A6D-8FC1-DCC738D619AD}">
      <dsp:nvSpPr>
        <dsp:cNvPr id="0" name=""/>
        <dsp:cNvSpPr/>
      </dsp:nvSpPr>
      <dsp:spPr>
        <a:xfrm>
          <a:off x="472989" y="1558220"/>
          <a:ext cx="1151471" cy="273997"/>
        </a:xfrm>
        <a:custGeom>
          <a:avLst/>
          <a:gdLst/>
          <a:ahLst/>
          <a:cxnLst/>
          <a:rect l="0" t="0" r="0" b="0"/>
          <a:pathLst>
            <a:path>
              <a:moveTo>
                <a:pt x="1151471" y="0"/>
              </a:moveTo>
              <a:lnTo>
                <a:pt x="1151471" y="186721"/>
              </a:lnTo>
              <a:lnTo>
                <a:pt x="0" y="186721"/>
              </a:lnTo>
              <a:lnTo>
                <a:pt x="0" y="2739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DC061-0BDE-4E81-860A-01ADF0DDF184}">
      <dsp:nvSpPr>
        <dsp:cNvPr id="0" name=""/>
        <dsp:cNvSpPr/>
      </dsp:nvSpPr>
      <dsp:spPr>
        <a:xfrm>
          <a:off x="1624460" y="685980"/>
          <a:ext cx="1439338" cy="273997"/>
        </a:xfrm>
        <a:custGeom>
          <a:avLst/>
          <a:gdLst/>
          <a:ahLst/>
          <a:cxnLst/>
          <a:rect l="0" t="0" r="0" b="0"/>
          <a:pathLst>
            <a:path>
              <a:moveTo>
                <a:pt x="1439338" y="0"/>
              </a:moveTo>
              <a:lnTo>
                <a:pt x="1439338" y="186721"/>
              </a:lnTo>
              <a:lnTo>
                <a:pt x="0" y="186721"/>
              </a:lnTo>
              <a:lnTo>
                <a:pt x="0" y="27399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74B83-9DFA-434D-9981-E16BA84A5358}">
      <dsp:nvSpPr>
        <dsp:cNvPr id="0" name=""/>
        <dsp:cNvSpPr/>
      </dsp:nvSpPr>
      <dsp:spPr>
        <a:xfrm>
          <a:off x="2592743" y="87739"/>
          <a:ext cx="942112" cy="59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0C8C9-80CE-4B21-A437-BB116253A91B}">
      <dsp:nvSpPr>
        <dsp:cNvPr id="0" name=""/>
        <dsp:cNvSpPr/>
      </dsp:nvSpPr>
      <dsp:spPr>
        <a:xfrm>
          <a:off x="2697422" y="187184"/>
          <a:ext cx="942112" cy="59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 Structure</a:t>
          </a:r>
        </a:p>
      </dsp:txBody>
      <dsp:txXfrm>
        <a:off x="2714944" y="204706"/>
        <a:ext cx="907068" cy="563197"/>
      </dsp:txXfrm>
    </dsp:sp>
    <dsp:sp modelId="{729B0DA3-E496-4F4C-89D0-1C9220FD638F}">
      <dsp:nvSpPr>
        <dsp:cNvPr id="0" name=""/>
        <dsp:cNvSpPr/>
      </dsp:nvSpPr>
      <dsp:spPr>
        <a:xfrm>
          <a:off x="1153404" y="959978"/>
          <a:ext cx="942112" cy="59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A1927-A4D5-427F-A3ED-920B81A5F9E1}">
      <dsp:nvSpPr>
        <dsp:cNvPr id="0" name=""/>
        <dsp:cNvSpPr/>
      </dsp:nvSpPr>
      <dsp:spPr>
        <a:xfrm>
          <a:off x="1258083" y="1059423"/>
          <a:ext cx="942112" cy="59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Linear</a:t>
          </a:r>
        </a:p>
      </dsp:txBody>
      <dsp:txXfrm>
        <a:off x="1275605" y="1076945"/>
        <a:ext cx="907068" cy="563197"/>
      </dsp:txXfrm>
    </dsp:sp>
    <dsp:sp modelId="{2D8B4724-ABA9-446B-B451-E1D909F19E00}">
      <dsp:nvSpPr>
        <dsp:cNvPr id="0" name=""/>
        <dsp:cNvSpPr/>
      </dsp:nvSpPr>
      <dsp:spPr>
        <a:xfrm>
          <a:off x="1933" y="1832217"/>
          <a:ext cx="942112" cy="59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CC3B6-3A44-4E76-AA84-7F0257B51F98}">
      <dsp:nvSpPr>
        <dsp:cNvPr id="0" name=""/>
        <dsp:cNvSpPr/>
      </dsp:nvSpPr>
      <dsp:spPr>
        <a:xfrm>
          <a:off x="106612" y="1931663"/>
          <a:ext cx="942112" cy="59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List</a:t>
          </a:r>
        </a:p>
      </dsp:txBody>
      <dsp:txXfrm>
        <a:off x="124134" y="1949185"/>
        <a:ext cx="907068" cy="563197"/>
      </dsp:txXfrm>
    </dsp:sp>
    <dsp:sp modelId="{627F71DC-EC7C-470E-9106-BFF7FB587218}">
      <dsp:nvSpPr>
        <dsp:cNvPr id="0" name=""/>
        <dsp:cNvSpPr/>
      </dsp:nvSpPr>
      <dsp:spPr>
        <a:xfrm>
          <a:off x="1153404" y="1832217"/>
          <a:ext cx="942112" cy="59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6ECFC-C09A-42D9-8AF0-AF53940C862E}">
      <dsp:nvSpPr>
        <dsp:cNvPr id="0" name=""/>
        <dsp:cNvSpPr/>
      </dsp:nvSpPr>
      <dsp:spPr>
        <a:xfrm>
          <a:off x="1258083" y="1931663"/>
          <a:ext cx="942112" cy="59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Stack</a:t>
          </a:r>
        </a:p>
      </dsp:txBody>
      <dsp:txXfrm>
        <a:off x="1275605" y="1949185"/>
        <a:ext cx="907068" cy="563197"/>
      </dsp:txXfrm>
    </dsp:sp>
    <dsp:sp modelId="{7E3CC617-24FB-4CB5-94B4-8B5DB553B683}">
      <dsp:nvSpPr>
        <dsp:cNvPr id="0" name=""/>
        <dsp:cNvSpPr/>
      </dsp:nvSpPr>
      <dsp:spPr>
        <a:xfrm>
          <a:off x="2304875" y="1832217"/>
          <a:ext cx="942112" cy="59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C347B-C2C6-47CA-AC3E-8473173B6C4A}">
      <dsp:nvSpPr>
        <dsp:cNvPr id="0" name=""/>
        <dsp:cNvSpPr/>
      </dsp:nvSpPr>
      <dsp:spPr>
        <a:xfrm>
          <a:off x="2409554" y="1931663"/>
          <a:ext cx="942112" cy="59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Queue</a:t>
          </a:r>
        </a:p>
      </dsp:txBody>
      <dsp:txXfrm>
        <a:off x="2427076" y="1949185"/>
        <a:ext cx="907068" cy="563197"/>
      </dsp:txXfrm>
    </dsp:sp>
    <dsp:sp modelId="{C542B588-97D4-4F16-8972-68F3A13FC449}">
      <dsp:nvSpPr>
        <dsp:cNvPr id="0" name=""/>
        <dsp:cNvSpPr/>
      </dsp:nvSpPr>
      <dsp:spPr>
        <a:xfrm>
          <a:off x="4032082" y="959978"/>
          <a:ext cx="942112" cy="59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0E865-4C02-4B76-A94E-3938BE8C5D60}">
      <dsp:nvSpPr>
        <dsp:cNvPr id="0" name=""/>
        <dsp:cNvSpPr/>
      </dsp:nvSpPr>
      <dsp:spPr>
        <a:xfrm>
          <a:off x="4136761" y="1059423"/>
          <a:ext cx="942112" cy="59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Non Linear</a:t>
          </a:r>
        </a:p>
      </dsp:txBody>
      <dsp:txXfrm>
        <a:off x="4154283" y="1076945"/>
        <a:ext cx="907068" cy="563197"/>
      </dsp:txXfrm>
    </dsp:sp>
    <dsp:sp modelId="{29179B43-0AAC-4C3D-9CA5-3884A748089C}">
      <dsp:nvSpPr>
        <dsp:cNvPr id="0" name=""/>
        <dsp:cNvSpPr/>
      </dsp:nvSpPr>
      <dsp:spPr>
        <a:xfrm>
          <a:off x="3456346" y="1832217"/>
          <a:ext cx="942112" cy="59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F495C-0A17-44E5-B186-F7B087523812}">
      <dsp:nvSpPr>
        <dsp:cNvPr id="0" name=""/>
        <dsp:cNvSpPr/>
      </dsp:nvSpPr>
      <dsp:spPr>
        <a:xfrm>
          <a:off x="3561025" y="1931663"/>
          <a:ext cx="942112" cy="59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Tree</a:t>
          </a:r>
        </a:p>
      </dsp:txBody>
      <dsp:txXfrm>
        <a:off x="3578547" y="1949185"/>
        <a:ext cx="907068" cy="563197"/>
      </dsp:txXfrm>
    </dsp:sp>
    <dsp:sp modelId="{BF572D2E-6342-47CA-88C1-755FDD13AB47}">
      <dsp:nvSpPr>
        <dsp:cNvPr id="0" name=""/>
        <dsp:cNvSpPr/>
      </dsp:nvSpPr>
      <dsp:spPr>
        <a:xfrm>
          <a:off x="4607817" y="1832217"/>
          <a:ext cx="942112" cy="59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E2B49-90D2-425B-9DF6-8AF1518207F0}">
      <dsp:nvSpPr>
        <dsp:cNvPr id="0" name=""/>
        <dsp:cNvSpPr/>
      </dsp:nvSpPr>
      <dsp:spPr>
        <a:xfrm>
          <a:off x="4712496" y="1931663"/>
          <a:ext cx="942112" cy="59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Graph</a:t>
          </a:r>
        </a:p>
      </dsp:txBody>
      <dsp:txXfrm>
        <a:off x="4730018" y="1949185"/>
        <a:ext cx="907068" cy="563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E8C5-D8A3-4027-B01A-42E1C3D7A423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7635-E151-4485-8210-5D7F5BD45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13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63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19/10/2015</a:t>
            </a:r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19/10/2015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Saba Anwar, Computer Science Department- CIIT Lahore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man.ac.uk/~pjj/cs212/fi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Stack,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CSC-114 Data Structure and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9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Algorithms(Array based)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750257" cy="49377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Algorithm: Push(Stack, E)</a:t>
            </a:r>
          </a:p>
          <a:p>
            <a:pPr lvl="1"/>
            <a:r>
              <a:rPr lang="en-US" b="1" dirty="0"/>
              <a:t>Input: </a:t>
            </a:r>
            <a:r>
              <a:rPr lang="en-US" dirty="0"/>
              <a:t>a Stack, a data element E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updated stack with E inserted</a:t>
            </a:r>
          </a:p>
          <a:p>
            <a:pPr lvl="1"/>
            <a:r>
              <a:rPr lang="en-US" dirty="0"/>
              <a:t>Steps: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</a:rPr>
              <a:t>Start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Stack is Full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 “Stack overflow”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	top=top+1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	Stack[top]= 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605516" y="1221472"/>
            <a:ext cx="4992803" cy="493776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Algorithm: Pop(Stack)</a:t>
            </a:r>
          </a:p>
          <a:p>
            <a:pPr lvl="1"/>
            <a:r>
              <a:rPr lang="en-US" b="1" dirty="0"/>
              <a:t>Input: </a:t>
            </a:r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stack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updated stack, with top element removed</a:t>
            </a:r>
          </a:p>
          <a:p>
            <a:pPr lvl="1"/>
            <a:r>
              <a:rPr lang="en-US" dirty="0"/>
              <a:t>Steps:</a:t>
            </a:r>
          </a:p>
          <a:p>
            <a:pPr marL="320040" lvl="1" indent="0">
              <a:buNone/>
            </a:pPr>
            <a:r>
              <a:rPr lang="en-US" dirty="0">
                <a:solidFill>
                  <a:schemeClr val="tx1"/>
                </a:solidFill>
              </a:rPr>
              <a:t>Start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E = null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Stack is Empty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 “Stack underflow”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E=Stack[top]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	top=top-1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Return </a:t>
            </a:r>
            <a:r>
              <a:rPr lang="en-US" dirty="0"/>
              <a:t>E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</a:rPr>
              <a:t>End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Methods calls within a program, functions are called in order and data is stored in activation stack</a:t>
            </a:r>
          </a:p>
          <a:p>
            <a:r>
              <a:rPr lang="en-US" dirty="0"/>
              <a:t>Back button on browser store page history</a:t>
            </a:r>
          </a:p>
          <a:p>
            <a:r>
              <a:rPr lang="en-US" dirty="0"/>
              <a:t>Undo/redo in editors</a:t>
            </a:r>
          </a:p>
          <a:p>
            <a:r>
              <a:rPr lang="en-US" dirty="0"/>
              <a:t>Used by compilers to check program syntax</a:t>
            </a:r>
          </a:p>
          <a:p>
            <a:r>
              <a:rPr lang="en-US" dirty="0"/>
              <a:t>Arithmetic Expression Evaluation</a:t>
            </a:r>
          </a:p>
          <a:p>
            <a:r>
              <a:rPr lang="en-US" dirty="0"/>
              <a:t>To reverse contents of something like string, array</a:t>
            </a:r>
          </a:p>
          <a:p>
            <a:r>
              <a:rPr lang="en-US" dirty="0"/>
              <a:t>Decimal to binary conversion </a:t>
            </a:r>
          </a:p>
        </p:txBody>
      </p:sp>
    </p:spTree>
    <p:extLst>
      <p:ext uri="{BB962C8B-B14F-4D97-AF65-F5344CB8AC3E}">
        <p14:creationId xmlns:p14="http://schemas.microsoft.com/office/powerpoint/2010/main" val="83336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 Evaluation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A + B * C / D – E ^ F * G</a:t>
            </a:r>
          </a:p>
          <a:p>
            <a:r>
              <a:rPr lang="en-US" dirty="0"/>
              <a:t>Arithmetic expression contains:</a:t>
            </a:r>
          </a:p>
          <a:p>
            <a:pPr lvl="1"/>
            <a:r>
              <a:rPr lang="en-US" dirty="0"/>
              <a:t>Operands</a:t>
            </a:r>
          </a:p>
          <a:p>
            <a:pPr lvl="1"/>
            <a:r>
              <a:rPr lang="en-US" dirty="0"/>
              <a:t>Operators: Every operator has a precedence and associativity</a:t>
            </a:r>
          </a:p>
          <a:p>
            <a:pPr lvl="2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895523" y="3148661"/>
          <a:ext cx="8127999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14">
                <a:tc>
                  <a:txBody>
                    <a:bodyPr/>
                    <a:lstStyle/>
                    <a:p>
                      <a:r>
                        <a:rPr lang="en-US" sz="1800" dirty="0"/>
                        <a:t>Operators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Precedence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sz="1800" b="1" dirty="0"/>
                        <a:t>--, ++, NOT (!)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sz="1800" b="1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Right to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sz="1800" b="1" dirty="0"/>
                        <a:t>*, 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Left To Right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sz="1800" b="1" dirty="0"/>
                        <a:t>+, 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sz="1800" b="1" dirty="0"/>
                        <a:t>&lt;, &lt;=,</a:t>
                      </a:r>
                      <a:r>
                        <a:rPr lang="en-US" sz="1800" b="1" baseline="0" dirty="0"/>
                        <a:t> &gt;, &gt;=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sz="1800" b="1" dirty="0"/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sz="1800" b="1" dirty="0"/>
                        <a:t>OR, XOR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8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 Evaluation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Infix Notation</a:t>
            </a:r>
            <a:r>
              <a:rPr lang="en-US" dirty="0"/>
              <a:t> (Standard Notation):  Operator is between operands: A+B</a:t>
            </a:r>
          </a:p>
          <a:p>
            <a:pPr lvl="1"/>
            <a:r>
              <a:rPr lang="en-US" dirty="0"/>
              <a:t>Example: (((1 + 2) * 3) + 6) / (2 + 3)</a:t>
            </a:r>
          </a:p>
          <a:p>
            <a:pPr lvl="2"/>
            <a:r>
              <a:rPr lang="en-US" dirty="0"/>
              <a:t>Add 1 and 2, multiply with 3, add 6, add 2 and 3, divide</a:t>
            </a:r>
          </a:p>
          <a:p>
            <a:r>
              <a:rPr lang="en-US" b="1" dirty="0"/>
              <a:t>Prefix Notation((Polish Notation))</a:t>
            </a:r>
            <a:r>
              <a:rPr lang="en-US" dirty="0"/>
              <a:t>: Operator is before operands: +AB </a:t>
            </a:r>
          </a:p>
          <a:p>
            <a:pPr lvl="1"/>
            <a:r>
              <a:rPr lang="en-US" dirty="0"/>
              <a:t>Example: (/ (+ (* (+ 1 2) 3) 6) (+ 2 3))</a:t>
            </a:r>
          </a:p>
          <a:p>
            <a:pPr lvl="2"/>
            <a:r>
              <a:rPr lang="en-US" dirty="0"/>
              <a:t>Add 1 and 2, multiply with 3, add 6, add 2 and 3, divide</a:t>
            </a:r>
          </a:p>
          <a:p>
            <a:r>
              <a:rPr lang="en-US" b="1" dirty="0"/>
              <a:t>Postfix Notation (Reverse Polish Notation)</a:t>
            </a:r>
            <a:r>
              <a:rPr lang="en-US" dirty="0"/>
              <a:t>: Operator is after operands: AB+</a:t>
            </a:r>
          </a:p>
          <a:p>
            <a:pPr lvl="1"/>
            <a:r>
              <a:rPr lang="en-US" dirty="0"/>
              <a:t>Example: 1 2 + 3 * 6 + 2 3 + /</a:t>
            </a:r>
          </a:p>
          <a:p>
            <a:pPr lvl="2"/>
            <a:r>
              <a:rPr lang="en-US" dirty="0"/>
              <a:t>This means "take 1 and 2, add them, take 3 and multiply, take 6 and add, take 2 and 3, add them, and divide".  </a:t>
            </a:r>
          </a:p>
          <a:p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3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 Evaluation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sz="2100" dirty="0"/>
          </a:p>
          <a:p>
            <a:pPr lvl="2"/>
            <a:r>
              <a:rPr lang="en-US" sz="2100" dirty="0">
                <a:hlinkClick r:id="rId2"/>
              </a:rPr>
              <a:t>http://www.cs.man.ac.uk/~pjj/cs212/fix.html</a:t>
            </a:r>
            <a:endParaRPr lang="en-US" sz="21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509671" y="1674689"/>
          <a:ext cx="7234831" cy="310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9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614">
                <a:tc>
                  <a:txBody>
                    <a:bodyPr/>
                    <a:lstStyle/>
                    <a:p>
                      <a:r>
                        <a:rPr lang="en-US" sz="1800" dirty="0"/>
                        <a:t>Infix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Postfix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Prefix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A * B + C / 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 B * C D / 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 * A B / C 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A and B,</a:t>
                      </a:r>
                      <a:br>
                        <a:rPr lang="en-US" dirty="0"/>
                      </a:br>
                      <a:r>
                        <a:rPr lang="en-US" dirty="0"/>
                        <a:t>divide C by D,</a:t>
                      </a:r>
                      <a:br>
                        <a:rPr lang="en-US" dirty="0"/>
                      </a:br>
                      <a:r>
                        <a:rPr lang="en-US" dirty="0"/>
                        <a:t>add the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dirty="0"/>
                        <a:t>A * (B + C) / 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 B C + * D 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 * A + B C 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B and C,</a:t>
                      </a:r>
                      <a:br>
                        <a:rPr lang="en-US" dirty="0"/>
                      </a:br>
                      <a:r>
                        <a:rPr lang="en-US" dirty="0"/>
                        <a:t>multiply by A,</a:t>
                      </a:r>
                      <a:br>
                        <a:rPr lang="en-US" dirty="0"/>
                      </a:br>
                      <a:r>
                        <a:rPr lang="en-US" dirty="0"/>
                        <a:t>divide by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/>
                        <a:t>A * (B + C / 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 B C D / + 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 A + B / C 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C by D,</a:t>
                      </a:r>
                      <a:br>
                        <a:rPr lang="en-US" dirty="0"/>
                      </a:br>
                      <a:r>
                        <a:rPr lang="en-US" dirty="0"/>
                        <a:t>add B,</a:t>
                      </a:r>
                      <a:br>
                        <a:rPr lang="en-US" dirty="0"/>
                      </a:br>
                      <a:r>
                        <a:rPr lang="en-US" dirty="0"/>
                        <a:t>multiply by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6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Evaluation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Order of evaluation according to precedence and associativity</a:t>
            </a:r>
          </a:p>
          <a:p>
            <a:pPr lvl="1"/>
            <a:r>
              <a:rPr lang="en-US" sz="2500" dirty="0"/>
              <a:t>Easy to understand</a:t>
            </a:r>
          </a:p>
          <a:p>
            <a:pPr marL="0" indent="0">
              <a:buNone/>
            </a:pPr>
            <a:r>
              <a:rPr lang="en-US" sz="2800" dirty="0"/>
              <a:t>	A + B * C / D – E ^ F * G                         A * B + C / D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61071" y="2688626"/>
            <a:ext cx="327546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688617" y="2688626"/>
            <a:ext cx="286604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69316" y="2677253"/>
            <a:ext cx="327546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396862" y="2677253"/>
            <a:ext cx="286604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36384" y="3334618"/>
            <a:ext cx="327546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063930" y="2688626"/>
            <a:ext cx="402610" cy="1028129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57139" y="3334618"/>
            <a:ext cx="327546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784685" y="2688626"/>
            <a:ext cx="402610" cy="1028129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94688" y="2745488"/>
            <a:ext cx="890516" cy="181288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688618" y="4039754"/>
            <a:ext cx="286603" cy="518615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069316" y="4017005"/>
            <a:ext cx="752901" cy="166048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36384" y="4899563"/>
            <a:ext cx="1332932" cy="77792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228004" y="3070763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907817" y="3059390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03318" y="3723577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396862" y="3696283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279184" y="4558369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625764" y="5677485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7613190" y="2674994"/>
            <a:ext cx="327546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940736" y="2674993"/>
            <a:ext cx="286604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807388" y="2688636"/>
            <a:ext cx="327546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093965" y="2675021"/>
            <a:ext cx="286604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7" idx="0"/>
          </p:cNvCxnSpPr>
          <p:nvPr/>
        </p:nvCxnSpPr>
        <p:spPr>
          <a:xfrm>
            <a:off x="7883864" y="3389206"/>
            <a:ext cx="883692" cy="65281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7" idx="0"/>
          </p:cNvCxnSpPr>
          <p:nvPr/>
        </p:nvCxnSpPr>
        <p:spPr>
          <a:xfrm flipH="1">
            <a:off x="8767556" y="3341439"/>
            <a:ext cx="404911" cy="700584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438052" y="3070779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791472" y="3059390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310356" y="4042023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686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postfix expression order of evaluation is strictly from left to right. No parenthesis are used to change this order. Because operators come after operands, that’s why </a:t>
            </a:r>
            <a:r>
              <a:rPr lang="en-US" b="1" u="sng" dirty="0"/>
              <a:t>operator is applied to two immediate left operands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 B * C D / +			</a:t>
            </a:r>
            <a:r>
              <a:rPr lang="pt-BR" dirty="0"/>
              <a:t> 2 5 8 3 10 * + / -		</a:t>
            </a:r>
            <a:r>
              <a:rPr lang="en-US" dirty="0"/>
              <a:t> 3 4 5 * 6 / +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160058" y="2879678"/>
            <a:ext cx="26471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* </a:t>
            </a:r>
            <a:r>
              <a:rPr lang="en-US" sz="2000" dirty="0">
                <a:sym typeface="Wingdings" pitchFamily="2" charset="2"/>
              </a:rPr>
              <a:t> A*B =X1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/  C/D= X2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+  X1+X2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Print Result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172570" y="2870718"/>
            <a:ext cx="26629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8</a:t>
            </a:r>
            <a:endParaRPr lang="en-US" sz="2000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10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* 10*3= 30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+ 8+30= 38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/  5/38=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-  2-0 =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Print 2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559419" y="2884367"/>
            <a:ext cx="25026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5</a:t>
            </a:r>
            <a:endParaRPr lang="en-US" sz="2000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*  5*4= 20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/  20/6=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+ 3+3 = 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Print 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336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evaluate a postfix expression using a stack. </a:t>
            </a:r>
          </a:p>
          <a:p>
            <a:pPr lvl="1"/>
            <a:r>
              <a:rPr lang="en-US" dirty="0"/>
              <a:t>Each operator in a postfix expression corresponds to the previous two operands . </a:t>
            </a:r>
          </a:p>
          <a:p>
            <a:pPr lvl="1"/>
            <a:r>
              <a:rPr lang="en-US" dirty="0"/>
              <a:t>Each time we read an </a:t>
            </a:r>
            <a:r>
              <a:rPr lang="en-US" b="1" i="1" dirty="0"/>
              <a:t>operand </a:t>
            </a:r>
            <a:r>
              <a:rPr lang="en-US" dirty="0"/>
              <a:t>we push it onto a stack.</a:t>
            </a:r>
          </a:p>
          <a:p>
            <a:pPr lvl="1"/>
            <a:r>
              <a:rPr lang="en-US" dirty="0"/>
              <a:t>Each time we read an </a:t>
            </a:r>
            <a:r>
              <a:rPr lang="en-US" b="1" i="1" dirty="0"/>
              <a:t>operator, </a:t>
            </a:r>
            <a:r>
              <a:rPr lang="en-US" dirty="0"/>
              <a:t>its associated operands (the top two elements on the stack ) are popped out.</a:t>
            </a:r>
          </a:p>
          <a:p>
            <a:pPr lvl="1"/>
            <a:r>
              <a:rPr lang="en-US" dirty="0"/>
              <a:t>Operator is performed on them and result is pushed onto the stack</a:t>
            </a:r>
          </a:p>
          <a:p>
            <a:pPr lvl="1"/>
            <a:r>
              <a:rPr lang="en-US" dirty="0"/>
              <a:t>Example</a:t>
            </a:r>
          </a:p>
          <a:p>
            <a:pPr lvl="3"/>
            <a:r>
              <a:rPr lang="en-US" dirty="0"/>
              <a:t>A B * C D / +</a:t>
            </a:r>
          </a:p>
          <a:p>
            <a:pPr lvl="3"/>
            <a:r>
              <a:rPr lang="en-US" dirty="0"/>
              <a:t>6 5 2 3 + 8 * + 3 + *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05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Evaluation – With Stack  (Example-1)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A B * C D / +</a:t>
            </a:r>
          </a:p>
          <a:p>
            <a:r>
              <a:rPr lang="en-US" sz="2000" dirty="0"/>
              <a:t>Read: A  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Read: B   </a:t>
            </a:r>
            <a:r>
              <a:rPr lang="en-US" sz="2000" dirty="0">
                <a:sym typeface="Wingdings" pitchFamily="2" charset="2"/>
              </a:rPr>
              <a:t>  </a:t>
            </a:r>
            <a:r>
              <a:rPr lang="en-US" sz="2000" dirty="0"/>
              <a:t>Read: *</a:t>
            </a:r>
            <a:r>
              <a:rPr lang="en-US" sz="2000" dirty="0">
                <a:sym typeface="Wingdings" pitchFamily="2" charset="2"/>
              </a:rPr>
              <a:t>                                                                   Read: C    Read: D</a:t>
            </a:r>
            <a:endParaRPr lang="en-US" sz="2000" dirty="0"/>
          </a:p>
          <a:p>
            <a:r>
              <a:rPr lang="en-US" sz="2000" dirty="0"/>
              <a:t>Push(A)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       Push(B)  </a:t>
            </a:r>
            <a:r>
              <a:rPr lang="en-US" sz="2000" dirty="0">
                <a:sym typeface="Wingdings" pitchFamily="2" charset="2"/>
              </a:rPr>
              <a:t>      </a:t>
            </a:r>
            <a:r>
              <a:rPr lang="en-US" sz="2000" dirty="0"/>
              <a:t>Pop()                     Pop()		            Push(X1)    </a:t>
            </a:r>
            <a:r>
              <a:rPr lang="en-US" sz="2000" dirty="0">
                <a:sym typeface="Wingdings" pitchFamily="2" charset="2"/>
              </a:rPr>
              <a:t>Push(C)</a:t>
            </a:r>
            <a:r>
              <a:rPr lang="en-US" sz="2000" dirty="0"/>
              <a:t>        </a:t>
            </a:r>
            <a:r>
              <a:rPr lang="en-US" sz="2000" dirty="0">
                <a:sym typeface="Wingdings" pitchFamily="2" charset="2"/>
              </a:rPr>
              <a:t>Push(D)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sz="2400" dirty="0">
              <a:sym typeface="Wingdings" pitchFamily="2" charset="2"/>
            </a:endParaRPr>
          </a:p>
          <a:p>
            <a:pPr>
              <a:spcBef>
                <a:spcPts val="2400"/>
              </a:spcBef>
            </a:pPr>
            <a:r>
              <a:rPr lang="en-US" sz="2000" dirty="0">
                <a:sym typeface="Wingdings" pitchFamily="2" charset="2"/>
              </a:rPr>
              <a:t>Read: /       					    Read: +  	</a:t>
            </a:r>
          </a:p>
          <a:p>
            <a:r>
              <a:rPr lang="en-US" sz="2000" dirty="0">
                <a:sym typeface="Wingdings" pitchFamily="2" charset="2"/>
              </a:rPr>
              <a:t>Pop ()                    Pop()			Push(X2)    Pop()                     Pop()                        Push(X3)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3" name="Content Placeholder 6"/>
          <p:cNvGraphicFramePr>
            <a:graphicFrameLocks/>
          </p:cNvGraphicFramePr>
          <p:nvPr>
            <p:extLst/>
          </p:nvPr>
        </p:nvGraphicFramePr>
        <p:xfrm>
          <a:off x="2342856" y="243353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" name="Content Placeholder 6"/>
          <p:cNvGraphicFramePr>
            <a:graphicFrameLocks/>
          </p:cNvGraphicFramePr>
          <p:nvPr>
            <p:extLst/>
          </p:nvPr>
        </p:nvGraphicFramePr>
        <p:xfrm>
          <a:off x="3698503" y="2453337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" name="Content Placeholder 6"/>
          <p:cNvGraphicFramePr>
            <a:graphicFrameLocks/>
          </p:cNvGraphicFramePr>
          <p:nvPr>
            <p:extLst/>
          </p:nvPr>
        </p:nvGraphicFramePr>
        <p:xfrm>
          <a:off x="5595571" y="243353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4544691" y="3002495"/>
            <a:ext cx="914424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op2=B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44004" y="2985323"/>
            <a:ext cx="1307913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op1=A</a:t>
            </a:r>
          </a:p>
          <a:p>
            <a:r>
              <a:rPr lang="en-US" sz="1600" b="1" dirty="0"/>
              <a:t>op2=B</a:t>
            </a:r>
          </a:p>
          <a:p>
            <a:r>
              <a:rPr lang="en-US" sz="1600" b="1" dirty="0"/>
              <a:t>op1*op2=X1</a:t>
            </a:r>
          </a:p>
        </p:txBody>
      </p:sp>
      <p:graphicFrame>
        <p:nvGraphicFramePr>
          <p:cNvPr id="51" name="Content Placeholder 6"/>
          <p:cNvGraphicFramePr>
            <a:graphicFrameLocks/>
          </p:cNvGraphicFramePr>
          <p:nvPr>
            <p:extLst/>
          </p:nvPr>
        </p:nvGraphicFramePr>
        <p:xfrm>
          <a:off x="9133751" y="2433522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" name="Content Placeholder 6"/>
          <p:cNvGraphicFramePr>
            <a:graphicFrameLocks/>
          </p:cNvGraphicFramePr>
          <p:nvPr>
            <p:extLst/>
          </p:nvPr>
        </p:nvGraphicFramePr>
        <p:xfrm>
          <a:off x="10429175" y="243353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" name="Content Placeholder 6"/>
          <p:cNvGraphicFramePr>
            <a:graphicFrameLocks/>
          </p:cNvGraphicFramePr>
          <p:nvPr>
            <p:extLst/>
          </p:nvPr>
        </p:nvGraphicFramePr>
        <p:xfrm>
          <a:off x="924632" y="4792999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1777608" y="537560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op2=D</a:t>
            </a:r>
          </a:p>
          <a:p>
            <a:endParaRPr lang="en-US" sz="1600" b="1" dirty="0"/>
          </a:p>
        </p:txBody>
      </p:sp>
      <p:graphicFrame>
        <p:nvGraphicFramePr>
          <p:cNvPr id="56" name="Content Placeholder 6"/>
          <p:cNvGraphicFramePr>
            <a:graphicFrameLocks/>
          </p:cNvGraphicFramePr>
          <p:nvPr>
            <p:extLst/>
          </p:nvPr>
        </p:nvGraphicFramePr>
        <p:xfrm>
          <a:off x="7890674" y="2416350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Content Placeholder 6"/>
          <p:cNvGraphicFramePr>
            <a:graphicFrameLocks/>
          </p:cNvGraphicFramePr>
          <p:nvPr>
            <p:extLst/>
          </p:nvPr>
        </p:nvGraphicFramePr>
        <p:xfrm>
          <a:off x="2880344" y="4802097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427677"/>
              </p:ext>
            </p:extLst>
          </p:nvPr>
        </p:nvGraphicFramePr>
        <p:xfrm>
          <a:off x="5256645" y="4806646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/>
          </p:nvPr>
        </p:nvGraphicFramePr>
        <p:xfrm>
          <a:off x="980357" y="243353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721286" y="5359085"/>
            <a:ext cx="1307913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op1=C</a:t>
            </a:r>
          </a:p>
          <a:p>
            <a:r>
              <a:rPr lang="en-US" sz="1600" b="1" dirty="0"/>
              <a:t>op2=D</a:t>
            </a:r>
          </a:p>
          <a:p>
            <a:r>
              <a:rPr lang="en-US" sz="1600" b="1" dirty="0"/>
              <a:t>op1*op2=X2</a:t>
            </a:r>
          </a:p>
        </p:txBody>
      </p:sp>
      <p:graphicFrame>
        <p:nvGraphicFramePr>
          <p:cNvPr id="2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908214"/>
              </p:ext>
            </p:extLst>
          </p:nvPr>
        </p:nvGraphicFramePr>
        <p:xfrm>
          <a:off x="6417833" y="4785640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267421" y="537560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op2=X2</a:t>
            </a:r>
          </a:p>
          <a:p>
            <a:endParaRPr lang="en-US" sz="1600" b="1" dirty="0"/>
          </a:p>
        </p:txBody>
      </p:sp>
      <p:graphicFrame>
        <p:nvGraphicFramePr>
          <p:cNvPr id="27" name="Content Placeholder 6"/>
          <p:cNvGraphicFramePr>
            <a:graphicFrameLocks/>
          </p:cNvGraphicFramePr>
          <p:nvPr>
            <p:extLst/>
          </p:nvPr>
        </p:nvGraphicFramePr>
        <p:xfrm>
          <a:off x="8359245" y="4806646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9217912" y="5375606"/>
            <a:ext cx="1371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op1=X1</a:t>
            </a:r>
          </a:p>
          <a:p>
            <a:r>
              <a:rPr lang="en-US" sz="1600" b="1" dirty="0"/>
              <a:t>op2=X2</a:t>
            </a:r>
          </a:p>
          <a:p>
            <a:r>
              <a:rPr lang="en-US" sz="1600" b="1" dirty="0"/>
              <a:t>op1+op2=X3</a:t>
            </a:r>
          </a:p>
          <a:p>
            <a:endParaRPr lang="en-US" sz="1600" b="1" dirty="0"/>
          </a:p>
        </p:txBody>
      </p:sp>
      <p:graphicFrame>
        <p:nvGraphicFramePr>
          <p:cNvPr id="30" name="Content Placeholder 6"/>
          <p:cNvGraphicFramePr>
            <a:graphicFrameLocks/>
          </p:cNvGraphicFramePr>
          <p:nvPr>
            <p:extLst/>
          </p:nvPr>
        </p:nvGraphicFramePr>
        <p:xfrm>
          <a:off x="10749878" y="4806646"/>
          <a:ext cx="798399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931448" y="1733266"/>
            <a:ext cx="914400" cy="655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588155" y="2388360"/>
            <a:ext cx="873457" cy="1173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001903" y="4772232"/>
            <a:ext cx="873457" cy="1173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319982" y="4659100"/>
            <a:ext cx="873457" cy="1173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45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Evaluation – With Stack (Example-2)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1141122" cy="4937760"/>
          </a:xfrm>
        </p:spPr>
        <p:txBody>
          <a:bodyPr>
            <a:normAutofit/>
          </a:bodyPr>
          <a:lstStyle/>
          <a:p>
            <a:pPr marL="0" lvl="3" indent="0" algn="ctr">
              <a:spcBef>
                <a:spcPts val="600"/>
              </a:spcBef>
              <a:buClr>
                <a:schemeClr val="accent1"/>
              </a:buClr>
              <a:buSzPct val="76000"/>
              <a:buNone/>
            </a:pPr>
            <a:r>
              <a:rPr lang="en-US" sz="2400" b="1" dirty="0"/>
              <a:t>6 5 2 3 + 8 * + 3 + *</a:t>
            </a:r>
          </a:p>
          <a:p>
            <a:r>
              <a:rPr lang="en-US" sz="2000" dirty="0"/>
              <a:t>Read: 6  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Read: 5  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/>
              <a:t>Read: 2 </a:t>
            </a:r>
            <a:r>
              <a:rPr lang="en-US" sz="2000" dirty="0">
                <a:sym typeface="Wingdings" pitchFamily="2" charset="2"/>
              </a:rPr>
              <a:t>  </a:t>
            </a:r>
            <a:r>
              <a:rPr lang="en-US" sz="2000" dirty="0"/>
              <a:t>Read: 3 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/>
              <a:t>Read: + </a:t>
            </a:r>
            <a:r>
              <a:rPr lang="en-US" sz="2000" dirty="0">
                <a:sym typeface="Wingdings" pitchFamily="2" charset="2"/>
              </a:rPr>
              <a:t>                                                            Read: 8</a:t>
            </a:r>
            <a:endParaRPr lang="en-US" sz="2000" dirty="0"/>
          </a:p>
          <a:p>
            <a:r>
              <a:rPr lang="en-US" sz="2000" dirty="0"/>
              <a:t>Push(6)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       Push(5)  </a:t>
            </a:r>
            <a:r>
              <a:rPr lang="en-US" sz="2000" dirty="0">
                <a:sym typeface="Wingdings" pitchFamily="2" charset="2"/>
              </a:rPr>
              <a:t>    </a:t>
            </a:r>
            <a:r>
              <a:rPr lang="en-US" sz="2000" dirty="0"/>
              <a:t>Push(2)       Push(3)       Pop()	            Pop()                     </a:t>
            </a:r>
            <a:r>
              <a:rPr lang="en-US" sz="2000" dirty="0">
                <a:sym typeface="Wingdings" pitchFamily="2" charset="2"/>
              </a:rPr>
              <a:t>Push(5)</a:t>
            </a:r>
            <a:r>
              <a:rPr lang="en-US" sz="2000" dirty="0"/>
              <a:t>   Push(8)      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sz="2400" dirty="0">
              <a:sym typeface="Wingdings" pitchFamily="2" charset="2"/>
            </a:endParaRPr>
          </a:p>
          <a:p>
            <a:pPr>
              <a:spcBef>
                <a:spcPts val="2400"/>
              </a:spcBef>
            </a:pPr>
            <a:r>
              <a:rPr lang="en-US" sz="2000" dirty="0">
                <a:sym typeface="Wingdings" pitchFamily="2" charset="2"/>
              </a:rPr>
              <a:t>Read: *                              	        Read: +  Read: +</a:t>
            </a:r>
          </a:p>
          <a:p>
            <a:r>
              <a:rPr lang="en-US" sz="2000" dirty="0">
                <a:sym typeface="Wingdings" pitchFamily="2" charset="2"/>
              </a:rPr>
              <a:t>Pop()                     Pop()		        Push(40)     Pop()                    Pop()                           Push(45)</a:t>
            </a:r>
            <a:endParaRPr lang="en-US" sz="2000" dirty="0"/>
          </a:p>
          <a:p>
            <a:pPr fontAlgn="t"/>
            <a:endParaRPr lang="en-US" dirty="0"/>
          </a:p>
          <a:p>
            <a:pPr fontAlgn="t"/>
            <a:r>
              <a:rPr lang="en-US" dirty="0"/>
              <a:t>45</a:t>
            </a:r>
          </a:p>
          <a:p>
            <a:pPr fontAlgn="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3" name="Content Placeholder 6"/>
          <p:cNvGraphicFramePr>
            <a:graphicFrameLocks/>
          </p:cNvGraphicFramePr>
          <p:nvPr>
            <p:extLst/>
          </p:nvPr>
        </p:nvGraphicFramePr>
        <p:xfrm>
          <a:off x="2233672" y="243353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" name="Content Placeholder 6"/>
          <p:cNvGraphicFramePr>
            <a:graphicFrameLocks/>
          </p:cNvGraphicFramePr>
          <p:nvPr>
            <p:extLst/>
          </p:nvPr>
        </p:nvGraphicFramePr>
        <p:xfrm>
          <a:off x="3452839" y="2453337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" name="Content Placeholder 6"/>
          <p:cNvGraphicFramePr>
            <a:graphicFrameLocks/>
          </p:cNvGraphicFramePr>
          <p:nvPr>
            <p:extLst/>
          </p:nvPr>
        </p:nvGraphicFramePr>
        <p:xfrm>
          <a:off x="4681155" y="243353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30612" y="2971675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op2=3</a:t>
            </a:r>
          </a:p>
        </p:txBody>
      </p:sp>
      <p:graphicFrame>
        <p:nvGraphicFramePr>
          <p:cNvPr id="54" name="Content Placeholder 6"/>
          <p:cNvGraphicFramePr>
            <a:graphicFrameLocks/>
          </p:cNvGraphicFramePr>
          <p:nvPr>
            <p:extLst/>
          </p:nvPr>
        </p:nvGraphicFramePr>
        <p:xfrm>
          <a:off x="924632" y="4792999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Content Placeholder 6"/>
          <p:cNvGraphicFramePr>
            <a:graphicFrameLocks/>
          </p:cNvGraphicFramePr>
          <p:nvPr>
            <p:extLst/>
          </p:nvPr>
        </p:nvGraphicFramePr>
        <p:xfrm>
          <a:off x="2880344" y="4802097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Content Placeholder 6"/>
          <p:cNvGraphicFramePr>
            <a:graphicFrameLocks/>
          </p:cNvGraphicFramePr>
          <p:nvPr>
            <p:extLst/>
          </p:nvPr>
        </p:nvGraphicFramePr>
        <p:xfrm>
          <a:off x="4833557" y="4806646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/>
          </p:nvPr>
        </p:nvGraphicFramePr>
        <p:xfrm>
          <a:off x="980357" y="243353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Content Placeholder 6"/>
          <p:cNvGraphicFramePr>
            <a:graphicFrameLocks/>
          </p:cNvGraphicFramePr>
          <p:nvPr>
            <p:extLst/>
          </p:nvPr>
        </p:nvGraphicFramePr>
        <p:xfrm>
          <a:off x="5890121" y="2416363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" name="Content Placeholder 6"/>
          <p:cNvGraphicFramePr>
            <a:graphicFrameLocks/>
          </p:cNvGraphicFramePr>
          <p:nvPr>
            <p:extLst/>
          </p:nvPr>
        </p:nvGraphicFramePr>
        <p:xfrm>
          <a:off x="7830397" y="2416363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Content Placeholder 6"/>
          <p:cNvGraphicFramePr>
            <a:graphicFrameLocks/>
          </p:cNvGraphicFramePr>
          <p:nvPr>
            <p:extLst/>
          </p:nvPr>
        </p:nvGraphicFramePr>
        <p:xfrm>
          <a:off x="9753576" y="240271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8684510" y="2956764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op1=2</a:t>
            </a:r>
          </a:p>
          <a:p>
            <a:r>
              <a:rPr lang="en-US" sz="1600" b="1" dirty="0"/>
              <a:t>op2=3</a:t>
            </a:r>
          </a:p>
          <a:p>
            <a:r>
              <a:rPr lang="en-US" sz="1600" b="1" dirty="0"/>
              <a:t>2+3=5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65109" y="5362307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op2=8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732654" y="5362307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op1=5</a:t>
            </a:r>
          </a:p>
          <a:p>
            <a:r>
              <a:rPr lang="en-US" sz="1600" b="1" dirty="0"/>
              <a:t>op2=8</a:t>
            </a:r>
          </a:p>
          <a:p>
            <a:r>
              <a:rPr lang="en-US" sz="1600" b="1" dirty="0"/>
              <a:t>5*8=40</a:t>
            </a:r>
          </a:p>
        </p:txBody>
      </p:sp>
      <p:graphicFrame>
        <p:nvGraphicFramePr>
          <p:cNvPr id="59" name="Content Placeholder 6"/>
          <p:cNvGraphicFramePr>
            <a:graphicFrameLocks/>
          </p:cNvGraphicFramePr>
          <p:nvPr>
            <p:extLst/>
          </p:nvPr>
        </p:nvGraphicFramePr>
        <p:xfrm>
          <a:off x="10738490" y="2387804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0" name="Content Placeholder 6"/>
          <p:cNvGraphicFramePr>
            <a:graphicFrameLocks/>
          </p:cNvGraphicFramePr>
          <p:nvPr>
            <p:extLst/>
          </p:nvPr>
        </p:nvGraphicFramePr>
        <p:xfrm>
          <a:off x="6068691" y="479369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Content Placeholder 6"/>
          <p:cNvGraphicFramePr>
            <a:graphicFrameLocks/>
          </p:cNvGraphicFramePr>
          <p:nvPr>
            <p:extLst/>
          </p:nvPr>
        </p:nvGraphicFramePr>
        <p:xfrm>
          <a:off x="7983459" y="4802793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6909168" y="5363003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op2=40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835769" y="5363003"/>
            <a:ext cx="100584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op1=5</a:t>
            </a:r>
          </a:p>
          <a:p>
            <a:r>
              <a:rPr lang="en-US" sz="1600" b="1" dirty="0"/>
              <a:t>op2=40</a:t>
            </a:r>
          </a:p>
          <a:p>
            <a:r>
              <a:rPr lang="en-US" sz="1600" b="1" dirty="0"/>
              <a:t>5+40=45</a:t>
            </a:r>
          </a:p>
        </p:txBody>
      </p:sp>
      <p:graphicFrame>
        <p:nvGraphicFramePr>
          <p:cNvPr id="65" name="Content Placeholder 6"/>
          <p:cNvGraphicFramePr>
            <a:graphicFrameLocks/>
          </p:cNvGraphicFramePr>
          <p:nvPr>
            <p:extLst/>
          </p:nvPr>
        </p:nvGraphicFramePr>
        <p:xfrm>
          <a:off x="10112993" y="4794043"/>
          <a:ext cx="873456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3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>
          <a:xfrm flipV="1">
            <a:off x="9404880" y="2374710"/>
            <a:ext cx="873457" cy="12780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9730854" y="4695843"/>
            <a:ext cx="984211" cy="1445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462818" y="4775454"/>
            <a:ext cx="1021298" cy="13660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6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How it Works?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Applications</a:t>
            </a:r>
          </a:p>
          <a:p>
            <a:pPr lvl="2"/>
            <a:r>
              <a:rPr lang="en-US" dirty="0"/>
              <a:t>Arithmetic expression evaluation</a:t>
            </a:r>
          </a:p>
          <a:p>
            <a:r>
              <a:rPr lang="en-US" dirty="0"/>
              <a:t>Queue</a:t>
            </a:r>
          </a:p>
          <a:p>
            <a:pPr lvl="1"/>
            <a:r>
              <a:rPr lang="en-US" dirty="0"/>
              <a:t>How it Works? 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Variations</a:t>
            </a:r>
          </a:p>
          <a:p>
            <a:pPr lvl="2"/>
            <a:r>
              <a:rPr lang="en-US" dirty="0"/>
              <a:t>Circular</a:t>
            </a:r>
          </a:p>
          <a:p>
            <a:pPr lvl="2"/>
            <a:r>
              <a:rPr lang="en-US" dirty="0"/>
              <a:t>Priority</a:t>
            </a:r>
          </a:p>
          <a:p>
            <a:pPr lvl="2"/>
            <a:r>
              <a:rPr lang="en-US" dirty="0" err="1"/>
              <a:t>Deque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4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Evaluation – With Stack (Example-2)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1141122" cy="4937760"/>
          </a:xfrm>
        </p:spPr>
        <p:txBody>
          <a:bodyPr>
            <a:normAutofit/>
          </a:bodyPr>
          <a:lstStyle/>
          <a:p>
            <a:pPr marL="0" lvl="3" indent="0" algn="ctr">
              <a:spcBef>
                <a:spcPts val="600"/>
              </a:spcBef>
              <a:buClr>
                <a:schemeClr val="accent1"/>
              </a:buClr>
              <a:buSzPct val="76000"/>
              <a:buNone/>
            </a:pPr>
            <a:r>
              <a:rPr lang="en-US" sz="2400" b="1" dirty="0"/>
              <a:t>6 5 2 3 + 8 * + 3 + *</a:t>
            </a:r>
          </a:p>
          <a:p>
            <a:r>
              <a:rPr lang="en-US" sz="2000" dirty="0"/>
              <a:t>Read: 3 </a:t>
            </a:r>
            <a:r>
              <a:rPr lang="en-US" sz="2000" dirty="0">
                <a:sym typeface="Wingdings" pitchFamily="2" charset="2"/>
              </a:rPr>
              <a:t>  </a:t>
            </a:r>
            <a:r>
              <a:rPr lang="en-US" sz="2000" dirty="0"/>
              <a:t>Read: + </a:t>
            </a:r>
            <a:r>
              <a:rPr lang="en-US" sz="2000" dirty="0">
                <a:sym typeface="Wingdings" pitchFamily="2" charset="2"/>
              </a:rPr>
              <a:t>                                                                   Read: *</a:t>
            </a:r>
            <a:endParaRPr lang="en-US" sz="2000" dirty="0"/>
          </a:p>
          <a:p>
            <a:r>
              <a:rPr lang="en-US" sz="2000" dirty="0"/>
              <a:t>Push(3)       Pop()	           Pop()                         Push(48)       Pop()                      Pop()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sz="2400" dirty="0">
              <a:sym typeface="Wingdings" pitchFamily="2" charset="2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ym typeface="Wingdings" pitchFamily="2" charset="2"/>
              </a:rPr>
              <a:t>   	        </a:t>
            </a:r>
          </a:p>
          <a:p>
            <a:r>
              <a:rPr lang="en-US" sz="2000" dirty="0">
                <a:sym typeface="Wingdings" pitchFamily="2" charset="2"/>
              </a:rPr>
              <a:t>Push(288)     </a:t>
            </a:r>
            <a:endParaRPr lang="en-US" sz="2000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5" name="Content Placeholder 6"/>
          <p:cNvGraphicFramePr>
            <a:graphicFrameLocks/>
          </p:cNvGraphicFramePr>
          <p:nvPr>
            <p:extLst/>
          </p:nvPr>
        </p:nvGraphicFramePr>
        <p:xfrm>
          <a:off x="996289" y="2432981"/>
          <a:ext cx="873456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3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Content Placeholder 6"/>
          <p:cNvGraphicFramePr>
            <a:graphicFrameLocks/>
          </p:cNvGraphicFramePr>
          <p:nvPr>
            <p:extLst/>
          </p:nvPr>
        </p:nvGraphicFramePr>
        <p:xfrm>
          <a:off x="2201844" y="2447859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Content Placeholder 6"/>
          <p:cNvGraphicFramePr>
            <a:graphicFrameLocks/>
          </p:cNvGraphicFramePr>
          <p:nvPr>
            <p:extLst/>
          </p:nvPr>
        </p:nvGraphicFramePr>
        <p:xfrm>
          <a:off x="4157556" y="2456957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6"/>
          <p:cNvGraphicFramePr>
            <a:graphicFrameLocks/>
          </p:cNvGraphicFramePr>
          <p:nvPr>
            <p:extLst/>
          </p:nvPr>
        </p:nvGraphicFramePr>
        <p:xfrm>
          <a:off x="6315489" y="2461506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3042321" y="3017167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op2=3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09866" y="3017167"/>
            <a:ext cx="100584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op1=45</a:t>
            </a:r>
          </a:p>
          <a:p>
            <a:r>
              <a:rPr lang="en-US" sz="1600" b="1" dirty="0"/>
              <a:t>op2=3</a:t>
            </a:r>
          </a:p>
          <a:p>
            <a:r>
              <a:rPr lang="en-US" sz="1600" b="1" dirty="0"/>
              <a:t>45+3=48</a:t>
            </a:r>
          </a:p>
        </p:txBody>
      </p:sp>
      <p:graphicFrame>
        <p:nvGraphicFramePr>
          <p:cNvPr id="3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862834"/>
              </p:ext>
            </p:extLst>
          </p:nvPr>
        </p:nvGraphicFramePr>
        <p:xfrm>
          <a:off x="7690518" y="2458170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021454"/>
              </p:ext>
            </p:extLst>
          </p:nvPr>
        </p:nvGraphicFramePr>
        <p:xfrm>
          <a:off x="9646230" y="2467268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8530995" y="3027478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op2=48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498540" y="3027478"/>
            <a:ext cx="1170296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op1=6</a:t>
            </a:r>
          </a:p>
          <a:p>
            <a:r>
              <a:rPr lang="en-US" sz="1600" b="1" dirty="0"/>
              <a:t>op2=48</a:t>
            </a:r>
          </a:p>
          <a:p>
            <a:r>
              <a:rPr lang="en-US" sz="1600" b="1" dirty="0"/>
              <a:t>6*48=288</a:t>
            </a:r>
          </a:p>
        </p:txBody>
      </p:sp>
      <p:graphicFrame>
        <p:nvGraphicFramePr>
          <p:cNvPr id="37" name="Content Placeholder 6"/>
          <p:cNvGraphicFramePr>
            <a:graphicFrameLocks/>
          </p:cNvGraphicFramePr>
          <p:nvPr>
            <p:extLst/>
          </p:nvPr>
        </p:nvGraphicFramePr>
        <p:xfrm>
          <a:off x="995813" y="4809270"/>
          <a:ext cx="798399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V="1">
            <a:off x="5868537" y="2388360"/>
            <a:ext cx="1020626" cy="13784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02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Evaluation: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Input: a post fix expression string</a:t>
            </a:r>
          </a:p>
          <a:p>
            <a:r>
              <a:rPr lang="en-US" dirty="0"/>
              <a:t>Output: answer of expression</a:t>
            </a:r>
          </a:p>
          <a:p>
            <a:r>
              <a:rPr lang="en-US" dirty="0"/>
              <a:t>Steps: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Let say S is a stack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While(input</a:t>
            </a:r>
            <a:r>
              <a:rPr lang="en-US" dirty="0"/>
              <a:t> expression has more characters)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    </a:t>
            </a:r>
            <a:r>
              <a:rPr lang="en-US" dirty="0">
                <a:solidFill>
                  <a:srgbClr val="C00000"/>
                </a:solidFill>
              </a:rPr>
              <a:t>Read</a:t>
            </a:r>
            <a:r>
              <a:rPr lang="en-US" dirty="0"/>
              <a:t> the next character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   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character is an operand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     push it to 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    </a:t>
            </a: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		</a:t>
            </a:r>
            <a:r>
              <a:rPr lang="en-US" sz="2100" b="1" dirty="0">
                <a:solidFill>
                  <a:srgbClr val="00B050"/>
                </a:solidFill>
              </a:rPr>
              <a:t>//character is operator</a:t>
            </a:r>
            <a:r>
              <a:rPr lang="en-US" dirty="0"/>
              <a:t>  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    op2 = pop 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    op1 = pop 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    Apply the operator to op1 and op2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    Push the result to stack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While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Pop the stack for final result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4281" y="1237749"/>
            <a:ext cx="32004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Keep in Mind:</a:t>
            </a:r>
            <a:r>
              <a:rPr lang="en-US" sz="1600" dirty="0"/>
              <a:t> </a:t>
            </a:r>
          </a:p>
          <a:p>
            <a:r>
              <a:rPr lang="en-US" sz="1600" dirty="0"/>
              <a:t>any operator needs minimum N arguments like / needs 2, * needs 2 but – needs 2 or 1 because it also represents sign of number.</a:t>
            </a:r>
          </a:p>
          <a:p>
            <a:endParaRPr lang="en-US" sz="1600" dirty="0"/>
          </a:p>
          <a:p>
            <a:r>
              <a:rPr lang="en-US" sz="1600" dirty="0"/>
              <a:t>So if stack has less than N values in it when an operator is read, it means expression was invalid.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431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programming languages use postfix notation to solve arithmetic expressions, because of its left to right easy evaluation order. But expressions are written in infix notation.</a:t>
            </a:r>
          </a:p>
          <a:p>
            <a:r>
              <a:rPr lang="en-US" dirty="0"/>
              <a:t>So, compiler needs to do two things:</a:t>
            </a:r>
          </a:p>
          <a:p>
            <a:pPr lvl="1"/>
            <a:r>
              <a:rPr lang="en-US" dirty="0"/>
              <a:t>Conversion of infix expression into its equivalent postfix expression. </a:t>
            </a:r>
          </a:p>
          <a:p>
            <a:pPr lvl="1"/>
            <a:r>
              <a:rPr lang="en-US" dirty="0"/>
              <a:t>Evaluation of the postfix expression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01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22710" cy="4937760"/>
          </a:xfrm>
        </p:spPr>
        <p:txBody>
          <a:bodyPr/>
          <a:lstStyle/>
          <a:p>
            <a:r>
              <a:rPr lang="en-US" b="1" dirty="0"/>
              <a:t>Infix Expression: </a:t>
            </a:r>
            <a:r>
              <a:rPr lang="en-US" dirty="0"/>
              <a:t>a + b * c</a:t>
            </a:r>
            <a:endParaRPr lang="en-US" b="1" dirty="0"/>
          </a:p>
          <a:p>
            <a:pPr lvl="1"/>
            <a:r>
              <a:rPr lang="en-US" dirty="0"/>
              <a:t>Precedence of * is higher than +, So convert the multiplication</a:t>
            </a:r>
          </a:p>
          <a:p>
            <a:pPr marL="274320" lvl="1" indent="0">
              <a:buNone/>
            </a:pPr>
            <a:r>
              <a:rPr lang="en-US" dirty="0"/>
              <a:t>	a +  (b c * ) </a:t>
            </a:r>
          </a:p>
          <a:p>
            <a:pPr lvl="1"/>
            <a:r>
              <a:rPr lang="en-US" dirty="0"/>
              <a:t>Convert the addition</a:t>
            </a:r>
          </a:p>
          <a:p>
            <a:pPr marL="274320" lvl="1" indent="0">
              <a:buNone/>
            </a:pPr>
            <a:r>
              <a:rPr lang="en-US" dirty="0"/>
              <a:t>	a  (b c * ) + </a:t>
            </a:r>
          </a:p>
          <a:p>
            <a:pPr lvl="1"/>
            <a:r>
              <a:rPr lang="en-US" dirty="0"/>
              <a:t>Remove parenthesis</a:t>
            </a:r>
          </a:p>
          <a:p>
            <a:r>
              <a:rPr lang="en-US" b="1" dirty="0"/>
              <a:t>Postfix Expression: </a:t>
            </a:r>
            <a:r>
              <a:rPr lang="en-US" dirty="0"/>
              <a:t>a b c * +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75716" y="1221472"/>
            <a:ext cx="5324881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Infix Expression: (</a:t>
            </a:r>
            <a:r>
              <a:rPr lang="en-US" dirty="0"/>
              <a:t>a +b) * c</a:t>
            </a:r>
            <a:endParaRPr lang="en-US" b="1" dirty="0"/>
          </a:p>
          <a:p>
            <a:pPr lvl="1"/>
            <a:r>
              <a:rPr lang="en-US" dirty="0"/>
              <a:t>Convert addition</a:t>
            </a:r>
          </a:p>
          <a:p>
            <a:pPr marL="274320" lvl="1" indent="0">
              <a:buFont typeface="Wingdings 3"/>
              <a:buNone/>
            </a:pPr>
            <a:r>
              <a:rPr lang="en-US" dirty="0"/>
              <a:t>	( a b +)* c</a:t>
            </a:r>
          </a:p>
          <a:p>
            <a:pPr lvl="1"/>
            <a:r>
              <a:rPr lang="en-US" dirty="0"/>
              <a:t>Convert the multiplication</a:t>
            </a:r>
          </a:p>
          <a:p>
            <a:pPr marL="274320" lvl="1" indent="0">
              <a:buFont typeface="Wingdings 3"/>
              <a:buNone/>
            </a:pPr>
            <a:r>
              <a:rPr lang="en-US" dirty="0"/>
              <a:t>	(a b + c * ) </a:t>
            </a:r>
          </a:p>
          <a:p>
            <a:pPr lvl="1"/>
            <a:r>
              <a:rPr lang="en-US" dirty="0"/>
              <a:t>Remove parenthesis</a:t>
            </a:r>
          </a:p>
          <a:p>
            <a:r>
              <a:rPr lang="en-US" b="1" dirty="0"/>
              <a:t>Postfix Expression: </a:t>
            </a:r>
            <a:r>
              <a:rPr lang="en-US" dirty="0"/>
              <a:t>a b + c*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049" y="4726927"/>
            <a:ext cx="10099342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Keep in Mind: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Relative order of variables is not changed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parenthesis in postfix/prefix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Operators are arranged according to precedence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same precedence operators, then evaluate left to right</a:t>
            </a:r>
          </a:p>
        </p:txBody>
      </p:sp>
    </p:spTree>
    <p:extLst>
      <p:ext uri="{BB962C8B-B14F-4D97-AF65-F5344CB8AC3E}">
        <p14:creationId xmlns:p14="http://schemas.microsoft.com/office/powerpoint/2010/main" val="118238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286233" cy="4937760"/>
          </a:xfrm>
        </p:spPr>
        <p:txBody>
          <a:bodyPr/>
          <a:lstStyle/>
          <a:p>
            <a:r>
              <a:rPr lang="en-US" b="1" dirty="0"/>
              <a:t>Infix Expression: </a:t>
            </a:r>
            <a:r>
              <a:rPr lang="en-US" dirty="0"/>
              <a:t>a + (( b * c ) / d )</a:t>
            </a:r>
            <a:endParaRPr lang="en-US" b="1" dirty="0"/>
          </a:p>
          <a:p>
            <a:pPr lvl="1"/>
            <a:r>
              <a:rPr lang="en-US" dirty="0"/>
              <a:t>Convert multiplication</a:t>
            </a:r>
          </a:p>
          <a:p>
            <a:pPr marL="274320" lvl="1" indent="0">
              <a:buNone/>
            </a:pPr>
            <a:r>
              <a:rPr lang="en-US" dirty="0"/>
              <a:t>	a + (( b c * ) / d ) </a:t>
            </a:r>
          </a:p>
          <a:p>
            <a:pPr lvl="1"/>
            <a:r>
              <a:rPr lang="en-US" dirty="0"/>
              <a:t>Convert division</a:t>
            </a:r>
          </a:p>
          <a:p>
            <a:pPr marL="274320" lvl="1" indent="0">
              <a:buNone/>
            </a:pPr>
            <a:r>
              <a:rPr lang="en-US" dirty="0"/>
              <a:t>	a + (( b c *  d/ ) ) </a:t>
            </a:r>
          </a:p>
          <a:p>
            <a:pPr lvl="1"/>
            <a:r>
              <a:rPr lang="en-US" dirty="0"/>
              <a:t>Convert the addition</a:t>
            </a:r>
          </a:p>
          <a:p>
            <a:pPr marL="274320" lvl="1" indent="0">
              <a:buNone/>
            </a:pPr>
            <a:r>
              <a:rPr lang="en-US" dirty="0"/>
              <a:t>	 a  (( b c *  d/ ) )+</a:t>
            </a:r>
          </a:p>
          <a:p>
            <a:pPr lvl="1"/>
            <a:r>
              <a:rPr lang="en-US" dirty="0"/>
              <a:t>Remove parenthesis</a:t>
            </a:r>
          </a:p>
          <a:p>
            <a:r>
              <a:rPr lang="en-US" b="1" dirty="0"/>
              <a:t>Postfix Expression: </a:t>
            </a:r>
            <a:r>
              <a:rPr lang="en-US" dirty="0"/>
              <a:t>a b c * d/+</a:t>
            </a: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991367" y="1221472"/>
            <a:ext cx="5579657" cy="493776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Infix Expression: </a:t>
            </a:r>
            <a:r>
              <a:rPr lang="pt-BR" dirty="0"/>
              <a:t>((a + b) * c – (d – e))/(f + g)</a:t>
            </a:r>
            <a:endParaRPr lang="en-US" b="1" dirty="0"/>
          </a:p>
          <a:p>
            <a:pPr lvl="1"/>
            <a:r>
              <a:rPr lang="en-US" dirty="0"/>
              <a:t>Convert operators in parenthesis</a:t>
            </a:r>
          </a:p>
          <a:p>
            <a:pPr marL="274320" lvl="1" indent="0">
              <a:buFont typeface="Wingdings 3"/>
              <a:buNone/>
            </a:pPr>
            <a:r>
              <a:rPr lang="en-US" dirty="0"/>
              <a:t>	((a b+)*c-(d e-))/(f g+)</a:t>
            </a:r>
          </a:p>
          <a:p>
            <a:pPr lvl="1"/>
            <a:r>
              <a:rPr lang="en-US" dirty="0"/>
              <a:t>Convert multiplication</a:t>
            </a:r>
          </a:p>
          <a:p>
            <a:pPr marL="274320" lvl="1" indent="0">
              <a:buNone/>
            </a:pPr>
            <a:r>
              <a:rPr lang="en-US" dirty="0"/>
              <a:t>	 ((a b+)c* -(d e-))/(f g+)</a:t>
            </a:r>
          </a:p>
          <a:p>
            <a:pPr lvl="1"/>
            <a:r>
              <a:rPr lang="en-US" dirty="0"/>
              <a:t>Convert the division</a:t>
            </a:r>
          </a:p>
          <a:p>
            <a:pPr marL="274320" lvl="1" indent="0">
              <a:buNone/>
            </a:pPr>
            <a:r>
              <a:rPr lang="en-US" dirty="0"/>
              <a:t>	 ((a b+)c* -(d e-))(f g+)/</a:t>
            </a:r>
          </a:p>
          <a:p>
            <a:pPr marL="274320" lvl="1" indent="0">
              <a:buNone/>
            </a:pPr>
            <a:r>
              <a:rPr lang="en-US" dirty="0"/>
              <a:t>Convert subtraction</a:t>
            </a:r>
          </a:p>
          <a:p>
            <a:pPr marL="274320" lvl="1" indent="0">
              <a:buNone/>
            </a:pPr>
            <a:r>
              <a:rPr lang="en-US" dirty="0"/>
              <a:t> 	((a b+)c* (d e-)-)(f g+)/</a:t>
            </a:r>
          </a:p>
          <a:p>
            <a:pPr lvl="1"/>
            <a:r>
              <a:rPr lang="en-US" dirty="0"/>
              <a:t>Remove parenthesis</a:t>
            </a:r>
          </a:p>
          <a:p>
            <a:r>
              <a:rPr lang="en-US" b="1" dirty="0"/>
              <a:t>Postfix Expression: </a:t>
            </a:r>
            <a:r>
              <a:rPr lang="pt-BR" sz="2400" dirty="0"/>
              <a:t>a b + c * d e - - f g + /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11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Infix 						Postfix</a:t>
            </a:r>
          </a:p>
          <a:p>
            <a:r>
              <a:rPr lang="pt-BR" dirty="0"/>
              <a:t>(a + b) * (c – d)	 				a b + c d - *</a:t>
            </a:r>
          </a:p>
          <a:p>
            <a:r>
              <a:rPr lang="pt-BR" dirty="0"/>
              <a:t>a – b / (c + d * e) 					a b c d e * + / -</a:t>
            </a:r>
          </a:p>
          <a:p>
            <a:r>
              <a:rPr lang="pt-BR" dirty="0"/>
              <a:t>((a + b) * c – (d – e))/(f + g) 			a b + c * d e - - f g + /</a:t>
            </a:r>
          </a:p>
          <a:p>
            <a:r>
              <a:rPr lang="en-US" dirty="0"/>
              <a:t>(300+23)*(43-21)/(84+7) 			300 23 + 43 21 -* 84 7 + /</a:t>
            </a:r>
          </a:p>
          <a:p>
            <a:endParaRPr lang="en-US" dirty="0"/>
          </a:p>
          <a:p>
            <a:r>
              <a:rPr lang="en-US" dirty="0"/>
              <a:t>Can we use </a:t>
            </a:r>
            <a:r>
              <a:rPr lang="en-US" b="1" dirty="0"/>
              <a:t>stack</a:t>
            </a:r>
            <a:r>
              <a:rPr lang="en-US" dirty="0"/>
              <a:t> to convert an infix expression into post fix expression</a:t>
            </a:r>
          </a:p>
        </p:txBody>
      </p:sp>
    </p:spTree>
    <p:extLst>
      <p:ext uri="{BB962C8B-B14F-4D97-AF65-F5344CB8AC3E}">
        <p14:creationId xmlns:p14="http://schemas.microsoft.com/office/powerpoint/2010/main" val="886359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Postfix: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learned how to convert infix into postfix expression</a:t>
            </a:r>
          </a:p>
          <a:p>
            <a:r>
              <a:rPr lang="en-US" dirty="0"/>
              <a:t>But that was not a systematic way to do the task.</a:t>
            </a:r>
          </a:p>
          <a:p>
            <a:r>
              <a:rPr lang="en-US" dirty="0"/>
              <a:t>We want to write an algorithm which can convert a given infix expression into postfix expression.</a:t>
            </a:r>
          </a:p>
          <a:p>
            <a:pPr lvl="1"/>
            <a:r>
              <a:rPr lang="en-US" dirty="0"/>
              <a:t>Let say we have an infix expression as a string, </a:t>
            </a:r>
          </a:p>
          <a:p>
            <a:pPr lvl="1"/>
            <a:r>
              <a:rPr lang="en-US" dirty="0"/>
              <a:t>What to do next?</a:t>
            </a:r>
          </a:p>
          <a:p>
            <a:r>
              <a:rPr lang="en-US" dirty="0"/>
              <a:t>A stack can be very helpful for this conversion</a:t>
            </a:r>
          </a:p>
          <a:p>
            <a:pPr lvl="1"/>
            <a:r>
              <a:rPr lang="en-US" dirty="0"/>
              <a:t>Let see how?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76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Postfix: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Input: a infix expression string</a:t>
            </a:r>
          </a:p>
          <a:p>
            <a:r>
              <a:rPr lang="en-US" dirty="0"/>
              <a:t>Output: a postfix expression string of given input</a:t>
            </a:r>
          </a:p>
          <a:p>
            <a:r>
              <a:rPr lang="en-US" dirty="0"/>
              <a:t>Steps: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Let P is string, and S is character stack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While</a:t>
            </a:r>
            <a:r>
              <a:rPr lang="en-US" dirty="0"/>
              <a:t>(input expression has more characters)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Read</a:t>
            </a:r>
            <a:r>
              <a:rPr lang="en-US" dirty="0"/>
              <a:t> the next character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character is an operand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    append it to P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character is an operator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pop S, until top of the S has an element of lower precedence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     append popped character to P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Then push the character to 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character is “(“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Push it to 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character is  ‘)’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pop S until we find the matching ‘(’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  append popped character to P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pop “(“   		</a:t>
            </a:r>
            <a:r>
              <a:rPr lang="en-US" dirty="0">
                <a:solidFill>
                  <a:srgbClr val="00B050"/>
                </a:solidFill>
              </a:rPr>
              <a:t>// ‘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’ </a:t>
            </a:r>
            <a:r>
              <a:rPr lang="en-US" sz="2000" dirty="0">
                <a:solidFill>
                  <a:srgbClr val="00B050"/>
                </a:solidFill>
              </a:rPr>
              <a:t>has the lowest precedence when in the stack but has the highest precedence when in the input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End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If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While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Pop until the stack is empty and append popped character to P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4281" y="1345325"/>
            <a:ext cx="3200400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Keep in Mind: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Relative order of variables is not changed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parenthesis in postfix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Operators are arranged according to precedence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same precedence operators, then evaluate left to right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834718" y="5365366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 are given in infix-to-postfix slides</a:t>
            </a:r>
          </a:p>
        </p:txBody>
      </p:sp>
    </p:spTree>
    <p:extLst>
      <p:ext uri="{BB962C8B-B14F-4D97-AF65-F5344CB8AC3E}">
        <p14:creationId xmlns:p14="http://schemas.microsoft.com/office/powerpoint/2010/main" val="43839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queue is a container in which elements are inserted and removed according to the </a:t>
            </a:r>
            <a:r>
              <a:rPr lang="en-US" b="1" i="1" dirty="0"/>
              <a:t>first-in first-out </a:t>
            </a:r>
            <a:r>
              <a:rPr lang="en-US" dirty="0"/>
              <a:t>(</a:t>
            </a:r>
            <a:r>
              <a:rPr lang="en-US" b="1" i="1" dirty="0"/>
              <a:t>FIFO</a:t>
            </a:r>
            <a:r>
              <a:rPr lang="en-US" dirty="0"/>
              <a:t>) principle. </a:t>
            </a:r>
          </a:p>
          <a:p>
            <a:r>
              <a:rPr lang="en-US" dirty="0"/>
              <a:t>Elements are inserted at </a:t>
            </a:r>
            <a:r>
              <a:rPr lang="en-US" b="1" dirty="0"/>
              <a:t>rear/back</a:t>
            </a:r>
            <a:r>
              <a:rPr lang="en-US" dirty="0"/>
              <a:t> end and removed from </a:t>
            </a:r>
            <a:r>
              <a:rPr lang="en-US" b="1" dirty="0"/>
              <a:t>front</a:t>
            </a:r>
            <a:r>
              <a:rPr lang="en-US" dirty="0"/>
              <a:t> end.</a:t>
            </a:r>
          </a:p>
          <a:p>
            <a:r>
              <a:rPr lang="en-US" smtClean="0"/>
              <a:t>Example:</a:t>
            </a:r>
            <a:endParaRPr lang="en-US" dirty="0"/>
          </a:p>
          <a:p>
            <a:pPr lvl="1"/>
            <a:r>
              <a:rPr lang="en-US" dirty="0"/>
              <a:t>A queue of people at bank</a:t>
            </a:r>
          </a:p>
          <a:p>
            <a:pPr lvl="1"/>
            <a:r>
              <a:rPr lang="en-US" dirty="0"/>
              <a:t>A queue of passengers at airport for boarding</a:t>
            </a:r>
          </a:p>
          <a:p>
            <a:pPr lvl="1"/>
            <a:r>
              <a:rPr lang="en-US" dirty="0"/>
              <a:t>A line of vehicle at toll booth</a:t>
            </a:r>
          </a:p>
          <a:p>
            <a:pPr lvl="1"/>
            <a:r>
              <a:rPr lang="en-US" dirty="0"/>
              <a:t>Process scheduling in operating system</a:t>
            </a:r>
          </a:p>
          <a:p>
            <a:pPr lvl="1"/>
            <a:r>
              <a:rPr lang="en-US" dirty="0"/>
              <a:t>Printing requests to printer</a:t>
            </a:r>
          </a:p>
          <a:p>
            <a:pPr lvl="1"/>
            <a:r>
              <a:rPr lang="en-US" dirty="0"/>
              <a:t>Client request to server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130" y="4384699"/>
            <a:ext cx="29908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314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Queue Works?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09063" cy="4937760"/>
          </a:xfrm>
        </p:spPr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(5)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Enqueue</a:t>
            </a:r>
            <a:r>
              <a:rPr lang="en-US" dirty="0"/>
              <a:t>(51)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Enqueue</a:t>
            </a:r>
            <a:r>
              <a:rPr lang="en-US" dirty="0"/>
              <a:t>(67)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67321"/>
              </p:ext>
            </p:extLst>
          </p:nvPr>
        </p:nvGraphicFramePr>
        <p:xfrm>
          <a:off x="1035693" y="2129748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6941"/>
              </p:ext>
            </p:extLst>
          </p:nvPr>
        </p:nvGraphicFramePr>
        <p:xfrm>
          <a:off x="1037967" y="3554645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0435"/>
              </p:ext>
            </p:extLst>
          </p:nvPr>
        </p:nvGraphicFramePr>
        <p:xfrm>
          <a:off x="1040242" y="5110753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Line Callout 1 13"/>
          <p:cNvSpPr/>
          <p:nvPr/>
        </p:nvSpPr>
        <p:spPr>
          <a:xfrm flipH="1">
            <a:off x="1053153" y="3178111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6" name="Line Callout 1 15"/>
          <p:cNvSpPr/>
          <p:nvPr/>
        </p:nvSpPr>
        <p:spPr>
          <a:xfrm flipH="1">
            <a:off x="2156265" y="3188097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67904"/>
              <a:gd name="adj4" fmla="val 64972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sp>
        <p:nvSpPr>
          <p:cNvPr id="17" name="Line Callout 1 16"/>
          <p:cNvSpPr/>
          <p:nvPr/>
        </p:nvSpPr>
        <p:spPr>
          <a:xfrm flipH="1">
            <a:off x="1053153" y="4572859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8" name="Line Callout 1 17"/>
          <p:cNvSpPr/>
          <p:nvPr/>
        </p:nvSpPr>
        <p:spPr>
          <a:xfrm flipH="1">
            <a:off x="2764206" y="4569465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6171063" y="1241944"/>
            <a:ext cx="540906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Dequeue</a:t>
            </a:r>
            <a:r>
              <a:rPr lang="en-US" dirty="0"/>
              <a:t>()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Enqueue</a:t>
            </a:r>
            <a:r>
              <a:rPr lang="en-US" dirty="0"/>
              <a:t>(11)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Enqueue</a:t>
            </a:r>
            <a:r>
              <a:rPr lang="en-US" dirty="0">
                <a:sym typeface="Wingdings" pitchFamily="2" charset="2"/>
              </a:rPr>
              <a:t>(3)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 full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89920"/>
              </p:ext>
            </p:extLst>
          </p:nvPr>
        </p:nvGraphicFramePr>
        <p:xfrm>
          <a:off x="6514532" y="2175426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Line Callout 1 22"/>
          <p:cNvSpPr/>
          <p:nvPr/>
        </p:nvSpPr>
        <p:spPr>
          <a:xfrm flipH="1">
            <a:off x="7187685" y="1692113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4" name="Line Callout 1 23"/>
          <p:cNvSpPr/>
          <p:nvPr/>
        </p:nvSpPr>
        <p:spPr>
          <a:xfrm flipH="1">
            <a:off x="8590401" y="1688719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96123"/>
              </p:ext>
            </p:extLst>
          </p:nvPr>
        </p:nvGraphicFramePr>
        <p:xfrm>
          <a:off x="6569123" y="3640746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Line Callout 1 25"/>
          <p:cNvSpPr/>
          <p:nvPr/>
        </p:nvSpPr>
        <p:spPr>
          <a:xfrm flipH="1">
            <a:off x="7268367" y="3154039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7" name="Line Callout 1 26"/>
          <p:cNvSpPr/>
          <p:nvPr/>
        </p:nvSpPr>
        <p:spPr>
          <a:xfrm flipH="1">
            <a:off x="9196319" y="3154039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sp>
        <p:nvSpPr>
          <p:cNvPr id="28" name="Line Callout 1 27"/>
          <p:cNvSpPr/>
          <p:nvPr/>
        </p:nvSpPr>
        <p:spPr>
          <a:xfrm flipH="1">
            <a:off x="1044189" y="1743765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9" name="Line Callout 1 28"/>
          <p:cNvSpPr/>
          <p:nvPr/>
        </p:nvSpPr>
        <p:spPr>
          <a:xfrm flipH="1">
            <a:off x="2147301" y="1753751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2610"/>
              <a:gd name="adj4" fmla="val 13409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46310"/>
              </p:ext>
            </p:extLst>
          </p:nvPr>
        </p:nvGraphicFramePr>
        <p:xfrm>
          <a:off x="6600500" y="5097505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Line Callout 1 30"/>
          <p:cNvSpPr/>
          <p:nvPr/>
        </p:nvSpPr>
        <p:spPr>
          <a:xfrm flipH="1">
            <a:off x="7299744" y="4610798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32" name="Line Callout 1 31"/>
          <p:cNvSpPr/>
          <p:nvPr/>
        </p:nvSpPr>
        <p:spPr>
          <a:xfrm flipH="1">
            <a:off x="9227696" y="4610798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01673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10/02/2017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67388" y="2680014"/>
            <a:ext cx="7772400" cy="78581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GB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5488015" y="1856220"/>
          <a:ext cx="5656543" cy="2617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/>
          <p:cNvSpPr/>
          <p:nvPr/>
        </p:nvSpPr>
        <p:spPr>
          <a:xfrm>
            <a:off x="4670616" y="4674613"/>
            <a:ext cx="6765942" cy="2165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Implementation Approaches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70616" y="4904136"/>
            <a:ext cx="6765942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93747" y="5305634"/>
            <a:ext cx="1280160" cy="3657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75879" y="5305634"/>
            <a:ext cx="1280160" cy="3657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Linked List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72294" y="4387442"/>
            <a:ext cx="402672" cy="28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985234" y="4389387"/>
            <a:ext cx="402672" cy="28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098174" y="4387442"/>
            <a:ext cx="402672" cy="28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0555366" y="4387442"/>
            <a:ext cx="358711" cy="3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395633" y="4387442"/>
            <a:ext cx="325000" cy="3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213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Queue Works?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09063" cy="49377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Dequeue()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Dequeue()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Dequeue()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63140"/>
              </p:ext>
            </p:extLst>
          </p:nvPr>
        </p:nvGraphicFramePr>
        <p:xfrm>
          <a:off x="1035693" y="1833914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58835"/>
              </p:ext>
            </p:extLst>
          </p:nvPr>
        </p:nvGraphicFramePr>
        <p:xfrm>
          <a:off x="1037967" y="3151235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49807"/>
              </p:ext>
            </p:extLst>
          </p:nvPr>
        </p:nvGraphicFramePr>
        <p:xfrm>
          <a:off x="1040242" y="4572873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6697"/>
              </p:ext>
            </p:extLst>
          </p:nvPr>
        </p:nvGraphicFramePr>
        <p:xfrm>
          <a:off x="1053153" y="5912634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Line Callout 1 13"/>
          <p:cNvSpPr/>
          <p:nvPr/>
        </p:nvSpPr>
        <p:spPr>
          <a:xfrm flipH="1">
            <a:off x="2435588" y="2629049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7" name="Line Callout 1 16"/>
          <p:cNvSpPr/>
          <p:nvPr/>
        </p:nvSpPr>
        <p:spPr>
          <a:xfrm flipH="1">
            <a:off x="2704532" y="4103219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92267"/>
              <a:gd name="adj4" fmla="val -1713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6171063" y="1241944"/>
            <a:ext cx="540906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Dequeue</a:t>
            </a:r>
            <a:r>
              <a:rPr lang="en-US" dirty="0"/>
              <a:t>()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 empty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ym typeface="Wingdings" pitchFamily="2" charset="2"/>
              </a:rPr>
              <a:t>No elements can be added if queue is full</a:t>
            </a:r>
          </a:p>
          <a:p>
            <a:pPr lvl="1"/>
            <a:r>
              <a:rPr lang="en-US" dirty="0">
                <a:sym typeface="Wingdings" pitchFamily="2" charset="2"/>
              </a:rPr>
              <a:t>No more elements can be removed  if queue is empty.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6514532" y="2175426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Line Callout 1 22"/>
          <p:cNvSpPr/>
          <p:nvPr/>
        </p:nvSpPr>
        <p:spPr>
          <a:xfrm flipH="1">
            <a:off x="6569123" y="1692113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92839"/>
              <a:gd name="adj4" fmla="val 5500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4" name="Line Callout 1 23"/>
          <p:cNvSpPr/>
          <p:nvPr/>
        </p:nvSpPr>
        <p:spPr>
          <a:xfrm flipH="1">
            <a:off x="7763304" y="1688719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02788"/>
              <a:gd name="adj4" fmla="val 57992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sp>
        <p:nvSpPr>
          <p:cNvPr id="26" name="Line Callout 1 25"/>
          <p:cNvSpPr/>
          <p:nvPr/>
        </p:nvSpPr>
        <p:spPr>
          <a:xfrm flipH="1">
            <a:off x="1844727" y="1363201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7" name="Line Callout 1 26"/>
          <p:cNvSpPr/>
          <p:nvPr/>
        </p:nvSpPr>
        <p:spPr>
          <a:xfrm flipH="1">
            <a:off x="3703095" y="1363201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sp>
        <p:nvSpPr>
          <p:cNvPr id="28" name="Line Callout 1 27"/>
          <p:cNvSpPr/>
          <p:nvPr/>
        </p:nvSpPr>
        <p:spPr>
          <a:xfrm flipH="1">
            <a:off x="3703095" y="2629049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sp>
        <p:nvSpPr>
          <p:cNvPr id="29" name="Line Callout 1 28"/>
          <p:cNvSpPr/>
          <p:nvPr/>
        </p:nvSpPr>
        <p:spPr>
          <a:xfrm flipH="1">
            <a:off x="3703095" y="4103899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sp>
        <p:nvSpPr>
          <p:cNvPr id="32" name="Line Callout 1 31"/>
          <p:cNvSpPr/>
          <p:nvPr/>
        </p:nvSpPr>
        <p:spPr>
          <a:xfrm flipH="1">
            <a:off x="1053153" y="5511800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92839"/>
              <a:gd name="adj4" fmla="val 5500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33" name="Line Callout 1 32"/>
          <p:cNvSpPr/>
          <p:nvPr/>
        </p:nvSpPr>
        <p:spPr>
          <a:xfrm flipH="1">
            <a:off x="2247334" y="5508406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02788"/>
              <a:gd name="adj4" fmla="val 57992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3115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as ADT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An ordered list where only the oldest item is accessible. Elements are added to the rear/back and removed from the front; a 'first in, first out' (FIFO) structure." </a:t>
            </a:r>
          </a:p>
          <a:p>
            <a:r>
              <a:rPr lang="en-US" dirty="0"/>
              <a:t>Operations:</a:t>
            </a:r>
          </a:p>
          <a:p>
            <a:pPr lvl="2"/>
            <a:r>
              <a:rPr lang="en-US" b="1" dirty="0" err="1"/>
              <a:t>enqueue</a:t>
            </a:r>
            <a:r>
              <a:rPr lang="en-US" b="1" dirty="0"/>
              <a:t>(E</a:t>
            </a:r>
            <a:r>
              <a:rPr lang="en-US" dirty="0"/>
              <a:t>): add the element at back or end of existing data</a:t>
            </a:r>
          </a:p>
          <a:p>
            <a:pPr lvl="2"/>
            <a:r>
              <a:rPr lang="en-US" b="1" dirty="0"/>
              <a:t>dequeue()</a:t>
            </a:r>
            <a:r>
              <a:rPr lang="en-US" dirty="0"/>
              <a:t>: remove the element from front end</a:t>
            </a:r>
          </a:p>
          <a:p>
            <a:pPr lvl="1"/>
            <a:r>
              <a:rPr lang="en-US" b="1" dirty="0"/>
              <a:t>Helper methods</a:t>
            </a:r>
          </a:p>
          <a:p>
            <a:pPr lvl="2"/>
            <a:r>
              <a:rPr lang="en-US" b="1" dirty="0"/>
              <a:t>front()</a:t>
            </a:r>
            <a:r>
              <a:rPr lang="en-US" dirty="0"/>
              <a:t>: return the front element (no removal) </a:t>
            </a:r>
          </a:p>
          <a:p>
            <a:pPr lvl="2"/>
            <a:r>
              <a:rPr lang="en-US" b="1" dirty="0"/>
              <a:t>size</a:t>
            </a:r>
            <a:r>
              <a:rPr lang="en-US" dirty="0"/>
              <a:t>(): returns number of elements in queue</a:t>
            </a:r>
          </a:p>
          <a:p>
            <a:pPr lvl="2"/>
            <a:r>
              <a:rPr lang="en-US" b="1" dirty="0" err="1"/>
              <a:t>isEmpty</a:t>
            </a:r>
            <a:r>
              <a:rPr lang="en-US" b="1" dirty="0"/>
              <a:t>(): </a:t>
            </a:r>
            <a:r>
              <a:rPr lang="en-US" dirty="0"/>
              <a:t>tells if queue is empty or not</a:t>
            </a:r>
          </a:p>
          <a:p>
            <a:pPr lvl="2"/>
            <a:r>
              <a:rPr lang="en-US" b="1" dirty="0" err="1"/>
              <a:t>isFull</a:t>
            </a:r>
            <a:r>
              <a:rPr lang="en-US" b="1" dirty="0"/>
              <a:t>(): </a:t>
            </a:r>
            <a:r>
              <a:rPr lang="en-US" dirty="0"/>
              <a:t>if queue is full or not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9856" y="5495208"/>
            <a:ext cx="109728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enqueue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08369" y="5524295"/>
            <a:ext cx="1097280" cy="23757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dequeue</a:t>
            </a:r>
          </a:p>
        </p:txBody>
      </p:sp>
      <p:sp>
        <p:nvSpPr>
          <p:cNvPr id="15" name="Curved Right Arrow 12"/>
          <p:cNvSpPr/>
          <p:nvPr/>
        </p:nvSpPr>
        <p:spPr>
          <a:xfrm rot="5400000">
            <a:off x="7458105" y="5008284"/>
            <a:ext cx="275944" cy="11675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ine Callout 1 25"/>
          <p:cNvSpPr/>
          <p:nvPr/>
        </p:nvSpPr>
        <p:spPr>
          <a:xfrm flipH="1">
            <a:off x="7706395" y="5039385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8" name="Line Callout 1 26"/>
          <p:cNvSpPr/>
          <p:nvPr/>
        </p:nvSpPr>
        <p:spPr>
          <a:xfrm flipH="1">
            <a:off x="9506961" y="5039385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pic>
        <p:nvPicPr>
          <p:cNvPr id="19" name="Picture 2" descr="http://upload.wikimedia.org/wikipedia/commons/thumb/5/52/Data_Queue.svg/1280px-Data_Queue.svg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84" t="64087" r="4777" b="1793"/>
          <a:stretch/>
        </p:blipFill>
        <p:spPr bwMode="auto">
          <a:xfrm>
            <a:off x="10858801" y="5755680"/>
            <a:ext cx="294967" cy="41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upload.wikimedia.org/wikipedia/commons/thumb/5/52/Data_Queue.svg/1280px-Data_Queue.svg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8" t="32723" r="28527" b="28284"/>
          <a:stretch/>
        </p:blipFill>
        <p:spPr bwMode="auto">
          <a:xfrm>
            <a:off x="8177583" y="5542729"/>
            <a:ext cx="1612004" cy="47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upload.wikimedia.org/wikipedia/commons/thumb/5/52/Data_Queue.svg/1280px-Data_Queue.svg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84" t="64087" r="4777" b="1793"/>
          <a:stretch/>
        </p:blipFill>
        <p:spPr bwMode="auto">
          <a:xfrm>
            <a:off x="6927636" y="5738191"/>
            <a:ext cx="294967" cy="41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rved Right Arrow 12"/>
          <p:cNvSpPr/>
          <p:nvPr/>
        </p:nvSpPr>
        <p:spPr>
          <a:xfrm rot="5400000">
            <a:off x="10235389" y="5021427"/>
            <a:ext cx="275944" cy="11675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93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array</a:t>
            </a:r>
          </a:p>
          <a:p>
            <a:pPr lvl="1"/>
            <a:r>
              <a:rPr lang="en-US" dirty="0"/>
              <a:t>Add at end, delete from start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O(1)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							</a:t>
            </a:r>
          </a:p>
          <a:p>
            <a:r>
              <a:rPr lang="en-US" dirty="0"/>
              <a:t>Using Linked List</a:t>
            </a:r>
          </a:p>
          <a:p>
            <a:pPr lvl="1"/>
            <a:r>
              <a:rPr lang="en-US" dirty="0"/>
              <a:t>Add at end, and delete at start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42321"/>
              </p:ext>
            </p:extLst>
          </p:nvPr>
        </p:nvGraphicFramePr>
        <p:xfrm>
          <a:off x="1423531" y="2555109"/>
          <a:ext cx="2512065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ine Callout 1 8"/>
          <p:cNvSpPr/>
          <p:nvPr/>
        </p:nvSpPr>
        <p:spPr>
          <a:xfrm flipH="1">
            <a:off x="3748223" y="3235829"/>
            <a:ext cx="548640" cy="274320"/>
          </a:xfrm>
          <a:prstGeom prst="borderCallout1">
            <a:avLst>
              <a:gd name="adj1" fmla="val 2932"/>
              <a:gd name="adj2" fmla="val 79612"/>
              <a:gd name="adj3" fmla="val -87808"/>
              <a:gd name="adj4" fmla="val 7990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N-1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0415" y="5042459"/>
            <a:ext cx="73152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34023" y="5225339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79252" y="5042459"/>
            <a:ext cx="73152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41948" y="5249636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 flipH="1">
            <a:off x="1051255" y="5781631"/>
            <a:ext cx="1149839" cy="311785"/>
          </a:xfrm>
          <a:prstGeom prst="borderCallout1">
            <a:avLst>
              <a:gd name="adj1" fmla="val 4824"/>
              <a:gd name="adj2" fmla="val 51231"/>
              <a:gd name="adj3" fmla="val -110862"/>
              <a:gd name="adj4" fmla="val 52034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front/head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81898" y="5042459"/>
            <a:ext cx="73152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Line Callout 1 20"/>
          <p:cNvSpPr/>
          <p:nvPr/>
        </p:nvSpPr>
        <p:spPr>
          <a:xfrm flipH="1">
            <a:off x="4479997" y="5780722"/>
            <a:ext cx="1149839" cy="311785"/>
          </a:xfrm>
          <a:prstGeom prst="borderCallout1">
            <a:avLst>
              <a:gd name="adj1" fmla="val 4824"/>
              <a:gd name="adj2" fmla="val 51231"/>
              <a:gd name="adj3" fmla="val -110862"/>
              <a:gd name="adj4" fmla="val 52034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back/tail</a:t>
            </a:r>
          </a:p>
        </p:txBody>
      </p:sp>
      <p:sp>
        <p:nvSpPr>
          <p:cNvPr id="24" name="Line Callout 1 23"/>
          <p:cNvSpPr/>
          <p:nvPr/>
        </p:nvSpPr>
        <p:spPr>
          <a:xfrm flipH="1">
            <a:off x="1223264" y="2116233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front=0</a:t>
            </a:r>
          </a:p>
        </p:txBody>
      </p:sp>
      <p:sp>
        <p:nvSpPr>
          <p:cNvPr id="25" name="Line Callout 1 24"/>
          <p:cNvSpPr/>
          <p:nvPr/>
        </p:nvSpPr>
        <p:spPr>
          <a:xfrm flipH="1">
            <a:off x="2222363" y="2116233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back=2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29734"/>
              </p:ext>
            </p:extLst>
          </p:nvPr>
        </p:nvGraphicFramePr>
        <p:xfrm>
          <a:off x="6259347" y="1660020"/>
          <a:ext cx="5353629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17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Helper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front, back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Front/head=null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isFull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back+1=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back-front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element at front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front/head</a:t>
                      </a:r>
                      <a:r>
                        <a:rPr lang="en-US" baseline="0" dirty="0"/>
                        <a:t> node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45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( Array based)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33</a:t>
            </a:fld>
            <a:endParaRPr lang="en-GB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643281" cy="49377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/>
              <a:t>ENQUEUE</a:t>
            </a:r>
            <a:r>
              <a:rPr lang="en-US" dirty="0"/>
              <a:t> (Queue, E)</a:t>
            </a:r>
          </a:p>
          <a:p>
            <a:pPr lvl="1"/>
            <a:r>
              <a:rPr lang="en-US" dirty="0"/>
              <a:t>Input: a queue, an element to be added</a:t>
            </a:r>
          </a:p>
          <a:p>
            <a:pPr lvl="1"/>
            <a:r>
              <a:rPr lang="en-US" dirty="0"/>
              <a:t>Output: queue with E inserted</a:t>
            </a:r>
          </a:p>
          <a:p>
            <a:pPr lvl="1"/>
            <a:r>
              <a:rPr lang="en-US" dirty="0"/>
              <a:t>Steps: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Queue is Full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 “Queue overflow”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</a:p>
          <a:p>
            <a:pPr marL="274320" lvl="1" indent="0">
              <a:buNone/>
            </a:pPr>
            <a:r>
              <a:rPr lang="en-US" dirty="0"/>
              <a:t>	back=back+1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Queue[back]=E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front==-1 </a:t>
            </a:r>
            <a:r>
              <a:rPr lang="en-US" dirty="0">
                <a:solidFill>
                  <a:srgbClr val="00B050"/>
                </a:solidFill>
              </a:rPr>
              <a:t>//this is first item</a:t>
            </a:r>
          </a:p>
          <a:p>
            <a:pPr marL="274320" lvl="1" indent="0">
              <a:buNone/>
            </a:pPr>
            <a:r>
              <a:rPr lang="en-US" dirty="0"/>
              <a:t>		front=0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252881" y="1277471"/>
            <a:ext cx="5334001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/>
              <a:t>DEQUEUE</a:t>
            </a:r>
            <a:r>
              <a:rPr lang="en-US" dirty="0"/>
              <a:t> (Queue)</a:t>
            </a:r>
          </a:p>
          <a:p>
            <a:pPr lvl="1"/>
            <a:r>
              <a:rPr lang="en-US" dirty="0"/>
              <a:t>Input: a queue</a:t>
            </a:r>
          </a:p>
          <a:p>
            <a:pPr lvl="1"/>
            <a:r>
              <a:rPr lang="en-US" dirty="0"/>
              <a:t>Output: queue with front element removed</a:t>
            </a:r>
          </a:p>
          <a:p>
            <a:pPr lvl="1"/>
            <a:r>
              <a:rPr lang="en-US" dirty="0"/>
              <a:t>Steps: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E = null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Queue is Empty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 “Queue underflow”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E=Queue[front]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front==back </a:t>
            </a:r>
            <a:r>
              <a:rPr lang="en-US" dirty="0">
                <a:solidFill>
                  <a:srgbClr val="00B050"/>
                </a:solidFill>
              </a:rPr>
              <a:t>//this is last item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	front=-1, back=-1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//there are more items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	front=front+1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Return </a:t>
            </a:r>
            <a:r>
              <a:rPr lang="en-US" dirty="0"/>
              <a:t>E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35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simple array implementation of queue has a problem</a:t>
            </a:r>
          </a:p>
          <a:p>
            <a:pPr lvl="1"/>
            <a:r>
              <a:rPr lang="en-US" dirty="0"/>
              <a:t>It is wasting space</a:t>
            </a:r>
          </a:p>
          <a:p>
            <a:pPr lvl="1"/>
            <a:r>
              <a:rPr lang="en-US" dirty="0"/>
              <a:t>Because front is moving towards back and leaving empty space behind.</a:t>
            </a:r>
          </a:p>
          <a:p>
            <a:pPr lvl="1"/>
            <a:r>
              <a:rPr lang="en-US" dirty="0"/>
              <a:t>Elements are stored towards end of array and front cells may be empty due to dequeue</a:t>
            </a:r>
          </a:p>
          <a:p>
            <a:pPr lvl="1"/>
            <a:r>
              <a:rPr lang="en-US" dirty="0"/>
              <a:t>To resolve this problem array can be used as a circular array. </a:t>
            </a:r>
          </a:p>
          <a:p>
            <a:pPr lvl="2"/>
            <a:r>
              <a:rPr lang="en-US" dirty="0"/>
              <a:t>When we reached at end of array, start from beginning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Round robin scheduling in operating system</a:t>
            </a:r>
          </a:p>
          <a:p>
            <a:pPr lvl="1"/>
            <a:r>
              <a:rPr lang="en-US" dirty="0"/>
              <a:t>Games where players take turns</a:t>
            </a:r>
          </a:p>
          <a:p>
            <a:pPr lvl="1"/>
            <a:r>
              <a:rPr lang="en-US" dirty="0"/>
              <a:t>Musical chair game played in schools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868680" lvl="3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550224" y="1816025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Line Callout 1 7"/>
          <p:cNvSpPr/>
          <p:nvPr/>
        </p:nvSpPr>
        <p:spPr>
          <a:xfrm flipH="1">
            <a:off x="9214514" y="1346371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front=2</a:t>
            </a:r>
          </a:p>
        </p:txBody>
      </p:sp>
      <p:sp>
        <p:nvSpPr>
          <p:cNvPr id="9" name="Line Callout 1 8"/>
          <p:cNvSpPr/>
          <p:nvPr/>
        </p:nvSpPr>
        <p:spPr>
          <a:xfrm flipH="1">
            <a:off x="10213077" y="1347051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back=3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608468" y="4097476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Line Callout 1 10"/>
          <p:cNvSpPr/>
          <p:nvPr/>
        </p:nvSpPr>
        <p:spPr>
          <a:xfrm flipH="1">
            <a:off x="9272758" y="3627822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front=2</a:t>
            </a:r>
          </a:p>
        </p:txBody>
      </p:sp>
      <p:sp>
        <p:nvSpPr>
          <p:cNvPr id="12" name="Line Callout 1 11"/>
          <p:cNvSpPr/>
          <p:nvPr/>
        </p:nvSpPr>
        <p:spPr>
          <a:xfrm flipH="1">
            <a:off x="10271321" y="3628502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back=3</a:t>
            </a:r>
          </a:p>
        </p:txBody>
      </p:sp>
      <p:sp>
        <p:nvSpPr>
          <p:cNvPr id="13" name="Arc 12"/>
          <p:cNvSpPr/>
          <p:nvPr/>
        </p:nvSpPr>
        <p:spPr>
          <a:xfrm flipV="1">
            <a:off x="7397087" y="4151581"/>
            <a:ext cx="4100256" cy="1034568"/>
          </a:xfrm>
          <a:prstGeom prst="arc">
            <a:avLst>
              <a:gd name="adj1" fmla="val 10356513"/>
              <a:gd name="adj2" fmla="val 599782"/>
            </a:avLst>
          </a:prstGeom>
          <a:ln w="28575">
            <a:solidFill>
              <a:srgbClr val="FF000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70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Circular  queue is a simple queue, But logically it says that queue[0] comes after queue[N-1]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Elements can be anywhere in queue.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qph.is.quoracdn.net/main-qimg-c6db18965479486f95b6b074007b9c36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1684126"/>
            <a:ext cx="2924175" cy="240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Callout 1 8"/>
          <p:cNvSpPr/>
          <p:nvPr/>
        </p:nvSpPr>
        <p:spPr>
          <a:xfrm flipH="1">
            <a:off x="4080681" y="1942758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0" name="Line Callout 1 9"/>
          <p:cNvSpPr/>
          <p:nvPr/>
        </p:nvSpPr>
        <p:spPr>
          <a:xfrm flipH="1">
            <a:off x="5944981" y="1943438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sp>
        <p:nvSpPr>
          <p:cNvPr id="11" name="Arc 10"/>
          <p:cNvSpPr/>
          <p:nvPr/>
        </p:nvSpPr>
        <p:spPr>
          <a:xfrm flipV="1">
            <a:off x="4080681" y="2466517"/>
            <a:ext cx="4100256" cy="1034568"/>
          </a:xfrm>
          <a:prstGeom prst="arc">
            <a:avLst>
              <a:gd name="adj1" fmla="val 10356513"/>
              <a:gd name="adj2" fmla="val 599782"/>
            </a:avLst>
          </a:prstGeom>
          <a:ln w="28575">
            <a:solidFill>
              <a:srgbClr val="FF000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311483" y="2474137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50289"/>
              </p:ext>
            </p:extLst>
          </p:nvPr>
        </p:nvGraphicFramePr>
        <p:xfrm>
          <a:off x="1020993" y="4670213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114725" y="4662952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186537" y="5656345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Line Callout 1 15"/>
          <p:cNvSpPr/>
          <p:nvPr/>
        </p:nvSpPr>
        <p:spPr>
          <a:xfrm flipH="1">
            <a:off x="3080852" y="4170944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6247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7" name="Line Callout 1 16"/>
          <p:cNvSpPr/>
          <p:nvPr/>
        </p:nvSpPr>
        <p:spPr>
          <a:xfrm flipH="1">
            <a:off x="943971" y="4089736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97315"/>
              <a:gd name="adj4" fmla="val 72918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sp>
        <p:nvSpPr>
          <p:cNvPr id="18" name="Line Callout 1 17"/>
          <p:cNvSpPr/>
          <p:nvPr/>
        </p:nvSpPr>
        <p:spPr>
          <a:xfrm flipH="1">
            <a:off x="8849601" y="4205979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97316"/>
              <a:gd name="adj4" fmla="val 6097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9" name="Line Callout 1 18"/>
          <p:cNvSpPr/>
          <p:nvPr/>
        </p:nvSpPr>
        <p:spPr>
          <a:xfrm flipH="1">
            <a:off x="10045237" y="4206659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sp>
        <p:nvSpPr>
          <p:cNvPr id="20" name="Line Callout 1 19"/>
          <p:cNvSpPr/>
          <p:nvPr/>
        </p:nvSpPr>
        <p:spPr>
          <a:xfrm flipH="1">
            <a:off x="4921397" y="5152259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97316"/>
              <a:gd name="adj4" fmla="val 6097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1" name="Line Callout 1 20"/>
          <p:cNvSpPr/>
          <p:nvPr/>
        </p:nvSpPr>
        <p:spPr>
          <a:xfrm flipH="1">
            <a:off x="6139705" y="5152939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7365"/>
              <a:gd name="adj4" fmla="val 53515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sp>
        <p:nvSpPr>
          <p:cNvPr id="22" name="Line Callout 1 21"/>
          <p:cNvSpPr/>
          <p:nvPr/>
        </p:nvSpPr>
        <p:spPr>
          <a:xfrm flipH="1">
            <a:off x="10824854" y="1770793"/>
            <a:ext cx="914400" cy="274320"/>
          </a:xfrm>
          <a:prstGeom prst="borderCallout1">
            <a:avLst>
              <a:gd name="adj1" fmla="val 69501"/>
              <a:gd name="adj2" fmla="val 103471"/>
              <a:gd name="adj3" fmla="val 157514"/>
              <a:gd name="adj4" fmla="val 140081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3" name="Line Callout 1 22"/>
          <p:cNvSpPr/>
          <p:nvPr/>
        </p:nvSpPr>
        <p:spPr>
          <a:xfrm flipH="1">
            <a:off x="7927975" y="3815416"/>
            <a:ext cx="914400" cy="274320"/>
          </a:xfrm>
          <a:prstGeom prst="borderCallout1">
            <a:avLst>
              <a:gd name="adj1" fmla="val 29699"/>
              <a:gd name="adj2" fmla="val -3992"/>
              <a:gd name="adj3" fmla="val -76317"/>
              <a:gd name="adj4" fmla="val -33052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833207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circular queue, both front and back move in clockwise direction</a:t>
            </a:r>
          </a:p>
          <a:p>
            <a:pPr lvl="1"/>
            <a:r>
              <a:rPr lang="en-US" dirty="0"/>
              <a:t>Let say after 5 Enqueue(item) state of queue is: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Now perform following operations:</a:t>
            </a:r>
          </a:p>
          <a:p>
            <a:pPr lvl="1"/>
            <a:r>
              <a:rPr lang="en-US" dirty="0"/>
              <a:t>Enqueue(90)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Dequeue() </a:t>
            </a:r>
            <a:r>
              <a:rPr lang="en-US" dirty="0">
                <a:sym typeface="Wingdings" pitchFamily="2" charset="2"/>
              </a:rPr>
              <a:t> Dequeue()</a:t>
            </a:r>
          </a:p>
        </p:txBody>
      </p:sp>
      <p:sp>
        <p:nvSpPr>
          <p:cNvPr id="7" name="Line Callout 1 6"/>
          <p:cNvSpPr/>
          <p:nvPr/>
        </p:nvSpPr>
        <p:spPr>
          <a:xfrm flipH="1">
            <a:off x="7560862" y="1847224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8" name="Line Callout 1 7"/>
          <p:cNvSpPr/>
          <p:nvPr/>
        </p:nvSpPr>
        <p:spPr>
          <a:xfrm flipH="1">
            <a:off x="9425162" y="1847904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791664" y="2378603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Callout 1 10"/>
          <p:cNvSpPr/>
          <p:nvPr/>
        </p:nvSpPr>
        <p:spPr>
          <a:xfrm flipH="1">
            <a:off x="7519921" y="3176260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2" name="Line Callout 1 11"/>
          <p:cNvSpPr/>
          <p:nvPr/>
        </p:nvSpPr>
        <p:spPr>
          <a:xfrm flipH="1">
            <a:off x="9788211" y="3215580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750723" y="3707639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Line Callout 1 13"/>
          <p:cNvSpPr/>
          <p:nvPr/>
        </p:nvSpPr>
        <p:spPr>
          <a:xfrm flipH="1">
            <a:off x="8348374" y="4717803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5" name="Line Callout 1 14"/>
          <p:cNvSpPr/>
          <p:nvPr/>
        </p:nvSpPr>
        <p:spPr>
          <a:xfrm flipH="1">
            <a:off x="9788211" y="4717803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697513" y="5249182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566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Enqueue(Dequeue())</a:t>
            </a:r>
          </a:p>
          <a:p>
            <a:pPr lvl="2"/>
            <a:r>
              <a:rPr lang="en-US" dirty="0"/>
              <a:t>Remove element from front and enqueue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Enqueue(Dequeue())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Enqueue(65) Enqueue(11) 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Dequeue()</a:t>
            </a:r>
          </a:p>
          <a:p>
            <a:pPr lvl="1"/>
            <a:endParaRPr lang="en-US" dirty="0">
              <a:sym typeface="Wingdings" pitchFamily="2" charset="2"/>
            </a:endParaRPr>
          </a:p>
        </p:txBody>
      </p:sp>
      <p:sp>
        <p:nvSpPr>
          <p:cNvPr id="14" name="Line Callout 1 13"/>
          <p:cNvSpPr/>
          <p:nvPr/>
        </p:nvSpPr>
        <p:spPr>
          <a:xfrm flipH="1">
            <a:off x="8865208" y="1343847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5" name="Line Callout 1 14"/>
          <p:cNvSpPr/>
          <p:nvPr/>
        </p:nvSpPr>
        <p:spPr>
          <a:xfrm flipH="1">
            <a:off x="10381888" y="1343847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833990" y="1837241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Line Callout 1 16"/>
          <p:cNvSpPr/>
          <p:nvPr/>
        </p:nvSpPr>
        <p:spPr>
          <a:xfrm flipH="1">
            <a:off x="9467488" y="2618318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8" name="Line Callout 1 17"/>
          <p:cNvSpPr/>
          <p:nvPr/>
        </p:nvSpPr>
        <p:spPr>
          <a:xfrm flipH="1">
            <a:off x="10839088" y="2639013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931800" y="3136049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Line Callout 1 19"/>
          <p:cNvSpPr/>
          <p:nvPr/>
        </p:nvSpPr>
        <p:spPr>
          <a:xfrm flipH="1">
            <a:off x="9467488" y="3835244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1" name="Line Callout 1 20"/>
          <p:cNvSpPr/>
          <p:nvPr/>
        </p:nvSpPr>
        <p:spPr>
          <a:xfrm flipH="1">
            <a:off x="8280133" y="3850483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931800" y="4352975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Line Callout 1 22"/>
          <p:cNvSpPr/>
          <p:nvPr/>
        </p:nvSpPr>
        <p:spPr>
          <a:xfrm flipH="1">
            <a:off x="9924688" y="5112220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4" name="Line Callout 1 23"/>
          <p:cNvSpPr/>
          <p:nvPr/>
        </p:nvSpPr>
        <p:spPr>
          <a:xfrm flipH="1">
            <a:off x="8280133" y="5094707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000532" y="5610847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285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How to find if Circular Queue is Empty?</a:t>
            </a:r>
          </a:p>
          <a:p>
            <a:pPr lvl="2"/>
            <a:r>
              <a:rPr lang="en-US" dirty="0"/>
              <a:t>Front=Back= -1 </a:t>
            </a:r>
          </a:p>
          <a:p>
            <a:pPr lvl="1"/>
            <a:r>
              <a:rPr lang="en-US" dirty="0"/>
              <a:t>Full? </a:t>
            </a:r>
          </a:p>
          <a:p>
            <a:pPr lvl="1"/>
            <a:r>
              <a:rPr lang="en-US" dirty="0"/>
              <a:t>Where to </a:t>
            </a:r>
            <a:r>
              <a:rPr lang="en-US" dirty="0" err="1"/>
              <a:t>Enqueue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Its size? </a:t>
            </a:r>
          </a:p>
          <a:p>
            <a:pPr lvl="2"/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 flipH="1">
            <a:off x="5458653" y="2716219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2391"/>
              <a:gd name="adj4" fmla="val 6247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8" name="Line Callout 1 7"/>
          <p:cNvSpPr/>
          <p:nvPr/>
        </p:nvSpPr>
        <p:spPr>
          <a:xfrm flipH="1">
            <a:off x="4503309" y="2739872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77415"/>
              <a:gd name="adj4" fmla="val 19187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1544"/>
              </p:ext>
            </p:extLst>
          </p:nvPr>
        </p:nvGraphicFramePr>
        <p:xfrm>
          <a:off x="3343425" y="3214846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Callout 1 9"/>
          <p:cNvSpPr/>
          <p:nvPr/>
        </p:nvSpPr>
        <p:spPr>
          <a:xfrm flipH="1">
            <a:off x="7543990" y="2579059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1" name="Line Callout 1 10"/>
          <p:cNvSpPr/>
          <p:nvPr/>
        </p:nvSpPr>
        <p:spPr>
          <a:xfrm flipH="1">
            <a:off x="10703446" y="2579059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63480"/>
              </p:ext>
            </p:extLst>
          </p:nvPr>
        </p:nvGraphicFramePr>
        <p:xfrm>
          <a:off x="7721589" y="3119312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Arc 12"/>
          <p:cNvSpPr/>
          <p:nvPr/>
        </p:nvSpPr>
        <p:spPr>
          <a:xfrm flipV="1">
            <a:off x="7517590" y="3021450"/>
            <a:ext cx="4100256" cy="1034568"/>
          </a:xfrm>
          <a:prstGeom prst="arc">
            <a:avLst>
              <a:gd name="adj1" fmla="val 10356513"/>
              <a:gd name="adj2" fmla="val 599782"/>
            </a:avLst>
          </a:prstGeom>
          <a:ln w="28575">
            <a:solidFill>
              <a:srgbClr val="FF000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V="1">
            <a:off x="3108470" y="3234135"/>
            <a:ext cx="4100256" cy="1034568"/>
          </a:xfrm>
          <a:prstGeom prst="arc">
            <a:avLst>
              <a:gd name="adj1" fmla="val 10356513"/>
              <a:gd name="adj2" fmla="val 599782"/>
            </a:avLst>
          </a:prstGeom>
          <a:ln w="28575">
            <a:solidFill>
              <a:srgbClr val="FF000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14"/>
          <p:cNvSpPr/>
          <p:nvPr/>
        </p:nvSpPr>
        <p:spPr>
          <a:xfrm flipH="1">
            <a:off x="5355427" y="4648190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6" name="Line Callout 1 15"/>
          <p:cNvSpPr/>
          <p:nvPr/>
        </p:nvSpPr>
        <p:spPr>
          <a:xfrm flipH="1">
            <a:off x="3710872" y="4630677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5741"/>
              </p:ext>
            </p:extLst>
          </p:nvPr>
        </p:nvGraphicFramePr>
        <p:xfrm>
          <a:off x="3458165" y="5146817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Line Callout 1 17"/>
          <p:cNvSpPr/>
          <p:nvPr/>
        </p:nvSpPr>
        <p:spPr>
          <a:xfrm flipH="1">
            <a:off x="8763470" y="4601995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9" name="Line Callout 1 18"/>
          <p:cNvSpPr/>
          <p:nvPr/>
        </p:nvSpPr>
        <p:spPr>
          <a:xfrm flipH="1">
            <a:off x="10280150" y="4601995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34472"/>
              </p:ext>
            </p:extLst>
          </p:nvPr>
        </p:nvGraphicFramePr>
        <p:xfrm>
          <a:off x="7732252" y="5095389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Rounded Rectangular Callout 20"/>
          <p:cNvSpPr/>
          <p:nvPr/>
        </p:nvSpPr>
        <p:spPr>
          <a:xfrm>
            <a:off x="543996" y="5517657"/>
            <a:ext cx="1433014" cy="612648"/>
          </a:xfrm>
          <a:prstGeom prst="wedgeRoundRectCallout">
            <a:avLst>
              <a:gd name="adj1" fmla="val -20833"/>
              <a:gd name="adj2" fmla="val 491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N=8</a:t>
            </a:r>
          </a:p>
        </p:txBody>
      </p:sp>
    </p:spTree>
    <p:extLst>
      <p:ext uri="{BB962C8B-B14F-4D97-AF65-F5344CB8AC3E}">
        <p14:creationId xmlns:p14="http://schemas.microsoft.com/office/powerpoint/2010/main" val="2529370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598" y="1219200"/>
            <a:ext cx="5683625" cy="493776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err="1"/>
              <a:t>Algorithm</a:t>
            </a:r>
            <a:r>
              <a:rPr lang="en-US" b="1" dirty="0" err="1"/>
              <a:t>:</a:t>
            </a:r>
            <a:r>
              <a:rPr lang="en-US" sz="2200" b="1" dirty="0" err="1"/>
              <a:t>CIRCULAR_ENQUEUE</a:t>
            </a:r>
            <a:r>
              <a:rPr lang="en-US" b="1" dirty="0"/>
              <a:t>(</a:t>
            </a:r>
            <a:r>
              <a:rPr lang="en-US" sz="2200" b="1" dirty="0"/>
              <a:t>Queue, E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Input: a queue, an element E</a:t>
            </a:r>
          </a:p>
          <a:p>
            <a:pPr lvl="1"/>
            <a:r>
              <a:rPr lang="en-US" dirty="0"/>
              <a:t>Output: updated queue with E inserted</a:t>
            </a:r>
          </a:p>
          <a:p>
            <a:pPr lvl="1"/>
            <a:r>
              <a:rPr lang="en-US" dirty="0"/>
              <a:t>Steps: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Queue is Full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 “Queue overflow”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Back=(back+1)%N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Queue[back]=E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front==-1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	front=0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93223" y="1255592"/>
            <a:ext cx="5416555" cy="49377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Algorithm: CIRCULAR_DEQUEUE(Queue)</a:t>
            </a:r>
          </a:p>
          <a:p>
            <a:pPr lvl="1"/>
            <a:r>
              <a:rPr lang="en-US" dirty="0"/>
              <a:t>Input: a queue</a:t>
            </a:r>
          </a:p>
          <a:p>
            <a:pPr lvl="1"/>
            <a:r>
              <a:rPr lang="en-US" dirty="0"/>
              <a:t>Output: updated queue, with front element removed</a:t>
            </a:r>
          </a:p>
          <a:p>
            <a:pPr lvl="1"/>
            <a:r>
              <a:rPr lang="en-US" dirty="0"/>
              <a:t>Steps: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E = null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Queue is Empty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 “Queue underflow”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E=Queue[front]	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front=(front+1)%N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 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front==back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       front=back=-1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Return 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5632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Structure:</a:t>
            </a:r>
          </a:p>
          <a:p>
            <a:pPr lvl="1"/>
            <a:r>
              <a:rPr lang="en-US" dirty="0"/>
              <a:t>an ordered collection of homogenous data elements, where one data element can occur multiple times</a:t>
            </a:r>
          </a:p>
          <a:p>
            <a:pPr lvl="2"/>
            <a:r>
              <a:rPr lang="en-US" dirty="0"/>
              <a:t>{A</a:t>
            </a:r>
            <a:r>
              <a:rPr lang="en-US" baseline="-25000" dirty="0"/>
              <a:t>0</a:t>
            </a:r>
            <a:r>
              <a:rPr lang="en-US" dirty="0"/>
              <a:t>,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,…A</a:t>
            </a:r>
            <a:r>
              <a:rPr lang="en-US" baseline="-25000" dirty="0"/>
              <a:t>i-1</a:t>
            </a:r>
            <a:r>
              <a:rPr lang="en-US" dirty="0"/>
              <a:t>, A</a:t>
            </a:r>
            <a:r>
              <a:rPr lang="en-US" baseline="-25000" dirty="0"/>
              <a:t>i</a:t>
            </a:r>
            <a:r>
              <a:rPr lang="en-US" dirty="0"/>
              <a:t>, A</a:t>
            </a:r>
            <a:r>
              <a:rPr lang="en-US" baseline="-25000" dirty="0"/>
              <a:t>i+1</a:t>
            </a:r>
            <a:r>
              <a:rPr lang="en-US" dirty="0"/>
              <a:t>…..A</a:t>
            </a:r>
            <a:r>
              <a:rPr lang="en-US" baseline="-25000" dirty="0"/>
              <a:t>N-1</a:t>
            </a:r>
            <a:r>
              <a:rPr lang="en-US" dirty="0"/>
              <a:t>} is a list of size N </a:t>
            </a:r>
          </a:p>
          <a:p>
            <a:pPr lvl="2"/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is first element(head) and A</a:t>
            </a:r>
            <a:r>
              <a:rPr lang="en-US" baseline="-25000" dirty="0"/>
              <a:t>N-1</a:t>
            </a:r>
            <a:r>
              <a:rPr lang="en-US" dirty="0"/>
              <a:t> is last element(tail)</a:t>
            </a:r>
          </a:p>
          <a:p>
            <a:pPr lvl="2"/>
            <a:r>
              <a:rPr lang="en-US" dirty="0"/>
              <a:t>List can be empty if N=0</a:t>
            </a:r>
            <a:r>
              <a:rPr lang="en-US" dirty="0">
                <a:sym typeface="Wingdings" panose="05000000000000000000" pitchFamily="2" charset="2"/>
              </a:rPr>
              <a:t>{}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is predecessor of A</a:t>
            </a:r>
            <a:r>
              <a:rPr lang="en-US" baseline="-25000" dirty="0"/>
              <a:t>i+1 </a:t>
            </a:r>
            <a:r>
              <a:rPr lang="en-US" dirty="0"/>
              <a:t>and A</a:t>
            </a:r>
            <a:r>
              <a:rPr lang="en-US" baseline="-25000" dirty="0"/>
              <a:t>i+1</a:t>
            </a:r>
            <a:r>
              <a:rPr lang="en-US" dirty="0"/>
              <a:t> is successor of A</a:t>
            </a:r>
            <a:r>
              <a:rPr lang="en-US" baseline="-25000" dirty="0"/>
              <a:t>i</a:t>
            </a:r>
          </a:p>
          <a:p>
            <a:pPr lvl="2"/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is located at position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Operation: possible operations can be: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add</a:t>
            </a:r>
            <a:r>
              <a:rPr lang="en-US" dirty="0" err="1"/>
              <a:t>Data</a:t>
            </a:r>
            <a:r>
              <a:rPr lang="en-US" dirty="0"/>
              <a:t> can be added anywhere, start, end, middle</a:t>
            </a:r>
          </a:p>
          <a:p>
            <a:pPr lvl="1"/>
            <a:r>
              <a:rPr lang="en-US" dirty="0" err="1"/>
              <a:t>remove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Data</a:t>
            </a:r>
            <a:r>
              <a:rPr lang="en-US" dirty="0"/>
              <a:t> can be removed from anywhere, start, end , middle</a:t>
            </a:r>
          </a:p>
          <a:p>
            <a:pPr lvl="1"/>
            <a:r>
              <a:rPr lang="en-US" dirty="0" err="1"/>
              <a:t>findIndex</a:t>
            </a:r>
            <a:r>
              <a:rPr lang="en-US" dirty="0">
                <a:sym typeface="Wingdings" panose="05000000000000000000" pitchFamily="2" charset="2"/>
              </a:rPr>
              <a:t> find position of given data</a:t>
            </a:r>
            <a:endParaRPr lang="en-US" dirty="0"/>
          </a:p>
          <a:p>
            <a:pPr lvl="1"/>
            <a:r>
              <a:rPr lang="en-US" dirty="0"/>
              <a:t>find</a:t>
            </a:r>
            <a:r>
              <a:rPr lang="en-US" dirty="0">
                <a:sym typeface="Wingdings" panose="05000000000000000000" pitchFamily="2" charset="2"/>
              </a:rPr>
              <a:t> find data of given position</a:t>
            </a:r>
            <a:endParaRPr lang="en-US" dirty="0"/>
          </a:p>
          <a:p>
            <a:pPr lvl="1"/>
            <a:r>
              <a:rPr lang="en-US" dirty="0"/>
              <a:t>clear</a:t>
            </a:r>
            <a:r>
              <a:rPr lang="en-US" dirty="0">
                <a:sym typeface="Wingdings" panose="05000000000000000000" pitchFamily="2" charset="2"/>
              </a:rPr>
              <a:t> make list null</a:t>
            </a:r>
            <a:endParaRPr lang="en-US" dirty="0"/>
          </a:p>
          <a:p>
            <a:pPr lvl="1"/>
            <a:r>
              <a:rPr lang="en-US" dirty="0"/>
              <a:t>And many more</a:t>
            </a:r>
          </a:p>
          <a:p>
            <a:pPr lvl="2"/>
            <a:r>
              <a:rPr lang="en-US" dirty="0"/>
              <a:t>It depends upon requirement, as List is a very general purpose data structure</a:t>
            </a:r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Array </a:t>
            </a:r>
          </a:p>
          <a:p>
            <a:pPr lvl="1"/>
            <a:r>
              <a:rPr lang="en-US" dirty="0"/>
              <a:t>Linked List</a:t>
            </a:r>
          </a:p>
          <a:p>
            <a:r>
              <a:rPr lang="en-US" dirty="0"/>
              <a:t>A sample List has been implemented in assignment-1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9871" y="3402106"/>
            <a:ext cx="2532529" cy="2743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u="sng" dirty="0"/>
              <a:t>Variations of List Data Structures</a:t>
            </a:r>
          </a:p>
          <a:p>
            <a:r>
              <a:rPr lang="en-US" dirty="0"/>
              <a:t>Array--Fixed</a:t>
            </a:r>
          </a:p>
          <a:p>
            <a:r>
              <a:rPr lang="en-US" dirty="0" err="1"/>
              <a:t>ArrayList</a:t>
            </a:r>
            <a:r>
              <a:rPr lang="en-US" dirty="0" err="1">
                <a:sym typeface="Wingdings" panose="05000000000000000000" pitchFamily="2" charset="2"/>
              </a:rPr>
              <a:t>Dynamic</a:t>
            </a:r>
            <a:endParaRPr lang="en-US" dirty="0"/>
          </a:p>
          <a:p>
            <a:r>
              <a:rPr lang="en-US" dirty="0" err="1"/>
              <a:t>LinkedList</a:t>
            </a:r>
            <a:endParaRPr lang="en-US" dirty="0"/>
          </a:p>
          <a:p>
            <a:r>
              <a:rPr lang="en-US" dirty="0" err="1"/>
              <a:t>SkipList</a:t>
            </a:r>
            <a:endParaRPr lang="en-US" dirty="0"/>
          </a:p>
          <a:p>
            <a:r>
              <a:rPr lang="en-US" dirty="0" err="1"/>
              <a:t>SortedList</a:t>
            </a:r>
            <a:endParaRPr lang="en-US" dirty="0"/>
          </a:p>
          <a:p>
            <a:r>
              <a:rPr lang="en-US" dirty="0" err="1"/>
              <a:t>UnSortedList</a:t>
            </a:r>
            <a:endParaRPr lang="en-US" dirty="0"/>
          </a:p>
          <a:p>
            <a:r>
              <a:rPr lang="en-US" dirty="0" err="1"/>
              <a:t>SelfOrganizingList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6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40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84624" y="1221472"/>
            <a:ext cx="54864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83209"/>
              </p:ext>
            </p:extLst>
          </p:nvPr>
        </p:nvGraphicFramePr>
        <p:xfrm>
          <a:off x="3348317" y="2117220"/>
          <a:ext cx="6548717" cy="3398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2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Helper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Circular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front, back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isFull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back+1=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(back+1)%N= Front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back-front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 err="1"/>
                        <a:t>N-front+back</a:t>
                      </a:r>
                      <a:r>
                        <a:rPr lang="en-US" dirty="0"/>
                        <a:t>)%N + 1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If front&lt;back</a:t>
                      </a:r>
                    </a:p>
                    <a:p>
                      <a:r>
                        <a:rPr lang="en-US" dirty="0"/>
                        <a:t>    back-front + 1</a:t>
                      </a:r>
                    </a:p>
                    <a:p>
                      <a:r>
                        <a:rPr lang="en-US" dirty="0"/>
                        <a:t>Else</a:t>
                      </a:r>
                    </a:p>
                    <a:p>
                      <a:r>
                        <a:rPr lang="en-US" dirty="0"/>
                        <a:t>    (N-front) +(back+1)</a:t>
                      </a:r>
                    </a:p>
                    <a:p>
                      <a:r>
                        <a:rPr lang="en-US" dirty="0"/>
                        <a:t>Back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66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Queue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41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Imagine a ticket window at Daewoo Terminal, the person who arrives first will get the ticket before the person who arrives later. </a:t>
            </a:r>
          </a:p>
          <a:p>
            <a:r>
              <a:rPr lang="en-US" dirty="0"/>
              <a:t>Now imagine process queue for CPU, ideally it should execute the process whose request was arrived first, but some time situation arise when a component/process raise request that is of highest priority and needs to be executed first regardless of the order of arriving in process queue, like computer shut down </a:t>
            </a:r>
          </a:p>
          <a:p>
            <a:r>
              <a:rPr lang="en-US" dirty="0"/>
              <a:t>That is the case where we need a queue which can handle priority.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15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priority queue is a collection of zero or more items,  associated with each item is a priority.</a:t>
            </a:r>
          </a:p>
          <a:p>
            <a:pPr lvl="1"/>
            <a:r>
              <a:rPr lang="en-US" dirty="0"/>
              <a:t>In a normal queue the enqueue operation add an item at the back of the queue, and the dequeue operation removes an item at the front of the queue. </a:t>
            </a:r>
          </a:p>
          <a:p>
            <a:pPr lvl="1"/>
            <a:r>
              <a:rPr lang="en-US" dirty="0"/>
              <a:t>In priority queue, enqueue and dequeue operations consider the priorities of items to insert and remove them.</a:t>
            </a:r>
            <a:endParaRPr lang="en-GB" dirty="0"/>
          </a:p>
          <a:p>
            <a:pPr lvl="1"/>
            <a:r>
              <a:rPr lang="en-GB" dirty="0"/>
              <a:t>Priority queue does not follow "</a:t>
            </a:r>
            <a:r>
              <a:rPr lang="en-GB" b="1" dirty="0"/>
              <a:t>first in first out</a:t>
            </a:r>
            <a:r>
              <a:rPr lang="en-GB" dirty="0"/>
              <a:t>" order in general.</a:t>
            </a:r>
          </a:p>
          <a:p>
            <a:pPr lvl="2"/>
            <a:r>
              <a:rPr lang="en-GB" dirty="0"/>
              <a:t>The highest priority can be either the most minimum value  or most maximum</a:t>
            </a:r>
          </a:p>
          <a:p>
            <a:pPr lvl="2"/>
            <a:r>
              <a:rPr lang="en-GB" dirty="0"/>
              <a:t>we will assume the highest priority is the minimum.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0C31-35CB-44B2-9C2A-E462EE3AE110}" type="datetime1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Lahore-Mehwish Fatima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330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Queue as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Operations:</a:t>
            </a:r>
          </a:p>
          <a:p>
            <a:pPr lvl="1"/>
            <a:r>
              <a:rPr lang="en-GB" b="1" dirty="0" err="1"/>
              <a:t>Enqueue</a:t>
            </a:r>
            <a:r>
              <a:rPr lang="en-GB" b="1" dirty="0"/>
              <a:t>(E</a:t>
            </a:r>
            <a:r>
              <a:rPr lang="en-GB" dirty="0"/>
              <a:t>)  </a:t>
            </a:r>
          </a:p>
          <a:p>
            <a:pPr lvl="1"/>
            <a:r>
              <a:rPr lang="en-GB" b="1" dirty="0"/>
              <a:t>Dequeue</a:t>
            </a:r>
            <a:r>
              <a:rPr lang="en-GB" dirty="0"/>
              <a:t>(): remove the item with the highest  priority</a:t>
            </a:r>
          </a:p>
          <a:p>
            <a:pPr lvl="1"/>
            <a:r>
              <a:rPr lang="en-GB" b="1" dirty="0"/>
              <a:t>Find</a:t>
            </a:r>
            <a:r>
              <a:rPr lang="en-GB" dirty="0"/>
              <a:t>() return the item with the highest priority</a:t>
            </a:r>
          </a:p>
          <a:p>
            <a:r>
              <a:rPr lang="en-GB" dirty="0"/>
              <a:t>Examples</a:t>
            </a:r>
          </a:p>
          <a:p>
            <a:pPr lvl="1"/>
            <a:r>
              <a:rPr lang="en-GB" dirty="0"/>
              <a:t>Process scheduling</a:t>
            </a:r>
          </a:p>
          <a:p>
            <a:pPr lvl="2"/>
            <a:r>
              <a:rPr lang="en-GB" dirty="0"/>
              <a:t>Few processes have more priority</a:t>
            </a:r>
          </a:p>
          <a:p>
            <a:pPr lvl="1"/>
            <a:r>
              <a:rPr lang="en-GB" dirty="0"/>
              <a:t>Job scheduling </a:t>
            </a:r>
          </a:p>
          <a:p>
            <a:pPr lvl="2"/>
            <a:r>
              <a:rPr lang="en-GB" dirty="0"/>
              <a:t>N Jobs with limited resources to complete</a:t>
            </a:r>
          </a:p>
          <a:p>
            <a:pPr lvl="1"/>
            <a:r>
              <a:rPr lang="en-GB" dirty="0"/>
              <a:t>Patients treatment in emergency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0C31-35CB-44B2-9C2A-E462EE3AE110}" type="datetime1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Lahore-Mehwish Fatima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53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Queue as ADT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44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US" dirty="0"/>
              <a:t>First Approach:</a:t>
            </a:r>
            <a:endParaRPr lang="en-US" dirty="0">
              <a:solidFill>
                <a:schemeClr val="accent1"/>
              </a:solidFill>
            </a:endParaRPr>
          </a:p>
          <a:p>
            <a:pPr lvl="1" algn="justLow"/>
            <a:r>
              <a:rPr lang="en-US" dirty="0"/>
              <a:t>enqueue operation add item at the back of the queue </a:t>
            </a:r>
            <a:r>
              <a:rPr lang="en-US" dirty="0">
                <a:sym typeface="Wingdings" panose="05000000000000000000" pitchFamily="2" charset="2"/>
              </a:rPr>
              <a:t>O(1)</a:t>
            </a:r>
            <a:endParaRPr lang="en-US" dirty="0"/>
          </a:p>
          <a:p>
            <a:pPr lvl="1" algn="justLow"/>
            <a:r>
              <a:rPr lang="en-US" dirty="0"/>
              <a:t>dequeue operation removes item with highest priority </a:t>
            </a:r>
            <a:r>
              <a:rPr lang="en-US" dirty="0">
                <a:sym typeface="Wingdings" panose="05000000000000000000" pitchFamily="2" charset="2"/>
              </a:rPr>
              <a:t> O(N)</a:t>
            </a:r>
            <a:endParaRPr lang="en-US" dirty="0"/>
          </a:p>
          <a:p>
            <a:pPr lvl="2" algn="justLow"/>
            <a:r>
              <a:rPr lang="en-US" dirty="0"/>
              <a:t>Find highest priority element, remove it by shifting elements to left</a:t>
            </a:r>
          </a:p>
          <a:p>
            <a:pPr algn="justLow"/>
            <a:r>
              <a:rPr lang="en-US" dirty="0"/>
              <a:t>Second Approach:</a:t>
            </a:r>
          </a:p>
          <a:p>
            <a:pPr lvl="1" algn="justLow"/>
            <a:r>
              <a:rPr lang="en-US" dirty="0" err="1"/>
              <a:t>enqueue</a:t>
            </a:r>
            <a:r>
              <a:rPr lang="en-US" dirty="0"/>
              <a:t> operation insert items according to their priorities. </a:t>
            </a:r>
            <a:r>
              <a:rPr lang="en-US" dirty="0">
                <a:sym typeface="Wingdings" panose="05000000000000000000" pitchFamily="2" charset="2"/>
              </a:rPr>
              <a:t> O(N)</a:t>
            </a:r>
            <a:endParaRPr lang="en-US" dirty="0"/>
          </a:p>
          <a:p>
            <a:pPr lvl="2" algn="justLow"/>
            <a:r>
              <a:rPr lang="en-US" dirty="0"/>
              <a:t>A higher priority item is always enqueued after a lower priority element, so item with highest priority will always be at end. </a:t>
            </a:r>
          </a:p>
          <a:p>
            <a:pPr lvl="1" algn="justLow"/>
            <a:r>
              <a:rPr lang="en-US" dirty="0"/>
              <a:t>dequeue operation removes an item from end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  <a:endParaRPr lang="en-US" dirty="0"/>
          </a:p>
          <a:p>
            <a:pPr algn="justLow"/>
            <a:r>
              <a:rPr lang="en-US" dirty="0"/>
              <a:t>Key Note: </a:t>
            </a:r>
          </a:p>
          <a:p>
            <a:pPr lvl="1" algn="justLow"/>
            <a:r>
              <a:rPr lang="en-US" dirty="0"/>
              <a:t>If two or more elements have same priority, then they follow FIFO. Element that came first, will be removed first.</a:t>
            </a:r>
          </a:p>
          <a:p>
            <a:pPr lvl="2" algn="justLow"/>
            <a:endParaRPr lang="en-US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30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45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Enqueue(3)</a:t>
            </a:r>
            <a:r>
              <a:rPr lang="en-US" dirty="0">
                <a:sym typeface="Wingdings" pitchFamily="2" charset="2"/>
              </a:rPr>
              <a:t>Enqueue(1)</a:t>
            </a:r>
          </a:p>
          <a:p>
            <a:r>
              <a:rPr lang="en-US" dirty="0"/>
              <a:t>Enqueue(5)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Enqueue(7)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Enqueue(4)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Enqueue(2)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Dequeue()</a:t>
            </a:r>
          </a:p>
          <a:p>
            <a:pPr lvl="1"/>
            <a:r>
              <a:rPr lang="en-US" dirty="0"/>
              <a:t>Find highest priority</a:t>
            </a:r>
            <a:r>
              <a:rPr lang="en-US" dirty="0">
                <a:sym typeface="Wingdings" pitchFamily="2" charset="2"/>
              </a:rPr>
              <a:t>1</a:t>
            </a:r>
          </a:p>
          <a:p>
            <a:pPr lvl="1"/>
            <a:r>
              <a:rPr lang="en-US" dirty="0">
                <a:sym typeface="Wingdings" pitchFamily="2" charset="2"/>
              </a:rPr>
              <a:t>Remove by shifting to left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 flipH="1">
            <a:off x="3078525" y="2725460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Back=5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017244" y="3244393"/>
          <a:ext cx="351688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Content Placeholder 5"/>
          <p:cNvSpPr txBox="1">
            <a:spLocks/>
          </p:cNvSpPr>
          <p:nvPr/>
        </p:nvSpPr>
        <p:spPr>
          <a:xfrm>
            <a:off x="6084624" y="1221472"/>
            <a:ext cx="54864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11321"/>
              </p:ext>
            </p:extLst>
          </p:nvPr>
        </p:nvGraphicFramePr>
        <p:xfrm>
          <a:off x="1374032" y="5472543"/>
          <a:ext cx="3516888" cy="4151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511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ine Callout 1 20"/>
          <p:cNvSpPr/>
          <p:nvPr/>
        </p:nvSpPr>
        <p:spPr>
          <a:xfrm flipH="1">
            <a:off x="2932338" y="4924054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Back=4</a:t>
            </a:r>
          </a:p>
        </p:txBody>
      </p:sp>
      <p:sp>
        <p:nvSpPr>
          <p:cNvPr id="24" name="Content Placeholder 5"/>
          <p:cNvSpPr txBox="1">
            <a:spLocks/>
          </p:cNvSpPr>
          <p:nvPr/>
        </p:nvSpPr>
        <p:spPr>
          <a:xfrm>
            <a:off x="6084624" y="1221472"/>
            <a:ext cx="54864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Dequeue()</a:t>
            </a:r>
          </a:p>
          <a:p>
            <a:pPr lvl="1"/>
            <a:r>
              <a:rPr lang="en-US" dirty="0"/>
              <a:t>highest priority</a:t>
            </a:r>
            <a:r>
              <a:rPr lang="en-US" dirty="0">
                <a:sym typeface="Wingdings" pitchFamily="2" charset="2"/>
              </a:rPr>
              <a:t>2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Dequeue()</a:t>
            </a:r>
          </a:p>
          <a:p>
            <a:pPr lvl="1"/>
            <a:r>
              <a:rPr lang="en-US" dirty="0"/>
              <a:t>highest priority</a:t>
            </a:r>
            <a:r>
              <a:rPr lang="en-US" dirty="0">
                <a:sym typeface="Wingdings" pitchFamily="2" charset="2"/>
              </a:rPr>
              <a:t>3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25" name="Line Callout 1 24"/>
          <p:cNvSpPr/>
          <p:nvPr/>
        </p:nvSpPr>
        <p:spPr>
          <a:xfrm flipH="1">
            <a:off x="7835462" y="2659368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Back=3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04911"/>
              </p:ext>
            </p:extLst>
          </p:nvPr>
        </p:nvGraphicFramePr>
        <p:xfrm>
          <a:off x="6701865" y="3171993"/>
          <a:ext cx="351688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Line Callout 1 27"/>
          <p:cNvSpPr/>
          <p:nvPr/>
        </p:nvSpPr>
        <p:spPr>
          <a:xfrm flipH="1">
            <a:off x="7628514" y="4969775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Back=3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59063"/>
              </p:ext>
            </p:extLst>
          </p:nvPr>
        </p:nvGraphicFramePr>
        <p:xfrm>
          <a:off x="6911774" y="5482400"/>
          <a:ext cx="351688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531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46</a:t>
            </a:fld>
            <a:endParaRPr lang="en-GB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41445" y="1221472"/>
            <a:ext cx="522147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/>
              <a:t>ENQUEUE</a:t>
            </a:r>
            <a:r>
              <a:rPr lang="en-US" dirty="0"/>
              <a:t> (PQ, E)</a:t>
            </a:r>
          </a:p>
          <a:p>
            <a:pPr lvl="1"/>
            <a:r>
              <a:rPr lang="en-US" dirty="0"/>
              <a:t>Input: priority queue, an element E</a:t>
            </a:r>
          </a:p>
          <a:p>
            <a:pPr lvl="1"/>
            <a:r>
              <a:rPr lang="en-US" dirty="0"/>
              <a:t>Output: updated queue, with E inserted</a:t>
            </a:r>
          </a:p>
          <a:p>
            <a:pPr lvl="1"/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PQ is Full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 “Queue overflow”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back=back+1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  PQ[back]=E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293224" y="1212508"/>
            <a:ext cx="5295933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/>
              <a:t>DEQUEUE</a:t>
            </a:r>
            <a:r>
              <a:rPr lang="en-US" dirty="0"/>
              <a:t> (PQ)</a:t>
            </a:r>
          </a:p>
          <a:p>
            <a:pPr lvl="1"/>
            <a:r>
              <a:rPr lang="en-US" dirty="0"/>
              <a:t>Input: priority queue,</a:t>
            </a:r>
          </a:p>
          <a:p>
            <a:pPr lvl="1"/>
            <a:r>
              <a:rPr lang="en-US" dirty="0"/>
              <a:t>Output: updated queue, with highest priority element removed</a:t>
            </a:r>
          </a:p>
          <a:p>
            <a:pPr lvl="1"/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E = null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PQ is Empty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 “Queue underflow”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 index=</a:t>
            </a:r>
            <a:r>
              <a:rPr lang="en-US" sz="2000" b="1" dirty="0"/>
              <a:t>FIND_INDEX_OF_MIN(PQ) </a:t>
            </a:r>
            <a:r>
              <a:rPr lang="en-US" sz="2000" dirty="0">
                <a:solidFill>
                  <a:srgbClr val="00B050"/>
                </a:solidFill>
              </a:rPr>
              <a:t>// function to find index of min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E=PQ[index]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</a:t>
            </a:r>
            <a:r>
              <a:rPr lang="en-US" sz="2000" dirty="0" err="1"/>
              <a:t>index;i</a:t>
            </a:r>
            <a:r>
              <a:rPr lang="en-US" sz="2000" dirty="0"/>
              <a:t>&lt;</a:t>
            </a:r>
            <a:r>
              <a:rPr lang="en-US" sz="2000" dirty="0" err="1"/>
              <a:t>back;i</a:t>
            </a:r>
            <a:r>
              <a:rPr lang="en-US" sz="2000" dirty="0"/>
              <a:t>++ </a:t>
            </a:r>
            <a:r>
              <a:rPr lang="en-US" sz="2000" dirty="0">
                <a:solidFill>
                  <a:srgbClr val="00B050"/>
                </a:solidFill>
              </a:rPr>
              <a:t>//shift back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      PQ[</a:t>
            </a:r>
            <a:r>
              <a:rPr lang="en-US" sz="2000" dirty="0" err="1"/>
              <a:t>i</a:t>
            </a:r>
            <a:r>
              <a:rPr lang="en-US" sz="2000" dirty="0"/>
              <a:t>]=PQ[i+1]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C00000"/>
                </a:solidFill>
              </a:rPr>
              <a:t>End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for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back--	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Return </a:t>
            </a:r>
            <a:r>
              <a:rPr lang="en-US" dirty="0"/>
              <a:t>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55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47</a:t>
            </a:fld>
            <a:endParaRPr lang="en-GB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27594" y="1210096"/>
            <a:ext cx="601866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09600" y="1202815"/>
            <a:ext cx="1097734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Algorithm: FIND_INDEX_OF_MIN</a:t>
            </a:r>
            <a:r>
              <a:rPr lang="en-US" sz="2400" dirty="0"/>
              <a:t>()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m=0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For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 =back;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PQ[</a:t>
            </a:r>
            <a:r>
              <a:rPr lang="en-US" dirty="0" err="1"/>
              <a:t>i</a:t>
            </a:r>
            <a:r>
              <a:rPr lang="en-US" dirty="0"/>
              <a:t>]’s priority is less than PQ[m]’s priority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// it depends what is stored in array, priority as a number itself, or an object which contains data and priority as attributes</a:t>
            </a:r>
            <a:endParaRPr lang="en-US" dirty="0">
              <a:solidFill>
                <a:srgbClr val="00B050"/>
              </a:solidFill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m=</a:t>
            </a:r>
            <a:r>
              <a:rPr lang="en-US" dirty="0" err="1"/>
              <a:t>i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69418"/>
              </p:ext>
            </p:extLst>
          </p:nvPr>
        </p:nvGraphicFramePr>
        <p:xfrm>
          <a:off x="8317754" y="3678976"/>
          <a:ext cx="3260164" cy="256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 Queue simulation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single array of integers which only store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one array for data, other for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an object’s array, where object contains both</a:t>
                      </a:r>
                      <a:r>
                        <a:rPr lang="en-US" baseline="0" dirty="0"/>
                        <a:t> its data and priority as well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732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48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75024" cy="4937760"/>
          </a:xfrm>
        </p:spPr>
        <p:txBody>
          <a:bodyPr>
            <a:normAutofit/>
          </a:bodyPr>
          <a:lstStyle/>
          <a:p>
            <a:r>
              <a:rPr lang="en-US" dirty="0"/>
              <a:t>Enqueue(3)</a:t>
            </a:r>
          </a:p>
          <a:p>
            <a:pPr lvl="1"/>
            <a:r>
              <a:rPr lang="en-US" dirty="0"/>
              <a:t>Queue is empty, so insert at front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Enqueue</a:t>
            </a:r>
            <a:r>
              <a:rPr lang="en-US" dirty="0">
                <a:sym typeface="Wingdings" pitchFamily="2" charset="2"/>
              </a:rPr>
              <a:t>(4)</a:t>
            </a:r>
          </a:p>
          <a:p>
            <a:pPr lvl="1"/>
            <a:r>
              <a:rPr lang="en-US" dirty="0">
                <a:sym typeface="Wingdings" pitchFamily="2" charset="2"/>
              </a:rPr>
              <a:t>Queue is not Empty, So find appropriate location to insert according to priority</a:t>
            </a:r>
          </a:p>
          <a:p>
            <a:pPr lvl="2"/>
            <a:r>
              <a:rPr lang="en-US" dirty="0">
                <a:sym typeface="Wingdings" pitchFamily="2" charset="2"/>
              </a:rPr>
              <a:t>shift elements to right and insert, if needed</a:t>
            </a:r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404645"/>
              </p:ext>
            </p:extLst>
          </p:nvPr>
        </p:nvGraphicFramePr>
        <p:xfrm>
          <a:off x="1358444" y="2684825"/>
          <a:ext cx="351688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Content Placeholder 5"/>
          <p:cNvSpPr txBox="1">
            <a:spLocks/>
          </p:cNvSpPr>
          <p:nvPr/>
        </p:nvSpPr>
        <p:spPr>
          <a:xfrm>
            <a:off x="6084624" y="1221472"/>
            <a:ext cx="54864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245244"/>
              </p:ext>
            </p:extLst>
          </p:nvPr>
        </p:nvGraphicFramePr>
        <p:xfrm>
          <a:off x="1374032" y="5518110"/>
          <a:ext cx="3516888" cy="4151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511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Content Placeholder 5"/>
          <p:cNvSpPr txBox="1">
            <a:spLocks/>
          </p:cNvSpPr>
          <p:nvPr/>
        </p:nvSpPr>
        <p:spPr>
          <a:xfrm>
            <a:off x="6360458" y="1221472"/>
            <a:ext cx="5210565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Enqueue</a:t>
            </a:r>
            <a:r>
              <a:rPr lang="en-US" dirty="0"/>
              <a:t>(1)</a:t>
            </a:r>
            <a:r>
              <a:rPr lang="en-US" dirty="0">
                <a:sym typeface="Wingdings" pitchFamily="2" charset="2"/>
              </a:rPr>
              <a:t> </a:t>
            </a:r>
          </a:p>
          <a:p>
            <a:endParaRPr lang="en-US" dirty="0">
              <a:sym typeface="Wingdings" pitchFamily="2" charset="2"/>
            </a:endParaRPr>
          </a:p>
          <a:p>
            <a:pPr>
              <a:spcBef>
                <a:spcPts val="3000"/>
              </a:spcBef>
            </a:pPr>
            <a:r>
              <a:rPr lang="en-US" dirty="0"/>
              <a:t>Enqueue(2)</a:t>
            </a:r>
            <a:endParaRPr lang="en-US" dirty="0">
              <a:sym typeface="Wingdings" pitchFamily="2" charset="2"/>
            </a:endParaRP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Enqueue(7)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Dequeue()</a:t>
            </a: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06654"/>
              </p:ext>
            </p:extLst>
          </p:nvPr>
        </p:nvGraphicFramePr>
        <p:xfrm>
          <a:off x="7073138" y="4663520"/>
          <a:ext cx="351688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35092"/>
              </p:ext>
            </p:extLst>
          </p:nvPr>
        </p:nvGraphicFramePr>
        <p:xfrm>
          <a:off x="6891164" y="2178997"/>
          <a:ext cx="351688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70114"/>
              </p:ext>
            </p:extLst>
          </p:nvPr>
        </p:nvGraphicFramePr>
        <p:xfrm>
          <a:off x="6822750" y="3423044"/>
          <a:ext cx="351688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037287"/>
              </p:ext>
            </p:extLst>
          </p:nvPr>
        </p:nvGraphicFramePr>
        <p:xfrm>
          <a:off x="7069548" y="5923814"/>
          <a:ext cx="351688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Callout 1 39"/>
          <p:cNvSpPr/>
          <p:nvPr/>
        </p:nvSpPr>
        <p:spPr>
          <a:xfrm flipH="1">
            <a:off x="8268592" y="5452133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Back=3</a:t>
            </a:r>
          </a:p>
        </p:txBody>
      </p:sp>
      <p:sp>
        <p:nvSpPr>
          <p:cNvPr id="27" name="Line Callout 1 26"/>
          <p:cNvSpPr/>
          <p:nvPr/>
        </p:nvSpPr>
        <p:spPr>
          <a:xfrm flipH="1">
            <a:off x="1316043" y="2117383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Back=0</a:t>
            </a:r>
          </a:p>
        </p:txBody>
      </p:sp>
      <p:sp>
        <p:nvSpPr>
          <p:cNvPr id="37" name="Line Callout 1 36"/>
          <p:cNvSpPr/>
          <p:nvPr/>
        </p:nvSpPr>
        <p:spPr>
          <a:xfrm flipH="1">
            <a:off x="1773243" y="5012886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Back=1</a:t>
            </a:r>
          </a:p>
        </p:txBody>
      </p:sp>
      <p:sp>
        <p:nvSpPr>
          <p:cNvPr id="39" name="Line Callout 1 38"/>
          <p:cNvSpPr/>
          <p:nvPr/>
        </p:nvSpPr>
        <p:spPr>
          <a:xfrm flipH="1">
            <a:off x="7761192" y="1680020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Back=2</a:t>
            </a:r>
          </a:p>
        </p:txBody>
      </p:sp>
      <p:sp>
        <p:nvSpPr>
          <p:cNvPr id="42" name="Line Callout 1 41"/>
          <p:cNvSpPr/>
          <p:nvPr/>
        </p:nvSpPr>
        <p:spPr>
          <a:xfrm flipH="1">
            <a:off x="8675592" y="4150895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Back=4</a:t>
            </a:r>
          </a:p>
        </p:txBody>
      </p:sp>
      <p:sp>
        <p:nvSpPr>
          <p:cNvPr id="43" name="Line Callout 1 42"/>
          <p:cNvSpPr/>
          <p:nvPr/>
        </p:nvSpPr>
        <p:spPr>
          <a:xfrm flipH="1">
            <a:off x="8023582" y="2910419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Back=3</a:t>
            </a:r>
          </a:p>
        </p:txBody>
      </p:sp>
    </p:spTree>
    <p:extLst>
      <p:ext uri="{BB962C8B-B14F-4D97-AF65-F5344CB8AC3E}">
        <p14:creationId xmlns:p14="http://schemas.microsoft.com/office/powerpoint/2010/main" val="1400172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49</a:t>
            </a:fld>
            <a:endParaRPr lang="en-GB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41445" y="1221472"/>
            <a:ext cx="10943227" cy="493776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/>
              <a:t>ENQUEUE</a:t>
            </a:r>
            <a:r>
              <a:rPr lang="en-US" dirty="0"/>
              <a:t> (PQ, E)</a:t>
            </a:r>
          </a:p>
          <a:p>
            <a:pPr lvl="1"/>
            <a:r>
              <a:rPr lang="en-US" dirty="0"/>
              <a:t>Input: priority queue, an element E</a:t>
            </a:r>
          </a:p>
          <a:p>
            <a:pPr lvl="1"/>
            <a:r>
              <a:rPr lang="en-US" dirty="0"/>
              <a:t>Output: updated queue, with E inserted</a:t>
            </a:r>
          </a:p>
          <a:p>
            <a:pPr lvl="1"/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PQ is Full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 “Queue overflow”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back==-1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   PQ[back+1]=E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 back=back+1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back=back+1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/>
              <a:t>     SORTED_INSERT</a:t>
            </a:r>
            <a:r>
              <a:rPr lang="en-US" dirty="0"/>
              <a:t>()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27594" y="1210096"/>
            <a:ext cx="601866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SORTED_INSERT()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i</a:t>
            </a:r>
            <a:r>
              <a:rPr lang="en-US" sz="2000" dirty="0"/>
              <a:t>=0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//find correct location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While</a:t>
            </a:r>
            <a:r>
              <a:rPr lang="en-US" sz="2000" dirty="0"/>
              <a:t> </a:t>
            </a:r>
            <a:r>
              <a:rPr lang="en-US" sz="2400" dirty="0"/>
              <a:t>(</a:t>
            </a:r>
            <a:r>
              <a:rPr lang="en-US" sz="1800" dirty="0"/>
              <a:t>E’s priority is greater than or equal to PQ[</a:t>
            </a:r>
            <a:r>
              <a:rPr lang="en-US" sz="1800" dirty="0" err="1"/>
              <a:t>i</a:t>
            </a:r>
            <a:r>
              <a:rPr lang="en-US" sz="1800" dirty="0"/>
              <a:t>]’s priority</a:t>
            </a:r>
            <a:r>
              <a:rPr lang="en-US" sz="1600" dirty="0"/>
              <a:t> and </a:t>
            </a:r>
            <a:r>
              <a:rPr lang="en-US" sz="1600" dirty="0" err="1"/>
              <a:t>i</a:t>
            </a:r>
            <a:r>
              <a:rPr lang="en-US" sz="1600" dirty="0"/>
              <a:t> &lt;back</a:t>
            </a:r>
            <a:r>
              <a:rPr lang="en-US" sz="2400" dirty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=i+1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End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While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// shift to right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For</a:t>
            </a:r>
            <a:r>
              <a:rPr lang="en-US" sz="2000" dirty="0"/>
              <a:t> j = back ; j &gt; </a:t>
            </a:r>
            <a:r>
              <a:rPr lang="en-US" sz="2000" dirty="0" err="1"/>
              <a:t>i</a:t>
            </a:r>
            <a:r>
              <a:rPr lang="en-US" sz="2000" dirty="0"/>
              <a:t>; j--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   PQ[j]=PQ[j-1]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End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For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PQ[</a:t>
            </a:r>
            <a:r>
              <a:rPr lang="en-US" sz="2000" dirty="0" err="1"/>
              <a:t>i</a:t>
            </a:r>
            <a:r>
              <a:rPr lang="en-US" sz="2000" dirty="0"/>
              <a:t>]=E</a:t>
            </a:r>
          </a:p>
        </p:txBody>
      </p:sp>
    </p:spTree>
    <p:extLst>
      <p:ext uri="{BB962C8B-B14F-4D97-AF65-F5344CB8AC3E}">
        <p14:creationId xmlns:p14="http://schemas.microsoft.com/office/powerpoint/2010/main" val="426369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stack </a:t>
            </a:r>
            <a:r>
              <a:rPr lang="en-US" dirty="0"/>
              <a:t>is a linear data structure in which objects are inserted and removed according to the </a:t>
            </a:r>
            <a:r>
              <a:rPr lang="en-US" b="1" i="1" dirty="0"/>
              <a:t>last-in first-out </a:t>
            </a:r>
            <a:r>
              <a:rPr lang="en-US" dirty="0"/>
              <a:t>(</a:t>
            </a:r>
            <a:r>
              <a:rPr lang="en-US" b="1" i="1" dirty="0"/>
              <a:t>LIFO</a:t>
            </a:r>
            <a:r>
              <a:rPr lang="en-US" dirty="0"/>
              <a:t>) principle. Objects can be inserted into a stack at any time, but only the most recently inserted (that is, “last”) object can be removed at any time.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Pile of books</a:t>
            </a:r>
          </a:p>
          <a:p>
            <a:pPr lvl="1"/>
            <a:r>
              <a:rPr lang="en-US" dirty="0"/>
              <a:t>Goods in cargo</a:t>
            </a:r>
          </a:p>
          <a:p>
            <a:pPr lvl="1"/>
            <a:r>
              <a:rPr lang="en-US" dirty="0"/>
              <a:t>Do/undo list in text editor</a:t>
            </a:r>
          </a:p>
          <a:p>
            <a:pPr lvl="1"/>
            <a:r>
              <a:rPr lang="en-US" dirty="0"/>
              <a:t>Web page history</a:t>
            </a:r>
          </a:p>
        </p:txBody>
      </p:sp>
      <p:pic>
        <p:nvPicPr>
          <p:cNvPr id="1026" name="Picture 2" descr="http://t2.gstatic.com/images?q=tbn:ANd9GcQuFYMmG26ioiveBjsZ3_5FJTBKw5hXs60l_MSpvethMzOQGuSy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8" y="3842385"/>
            <a:ext cx="1511093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2.gstatic.com/images?q=tbn:ANd9GcRGaNgt9zEByvEqUXrqPi9F9F4BF1UbtwmVyZ4s178ItWplX0P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918" y="4013835"/>
            <a:ext cx="1723256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3013" y="2730687"/>
            <a:ext cx="17430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00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50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Algorithm:DEQUEUE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Input: priority queue,</a:t>
            </a:r>
          </a:p>
          <a:p>
            <a:pPr lvl="1"/>
            <a:r>
              <a:rPr lang="en-US" dirty="0"/>
              <a:t>Output: updated queue, with highest priority element removed</a:t>
            </a:r>
          </a:p>
          <a:p>
            <a:pPr lvl="1"/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E = null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PQ is Empty</a:t>
            </a:r>
          </a:p>
          <a:p>
            <a:pPr marL="548640" lvl="2" indent="0">
              <a:buNone/>
            </a:pPr>
            <a:r>
              <a:rPr lang="en-US" dirty="0"/>
              <a:t>	Print “Queue underflow”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E=PQ[back]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back= back-1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52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51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Priority queues hold pairs of (data, priority). So we can implements them: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Using array of Objects</a:t>
            </a:r>
          </a:p>
          <a:p>
            <a:pPr lvl="2"/>
            <a:r>
              <a:rPr lang="en-US" dirty="0"/>
              <a:t>Object holds data and priority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Using single Array</a:t>
            </a:r>
          </a:p>
          <a:p>
            <a:pPr lvl="2"/>
            <a:r>
              <a:rPr lang="en-US" dirty="0"/>
              <a:t>Only store priority, assume data value as priority itself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1005840" lvl="2" indent="-457200"/>
            <a:r>
              <a:rPr lang="en-US" dirty="0"/>
              <a:t>Here Type can be an Integer, or some user defined class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 third approach can be of two arrays, use one for data, other for priority in </a:t>
            </a:r>
            <a:r>
              <a:rPr lang="en-US" dirty="0" err="1"/>
              <a:t>PriorityQueue</a:t>
            </a:r>
            <a:r>
              <a:rPr lang="en-US" dirty="0"/>
              <a:t> class.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51088" y="1875000"/>
            <a:ext cx="27432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class </a:t>
            </a:r>
            <a:r>
              <a:rPr lang="en-US" sz="2000" dirty="0" err="1">
                <a:latin typeface="+mj-lt"/>
              </a:rPr>
              <a:t>PriorityQueue</a:t>
            </a:r>
            <a:r>
              <a:rPr lang="en-US" sz="2000" dirty="0">
                <a:latin typeface="+mj-lt"/>
              </a:rPr>
              <a:t>{</a:t>
            </a:r>
          </a:p>
          <a:p>
            <a:r>
              <a:rPr lang="en-US" sz="2000" dirty="0">
                <a:latin typeface="+mj-lt"/>
              </a:rPr>
              <a:t>Type PQ[]</a:t>
            </a:r>
          </a:p>
          <a:p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back=-1;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51088" y="3395662"/>
            <a:ext cx="27432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class </a:t>
            </a:r>
            <a:r>
              <a:rPr lang="en-US" sz="2000" dirty="0" err="1">
                <a:latin typeface="+mj-lt"/>
              </a:rPr>
              <a:t>SomeClass</a:t>
            </a:r>
            <a:r>
              <a:rPr lang="en-US" sz="2000" dirty="0">
                <a:latin typeface="+mj-lt"/>
              </a:rPr>
              <a:t>{</a:t>
            </a:r>
          </a:p>
          <a:p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priority</a:t>
            </a:r>
          </a:p>
          <a:p>
            <a:r>
              <a:rPr lang="en-US" sz="2000" dirty="0">
                <a:latin typeface="+mj-lt"/>
              </a:rPr>
              <a:t>Other data variables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825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r>
              <a:rPr lang="en-US" dirty="0"/>
              <a:t> (Double Ended Queue)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52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variation of linear queue, where insertions and deletions take place at both ends.</a:t>
            </a:r>
          </a:p>
          <a:p>
            <a:r>
              <a:rPr lang="en-US" dirty="0"/>
              <a:t>Operations:</a:t>
            </a:r>
          </a:p>
          <a:p>
            <a:pPr lvl="1"/>
            <a:r>
              <a:rPr lang="en-US" dirty="0" err="1"/>
              <a:t>enqueue_front</a:t>
            </a:r>
            <a:r>
              <a:rPr lang="en-US" dirty="0"/>
              <a:t>(E)</a:t>
            </a:r>
          </a:p>
          <a:p>
            <a:pPr lvl="1"/>
            <a:r>
              <a:rPr lang="en-US" dirty="0" err="1"/>
              <a:t>enqueue_back</a:t>
            </a:r>
            <a:r>
              <a:rPr lang="en-US" dirty="0"/>
              <a:t>(E)</a:t>
            </a:r>
          </a:p>
          <a:p>
            <a:pPr lvl="1"/>
            <a:r>
              <a:rPr lang="en-US" dirty="0" err="1"/>
              <a:t>dequeue_front</a:t>
            </a:r>
            <a:r>
              <a:rPr lang="en-US" dirty="0"/>
              <a:t>() </a:t>
            </a:r>
          </a:p>
          <a:p>
            <a:pPr lvl="1"/>
            <a:r>
              <a:rPr lang="en-US" dirty="0" err="1"/>
              <a:t>dequeue_back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2050" name="Picture 2" descr="http://www.java2novice.com/images/deque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724" y="1634816"/>
            <a:ext cx="6257925" cy="196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635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53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46313214"/>
              </p:ext>
            </p:extLst>
          </p:nvPr>
        </p:nvGraphicFramePr>
        <p:xfrm>
          <a:off x="609600" y="1219200"/>
          <a:ext cx="10972800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operations </a:t>
                      </a:r>
                      <a:r>
                        <a:rPr lang="en-US" dirty="0" err="1"/>
                        <a:t>Seqence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  <a:r>
                        <a:rPr lang="en-US" baseline="0" dirty="0"/>
                        <a:t> Contents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enqueue_front</a:t>
                      </a:r>
                      <a:r>
                        <a:rPr lang="en-US" dirty="0"/>
                        <a:t>(4)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enqueue_front</a:t>
                      </a:r>
                      <a:r>
                        <a:rPr lang="en-US" dirty="0"/>
                        <a:t>(1)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enqueue_front</a:t>
                      </a:r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{4}</a:t>
                      </a:r>
                    </a:p>
                    <a:p>
                      <a:r>
                        <a:rPr lang="en-US" dirty="0"/>
                        <a:t>{1,4}</a:t>
                      </a:r>
                    </a:p>
                    <a:p>
                      <a:r>
                        <a:rPr lang="en-US" dirty="0"/>
                        <a:t>{5,1,4}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enqueue_back</a:t>
                      </a:r>
                      <a:r>
                        <a:rPr lang="en-US" dirty="0"/>
                        <a:t>(7)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enqueue_back</a:t>
                      </a:r>
                      <a:r>
                        <a:rPr lang="en-US" dirty="0"/>
                        <a:t>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{5,1,4,7}</a:t>
                      </a:r>
                    </a:p>
                    <a:p>
                      <a:r>
                        <a:rPr lang="en-US" dirty="0"/>
                        <a:t>{5,1,4,7,6}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enqueue_front</a:t>
                      </a:r>
                      <a:r>
                        <a:rPr lang="en-US" dirty="0"/>
                        <a:t>(11)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enqueue_back</a:t>
                      </a:r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{11,5,1,4,7,6}</a:t>
                      </a:r>
                    </a:p>
                    <a:p>
                      <a:r>
                        <a:rPr lang="en-US" dirty="0"/>
                        <a:t>{11,5,1,4,7,6,3}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dequeue_front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{5,1,4,7,6,3}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dequeue_back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{5,1,4,7,6}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dequeue_front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dequeue_front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{1,4,7,6} </a:t>
                      </a:r>
                    </a:p>
                    <a:p>
                      <a:r>
                        <a:rPr lang="en-US" dirty="0"/>
                        <a:t>{4,7,6}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dequeue_back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{4,7}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enqueue_back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dequeue_front</a:t>
                      </a:r>
                      <a:r>
                        <a:rPr lang="en-US" dirty="0"/>
                        <a:t>())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{7,4}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902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54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 linked list</a:t>
            </a:r>
          </a:p>
          <a:p>
            <a:pPr lvl="1"/>
            <a:r>
              <a:rPr lang="en-US" dirty="0"/>
              <a:t>Double linked list is an obvious choice to implement </a:t>
            </a:r>
            <a:r>
              <a:rPr lang="en-US" dirty="0" err="1"/>
              <a:t>deque</a:t>
            </a:r>
            <a:endParaRPr lang="en-US" dirty="0"/>
          </a:p>
          <a:p>
            <a:pPr lvl="2"/>
            <a:r>
              <a:rPr lang="en-US" dirty="0"/>
              <a:t>Each update operation will be completed in O(1)</a:t>
            </a:r>
          </a:p>
          <a:p>
            <a:pPr lvl="2"/>
            <a:r>
              <a:rPr lang="en-US" dirty="0"/>
              <a:t>Maintain head, as well as tail</a:t>
            </a:r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Two approaches</a:t>
            </a:r>
          </a:p>
          <a:p>
            <a:pPr lvl="2"/>
            <a:r>
              <a:rPr lang="en-US" dirty="0"/>
              <a:t>Circular Array</a:t>
            </a:r>
          </a:p>
          <a:p>
            <a:pPr lvl="3"/>
            <a:r>
              <a:rPr lang="en-US" dirty="0"/>
              <a:t>Extension of circular queue</a:t>
            </a:r>
          </a:p>
          <a:p>
            <a:pPr lvl="3"/>
            <a:r>
              <a:rPr lang="en-US" dirty="0"/>
              <a:t>Space and time efficient</a:t>
            </a:r>
          </a:p>
          <a:p>
            <a:pPr lvl="2"/>
            <a:r>
              <a:rPr lang="en-US" dirty="0"/>
              <a:t>Simple Array</a:t>
            </a:r>
          </a:p>
          <a:p>
            <a:pPr lvl="3"/>
            <a:r>
              <a:rPr lang="en-US" dirty="0"/>
              <a:t>Extension of linear queue</a:t>
            </a:r>
          </a:p>
          <a:p>
            <a:pPr lvl="3"/>
            <a:r>
              <a:rPr lang="en-US" dirty="0"/>
              <a:t>Not space efficient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We can do shifting to avoid this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>
                <a:solidFill>
                  <a:srgbClr val="C00000"/>
                </a:solidFill>
              </a:rPr>
              <a:t>Consult book for details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90436"/>
              </p:ext>
            </p:extLst>
          </p:nvPr>
        </p:nvGraphicFramePr>
        <p:xfrm>
          <a:off x="4881281" y="3014721"/>
          <a:ext cx="6673052" cy="2895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7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Simple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Circular</a:t>
                      </a:r>
                      <a:r>
                        <a:rPr lang="en-US" sz="1600" baseline="0" dirty="0"/>
                        <a:t>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enqueue_front</a:t>
                      </a:r>
                      <a:r>
                        <a:rPr lang="en-US" sz="1600" dirty="0"/>
                        <a:t>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Shift to right, and insert at front</a:t>
                      </a:r>
                    </a:p>
                    <a:p>
                      <a:r>
                        <a:rPr lang="en-US" sz="16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front=(front-1 +N)%N</a:t>
                      </a:r>
                      <a:endParaRPr lang="en-US" sz="16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O(1)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dequeue_front</a:t>
                      </a:r>
                      <a:r>
                        <a:rPr lang="en-US" sz="16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 front,</a:t>
                      </a:r>
                      <a:r>
                        <a:rPr lang="en-US" sz="1600" baseline="0" dirty="0"/>
                        <a:t> go to next by front++</a:t>
                      </a:r>
                    </a:p>
                    <a:p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No Shifting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front=(front+1)%N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O(1)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enqueue_back</a:t>
                      </a:r>
                      <a:r>
                        <a:rPr lang="en-US" sz="1600" dirty="0"/>
                        <a:t>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Insert at back</a:t>
                      </a:r>
                    </a:p>
                    <a:p>
                      <a:r>
                        <a:rPr lang="en-US" sz="16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back=(back+1)%N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O(1)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dequeue_back</a:t>
                      </a:r>
                      <a:r>
                        <a:rPr lang="en-US" sz="16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 at back</a:t>
                      </a:r>
                    </a:p>
                    <a:p>
                      <a:r>
                        <a:rPr lang="en-US" sz="16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(back-1 +N)%N</a:t>
                      </a:r>
                    </a:p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O(1)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270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55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Sample Operations		Simple Array			  Circular-Array</a:t>
            </a: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17699"/>
              </p:ext>
            </p:extLst>
          </p:nvPr>
        </p:nvGraphicFramePr>
        <p:xfrm>
          <a:off x="4281721" y="1665118"/>
          <a:ext cx="342344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90864"/>
              </p:ext>
            </p:extLst>
          </p:nvPr>
        </p:nvGraphicFramePr>
        <p:xfrm>
          <a:off x="8148920" y="1665118"/>
          <a:ext cx="34334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80837"/>
              </p:ext>
            </p:extLst>
          </p:nvPr>
        </p:nvGraphicFramePr>
        <p:xfrm>
          <a:off x="609600" y="1665118"/>
          <a:ext cx="326091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 of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enqueue_front</a:t>
                      </a:r>
                      <a:r>
                        <a:rPr lang="en-US" sz="1800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enqueue_front</a:t>
                      </a:r>
                      <a:r>
                        <a:rPr lang="en-US" sz="1800" dirty="0"/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enqueue_back</a:t>
                      </a:r>
                      <a:r>
                        <a:rPr lang="en-US" sz="180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dequeue_front</a:t>
                      </a:r>
                      <a:r>
                        <a:rPr lang="en-US" sz="1800" dirty="0"/>
                        <a:t>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enqueue_back</a:t>
                      </a:r>
                      <a:r>
                        <a:rPr lang="en-US" sz="1800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enqueue_front</a:t>
                      </a:r>
                      <a:r>
                        <a:rPr lang="en-US" sz="18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dequeue_back</a:t>
                      </a:r>
                      <a:r>
                        <a:rPr lang="en-US" sz="180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enqueue_front</a:t>
                      </a:r>
                      <a:r>
                        <a:rPr lang="en-US" sz="1800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enqueue_back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dequeue_front</a:t>
                      </a:r>
                      <a:r>
                        <a:rPr lang="en-US" sz="1800" dirty="0"/>
                        <a:t>())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Rectangular Callout 13"/>
          <p:cNvSpPr/>
          <p:nvPr/>
        </p:nvSpPr>
        <p:spPr>
          <a:xfrm>
            <a:off x="5593973" y="5507988"/>
            <a:ext cx="2111188" cy="612648"/>
          </a:xfrm>
          <a:prstGeom prst="wedgeRectCallout">
            <a:avLst>
              <a:gd name="adj1" fmla="val 9103"/>
              <a:gd name="adj2" fmla="val -75779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dequeue</a:t>
            </a:r>
            <a:r>
              <a:rPr lang="en-US" sz="1400" dirty="0"/>
              <a:t>() is performed, but </a:t>
            </a:r>
            <a:r>
              <a:rPr lang="en-US" sz="1400" dirty="0" err="1"/>
              <a:t>enqueue</a:t>
            </a:r>
            <a:r>
              <a:rPr lang="en-US" sz="1400" dirty="0"/>
              <a:t>() is not, as array is full</a:t>
            </a:r>
          </a:p>
        </p:txBody>
      </p:sp>
    </p:spTree>
    <p:extLst>
      <p:ext uri="{BB962C8B-B14F-4D97-AF65-F5344CB8AC3E}">
        <p14:creationId xmlns:p14="http://schemas.microsoft.com/office/powerpoint/2010/main" val="3863168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56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Sample Operations		Simple Array with Shifting			  </a:t>
            </a: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96769"/>
              </p:ext>
            </p:extLst>
          </p:nvPr>
        </p:nvGraphicFramePr>
        <p:xfrm>
          <a:off x="4281721" y="1665118"/>
          <a:ext cx="342344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600" y="1665118"/>
          <a:ext cx="326091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 of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enqueue_front</a:t>
                      </a:r>
                      <a:r>
                        <a:rPr lang="en-US" sz="1800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enqueue_front</a:t>
                      </a:r>
                      <a:r>
                        <a:rPr lang="en-US" sz="1800" dirty="0"/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enqueue_back</a:t>
                      </a:r>
                      <a:r>
                        <a:rPr lang="en-US" sz="180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dequeue_front</a:t>
                      </a:r>
                      <a:r>
                        <a:rPr lang="en-US" sz="1800" dirty="0"/>
                        <a:t>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enqueue_back</a:t>
                      </a:r>
                      <a:r>
                        <a:rPr lang="en-US" sz="1800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enqueue_front</a:t>
                      </a:r>
                      <a:r>
                        <a:rPr lang="en-US" sz="18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dequeue_back</a:t>
                      </a:r>
                      <a:r>
                        <a:rPr lang="en-US" sz="180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enqueue_front</a:t>
                      </a:r>
                      <a:r>
                        <a:rPr lang="en-US" sz="1800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enqueue_back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dequeue_front</a:t>
                      </a:r>
                      <a:r>
                        <a:rPr lang="en-US" sz="1800" dirty="0"/>
                        <a:t>())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Rectangular Callout 11"/>
          <p:cNvSpPr/>
          <p:nvPr/>
        </p:nvSpPr>
        <p:spPr>
          <a:xfrm>
            <a:off x="8621222" y="1665117"/>
            <a:ext cx="2961178" cy="3708401"/>
          </a:xfrm>
          <a:prstGeom prst="wedgeRectCallout">
            <a:avLst>
              <a:gd name="adj1" fmla="val -78796"/>
              <a:gd name="adj2" fmla="val -33045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Least Efficient Approach:</a:t>
            </a:r>
          </a:p>
          <a:p>
            <a:r>
              <a:rPr lang="en-US" dirty="0"/>
              <a:t>We can do shifting, to use space more efficiently, but then both operations at front cost O(n). Where as original stack and queue provide their operations in O(1) time.</a:t>
            </a:r>
          </a:p>
          <a:p>
            <a:r>
              <a:rPr lang="en-US" b="1" dirty="0"/>
              <a:t>Conclusion:</a:t>
            </a:r>
          </a:p>
          <a:p>
            <a:r>
              <a:rPr lang="en-US" dirty="0"/>
              <a:t>So, it is preferable to use circular array or double linked list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401062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57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Book Chapter 6 </a:t>
            </a:r>
            <a:r>
              <a:rPr lang="en-US"/>
              <a:t>is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4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Push (5)		Push(32)	   Push(-56), Push(45), Push(32)    	Push(11)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16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800" b="1" dirty="0">
                <a:solidFill>
                  <a:srgbClr val="FF0000"/>
                </a:solidFill>
                <a:sym typeface="Wingdings" pitchFamily="2" charset="2"/>
              </a:rPr>
              <a:t>Stack is full</a:t>
            </a:r>
            <a:r>
              <a:rPr lang="en-US" sz="2000" b="1" dirty="0">
                <a:sym typeface="Wingdings" pitchFamily="2" charset="2"/>
              </a:rPr>
              <a:t>	</a:t>
            </a:r>
          </a:p>
          <a:p>
            <a:pPr lvl="1"/>
            <a:endParaRPr lang="en-US" sz="2000" b="1" dirty="0">
              <a:sym typeface="Wingdings" pitchFamily="2" charset="2"/>
            </a:endParaRPr>
          </a:p>
          <a:p>
            <a:pPr lvl="1"/>
            <a:endParaRPr lang="en-US" sz="2000" b="1" dirty="0">
              <a:sym typeface="Wingdings" pitchFamily="2" charset="2"/>
            </a:endParaRPr>
          </a:p>
          <a:p>
            <a:pPr lvl="1"/>
            <a:endParaRPr lang="en-US" sz="2000" b="1" dirty="0">
              <a:sym typeface="Wingdings" pitchFamily="2" charset="2"/>
            </a:endParaRPr>
          </a:p>
          <a:p>
            <a:pPr lvl="1"/>
            <a:endParaRPr lang="en-US" sz="2000" b="1" dirty="0">
              <a:sym typeface="Wingdings" pitchFamily="2" charset="2"/>
            </a:endParaRPr>
          </a:p>
          <a:p>
            <a:pPr lvl="1"/>
            <a:endParaRPr lang="en-US" sz="2000" b="1" dirty="0">
              <a:sym typeface="Wingdings" pitchFamily="2" charset="2"/>
            </a:endParaRPr>
          </a:p>
          <a:p>
            <a:pPr lvl="1"/>
            <a:r>
              <a:rPr lang="en-US" sz="2000" b="1" dirty="0">
                <a:sym typeface="Wingdings" pitchFamily="2" charset="2"/>
              </a:rPr>
              <a:t>  </a:t>
            </a:r>
            <a:r>
              <a:rPr lang="en-US" sz="2000" dirty="0">
                <a:sym typeface="Wingdings" pitchFamily="2" charset="2"/>
              </a:rPr>
              <a:t>Pop()			Pop()	       after 3 more pop()		Pop()</a:t>
            </a:r>
            <a:r>
              <a:rPr lang="en-US" sz="1800" b="1" dirty="0">
                <a:solidFill>
                  <a:srgbClr val="FF0000"/>
                </a:solidFill>
                <a:sym typeface="Wingdings" pitchFamily="2" charset="2"/>
              </a:rPr>
              <a:t>Stack is empty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262134" y="1615930"/>
          <a:ext cx="9687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Line Callout 1 8"/>
          <p:cNvSpPr/>
          <p:nvPr/>
        </p:nvSpPr>
        <p:spPr>
          <a:xfrm flipH="1">
            <a:off x="630068" y="3069944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/>
          </p:nvPr>
        </p:nvGraphicFramePr>
        <p:xfrm>
          <a:off x="3493032" y="1610028"/>
          <a:ext cx="9687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Callout 1 11"/>
          <p:cNvSpPr/>
          <p:nvPr/>
        </p:nvSpPr>
        <p:spPr>
          <a:xfrm flipH="1">
            <a:off x="2860966" y="2698737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graphicFrame>
        <p:nvGraphicFramePr>
          <p:cNvPr id="13" name="Content Placeholder 6"/>
          <p:cNvGraphicFramePr>
            <a:graphicFrameLocks/>
          </p:cNvGraphicFramePr>
          <p:nvPr>
            <p:extLst/>
          </p:nvPr>
        </p:nvGraphicFramePr>
        <p:xfrm>
          <a:off x="6126504" y="1625948"/>
          <a:ext cx="9687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Line Callout 1 13"/>
          <p:cNvSpPr/>
          <p:nvPr/>
        </p:nvSpPr>
        <p:spPr>
          <a:xfrm flipH="1">
            <a:off x="5494438" y="1633302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graphicFrame>
        <p:nvGraphicFramePr>
          <p:cNvPr id="15" name="Content Placeholder 6"/>
          <p:cNvGraphicFramePr>
            <a:graphicFrameLocks/>
          </p:cNvGraphicFramePr>
          <p:nvPr>
            <p:extLst/>
          </p:nvPr>
        </p:nvGraphicFramePr>
        <p:xfrm>
          <a:off x="9596207" y="1610028"/>
          <a:ext cx="9687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Line Callout 1 15"/>
          <p:cNvSpPr/>
          <p:nvPr/>
        </p:nvSpPr>
        <p:spPr>
          <a:xfrm flipH="1">
            <a:off x="8916205" y="1610028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graphicFrame>
        <p:nvGraphicFramePr>
          <p:cNvPr id="17" name="Content Placeholder 6"/>
          <p:cNvGraphicFramePr>
            <a:graphicFrameLocks/>
          </p:cNvGraphicFramePr>
          <p:nvPr>
            <p:extLst/>
          </p:nvPr>
        </p:nvGraphicFramePr>
        <p:xfrm>
          <a:off x="1401460" y="4178447"/>
          <a:ext cx="9687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Line Callout 1 17"/>
          <p:cNvSpPr/>
          <p:nvPr/>
        </p:nvSpPr>
        <p:spPr>
          <a:xfrm flipH="1">
            <a:off x="769394" y="4568705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/>
          </p:nvPr>
        </p:nvGraphicFramePr>
        <p:xfrm>
          <a:off x="4400733" y="4178447"/>
          <a:ext cx="9687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Line Callout 1 19"/>
          <p:cNvSpPr/>
          <p:nvPr/>
        </p:nvSpPr>
        <p:spPr>
          <a:xfrm flipH="1">
            <a:off x="3768667" y="4962989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/>
          </p:nvPr>
        </p:nvGraphicFramePr>
        <p:xfrm>
          <a:off x="9685364" y="4178447"/>
          <a:ext cx="9687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Line Callout 1 21"/>
          <p:cNvSpPr/>
          <p:nvPr/>
        </p:nvSpPr>
        <p:spPr>
          <a:xfrm flipH="1">
            <a:off x="9047567" y="6002497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566893"/>
              </p:ext>
            </p:extLst>
          </p:nvPr>
        </p:nvGraphicFramePr>
        <p:xfrm>
          <a:off x="6664259" y="4196377"/>
          <a:ext cx="9687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Line Callout 1 23"/>
          <p:cNvSpPr/>
          <p:nvPr/>
        </p:nvSpPr>
        <p:spPr>
          <a:xfrm flipH="1">
            <a:off x="6026462" y="6020427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15457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as ADT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</a:t>
            </a:r>
          </a:p>
          <a:p>
            <a:pPr lvl="1"/>
            <a:r>
              <a:rPr lang="en-US" dirty="0"/>
              <a:t>New elements is added on top of existing elements</a:t>
            </a:r>
          </a:p>
          <a:p>
            <a:pPr lvl="1"/>
            <a:r>
              <a:rPr lang="en-US" dirty="0"/>
              <a:t>Only most recently added element is accessible, also called top element</a:t>
            </a:r>
          </a:p>
          <a:p>
            <a:pPr lvl="2"/>
            <a:r>
              <a:rPr lang="en-US" dirty="0"/>
              <a:t>An implicit cursor (</a:t>
            </a:r>
            <a:r>
              <a:rPr lang="en-US" b="1" dirty="0"/>
              <a:t>top)</a:t>
            </a:r>
            <a:r>
              <a:rPr lang="en-US" dirty="0"/>
              <a:t> is maintained, that points to most recently added item</a:t>
            </a:r>
          </a:p>
          <a:p>
            <a:r>
              <a:rPr lang="en-US" dirty="0"/>
              <a:t>Operations</a:t>
            </a:r>
          </a:p>
          <a:p>
            <a:pPr lvl="2"/>
            <a:r>
              <a:rPr lang="en-US" b="1" dirty="0"/>
              <a:t>push(E)</a:t>
            </a:r>
            <a:r>
              <a:rPr lang="en-US" dirty="0"/>
              <a:t>: insert the new element on top of stack</a:t>
            </a:r>
          </a:p>
          <a:p>
            <a:pPr lvl="2"/>
            <a:r>
              <a:rPr lang="en-US" b="1" dirty="0"/>
              <a:t>pop(): </a:t>
            </a:r>
            <a:r>
              <a:rPr lang="en-US" dirty="0"/>
              <a:t>remove the top element of stack</a:t>
            </a:r>
          </a:p>
          <a:p>
            <a:pPr lvl="1"/>
            <a:r>
              <a:rPr lang="en-US" dirty="0"/>
              <a:t>Helper methods:</a:t>
            </a:r>
          </a:p>
          <a:p>
            <a:pPr lvl="2"/>
            <a:r>
              <a:rPr lang="en-US" b="1" dirty="0"/>
              <a:t>peek() </a:t>
            </a:r>
            <a:r>
              <a:rPr lang="en-US" dirty="0"/>
              <a:t>: returns the top element of stack, no removal</a:t>
            </a:r>
          </a:p>
          <a:p>
            <a:pPr lvl="2"/>
            <a:r>
              <a:rPr lang="en-US" b="1" dirty="0"/>
              <a:t>size</a:t>
            </a:r>
            <a:r>
              <a:rPr lang="en-US" dirty="0"/>
              <a:t>(): returns number of elements in stack</a:t>
            </a:r>
          </a:p>
          <a:p>
            <a:pPr lvl="2"/>
            <a:r>
              <a:rPr lang="en-US" b="1" dirty="0" err="1"/>
              <a:t>isEmpty</a:t>
            </a:r>
            <a:r>
              <a:rPr lang="en-US" b="1" dirty="0"/>
              <a:t>(): </a:t>
            </a:r>
            <a:r>
              <a:rPr lang="en-US" dirty="0"/>
              <a:t>tells if stack is empty or not</a:t>
            </a:r>
          </a:p>
          <a:p>
            <a:pPr lvl="2"/>
            <a:r>
              <a:rPr lang="en-US" b="1" dirty="0" err="1"/>
              <a:t>isFull</a:t>
            </a:r>
            <a:r>
              <a:rPr lang="en-US" b="1" dirty="0"/>
              <a:t>(): </a:t>
            </a:r>
            <a:r>
              <a:rPr lang="en-US" dirty="0"/>
              <a:t>if queue is full or not</a:t>
            </a:r>
          </a:p>
          <a:p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 flipH="1">
            <a:off x="9142158" y="4463710"/>
            <a:ext cx="73152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21793" y="3724139"/>
            <a:ext cx="109728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18847" y="3724139"/>
            <a:ext cx="1097280" cy="23757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7" name="Curved Right Arrow 12"/>
          <p:cNvSpPr/>
          <p:nvPr/>
        </p:nvSpPr>
        <p:spPr>
          <a:xfrm rot="8407259">
            <a:off x="9849599" y="3345080"/>
            <a:ext cx="275944" cy="11675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2" descr="http://upload.wikimedia.org/wikipedia/commons/thumb/5/52/Data_Queue.svg/1280px-Data_Queue.svg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84" t="64087" r="4777" b="1793"/>
          <a:stretch/>
        </p:blipFill>
        <p:spPr bwMode="auto">
          <a:xfrm>
            <a:off x="11171613" y="3696235"/>
            <a:ext cx="294967" cy="41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upload.wikimedia.org/wikipedia/commons/thumb/5/52/Data_Queue.svg/1280px-Data_Queue.svg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8" t="32723" r="28527" b="28284"/>
          <a:stretch/>
        </p:blipFill>
        <p:spPr bwMode="auto">
          <a:xfrm rot="5400000">
            <a:off x="9531438" y="5009981"/>
            <a:ext cx="1612004" cy="47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upload.wikimedia.org/wikipedia/commons/thumb/5/52/Data_Queue.svg/1280px-Data_Queue.svg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84" t="64087" r="4777" b="1793"/>
          <a:stretch/>
        </p:blipFill>
        <p:spPr bwMode="auto">
          <a:xfrm>
            <a:off x="9209164" y="3726432"/>
            <a:ext cx="294967" cy="41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rved Right Arrow 12"/>
          <p:cNvSpPr/>
          <p:nvPr/>
        </p:nvSpPr>
        <p:spPr>
          <a:xfrm rot="2084998">
            <a:off x="10534299" y="3385855"/>
            <a:ext cx="275944" cy="11675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8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array</a:t>
            </a:r>
          </a:p>
          <a:p>
            <a:pPr lvl="1"/>
            <a:r>
              <a:rPr lang="en-US" dirty="0"/>
              <a:t>Add and delete at end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O(1)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							</a:t>
            </a:r>
            <a:r>
              <a:rPr lang="en-US" u="sng" dirty="0"/>
              <a:t>Top to bottom</a:t>
            </a:r>
            <a:r>
              <a:rPr lang="en-US" dirty="0"/>
              <a:t> 	&amp;	</a:t>
            </a:r>
            <a:r>
              <a:rPr lang="en-US" u="sng" dirty="0"/>
              <a:t>bottom to top</a:t>
            </a:r>
            <a:endParaRPr lang="en-US" dirty="0"/>
          </a:p>
          <a:p>
            <a:r>
              <a:rPr lang="en-US" dirty="0"/>
              <a:t>Using Linked List</a:t>
            </a:r>
          </a:p>
          <a:p>
            <a:pPr lvl="1"/>
            <a:r>
              <a:rPr lang="en-US" dirty="0"/>
              <a:t>Add and delete at start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03346"/>
              </p:ext>
            </p:extLst>
          </p:nvPr>
        </p:nvGraphicFramePr>
        <p:xfrm>
          <a:off x="1423531" y="2232381"/>
          <a:ext cx="2512065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Callout 1 7"/>
          <p:cNvSpPr/>
          <p:nvPr/>
        </p:nvSpPr>
        <p:spPr>
          <a:xfrm flipH="1">
            <a:off x="2349379" y="3097055"/>
            <a:ext cx="548640" cy="274320"/>
          </a:xfrm>
          <a:prstGeom prst="borderCallout1">
            <a:avLst>
              <a:gd name="adj1" fmla="val 4824"/>
              <a:gd name="adj2" fmla="val 51231"/>
              <a:gd name="adj3" fmla="val -77998"/>
              <a:gd name="adj4" fmla="val 51806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sp>
        <p:nvSpPr>
          <p:cNvPr id="9" name="Line Callout 1 8"/>
          <p:cNvSpPr/>
          <p:nvPr/>
        </p:nvSpPr>
        <p:spPr>
          <a:xfrm flipH="1">
            <a:off x="3588781" y="3113565"/>
            <a:ext cx="548640" cy="274320"/>
          </a:xfrm>
          <a:prstGeom prst="borderCallout1">
            <a:avLst>
              <a:gd name="adj1" fmla="val 2932"/>
              <a:gd name="adj2" fmla="val 79612"/>
              <a:gd name="adj3" fmla="val -87808"/>
              <a:gd name="adj4" fmla="val 7990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N-1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97539" y="5066756"/>
            <a:ext cx="73152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22999" y="5249636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60227" y="5066756"/>
            <a:ext cx="73152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62251" y="5249636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 flipH="1">
            <a:off x="2288379" y="5844118"/>
            <a:ext cx="1149839" cy="311785"/>
          </a:xfrm>
          <a:prstGeom prst="borderCallout1">
            <a:avLst>
              <a:gd name="adj1" fmla="val 4824"/>
              <a:gd name="adj2" fmla="val 51231"/>
              <a:gd name="adj3" fmla="val -110862"/>
              <a:gd name="adj4" fmla="val 52034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top/head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04560" y="5066756"/>
            <a:ext cx="73152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754369"/>
              </p:ext>
            </p:extLst>
          </p:nvPr>
        </p:nvGraphicFramePr>
        <p:xfrm>
          <a:off x="6831026" y="1578452"/>
          <a:ext cx="968762" cy="18491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8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837395"/>
              </p:ext>
            </p:extLst>
          </p:nvPr>
        </p:nvGraphicFramePr>
        <p:xfrm>
          <a:off x="9918175" y="1577556"/>
          <a:ext cx="968762" cy="18491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8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Line Callout 1 26"/>
          <p:cNvSpPr/>
          <p:nvPr/>
        </p:nvSpPr>
        <p:spPr>
          <a:xfrm flipH="1">
            <a:off x="6187440" y="2377527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sp>
        <p:nvSpPr>
          <p:cNvPr id="28" name="Line Callout 1 27"/>
          <p:cNvSpPr/>
          <p:nvPr/>
        </p:nvSpPr>
        <p:spPr>
          <a:xfrm flipH="1">
            <a:off x="9369535" y="2377527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60523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19/10/2015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algorithm depends upon individual implementation</a:t>
            </a:r>
          </a:p>
          <a:p>
            <a:r>
              <a:rPr lang="en-US" dirty="0"/>
              <a:t>In array</a:t>
            </a:r>
          </a:p>
          <a:p>
            <a:pPr lvl="1"/>
            <a:r>
              <a:rPr lang="en-US" dirty="0"/>
              <a:t>a variable top is maintained to denote most recent element’s index</a:t>
            </a:r>
          </a:p>
          <a:p>
            <a:pPr lvl="2"/>
            <a:r>
              <a:rPr lang="en-US" dirty="0"/>
              <a:t>top =-1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stack is empty</a:t>
            </a:r>
          </a:p>
          <a:p>
            <a:pPr lvl="2"/>
            <a:r>
              <a:rPr lang="en-US" dirty="0"/>
              <a:t>Size = top+1</a:t>
            </a:r>
          </a:p>
          <a:p>
            <a:pPr lvl="2"/>
            <a:r>
              <a:rPr lang="en-US" dirty="0"/>
              <a:t>top =N-1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stack is full</a:t>
            </a:r>
          </a:p>
          <a:p>
            <a:r>
              <a:rPr lang="en-US" dirty="0"/>
              <a:t>In Linked list</a:t>
            </a:r>
          </a:p>
          <a:p>
            <a:pPr lvl="1"/>
            <a:r>
              <a:rPr lang="en-US" dirty="0"/>
              <a:t>Head node is top</a:t>
            </a:r>
          </a:p>
          <a:p>
            <a:pPr lvl="2"/>
            <a:r>
              <a:rPr lang="en-US" dirty="0"/>
              <a:t>Head=null</a:t>
            </a:r>
            <a:r>
              <a:rPr lang="en-US" dirty="0">
                <a:sym typeface="Wingdings" panose="05000000000000000000" pitchFamily="2" charset="2"/>
              </a:rPr>
              <a:t> stack is empty</a:t>
            </a:r>
            <a:endParaRPr lang="en-US" dirty="0"/>
          </a:p>
          <a:p>
            <a:pPr lvl="1"/>
            <a:r>
              <a:rPr lang="en-US" dirty="0"/>
              <a:t>No need of tail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8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279D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17088</TotalTime>
  <Words>4456</Words>
  <Application>Microsoft Office PowerPoint</Application>
  <PresentationFormat>Widescreen</PresentationFormat>
  <Paragraphs>1749</Paragraphs>
  <Slides>57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Times New Roman</vt:lpstr>
      <vt:lpstr>Wingdings</vt:lpstr>
      <vt:lpstr>Wingdings 3</vt:lpstr>
      <vt:lpstr>Origin</vt:lpstr>
      <vt:lpstr>Stack, Queue</vt:lpstr>
      <vt:lpstr>Outline</vt:lpstr>
      <vt:lpstr>Data Structures</vt:lpstr>
      <vt:lpstr>List ADT</vt:lpstr>
      <vt:lpstr>Stack</vt:lpstr>
      <vt:lpstr>How Stack Works?</vt:lpstr>
      <vt:lpstr>Stack as ADT</vt:lpstr>
      <vt:lpstr>Implementation</vt:lpstr>
      <vt:lpstr>Implementation</vt:lpstr>
      <vt:lpstr>Algorithms(Array based)</vt:lpstr>
      <vt:lpstr>Applications of Stack</vt:lpstr>
      <vt:lpstr>Arithmetic Expression Evaluation</vt:lpstr>
      <vt:lpstr>Arithmetic Expression Evaluation</vt:lpstr>
      <vt:lpstr>Arithmetic Expression Evaluation</vt:lpstr>
      <vt:lpstr>Infix Evaluation</vt:lpstr>
      <vt:lpstr>Postfix Evaluation</vt:lpstr>
      <vt:lpstr>Postfix Evaluation</vt:lpstr>
      <vt:lpstr>Postfix Evaluation – With Stack  (Example-1)</vt:lpstr>
      <vt:lpstr>Postfix Evaluation – With Stack (Example-2) </vt:lpstr>
      <vt:lpstr>Postfix Evaluation – With Stack (Example-2) </vt:lpstr>
      <vt:lpstr>Postfix Evaluation: Algorithm</vt:lpstr>
      <vt:lpstr>Postfix Evaluation</vt:lpstr>
      <vt:lpstr>Infix to Postfix Conversion</vt:lpstr>
      <vt:lpstr>Infix to Postfix Conversion</vt:lpstr>
      <vt:lpstr>More Examples</vt:lpstr>
      <vt:lpstr>Infix to Postfix: Algorithm</vt:lpstr>
      <vt:lpstr>Infix to Postfix: Algorithm</vt:lpstr>
      <vt:lpstr>Queue</vt:lpstr>
      <vt:lpstr>How Queue Works?</vt:lpstr>
      <vt:lpstr>How Queue Works?</vt:lpstr>
      <vt:lpstr>Queue as ADT</vt:lpstr>
      <vt:lpstr>Implementation</vt:lpstr>
      <vt:lpstr>Algorithms ( Array based)</vt:lpstr>
      <vt:lpstr>Circular Queue</vt:lpstr>
      <vt:lpstr>Circular Queue</vt:lpstr>
      <vt:lpstr>How it Works?</vt:lpstr>
      <vt:lpstr>How it Works?</vt:lpstr>
      <vt:lpstr>How it Works?</vt:lpstr>
      <vt:lpstr>Algorithms</vt:lpstr>
      <vt:lpstr>Helper Operations</vt:lpstr>
      <vt:lpstr>Priority Queue</vt:lpstr>
      <vt:lpstr>Priority Queue</vt:lpstr>
      <vt:lpstr>Priority Queue as ADT</vt:lpstr>
      <vt:lpstr>Priority Queue as ADT</vt:lpstr>
      <vt:lpstr>First Approach</vt:lpstr>
      <vt:lpstr>Algorithms</vt:lpstr>
      <vt:lpstr>Algorithms</vt:lpstr>
      <vt:lpstr>Second Approach</vt:lpstr>
      <vt:lpstr>Algorithms</vt:lpstr>
      <vt:lpstr>Algorithms</vt:lpstr>
      <vt:lpstr>Implementation</vt:lpstr>
      <vt:lpstr>Deque (Double Ended Queue)</vt:lpstr>
      <vt:lpstr>How it works</vt:lpstr>
      <vt:lpstr>Implementation</vt:lpstr>
      <vt:lpstr>Implementation</vt:lpstr>
      <vt:lpstr>Implementation</vt:lpstr>
      <vt:lpstr>Readings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Anwar</dc:creator>
  <cp:lastModifiedBy>Windows User</cp:lastModifiedBy>
  <cp:revision>348</cp:revision>
  <dcterms:created xsi:type="dcterms:W3CDTF">2014-08-15T08:02:42Z</dcterms:created>
  <dcterms:modified xsi:type="dcterms:W3CDTF">2022-10-19T12:57:12Z</dcterms:modified>
</cp:coreProperties>
</file>