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0"/>
  </p:notesMasterIdLst>
  <p:sldIdLst>
    <p:sldId id="256" r:id="rId2"/>
    <p:sldId id="282" r:id="rId3"/>
    <p:sldId id="289" r:id="rId4"/>
    <p:sldId id="349" r:id="rId5"/>
    <p:sldId id="311" r:id="rId6"/>
    <p:sldId id="290" r:id="rId7"/>
    <p:sldId id="315" r:id="rId8"/>
    <p:sldId id="312" r:id="rId9"/>
    <p:sldId id="340" r:id="rId10"/>
    <p:sldId id="348" r:id="rId11"/>
    <p:sldId id="344" r:id="rId12"/>
    <p:sldId id="318" r:id="rId13"/>
    <p:sldId id="345" r:id="rId14"/>
    <p:sldId id="321" r:id="rId15"/>
    <p:sldId id="322" r:id="rId16"/>
    <p:sldId id="323" r:id="rId17"/>
    <p:sldId id="325" r:id="rId18"/>
    <p:sldId id="347" r:id="rId19"/>
    <p:sldId id="326" r:id="rId20"/>
    <p:sldId id="327" r:id="rId21"/>
    <p:sldId id="337" r:id="rId22"/>
    <p:sldId id="338" r:id="rId23"/>
    <p:sldId id="339" r:id="rId24"/>
    <p:sldId id="328" r:id="rId25"/>
    <p:sldId id="329" r:id="rId26"/>
    <p:sldId id="333" r:id="rId27"/>
    <p:sldId id="335"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t>24/09/2022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6A7635-E151-4485-8210-5D7F5BD45A42}" type="slidenum">
              <a:rPr lang="en-GB" smtClean="0"/>
              <a:t>1</a:t>
            </a:fld>
            <a:endParaRPr lang="en-GB"/>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t>2</a:t>
            </a:fld>
            <a:endParaRPr lang="en-GB"/>
          </a:p>
        </p:txBody>
      </p:sp>
    </p:spTree>
    <p:extLst>
      <p:ext uri="{BB962C8B-B14F-4D97-AF65-F5344CB8AC3E}">
        <p14:creationId xmlns:p14="http://schemas.microsoft.com/office/powerpoint/2010/main" val="108217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6A7635-E151-4485-8210-5D7F5BD45A42}" type="slidenum">
              <a:rPr lang="en-GB" smtClean="0"/>
              <a:t>3</a:t>
            </a:fld>
            <a:endParaRPr lang="en-GB"/>
          </a:p>
        </p:txBody>
      </p:sp>
    </p:spTree>
    <p:extLst>
      <p:ext uri="{BB962C8B-B14F-4D97-AF65-F5344CB8AC3E}">
        <p14:creationId xmlns:p14="http://schemas.microsoft.com/office/powerpoint/2010/main" val="372190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05BCB688-3AAF-4755-BC12-D03AED6554B7}" type="datetime1">
              <a:rPr lang="en-GB" smtClean="0"/>
              <a:t>24/09/2022</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089378-68C6-44A4-8664-35139432DEB4}"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9B310D-DB2C-4976-A962-A2BC59AE9880}"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8EC0688-0D90-4528-B793-B5ED98B9F897}"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462B9A89-B8AF-4BB0-B150-82EC7727ADDF}" type="datetime1">
              <a:rPr lang="en-GB" smtClean="0"/>
              <a:t>24/09/2022</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93EA2CA-8B63-4548-9FD1-3382B8E8A3F8}" type="datetime1">
              <a:rPr lang="en-GB" smtClean="0"/>
              <a:t>24/09/2022</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29AE5F-0843-423F-A656-E9E287A4223B}" type="datetime1">
              <a:rPr lang="en-GB" smtClean="0"/>
              <a:t>24/09/2022</a:t>
            </a:fld>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90CBF5C-2084-4FBE-A957-9E595473375B}"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58D30-545C-46BE-8231-E232FDAE7025}" type="datetime1">
              <a:rPr lang="en-GB" smtClean="0"/>
              <a:t>24/09/2022</a:t>
            </a:fld>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7E0814-8D44-4328-B780-C2FAD2FC0587}" type="datetime1">
              <a:rPr lang="en-GB" smtClean="0"/>
              <a:t>24/09/2022</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309414-F8DF-4518-AAD9-6E9891DA4C46}" type="datetime1">
              <a:rPr lang="en-GB" smtClean="0"/>
              <a:t>24/09/2022</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AE0B1B3-B846-426D-8592-0936DCDB812B}" type="datetime1">
              <a:rPr lang="en-GB" smtClean="0"/>
              <a:t>24/09/2022</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Computational Complexity</a:t>
            </a:r>
            <a:endParaRPr lang="en-GB" dirty="0"/>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Steps/Statements </a:t>
            </a:r>
          </a:p>
        </p:txBody>
      </p:sp>
      <p:sp>
        <p:nvSpPr>
          <p:cNvPr id="3" name="Date Placeholder 2"/>
          <p:cNvSpPr>
            <a:spLocks noGrp="1"/>
          </p:cNvSpPr>
          <p:nvPr>
            <p:ph type="dt" sz="half" idx="10"/>
          </p:nvPr>
        </p:nvSpPr>
        <p:spPr/>
        <p:txBody>
          <a:bodyPr/>
          <a:lstStyle/>
          <a:p>
            <a:fld id="{48EC0688-0D90-4528-B793-B5ED98B9F897}"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10</a:t>
            </a:fld>
            <a:endParaRPr lang="en-GB"/>
          </a:p>
        </p:txBody>
      </p:sp>
      <p:sp>
        <p:nvSpPr>
          <p:cNvPr id="6" name="Content Placeholder 5"/>
          <p:cNvSpPr>
            <a:spLocks noGrp="1"/>
          </p:cNvSpPr>
          <p:nvPr>
            <p:ph sz="quarter" idx="1"/>
          </p:nvPr>
        </p:nvSpPr>
        <p:spPr/>
        <p:txBody>
          <a:bodyPr/>
          <a:lstStyle/>
          <a:p>
            <a:r>
              <a:rPr lang="en-US" dirty="0"/>
              <a:t>Advantages:</a:t>
            </a:r>
          </a:p>
          <a:p>
            <a:pPr lvl="1"/>
            <a:r>
              <a:rPr lang="en-US" dirty="0"/>
              <a:t>Is performed by studying a high-level description of the algorithm without need for implementation. </a:t>
            </a:r>
          </a:p>
          <a:p>
            <a:pPr lvl="1"/>
            <a:r>
              <a:rPr lang="en-US" dirty="0"/>
              <a:t>Allows us to evaluate the relative efﬁciency of any two algorithms in a way that is independent of the hardware and software environment.</a:t>
            </a:r>
          </a:p>
          <a:p>
            <a:pPr lvl="1"/>
            <a:r>
              <a:rPr lang="en-US" dirty="0"/>
              <a:t>Takes into account all possible inputs from best case to worst case.</a:t>
            </a:r>
          </a:p>
          <a:p>
            <a:r>
              <a:rPr lang="en-US" dirty="0"/>
              <a:t>Disadvantages:</a:t>
            </a:r>
          </a:p>
          <a:p>
            <a:pPr lvl="1"/>
            <a:r>
              <a:rPr lang="en-US" dirty="0"/>
              <a:t>Two different algorithm’s time cannot be directly compared</a:t>
            </a:r>
          </a:p>
          <a:p>
            <a:pPr lvl="1"/>
            <a:endParaRPr lang="en-US" dirty="0"/>
          </a:p>
          <a:p>
            <a:r>
              <a:rPr lang="en-US" dirty="0"/>
              <a:t>Solution?</a:t>
            </a:r>
          </a:p>
          <a:p>
            <a:pPr lvl="1"/>
            <a:r>
              <a:rPr lang="en-US" dirty="0"/>
              <a:t>Focus on growth rate /order of T(n), rather than it’s actual value</a:t>
            </a:r>
          </a:p>
          <a:p>
            <a:pPr lvl="1"/>
            <a:endParaRPr lang="en-US" dirty="0"/>
          </a:p>
          <a:p>
            <a:endParaRPr lang="en-US" dirty="0"/>
          </a:p>
          <a:p>
            <a:endParaRPr lang="en-US" dirty="0"/>
          </a:p>
        </p:txBody>
      </p:sp>
    </p:spTree>
    <p:extLst>
      <p:ext uri="{BB962C8B-B14F-4D97-AF65-F5344CB8AC3E}">
        <p14:creationId xmlns:p14="http://schemas.microsoft.com/office/powerpoint/2010/main" val="28264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a:t>Growth Order?</a:t>
            </a:r>
          </a:p>
        </p:txBody>
      </p:sp>
      <p:sp>
        <p:nvSpPr>
          <p:cNvPr id="4" name="Date Placeholder 3"/>
          <p:cNvSpPr>
            <a:spLocks noGrp="1"/>
          </p:cNvSpPr>
          <p:nvPr>
            <p:ph type="dt" sz="half" idx="10"/>
          </p:nvPr>
        </p:nvSpPr>
        <p:spPr/>
        <p:txBody>
          <a:bodyPr/>
          <a:lstStyle/>
          <a:p>
            <a:fld id="{F8E8A686-7418-43D2-8169-60F915511012}"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11</a:t>
            </a:fld>
            <a:endParaRPr lang="en-GB"/>
          </a:p>
        </p:txBody>
      </p:sp>
      <p:sp>
        <p:nvSpPr>
          <p:cNvPr id="174085" name="Rectangle 5"/>
          <p:cNvSpPr>
            <a:spLocks noGrp="1" noChangeArrowheads="1"/>
          </p:cNvSpPr>
          <p:nvPr>
            <p:ph sz="quarter" idx="1"/>
          </p:nvPr>
        </p:nvSpPr>
        <p:spPr/>
        <p:txBody>
          <a:bodyPr/>
          <a:lstStyle/>
          <a:p>
            <a:r>
              <a:rPr lang="en-US" dirty="0"/>
              <a:t>T(n)=3n+4		T(n)=5n		T(n)=n</a:t>
            </a:r>
            <a:r>
              <a:rPr lang="en-US" baseline="30000" dirty="0"/>
              <a:t>2</a:t>
            </a:r>
            <a:r>
              <a:rPr lang="en-US" dirty="0"/>
              <a:t>+100</a:t>
            </a:r>
          </a:p>
          <a:p>
            <a:pPr lvl="1"/>
            <a:r>
              <a:rPr lang="en-US" dirty="0"/>
              <a:t>Which one is efficient?</a:t>
            </a:r>
          </a:p>
          <a:p>
            <a:r>
              <a:rPr lang="en-US" dirty="0"/>
              <a:t>If growth order of one algorithm is slower than other algorithm for very larger n, we say that algorithm with slower growth order is more efficient than algorithm with faster growth order.</a:t>
            </a:r>
          </a:p>
          <a:p>
            <a:pPr lvl="1"/>
            <a:r>
              <a:rPr lang="en-US" dirty="0"/>
              <a:t>This process of approximating growth order of T(n) is called ASYMPTOTIC COMPLEXITY or ASYMPTOTIC BEHAVIOR of algorithm.</a:t>
            </a:r>
          </a:p>
          <a:p>
            <a:endParaRPr lang="en-US" dirty="0"/>
          </a:p>
        </p:txBody>
      </p:sp>
    </p:spTree>
    <p:extLst>
      <p:ext uri="{BB962C8B-B14F-4D97-AF65-F5344CB8AC3E}">
        <p14:creationId xmlns:p14="http://schemas.microsoft.com/office/powerpoint/2010/main" val="185350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a:t>Growth Order?</a:t>
            </a:r>
          </a:p>
        </p:txBody>
      </p:sp>
      <p:sp>
        <p:nvSpPr>
          <p:cNvPr id="4" name="Date Placeholder 3"/>
          <p:cNvSpPr>
            <a:spLocks noGrp="1"/>
          </p:cNvSpPr>
          <p:nvPr>
            <p:ph type="dt" sz="half" idx="10"/>
          </p:nvPr>
        </p:nvSpPr>
        <p:spPr/>
        <p:txBody>
          <a:bodyPr/>
          <a:lstStyle/>
          <a:p>
            <a:fld id="{F8E8A686-7418-43D2-8169-60F915511012}"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12</a:t>
            </a:fld>
            <a:endParaRPr lang="en-GB"/>
          </a:p>
        </p:txBody>
      </p:sp>
      <p:sp>
        <p:nvSpPr>
          <p:cNvPr id="174085" name="Rectangle 5"/>
          <p:cNvSpPr>
            <a:spLocks noGrp="1" noChangeArrowheads="1"/>
          </p:cNvSpPr>
          <p:nvPr>
            <p:ph sz="quarter" idx="1"/>
          </p:nvPr>
        </p:nvSpPr>
        <p:spPr/>
        <p:txBody>
          <a:bodyPr>
            <a:normAutofit fontScale="92500" lnSpcReduction="20000"/>
          </a:bodyPr>
          <a:lstStyle/>
          <a:p>
            <a:r>
              <a:rPr lang="en-US" dirty="0"/>
              <a:t>How much faster T(n) will grow for larger values of n?</a:t>
            </a:r>
          </a:p>
          <a:p>
            <a:endParaRPr lang="en-US" dirty="0"/>
          </a:p>
          <a:p>
            <a:endParaRPr lang="en-US" dirty="0"/>
          </a:p>
          <a:p>
            <a:endParaRPr lang="en-US" dirty="0"/>
          </a:p>
          <a:p>
            <a:endParaRPr lang="en-US" dirty="0"/>
          </a:p>
          <a:p>
            <a:endParaRPr lang="en-US" dirty="0"/>
          </a:p>
          <a:p>
            <a:r>
              <a:rPr lang="en-US" dirty="0"/>
              <a:t>As n grows large</a:t>
            </a:r>
          </a:p>
          <a:p>
            <a:pPr lvl="1"/>
            <a:r>
              <a:rPr lang="en-US" dirty="0"/>
              <a:t>Terms with n changes more than terms which are constant</a:t>
            </a:r>
          </a:p>
          <a:p>
            <a:pPr lvl="2"/>
            <a:r>
              <a:rPr lang="en-US" dirty="0"/>
              <a:t>constants can be ignored for larger values of n as their contribution to T remains same</a:t>
            </a:r>
          </a:p>
          <a:p>
            <a:pPr lvl="1"/>
            <a:r>
              <a:rPr lang="en-US" dirty="0"/>
              <a:t>Terms with largest order of n becomes dominant than terms with lower order of n</a:t>
            </a:r>
          </a:p>
          <a:p>
            <a:pPr lvl="2"/>
            <a:r>
              <a:rPr lang="en-US" dirty="0"/>
              <a:t>It means lower order terms can be neglected for larger values of n to find growth order, because their contribution to T grows at slower rate with compare to terms with higher order as n grows</a:t>
            </a:r>
          </a:p>
          <a:p>
            <a:pPr lvl="1"/>
            <a:r>
              <a:rPr lang="en-US" dirty="0"/>
              <a:t>Coefficients can also be neglected</a:t>
            </a:r>
          </a:p>
          <a:p>
            <a:pPr lvl="2"/>
            <a:r>
              <a:rPr lang="en-US" dirty="0"/>
              <a:t>They become irrelevant when comparing two functions with different order</a:t>
            </a:r>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08579195"/>
              </p:ext>
            </p:extLst>
          </p:nvPr>
        </p:nvGraphicFramePr>
        <p:xfrm>
          <a:off x="1053705" y="1767846"/>
          <a:ext cx="7264384" cy="1483360"/>
        </p:xfrm>
        <a:graphic>
          <a:graphicData uri="http://schemas.openxmlformats.org/drawingml/2006/table">
            <a:tbl>
              <a:tblPr firstRow="1" bandRow="1">
                <a:tableStyleId>{F5AB1C69-6EDB-4FF4-983F-18BD219EF322}</a:tableStyleId>
              </a:tblPr>
              <a:tblGrid>
                <a:gridCol w="1468678">
                  <a:extLst>
                    <a:ext uri="{9D8B030D-6E8A-4147-A177-3AD203B41FA5}">
                      <a16:colId xmlns:a16="http://schemas.microsoft.com/office/drawing/2014/main" val="20000"/>
                    </a:ext>
                  </a:extLst>
                </a:gridCol>
                <a:gridCol w="3701436">
                  <a:extLst>
                    <a:ext uri="{9D8B030D-6E8A-4147-A177-3AD203B41FA5}">
                      <a16:colId xmlns:a16="http://schemas.microsoft.com/office/drawing/2014/main" val="20001"/>
                    </a:ext>
                  </a:extLst>
                </a:gridCol>
                <a:gridCol w="2094270">
                  <a:extLst>
                    <a:ext uri="{9D8B030D-6E8A-4147-A177-3AD203B41FA5}">
                      <a16:colId xmlns:a16="http://schemas.microsoft.com/office/drawing/2014/main" val="3025781838"/>
                    </a:ext>
                  </a:extLst>
                </a:gridCol>
              </a:tblGrid>
              <a:tr h="370840">
                <a:tc>
                  <a:txBody>
                    <a:bodyPr/>
                    <a:lstStyle/>
                    <a:p>
                      <a:r>
                        <a:rPr lang="en-US" dirty="0"/>
                        <a:t>n</a:t>
                      </a:r>
                    </a:p>
                  </a:txBody>
                  <a:tcPr/>
                </a:tc>
                <a:tc>
                  <a:txBody>
                    <a:bodyPr/>
                    <a:lstStyle/>
                    <a:p>
                      <a:r>
                        <a:rPr lang="en-US" dirty="0"/>
                        <a:t>T(n)=5n</a:t>
                      </a:r>
                      <a:r>
                        <a:rPr lang="en-US" baseline="30000" dirty="0"/>
                        <a:t>2+</a:t>
                      </a:r>
                      <a:r>
                        <a:rPr lang="en-US" dirty="0"/>
                        <a:t>2n+5</a:t>
                      </a:r>
                    </a:p>
                  </a:txBody>
                  <a:tcPr/>
                </a:tc>
                <a:tc>
                  <a:txBody>
                    <a:bodyPr/>
                    <a:lstStyle/>
                    <a:p>
                      <a:r>
                        <a:rPr lang="en-US" dirty="0"/>
                        <a:t>T(n)=3n+3</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5*10,000+2*100+5</a:t>
                      </a:r>
                    </a:p>
                  </a:txBody>
                  <a:tcPr/>
                </a:tc>
                <a:tc>
                  <a:txBody>
                    <a:bodyPr/>
                    <a:lstStyle/>
                    <a:p>
                      <a:r>
                        <a:rPr lang="en-US" dirty="0"/>
                        <a:t>3*100+4</a:t>
                      </a:r>
                    </a:p>
                  </a:txBody>
                  <a:tcPr/>
                </a:tc>
                <a:extLst>
                  <a:ext uri="{0D108BD9-81ED-4DB2-BD59-A6C34878D82A}">
                    <a16:rowId xmlns:a16="http://schemas.microsoft.com/office/drawing/2014/main" val="10001"/>
                  </a:ext>
                </a:extLst>
              </a:tr>
              <a:tr h="370840">
                <a:tc>
                  <a:txBody>
                    <a:bodyPr/>
                    <a:lstStyle/>
                    <a:p>
                      <a:r>
                        <a:rPr lang="en-US" dirty="0"/>
                        <a:t>1,000</a:t>
                      </a:r>
                    </a:p>
                  </a:txBody>
                  <a:tcPr/>
                </a:tc>
                <a:tc>
                  <a:txBody>
                    <a:bodyPr/>
                    <a:lstStyle/>
                    <a:p>
                      <a:r>
                        <a:rPr lang="en-US" dirty="0"/>
                        <a:t>5*10,00,000+2*1,000+5</a:t>
                      </a:r>
                    </a:p>
                  </a:txBody>
                  <a:tcPr/>
                </a:tc>
                <a:tc>
                  <a:txBody>
                    <a:bodyPr/>
                    <a:lstStyle/>
                    <a:p>
                      <a:r>
                        <a:rPr lang="en-US" dirty="0"/>
                        <a:t>3*1,000+4</a:t>
                      </a:r>
                    </a:p>
                  </a:txBody>
                  <a:tcPr/>
                </a:tc>
                <a:extLst>
                  <a:ext uri="{0D108BD9-81ED-4DB2-BD59-A6C34878D82A}">
                    <a16:rowId xmlns:a16="http://schemas.microsoft.com/office/drawing/2014/main" val="10002"/>
                  </a:ext>
                </a:extLst>
              </a:tr>
              <a:tr h="370840">
                <a:tc>
                  <a:txBody>
                    <a:bodyPr/>
                    <a:lstStyle/>
                    <a:p>
                      <a:r>
                        <a:rPr lang="en-US" dirty="0"/>
                        <a:t>10,000</a:t>
                      </a:r>
                    </a:p>
                  </a:txBody>
                  <a:tcPr/>
                </a:tc>
                <a:tc>
                  <a:txBody>
                    <a:bodyPr/>
                    <a:lstStyle/>
                    <a:p>
                      <a:r>
                        <a:rPr lang="en-US" dirty="0"/>
                        <a:t>5*10,000,000,000+2*10,000+5</a:t>
                      </a:r>
                    </a:p>
                  </a:txBody>
                  <a:tcPr/>
                </a:tc>
                <a:tc>
                  <a:txBody>
                    <a:bodyPr/>
                    <a:lstStyle/>
                    <a:p>
                      <a:r>
                        <a:rPr lang="en-US" dirty="0"/>
                        <a:t>3*10,000+4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34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Analysis</a:t>
            </a:r>
          </a:p>
        </p:txBody>
      </p:sp>
      <p:sp>
        <p:nvSpPr>
          <p:cNvPr id="3" name="Date Placeholder 2"/>
          <p:cNvSpPr>
            <a:spLocks noGrp="1"/>
          </p:cNvSpPr>
          <p:nvPr>
            <p:ph type="dt" sz="half" idx="10"/>
          </p:nvPr>
        </p:nvSpPr>
        <p:spPr/>
        <p:txBody>
          <a:bodyPr/>
          <a:lstStyle/>
          <a:p>
            <a:fld id="{48EC0688-0D90-4528-B793-B5ED98B9F897}"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13</a:t>
            </a:fld>
            <a:endParaRPr lang="en-GB"/>
          </a:p>
        </p:txBody>
      </p:sp>
      <p:sp>
        <p:nvSpPr>
          <p:cNvPr id="6" name="Content Placeholder 5"/>
          <p:cNvSpPr>
            <a:spLocks noGrp="1"/>
          </p:cNvSpPr>
          <p:nvPr>
            <p:ph sz="quarter" idx="1"/>
          </p:nvPr>
        </p:nvSpPr>
        <p:spPr/>
        <p:txBody>
          <a:bodyPr>
            <a:normAutofit/>
          </a:bodyPr>
          <a:lstStyle/>
          <a:p>
            <a:r>
              <a:rPr lang="en-US" dirty="0"/>
              <a:t>Asymptotic analysis is very useful for comparing algorithm efficiency. It defines the growth order of algorithm rather than exact number of steps.</a:t>
            </a:r>
          </a:p>
          <a:p>
            <a:r>
              <a:rPr lang="en-US" dirty="0"/>
              <a:t>As steps are not universally defined, so T(n) is not very accurate approach to measure time complexity. Moreover, every machine can take different time for given steps.</a:t>
            </a:r>
          </a:p>
          <a:p>
            <a:r>
              <a:rPr lang="en-US" dirty="0"/>
              <a:t>So Asymptotic analysis categorize the algorithms on basis of their growth order</a:t>
            </a:r>
          </a:p>
          <a:p>
            <a:pPr lvl="1"/>
            <a:r>
              <a:rPr lang="en-US" dirty="0"/>
              <a:t>T(n)= 3n+4</a:t>
            </a:r>
            <a:r>
              <a:rPr lang="en-US" dirty="0">
                <a:sym typeface="Wingdings" panose="05000000000000000000" pitchFamily="2" charset="2"/>
              </a:rPr>
              <a:t>O(n)	T(n)=n</a:t>
            </a:r>
            <a:r>
              <a:rPr lang="en-US" baseline="30000" dirty="0">
                <a:sym typeface="Wingdings" panose="05000000000000000000" pitchFamily="2" charset="2"/>
              </a:rPr>
              <a:t>2</a:t>
            </a:r>
            <a:r>
              <a:rPr lang="en-US" dirty="0">
                <a:sym typeface="Wingdings" panose="05000000000000000000" pitchFamily="2" charset="2"/>
              </a:rPr>
              <a:t>+5n+100O(n</a:t>
            </a:r>
            <a:r>
              <a:rPr lang="en-US" baseline="30000" dirty="0">
                <a:sym typeface="Wingdings" panose="05000000000000000000" pitchFamily="2" charset="2"/>
              </a:rPr>
              <a:t>2</a:t>
            </a:r>
            <a:r>
              <a:rPr lang="en-US" dirty="0">
                <a:sym typeface="Wingdings" panose="05000000000000000000" pitchFamily="2" charset="2"/>
              </a:rPr>
              <a:t>)	T(n)= 7n+1000O(n)	</a:t>
            </a:r>
          </a:p>
          <a:p>
            <a:pPr lvl="1"/>
            <a:r>
              <a:rPr lang="en-US" dirty="0">
                <a:sym typeface="Wingdings" panose="05000000000000000000" pitchFamily="2" charset="2"/>
              </a:rPr>
              <a:t>Algorithm with complexity Order n</a:t>
            </a:r>
            <a:r>
              <a:rPr lang="en-US" baseline="30000" dirty="0">
                <a:sym typeface="Wingdings" panose="05000000000000000000" pitchFamily="2" charset="2"/>
              </a:rPr>
              <a:t>2</a:t>
            </a:r>
            <a:r>
              <a:rPr lang="en-US" dirty="0">
                <a:sym typeface="Wingdings" panose="05000000000000000000" pitchFamily="2" charset="2"/>
              </a:rPr>
              <a:t> is slower than algorithm with Order n</a:t>
            </a:r>
          </a:p>
          <a:p>
            <a:r>
              <a:rPr lang="en-US" dirty="0">
                <a:sym typeface="Wingdings" panose="05000000000000000000" pitchFamily="2" charset="2"/>
              </a:rPr>
              <a:t>O  stands for Order, and is referred as Big-O</a:t>
            </a:r>
            <a:endParaRPr lang="en-US" dirty="0"/>
          </a:p>
          <a:p>
            <a:endParaRPr lang="en-US" dirty="0"/>
          </a:p>
        </p:txBody>
      </p:sp>
    </p:spTree>
    <p:extLst>
      <p:ext uri="{BB962C8B-B14F-4D97-AF65-F5344CB8AC3E}">
        <p14:creationId xmlns:p14="http://schemas.microsoft.com/office/powerpoint/2010/main" val="349206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What is Big-O?</a:t>
            </a:r>
          </a:p>
        </p:txBody>
      </p:sp>
      <p:sp>
        <p:nvSpPr>
          <p:cNvPr id="6" name="Date Placeholder 5"/>
          <p:cNvSpPr>
            <a:spLocks noGrp="1"/>
          </p:cNvSpPr>
          <p:nvPr>
            <p:ph type="dt" sz="half" idx="10"/>
          </p:nvPr>
        </p:nvSpPr>
        <p:spPr/>
        <p:txBody>
          <a:bodyPr/>
          <a:lstStyle/>
          <a:p>
            <a:fld id="{A8E75B88-D38F-4E23-85FD-AF3E95A071DB}" type="datetime1">
              <a:rPr lang="en-GB" smtClean="0"/>
              <a:t>24/09/2022</a:t>
            </a:fld>
            <a:endParaRPr lang="en-GB"/>
          </a:p>
        </p:txBody>
      </p:sp>
      <p:sp>
        <p:nvSpPr>
          <p:cNvPr id="7" name="Footer Placeholder 6"/>
          <p:cNvSpPr>
            <a:spLocks noGrp="1"/>
          </p:cNvSpPr>
          <p:nvPr>
            <p:ph type="ftr" sz="quarter" idx="11"/>
          </p:nvPr>
        </p:nvSpPr>
        <p:spPr/>
        <p:txBody>
          <a:bodyPr/>
          <a:lstStyle/>
          <a:p>
            <a:r>
              <a:rPr lang="en-GB"/>
              <a:t>Saba Anwar, Computer Science Department- CIIT Lahore</a:t>
            </a:r>
          </a:p>
        </p:txBody>
      </p:sp>
      <p:sp>
        <p:nvSpPr>
          <p:cNvPr id="8" name="Slide Number Placeholder 7"/>
          <p:cNvSpPr>
            <a:spLocks noGrp="1"/>
          </p:cNvSpPr>
          <p:nvPr>
            <p:ph type="sldNum" sz="quarter" idx="12"/>
          </p:nvPr>
        </p:nvSpPr>
        <p:spPr/>
        <p:txBody>
          <a:bodyPr/>
          <a:lstStyle/>
          <a:p>
            <a:fld id="{36450FFA-A71B-4322-B1E1-9AE765221D17}" type="slidenum">
              <a:rPr lang="en-GB" smtClean="0"/>
              <a:t>14</a:t>
            </a:fld>
            <a:endParaRPr lang="en-GB"/>
          </a:p>
        </p:txBody>
      </p:sp>
      <p:sp>
        <p:nvSpPr>
          <p:cNvPr id="13315" name="Rectangle 3"/>
          <p:cNvSpPr>
            <a:spLocks noGrp="1" noChangeArrowheads="1"/>
          </p:cNvSpPr>
          <p:nvPr>
            <p:ph sz="quarter" idx="1"/>
          </p:nvPr>
        </p:nvSpPr>
        <p:spPr/>
        <p:txBody>
          <a:bodyPr>
            <a:normAutofit fontScale="92500" lnSpcReduction="20000"/>
          </a:bodyPr>
          <a:lstStyle/>
          <a:p>
            <a:r>
              <a:rPr lang="en-US" dirty="0"/>
              <a:t>Let </a:t>
            </a:r>
            <a:r>
              <a:rPr lang="en-US" i="1" dirty="0"/>
              <a:t>f </a:t>
            </a:r>
            <a:r>
              <a:rPr lang="en-US" dirty="0"/>
              <a:t>(</a:t>
            </a:r>
            <a:r>
              <a:rPr lang="en-US" i="1" dirty="0"/>
              <a:t>n</a:t>
            </a:r>
            <a:r>
              <a:rPr lang="en-US" dirty="0"/>
              <a:t>) and </a:t>
            </a:r>
            <a:r>
              <a:rPr lang="en-US" i="1" dirty="0"/>
              <a:t>g</a:t>
            </a:r>
            <a:r>
              <a:rPr lang="en-US" dirty="0"/>
              <a:t>(</a:t>
            </a:r>
            <a:r>
              <a:rPr lang="en-US" i="1" dirty="0"/>
              <a:t>n</a:t>
            </a:r>
            <a:r>
              <a:rPr lang="en-US" dirty="0"/>
              <a:t>) are two functions mapping nonnegative integers to real numbers. We say that </a:t>
            </a:r>
            <a:r>
              <a:rPr lang="en-US" i="1" dirty="0"/>
              <a:t>f </a:t>
            </a:r>
            <a:r>
              <a:rPr lang="en-US" dirty="0"/>
              <a:t>(</a:t>
            </a:r>
            <a:r>
              <a:rPr lang="en-US" i="1" dirty="0"/>
              <a:t>n</a:t>
            </a:r>
            <a:r>
              <a:rPr lang="en-US" dirty="0"/>
              <a:t>) is </a:t>
            </a:r>
            <a:r>
              <a:rPr lang="en-US" b="1" i="1" dirty="0"/>
              <a:t>O</a:t>
            </a:r>
            <a:r>
              <a:rPr lang="en-US" dirty="0"/>
              <a:t>(</a:t>
            </a:r>
            <a:r>
              <a:rPr lang="en-US" i="1" dirty="0"/>
              <a:t>g</a:t>
            </a:r>
            <a:r>
              <a:rPr lang="en-US" dirty="0"/>
              <a:t>(</a:t>
            </a:r>
            <a:r>
              <a:rPr lang="en-US" i="1" dirty="0"/>
              <a:t>n</a:t>
            </a:r>
            <a:r>
              <a:rPr lang="en-US" dirty="0"/>
              <a:t>)) if there exist a real constant </a:t>
            </a:r>
            <a:r>
              <a:rPr lang="en-US" i="1" dirty="0"/>
              <a:t>c </a:t>
            </a:r>
            <a:r>
              <a:rPr lang="en-US" dirty="0"/>
              <a:t>&gt; 0 and an integer constant </a:t>
            </a:r>
            <a:r>
              <a:rPr lang="en-US" i="1" dirty="0"/>
              <a:t>n</a:t>
            </a:r>
            <a:r>
              <a:rPr lang="en-US" baseline="-25000" dirty="0"/>
              <a:t>0</a:t>
            </a:r>
            <a:r>
              <a:rPr lang="en-US" dirty="0"/>
              <a:t> ≥ 1 such that:</a:t>
            </a:r>
          </a:p>
          <a:p>
            <a:pPr marL="0" indent="0">
              <a:buNone/>
            </a:pPr>
            <a:r>
              <a:rPr lang="pt-BR" dirty="0"/>
              <a:t>			f (n) ≤ c* g(n), for all n ≥ n</a:t>
            </a:r>
            <a:r>
              <a:rPr lang="pt-BR" baseline="-25000" dirty="0"/>
              <a:t>0</a:t>
            </a:r>
            <a:r>
              <a:rPr lang="pt-BR" dirty="0"/>
              <a:t>.</a:t>
            </a:r>
            <a:endParaRPr lang="en-US" dirty="0"/>
          </a:p>
          <a:p>
            <a:r>
              <a:rPr lang="en-US" dirty="0"/>
              <a:t>Example: T(n)= 8n-2</a:t>
            </a:r>
            <a:r>
              <a:rPr lang="en-US" dirty="0">
                <a:sym typeface="Wingdings" pitchFamily="2" charset="2"/>
              </a:rPr>
              <a:t>O(n)</a:t>
            </a:r>
          </a:p>
          <a:p>
            <a:r>
              <a:rPr lang="en-US" dirty="0">
                <a:sym typeface="Wingdings" pitchFamily="2" charset="2"/>
              </a:rPr>
              <a:t>How?</a:t>
            </a:r>
          </a:p>
          <a:p>
            <a:pPr lvl="1"/>
            <a:r>
              <a:rPr lang="en-US" sz="2000" dirty="0"/>
              <a:t>we need to find a real constant </a:t>
            </a:r>
            <a:r>
              <a:rPr lang="en-US" sz="2000" i="1" dirty="0"/>
              <a:t>c</a:t>
            </a:r>
            <a:r>
              <a:rPr lang="en-US" sz="2000" dirty="0"/>
              <a:t>&gt;0 and </a:t>
            </a:r>
          </a:p>
          <a:p>
            <a:pPr marL="509588" lvl="1" indent="0">
              <a:buNone/>
            </a:pPr>
            <a:r>
              <a:rPr lang="en-US" sz="2000" dirty="0"/>
              <a:t>an integer constant </a:t>
            </a:r>
            <a:r>
              <a:rPr lang="en-US" sz="2000" i="1" dirty="0"/>
              <a:t>n</a:t>
            </a:r>
            <a:r>
              <a:rPr lang="en-US" sz="2000" baseline="-25000" dirty="0"/>
              <a:t>0</a:t>
            </a:r>
            <a:r>
              <a:rPr lang="en-US" sz="2000" dirty="0"/>
              <a:t>≥ 1 such that</a:t>
            </a:r>
          </a:p>
          <a:p>
            <a:pPr marL="509588" lvl="1" indent="0">
              <a:buNone/>
            </a:pPr>
            <a:r>
              <a:rPr lang="en-US" sz="2000" dirty="0"/>
              <a:t>8</a:t>
            </a:r>
            <a:r>
              <a:rPr lang="en-US" sz="2000" i="1" dirty="0"/>
              <a:t>n</a:t>
            </a:r>
            <a:r>
              <a:rPr lang="en-US" sz="2000" dirty="0"/>
              <a:t>+2 ≤ </a:t>
            </a:r>
            <a:r>
              <a:rPr lang="en-US" sz="2000" i="1" dirty="0" err="1"/>
              <a:t>cn</a:t>
            </a:r>
            <a:r>
              <a:rPr lang="en-US" sz="2000" i="1" dirty="0"/>
              <a:t> </a:t>
            </a:r>
            <a:r>
              <a:rPr lang="en-US" sz="2000" dirty="0"/>
              <a:t>for every integer </a:t>
            </a:r>
            <a:r>
              <a:rPr lang="en-US" sz="2000" i="1" dirty="0"/>
              <a:t>n </a:t>
            </a:r>
            <a:r>
              <a:rPr lang="en-US" sz="2000" dirty="0"/>
              <a:t>≥ </a:t>
            </a:r>
            <a:r>
              <a:rPr lang="en-US" sz="2000" i="1" dirty="0"/>
              <a:t>n</a:t>
            </a:r>
            <a:r>
              <a:rPr lang="en-US" sz="2000" baseline="-25000" dirty="0"/>
              <a:t>0</a:t>
            </a:r>
            <a:r>
              <a:rPr lang="en-US" sz="2000" dirty="0"/>
              <a:t>.</a:t>
            </a:r>
          </a:p>
          <a:p>
            <a:pPr marL="509588" lvl="1" indent="0">
              <a:buNone/>
            </a:pPr>
            <a:r>
              <a:rPr lang="en-US" sz="2000" dirty="0"/>
              <a:t>c=10</a:t>
            </a:r>
          </a:p>
          <a:p>
            <a:pPr marL="509588" lvl="1" indent="0">
              <a:buNone/>
            </a:pPr>
            <a:r>
              <a:rPr lang="en-US" sz="2000" dirty="0"/>
              <a:t>n</a:t>
            </a:r>
            <a:r>
              <a:rPr lang="en-US" sz="2000" baseline="-25000" dirty="0"/>
              <a:t>0</a:t>
            </a:r>
            <a:r>
              <a:rPr lang="en-US" sz="2000" dirty="0"/>
              <a:t>=1</a:t>
            </a:r>
          </a:p>
          <a:p>
            <a:pPr marL="509588" lvl="1" indent="0">
              <a:buNone/>
            </a:pPr>
            <a:endParaRPr lang="en-US" sz="2000" dirty="0"/>
          </a:p>
          <a:p>
            <a:pPr marL="509588" lvl="1" indent="0">
              <a:buNone/>
            </a:pPr>
            <a:endParaRPr lang="en-US" sz="2000" dirty="0"/>
          </a:p>
          <a:p>
            <a:pPr marL="578168" indent="-342900"/>
            <a:r>
              <a:rPr lang="en-US" dirty="0"/>
              <a:t>g(n) is called the </a:t>
            </a:r>
            <a:r>
              <a:rPr lang="en-US" b="1" dirty="0"/>
              <a:t>upper bound or Order</a:t>
            </a:r>
            <a:r>
              <a:rPr lang="en-US" dirty="0"/>
              <a:t> of  f(n)</a:t>
            </a:r>
          </a:p>
          <a:p>
            <a:pPr marL="852488" lvl="1" indent="-342900"/>
            <a:r>
              <a:rPr lang="en-US" dirty="0"/>
              <a:t>Upper bound means f(n) will not grow faster than g(n) for given c and </a:t>
            </a:r>
            <a:r>
              <a:rPr lang="en-US" sz="2400" i="1" dirty="0"/>
              <a:t>n</a:t>
            </a:r>
            <a:r>
              <a:rPr lang="en-US" sz="2400" baseline="-25000" dirty="0"/>
              <a:t>0</a:t>
            </a:r>
            <a:endParaRPr lang="en-US" dirty="0"/>
          </a:p>
          <a:p>
            <a:pPr marL="509588" lvl="1"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293" y="2358662"/>
            <a:ext cx="4107894" cy="3065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10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a:t>
            </a:r>
          </a:p>
        </p:txBody>
      </p:sp>
      <p:sp>
        <p:nvSpPr>
          <p:cNvPr id="3" name="Date Placeholder 2"/>
          <p:cNvSpPr>
            <a:spLocks noGrp="1"/>
          </p:cNvSpPr>
          <p:nvPr>
            <p:ph type="dt" sz="half" idx="10"/>
          </p:nvPr>
        </p:nvSpPr>
        <p:spPr/>
        <p:txBody>
          <a:bodyPr/>
          <a:lstStyle/>
          <a:p>
            <a:fld id="{6E7C0768-EC8C-40E9-AFEA-5CB7C645F497}"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15</a:t>
            </a:fld>
            <a:endParaRPr lang="en-GB"/>
          </a:p>
        </p:txBody>
      </p:sp>
      <p:sp>
        <p:nvSpPr>
          <p:cNvPr id="6" name="Content Placeholder 5"/>
          <p:cNvSpPr>
            <a:spLocks noGrp="1"/>
          </p:cNvSpPr>
          <p:nvPr>
            <p:ph sz="quarter" idx="1"/>
          </p:nvPr>
        </p:nvSpPr>
        <p:spPr/>
        <p:txBody>
          <a:bodyPr>
            <a:normAutofit/>
          </a:bodyPr>
          <a:lstStyle/>
          <a:p>
            <a:pPr defTabSz="457200">
              <a:spcBef>
                <a:spcPct val="20000"/>
              </a:spcBef>
              <a:spcAft>
                <a:spcPts val="600"/>
              </a:spcAft>
              <a:buClr>
                <a:schemeClr val="accent2"/>
              </a:buClr>
              <a:buSzPct val="92000"/>
            </a:pPr>
            <a:r>
              <a:rPr lang="en-US" dirty="0"/>
              <a:t>Example:  T(n) = n</a:t>
            </a:r>
            <a:r>
              <a:rPr lang="en-US" baseline="30000" dirty="0"/>
              <a:t>2</a:t>
            </a:r>
            <a:r>
              <a:rPr lang="en-US" dirty="0"/>
              <a:t> + 3n + 4</a:t>
            </a:r>
            <a:r>
              <a:rPr lang="en-US" dirty="0">
                <a:sym typeface="Wingdings" pitchFamily="2" charset="2"/>
              </a:rPr>
              <a:t>O(n</a:t>
            </a:r>
            <a:r>
              <a:rPr lang="en-US" baseline="30000" dirty="0">
                <a:sym typeface="Wingdings" pitchFamily="2" charset="2"/>
              </a:rPr>
              <a:t>2)</a:t>
            </a:r>
            <a:endParaRPr lang="en-US" baseline="30000" dirty="0"/>
          </a:p>
          <a:p>
            <a:pPr marL="274320" lvl="1" indent="0">
              <a:buNone/>
            </a:pPr>
            <a:r>
              <a:rPr lang="en-US" dirty="0"/>
              <a:t>c=8</a:t>
            </a:r>
          </a:p>
          <a:p>
            <a:pPr marL="274320" lvl="1" indent="0">
              <a:buNone/>
            </a:pPr>
            <a:r>
              <a:rPr lang="en-US" dirty="0"/>
              <a:t>n</a:t>
            </a:r>
            <a:r>
              <a:rPr lang="en-US" baseline="-25000" dirty="0"/>
              <a:t>0</a:t>
            </a:r>
            <a:r>
              <a:rPr lang="en-US" dirty="0"/>
              <a:t>=1</a:t>
            </a:r>
          </a:p>
          <a:p>
            <a:pPr marL="274320" lvl="1" indent="0">
              <a:buNone/>
            </a:pPr>
            <a:endParaRPr lang="en-US" dirty="0">
              <a:solidFill>
                <a:schemeClr val="tx2"/>
              </a:solidFill>
            </a:endParaRPr>
          </a:p>
          <a:p>
            <a:r>
              <a:rPr lang="en-US" dirty="0"/>
              <a:t>Example: T(n)=3log(</a:t>
            </a:r>
            <a:r>
              <a:rPr lang="en-US" i="1" dirty="0"/>
              <a:t>n)</a:t>
            </a:r>
            <a:r>
              <a:rPr lang="en-US" dirty="0"/>
              <a:t>+2 </a:t>
            </a:r>
            <a:r>
              <a:rPr lang="en-US" dirty="0">
                <a:sym typeface="Wingdings" pitchFamily="2" charset="2"/>
              </a:rPr>
              <a:t></a:t>
            </a:r>
            <a:r>
              <a:rPr lang="en-US" i="1" dirty="0"/>
              <a:t>O</a:t>
            </a:r>
            <a:r>
              <a:rPr lang="en-US" dirty="0"/>
              <a:t>(log(</a:t>
            </a:r>
            <a:r>
              <a:rPr lang="en-US" i="1" dirty="0"/>
              <a:t>n)</a:t>
            </a:r>
            <a:r>
              <a:rPr lang="en-US" dirty="0"/>
              <a:t>).</a:t>
            </a:r>
          </a:p>
          <a:p>
            <a:pPr marL="274320" lvl="1" indent="0">
              <a:buNone/>
            </a:pPr>
            <a:r>
              <a:rPr lang="en-US" dirty="0"/>
              <a:t>c=5</a:t>
            </a:r>
          </a:p>
          <a:p>
            <a:pPr marL="274320" lvl="1" indent="0">
              <a:buNone/>
            </a:pPr>
            <a:r>
              <a:rPr lang="en-US" dirty="0"/>
              <a:t>n</a:t>
            </a:r>
            <a:r>
              <a:rPr lang="en-US" baseline="-25000" dirty="0"/>
              <a:t>0</a:t>
            </a:r>
            <a:r>
              <a:rPr lang="en-US" dirty="0"/>
              <a:t>=2 </a:t>
            </a:r>
          </a:p>
          <a:p>
            <a:pPr marL="274320" lvl="1" indent="0">
              <a:buNone/>
            </a:pPr>
            <a:r>
              <a:rPr lang="en-US" dirty="0"/>
              <a:t>Note that log(n) is zero for n = 1. That is why we use  n</a:t>
            </a:r>
            <a:r>
              <a:rPr lang="en-US" baseline="-25000" dirty="0"/>
              <a:t>0</a:t>
            </a:r>
            <a:r>
              <a:rPr lang="en-US" dirty="0"/>
              <a:t> = 2.</a:t>
            </a:r>
          </a:p>
        </p:txBody>
      </p:sp>
    </p:spTree>
    <p:extLst>
      <p:ext uri="{BB962C8B-B14F-4D97-AF65-F5344CB8AC3E}">
        <p14:creationId xmlns:p14="http://schemas.microsoft.com/office/powerpoint/2010/main" val="258052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Big-O Rules</a:t>
            </a:r>
          </a:p>
        </p:txBody>
      </p:sp>
      <p:sp>
        <p:nvSpPr>
          <p:cNvPr id="4" name="Date Placeholder 3"/>
          <p:cNvSpPr>
            <a:spLocks noGrp="1"/>
          </p:cNvSpPr>
          <p:nvPr>
            <p:ph type="dt" sz="half" idx="10"/>
          </p:nvPr>
        </p:nvSpPr>
        <p:spPr/>
        <p:txBody>
          <a:bodyPr/>
          <a:lstStyle/>
          <a:p>
            <a:fld id="{8B3D770B-26E8-43EE-BB49-93A6C21218A5}"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16</a:t>
            </a:fld>
            <a:endParaRPr lang="en-GB"/>
          </a:p>
        </p:txBody>
      </p:sp>
      <p:sp>
        <p:nvSpPr>
          <p:cNvPr id="15363" name="Rectangle 3"/>
          <p:cNvSpPr>
            <a:spLocks noGrp="1" noChangeArrowheads="1"/>
          </p:cNvSpPr>
          <p:nvPr>
            <p:ph sz="quarter" idx="1"/>
          </p:nvPr>
        </p:nvSpPr>
        <p:spPr/>
        <p:txBody>
          <a:bodyPr/>
          <a:lstStyle/>
          <a:p>
            <a:pPr marL="514350" indent="-514350">
              <a:buFont typeface="+mj-lt"/>
              <a:buAutoNum type="arabicPeriod"/>
            </a:pPr>
            <a:r>
              <a:rPr lang="en-US" dirty="0"/>
              <a:t>If </a:t>
            </a:r>
            <a:r>
              <a:rPr lang="en-US" b="1" i="1" dirty="0"/>
              <a:t>f</a:t>
            </a:r>
            <a:r>
              <a:rPr lang="en-US" dirty="0"/>
              <a:t>(</a:t>
            </a:r>
            <a:r>
              <a:rPr lang="en-US" b="1" i="1" dirty="0"/>
              <a:t>n</a:t>
            </a:r>
            <a:r>
              <a:rPr lang="en-US" dirty="0"/>
              <a:t>) is a polynomial of degree </a:t>
            </a:r>
            <a:r>
              <a:rPr lang="en-US" b="1" i="1" dirty="0"/>
              <a:t>d</a:t>
            </a:r>
            <a:r>
              <a:rPr lang="en-US" dirty="0"/>
              <a:t>, then </a:t>
            </a:r>
            <a:r>
              <a:rPr lang="en-US" b="1" i="1" dirty="0"/>
              <a:t>f</a:t>
            </a:r>
            <a:r>
              <a:rPr lang="en-US" dirty="0"/>
              <a:t>(</a:t>
            </a:r>
            <a:r>
              <a:rPr lang="en-US" b="1" i="1" dirty="0"/>
              <a:t>n</a:t>
            </a:r>
            <a:r>
              <a:rPr lang="en-US" dirty="0"/>
              <a:t>) is </a:t>
            </a:r>
            <a:r>
              <a:rPr lang="en-US" b="1" i="1" dirty="0"/>
              <a:t>O</a:t>
            </a:r>
            <a:r>
              <a:rPr lang="en-US" dirty="0"/>
              <a:t>(</a:t>
            </a:r>
            <a:r>
              <a:rPr lang="en-US" b="1" i="1" dirty="0" err="1"/>
              <a:t>n</a:t>
            </a:r>
            <a:r>
              <a:rPr lang="en-US" b="1" i="1" baseline="30000" dirty="0" err="1"/>
              <a:t>d</a:t>
            </a:r>
            <a:r>
              <a:rPr lang="en-US" dirty="0"/>
              <a:t>).</a:t>
            </a:r>
          </a:p>
          <a:p>
            <a:pPr lvl="1"/>
            <a:r>
              <a:rPr lang="en-US" dirty="0"/>
              <a:t>Drop lower-order terms</a:t>
            </a:r>
          </a:p>
          <a:p>
            <a:pPr lvl="1"/>
            <a:r>
              <a:rPr lang="en-US" dirty="0"/>
              <a:t>Drop constant factors</a:t>
            </a:r>
          </a:p>
          <a:p>
            <a:pPr lvl="1"/>
            <a:r>
              <a:rPr lang="en-US" dirty="0"/>
              <a:t>Example: T(n)=5n</a:t>
            </a:r>
            <a:r>
              <a:rPr lang="en-US" baseline="30000" dirty="0"/>
              <a:t>2</a:t>
            </a:r>
            <a:r>
              <a:rPr lang="en-US" dirty="0"/>
              <a:t>+n</a:t>
            </a:r>
            <a:r>
              <a:rPr lang="en-US" dirty="0">
                <a:sym typeface="Wingdings" pitchFamily="2" charset="2"/>
              </a:rPr>
              <a:t></a:t>
            </a:r>
            <a:r>
              <a:rPr lang="en-US" b="1" i="1" dirty="0">
                <a:sym typeface="Wingdings" pitchFamily="2" charset="2"/>
              </a:rPr>
              <a:t>O(n</a:t>
            </a:r>
            <a:r>
              <a:rPr lang="en-US" b="1" i="1" baseline="30000" dirty="0">
                <a:sym typeface="Wingdings" pitchFamily="2" charset="2"/>
              </a:rPr>
              <a:t>2</a:t>
            </a:r>
            <a:r>
              <a:rPr lang="en-US" b="1" i="1" dirty="0">
                <a:sym typeface="Wingdings" pitchFamily="2" charset="2"/>
              </a:rPr>
              <a:t>)</a:t>
            </a:r>
            <a:r>
              <a:rPr lang="en-US" b="1" i="1" dirty="0"/>
              <a:t> </a:t>
            </a:r>
          </a:p>
          <a:p>
            <a:pPr marL="514350" indent="-514350">
              <a:buFont typeface="+mj-lt"/>
              <a:buAutoNum type="arabicPeriod"/>
            </a:pPr>
            <a:r>
              <a:rPr lang="en-US" dirty="0"/>
              <a:t>If </a:t>
            </a:r>
            <a:r>
              <a:rPr lang="en-US" b="1" i="1" dirty="0"/>
              <a:t>f(n)</a:t>
            </a:r>
            <a:r>
              <a:rPr lang="en-US" dirty="0"/>
              <a:t>=c where c is any constant, then </a:t>
            </a:r>
            <a:r>
              <a:rPr lang="en-US" b="1" i="1" dirty="0"/>
              <a:t>f(n)</a:t>
            </a:r>
            <a:r>
              <a:rPr lang="en-US" dirty="0"/>
              <a:t> is </a:t>
            </a:r>
            <a:r>
              <a:rPr lang="en-US" b="1" i="1" dirty="0"/>
              <a:t>O(1)</a:t>
            </a:r>
          </a:p>
          <a:p>
            <a:pPr marL="514350" indent="-514350">
              <a:buFont typeface="+mj-lt"/>
              <a:buAutoNum type="arabicPeriod"/>
            </a:pPr>
            <a:r>
              <a:rPr lang="en-US" dirty="0"/>
              <a:t>Use the smallest possible class of functions</a:t>
            </a:r>
          </a:p>
          <a:p>
            <a:pPr lvl="1"/>
            <a:r>
              <a:rPr lang="en-US" dirty="0"/>
              <a:t>Say “2</a:t>
            </a:r>
            <a:r>
              <a:rPr lang="en-US" b="1" i="1" dirty="0"/>
              <a:t>n +3 </a:t>
            </a:r>
            <a:r>
              <a:rPr lang="en-US" dirty="0"/>
              <a:t>is </a:t>
            </a:r>
            <a:r>
              <a:rPr lang="en-US" b="1" i="1" dirty="0"/>
              <a:t>O</a:t>
            </a:r>
            <a:r>
              <a:rPr lang="en-US" dirty="0"/>
              <a:t>(</a:t>
            </a:r>
            <a:r>
              <a:rPr lang="en-US" b="1" i="1" dirty="0"/>
              <a:t>n</a:t>
            </a:r>
            <a:r>
              <a:rPr lang="en-US" dirty="0"/>
              <a:t>)” instead of “</a:t>
            </a:r>
            <a:r>
              <a:rPr lang="en-US" b="1" i="1" dirty="0"/>
              <a:t>O</a:t>
            </a:r>
            <a:r>
              <a:rPr lang="en-US" dirty="0"/>
              <a:t>(</a:t>
            </a:r>
            <a:r>
              <a:rPr lang="en-US" b="1" i="1" dirty="0"/>
              <a:t>n</a:t>
            </a:r>
            <a:r>
              <a:rPr lang="en-US" baseline="30000" dirty="0"/>
              <a:t>2</a:t>
            </a:r>
            <a:r>
              <a:rPr lang="en-US" dirty="0"/>
              <a:t>)”</a:t>
            </a:r>
          </a:p>
          <a:p>
            <a:pPr lvl="1"/>
            <a:r>
              <a:rPr lang="en-US" dirty="0"/>
              <a:t>5n</a:t>
            </a:r>
            <a:r>
              <a:rPr lang="en-US" baseline="30000" dirty="0"/>
              <a:t>2</a:t>
            </a:r>
            <a:r>
              <a:rPr lang="en-US" dirty="0"/>
              <a:t>+n is </a:t>
            </a:r>
            <a:r>
              <a:rPr lang="en-US" b="1" i="1" dirty="0"/>
              <a:t>O(n</a:t>
            </a:r>
            <a:r>
              <a:rPr lang="en-US" b="1" i="1" baseline="30000" dirty="0"/>
              <a:t>2</a:t>
            </a:r>
            <a:r>
              <a:rPr lang="en-US" b="1" i="1" dirty="0"/>
              <a:t>)</a:t>
            </a:r>
            <a:r>
              <a:rPr lang="en-US" dirty="0"/>
              <a:t> rather than O(n) or </a:t>
            </a:r>
            <a:r>
              <a:rPr lang="en-US" b="1" i="1" dirty="0"/>
              <a:t>O(n</a:t>
            </a:r>
            <a:r>
              <a:rPr lang="en-US" b="1" i="1" baseline="30000" dirty="0"/>
              <a:t>3</a:t>
            </a:r>
            <a:r>
              <a:rPr lang="en-US" b="1" i="1" dirty="0"/>
              <a:t>)</a:t>
            </a:r>
          </a:p>
        </p:txBody>
      </p:sp>
    </p:spTree>
    <p:extLst>
      <p:ext uri="{BB962C8B-B14F-4D97-AF65-F5344CB8AC3E}">
        <p14:creationId xmlns:p14="http://schemas.microsoft.com/office/powerpoint/2010/main" val="123163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Growth Orders</a:t>
            </a:r>
          </a:p>
        </p:txBody>
      </p:sp>
      <p:sp>
        <p:nvSpPr>
          <p:cNvPr id="3" name="Date Placeholder 2"/>
          <p:cNvSpPr>
            <a:spLocks noGrp="1"/>
          </p:cNvSpPr>
          <p:nvPr>
            <p:ph type="dt" sz="half" idx="10"/>
          </p:nvPr>
        </p:nvSpPr>
        <p:spPr/>
        <p:txBody>
          <a:bodyPr/>
          <a:lstStyle/>
          <a:p>
            <a:fld id="{96C57B6E-9489-4A6E-8695-DD15E1F4E737}"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17</a:t>
            </a:fld>
            <a:endParaRPr lang="en-GB"/>
          </a:p>
        </p:txBody>
      </p:sp>
      <p:sp>
        <p:nvSpPr>
          <p:cNvPr id="6" name="Content Placeholder 5"/>
          <p:cNvSpPr>
            <a:spLocks noGrp="1"/>
          </p:cNvSpPr>
          <p:nvPr>
            <p:ph sz="quarter" idx="1"/>
          </p:nvPr>
        </p:nvSpPr>
        <p:spPr/>
        <p:txBody>
          <a:bodyPr/>
          <a:lstStyle/>
          <a:p>
            <a:r>
              <a:rPr lang="en-US" dirty="0"/>
              <a:t>The big-O notation gives an upper bound on the growth rate of a function</a:t>
            </a:r>
          </a:p>
          <a:p>
            <a:r>
              <a:rPr lang="en-US" dirty="0"/>
              <a:t>The statement “f(n) is O(g(n))” means that the growth rate of f(n) is no more than the growth rate of g(n). O(n</a:t>
            </a:r>
            <a:r>
              <a:rPr lang="en-US" baseline="30000" dirty="0"/>
              <a:t>2</a:t>
            </a:r>
            <a:r>
              <a:rPr lang="en-US" dirty="0"/>
              <a:t>) is O(n) but O(n) is not O(n</a:t>
            </a:r>
            <a:r>
              <a:rPr lang="en-US" baseline="30000" dirty="0"/>
              <a:t>2</a:t>
            </a:r>
            <a:r>
              <a:rPr lang="en-US" dirty="0"/>
              <a:t>).</a:t>
            </a:r>
          </a:p>
          <a:p>
            <a:r>
              <a:rPr lang="en-US" dirty="0"/>
              <a:t>We can use the big-O notation to rank functions according to their growth rate.</a:t>
            </a:r>
          </a:p>
          <a:p>
            <a:pPr lvl="1"/>
            <a:r>
              <a:rPr lang="en-US" dirty="0"/>
              <a:t>Seven functions are ordered by increasing growth rate in the sequence below, that is, if a function f (n) precedes a function g(n) in the sequence, then  f(n) is O(g(n)):</a:t>
            </a:r>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97" y="4623683"/>
            <a:ext cx="7960291" cy="1268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41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 Comparison</a:t>
            </a:r>
          </a:p>
        </p:txBody>
      </p:sp>
      <p:sp>
        <p:nvSpPr>
          <p:cNvPr id="3" name="Date Placeholder 2"/>
          <p:cNvSpPr>
            <a:spLocks noGrp="1"/>
          </p:cNvSpPr>
          <p:nvPr>
            <p:ph type="dt" sz="half" idx="10"/>
          </p:nvPr>
        </p:nvSpPr>
        <p:spPr/>
        <p:txBody>
          <a:bodyPr/>
          <a:lstStyle/>
          <a:p>
            <a:fld id="{DE69D006-AD0C-46E2-9A42-50E025853B1A}"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18</a:t>
            </a:fld>
            <a:endParaRPr lang="en-GB"/>
          </a:p>
        </p:txBody>
      </p:sp>
      <p:sp>
        <p:nvSpPr>
          <p:cNvPr id="6" name="Content Placeholder 5"/>
          <p:cNvSpPr>
            <a:spLocks noGrp="1"/>
          </p:cNvSpPr>
          <p:nvPr>
            <p:ph sz="quarter" idx="1"/>
          </p:nvPr>
        </p:nvSpPr>
        <p:spPr/>
        <p:txBody>
          <a:bodyPr/>
          <a:lstStyle/>
          <a:p>
            <a:r>
              <a:rPr lang="en-US" dirty="0"/>
              <a:t>Growth rate comparison:</a:t>
            </a:r>
          </a:p>
          <a:p>
            <a:pPr marL="274320" lvl="1" indent="0">
              <a:buNone/>
            </a:pPr>
            <a:r>
              <a:rPr lang="en-US" dirty="0"/>
              <a:t>Difference is more visible </a:t>
            </a:r>
          </a:p>
          <a:p>
            <a:pPr marL="274320" lvl="1" indent="0">
              <a:buNone/>
            </a:pPr>
            <a:r>
              <a:rPr lang="en-US" dirty="0"/>
              <a:t>at larger values of 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589" y="1155676"/>
            <a:ext cx="6991973" cy="2498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9138"/>
          <a:stretch/>
        </p:blipFill>
        <p:spPr bwMode="auto">
          <a:xfrm>
            <a:off x="4802590" y="3526091"/>
            <a:ext cx="6784574" cy="2741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37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t>
            </a:r>
          </a:p>
        </p:txBody>
      </p:sp>
      <p:sp>
        <p:nvSpPr>
          <p:cNvPr id="3" name="Date Placeholder 2"/>
          <p:cNvSpPr>
            <a:spLocks noGrp="1"/>
          </p:cNvSpPr>
          <p:nvPr>
            <p:ph type="dt" sz="half" idx="10"/>
          </p:nvPr>
        </p:nvSpPr>
        <p:spPr/>
        <p:txBody>
          <a:bodyPr/>
          <a:lstStyle/>
          <a:p>
            <a:fld id="{AF1977ED-4C08-432E-84D7-5A09AAA68269}"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19</a:t>
            </a:fld>
            <a:endParaRPr lang="en-GB"/>
          </a:p>
        </p:txBody>
      </p:sp>
      <p:sp>
        <p:nvSpPr>
          <p:cNvPr id="6" name="Content Placeholder 5"/>
          <p:cNvSpPr>
            <a:spLocks noGrp="1"/>
          </p:cNvSpPr>
          <p:nvPr>
            <p:ph sz="quarter" idx="1"/>
          </p:nvPr>
        </p:nvSpPr>
        <p:spPr/>
        <p:txBody>
          <a:bodyPr/>
          <a:lstStyle/>
          <a:p>
            <a:r>
              <a:rPr lang="en-US" dirty="0"/>
              <a:t>If input size does not affect the algorithm time</a:t>
            </a:r>
          </a:p>
          <a:p>
            <a:pPr marL="1030288" indent="-514350">
              <a:buFont typeface="+mj-lt"/>
              <a:buAutoNum type="arabicPeriod"/>
            </a:pPr>
            <a:r>
              <a:rPr lang="en-US" dirty="0"/>
              <a:t>int a, b, max;</a:t>
            </a:r>
          </a:p>
          <a:p>
            <a:pPr marL="1082675" indent="-514350">
              <a:buFont typeface="+mj-lt"/>
              <a:buAutoNum type="arabicPeriod"/>
            </a:pPr>
            <a:r>
              <a:rPr lang="en-US" dirty="0"/>
              <a:t>input a</a:t>
            </a:r>
          </a:p>
          <a:p>
            <a:pPr marL="1082675" indent="-514350">
              <a:buFont typeface="+mj-lt"/>
              <a:buAutoNum type="arabicPeriod"/>
            </a:pPr>
            <a:r>
              <a:rPr lang="en-US" dirty="0"/>
              <a:t>input b</a:t>
            </a:r>
          </a:p>
          <a:p>
            <a:pPr marL="1082675" indent="-514350">
              <a:buFont typeface="+mj-lt"/>
              <a:buAutoNum type="arabicPeriod"/>
            </a:pPr>
            <a:r>
              <a:rPr lang="en-US" dirty="0"/>
              <a:t>If(a&gt;=b)</a:t>
            </a:r>
          </a:p>
          <a:p>
            <a:pPr marL="1082675" indent="-514350">
              <a:buFont typeface="+mj-lt"/>
              <a:buAutoNum type="arabicPeriod"/>
            </a:pPr>
            <a:r>
              <a:rPr lang="en-US" dirty="0"/>
              <a:t>	max=b;</a:t>
            </a:r>
          </a:p>
          <a:p>
            <a:pPr marL="1082675" indent="-514350">
              <a:buFont typeface="+mj-lt"/>
              <a:buAutoNum type="arabicPeriod"/>
            </a:pPr>
            <a:r>
              <a:rPr lang="en-US" dirty="0"/>
              <a:t>else</a:t>
            </a:r>
          </a:p>
          <a:p>
            <a:pPr marL="1082675" indent="-514350">
              <a:buFont typeface="+mj-lt"/>
              <a:buAutoNum type="arabicPeriod"/>
            </a:pPr>
            <a:r>
              <a:rPr lang="en-US" dirty="0"/>
              <a:t>	max=a;</a:t>
            </a:r>
          </a:p>
          <a:p>
            <a:pPr marL="1082675" indent="-514350">
              <a:buFont typeface="+mj-lt"/>
              <a:buAutoNum type="arabicPeriod"/>
            </a:pPr>
            <a:r>
              <a:rPr lang="en-US" dirty="0"/>
              <a:t>print max</a:t>
            </a:r>
          </a:p>
        </p:txBody>
      </p:sp>
      <p:sp>
        <p:nvSpPr>
          <p:cNvPr id="7" name="Content Placeholder 5"/>
          <p:cNvSpPr txBox="1">
            <a:spLocks/>
          </p:cNvSpPr>
          <p:nvPr/>
        </p:nvSpPr>
        <p:spPr>
          <a:xfrm>
            <a:off x="6100920" y="1224120"/>
            <a:ext cx="5486400" cy="23597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en-US" dirty="0"/>
          </a:p>
          <a:p>
            <a:pPr marL="514350" indent="-514350">
              <a:buFont typeface="+mj-lt"/>
              <a:buAutoNum type="arabicPeriod"/>
            </a:pPr>
            <a:r>
              <a:rPr lang="en-US" dirty="0"/>
              <a:t>for </a:t>
            </a:r>
            <a:r>
              <a:rPr lang="en-US" dirty="0" err="1"/>
              <a:t>i</a:t>
            </a:r>
            <a:r>
              <a:rPr lang="en-US" dirty="0"/>
              <a:t>=1 to 10 step 1</a:t>
            </a:r>
          </a:p>
          <a:p>
            <a:pPr marL="514350" indent="-514350">
              <a:buFont typeface="+mj-lt"/>
              <a:buAutoNum type="arabicPeriod"/>
            </a:pPr>
            <a:r>
              <a:rPr lang="en-US" dirty="0"/>
              <a:t>	print n</a:t>
            </a:r>
          </a:p>
        </p:txBody>
      </p:sp>
      <p:sp>
        <p:nvSpPr>
          <p:cNvPr id="8" name="Content Placeholder 5"/>
          <p:cNvSpPr txBox="1">
            <a:spLocks/>
          </p:cNvSpPr>
          <p:nvPr/>
        </p:nvSpPr>
        <p:spPr>
          <a:xfrm>
            <a:off x="6100920" y="3583858"/>
            <a:ext cx="5486400" cy="257802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dirty="0"/>
              <a:t>INSERT(</a:t>
            </a:r>
            <a:r>
              <a:rPr lang="en-US" dirty="0" err="1"/>
              <a:t>head,node</a:t>
            </a:r>
            <a:r>
              <a:rPr lang="en-US" dirty="0"/>
              <a:t>)</a:t>
            </a:r>
          </a:p>
          <a:p>
            <a:pPr marL="514350" indent="-514350">
              <a:buFont typeface="+mj-lt"/>
              <a:buAutoNum type="arabicPeriod"/>
            </a:pPr>
            <a:r>
              <a:rPr lang="en-US" dirty="0" err="1"/>
              <a:t>node.next</a:t>
            </a:r>
            <a:r>
              <a:rPr lang="en-US" dirty="0"/>
              <a:t>=head</a:t>
            </a:r>
          </a:p>
          <a:p>
            <a:pPr marL="514350" indent="-514350">
              <a:buFont typeface="+mj-lt"/>
              <a:buAutoNum type="arabicPeriod"/>
            </a:pPr>
            <a:r>
              <a:rPr lang="en-US" dirty="0"/>
              <a:t>head=node</a:t>
            </a:r>
          </a:p>
        </p:txBody>
      </p:sp>
    </p:spTree>
    <p:extLst>
      <p:ext uri="{BB962C8B-B14F-4D97-AF65-F5344CB8AC3E}">
        <p14:creationId xmlns:p14="http://schemas.microsoft.com/office/powerpoint/2010/main" val="337685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4" name="Date Placeholder 3"/>
          <p:cNvSpPr>
            <a:spLocks noGrp="1"/>
          </p:cNvSpPr>
          <p:nvPr>
            <p:ph type="dt" sz="half" idx="10"/>
          </p:nvPr>
        </p:nvSpPr>
        <p:spPr/>
        <p:txBody>
          <a:bodyPr/>
          <a:lstStyle/>
          <a:p>
            <a:fld id="{69951BD4-3EB2-4759-97EF-EC99AB3FBE43}"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2</a:t>
            </a:fld>
            <a:endParaRPr lang="en-GB"/>
          </a:p>
        </p:txBody>
      </p:sp>
      <p:sp>
        <p:nvSpPr>
          <p:cNvPr id="3" name="Content Placeholder 2"/>
          <p:cNvSpPr>
            <a:spLocks noGrp="1"/>
          </p:cNvSpPr>
          <p:nvPr>
            <p:ph sz="quarter" idx="1"/>
          </p:nvPr>
        </p:nvSpPr>
        <p:spPr/>
        <p:txBody>
          <a:bodyPr/>
          <a:lstStyle/>
          <a:p>
            <a:r>
              <a:rPr lang="en-US" dirty="0"/>
              <a:t>Analysis of Algorithms</a:t>
            </a:r>
          </a:p>
          <a:p>
            <a:pPr lvl="1"/>
            <a:r>
              <a:rPr lang="en-US" dirty="0"/>
              <a:t>Time complexity</a:t>
            </a:r>
          </a:p>
          <a:p>
            <a:pPr lvl="2"/>
            <a:r>
              <a:rPr lang="en-US" dirty="0"/>
              <a:t>Experimental Analysis</a:t>
            </a:r>
          </a:p>
          <a:p>
            <a:pPr lvl="2"/>
            <a:r>
              <a:rPr lang="en-US" dirty="0"/>
              <a:t>Big-O Analysis</a:t>
            </a:r>
          </a:p>
          <a:p>
            <a:pPr lvl="1"/>
            <a:r>
              <a:rPr lang="en-US" dirty="0"/>
              <a:t>Space complexity</a:t>
            </a:r>
          </a:p>
          <a:p>
            <a:pPr lvl="1"/>
            <a:endParaRPr lang="en-GB" dirty="0"/>
          </a:p>
          <a:p>
            <a:endParaRPr lang="en-GB" dirty="0"/>
          </a:p>
        </p:txBody>
      </p:sp>
    </p:spTree>
    <p:extLst>
      <p:ext uri="{BB962C8B-B14F-4D97-AF65-F5344CB8AC3E}">
        <p14:creationId xmlns:p14="http://schemas.microsoft.com/office/powerpoint/2010/main" val="222616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a:t>
            </a:r>
          </a:p>
        </p:txBody>
      </p:sp>
      <p:sp>
        <p:nvSpPr>
          <p:cNvPr id="3" name="Date Placeholder 2"/>
          <p:cNvSpPr>
            <a:spLocks noGrp="1"/>
          </p:cNvSpPr>
          <p:nvPr>
            <p:ph type="dt" sz="half" idx="10"/>
          </p:nvPr>
        </p:nvSpPr>
        <p:spPr/>
        <p:txBody>
          <a:bodyPr/>
          <a:lstStyle/>
          <a:p>
            <a:fld id="{0254E754-4A0F-412C-8A4B-03FADF10CBE9}"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20</a:t>
            </a:fld>
            <a:endParaRPr lang="en-GB"/>
          </a:p>
        </p:txBody>
      </p:sp>
      <p:sp>
        <p:nvSpPr>
          <p:cNvPr id="6" name="Content Placeholder 5"/>
          <p:cNvSpPr>
            <a:spLocks noGrp="1"/>
          </p:cNvSpPr>
          <p:nvPr>
            <p:ph sz="quarter" idx="1"/>
          </p:nvPr>
        </p:nvSpPr>
        <p:spPr/>
        <p:txBody>
          <a:bodyPr/>
          <a:lstStyle/>
          <a:p>
            <a:r>
              <a:rPr lang="en-US" dirty="0"/>
              <a:t>When algorithm time is directly proportional to input size</a:t>
            </a:r>
          </a:p>
          <a:p>
            <a:pPr lvl="1"/>
            <a:r>
              <a:rPr lang="en-US" dirty="0"/>
              <a:t>Single loops</a:t>
            </a:r>
          </a:p>
          <a:p>
            <a:pPr marL="514350" indent="-514350">
              <a:lnSpc>
                <a:spcPct val="150000"/>
              </a:lnSpc>
              <a:buFont typeface="+mj-lt"/>
              <a:buAutoNum type="arabicPeriod"/>
            </a:pPr>
            <a:r>
              <a:rPr lang="en-US" dirty="0"/>
              <a:t>sum=0</a:t>
            </a:r>
          </a:p>
          <a:p>
            <a:pPr marL="514350" indent="-514350">
              <a:lnSpc>
                <a:spcPct val="150000"/>
              </a:lnSpc>
              <a:buFont typeface="+mj-lt"/>
              <a:buAutoNum type="arabicPeriod"/>
            </a:pPr>
            <a:r>
              <a:rPr lang="en-US" dirty="0"/>
              <a:t>for (i=0;i&lt;n;++i)</a:t>
            </a:r>
          </a:p>
          <a:p>
            <a:pPr marL="514350" indent="-514350">
              <a:lnSpc>
                <a:spcPct val="150000"/>
              </a:lnSpc>
              <a:buFont typeface="+mj-lt"/>
              <a:buAutoNum type="arabicPeriod"/>
            </a:pPr>
            <a:r>
              <a:rPr lang="en-US" dirty="0"/>
              <a:t>	sum++;</a:t>
            </a:r>
          </a:p>
          <a:p>
            <a:pPr marL="514350" indent="-514350">
              <a:lnSpc>
                <a:spcPct val="150000"/>
              </a:lnSpc>
              <a:buFont typeface="+mj-lt"/>
              <a:buAutoNum type="arabicPeriod"/>
            </a:pPr>
            <a:r>
              <a:rPr lang="en-US" dirty="0"/>
              <a:t>print sum</a:t>
            </a:r>
          </a:p>
          <a:p>
            <a:endParaRPr lang="en-US" dirty="0"/>
          </a:p>
          <a:p>
            <a:endParaRPr lang="en-US" dirty="0"/>
          </a:p>
          <a:p>
            <a:endParaRPr lang="en-US" dirty="0"/>
          </a:p>
        </p:txBody>
      </p:sp>
      <p:sp>
        <p:nvSpPr>
          <p:cNvPr id="7" name="Content Placeholder 5"/>
          <p:cNvSpPr txBox="1">
            <a:spLocks/>
          </p:cNvSpPr>
          <p:nvPr/>
        </p:nvSpPr>
        <p:spPr>
          <a:xfrm>
            <a:off x="6100920" y="1637064"/>
            <a:ext cx="5486400" cy="23597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514350" indent="-514350">
              <a:lnSpc>
                <a:spcPct val="150000"/>
              </a:lnSpc>
              <a:buFont typeface="+mj-lt"/>
              <a:buAutoNum type="arabicPeriod"/>
            </a:pPr>
            <a:r>
              <a:rPr lang="en-US" dirty="0"/>
              <a:t>for </a:t>
            </a:r>
            <a:r>
              <a:rPr lang="en-US" dirty="0" err="1"/>
              <a:t>i</a:t>
            </a:r>
            <a:r>
              <a:rPr lang="en-US" dirty="0"/>
              <a:t>=0 ; </a:t>
            </a:r>
            <a:r>
              <a:rPr lang="en-US" dirty="0" err="1"/>
              <a:t>i</a:t>
            </a:r>
            <a:r>
              <a:rPr lang="en-US" dirty="0"/>
              <a:t>&lt; n-5; </a:t>
            </a:r>
            <a:r>
              <a:rPr lang="en-US" dirty="0" err="1"/>
              <a:t>i</a:t>
            </a:r>
            <a:r>
              <a:rPr lang="en-US" dirty="0"/>
              <a:t>++)</a:t>
            </a:r>
          </a:p>
          <a:p>
            <a:pPr marL="514350" indent="-514350">
              <a:lnSpc>
                <a:spcPct val="150000"/>
              </a:lnSpc>
              <a:buFont typeface="+mj-lt"/>
              <a:buAutoNum type="arabicPeriod"/>
            </a:pPr>
            <a:r>
              <a:rPr lang="en-US" dirty="0"/>
              <a:t>	print </a:t>
            </a:r>
            <a:r>
              <a:rPr lang="en-US" dirty="0" err="1"/>
              <a:t>i</a:t>
            </a:r>
            <a:r>
              <a:rPr lang="en-US" dirty="0"/>
              <a:t>*n</a:t>
            </a:r>
          </a:p>
        </p:txBody>
      </p:sp>
      <p:sp>
        <p:nvSpPr>
          <p:cNvPr id="8" name="Content Placeholder 5"/>
          <p:cNvSpPr txBox="1">
            <a:spLocks/>
          </p:cNvSpPr>
          <p:nvPr/>
        </p:nvSpPr>
        <p:spPr>
          <a:xfrm>
            <a:off x="6120588" y="3765696"/>
            <a:ext cx="5486400" cy="23597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514350" indent="-514350">
              <a:lnSpc>
                <a:spcPct val="150000"/>
              </a:lnSpc>
              <a:buFont typeface="+mj-lt"/>
              <a:buAutoNum type="arabicPeriod"/>
            </a:pPr>
            <a:r>
              <a:rPr lang="en-US" dirty="0"/>
              <a:t>for (</a:t>
            </a:r>
            <a:r>
              <a:rPr lang="en-US" dirty="0" err="1"/>
              <a:t>i</a:t>
            </a:r>
            <a:r>
              <a:rPr lang="en-US" dirty="0"/>
              <a:t>=1;i&lt;n/2; </a:t>
            </a:r>
            <a:r>
              <a:rPr lang="en-US" dirty="0" err="1"/>
              <a:t>i</a:t>
            </a:r>
            <a:r>
              <a:rPr lang="en-US" dirty="0"/>
              <a:t>+=1)</a:t>
            </a:r>
          </a:p>
          <a:p>
            <a:pPr marL="514350" indent="-514350">
              <a:lnSpc>
                <a:spcPct val="150000"/>
              </a:lnSpc>
              <a:buFont typeface="+mj-lt"/>
              <a:buAutoNum type="arabicPeriod"/>
            </a:pPr>
            <a:r>
              <a:rPr lang="en-US" dirty="0"/>
              <a:t>	print </a:t>
            </a:r>
            <a:r>
              <a:rPr lang="en-US" dirty="0" err="1"/>
              <a:t>i</a:t>
            </a:r>
            <a:r>
              <a:rPr lang="en-US" dirty="0"/>
              <a:t>*n</a:t>
            </a:r>
          </a:p>
        </p:txBody>
      </p:sp>
    </p:spTree>
    <p:extLst>
      <p:ext uri="{BB962C8B-B14F-4D97-AF65-F5344CB8AC3E}">
        <p14:creationId xmlns:p14="http://schemas.microsoft.com/office/powerpoint/2010/main" val="245904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Logrithmic</a:t>
            </a:r>
            <a:endParaRPr lang="en-US" dirty="0"/>
          </a:p>
        </p:txBody>
      </p:sp>
      <p:sp>
        <p:nvSpPr>
          <p:cNvPr id="3" name="Date Placeholder 2"/>
          <p:cNvSpPr>
            <a:spLocks noGrp="1"/>
          </p:cNvSpPr>
          <p:nvPr>
            <p:ph type="dt" sz="half" idx="10"/>
          </p:nvPr>
        </p:nvSpPr>
        <p:spPr/>
        <p:txBody>
          <a:bodyPr/>
          <a:lstStyle/>
          <a:p>
            <a:fld id="{5822833E-BA6B-443D-864E-A741D01C7BF9}"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21</a:t>
            </a:fld>
            <a:endParaRPr lang="en-GB"/>
          </a:p>
        </p:txBody>
      </p:sp>
      <p:sp>
        <p:nvSpPr>
          <p:cNvPr id="6" name="Content Placeholder 5"/>
          <p:cNvSpPr>
            <a:spLocks noGrp="1"/>
          </p:cNvSpPr>
          <p:nvPr>
            <p:ph sz="quarter" idx="1"/>
          </p:nvPr>
        </p:nvSpPr>
        <p:spPr/>
        <p:txBody>
          <a:bodyPr>
            <a:normAutofit/>
          </a:bodyPr>
          <a:lstStyle/>
          <a:p>
            <a:r>
              <a:rPr lang="en-US" dirty="0"/>
              <a:t>When algorithm time is proportional to logarithm of input size</a:t>
            </a:r>
          </a:p>
          <a:p>
            <a:pPr lvl="1"/>
            <a:r>
              <a:rPr lang="en-US" dirty="0"/>
              <a:t>Where loop counter increased with multiplication factor</a:t>
            </a:r>
          </a:p>
          <a:p>
            <a:pPr marL="514350" indent="-514350">
              <a:lnSpc>
                <a:spcPct val="150000"/>
              </a:lnSpc>
              <a:buFont typeface="+mj-lt"/>
              <a:buAutoNum type="arabicPeriod"/>
            </a:pPr>
            <a:r>
              <a:rPr lang="en-US" dirty="0"/>
              <a:t>for (i=1;i&lt;=n; i*=2)</a:t>
            </a:r>
          </a:p>
          <a:p>
            <a:pPr marL="514350" indent="-514350">
              <a:lnSpc>
                <a:spcPct val="150000"/>
              </a:lnSpc>
              <a:buFont typeface="+mj-lt"/>
              <a:buAutoNum type="arabicPeriod"/>
            </a:pPr>
            <a:r>
              <a:rPr lang="en-US" dirty="0"/>
              <a:t>	print </a:t>
            </a:r>
            <a:r>
              <a:rPr lang="en-US" dirty="0" err="1"/>
              <a:t>i</a:t>
            </a:r>
            <a:endParaRPr lang="en-US" dirty="0"/>
          </a:p>
          <a:p>
            <a:pPr marL="0" indent="0">
              <a:lnSpc>
                <a:spcPct val="150000"/>
              </a:lnSpc>
              <a:buNone/>
            </a:pPr>
            <a:endParaRPr lang="en-US" dirty="0"/>
          </a:p>
          <a:p>
            <a:pPr marL="514350" indent="-514350">
              <a:lnSpc>
                <a:spcPct val="150000"/>
              </a:lnSpc>
              <a:buFont typeface="+mj-lt"/>
              <a:buAutoNum type="arabicPeriod"/>
            </a:pPr>
            <a:r>
              <a:rPr lang="en-US" dirty="0"/>
              <a:t>for (i=1;i&lt;=n; i*=3)</a:t>
            </a:r>
          </a:p>
          <a:p>
            <a:pPr marL="514350" indent="-514350">
              <a:lnSpc>
                <a:spcPct val="150000"/>
              </a:lnSpc>
              <a:buFont typeface="+mj-lt"/>
              <a:buAutoNum type="arabicPeriod"/>
            </a:pPr>
            <a:r>
              <a:rPr lang="en-US" dirty="0"/>
              <a:t>	print </a:t>
            </a:r>
            <a:r>
              <a:rPr lang="en-US" dirty="0" err="1"/>
              <a:t>i</a:t>
            </a:r>
            <a:endParaRPr lang="en-US" dirty="0"/>
          </a:p>
          <a:p>
            <a:endParaRPr lang="en-US" dirty="0"/>
          </a:p>
        </p:txBody>
      </p:sp>
    </p:spTree>
    <p:extLst>
      <p:ext uri="{BB962C8B-B14F-4D97-AF65-F5344CB8AC3E}">
        <p14:creationId xmlns:p14="http://schemas.microsoft.com/office/powerpoint/2010/main" val="245652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Logarithm Rules</a:t>
            </a:r>
          </a:p>
        </p:txBody>
      </p:sp>
      <p:sp>
        <p:nvSpPr>
          <p:cNvPr id="3" name="Date Placeholder 2"/>
          <p:cNvSpPr>
            <a:spLocks noGrp="1"/>
          </p:cNvSpPr>
          <p:nvPr>
            <p:ph type="dt" sz="half" idx="10"/>
          </p:nvPr>
        </p:nvSpPr>
        <p:spPr/>
        <p:txBody>
          <a:bodyPr/>
          <a:lstStyle/>
          <a:p>
            <a:fld id="{E73C902F-F28E-4574-906C-2E5E01F10E32}"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22</a:t>
            </a:fld>
            <a:endParaRPr lang="en-GB"/>
          </a:p>
        </p:txBody>
      </p:sp>
      <p:sp>
        <p:nvSpPr>
          <p:cNvPr id="6" name="Content Placeholder 5"/>
          <p:cNvSpPr>
            <a:spLocks noGrp="1"/>
          </p:cNvSpPr>
          <p:nvPr>
            <p:ph sz="quarter" idx="1"/>
          </p:nvPr>
        </p:nvSpPr>
        <p:spPr/>
        <p:txBody>
          <a:bodyPr/>
          <a:lstStyle/>
          <a:p>
            <a:r>
              <a:rPr lang="en-US" dirty="0"/>
              <a:t>Given real numbers </a:t>
            </a:r>
            <a:r>
              <a:rPr lang="en-US" i="1" dirty="0"/>
              <a:t>a </a:t>
            </a:r>
            <a:r>
              <a:rPr lang="en-US" dirty="0"/>
              <a:t>&gt; 0, </a:t>
            </a:r>
            <a:r>
              <a:rPr lang="en-US" i="1" dirty="0"/>
              <a:t>b </a:t>
            </a:r>
            <a:r>
              <a:rPr lang="en-US" dirty="0"/>
              <a:t>&gt; 1, </a:t>
            </a:r>
            <a:r>
              <a:rPr lang="en-US" i="1" dirty="0"/>
              <a:t>c </a:t>
            </a:r>
            <a:r>
              <a:rPr lang="en-US" dirty="0"/>
              <a:t>&gt; 0 and </a:t>
            </a:r>
            <a:r>
              <a:rPr lang="en-US" i="1" dirty="0"/>
              <a:t>d </a:t>
            </a:r>
            <a:r>
              <a:rPr lang="en-US" dirty="0"/>
              <a:t>&gt; 1, we have: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11" y="1770115"/>
            <a:ext cx="4467925" cy="204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790" y="3687097"/>
            <a:ext cx="6220325" cy="236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13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Linearithmic</a:t>
            </a:r>
            <a:r>
              <a:rPr lang="en-US" dirty="0"/>
              <a:t>/</a:t>
            </a:r>
            <a:r>
              <a:rPr lang="en-US" dirty="0" err="1"/>
              <a:t>nlogn</a:t>
            </a:r>
            <a:endParaRPr lang="en-US" dirty="0"/>
          </a:p>
        </p:txBody>
      </p:sp>
      <p:sp>
        <p:nvSpPr>
          <p:cNvPr id="3" name="Date Placeholder 2"/>
          <p:cNvSpPr>
            <a:spLocks noGrp="1"/>
          </p:cNvSpPr>
          <p:nvPr>
            <p:ph type="dt" sz="half" idx="10"/>
          </p:nvPr>
        </p:nvSpPr>
        <p:spPr/>
        <p:txBody>
          <a:bodyPr/>
          <a:lstStyle/>
          <a:p>
            <a:fld id="{76D0D7A0-B4FA-4F33-9B57-BDF90BC61129}"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23</a:t>
            </a:fld>
            <a:endParaRPr lang="en-GB"/>
          </a:p>
        </p:txBody>
      </p:sp>
      <p:sp>
        <p:nvSpPr>
          <p:cNvPr id="6" name="Content Placeholder 5"/>
          <p:cNvSpPr>
            <a:spLocks noGrp="1"/>
          </p:cNvSpPr>
          <p:nvPr>
            <p:ph sz="quarter" idx="1"/>
          </p:nvPr>
        </p:nvSpPr>
        <p:spPr/>
        <p:txBody>
          <a:bodyPr/>
          <a:lstStyle/>
          <a:p>
            <a:pPr>
              <a:lnSpc>
                <a:spcPct val="150000"/>
              </a:lnSpc>
            </a:pPr>
            <a:r>
              <a:rPr lang="en-US" dirty="0"/>
              <a:t>Combination of linear and logarithmic</a:t>
            </a:r>
          </a:p>
          <a:p>
            <a:pPr marL="514350" indent="-514350">
              <a:lnSpc>
                <a:spcPct val="150000"/>
              </a:lnSpc>
              <a:buFont typeface="+mj-lt"/>
              <a:buAutoNum type="arabicPeriod"/>
            </a:pPr>
            <a:r>
              <a:rPr lang="en-US" dirty="0"/>
              <a:t>for (i=1;i&lt;=n; i++)</a:t>
            </a:r>
          </a:p>
          <a:p>
            <a:pPr marL="514350" indent="-514350">
              <a:lnSpc>
                <a:spcPct val="150000"/>
              </a:lnSpc>
              <a:buFont typeface="+mj-lt"/>
              <a:buAutoNum type="arabicPeriod"/>
            </a:pPr>
            <a:r>
              <a:rPr lang="en-US" dirty="0"/>
              <a:t>	for(i=1;i&lt;=n; i*=2)</a:t>
            </a:r>
          </a:p>
          <a:p>
            <a:pPr marL="514350" indent="-514350">
              <a:lnSpc>
                <a:spcPct val="150000"/>
              </a:lnSpc>
              <a:buFont typeface="+mj-lt"/>
              <a:buAutoNum type="arabicPeriod"/>
            </a:pPr>
            <a:r>
              <a:rPr lang="en-US" dirty="0"/>
              <a:t>		print </a:t>
            </a:r>
            <a:r>
              <a:rPr lang="en-US" dirty="0" err="1"/>
              <a:t>i</a:t>
            </a:r>
            <a:endParaRPr lang="en-US" dirty="0"/>
          </a:p>
          <a:p>
            <a:endParaRPr lang="en-US" dirty="0"/>
          </a:p>
        </p:txBody>
      </p:sp>
    </p:spTree>
    <p:extLst>
      <p:ext uri="{BB962C8B-B14F-4D97-AF65-F5344CB8AC3E}">
        <p14:creationId xmlns:p14="http://schemas.microsoft.com/office/powerpoint/2010/main" val="2656784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a:t>
            </a:r>
          </a:p>
        </p:txBody>
      </p:sp>
      <p:sp>
        <p:nvSpPr>
          <p:cNvPr id="3" name="Date Placeholder 2"/>
          <p:cNvSpPr>
            <a:spLocks noGrp="1"/>
          </p:cNvSpPr>
          <p:nvPr>
            <p:ph type="dt" sz="half" idx="10"/>
          </p:nvPr>
        </p:nvSpPr>
        <p:spPr/>
        <p:txBody>
          <a:bodyPr/>
          <a:lstStyle/>
          <a:p>
            <a:fld id="{3EE3F74D-68D6-4684-BB9D-F5669B78AE5B}"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24</a:t>
            </a:fld>
            <a:endParaRPr lang="en-GB"/>
          </a:p>
        </p:txBody>
      </p:sp>
      <p:sp>
        <p:nvSpPr>
          <p:cNvPr id="6" name="Content Placeholder 5"/>
          <p:cNvSpPr>
            <a:spLocks noGrp="1"/>
          </p:cNvSpPr>
          <p:nvPr>
            <p:ph sz="quarter" idx="1"/>
          </p:nvPr>
        </p:nvSpPr>
        <p:spPr/>
        <p:txBody>
          <a:bodyPr>
            <a:normAutofit lnSpcReduction="10000"/>
          </a:bodyPr>
          <a:lstStyle/>
          <a:p>
            <a:r>
              <a:rPr lang="en-US" dirty="0"/>
              <a:t>When algorithm time is directly proportional to square of input size.</a:t>
            </a:r>
          </a:p>
          <a:p>
            <a:pPr lvl="1"/>
            <a:r>
              <a:rPr lang="en-US" dirty="0"/>
              <a:t>Nested loops</a:t>
            </a:r>
          </a:p>
          <a:p>
            <a:pPr marL="514350" indent="-514350">
              <a:lnSpc>
                <a:spcPct val="150000"/>
              </a:lnSpc>
              <a:buFont typeface="+mj-lt"/>
              <a:buAutoNum type="arabicPeriod"/>
            </a:pPr>
            <a:r>
              <a:rPr lang="en-US" dirty="0"/>
              <a:t>sum=0</a:t>
            </a:r>
          </a:p>
          <a:p>
            <a:pPr marL="514350" indent="-514350">
              <a:lnSpc>
                <a:spcPct val="150000"/>
              </a:lnSpc>
              <a:buFont typeface="+mj-lt"/>
              <a:buAutoNum type="arabicPeriod"/>
            </a:pPr>
            <a:r>
              <a:rPr lang="en-US" dirty="0"/>
              <a:t> for (i=0;i&lt;n;++i)</a:t>
            </a:r>
          </a:p>
          <a:p>
            <a:pPr marL="514350" indent="-514350">
              <a:lnSpc>
                <a:spcPct val="150000"/>
              </a:lnSpc>
              <a:buFont typeface="+mj-lt"/>
              <a:buAutoNum type="arabicPeriod"/>
            </a:pPr>
            <a:r>
              <a:rPr lang="en-US" dirty="0"/>
              <a:t>	for (j=0;j&lt;n;++j)</a:t>
            </a:r>
          </a:p>
          <a:p>
            <a:pPr marL="514350" indent="-514350">
              <a:lnSpc>
                <a:spcPct val="150000"/>
              </a:lnSpc>
              <a:buFont typeface="+mj-lt"/>
              <a:buAutoNum type="arabicPeriod"/>
            </a:pPr>
            <a:r>
              <a:rPr lang="en-US" dirty="0"/>
              <a:t>		sum++</a:t>
            </a:r>
          </a:p>
          <a:p>
            <a:pPr marL="514350" indent="-514350">
              <a:lnSpc>
                <a:spcPct val="150000"/>
              </a:lnSpc>
              <a:buFont typeface="+mj-lt"/>
              <a:buAutoNum type="arabicPeriod"/>
            </a:pPr>
            <a:r>
              <a:rPr lang="en-US" dirty="0"/>
              <a:t>print sum</a:t>
            </a:r>
          </a:p>
          <a:p>
            <a:endParaRPr lang="en-US" dirty="0"/>
          </a:p>
          <a:p>
            <a:r>
              <a:rPr lang="en-US" dirty="0"/>
              <a:t>T(n)= 3n</a:t>
            </a:r>
            <a:r>
              <a:rPr lang="en-US" b="1" baseline="30000" dirty="0"/>
              <a:t>2</a:t>
            </a:r>
            <a:r>
              <a:rPr lang="en-US" dirty="0"/>
              <a:t>+4n+4</a:t>
            </a:r>
          </a:p>
          <a:p>
            <a:endParaRPr lang="en-US" dirty="0"/>
          </a:p>
        </p:txBody>
      </p:sp>
      <p:sp>
        <p:nvSpPr>
          <p:cNvPr id="7" name="Content Placeholder 5"/>
          <p:cNvSpPr txBox="1">
            <a:spLocks/>
          </p:cNvSpPr>
          <p:nvPr/>
        </p:nvSpPr>
        <p:spPr>
          <a:xfrm>
            <a:off x="6120588" y="3765696"/>
            <a:ext cx="5486400" cy="23597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514350" indent="-514350">
              <a:lnSpc>
                <a:spcPct val="150000"/>
              </a:lnSpc>
              <a:buFont typeface="+mj-lt"/>
              <a:buAutoNum type="arabicPeriod"/>
            </a:pPr>
            <a:r>
              <a:rPr lang="en-US" dirty="0"/>
              <a:t>for (i=1;i&lt;n; i++)</a:t>
            </a:r>
          </a:p>
          <a:p>
            <a:pPr marL="514350" indent="-514350">
              <a:lnSpc>
                <a:spcPct val="150000"/>
              </a:lnSpc>
              <a:buFont typeface="+mj-lt"/>
              <a:buAutoNum type="arabicPeriod"/>
            </a:pPr>
            <a:r>
              <a:rPr lang="en-US" dirty="0"/>
              <a:t>	for (j=1;j&lt;i; j++)</a:t>
            </a:r>
          </a:p>
          <a:p>
            <a:pPr marL="514350" indent="-514350">
              <a:lnSpc>
                <a:spcPct val="150000"/>
              </a:lnSpc>
              <a:buFont typeface="+mj-lt"/>
              <a:buAutoNum type="arabicPeriod"/>
            </a:pPr>
            <a:r>
              <a:rPr lang="en-US" dirty="0"/>
              <a:t>		print </a:t>
            </a:r>
            <a:r>
              <a:rPr lang="en-US" dirty="0" err="1"/>
              <a:t>i</a:t>
            </a:r>
            <a:endParaRPr lang="en-US" dirty="0"/>
          </a:p>
        </p:txBody>
      </p:sp>
    </p:spTree>
    <p:extLst>
      <p:ext uri="{BB962C8B-B14F-4D97-AF65-F5344CB8AC3E}">
        <p14:creationId xmlns:p14="http://schemas.microsoft.com/office/powerpoint/2010/main" val="243447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Cubic</a:t>
            </a:r>
          </a:p>
        </p:txBody>
      </p:sp>
      <p:sp>
        <p:nvSpPr>
          <p:cNvPr id="3" name="Date Placeholder 2"/>
          <p:cNvSpPr>
            <a:spLocks noGrp="1"/>
          </p:cNvSpPr>
          <p:nvPr>
            <p:ph type="dt" sz="half" idx="10"/>
          </p:nvPr>
        </p:nvSpPr>
        <p:spPr/>
        <p:txBody>
          <a:bodyPr/>
          <a:lstStyle/>
          <a:p>
            <a:fld id="{2C6DB0C3-E0FF-4A2A-8369-81F55C5D4A2B}"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25</a:t>
            </a:fld>
            <a:endParaRPr lang="en-GB"/>
          </a:p>
        </p:txBody>
      </p:sp>
      <p:sp>
        <p:nvSpPr>
          <p:cNvPr id="6" name="Content Placeholder 5"/>
          <p:cNvSpPr>
            <a:spLocks noGrp="1"/>
          </p:cNvSpPr>
          <p:nvPr>
            <p:ph sz="quarter" idx="1"/>
          </p:nvPr>
        </p:nvSpPr>
        <p:spPr/>
        <p:txBody>
          <a:bodyPr>
            <a:normAutofit lnSpcReduction="10000"/>
          </a:bodyPr>
          <a:lstStyle/>
          <a:p>
            <a:r>
              <a:rPr lang="en-US" dirty="0"/>
              <a:t>When algorithm time is directly proportional to cube of input size</a:t>
            </a:r>
          </a:p>
          <a:p>
            <a:pPr lvl="1"/>
            <a:r>
              <a:rPr lang="en-US" dirty="0"/>
              <a:t>Triple nested loops</a:t>
            </a:r>
          </a:p>
          <a:p>
            <a:pPr marL="514350" indent="-514350">
              <a:lnSpc>
                <a:spcPct val="150000"/>
              </a:lnSpc>
              <a:buFont typeface="+mj-lt"/>
              <a:buAutoNum type="arabicPeriod"/>
            </a:pPr>
            <a:r>
              <a:rPr lang="en-US" dirty="0"/>
              <a:t>sum=0</a:t>
            </a:r>
          </a:p>
          <a:p>
            <a:pPr marL="514350" indent="-514350">
              <a:lnSpc>
                <a:spcPct val="150000"/>
              </a:lnSpc>
              <a:buFont typeface="+mj-lt"/>
              <a:buAutoNum type="arabicPeriod"/>
            </a:pPr>
            <a:r>
              <a:rPr lang="en-US" dirty="0"/>
              <a:t> for (i=0;i&lt;n;++i)</a:t>
            </a:r>
          </a:p>
          <a:p>
            <a:pPr marL="514350" indent="-514350">
              <a:lnSpc>
                <a:spcPct val="150000"/>
              </a:lnSpc>
              <a:buFont typeface="+mj-lt"/>
              <a:buAutoNum type="arabicPeriod"/>
            </a:pPr>
            <a:r>
              <a:rPr lang="en-US" dirty="0"/>
              <a:t>	for (j=0;j&lt;n;++j)</a:t>
            </a:r>
          </a:p>
          <a:p>
            <a:pPr marL="514350" indent="-514350">
              <a:lnSpc>
                <a:spcPct val="150000"/>
              </a:lnSpc>
              <a:buFont typeface="+mj-lt"/>
              <a:buAutoNum type="arabicPeriod"/>
            </a:pPr>
            <a:r>
              <a:rPr lang="en-US" dirty="0"/>
              <a:t>		sum++</a:t>
            </a:r>
          </a:p>
          <a:p>
            <a:pPr marL="514350" indent="-514350">
              <a:lnSpc>
                <a:spcPct val="150000"/>
              </a:lnSpc>
              <a:buFont typeface="+mj-lt"/>
              <a:buAutoNum type="arabicPeriod"/>
            </a:pPr>
            <a:r>
              <a:rPr lang="en-US" dirty="0"/>
              <a:t>print sum</a:t>
            </a:r>
          </a:p>
          <a:p>
            <a:endParaRPr lang="en-US" dirty="0"/>
          </a:p>
          <a:p>
            <a:r>
              <a:rPr lang="en-US" dirty="0"/>
              <a:t>T(n)= 3n</a:t>
            </a:r>
            <a:r>
              <a:rPr lang="en-US" b="1" baseline="30000" dirty="0"/>
              <a:t>2</a:t>
            </a:r>
            <a:r>
              <a:rPr lang="en-US" dirty="0"/>
              <a:t>+4n+4</a:t>
            </a:r>
          </a:p>
          <a:p>
            <a:endParaRPr lang="en-US" dirty="0"/>
          </a:p>
        </p:txBody>
      </p:sp>
    </p:spTree>
    <p:extLst>
      <p:ext uri="{BB962C8B-B14F-4D97-AF65-F5344CB8AC3E}">
        <p14:creationId xmlns:p14="http://schemas.microsoft.com/office/powerpoint/2010/main" val="727749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a:t>
            </a:r>
          </a:p>
        </p:txBody>
      </p:sp>
      <p:sp>
        <p:nvSpPr>
          <p:cNvPr id="3" name="Date Placeholder 2"/>
          <p:cNvSpPr>
            <a:spLocks noGrp="1"/>
          </p:cNvSpPr>
          <p:nvPr>
            <p:ph type="dt" sz="half" idx="10"/>
          </p:nvPr>
        </p:nvSpPr>
        <p:spPr/>
        <p:txBody>
          <a:bodyPr/>
          <a:lstStyle/>
          <a:p>
            <a:fld id="{ADDA6C8C-FD1D-49C4-80AE-28092C96D06B}"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26</a:t>
            </a:fld>
            <a:endParaRPr lang="en-GB"/>
          </a:p>
        </p:txBody>
      </p:sp>
      <p:sp>
        <p:nvSpPr>
          <p:cNvPr id="6" name="Content Placeholder 5"/>
          <p:cNvSpPr>
            <a:spLocks noGrp="1"/>
          </p:cNvSpPr>
          <p:nvPr>
            <p:ph sz="quarter" idx="1"/>
          </p:nvPr>
        </p:nvSpPr>
        <p:spPr/>
        <p:txBody>
          <a:bodyPr/>
          <a:lstStyle/>
          <a:p>
            <a:r>
              <a:rPr lang="en-US" dirty="0"/>
              <a:t>Involves dynamic programming and brute force algorithms</a:t>
            </a:r>
          </a:p>
          <a:p>
            <a:r>
              <a:rPr lang="en-US" dirty="0"/>
              <a:t>Few recursion problems also run in exponential time.</a:t>
            </a:r>
          </a:p>
          <a:p>
            <a:r>
              <a:rPr lang="en-US" b="1" dirty="0"/>
              <a:t>Exponential Rules</a:t>
            </a:r>
            <a:r>
              <a:rPr lang="en-US" dirty="0"/>
              <a:t>: Given positive integers </a:t>
            </a:r>
            <a:r>
              <a:rPr lang="en-US" i="1" dirty="0"/>
              <a:t>a</a:t>
            </a:r>
            <a:r>
              <a:rPr lang="en-US" dirty="0"/>
              <a:t>, </a:t>
            </a:r>
            <a:r>
              <a:rPr lang="en-US" i="1" dirty="0"/>
              <a:t>b</a:t>
            </a:r>
            <a:r>
              <a:rPr lang="en-US" dirty="0"/>
              <a:t>, and </a:t>
            </a:r>
            <a:r>
              <a:rPr lang="en-US" i="1" dirty="0"/>
              <a:t>c</a:t>
            </a:r>
            <a:r>
              <a:rPr lang="en-US" dirty="0"/>
              <a:t>, we have:</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2837080"/>
            <a:ext cx="9320981" cy="312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94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a:t>
            </a:r>
          </a:p>
        </p:txBody>
      </p:sp>
      <p:sp>
        <p:nvSpPr>
          <p:cNvPr id="3" name="Date Placeholder 2"/>
          <p:cNvSpPr>
            <a:spLocks noGrp="1"/>
          </p:cNvSpPr>
          <p:nvPr>
            <p:ph type="dt" sz="half" idx="10"/>
          </p:nvPr>
        </p:nvSpPr>
        <p:spPr/>
        <p:txBody>
          <a:bodyPr/>
          <a:lstStyle/>
          <a:p>
            <a:fld id="{321C4FA2-100C-4A1C-9AA7-088DD040598E}"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27</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a:t> The number of memory cells which an algorithm needs to complete itself. We will again focus on worst case and Big-Oh terms.</a:t>
            </a:r>
          </a:p>
          <a:p>
            <a:r>
              <a:rPr lang="en-US" sz="2200" b="1"/>
              <a:t>Example1	O(1)</a:t>
            </a:r>
            <a:endParaRPr lang="en-US" sz="2200" b="1" dirty="0"/>
          </a:p>
          <a:p>
            <a:pPr marL="514350" indent="-514350">
              <a:buFont typeface="+mj-lt"/>
              <a:buAutoNum type="arabicPeriod"/>
            </a:pPr>
            <a:r>
              <a:rPr lang="en-US" sz="2200" dirty="0"/>
              <a:t>sum(x, y, z) </a:t>
            </a:r>
          </a:p>
          <a:p>
            <a:pPr marL="514350" indent="-514350">
              <a:buFont typeface="+mj-lt"/>
              <a:buAutoNum type="arabicPeriod"/>
            </a:pPr>
            <a:r>
              <a:rPr lang="en-US" sz="2200" dirty="0"/>
              <a:t>{</a:t>
            </a:r>
          </a:p>
          <a:p>
            <a:pPr marL="514350" indent="-514350">
              <a:buFont typeface="+mj-lt"/>
              <a:buAutoNum type="arabicPeriod"/>
            </a:pPr>
            <a:r>
              <a:rPr lang="en-US" sz="2200" dirty="0"/>
              <a:t> set r = x + y + z</a:t>
            </a:r>
          </a:p>
          <a:p>
            <a:pPr marL="514350" indent="-514350">
              <a:buFont typeface="+mj-lt"/>
              <a:buAutoNum type="arabicPeriod"/>
            </a:pPr>
            <a:r>
              <a:rPr lang="en-US" sz="2200" dirty="0"/>
              <a:t> return r</a:t>
            </a:r>
          </a:p>
          <a:p>
            <a:pPr marL="514350" indent="-514350">
              <a:buFont typeface="+mj-lt"/>
              <a:buAutoNum type="arabicPeriod"/>
            </a:pPr>
            <a:r>
              <a:rPr lang="en-US" sz="2200" dirty="0"/>
              <a:t>}</a:t>
            </a:r>
          </a:p>
          <a:p>
            <a:r>
              <a:rPr lang="en-US" sz="2200" b="1" dirty="0"/>
              <a:t>Example2	O(n)</a:t>
            </a:r>
          </a:p>
          <a:p>
            <a:pPr marL="514350" indent="-514350">
              <a:buFont typeface="+mj-lt"/>
              <a:buAutoNum type="arabicPeriod"/>
            </a:pPr>
            <a:r>
              <a:rPr lang="pt-BR" sz="2200" dirty="0"/>
              <a:t>sum(a[],  n) {</a:t>
            </a:r>
          </a:p>
          <a:p>
            <a:pPr marL="514350" indent="-514350">
              <a:buFont typeface="+mj-lt"/>
              <a:buAutoNum type="arabicPeriod"/>
            </a:pPr>
            <a:r>
              <a:rPr lang="pt-BR" sz="2200" dirty="0"/>
              <a:t> 	r = 0; </a:t>
            </a:r>
          </a:p>
          <a:p>
            <a:pPr marL="514350" indent="-514350">
              <a:buFont typeface="+mj-lt"/>
              <a:buAutoNum type="arabicPeriod"/>
            </a:pPr>
            <a:r>
              <a:rPr lang="pt-BR" sz="2200" dirty="0"/>
              <a:t>	for (i = 0; i &lt; n; ++i) { </a:t>
            </a:r>
          </a:p>
          <a:p>
            <a:pPr marL="514350" indent="-514350">
              <a:buFont typeface="+mj-lt"/>
              <a:buAutoNum type="arabicPeriod"/>
            </a:pPr>
            <a:r>
              <a:rPr lang="pt-BR" sz="2200" dirty="0"/>
              <a:t>		r += a[i] </a:t>
            </a:r>
          </a:p>
          <a:p>
            <a:pPr marL="514350" indent="-514350">
              <a:buFont typeface="+mj-lt"/>
              <a:buAutoNum type="arabicPeriod"/>
            </a:pPr>
            <a:r>
              <a:rPr lang="pt-BR" sz="2200" dirty="0"/>
              <a:t>	} </a:t>
            </a:r>
          </a:p>
          <a:p>
            <a:pPr marL="514350" indent="-514350">
              <a:buFont typeface="+mj-lt"/>
              <a:buAutoNum type="arabicPeriod"/>
            </a:pPr>
            <a:r>
              <a:rPr lang="pt-BR" sz="2200" dirty="0"/>
              <a:t>	return r</a:t>
            </a:r>
          </a:p>
          <a:p>
            <a:pPr marL="514350" indent="-514350">
              <a:buFont typeface="+mj-lt"/>
              <a:buAutoNum type="arabicPeriod"/>
            </a:pPr>
            <a:r>
              <a:rPr lang="pt-BR" sz="2200" dirty="0"/>
              <a:t>}</a:t>
            </a:r>
            <a:endParaRPr lang="en-US" sz="2200" dirty="0"/>
          </a:p>
        </p:txBody>
      </p:sp>
    </p:spTree>
    <p:extLst>
      <p:ext uri="{BB962C8B-B14F-4D97-AF65-F5344CB8AC3E}">
        <p14:creationId xmlns:p14="http://schemas.microsoft.com/office/powerpoint/2010/main" val="422583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Summary</a:t>
            </a:r>
            <a:endParaRPr lang="en-GB" dirty="0"/>
          </a:p>
        </p:txBody>
      </p:sp>
      <p:sp>
        <p:nvSpPr>
          <p:cNvPr id="4" name="Date Placeholder 3"/>
          <p:cNvSpPr>
            <a:spLocks noGrp="1"/>
          </p:cNvSpPr>
          <p:nvPr>
            <p:ph type="dt" sz="half" idx="10"/>
          </p:nvPr>
        </p:nvSpPr>
        <p:spPr/>
        <p:txBody>
          <a:bodyPr/>
          <a:lstStyle/>
          <a:p>
            <a:fld id="{BAF2AA12-E243-4BE9-8CF3-99BFB9E220BF}"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28</a:t>
            </a:fld>
            <a:endParaRPr lang="en-GB"/>
          </a:p>
        </p:txBody>
      </p:sp>
      <p:sp>
        <p:nvSpPr>
          <p:cNvPr id="3" name="Content Placeholder 2"/>
          <p:cNvSpPr>
            <a:spLocks noGrp="1"/>
          </p:cNvSpPr>
          <p:nvPr>
            <p:ph sz="quarter" idx="1"/>
          </p:nvPr>
        </p:nvSpPr>
        <p:spPr/>
        <p:txBody>
          <a:bodyPr/>
          <a:lstStyle/>
          <a:p>
            <a:r>
              <a:rPr lang="en-GB" dirty="0"/>
              <a:t>In this lecture, we have discussed:</a:t>
            </a:r>
          </a:p>
          <a:p>
            <a:pPr lvl="1"/>
            <a:r>
              <a:rPr lang="en-GB" dirty="0"/>
              <a:t>Complexities of algorithms in terms of time and space</a:t>
            </a:r>
          </a:p>
          <a:p>
            <a:pPr lvl="1"/>
            <a:r>
              <a:rPr lang="en-GB" dirty="0"/>
              <a:t>Time complexity function </a:t>
            </a:r>
            <a:r>
              <a:rPr lang="en-GB" dirty="0" smtClean="0"/>
              <a:t>T(n)</a:t>
            </a:r>
            <a:endParaRPr lang="en-GB" dirty="0"/>
          </a:p>
          <a:p>
            <a:pPr lvl="1"/>
            <a:r>
              <a:rPr lang="en-GB" dirty="0"/>
              <a:t>Asymptotic analysis and Big-O</a:t>
            </a:r>
          </a:p>
          <a:p>
            <a:r>
              <a:rPr lang="en-GB" dirty="0"/>
              <a:t>Book Chapter</a:t>
            </a:r>
            <a:r>
              <a:rPr lang="en-GB" dirty="0">
                <a:sym typeface="Wingdings" panose="05000000000000000000" pitchFamily="2" charset="2"/>
              </a:rPr>
              <a:t>3</a:t>
            </a:r>
            <a:endParaRPr lang="en-GB" dirty="0"/>
          </a:p>
          <a:p>
            <a:endParaRPr lang="en-GB" dirty="0"/>
          </a:p>
        </p:txBody>
      </p:sp>
    </p:spTree>
    <p:extLst>
      <p:ext uri="{BB962C8B-B14F-4D97-AF65-F5344CB8AC3E}">
        <p14:creationId xmlns:p14="http://schemas.microsoft.com/office/powerpoint/2010/main" val="7988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Algorithm Analysis</a:t>
            </a:r>
          </a:p>
        </p:txBody>
      </p:sp>
      <p:sp>
        <p:nvSpPr>
          <p:cNvPr id="4" name="Date Placeholder 3"/>
          <p:cNvSpPr>
            <a:spLocks noGrp="1"/>
          </p:cNvSpPr>
          <p:nvPr>
            <p:ph type="dt" sz="half" idx="10"/>
          </p:nvPr>
        </p:nvSpPr>
        <p:spPr/>
        <p:txBody>
          <a:bodyPr/>
          <a:lstStyle/>
          <a:p>
            <a:fld id="{4A547CCF-28EF-4E75-B3C3-F8BABFA3D6FC}"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3</a:t>
            </a:fld>
            <a:endParaRPr lang="en-GB"/>
          </a:p>
        </p:txBody>
      </p:sp>
      <p:sp>
        <p:nvSpPr>
          <p:cNvPr id="4099" name="Rectangle 3"/>
          <p:cNvSpPr>
            <a:spLocks noGrp="1" noChangeArrowheads="1"/>
          </p:cNvSpPr>
          <p:nvPr>
            <p:ph sz="quarter" idx="1"/>
          </p:nvPr>
        </p:nvSpPr>
        <p:spPr/>
        <p:txBody>
          <a:bodyPr/>
          <a:lstStyle/>
          <a:p>
            <a:r>
              <a:rPr lang="en-US" dirty="0"/>
              <a:t>How one algorithm is more efficient than other to perform same task?</a:t>
            </a:r>
          </a:p>
          <a:p>
            <a:pPr lvl="2"/>
            <a:r>
              <a:rPr lang="en-US" dirty="0"/>
              <a:t>Like binary search is more efficient than linear search</a:t>
            </a:r>
          </a:p>
          <a:p>
            <a:pPr lvl="1"/>
            <a:r>
              <a:rPr lang="en-US" dirty="0"/>
              <a:t>Efficiency is all about using resources efficiently and two key resources for a program are:</a:t>
            </a:r>
          </a:p>
          <a:p>
            <a:pPr marL="788670" lvl="1" indent="-514350">
              <a:buFont typeface="+mj-lt"/>
              <a:buAutoNum type="arabicPeriod"/>
            </a:pPr>
            <a:r>
              <a:rPr lang="en-US" dirty="0"/>
              <a:t>Running Time: </a:t>
            </a:r>
          </a:p>
          <a:p>
            <a:pPr lvl="2"/>
            <a:r>
              <a:rPr lang="en-US" dirty="0"/>
              <a:t>How much time it takes to complete</a:t>
            </a:r>
          </a:p>
          <a:p>
            <a:pPr marL="788670" lvl="1" indent="-514350">
              <a:buFont typeface="+mj-lt"/>
              <a:buAutoNum type="arabicPeriod"/>
            </a:pPr>
            <a:r>
              <a:rPr lang="en-US" dirty="0"/>
              <a:t>Space:</a:t>
            </a:r>
          </a:p>
          <a:p>
            <a:pPr lvl="2"/>
            <a:r>
              <a:rPr lang="en-US" dirty="0"/>
              <a:t>How much space it occupies while running</a:t>
            </a:r>
          </a:p>
          <a:p>
            <a:r>
              <a:rPr lang="en-US" dirty="0"/>
              <a:t>So algorithm analysis is about analyzing:</a:t>
            </a:r>
          </a:p>
          <a:p>
            <a:pPr lvl="1"/>
            <a:r>
              <a:rPr lang="en-US" dirty="0"/>
              <a:t>Time complexity</a:t>
            </a:r>
          </a:p>
          <a:p>
            <a:pPr lvl="1"/>
            <a:r>
              <a:rPr lang="en-US" dirty="0"/>
              <a:t>Space complexity</a:t>
            </a:r>
          </a:p>
          <a:p>
            <a:endParaRPr lang="en-US" dirty="0"/>
          </a:p>
        </p:txBody>
      </p:sp>
    </p:spTree>
    <p:extLst>
      <p:ext uri="{BB962C8B-B14F-4D97-AF65-F5344CB8AC3E}">
        <p14:creationId xmlns:p14="http://schemas.microsoft.com/office/powerpoint/2010/main" val="97119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endParaRPr lang="en-GB" dirty="0"/>
          </a:p>
        </p:txBody>
      </p:sp>
      <p:sp>
        <p:nvSpPr>
          <p:cNvPr id="4" name="Date Placeholder 3"/>
          <p:cNvSpPr>
            <a:spLocks noGrp="1"/>
          </p:cNvSpPr>
          <p:nvPr>
            <p:ph type="dt" sz="half" idx="10"/>
          </p:nvPr>
        </p:nvSpPr>
        <p:spPr/>
        <p:txBody>
          <a:bodyPr/>
          <a:lstStyle/>
          <a:p>
            <a:fld id="{24BB3FED-EE29-4F3A-A2BF-A0D1F20EDE58}"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4</a:t>
            </a:fld>
            <a:endParaRPr lang="en-GB"/>
          </a:p>
        </p:txBody>
      </p:sp>
      <p:sp>
        <p:nvSpPr>
          <p:cNvPr id="3" name="Content Placeholder 2"/>
          <p:cNvSpPr>
            <a:spLocks noGrp="1"/>
          </p:cNvSpPr>
          <p:nvPr>
            <p:ph sz="quarter" idx="1"/>
          </p:nvPr>
        </p:nvSpPr>
        <p:spPr>
          <a:xfrm>
            <a:off x="609600" y="1219200"/>
            <a:ext cx="7698658" cy="4937760"/>
          </a:xfrm>
        </p:spPr>
        <p:txBody>
          <a:bodyPr>
            <a:normAutofit/>
          </a:bodyPr>
          <a:lstStyle/>
          <a:p>
            <a:r>
              <a:rPr lang="en-US" dirty="0"/>
              <a:t>Most algorithms transform input into output. The running time of an algorithm typically grows with the input size. There can be three </a:t>
            </a:r>
            <a:r>
              <a:rPr lang="en-GB" dirty="0"/>
              <a:t>different scenarios:</a:t>
            </a:r>
          </a:p>
          <a:p>
            <a:pPr lvl="1"/>
            <a:r>
              <a:rPr lang="en-GB" dirty="0"/>
              <a:t>Worst case</a:t>
            </a:r>
          </a:p>
          <a:p>
            <a:pPr lvl="2"/>
            <a:r>
              <a:rPr lang="en-GB" dirty="0"/>
              <a:t>Maximum number of time an algorithm takes on any input of size n.</a:t>
            </a:r>
          </a:p>
          <a:p>
            <a:pPr lvl="1"/>
            <a:r>
              <a:rPr lang="en-GB" dirty="0"/>
              <a:t>Best case</a:t>
            </a:r>
          </a:p>
          <a:p>
            <a:pPr lvl="2"/>
            <a:r>
              <a:rPr lang="en-GB" dirty="0"/>
              <a:t>Minimum number of time an algorithm takes on any input of size n.</a:t>
            </a:r>
          </a:p>
          <a:p>
            <a:pPr lvl="1"/>
            <a:r>
              <a:rPr lang="en-GB" dirty="0"/>
              <a:t>Average case</a:t>
            </a:r>
          </a:p>
          <a:p>
            <a:pPr lvl="2"/>
            <a:r>
              <a:rPr lang="en-GB" dirty="0"/>
              <a:t>Average number of time an algorithm takes on any input of size n.</a:t>
            </a:r>
          </a:p>
          <a:p>
            <a:pPr marL="594360" lvl="2" indent="0">
              <a:buNone/>
            </a:pPr>
            <a:endParaRPr lang="en-GB" dirty="0"/>
          </a:p>
          <a:p>
            <a:pPr lvl="1"/>
            <a:endParaRPr lang="en-US" dirty="0"/>
          </a:p>
          <a:p>
            <a:pPr marL="594360" lvl="2" indent="0">
              <a:buNone/>
            </a:pPr>
            <a:endParaRPr lang="en-GB"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2242152"/>
            <a:ext cx="3012666" cy="354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18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Date Placeholder 2"/>
          <p:cNvSpPr>
            <a:spLocks noGrp="1"/>
          </p:cNvSpPr>
          <p:nvPr>
            <p:ph type="dt" sz="half" idx="10"/>
          </p:nvPr>
        </p:nvSpPr>
        <p:spPr/>
        <p:txBody>
          <a:bodyPr/>
          <a:lstStyle/>
          <a:p>
            <a:fld id="{44663707-D9AD-4E66-90D0-19F20FC4155F}"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5</a:t>
            </a:fld>
            <a:endParaRPr lang="en-GB"/>
          </a:p>
        </p:txBody>
      </p:sp>
      <p:sp>
        <p:nvSpPr>
          <p:cNvPr id="6" name="Content Placeholder 5"/>
          <p:cNvSpPr>
            <a:spLocks noGrp="1"/>
          </p:cNvSpPr>
          <p:nvPr>
            <p:ph sz="quarter" idx="1"/>
          </p:nvPr>
        </p:nvSpPr>
        <p:spPr/>
        <p:txBody>
          <a:bodyPr>
            <a:normAutofit lnSpcReduction="10000"/>
          </a:bodyPr>
          <a:lstStyle/>
          <a:p>
            <a:r>
              <a:rPr lang="en-US" dirty="0"/>
              <a:t>Worst-case analysis is much easier than average-case analysis, as it requires only the ability to identify the worst-case input, which is often simple</a:t>
            </a:r>
          </a:p>
          <a:p>
            <a:r>
              <a:rPr lang="en-US" dirty="0"/>
              <a:t>So, analysis focus on the worst case running time.</a:t>
            </a:r>
          </a:p>
          <a:p>
            <a:pPr lvl="1"/>
            <a:r>
              <a:rPr lang="en-US" dirty="0"/>
              <a:t>Easier to analyze</a:t>
            </a:r>
          </a:p>
          <a:p>
            <a:pPr lvl="1"/>
            <a:r>
              <a:rPr lang="en-US" dirty="0"/>
              <a:t>Crucial to applications such as games, finance and robotics. </a:t>
            </a:r>
          </a:p>
          <a:p>
            <a:pPr lvl="2"/>
            <a:r>
              <a:rPr lang="en-US" dirty="0"/>
              <a:t>what would happen if an autopilot algorithm ran drastically</a:t>
            </a:r>
          </a:p>
          <a:p>
            <a:pPr marL="594360" lvl="2" indent="0">
              <a:buNone/>
            </a:pPr>
            <a:r>
              <a:rPr lang="en-US" dirty="0"/>
              <a:t>	slower for some unforeseen, untested inputs</a:t>
            </a:r>
          </a:p>
          <a:p>
            <a:r>
              <a:rPr lang="en-US" dirty="0"/>
              <a:t>How to measure running time?</a:t>
            </a:r>
          </a:p>
          <a:p>
            <a:pPr lvl="1"/>
            <a:r>
              <a:rPr lang="en-US" dirty="0"/>
              <a:t>Experimental Approach</a:t>
            </a:r>
          </a:p>
          <a:p>
            <a:pPr lvl="2"/>
            <a:r>
              <a:rPr lang="en-US" dirty="0"/>
              <a:t>Measure execution time by implementation and execution</a:t>
            </a:r>
          </a:p>
          <a:p>
            <a:pPr lvl="1"/>
            <a:r>
              <a:rPr lang="en-US" dirty="0"/>
              <a:t>Growth Rate Or Big-O analysis </a:t>
            </a:r>
          </a:p>
          <a:p>
            <a:pPr lvl="2"/>
            <a:r>
              <a:rPr lang="en-US" dirty="0"/>
              <a:t>Measure number of steps or statements and determine their growth rate</a:t>
            </a:r>
          </a:p>
        </p:txBody>
      </p:sp>
    </p:spTree>
    <p:extLst>
      <p:ext uri="{BB962C8B-B14F-4D97-AF65-F5344CB8AC3E}">
        <p14:creationId xmlns:p14="http://schemas.microsoft.com/office/powerpoint/2010/main" val="188262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dirty="0"/>
              <a:t>Experimental Approach</a:t>
            </a:r>
          </a:p>
        </p:txBody>
      </p:sp>
      <p:sp>
        <p:nvSpPr>
          <p:cNvPr id="4" name="Date Placeholder 3"/>
          <p:cNvSpPr>
            <a:spLocks noGrp="1"/>
          </p:cNvSpPr>
          <p:nvPr>
            <p:ph type="dt" sz="half" idx="10"/>
          </p:nvPr>
        </p:nvSpPr>
        <p:spPr/>
        <p:txBody>
          <a:bodyPr/>
          <a:lstStyle/>
          <a:p>
            <a:fld id="{A8DF8FF1-1C99-4444-A5F0-EDA1DFC82FB3}"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6</a:t>
            </a:fld>
            <a:endParaRPr lang="en-GB"/>
          </a:p>
        </p:txBody>
      </p:sp>
      <p:sp>
        <p:nvSpPr>
          <p:cNvPr id="5123" name="Rectangle 3"/>
          <p:cNvSpPr>
            <a:spLocks noGrp="1" noChangeArrowheads="1"/>
          </p:cNvSpPr>
          <p:nvPr>
            <p:ph sz="quarter" idx="1"/>
          </p:nvPr>
        </p:nvSpPr>
        <p:spPr/>
        <p:txBody>
          <a:bodyPr>
            <a:normAutofit/>
          </a:bodyPr>
          <a:lstStyle/>
          <a:p>
            <a:r>
              <a:rPr lang="en-US" dirty="0"/>
              <a:t>Implement the algorithm</a:t>
            </a:r>
          </a:p>
          <a:p>
            <a:r>
              <a:rPr lang="en-US" dirty="0"/>
              <a:t>Run it on a machine with different input sizes</a:t>
            </a:r>
          </a:p>
          <a:p>
            <a:r>
              <a:rPr lang="en-US" dirty="0"/>
              <a:t>Measure the actual running times and plot the results</a:t>
            </a:r>
          </a:p>
        </p:txBody>
      </p:sp>
      <p:pic>
        <p:nvPicPr>
          <p:cNvPr id="7" name="Picture 6"/>
          <p:cNvPicPr>
            <a:picLocks noChangeAspect="1"/>
          </p:cNvPicPr>
          <p:nvPr/>
        </p:nvPicPr>
        <p:blipFill>
          <a:blip r:embed="rId2"/>
          <a:stretch>
            <a:fillRect/>
          </a:stretch>
        </p:blipFill>
        <p:spPr>
          <a:xfrm>
            <a:off x="727933" y="2923504"/>
            <a:ext cx="6834451" cy="3348506"/>
          </a:xfrm>
          <a:prstGeom prst="rect">
            <a:avLst/>
          </a:prstGeom>
        </p:spPr>
      </p:pic>
      <p:pic>
        <p:nvPicPr>
          <p:cNvPr id="8" name="Content Placeholder 7"/>
          <p:cNvPicPr>
            <a:picLocks noChangeAspect="1"/>
          </p:cNvPicPr>
          <p:nvPr/>
        </p:nvPicPr>
        <p:blipFill>
          <a:blip r:embed="rId3"/>
          <a:stretch>
            <a:fillRect/>
          </a:stretch>
        </p:blipFill>
        <p:spPr>
          <a:xfrm>
            <a:off x="8082116" y="3923543"/>
            <a:ext cx="3500284" cy="2230815"/>
          </a:xfrm>
          <a:prstGeom prst="rect">
            <a:avLst/>
          </a:prstGeom>
        </p:spPr>
      </p:pic>
    </p:spTree>
    <p:extLst>
      <p:ext uri="{BB962C8B-B14F-4D97-AF65-F5344CB8AC3E}">
        <p14:creationId xmlns:p14="http://schemas.microsoft.com/office/powerpoint/2010/main" val="310523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Experimental Approach</a:t>
            </a:r>
          </a:p>
        </p:txBody>
      </p:sp>
      <p:sp>
        <p:nvSpPr>
          <p:cNvPr id="4" name="Date Placeholder 3"/>
          <p:cNvSpPr>
            <a:spLocks noGrp="1"/>
          </p:cNvSpPr>
          <p:nvPr>
            <p:ph type="dt" sz="half" idx="10"/>
          </p:nvPr>
        </p:nvSpPr>
        <p:spPr/>
        <p:txBody>
          <a:bodyPr/>
          <a:lstStyle/>
          <a:p>
            <a:fld id="{1F7F30EA-30F0-4A85-939B-419AC04226B3}"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7</a:t>
            </a:fld>
            <a:endParaRPr lang="en-GB"/>
          </a:p>
        </p:txBody>
      </p:sp>
      <p:sp>
        <p:nvSpPr>
          <p:cNvPr id="5123" name="Rectangle 3"/>
          <p:cNvSpPr>
            <a:spLocks noGrp="1" noChangeArrowheads="1"/>
          </p:cNvSpPr>
          <p:nvPr>
            <p:ph sz="quarter" idx="1"/>
          </p:nvPr>
        </p:nvSpPr>
        <p:spPr/>
        <p:txBody>
          <a:bodyPr>
            <a:normAutofit/>
          </a:bodyPr>
          <a:lstStyle/>
          <a:p>
            <a:r>
              <a:rPr lang="en-US" b="1" dirty="0"/>
              <a:t>Problems:</a:t>
            </a:r>
          </a:p>
          <a:p>
            <a:pPr lvl="1"/>
            <a:r>
              <a:rPr lang="en-US" dirty="0"/>
              <a:t>An algorithm must be fully implemented to study its running time</a:t>
            </a:r>
          </a:p>
          <a:p>
            <a:pPr lvl="1"/>
            <a:r>
              <a:rPr lang="en-US" dirty="0"/>
              <a:t>Results will vary depending upon hardware of machine, CPU, Memory</a:t>
            </a:r>
          </a:p>
          <a:p>
            <a:pPr lvl="2"/>
            <a:r>
              <a:rPr lang="en-US" dirty="0"/>
              <a:t>Even same system can take different time for same input, as CPU is shared with other processes.</a:t>
            </a:r>
          </a:p>
          <a:p>
            <a:pPr lvl="1"/>
            <a:r>
              <a:rPr lang="en-US" dirty="0"/>
              <a:t>Running times of two algorithms are difﬁcult to directly compare unless the experiments are performed in the same hardware and software environments.</a:t>
            </a:r>
          </a:p>
          <a:p>
            <a:pPr lvl="1"/>
            <a:r>
              <a:rPr lang="en-US" dirty="0"/>
              <a:t>One program may be better implemented than the other</a:t>
            </a:r>
          </a:p>
          <a:p>
            <a:pPr lvl="1"/>
            <a:r>
              <a:rPr lang="en-US" dirty="0"/>
              <a:t>Experiments can be done only on a limited set of test inputs;  hence, they leave out the running times of inputs not included in the experiment (and these inputs may be important).</a:t>
            </a:r>
          </a:p>
          <a:p>
            <a:r>
              <a:rPr lang="en-US" dirty="0"/>
              <a:t>A Better Approach?</a:t>
            </a:r>
          </a:p>
          <a:p>
            <a:pPr lvl="1"/>
            <a:r>
              <a:rPr lang="en-US" dirty="0"/>
              <a:t>Count the steps/statements rather than time</a:t>
            </a:r>
          </a:p>
        </p:txBody>
      </p:sp>
    </p:spTree>
    <p:extLst>
      <p:ext uri="{BB962C8B-B14F-4D97-AF65-F5344CB8AC3E}">
        <p14:creationId xmlns:p14="http://schemas.microsoft.com/office/powerpoint/2010/main" val="240380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Steps/Statements </a:t>
            </a:r>
          </a:p>
        </p:txBody>
      </p:sp>
      <p:sp>
        <p:nvSpPr>
          <p:cNvPr id="3" name="Date Placeholder 2"/>
          <p:cNvSpPr>
            <a:spLocks noGrp="1"/>
          </p:cNvSpPr>
          <p:nvPr>
            <p:ph type="dt" sz="half" idx="10"/>
          </p:nvPr>
        </p:nvSpPr>
        <p:spPr/>
        <p:txBody>
          <a:bodyPr/>
          <a:lstStyle/>
          <a:p>
            <a:fld id="{C8AE2F9D-C394-4115-9702-071AFE62C5DB}" type="datetime1">
              <a:rPr lang="en-GB" smtClean="0"/>
              <a:t>24/09/2022</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8</a:t>
            </a:fld>
            <a:endParaRPr lang="en-GB"/>
          </a:p>
        </p:txBody>
      </p:sp>
      <p:sp>
        <p:nvSpPr>
          <p:cNvPr id="6" name="Content Placeholder 5"/>
          <p:cNvSpPr>
            <a:spLocks noGrp="1"/>
          </p:cNvSpPr>
          <p:nvPr>
            <p:ph sz="quarter" idx="1"/>
          </p:nvPr>
        </p:nvSpPr>
        <p:spPr/>
        <p:txBody>
          <a:bodyPr>
            <a:normAutofit/>
          </a:bodyPr>
          <a:lstStyle/>
          <a:p>
            <a:r>
              <a:rPr lang="en-US" dirty="0"/>
              <a:t>Number of statements executed by an algorithm can be defined as a function T of n. where n is input size. T(n) is called time complexity function.</a:t>
            </a:r>
          </a:p>
          <a:p>
            <a:pPr lvl="1"/>
            <a:r>
              <a:rPr lang="en-US" dirty="0"/>
              <a:t>For following algorithm</a:t>
            </a:r>
          </a:p>
          <a:p>
            <a:pPr marL="1182370" lvl="2" indent="-457200">
              <a:lnSpc>
                <a:spcPct val="150000"/>
              </a:lnSpc>
              <a:spcBef>
                <a:spcPts val="0"/>
              </a:spcBef>
              <a:buFont typeface="+mj-lt"/>
              <a:buAutoNum type="arabicPeriod"/>
            </a:pPr>
            <a:r>
              <a:rPr lang="en-US" dirty="0"/>
              <a:t>sum= 0 </a:t>
            </a:r>
          </a:p>
          <a:p>
            <a:pPr marL="1182370" lvl="2" indent="-457200">
              <a:lnSpc>
                <a:spcPct val="150000"/>
              </a:lnSpc>
              <a:spcBef>
                <a:spcPts val="0"/>
              </a:spcBef>
              <a:buFont typeface="+mj-lt"/>
              <a:buAutoNum type="arabicPeriod"/>
            </a:pPr>
            <a:r>
              <a:rPr lang="en-US" dirty="0"/>
              <a:t>For </a:t>
            </a:r>
            <a:r>
              <a:rPr lang="en-US" dirty="0" err="1"/>
              <a:t>i</a:t>
            </a:r>
            <a:r>
              <a:rPr lang="en-US" dirty="0"/>
              <a:t> </a:t>
            </a:r>
            <a:r>
              <a:rPr lang="en-US" dirty="0">
                <a:sym typeface="Wingdings" panose="05000000000000000000" pitchFamily="2" charset="2"/>
              </a:rPr>
              <a:t>= 1</a:t>
            </a:r>
            <a:r>
              <a:rPr lang="en-US" dirty="0"/>
              <a:t> to n </a:t>
            </a:r>
          </a:p>
          <a:p>
            <a:pPr marL="1182370" lvl="2" indent="-457200">
              <a:spcBef>
                <a:spcPts val="0"/>
              </a:spcBef>
              <a:buFont typeface="+mj-lt"/>
              <a:buAutoNum type="arabicPeriod"/>
            </a:pPr>
            <a:r>
              <a:rPr lang="en-US" dirty="0"/>
              <a:t>      sum+= </a:t>
            </a:r>
            <a:r>
              <a:rPr lang="en-US" dirty="0" err="1"/>
              <a:t>i</a:t>
            </a:r>
            <a:endParaRPr lang="en-US" dirty="0"/>
          </a:p>
          <a:p>
            <a:pPr marL="1182370" lvl="2" indent="-457200">
              <a:lnSpc>
                <a:spcPct val="150000"/>
              </a:lnSpc>
              <a:spcBef>
                <a:spcPts val="0"/>
              </a:spcBef>
              <a:buFont typeface="+mj-lt"/>
              <a:buAutoNum type="arabicPeriod"/>
            </a:pPr>
            <a:r>
              <a:rPr lang="en-US" dirty="0"/>
              <a:t>End For</a:t>
            </a:r>
          </a:p>
          <a:p>
            <a:pPr marL="1182370" lvl="2" indent="-457200">
              <a:lnSpc>
                <a:spcPct val="150000"/>
              </a:lnSpc>
              <a:spcBef>
                <a:spcPts val="0"/>
              </a:spcBef>
              <a:buFont typeface="+mj-lt"/>
              <a:buAutoNum type="arabicPeriod"/>
            </a:pPr>
            <a:r>
              <a:rPr lang="en-US" dirty="0"/>
              <a:t>print sum</a:t>
            </a:r>
          </a:p>
          <a:p>
            <a:pPr lvl="1"/>
            <a:endParaRPr lang="en-US" dirty="0"/>
          </a:p>
          <a:p>
            <a:pPr lvl="1"/>
            <a:r>
              <a:rPr lang="en-US" dirty="0"/>
              <a:t>T(n)=3n+4</a:t>
            </a:r>
          </a:p>
          <a:p>
            <a:pPr lvl="2"/>
            <a:r>
              <a:rPr lang="en-US" dirty="0"/>
              <a:t>It means this algorithm will take 3n+4 steps/statements for given value of n.</a:t>
            </a:r>
          </a:p>
          <a:p>
            <a:pPr lvl="2"/>
            <a:endParaRPr lang="en-US" dirty="0"/>
          </a:p>
        </p:txBody>
      </p:sp>
      <p:sp>
        <p:nvSpPr>
          <p:cNvPr id="12" name="Rectangle 3"/>
          <p:cNvSpPr txBox="1">
            <a:spLocks noChangeArrowheads="1"/>
          </p:cNvSpPr>
          <p:nvPr/>
        </p:nvSpPr>
        <p:spPr>
          <a:xfrm>
            <a:off x="7472518" y="2397741"/>
            <a:ext cx="4109882" cy="2852686"/>
          </a:xfrm>
          <a:prstGeom prst="rect">
            <a:avLst/>
          </a:prstGeom>
          <a:ln>
            <a:solidFill>
              <a:schemeClr val="accent2"/>
            </a:solid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dirty="0"/>
              <a:t>Look for elementary operations like:</a:t>
            </a:r>
          </a:p>
          <a:p>
            <a:pPr lvl="1"/>
            <a:r>
              <a:rPr lang="en-US" sz="1600" dirty="0"/>
              <a:t>Variable assignment</a:t>
            </a:r>
          </a:p>
          <a:p>
            <a:pPr lvl="1"/>
            <a:r>
              <a:rPr lang="en-US" sz="1600" dirty="0"/>
              <a:t>Math (+, -, *, /, %)</a:t>
            </a:r>
          </a:p>
          <a:p>
            <a:pPr lvl="1"/>
            <a:r>
              <a:rPr lang="en-US" sz="1600" dirty="0"/>
              <a:t>Comparisons ( ==, &gt;, &lt;=, ...)</a:t>
            </a:r>
          </a:p>
          <a:p>
            <a:pPr lvl="1"/>
            <a:r>
              <a:rPr lang="en-US" sz="1600" dirty="0"/>
              <a:t>Calling a method</a:t>
            </a:r>
          </a:p>
          <a:p>
            <a:pPr lvl="1"/>
            <a:r>
              <a:rPr lang="en-US" sz="1600" dirty="0"/>
              <a:t>Returning from a method</a:t>
            </a:r>
          </a:p>
          <a:p>
            <a:pPr lvl="1"/>
            <a:r>
              <a:rPr lang="en-US" sz="1600" dirty="0"/>
              <a:t>Array allocation</a:t>
            </a:r>
          </a:p>
          <a:p>
            <a:pPr lvl="1"/>
            <a:r>
              <a:rPr lang="en-US" sz="1600" dirty="0"/>
              <a:t>Creating a new object </a:t>
            </a:r>
          </a:p>
        </p:txBody>
      </p:sp>
    </p:spTree>
    <p:extLst>
      <p:ext uri="{BB962C8B-B14F-4D97-AF65-F5344CB8AC3E}">
        <p14:creationId xmlns:p14="http://schemas.microsoft.com/office/powerpoint/2010/main" val="395784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Example:2</a:t>
            </a:r>
          </a:p>
        </p:txBody>
      </p:sp>
      <p:sp>
        <p:nvSpPr>
          <p:cNvPr id="4" name="Date Placeholder 3"/>
          <p:cNvSpPr>
            <a:spLocks noGrp="1"/>
          </p:cNvSpPr>
          <p:nvPr>
            <p:ph type="dt" sz="half" idx="10"/>
          </p:nvPr>
        </p:nvSpPr>
        <p:spPr/>
        <p:txBody>
          <a:bodyPr/>
          <a:lstStyle/>
          <a:p>
            <a:fld id="{834D4448-6056-4B44-B20A-EFBCE6D3A61A}" type="datetime1">
              <a:rPr lang="en-GB" smtClean="0"/>
              <a:t>24/09/2022</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9</a:t>
            </a:fld>
            <a:endParaRPr lang="en-GB"/>
          </a:p>
        </p:txBody>
      </p:sp>
      <p:sp>
        <p:nvSpPr>
          <p:cNvPr id="168963" name="Rectangle 3"/>
          <p:cNvSpPr>
            <a:spLocks noGrp="1" noChangeArrowheads="1"/>
          </p:cNvSpPr>
          <p:nvPr>
            <p:ph sz="quarter" idx="1"/>
          </p:nvPr>
        </p:nvSpPr>
        <p:spPr/>
        <p:txBody>
          <a:bodyPr>
            <a:normAutofit fontScale="92500" lnSpcReduction="10000"/>
          </a:bodyPr>
          <a:lstStyle/>
          <a:p>
            <a:pPr marL="788670" lvl="1" indent="-514350">
              <a:lnSpc>
                <a:spcPct val="175000"/>
              </a:lnSpc>
              <a:buFont typeface="+mj-lt"/>
              <a:buAutoNum type="arabicPeriod"/>
            </a:pPr>
            <a:r>
              <a:rPr lang="en-US" dirty="0"/>
              <a:t>sum=0</a:t>
            </a:r>
          </a:p>
          <a:p>
            <a:pPr marL="788670" lvl="1" indent="-514350">
              <a:lnSpc>
                <a:spcPct val="175000"/>
              </a:lnSpc>
              <a:buFont typeface="+mj-lt"/>
              <a:buAutoNum type="arabicPeriod"/>
            </a:pPr>
            <a:r>
              <a:rPr lang="en-US" dirty="0"/>
              <a:t> For </a:t>
            </a:r>
            <a:r>
              <a:rPr lang="en-US" dirty="0" err="1"/>
              <a:t>i</a:t>
            </a:r>
            <a:r>
              <a:rPr lang="en-US" dirty="0"/>
              <a:t>=1 to n step 1</a:t>
            </a:r>
          </a:p>
          <a:p>
            <a:pPr marL="788670" lvl="1" indent="-514350">
              <a:lnSpc>
                <a:spcPct val="175000"/>
              </a:lnSpc>
              <a:buFont typeface="+mj-lt"/>
              <a:buAutoNum type="arabicPeriod"/>
            </a:pPr>
            <a:r>
              <a:rPr lang="en-US" dirty="0"/>
              <a:t>	   For j=1 to k step 1</a:t>
            </a:r>
          </a:p>
          <a:p>
            <a:pPr marL="788670" lvl="1" indent="-514350">
              <a:lnSpc>
                <a:spcPct val="175000"/>
              </a:lnSpc>
              <a:buFont typeface="+mj-lt"/>
              <a:buAutoNum type="arabicPeriod"/>
            </a:pPr>
            <a:r>
              <a:rPr lang="en-US" dirty="0"/>
              <a:t>		sum=sum+1</a:t>
            </a:r>
          </a:p>
          <a:p>
            <a:pPr marL="788670" lvl="1" indent="-514350">
              <a:lnSpc>
                <a:spcPct val="175000"/>
              </a:lnSpc>
              <a:buFont typeface="+mj-lt"/>
              <a:buAutoNum type="arabicPeriod"/>
            </a:pPr>
            <a:r>
              <a:rPr lang="en-US" dirty="0"/>
              <a:t>    End For</a:t>
            </a:r>
          </a:p>
          <a:p>
            <a:pPr marL="788670" lvl="1" indent="-514350">
              <a:lnSpc>
                <a:spcPct val="175000"/>
              </a:lnSpc>
              <a:buFont typeface="+mj-lt"/>
              <a:buAutoNum type="arabicPeriod"/>
            </a:pPr>
            <a:r>
              <a:rPr lang="en-US" dirty="0"/>
              <a:t>End For</a:t>
            </a:r>
          </a:p>
          <a:p>
            <a:pPr marL="788670" lvl="1" indent="-514350">
              <a:lnSpc>
                <a:spcPct val="175000"/>
              </a:lnSpc>
              <a:buFont typeface="+mj-lt"/>
              <a:buAutoNum type="arabicPeriod"/>
            </a:pPr>
            <a:r>
              <a:rPr lang="en-US" dirty="0"/>
              <a:t>Print sum</a:t>
            </a:r>
          </a:p>
          <a:p>
            <a:pPr lvl="1"/>
            <a:endParaRPr lang="en-US" dirty="0"/>
          </a:p>
          <a:p>
            <a:pPr lvl="1"/>
            <a:r>
              <a:rPr lang="en-US" dirty="0"/>
              <a:t>T(</a:t>
            </a:r>
            <a:r>
              <a:rPr lang="en-US" dirty="0" err="1"/>
              <a:t>n,k</a:t>
            </a:r>
            <a:r>
              <a:rPr lang="en-US" dirty="0"/>
              <a:t>)= 3nk+4n+4</a:t>
            </a:r>
          </a:p>
        </p:txBody>
      </p:sp>
      <p:sp>
        <p:nvSpPr>
          <p:cNvPr id="9" name="Line Callout 1 8"/>
          <p:cNvSpPr/>
          <p:nvPr/>
        </p:nvSpPr>
        <p:spPr>
          <a:xfrm>
            <a:off x="4117270" y="1442293"/>
            <a:ext cx="2651760" cy="365760"/>
          </a:xfrm>
          <a:prstGeom prst="borderCallout1">
            <a:avLst>
              <a:gd name="adj1" fmla="val 45231"/>
              <a:gd name="adj2" fmla="val -8333"/>
              <a:gd name="adj3" fmla="val 48860"/>
              <a:gd name="adj4" fmla="val -67785"/>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1 step</a:t>
            </a:r>
          </a:p>
        </p:txBody>
      </p:sp>
      <p:sp>
        <p:nvSpPr>
          <p:cNvPr id="10" name="Line Callout 1 9"/>
          <p:cNvSpPr/>
          <p:nvPr/>
        </p:nvSpPr>
        <p:spPr>
          <a:xfrm>
            <a:off x="4127104" y="1936371"/>
            <a:ext cx="2651760" cy="959228"/>
          </a:xfrm>
          <a:prstGeom prst="borderCallout1">
            <a:avLst>
              <a:gd name="adj1" fmla="val 44283"/>
              <a:gd name="adj2" fmla="val -9515"/>
              <a:gd name="adj3" fmla="val 44311"/>
              <a:gd name="adj4" fmla="val -93860"/>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err="1"/>
              <a:t>i</a:t>
            </a:r>
            <a:r>
              <a:rPr lang="en-US" dirty="0"/>
              <a:t>=1</a:t>
            </a:r>
            <a:r>
              <a:rPr lang="en-US" dirty="0">
                <a:sym typeface="Wingdings" panose="05000000000000000000" pitchFamily="2" charset="2"/>
              </a:rPr>
              <a:t>1</a:t>
            </a:r>
            <a:endParaRPr lang="en-US" dirty="0"/>
          </a:p>
          <a:p>
            <a:r>
              <a:rPr lang="en-US" dirty="0" err="1"/>
              <a:t>i</a:t>
            </a:r>
            <a:r>
              <a:rPr lang="en-US" dirty="0"/>
              <a:t>&lt; n</a:t>
            </a:r>
            <a:r>
              <a:rPr lang="en-US" dirty="0">
                <a:sym typeface="Wingdings" panose="05000000000000000000" pitchFamily="2" charset="2"/>
              </a:rPr>
              <a:t></a:t>
            </a:r>
            <a:r>
              <a:rPr lang="en-US" dirty="0"/>
              <a:t> n+1</a:t>
            </a:r>
          </a:p>
          <a:p>
            <a:r>
              <a:rPr lang="en-US" dirty="0"/>
              <a:t>Step 1 increment</a:t>
            </a:r>
            <a:r>
              <a:rPr lang="en-US" dirty="0">
                <a:sym typeface="Wingdings" panose="05000000000000000000" pitchFamily="2" charset="2"/>
              </a:rPr>
              <a:t></a:t>
            </a:r>
            <a:r>
              <a:rPr lang="en-US" dirty="0"/>
              <a:t>  n</a:t>
            </a:r>
          </a:p>
        </p:txBody>
      </p:sp>
      <p:sp>
        <p:nvSpPr>
          <p:cNvPr id="11" name="Line Callout 2 10"/>
          <p:cNvSpPr/>
          <p:nvPr/>
        </p:nvSpPr>
        <p:spPr>
          <a:xfrm>
            <a:off x="4156599" y="4200235"/>
            <a:ext cx="2651760" cy="365760"/>
          </a:xfrm>
          <a:prstGeom prst="borderCallout2">
            <a:avLst>
              <a:gd name="adj1" fmla="val 18750"/>
              <a:gd name="adj2" fmla="val -8333"/>
              <a:gd name="adj3" fmla="val -185551"/>
              <a:gd name="adj4" fmla="val -16667"/>
              <a:gd name="adj5" fmla="val -183199"/>
              <a:gd name="adj6" fmla="val -59274"/>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1 step (n*k time)</a:t>
            </a:r>
          </a:p>
        </p:txBody>
      </p:sp>
      <p:sp>
        <p:nvSpPr>
          <p:cNvPr id="12" name="Line Callout 1 11"/>
          <p:cNvSpPr/>
          <p:nvPr/>
        </p:nvSpPr>
        <p:spPr>
          <a:xfrm>
            <a:off x="4156599" y="4911202"/>
            <a:ext cx="2651760" cy="365760"/>
          </a:xfrm>
          <a:prstGeom prst="borderCallout1">
            <a:avLst>
              <a:gd name="adj1" fmla="val 56385"/>
              <a:gd name="adj2" fmla="val -4254"/>
              <a:gd name="adj3" fmla="val 58847"/>
              <a:gd name="adj4" fmla="val -56549"/>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1 step</a:t>
            </a:r>
          </a:p>
        </p:txBody>
      </p:sp>
      <p:sp>
        <p:nvSpPr>
          <p:cNvPr id="13" name="Line Callout 2 12"/>
          <p:cNvSpPr/>
          <p:nvPr/>
        </p:nvSpPr>
        <p:spPr>
          <a:xfrm>
            <a:off x="4146772" y="3038171"/>
            <a:ext cx="2651760" cy="993034"/>
          </a:xfrm>
          <a:prstGeom prst="borderCallout2">
            <a:avLst>
              <a:gd name="adj1" fmla="val 18750"/>
              <a:gd name="adj2" fmla="val -8333"/>
              <a:gd name="adj3" fmla="val -9964"/>
              <a:gd name="adj4" fmla="val -17409"/>
              <a:gd name="adj5" fmla="val -9285"/>
              <a:gd name="adj6" fmla="val -85228"/>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j=1</a:t>
            </a:r>
            <a:r>
              <a:rPr lang="en-US" dirty="0">
                <a:sym typeface="Wingdings" panose="05000000000000000000" pitchFamily="2" charset="2"/>
              </a:rPr>
              <a:t>n</a:t>
            </a:r>
            <a:endParaRPr lang="en-US" dirty="0"/>
          </a:p>
          <a:p>
            <a:r>
              <a:rPr lang="en-US" dirty="0"/>
              <a:t>j&lt; k</a:t>
            </a:r>
            <a:r>
              <a:rPr lang="en-US" dirty="0">
                <a:sym typeface="Wingdings" panose="05000000000000000000" pitchFamily="2" charset="2"/>
              </a:rPr>
              <a:t></a:t>
            </a:r>
            <a:r>
              <a:rPr lang="en-US" dirty="0"/>
              <a:t> n*(k+1)</a:t>
            </a:r>
          </a:p>
          <a:p>
            <a:r>
              <a:rPr lang="en-US" dirty="0"/>
              <a:t>Step 1 increment</a:t>
            </a:r>
            <a:r>
              <a:rPr lang="en-US" dirty="0">
                <a:sym typeface="Wingdings" panose="05000000000000000000" pitchFamily="2" charset="2"/>
              </a:rPr>
              <a:t></a:t>
            </a:r>
            <a:r>
              <a:rPr lang="en-US" dirty="0"/>
              <a:t>  n*k</a:t>
            </a:r>
          </a:p>
        </p:txBody>
      </p:sp>
      <p:sp>
        <p:nvSpPr>
          <p:cNvPr id="2" name="TextBox 1"/>
          <p:cNvSpPr txBox="1"/>
          <p:nvPr/>
        </p:nvSpPr>
        <p:spPr>
          <a:xfrm>
            <a:off x="7225048" y="1405825"/>
            <a:ext cx="4357352" cy="1754326"/>
          </a:xfrm>
          <a:prstGeom prst="rect">
            <a:avLst/>
          </a:prstGeom>
          <a:noFill/>
        </p:spPr>
        <p:txBody>
          <a:bodyPr wrap="square" rtlCol="0">
            <a:spAutoFit/>
          </a:bodyPr>
          <a:lstStyle/>
          <a:p>
            <a:r>
              <a:rPr lang="en-US" dirty="0"/>
              <a:t>There can be more then one parameters as input. In this case T is defined as function of all those parameters.</a:t>
            </a:r>
          </a:p>
          <a:p>
            <a:r>
              <a:rPr lang="en-US" dirty="0"/>
              <a:t>Remember n is input size, it can be anything like V if we talk about trees, V and E if we talk about graphs</a:t>
            </a:r>
          </a:p>
        </p:txBody>
      </p:sp>
    </p:spTree>
    <p:extLst>
      <p:ext uri="{BB962C8B-B14F-4D97-AF65-F5344CB8AC3E}">
        <p14:creationId xmlns:p14="http://schemas.microsoft.com/office/powerpoint/2010/main" val="3963893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10478</TotalTime>
  <Words>1699</Words>
  <Application>Microsoft Office PowerPoint</Application>
  <PresentationFormat>Widescreen</PresentationFormat>
  <Paragraphs>360</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Wingdings</vt:lpstr>
      <vt:lpstr>Wingdings 3</vt:lpstr>
      <vt:lpstr>Origin</vt:lpstr>
      <vt:lpstr>Computational Complexity</vt:lpstr>
      <vt:lpstr>outline</vt:lpstr>
      <vt:lpstr>Algorithm Analysis</vt:lpstr>
      <vt:lpstr>Time Complexity</vt:lpstr>
      <vt:lpstr>Time Complexity</vt:lpstr>
      <vt:lpstr>Experimental Approach</vt:lpstr>
      <vt:lpstr>Experimental Approach</vt:lpstr>
      <vt:lpstr>Number of Steps/Statements </vt:lpstr>
      <vt:lpstr>Example:2</vt:lpstr>
      <vt:lpstr>Number of Steps/Statements </vt:lpstr>
      <vt:lpstr>Growth Order?</vt:lpstr>
      <vt:lpstr>Growth Order?</vt:lpstr>
      <vt:lpstr>Asymptotic Analysis</vt:lpstr>
      <vt:lpstr>What is Big-O?</vt:lpstr>
      <vt:lpstr>Big-O</vt:lpstr>
      <vt:lpstr>Big-O Rules</vt:lpstr>
      <vt:lpstr>Major Growth Orders</vt:lpstr>
      <vt:lpstr>Growth Rate Comparison</vt:lpstr>
      <vt:lpstr>Constant </vt:lpstr>
      <vt:lpstr>Linear</vt:lpstr>
      <vt:lpstr>Logrithmic</vt:lpstr>
      <vt:lpstr>Logarithm Rules</vt:lpstr>
      <vt:lpstr>Linearithmic/nlogn</vt:lpstr>
      <vt:lpstr>Quadratic</vt:lpstr>
      <vt:lpstr>Cubic</vt:lpstr>
      <vt:lpstr>Exponential </vt:lpstr>
      <vt:lpstr>Space Complexity</vt:lpstr>
      <vt:lpstr>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Windows User</cp:lastModifiedBy>
  <cp:revision>212</cp:revision>
  <dcterms:created xsi:type="dcterms:W3CDTF">2014-08-15T08:02:42Z</dcterms:created>
  <dcterms:modified xsi:type="dcterms:W3CDTF">2022-09-24T15:25:05Z</dcterms:modified>
</cp:coreProperties>
</file>