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7"/>
  </p:notesMasterIdLst>
  <p:sldIdLst>
    <p:sldId id="256" r:id="rId2"/>
    <p:sldId id="257" r:id="rId3"/>
    <p:sldId id="260" r:id="rId4"/>
    <p:sldId id="368" r:id="rId5"/>
    <p:sldId id="259" r:id="rId6"/>
    <p:sldId id="261" r:id="rId7"/>
    <p:sldId id="324" r:id="rId8"/>
    <p:sldId id="325" r:id="rId9"/>
    <p:sldId id="326" r:id="rId10"/>
    <p:sldId id="267" r:id="rId11"/>
    <p:sldId id="272" r:id="rId12"/>
    <p:sldId id="373" r:id="rId13"/>
    <p:sldId id="330" r:id="rId14"/>
    <p:sldId id="374" r:id="rId15"/>
    <p:sldId id="375" r:id="rId16"/>
    <p:sldId id="336" r:id="rId17"/>
    <p:sldId id="284" r:id="rId18"/>
    <p:sldId id="337" r:id="rId19"/>
    <p:sldId id="376" r:id="rId20"/>
    <p:sldId id="378" r:id="rId21"/>
    <p:sldId id="377" r:id="rId22"/>
    <p:sldId id="258" r:id="rId23"/>
    <p:sldId id="295" r:id="rId24"/>
    <p:sldId id="301" r:id="rId25"/>
    <p:sldId id="380" r:id="rId26"/>
    <p:sldId id="307" r:id="rId27"/>
    <p:sldId id="353" r:id="rId28"/>
    <p:sldId id="381" r:id="rId29"/>
    <p:sldId id="382" r:id="rId30"/>
    <p:sldId id="383" r:id="rId31"/>
    <p:sldId id="384" r:id="rId32"/>
    <p:sldId id="348" r:id="rId33"/>
    <p:sldId id="347" r:id="rId34"/>
    <p:sldId id="356" r:id="rId35"/>
    <p:sldId id="363" r:id="rId3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11C9AB9-A02A-4A88-96D9-65222E85C2AC}" type="datetime1">
              <a:rPr lang="en-GB" smtClean="0"/>
              <a:t>01/10/2022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FD76-936F-4052-9157-3738FC660D91}" type="datetime1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C604-1682-4E3D-93F1-75510D11D2A0}" type="datetime1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8F4-1940-48B2-BDD5-42879601CD7A}" type="datetime1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5389BCE4-1DC4-4CF8-AAF9-B3CE84CDC082}" type="datetime1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0785-E303-426B-8D0B-A368EBFF413A}" type="datetime1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84C5-E298-4081-AE13-D9B3AF801F44}" type="datetime1">
              <a:rPr lang="en-GB" smtClean="0"/>
              <a:t>01/10/2022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95FE-E443-465D-AE96-F8C681CFDFF9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7369-36F7-4BBF-85D4-77825B3AE420}" type="datetime1">
              <a:rPr lang="en-GB" smtClean="0"/>
              <a:t>01/10/2022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D7BD-9A22-4CBF-93BB-57D3C455B4A7}" type="datetime1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7105-4505-4F1B-81FA-ECCB71D9A1BF}" type="datetime1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8376B7-DA10-40B6-9A20-8ABCE2D5FEF0}" type="datetime1">
              <a:rPr lang="en-GB" smtClean="0"/>
              <a:t>01/10/2022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						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ACE9-9FC3-4255-B9EA-53B8D5C68F7B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40198" cy="49377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Algorithm: SEARCH(head, V)</a:t>
            </a:r>
          </a:p>
          <a:p>
            <a:pPr lvl="1"/>
            <a:r>
              <a:rPr lang="en-US" dirty="0"/>
              <a:t>Input: reference to first node of list and value to be searched</a:t>
            </a:r>
          </a:p>
          <a:p>
            <a:pPr lvl="1"/>
            <a:r>
              <a:rPr lang="en-US" dirty="0"/>
              <a:t>Output: return node if value is found other wise null</a:t>
            </a:r>
          </a:p>
          <a:p>
            <a:pPr lvl="1"/>
            <a:r>
              <a:rPr lang="en-US" b="1" dirty="0"/>
              <a:t>Steps:</a:t>
            </a:r>
          </a:p>
          <a:p>
            <a:pPr marL="0" indent="0">
              <a:buNone/>
            </a:pPr>
            <a:r>
              <a:rPr lang="en-US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ptr</a:t>
            </a:r>
            <a:r>
              <a:rPr lang="en-US" dirty="0"/>
              <a:t> !=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if </a:t>
            </a:r>
            <a:r>
              <a:rPr lang="en-US" sz="2400" dirty="0" err="1"/>
              <a:t>ptr.data</a:t>
            </a:r>
            <a:r>
              <a:rPr lang="en-US" sz="2400" dirty="0"/>
              <a:t>==V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       return </a:t>
            </a:r>
            <a:r>
              <a:rPr lang="en-US" sz="2400" dirty="0" err="1"/>
              <a:t>ptr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C00000"/>
                </a:solidFill>
              </a:rPr>
              <a:t>end if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	</a:t>
            </a:r>
            <a:r>
              <a:rPr lang="en-US" sz="2400" dirty="0" err="1"/>
              <a:t>ptr</a:t>
            </a:r>
            <a:r>
              <a:rPr lang="en-US" sz="2400" dirty="0"/>
              <a:t>=</a:t>
            </a:r>
            <a:r>
              <a:rPr lang="en-US" sz="2400" dirty="0" err="1"/>
              <a:t>ptr.next</a:t>
            </a:r>
            <a:r>
              <a:rPr lang="en-US" sz="2400" dirty="0"/>
              <a:t>  </a:t>
            </a:r>
            <a:r>
              <a:rPr lang="en-US" sz="2100" dirty="0">
                <a:solidFill>
                  <a:srgbClr val="00B050"/>
                </a:solidFill>
              </a:rPr>
              <a:t>// update </a:t>
            </a:r>
            <a:r>
              <a:rPr lang="en-US" sz="2100" dirty="0" err="1">
                <a:solidFill>
                  <a:srgbClr val="00B050"/>
                </a:solidFill>
              </a:rPr>
              <a:t>ptr</a:t>
            </a:r>
            <a:r>
              <a:rPr lang="en-US" sz="2100" dirty="0">
                <a:solidFill>
                  <a:srgbClr val="00B050"/>
                </a:solidFill>
              </a:rPr>
              <a:t> so it can  refer to next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NULL</a:t>
            </a:r>
          </a:p>
          <a:p>
            <a:pPr marL="0" indent="0">
              <a:buNone/>
            </a:pPr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795084" y="1219200"/>
            <a:ext cx="478731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Algorithm: PRINT(head)</a:t>
            </a:r>
          </a:p>
          <a:p>
            <a:pPr lvl="1"/>
            <a:r>
              <a:rPr lang="en-US" sz="2000" dirty="0"/>
              <a:t>Input: reference to first node of list</a:t>
            </a:r>
          </a:p>
          <a:p>
            <a:pPr lvl="1"/>
            <a:r>
              <a:rPr lang="en-US" sz="2000" dirty="0"/>
              <a:t>Output: print all nodes</a:t>
            </a:r>
          </a:p>
          <a:p>
            <a:pPr lvl="1"/>
            <a:r>
              <a:rPr lang="en-US" sz="2000" b="1" dirty="0"/>
              <a:t>Steps:</a:t>
            </a:r>
          </a:p>
          <a:p>
            <a:pPr marL="0" indent="0">
              <a:buFont typeface="Wingdings 3"/>
              <a:buNone/>
            </a:pPr>
            <a:r>
              <a:rPr lang="en-US" sz="2000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Set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 err="1"/>
              <a:t>ptr</a:t>
            </a:r>
            <a:r>
              <a:rPr lang="en-US" sz="2000" dirty="0"/>
              <a:t> !=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print </a:t>
            </a:r>
            <a:r>
              <a:rPr lang="en-US" sz="2000" dirty="0" err="1"/>
              <a:t>ptr.data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</a:t>
            </a:r>
            <a:r>
              <a:rPr lang="en-US" sz="2000" dirty="0" err="1"/>
              <a:t>ptr</a:t>
            </a:r>
            <a:r>
              <a:rPr lang="en-US" sz="2000" dirty="0"/>
              <a:t>=</a:t>
            </a:r>
            <a:r>
              <a:rPr lang="en-US" sz="2000" dirty="0" err="1"/>
              <a:t>ptr.next</a:t>
            </a:r>
            <a:r>
              <a:rPr lang="en-US" sz="2000" dirty="0"/>
              <a:t> 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While</a:t>
            </a:r>
          </a:p>
          <a:p>
            <a:pPr marL="0" indent="0">
              <a:buFont typeface="Wingdings 3"/>
              <a:buNone/>
            </a:pPr>
            <a:r>
              <a:rPr lang="en-US" sz="2000" b="1" dirty="0"/>
              <a:t>end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175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A696-0D56-46D2-8DC8-57F40540F11D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a new node involves linking:</a:t>
            </a:r>
          </a:p>
          <a:p>
            <a:pPr lvl="1"/>
            <a:r>
              <a:rPr lang="en-US" dirty="0"/>
              <a:t>Linking this node to its logical predecessor and successor node, so all nodes still remain linked</a:t>
            </a:r>
          </a:p>
          <a:p>
            <a:r>
              <a:rPr lang="en-US" dirty="0"/>
              <a:t>There can be various scenarios to insert a new node</a:t>
            </a:r>
          </a:p>
          <a:p>
            <a:pPr lvl="1"/>
            <a:r>
              <a:rPr lang="en-US" dirty="0"/>
              <a:t>Insertion at start</a:t>
            </a:r>
          </a:p>
          <a:p>
            <a:pPr lvl="1"/>
            <a:r>
              <a:rPr lang="en-US" dirty="0"/>
              <a:t>Insertion at end </a:t>
            </a:r>
          </a:p>
          <a:p>
            <a:pPr lvl="1"/>
            <a:r>
              <a:rPr lang="en-US" dirty="0"/>
              <a:t>Insertion at given location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at Start				Insertion at End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CE96-9137-4DC5-B0CC-0A8D93C7CE87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75024" cy="4937760"/>
          </a:xfrm>
        </p:spPr>
        <p:txBody>
          <a:bodyPr/>
          <a:lstStyle/>
          <a:p>
            <a:pPr lvl="1"/>
            <a:r>
              <a:rPr lang="en-US" dirty="0"/>
              <a:t>Special case: list is empty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General Case: list is not empty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7" name="Content Placeholder 5"/>
          <p:cNvSpPr txBox="1">
            <a:spLocks/>
          </p:cNvSpPr>
          <p:nvPr/>
        </p:nvSpPr>
        <p:spPr>
          <a:xfrm>
            <a:off x="5824855" y="1221472"/>
            <a:ext cx="574616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692328" y="19721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82648" y="18425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99378" y="261364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093179" y="434721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16547" y="434721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117525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586140" y="43350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409508" y="43350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642816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55968" y="446935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484075" y="56451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6" name="Freeform 125"/>
          <p:cNvSpPr/>
          <p:nvPr/>
        </p:nvSpPr>
        <p:spPr>
          <a:xfrm rot="591269">
            <a:off x="1077635" y="4762899"/>
            <a:ext cx="499241" cy="1153042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316977" y="2114237"/>
            <a:ext cx="549348" cy="709681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22338" y="26136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03519" y="56451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21606" y="17360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6" name="Freeform 65"/>
          <p:cNvSpPr/>
          <p:nvPr/>
        </p:nvSpPr>
        <p:spPr>
          <a:xfrm rot="13698956">
            <a:off x="1992567" y="5098333"/>
            <a:ext cx="1150286" cy="783938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6156655" y="1219200"/>
            <a:ext cx="54090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Special case: list is empty</a:t>
            </a:r>
          </a:p>
          <a:p>
            <a:pPr marL="0" indent="0">
              <a:buFont typeface="Wingdings 3"/>
              <a:buNone/>
            </a:pPr>
            <a:r>
              <a:rPr lang="en-US" dirty="0"/>
              <a:t>	</a:t>
            </a:r>
            <a:endParaRPr lang="en-US" b="1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lvl="1"/>
            <a:r>
              <a:rPr lang="en-US" dirty="0"/>
              <a:t>General case: list is not empty</a:t>
            </a:r>
          </a:p>
          <a:p>
            <a:pPr marL="0" indent="0">
              <a:buFont typeface="Wingdings 3"/>
              <a:buNone/>
            </a:pPr>
            <a:r>
              <a:rPr lang="en-US" dirty="0"/>
              <a:t>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486440" y="19721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76760" y="18425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833724" y="5662521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93490" y="261364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8" name="Freeform 47"/>
          <p:cNvSpPr/>
          <p:nvPr/>
        </p:nvSpPr>
        <p:spPr>
          <a:xfrm>
            <a:off x="8111089" y="2114237"/>
            <a:ext cx="549348" cy="709681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273233" y="434721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516450" y="26136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015718" y="17360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51354" y="434721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475700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944315" y="43350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767683" y="43350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00991" y="460651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414143" y="446935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0" name="Freeform 59"/>
          <p:cNvSpPr/>
          <p:nvPr/>
        </p:nvSpPr>
        <p:spPr>
          <a:xfrm>
            <a:off x="9339198" y="4692693"/>
            <a:ext cx="1910369" cy="1218094"/>
          </a:xfrm>
          <a:custGeom>
            <a:avLst/>
            <a:gdLst>
              <a:gd name="connsiteX0" fmla="*/ 2341988 w 2805706"/>
              <a:gd name="connsiteY0" fmla="*/ 0 h 1528549"/>
              <a:gd name="connsiteX1" fmla="*/ 2642238 w 2805706"/>
              <a:gd name="connsiteY1" fmla="*/ 641445 h 1528549"/>
              <a:gd name="connsiteX2" fmla="*/ 103755 w 2805706"/>
              <a:gd name="connsiteY2" fmla="*/ 928048 h 1528549"/>
              <a:gd name="connsiteX3" fmla="*/ 731552 w 2805706"/>
              <a:gd name="connsiteY3" fmla="*/ 1528549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706" h="1528549">
                <a:moveTo>
                  <a:pt x="2341988" y="0"/>
                </a:moveTo>
                <a:cubicBezTo>
                  <a:pt x="2678632" y="243385"/>
                  <a:pt x="3015277" y="486770"/>
                  <a:pt x="2642238" y="641445"/>
                </a:cubicBezTo>
                <a:cubicBezTo>
                  <a:pt x="2269199" y="796120"/>
                  <a:pt x="422203" y="780197"/>
                  <a:pt x="103755" y="928048"/>
                </a:cubicBezTo>
                <a:cubicBezTo>
                  <a:pt x="-214693" y="1075899"/>
                  <a:pt x="258429" y="1302224"/>
                  <a:pt x="731552" y="1528549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656404" y="56625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9826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8B43-3025-4727-A273-B05AC759A448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40326" cy="4937760"/>
          </a:xfrm>
        </p:spPr>
        <p:txBody>
          <a:bodyPr>
            <a:normAutofit/>
          </a:bodyPr>
          <a:lstStyle/>
          <a:p>
            <a:r>
              <a:rPr lang="en-US" sz="1800" b="1" dirty="0"/>
              <a:t>Algorithm: INSERT_START(head, </a:t>
            </a:r>
            <a:r>
              <a:rPr lang="en-US" sz="1800" b="1" dirty="0" err="1"/>
              <a:t>newestNode</a:t>
            </a:r>
            <a:r>
              <a:rPr lang="en-US" sz="1800" b="1" dirty="0"/>
              <a:t>)</a:t>
            </a:r>
          </a:p>
          <a:p>
            <a:pPr lvl="1"/>
            <a:r>
              <a:rPr lang="en-US" sz="1600" dirty="0"/>
              <a:t>Input: head and new node</a:t>
            </a:r>
          </a:p>
          <a:p>
            <a:pPr lvl="1"/>
            <a:r>
              <a:rPr lang="en-US" sz="1600" dirty="0"/>
              <a:t>Output: list with new node inserted</a:t>
            </a:r>
          </a:p>
          <a:p>
            <a:pPr lvl="1"/>
            <a:r>
              <a:rPr lang="en-US" sz="1600" dirty="0"/>
              <a:t>Steps:</a:t>
            </a:r>
          </a:p>
          <a:p>
            <a:pPr marL="0" indent="0">
              <a:buNone/>
            </a:pPr>
            <a:r>
              <a:rPr lang="en-US" sz="1800" dirty="0"/>
              <a:t>Start </a:t>
            </a:r>
            <a:endParaRPr lang="en-US" sz="18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newestNode.next</a:t>
            </a:r>
            <a:r>
              <a:rPr lang="en-US" sz="1800" dirty="0"/>
              <a:t>=head  </a:t>
            </a:r>
            <a:r>
              <a:rPr lang="en-US" sz="1800" dirty="0">
                <a:solidFill>
                  <a:srgbClr val="00B050"/>
                </a:solidFill>
              </a:rPr>
              <a:t> //link to head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head=</a:t>
            </a:r>
            <a:r>
              <a:rPr lang="en-US" sz="1800" dirty="0" err="1"/>
              <a:t>newestNode</a:t>
            </a:r>
            <a:r>
              <a:rPr lang="en-US" sz="1800" dirty="0"/>
              <a:t> 	</a:t>
            </a:r>
            <a:r>
              <a:rPr lang="en-US" sz="1800" dirty="0">
                <a:solidFill>
                  <a:srgbClr val="00B050"/>
                </a:solidFill>
              </a:rPr>
              <a:t> //update head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End 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15740" y="1270932"/>
            <a:ext cx="5268057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INSERT_END(head, </a:t>
            </a:r>
            <a:r>
              <a:rPr lang="en-US" sz="1600" b="1" dirty="0" err="1"/>
              <a:t>newestNode</a:t>
            </a:r>
            <a:r>
              <a:rPr lang="en-US" sz="1600" b="1" dirty="0"/>
              <a:t>)</a:t>
            </a:r>
          </a:p>
          <a:p>
            <a:pPr lvl="1"/>
            <a:r>
              <a:rPr lang="en-US" sz="1400" b="1" dirty="0"/>
              <a:t>Input: head node and node to be inserted</a:t>
            </a:r>
          </a:p>
          <a:p>
            <a:pPr lvl="1"/>
            <a:r>
              <a:rPr lang="en-US" sz="1400" b="1" dirty="0"/>
              <a:t>Output: list with new node inserted</a:t>
            </a:r>
          </a:p>
          <a:p>
            <a:pPr lvl="1"/>
            <a:r>
              <a:rPr lang="en-US" sz="1400" b="1" dirty="0"/>
              <a:t>Steps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head==NULL		</a:t>
            </a:r>
            <a:r>
              <a:rPr lang="en-US" sz="1400" dirty="0">
                <a:solidFill>
                  <a:srgbClr val="00B050"/>
                </a:solidFill>
              </a:rPr>
              <a:t>// list is empty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head=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Else		</a:t>
            </a:r>
            <a:r>
              <a:rPr lang="en-US" sz="1400" dirty="0">
                <a:solidFill>
                  <a:srgbClr val="00B050"/>
                </a:solidFill>
              </a:rPr>
              <a:t>//list is not empty. Search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Set</a:t>
            </a:r>
            <a:r>
              <a:rPr lang="en-US" sz="1600" dirty="0"/>
              <a:t> </a:t>
            </a:r>
            <a:r>
              <a:rPr lang="en-US" sz="1600" dirty="0" err="1"/>
              <a:t>curr</a:t>
            </a:r>
            <a:r>
              <a:rPr lang="en-US" sz="1600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C00000"/>
                </a:solidFill>
              </a:rPr>
              <a:t>While(</a:t>
            </a:r>
            <a:r>
              <a:rPr lang="en-US" sz="1600" dirty="0" err="1"/>
              <a:t>curr.next</a:t>
            </a:r>
            <a:r>
              <a:rPr lang="en-US" sz="1600" dirty="0"/>
              <a:t>!= 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	</a:t>
            </a:r>
            <a:r>
              <a:rPr lang="en-US" sz="1600" dirty="0" err="1"/>
              <a:t>curr</a:t>
            </a:r>
            <a:r>
              <a:rPr lang="en-US" sz="1600" dirty="0"/>
              <a:t>=</a:t>
            </a:r>
            <a:r>
              <a:rPr lang="en-US" sz="1600" dirty="0" err="1"/>
              <a:t>curr.next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While	</a:t>
            </a:r>
            <a:r>
              <a:rPr lang="en-US" sz="1400" dirty="0">
                <a:solidFill>
                  <a:srgbClr val="00B050"/>
                </a:solidFill>
              </a:rPr>
              <a:t>// loop will terminate when reached to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</a:t>
            </a:r>
            <a:r>
              <a:rPr lang="en-US" sz="1600" dirty="0" err="1"/>
              <a:t>curr.next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r>
              <a:rPr lang="en-US" sz="16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 update the next link of last node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03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C2F-0006-4214-80DC-1B26A57E22A2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96777" cy="4937760"/>
          </a:xfrm>
        </p:spPr>
        <p:txBody>
          <a:bodyPr>
            <a:normAutofit/>
          </a:bodyPr>
          <a:lstStyle/>
          <a:p>
            <a:r>
              <a:rPr lang="en-US" dirty="0"/>
              <a:t>Location must be valid: 	</a:t>
            </a:r>
          </a:p>
          <a:p>
            <a:pPr lvl="2"/>
            <a:r>
              <a:rPr lang="en-US" dirty="0"/>
              <a:t>&gt;=0 and &lt;=size, assume index of first node=0</a:t>
            </a:r>
          </a:p>
          <a:p>
            <a:pPr lvl="1"/>
            <a:r>
              <a:rPr lang="en-US" dirty="0"/>
              <a:t>Case 1: index =0 </a:t>
            </a:r>
            <a:r>
              <a:rPr lang="en-US" sz="1600" dirty="0">
                <a:solidFill>
                  <a:srgbClr val="C00000"/>
                </a:solidFill>
              </a:rPr>
              <a:t>(Insertion at start)</a:t>
            </a:r>
          </a:p>
          <a:p>
            <a:pPr lvl="2"/>
            <a:r>
              <a:rPr lang="en-US" dirty="0"/>
              <a:t>List can be empty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can be non-empty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73049" y="3208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63369" y="3078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5718412" y="1219200"/>
            <a:ext cx="586398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18547" y="3592909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4" name="Freeform 53"/>
          <p:cNvSpPr/>
          <p:nvPr/>
        </p:nvSpPr>
        <p:spPr>
          <a:xfrm>
            <a:off x="1666695" y="3350575"/>
            <a:ext cx="1046935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36641" y="35929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2327" y="2972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5" name="Content Placeholder 5"/>
          <p:cNvSpPr txBox="1">
            <a:spLocks/>
          </p:cNvSpPr>
          <p:nvPr/>
        </p:nvSpPr>
        <p:spPr>
          <a:xfrm>
            <a:off x="6311294" y="1219200"/>
            <a:ext cx="526618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 in middle</a:t>
            </a:r>
          </a:p>
          <a:p>
            <a:pPr lvl="2"/>
            <a:r>
              <a:rPr lang="en-US" dirty="0"/>
              <a:t>Let say 2</a:t>
            </a:r>
          </a:p>
          <a:p>
            <a:pPr marL="0" indent="0">
              <a:buFont typeface="Wingdings 3"/>
              <a:buNone/>
            </a:pPr>
            <a:endParaRPr lang="en-US" b="1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pPr marL="0" indent="0">
              <a:buFont typeface="Wingdings 3"/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Case 3: index =size </a:t>
            </a:r>
            <a:r>
              <a:rPr lang="en-US" sz="1600" dirty="0">
                <a:solidFill>
                  <a:srgbClr val="C00000"/>
                </a:solidFill>
              </a:rPr>
              <a:t>(Insertion at end)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08054" y="3011781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16279" y="232052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94400" y="232052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318746" y="257982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787361" y="230832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610729" y="23083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44037" y="257982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57189" y="244266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521590" y="301178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843338" y="257227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11953" y="230076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135321" y="23007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05181" y="476296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28549" y="476296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529527" y="502227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98142" y="475076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821510" y="47507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054818" y="502227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67970" y="4885114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896077" y="551028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8" name="Freeform 67"/>
          <p:cNvSpPr/>
          <p:nvPr/>
        </p:nvSpPr>
        <p:spPr>
          <a:xfrm rot="591269">
            <a:off x="1440031" y="5203460"/>
            <a:ext cx="499241" cy="57335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15521" y="551028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0" name="Freeform 69"/>
          <p:cNvSpPr/>
          <p:nvPr/>
        </p:nvSpPr>
        <p:spPr>
          <a:xfrm rot="13698956">
            <a:off x="2928751" y="5281208"/>
            <a:ext cx="348418" cy="64069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1168889">
            <a:off x="9519028" y="2655131"/>
            <a:ext cx="309802" cy="68760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13698956">
            <a:off x="10653051" y="2780758"/>
            <a:ext cx="348418" cy="640695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186224" y="2013029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675878" y="2021311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1318961" y="257227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99223" y="23644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017192" y="499809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197454" y="47902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807614" y="565987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137613" y="477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305101" y="477255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329447" y="503186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798062" y="476035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621430" y="476035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854738" y="503186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67890" y="4894703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8" name="Freeform 87"/>
          <p:cNvSpPr/>
          <p:nvPr/>
        </p:nvSpPr>
        <p:spPr>
          <a:xfrm>
            <a:off x="9362079" y="5118040"/>
            <a:ext cx="1741235" cy="770437"/>
          </a:xfrm>
          <a:custGeom>
            <a:avLst/>
            <a:gdLst>
              <a:gd name="connsiteX0" fmla="*/ 2341988 w 2805706"/>
              <a:gd name="connsiteY0" fmla="*/ 0 h 1528549"/>
              <a:gd name="connsiteX1" fmla="*/ 2642238 w 2805706"/>
              <a:gd name="connsiteY1" fmla="*/ 641445 h 1528549"/>
              <a:gd name="connsiteX2" fmla="*/ 103755 w 2805706"/>
              <a:gd name="connsiteY2" fmla="*/ 928048 h 1528549"/>
              <a:gd name="connsiteX3" fmla="*/ 731552 w 2805706"/>
              <a:gd name="connsiteY3" fmla="*/ 1528549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706" h="1528549">
                <a:moveTo>
                  <a:pt x="2341988" y="0"/>
                </a:moveTo>
                <a:cubicBezTo>
                  <a:pt x="2678632" y="243385"/>
                  <a:pt x="3015277" y="486770"/>
                  <a:pt x="2642238" y="641445"/>
                </a:cubicBezTo>
                <a:cubicBezTo>
                  <a:pt x="2269199" y="796120"/>
                  <a:pt x="422203" y="780197"/>
                  <a:pt x="103755" y="928048"/>
                </a:cubicBezTo>
                <a:cubicBezTo>
                  <a:pt x="-214693" y="1075899"/>
                  <a:pt x="258429" y="1302224"/>
                  <a:pt x="731552" y="1528549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630294" y="565987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3620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8F4-1940-48B2-BDD5-42879601CD7A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Algorithm: INSERT_LOCATION(head, </a:t>
            </a:r>
            <a:r>
              <a:rPr lang="en-US" sz="2400" b="1" dirty="0" err="1"/>
              <a:t>newestNode</a:t>
            </a:r>
            <a:r>
              <a:rPr lang="en-US" sz="2400" b="1" dirty="0"/>
              <a:t>)</a:t>
            </a:r>
          </a:p>
          <a:p>
            <a:pPr lvl="1"/>
            <a:r>
              <a:rPr lang="en-US" sz="2000" b="1" dirty="0"/>
              <a:t>Input: head node and node to be inserted</a:t>
            </a:r>
          </a:p>
          <a:p>
            <a:pPr lvl="1"/>
            <a:r>
              <a:rPr lang="en-US" sz="2000" b="1" dirty="0"/>
              <a:t>Output: list with new node inserted</a:t>
            </a:r>
          </a:p>
          <a:p>
            <a:pPr lvl="1"/>
            <a:r>
              <a:rPr lang="en-US" sz="2000" b="1" dirty="0"/>
              <a:t>Steps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Discussed in class</a:t>
            </a:r>
          </a:p>
        </p:txBody>
      </p:sp>
    </p:spTree>
    <p:extLst>
      <p:ext uri="{BB962C8B-B14F-4D97-AF65-F5344CB8AC3E}">
        <p14:creationId xmlns:p14="http://schemas.microsoft.com/office/powerpoint/2010/main" val="8898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813C-D601-4C53-8E01-A953D2D626A9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Deleting a new node involves unlinking:</a:t>
            </a:r>
          </a:p>
          <a:p>
            <a:pPr lvl="1"/>
            <a:r>
              <a:rPr lang="en-US" dirty="0"/>
              <a:t>Unlinking the node in a way that its logical predecessor gets connected to next node of list to maintain linking</a:t>
            </a:r>
          </a:p>
          <a:p>
            <a:r>
              <a:rPr lang="en-US" dirty="0"/>
              <a:t>There can be various scenarios to delete a node</a:t>
            </a:r>
          </a:p>
          <a:p>
            <a:pPr lvl="1"/>
            <a:r>
              <a:rPr lang="en-US" dirty="0"/>
              <a:t>Deletion from start</a:t>
            </a:r>
          </a:p>
          <a:p>
            <a:pPr lvl="1"/>
            <a:r>
              <a:rPr lang="en-US" dirty="0"/>
              <a:t>Deletion from end </a:t>
            </a:r>
          </a:p>
          <a:p>
            <a:pPr lvl="1"/>
            <a:r>
              <a:rPr lang="en-US" dirty="0"/>
              <a:t>Deletion of a node, data is given</a:t>
            </a:r>
          </a:p>
          <a:p>
            <a:pPr lvl="1"/>
            <a:r>
              <a:rPr lang="en-US" dirty="0"/>
              <a:t>Deletion of a node, index is given</a:t>
            </a:r>
          </a:p>
          <a:p>
            <a:pPr marL="59436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62A-EF24-4016-8F63-D1136B06312F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Deletion From Start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Deletion From End</a:t>
            </a:r>
          </a:p>
          <a:p>
            <a:pPr lvl="2"/>
            <a:r>
              <a:rPr lang="en-US" dirty="0"/>
              <a:t>General case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Special case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027724" y="218159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05845" y="218160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230191" y="244090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698806" y="216939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22174" y="216939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755482" y="244090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68634" y="230374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54783" y="243334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223398" y="216184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46766" y="216184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8" name="Multiply 107"/>
          <p:cNvSpPr/>
          <p:nvPr/>
        </p:nvSpPr>
        <p:spPr>
          <a:xfrm>
            <a:off x="2170150" y="1960105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1533879" y="1844591"/>
            <a:ext cx="2153512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027724" y="402483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05845" y="402483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230191" y="42841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698806" y="401263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22174" y="401263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755482" y="42841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68634" y="414698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4754783" y="427658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223398" y="400507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046766" y="40050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2" name="Freeform 121"/>
          <p:cNvSpPr/>
          <p:nvPr/>
        </p:nvSpPr>
        <p:spPr>
          <a:xfrm>
            <a:off x="4689485" y="3663728"/>
            <a:ext cx="1863949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553434" y="40050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037276" y="558729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215397" y="558729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765034" y="584659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178186" y="570943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644309" y="561418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0" name="Freeform 139"/>
          <p:cNvSpPr/>
          <p:nvPr/>
        </p:nvSpPr>
        <p:spPr>
          <a:xfrm>
            <a:off x="1622322" y="5362829"/>
            <a:ext cx="2021987" cy="390104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y 140"/>
          <p:cNvSpPr/>
          <p:nvPr/>
        </p:nvSpPr>
        <p:spPr>
          <a:xfrm>
            <a:off x="5204942" y="3784597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y 141"/>
          <p:cNvSpPr/>
          <p:nvPr/>
        </p:nvSpPr>
        <p:spPr>
          <a:xfrm>
            <a:off x="2194805" y="535367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12414" y="4437051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 node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399405" y="4446307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</p:spTree>
    <p:extLst>
      <p:ext uri="{BB962C8B-B14F-4D97-AF65-F5344CB8AC3E}">
        <p14:creationId xmlns:p14="http://schemas.microsoft.com/office/powerpoint/2010/main" val="17458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B558-4529-40A0-B9B8-A2E1841764EC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18</a:t>
            </a:fld>
            <a:endParaRPr lang="en-GB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75024" cy="4937760"/>
          </a:xfrm>
        </p:spPr>
        <p:txBody>
          <a:bodyPr>
            <a:normAutofit/>
          </a:bodyPr>
          <a:lstStyle/>
          <a:p>
            <a:r>
              <a:rPr lang="en-US" sz="2000" b="1" dirty="0"/>
              <a:t>Algorithm: DELETE_START(head)</a:t>
            </a:r>
          </a:p>
          <a:p>
            <a:pPr lvl="1"/>
            <a:r>
              <a:rPr lang="en-US" sz="1800" dirty="0"/>
              <a:t>Input: reference to first node</a:t>
            </a:r>
          </a:p>
          <a:p>
            <a:pPr lvl="1"/>
            <a:r>
              <a:rPr lang="en-US" sz="1800" dirty="0"/>
              <a:t>Output: new list with first node deleted</a:t>
            </a:r>
          </a:p>
          <a:p>
            <a:pPr lvl="1"/>
            <a:r>
              <a:rPr lang="en-US" sz="1800" dirty="0"/>
              <a:t>Steps:</a:t>
            </a:r>
          </a:p>
          <a:p>
            <a:pPr marL="0" indent="0">
              <a:buNone/>
            </a:pPr>
            <a:r>
              <a:rPr lang="en-US" sz="2000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head!=NULL</a:t>
            </a:r>
            <a:r>
              <a:rPr lang="en-US" sz="1600" dirty="0">
                <a:solidFill>
                  <a:srgbClr val="00B050"/>
                </a:solidFill>
              </a:rPr>
              <a:t>// list is not empty</a:t>
            </a:r>
            <a:endParaRPr lang="en-US" sz="2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head=</a:t>
            </a:r>
            <a:r>
              <a:rPr lang="en-US" sz="2000" dirty="0" err="1"/>
              <a:t>head.next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880683" y="1221472"/>
            <a:ext cx="5706265" cy="493776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Algorithm: DELETE_END(head)</a:t>
            </a:r>
          </a:p>
          <a:p>
            <a:pPr lvl="1"/>
            <a:r>
              <a:rPr lang="en-US" dirty="0"/>
              <a:t>Input: reference to first node</a:t>
            </a:r>
          </a:p>
          <a:p>
            <a:pPr lvl="1"/>
            <a:r>
              <a:rPr lang="en-US" dirty="0"/>
              <a:t>Output: new list with last node deleted</a:t>
            </a:r>
          </a:p>
          <a:p>
            <a:pPr lvl="1"/>
            <a:r>
              <a:rPr lang="en-US" dirty="0"/>
              <a:t>Steps: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head!=NULL	</a:t>
            </a:r>
            <a:r>
              <a:rPr lang="en-US" dirty="0">
                <a:solidFill>
                  <a:srgbClr val="00B050"/>
                </a:solidFill>
              </a:rPr>
              <a:t>// list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curr</a:t>
            </a:r>
            <a:r>
              <a:rPr lang="en-US" dirty="0"/>
              <a:t>=head, </a:t>
            </a:r>
            <a:r>
              <a:rPr lang="en-US" dirty="0" err="1"/>
              <a:t>prev</a:t>
            </a:r>
            <a:r>
              <a:rPr lang="en-US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curr.next</a:t>
            </a:r>
            <a:r>
              <a:rPr lang="en-US" dirty="0"/>
              <a:t>!=NULL)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dirty="0" err="1"/>
              <a:t>prev</a:t>
            </a:r>
            <a:r>
              <a:rPr lang="en-US" dirty="0"/>
              <a:t>=</a:t>
            </a:r>
            <a:r>
              <a:rPr lang="en-US" dirty="0" err="1"/>
              <a:t>curr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</a:t>
            </a:r>
            <a:r>
              <a:rPr lang="en-US" dirty="0" err="1"/>
              <a:t>curr</a:t>
            </a:r>
            <a:r>
              <a:rPr lang="en-US" dirty="0"/>
              <a:t>=</a:t>
            </a:r>
            <a:r>
              <a:rPr lang="en-US" dirty="0" err="1"/>
              <a:t>curr.next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 	If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==null		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curr</a:t>
            </a:r>
            <a:r>
              <a:rPr lang="en-US" dirty="0">
                <a:solidFill>
                  <a:srgbClr val="00B050"/>
                </a:solidFill>
              </a:rPr>
              <a:t> is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 	      </a:t>
            </a:r>
            <a:r>
              <a:rPr lang="en-US" dirty="0"/>
              <a:t>head=NULL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</a:t>
            </a:r>
            <a:r>
              <a:rPr lang="en-US" dirty="0" err="1"/>
              <a:t>prev.next</a:t>
            </a:r>
            <a:r>
              <a:rPr lang="en-US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C2F-0006-4214-80DC-1B26A57E22A2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184065" cy="4937760"/>
          </a:xfrm>
        </p:spPr>
        <p:txBody>
          <a:bodyPr>
            <a:normAutofit/>
          </a:bodyPr>
          <a:lstStyle/>
          <a:p>
            <a:r>
              <a:rPr lang="en-US" dirty="0"/>
              <a:t>Location must be valid: 	</a:t>
            </a:r>
          </a:p>
          <a:p>
            <a:pPr lvl="2"/>
            <a:r>
              <a:rPr lang="en-US" dirty="0"/>
              <a:t>&gt;=0 and &lt;size, assume index of first node=0</a:t>
            </a:r>
          </a:p>
          <a:p>
            <a:pPr lvl="1"/>
            <a:r>
              <a:rPr lang="en-US" dirty="0"/>
              <a:t>Special case: index =0 </a:t>
            </a:r>
            <a:r>
              <a:rPr lang="en-US" sz="1600" dirty="0">
                <a:solidFill>
                  <a:srgbClr val="C00000"/>
                </a:solidFill>
              </a:rPr>
              <a:t>(deletion at start)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General case: index is in middle</a:t>
            </a:r>
          </a:p>
          <a:p>
            <a:pPr lvl="2"/>
            <a:r>
              <a:rPr lang="en-US" sz="1300" dirty="0">
                <a:solidFill>
                  <a:srgbClr val="C00000"/>
                </a:solidFill>
              </a:rPr>
              <a:t>Let say 2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5718412" y="1219200"/>
            <a:ext cx="586398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Content Placeholder 5"/>
          <p:cNvSpPr txBox="1">
            <a:spLocks/>
          </p:cNvSpPr>
          <p:nvPr/>
        </p:nvSpPr>
        <p:spPr>
          <a:xfrm>
            <a:off x="5723840" y="1219200"/>
            <a:ext cx="585364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Special case: index is last </a:t>
            </a:r>
            <a:r>
              <a:rPr lang="en-US" sz="1600" dirty="0">
                <a:solidFill>
                  <a:srgbClr val="C00000"/>
                </a:solidFill>
              </a:rPr>
              <a:t>(deletion at end)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Having index in middle or at last have same effect as we only need to update previous node.</a:t>
            </a:r>
          </a:p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96063" y="529203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74184" y="529203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8530" y="55513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67145" y="527983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90513" y="527983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23821" y="55513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36973" y="541418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623122" y="5543784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91737" y="527227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15105" y="52722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44086" y="5038352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node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901490" y="334346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079611" y="334346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103957" y="36027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572572" y="333126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95940" y="333126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629248" y="360276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42400" y="346560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6" name="Freeform 85"/>
          <p:cNvSpPr/>
          <p:nvPr/>
        </p:nvSpPr>
        <p:spPr>
          <a:xfrm>
            <a:off x="1407645" y="3006455"/>
            <a:ext cx="2153512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21439678">
            <a:off x="3096862" y="4876799"/>
            <a:ext cx="1989958" cy="504165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52421" y="5067272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  <p:sp>
        <p:nvSpPr>
          <p:cNvPr id="89" name="Multiply 88"/>
          <p:cNvSpPr/>
          <p:nvPr/>
        </p:nvSpPr>
        <p:spPr>
          <a:xfrm>
            <a:off x="2105088" y="311962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y 89"/>
          <p:cNvSpPr/>
          <p:nvPr/>
        </p:nvSpPr>
        <p:spPr>
          <a:xfrm>
            <a:off x="3594923" y="5072889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725737" y="249114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93225" y="2491144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716593" y="2491143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917571" y="275044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386186" y="247894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209554" y="247894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442862" y="275044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856014" y="261328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442163" y="2742893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910778" y="247138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734146" y="24713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9381922" y="2112498"/>
            <a:ext cx="1863949" cy="49842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240814" y="247138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602338" y="2870339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node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110673" y="2899259"/>
            <a:ext cx="1517816" cy="27932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  node</a:t>
            </a:r>
          </a:p>
        </p:txBody>
      </p:sp>
      <p:sp>
        <p:nvSpPr>
          <p:cNvPr id="49" name="Multiply 48"/>
          <p:cNvSpPr/>
          <p:nvPr/>
        </p:nvSpPr>
        <p:spPr>
          <a:xfrm>
            <a:off x="9883186" y="2250342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955988" y="5028647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node</a:t>
            </a:r>
          </a:p>
        </p:txBody>
      </p:sp>
    </p:spTree>
    <p:extLst>
      <p:ext uri="{BB962C8B-B14F-4D97-AF65-F5344CB8AC3E}">
        <p14:creationId xmlns:p14="http://schemas.microsoft.com/office/powerpoint/2010/main" val="6423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Limitations of Array</a:t>
            </a:r>
          </a:p>
          <a:p>
            <a:r>
              <a:rPr lang="en-GB" dirty="0"/>
              <a:t>Linked List</a:t>
            </a:r>
          </a:p>
          <a:p>
            <a:pPr lvl="1"/>
            <a:r>
              <a:rPr lang="en-GB" dirty="0"/>
              <a:t>Operations</a:t>
            </a:r>
          </a:p>
          <a:p>
            <a:pPr lvl="1"/>
            <a:r>
              <a:rPr lang="en-GB" dirty="0"/>
              <a:t>Variations of Linked List</a:t>
            </a:r>
          </a:p>
          <a:p>
            <a:r>
              <a:rPr lang="en-GB" dirty="0"/>
              <a:t>Array vs Linked List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27F6-54B8-4495-AC6C-E3E0C83C3D40}" type="datetime1">
              <a:rPr lang="en-GB" smtClean="0"/>
              <a:t>01/10/2022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3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5E44-EFBF-48CA-A7BF-FE848975C6B0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20</a:t>
            </a:fld>
            <a:endParaRPr lang="en-GB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8741" y="1221472"/>
            <a:ext cx="566323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DELETE_LOCATION(head, index)</a:t>
            </a:r>
          </a:p>
          <a:p>
            <a:pPr lvl="1"/>
            <a:r>
              <a:rPr lang="en-US" sz="1800" dirty="0"/>
              <a:t>Input: reference to first node and Index</a:t>
            </a:r>
          </a:p>
          <a:p>
            <a:pPr lvl="1"/>
            <a:r>
              <a:rPr lang="en-US" sz="1800" dirty="0"/>
              <a:t>Output: new list with node deleted</a:t>
            </a:r>
          </a:p>
          <a:p>
            <a:pPr lvl="1"/>
            <a:r>
              <a:rPr lang="en-US" sz="1800" dirty="0"/>
              <a:t>Steps:</a:t>
            </a:r>
            <a:endParaRPr lang="en-US" sz="1800" b="1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479459" y="1223744"/>
            <a:ext cx="5109762" cy="4937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nodeCount</a:t>
            </a:r>
            <a:r>
              <a:rPr lang="en-US" sz="2000" dirty="0"/>
              <a:t>=0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head!=NULL	</a:t>
            </a:r>
            <a:r>
              <a:rPr lang="en-US" sz="2000" dirty="0">
                <a:solidFill>
                  <a:srgbClr val="00B050"/>
                </a:solidFill>
              </a:rPr>
              <a:t>// list is not empty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Set </a:t>
            </a:r>
            <a:r>
              <a:rPr lang="en-US" sz="2000" dirty="0" err="1"/>
              <a:t>curr</a:t>
            </a:r>
            <a:r>
              <a:rPr lang="en-US" sz="2000" dirty="0"/>
              <a:t>=head, </a:t>
            </a:r>
            <a:r>
              <a:rPr lang="en-US" sz="2000" dirty="0" err="1"/>
              <a:t>prev</a:t>
            </a:r>
            <a:r>
              <a:rPr lang="en-US" sz="2000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While </a:t>
            </a:r>
            <a:r>
              <a:rPr lang="en-US" sz="2000" dirty="0"/>
              <a:t>(</a:t>
            </a:r>
            <a:r>
              <a:rPr lang="en-US" sz="2000" dirty="0" err="1"/>
              <a:t>curr.next</a:t>
            </a:r>
            <a:r>
              <a:rPr lang="en-US" sz="2000" dirty="0"/>
              <a:t>!=NULL)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 err="1"/>
              <a:t>nodeCount</a:t>
            </a:r>
            <a:r>
              <a:rPr lang="en-US" sz="2000" dirty="0"/>
              <a:t>=nodeCount+1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C00000"/>
                </a:solidFill>
              </a:rPr>
              <a:t>If </a:t>
            </a:r>
            <a:r>
              <a:rPr lang="en-US" sz="2000" dirty="0"/>
              <a:t> index== nodeCount-1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dirty="0" err="1"/>
              <a:t>prev</a:t>
            </a:r>
            <a:r>
              <a:rPr lang="en-US" sz="2000" dirty="0"/>
              <a:t>==NULL </a:t>
            </a:r>
            <a:r>
              <a:rPr lang="en-US" sz="2000" dirty="0">
                <a:solidFill>
                  <a:srgbClr val="00B050"/>
                </a:solidFill>
              </a:rPr>
              <a:t>//</a:t>
            </a:r>
            <a:r>
              <a:rPr lang="en-US" sz="2000" dirty="0" err="1">
                <a:solidFill>
                  <a:srgbClr val="00B050"/>
                </a:solidFill>
              </a:rPr>
              <a:t>curr</a:t>
            </a:r>
            <a:r>
              <a:rPr lang="en-US" sz="2000" dirty="0">
                <a:solidFill>
                  <a:srgbClr val="00B050"/>
                </a:solidFill>
              </a:rPr>
              <a:t> is head, case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          head=</a:t>
            </a:r>
            <a:r>
              <a:rPr lang="en-US" sz="2000" dirty="0" err="1"/>
              <a:t>head.next</a:t>
            </a:r>
            <a:r>
              <a:rPr lang="en-US" sz="2000" dirty="0"/>
              <a:t>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       Else 	</a:t>
            </a:r>
            <a:r>
              <a:rPr lang="en-US" sz="2000" dirty="0">
                <a:solidFill>
                  <a:srgbClr val="00B050"/>
                </a:solidFill>
              </a:rPr>
              <a:t>//case 2 and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          </a:t>
            </a:r>
            <a:r>
              <a:rPr lang="en-US" sz="2000" dirty="0" err="1"/>
              <a:t>prev.next</a:t>
            </a:r>
            <a:r>
              <a:rPr lang="en-US" sz="2000" dirty="0"/>
              <a:t>=</a:t>
            </a:r>
            <a:r>
              <a:rPr lang="en-US" sz="2000" dirty="0" err="1"/>
              <a:t>curr.next</a:t>
            </a:r>
            <a:endParaRPr lang="en-US" sz="2000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</a:t>
            </a:r>
            <a:r>
              <a:rPr lang="en-US" sz="2000" b="1" dirty="0">
                <a:solidFill>
                  <a:srgbClr val="C00000"/>
                </a:solidFill>
              </a:rPr>
              <a:t>return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	</a:t>
            </a:r>
            <a:r>
              <a:rPr lang="en-US" sz="2000" dirty="0" err="1"/>
              <a:t>prev</a:t>
            </a:r>
            <a:r>
              <a:rPr lang="en-US" sz="2000" dirty="0"/>
              <a:t>=</a:t>
            </a:r>
            <a:r>
              <a:rPr lang="en-US" sz="2000" dirty="0" err="1"/>
              <a:t>curr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//go to next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   </a:t>
            </a:r>
            <a:r>
              <a:rPr lang="en-US" sz="2000" dirty="0" err="1"/>
              <a:t>curr</a:t>
            </a:r>
            <a:r>
              <a:rPr lang="en-US" sz="2000" dirty="0"/>
              <a:t>=</a:t>
            </a:r>
            <a:r>
              <a:rPr lang="en-US" sz="2000" dirty="0" err="1"/>
              <a:t>curr.next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C00000"/>
                </a:solidFill>
              </a:rPr>
              <a:t>End 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 If</a:t>
            </a:r>
          </a:p>
          <a:p>
            <a:r>
              <a:rPr lang="en-US" sz="2400" dirty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92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Node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5-3099-405B-910A-5ECCD87EA6F7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Whenever we need to update last node, we need to search for it starting from first node. This process involves </a:t>
            </a:r>
            <a:r>
              <a:rPr lang="en-US" b="1" dirty="0"/>
              <a:t>loop</a:t>
            </a:r>
            <a:r>
              <a:rPr lang="en-US" dirty="0"/>
              <a:t> which can be avoided: </a:t>
            </a:r>
          </a:p>
          <a:p>
            <a:pPr lvl="1"/>
            <a:r>
              <a:rPr lang="en-US" dirty="0"/>
              <a:t>By maintaining a reference to last node just like we do for first node.</a:t>
            </a:r>
          </a:p>
          <a:p>
            <a:pPr lvl="1"/>
            <a:r>
              <a:rPr lang="en-US" dirty="0"/>
              <a:t>It will save time for insertion at end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Insertion at End</a:t>
            </a:r>
          </a:p>
          <a:p>
            <a:pPr lvl="2"/>
            <a:r>
              <a:rPr lang="en-US" dirty="0"/>
              <a:t>List is not empty</a:t>
            </a:r>
          </a:p>
          <a:p>
            <a:pPr lvl="3"/>
            <a:r>
              <a:rPr lang="en-US" dirty="0" err="1"/>
              <a:t>tail.next</a:t>
            </a:r>
            <a:r>
              <a:rPr lang="en-US" dirty="0"/>
              <a:t>=</a:t>
            </a:r>
            <a:r>
              <a:rPr lang="en-US" dirty="0" err="1"/>
              <a:t>newestNode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tail=</a:t>
            </a:r>
            <a:r>
              <a:rPr lang="en-US" dirty="0" err="1"/>
              <a:t>NewestNode</a:t>
            </a:r>
            <a:endParaRPr lang="en-US" dirty="0"/>
          </a:p>
          <a:p>
            <a:pPr lvl="2"/>
            <a:r>
              <a:rPr lang="en-US" dirty="0"/>
              <a:t>List is empty</a:t>
            </a:r>
          </a:p>
          <a:p>
            <a:pPr lvl="3"/>
            <a:r>
              <a:rPr lang="en-US" dirty="0"/>
              <a:t>head=</a:t>
            </a:r>
            <a:r>
              <a:rPr lang="en-US" dirty="0" err="1"/>
              <a:t>newestNode</a:t>
            </a:r>
            <a:endParaRPr lang="en-US" dirty="0"/>
          </a:p>
          <a:p>
            <a:pPr lvl="3"/>
            <a:r>
              <a:rPr lang="en-US" dirty="0"/>
              <a:t>tail=</a:t>
            </a:r>
            <a:r>
              <a:rPr lang="en-US" dirty="0" err="1"/>
              <a:t>newestNode</a:t>
            </a:r>
            <a:endParaRPr lang="en-US" dirty="0"/>
          </a:p>
          <a:p>
            <a:pPr lvl="1"/>
            <a:r>
              <a:rPr lang="en-US" dirty="0"/>
              <a:t>Deletion at End </a:t>
            </a:r>
          </a:p>
          <a:p>
            <a:pPr lvl="2"/>
            <a:r>
              <a:rPr lang="en-US" dirty="0"/>
              <a:t>Need to search for 2</a:t>
            </a:r>
            <a:r>
              <a:rPr lang="en-US" baseline="30000" dirty="0"/>
              <a:t>nd</a:t>
            </a:r>
            <a:r>
              <a:rPr lang="en-US" dirty="0"/>
              <a:t> last node, no going back from last to previous node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584299" y="377514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942320" y="363798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8769" y="35233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6890" y="352339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41236" y="378270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09851" y="351119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33219" y="351119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66527" y="378270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79679" y="364554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965828" y="377514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34443" y="350364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57811" y="350363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18842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CA31-79F4-41E0-9C0D-ABA0B30CD5B5}" type="datetime1">
              <a:rPr lang="en-GB" smtClean="0"/>
              <a:t>01/10/2022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Depending upon how links are maintained, there can be variations of linked list:</a:t>
            </a:r>
          </a:p>
          <a:p>
            <a:pPr lvl="1"/>
            <a:r>
              <a:rPr lang="en-US" dirty="0"/>
              <a:t>Singly Linked List 	</a:t>
            </a:r>
            <a:r>
              <a:rPr lang="en-US" sz="1800" dirty="0">
                <a:solidFill>
                  <a:schemeClr val="tx1"/>
                </a:solidFill>
              </a:rPr>
              <a:t>(Discussed is previous slides)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/>
              <a:t>Every node contains only one next link which points to next node in list</a:t>
            </a:r>
          </a:p>
          <a:p>
            <a:pPr lvl="2"/>
            <a:r>
              <a:rPr lang="en-US" dirty="0"/>
              <a:t>Last nodes points to NULL.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Doubly Linked List</a:t>
            </a:r>
          </a:p>
          <a:p>
            <a:pPr lvl="1"/>
            <a:r>
              <a:rPr lang="en-US" dirty="0"/>
              <a:t>Circular Linked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713280" y="368182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71301" y="354466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4367750" y="343007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5871" y="343008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217" y="368938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38832" y="3417879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62200" y="341787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95508" y="368938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08660" y="355222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94809" y="368182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63424" y="341032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86792" y="341032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4058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C355-7A77-480C-B101-22FC05569958}" type="datetime1">
              <a:rPr lang="en-GB" smtClean="0"/>
              <a:t>01/10/2022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node contains two links, </a:t>
            </a:r>
            <a:r>
              <a:rPr lang="en-US" b="1" dirty="0"/>
              <a:t>next</a:t>
            </a:r>
            <a:r>
              <a:rPr lang="en-US" dirty="0"/>
              <a:t> which points to next node and </a:t>
            </a:r>
            <a:r>
              <a:rPr lang="en-US" b="1" dirty="0"/>
              <a:t>previous</a:t>
            </a:r>
            <a:r>
              <a:rPr lang="en-US" dirty="0"/>
              <a:t> which points to previous node in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Previous link of first node is NULL</a:t>
            </a:r>
          </a:p>
          <a:p>
            <a:pPr lvl="1"/>
            <a:r>
              <a:rPr lang="en-US" dirty="0"/>
              <a:t>Next link of last node is NULL</a:t>
            </a:r>
          </a:p>
          <a:p>
            <a:endParaRPr lang="en-US" dirty="0"/>
          </a:p>
          <a:p>
            <a:r>
              <a:rPr lang="en-US" dirty="0"/>
              <a:t>Doubly linked list can be traversed from start to end and from end to start.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58564" y="2697061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8353" y="287527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06791" y="2924075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64812" y="278691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81688" y="266595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5912" y="266595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52002" y="266862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75370" y="26686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5439" y="267191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18807" y="267191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06960" y="266595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79183" y="26659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20588" y="266964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87958" y="301588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401138" y="2772163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361005" y="3030633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84017" y="278691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3EC6-4735-4792-845A-E0D4C79D87BC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is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984616" y="2189637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64249" y="254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98804" y="1831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65253" y="253804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37011" y="254255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13823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34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487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6461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119164" y="502365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30000" y="50191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301758" y="5023659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1039194" y="4457166"/>
            <a:ext cx="991001" cy="68230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 rot="19905996">
            <a:off x="2152115" y="4535603"/>
            <a:ext cx="178812" cy="50477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19821109" flipH="1" flipV="1">
            <a:off x="3061165" y="4525204"/>
            <a:ext cx="152564" cy="547883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INSERT_START(head, tail, </a:t>
            </a:r>
            <a:r>
              <a:rPr lang="en-US" sz="1800" b="1" dirty="0" err="1"/>
              <a:t>newstNode</a:t>
            </a:r>
            <a:r>
              <a:rPr lang="en-US" sz="1800" b="1" dirty="0"/>
              <a:t>)</a:t>
            </a:r>
          </a:p>
          <a:p>
            <a:pPr lvl="1"/>
            <a:r>
              <a:rPr lang="en-US" sz="1800" dirty="0"/>
              <a:t>Input: head node and new node</a:t>
            </a:r>
          </a:p>
          <a:p>
            <a:pPr lvl="1"/>
            <a:r>
              <a:rPr lang="en-US" sz="1800" dirty="0"/>
              <a:t>Output: list with new node inserted</a:t>
            </a:r>
          </a:p>
          <a:p>
            <a:pPr lvl="1"/>
            <a:r>
              <a:rPr lang="en-US" sz="1800" dirty="0"/>
              <a:t>Steps:</a:t>
            </a:r>
          </a:p>
          <a:p>
            <a:pPr marL="0" indent="0">
              <a:buFont typeface="Wingdings 3"/>
              <a:buNone/>
            </a:pPr>
            <a:r>
              <a:rPr lang="en-US" sz="1600" dirty="0"/>
              <a:t>Start 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newestNode.next</a:t>
            </a:r>
            <a:r>
              <a:rPr lang="en-US" sz="1600" dirty="0"/>
              <a:t>=head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</a:t>
            </a:r>
            <a:r>
              <a:rPr lang="en-US" sz="1600" dirty="0">
                <a:solidFill>
                  <a:srgbClr val="00B050"/>
                </a:solidFill>
              </a:rPr>
              <a:t>// list was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head.prev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r>
              <a:rPr lang="en-US" sz="1800" dirty="0"/>
              <a:t> 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 Else	</a:t>
            </a:r>
            <a:r>
              <a:rPr lang="en-US" sz="1600" dirty="0">
                <a:solidFill>
                  <a:srgbClr val="00B050"/>
                </a:solidFill>
              </a:rPr>
              <a:t> // list was empty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tail=</a:t>
            </a:r>
            <a:r>
              <a:rPr lang="en-US" sz="1600" dirty="0" err="1"/>
              <a:t>newestNode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B050"/>
                </a:solidFill>
              </a:rPr>
              <a:t> // update tail, as this is first 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head=</a:t>
            </a:r>
            <a:r>
              <a:rPr lang="en-US" sz="1600" dirty="0" err="1"/>
              <a:t>newestNode</a:t>
            </a:r>
            <a:r>
              <a:rPr lang="en-US" sz="1600" dirty="0"/>
              <a:t>	</a:t>
            </a:r>
            <a:r>
              <a:rPr lang="en-US" sz="1600" dirty="0">
                <a:solidFill>
                  <a:srgbClr val="00B050"/>
                </a:solidFill>
              </a:rPr>
              <a:t> // head would always be updated 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Font typeface="Wingdings 3"/>
              <a:buNone/>
            </a:pPr>
            <a:r>
              <a:rPr lang="en-US" sz="1600" dirty="0"/>
              <a:t>End 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301758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659779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rot="21084072" flipH="1">
            <a:off x="2846329" y="2211294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 rot="5400000" flipH="1">
            <a:off x="4694098" y="4789951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720172" y="502553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2557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3EC6-4735-4792-845A-E0D4C79D87BC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is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984616" y="2189637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6298" y="254255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98804" y="183142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64060" y="253804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37011" y="254255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24160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4642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3678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5268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018304" y="496316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930629" y="49613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00898" y="496316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Freeform 115"/>
          <p:cNvSpPr/>
          <p:nvPr/>
        </p:nvSpPr>
        <p:spPr>
          <a:xfrm rot="418638" flipH="1">
            <a:off x="5111940" y="4511080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489732" flipV="1">
            <a:off x="4002714" y="4562938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6452744" y="1219200"/>
            <a:ext cx="5129655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INSERT_END(head, tail, </a:t>
            </a:r>
            <a:r>
              <a:rPr lang="en-US" sz="1600" b="1" dirty="0" err="1"/>
              <a:t>newestNode</a:t>
            </a:r>
            <a:r>
              <a:rPr lang="en-US" sz="1600" b="1" dirty="0"/>
              <a:t>)</a:t>
            </a:r>
          </a:p>
          <a:p>
            <a:pPr lvl="1"/>
            <a:r>
              <a:rPr lang="en-US" sz="1400" b="1" dirty="0"/>
              <a:t>Input: head node and node to be inserted</a:t>
            </a:r>
          </a:p>
          <a:p>
            <a:pPr lvl="1"/>
            <a:r>
              <a:rPr lang="en-US" sz="1400" b="1" dirty="0"/>
              <a:t>Output: list with new node inserted</a:t>
            </a:r>
          </a:p>
          <a:p>
            <a:pPr lvl="1"/>
            <a:r>
              <a:rPr lang="en-US" sz="1400" b="1" dirty="0"/>
              <a:t>Steps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</a:t>
            </a:r>
            <a:r>
              <a:rPr lang="en-US" sz="1200" dirty="0">
                <a:solidFill>
                  <a:srgbClr val="00B050"/>
                </a:solidFill>
              </a:rPr>
              <a:t>// list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tail.next</a:t>
            </a:r>
            <a:r>
              <a:rPr lang="en-US" sz="1600" dirty="0"/>
              <a:t>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</a:t>
            </a:r>
            <a:r>
              <a:rPr lang="en-US" sz="1600" dirty="0" err="1"/>
              <a:t>newestNode.prev</a:t>
            </a:r>
            <a:r>
              <a:rPr lang="en-US" sz="1600" dirty="0"/>
              <a:t>=tail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tail=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Else			</a:t>
            </a:r>
            <a:r>
              <a:rPr lang="en-US" sz="1200" dirty="0">
                <a:solidFill>
                  <a:srgbClr val="00B050"/>
                </a:solidFill>
              </a:rPr>
              <a:t>//list is not empty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head=</a:t>
            </a:r>
            <a:r>
              <a:rPr lang="en-US" sz="1600" dirty="0" err="1"/>
              <a:t>newestNode</a:t>
            </a:r>
            <a:r>
              <a:rPr lang="en-US" sz="1600" dirty="0"/>
              <a:t>  		</a:t>
            </a:r>
            <a:endParaRPr lang="en-US" sz="16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tail=</a:t>
            </a:r>
            <a:r>
              <a:rPr lang="en-US" sz="1600" dirty="0" err="1"/>
              <a:t>newestNode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301758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659779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rot="21084072" flipH="1">
            <a:off x="2846329" y="2211294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2098017" flipH="1">
            <a:off x="5594475" y="4417160"/>
            <a:ext cx="244972" cy="101539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289034" y="433472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47055" y="419756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2835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88-EC5F-4870-BA7F-137C32845871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37859" cy="49377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Case 1: index is 0 </a:t>
            </a:r>
            <a:r>
              <a:rPr lang="en-US" sz="1800" dirty="0">
                <a:solidFill>
                  <a:srgbClr val="C00000"/>
                </a:solidFill>
              </a:rPr>
              <a:t>(Insertion at start)</a:t>
            </a:r>
            <a:endParaRPr lang="en-US" dirty="0"/>
          </a:p>
          <a:p>
            <a:pPr lvl="2"/>
            <a:r>
              <a:rPr lang="en-US" dirty="0"/>
              <a:t>List is empty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is not empty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023806" y="230347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432110" y="2173876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4" name="Freeform 123"/>
          <p:cNvSpPr/>
          <p:nvPr/>
        </p:nvSpPr>
        <p:spPr>
          <a:xfrm>
            <a:off x="1538896" y="2425608"/>
            <a:ext cx="47149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110578" y="27785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553084" y="206739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291291" y="2778528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34017" y="439720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023806" y="457541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857141" y="436609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671365" y="43660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717623" y="436877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540991" y="436877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582413" y="436609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444003" y="437524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3963411" y="471602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876591" y="447230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68755" y="528560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596982" y="528109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859300" y="5285604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2" name="Freeform 141"/>
          <p:cNvSpPr/>
          <p:nvPr/>
        </p:nvSpPr>
        <p:spPr>
          <a:xfrm>
            <a:off x="1596736" y="4719111"/>
            <a:ext cx="991001" cy="682304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rot="19905996">
            <a:off x="2709657" y="4797548"/>
            <a:ext cx="178812" cy="50477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rot="19821109" flipH="1" flipV="1">
            <a:off x="3618707" y="4787149"/>
            <a:ext cx="152564" cy="547883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2856038" y="230347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214059" y="216631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47" name="Freeform 146"/>
          <p:cNvSpPr/>
          <p:nvPr/>
        </p:nvSpPr>
        <p:spPr>
          <a:xfrm rot="21084072" flipH="1">
            <a:off x="3400609" y="2447265"/>
            <a:ext cx="358503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/>
          <p:nvPr/>
        </p:nvCxnSpPr>
        <p:spPr>
          <a:xfrm rot="5400000" flipH="1">
            <a:off x="5251640" y="5051896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277714" y="5287484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51" name="Content Placeholder 5"/>
          <p:cNvSpPr txBox="1">
            <a:spLocks/>
          </p:cNvSpPr>
          <p:nvPr/>
        </p:nvSpPr>
        <p:spPr>
          <a:xfrm>
            <a:off x="5947459" y="1224117"/>
            <a:ext cx="563986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in middle</a:t>
            </a:r>
          </a:p>
          <a:p>
            <a:pPr lvl="2"/>
            <a:r>
              <a:rPr lang="en-US" dirty="0"/>
              <a:t>Let say 4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Case 3: index=size </a:t>
            </a:r>
            <a:r>
              <a:rPr lang="en-US" sz="1800" dirty="0">
                <a:solidFill>
                  <a:srgbClr val="C00000"/>
                </a:solidFill>
              </a:rPr>
              <a:t>(Insertion at end)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7576513" y="2253827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402675" y="22538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436995" y="225650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260363" y="225650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305341" y="225382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164795" y="225437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8682783" y="260375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8595963" y="236003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6856492" y="261850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0469010" y="2374791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9329193" y="31261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518137" y="3126177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024922" y="277823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8255721" y="3126177"/>
            <a:ext cx="262626" cy="461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497564" y="451493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320932" y="45149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358046" y="451760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0181414" y="451760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222836" y="45149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84426" y="451413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8603834" y="486486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517014" y="462114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0207125" y="5373946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9137738" y="537857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398863" y="5373946"/>
            <a:ext cx="822960" cy="457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0" name="Freeform 189"/>
          <p:cNvSpPr/>
          <p:nvPr/>
        </p:nvSpPr>
        <p:spPr>
          <a:xfrm rot="418638" flipH="1">
            <a:off x="10309905" y="4921860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 rot="489732" flipV="1">
            <a:off x="9200679" y="4973718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 rot="2098017" flipH="1">
            <a:off x="10792440" y="4827940"/>
            <a:ext cx="244972" cy="101539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10486999" y="474550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842402" y="4550513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073253" y="2031734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467210" y="2040016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 </a:t>
            </a:r>
          </a:p>
        </p:txBody>
      </p:sp>
      <p:sp>
        <p:nvSpPr>
          <p:cNvPr id="197" name="Freeform 196"/>
          <p:cNvSpPr/>
          <p:nvPr/>
        </p:nvSpPr>
        <p:spPr>
          <a:xfrm rot="637352">
            <a:off x="9143996" y="2629143"/>
            <a:ext cx="160755" cy="51225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 rot="21449581" flipV="1">
            <a:off x="8151996" y="2706583"/>
            <a:ext cx="215760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8"/>
          <p:cNvSpPr/>
          <p:nvPr/>
        </p:nvSpPr>
        <p:spPr>
          <a:xfrm rot="418638" flipH="1">
            <a:off x="8553735" y="2656386"/>
            <a:ext cx="178351" cy="460109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 rot="21110268" flipH="1" flipV="1">
            <a:off x="9474008" y="2702103"/>
            <a:ext cx="129076" cy="484131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H="1">
            <a:off x="6752295" y="486486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44384" y="46386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6865153" y="23893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10703254" y="21541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*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</p:spTree>
    <p:extLst>
      <p:ext uri="{BB962C8B-B14F-4D97-AF65-F5344CB8AC3E}">
        <p14:creationId xmlns:p14="http://schemas.microsoft.com/office/powerpoint/2010/main" val="222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E30D-F5FA-41E5-9686-92803330952E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538174" cy="4937760"/>
          </a:xfrm>
        </p:spPr>
        <p:txBody>
          <a:bodyPr>
            <a:noAutofit/>
          </a:bodyPr>
          <a:lstStyle/>
          <a:p>
            <a:r>
              <a:rPr lang="en-US" sz="1800" b="1" dirty="0"/>
              <a:t>Algorithm: INSERT_LOCATION(head, tail, index, </a:t>
            </a:r>
            <a:r>
              <a:rPr lang="en-US" sz="1800" b="1" dirty="0" err="1"/>
              <a:t>newestNode</a:t>
            </a:r>
            <a:r>
              <a:rPr lang="en-US" sz="1800" b="1" dirty="0"/>
              <a:t>)</a:t>
            </a:r>
          </a:p>
          <a:p>
            <a:pPr lvl="1"/>
            <a:r>
              <a:rPr lang="en-US" sz="1600" b="1" dirty="0"/>
              <a:t>Input: head node, new node and index of new node</a:t>
            </a:r>
          </a:p>
          <a:p>
            <a:pPr lvl="1"/>
            <a:r>
              <a:rPr lang="en-US" sz="1600" b="1" dirty="0"/>
              <a:t>Output: list with new node inserted</a:t>
            </a:r>
          </a:p>
          <a:p>
            <a:pPr lvl="1"/>
            <a:r>
              <a:rPr lang="en-US" sz="1600" b="1" dirty="0"/>
              <a:t>Steps:</a:t>
            </a:r>
          </a:p>
          <a:p>
            <a:pPr marL="0" indent="0">
              <a:buNone/>
            </a:pPr>
            <a:r>
              <a:rPr lang="en-US" sz="2400" b="1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If</a:t>
            </a:r>
            <a:r>
              <a:rPr lang="en-US" sz="1400" dirty="0"/>
              <a:t> Index==0	</a:t>
            </a:r>
            <a:r>
              <a:rPr lang="en-US" sz="1400" dirty="0">
                <a:solidFill>
                  <a:srgbClr val="00B050"/>
                </a:solidFill>
              </a:rPr>
              <a:t>//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case 1,  start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     If</a:t>
            </a:r>
            <a:r>
              <a:rPr lang="en-US" sz="1400" dirty="0"/>
              <a:t> head!=NULL	</a:t>
            </a:r>
            <a:r>
              <a:rPr lang="en-US" sz="1400" dirty="0">
                <a:solidFill>
                  <a:srgbClr val="00B050"/>
                </a:solidFill>
              </a:rPr>
              <a:t>// list is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 </a:t>
            </a:r>
            <a:r>
              <a:rPr lang="en-US" sz="1400" dirty="0" err="1"/>
              <a:t>newestNode.next</a:t>
            </a:r>
            <a:r>
              <a:rPr lang="en-US" sz="1400" dirty="0"/>
              <a:t>=head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</a:t>
            </a:r>
            <a:r>
              <a:rPr lang="en-US" sz="1400" dirty="0" err="1"/>
              <a:t>head.prev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r>
              <a:rPr lang="en-US" sz="1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    </a:t>
            </a:r>
            <a:r>
              <a:rPr lang="en-US" sz="1400" dirty="0">
                <a:solidFill>
                  <a:srgbClr val="C00000"/>
                </a:solidFill>
              </a:rPr>
              <a:t>Else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	   tail=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     End If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	head=</a:t>
            </a:r>
            <a:r>
              <a:rPr lang="en-US" sz="1400" dirty="0" err="1"/>
              <a:t>newestNode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 head would always refer to new node if index is 0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Else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400" dirty="0"/>
              <a:t>     </a:t>
            </a:r>
            <a:r>
              <a:rPr lang="en-US" sz="1400" dirty="0">
                <a:solidFill>
                  <a:srgbClr val="C00000"/>
                </a:solidFill>
              </a:rPr>
              <a:t>Set</a:t>
            </a:r>
            <a:r>
              <a:rPr lang="en-US" sz="1400" dirty="0"/>
              <a:t> </a:t>
            </a:r>
            <a:r>
              <a:rPr lang="en-US" sz="1400" dirty="0" err="1"/>
              <a:t>curr</a:t>
            </a:r>
            <a:r>
              <a:rPr lang="en-US" sz="1400" dirty="0"/>
              <a:t>=</a:t>
            </a:r>
            <a:r>
              <a:rPr lang="en-US" sz="1400" dirty="0" err="1"/>
              <a:t>head.next</a:t>
            </a:r>
            <a:r>
              <a:rPr lang="en-US" sz="1400" dirty="0"/>
              <a:t>, </a:t>
            </a:r>
            <a:r>
              <a:rPr lang="en-US" sz="1400" dirty="0" err="1"/>
              <a:t>prev</a:t>
            </a:r>
            <a:r>
              <a:rPr lang="en-US" sz="1400" dirty="0"/>
              <a:t>= head, </a:t>
            </a:r>
            <a:r>
              <a:rPr lang="en-US" sz="1400" dirty="0" err="1"/>
              <a:t>nodeCount</a:t>
            </a:r>
            <a:r>
              <a:rPr lang="en-US" sz="1400" dirty="0"/>
              <a:t>=1</a:t>
            </a:r>
            <a:endParaRPr lang="en-US" sz="14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868633" y="1221472"/>
            <a:ext cx="4702390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While</a:t>
            </a:r>
            <a:r>
              <a:rPr lang="en-US" sz="1400" dirty="0"/>
              <a:t> (</a:t>
            </a:r>
            <a:r>
              <a:rPr lang="en-US" sz="1400" dirty="0" err="1"/>
              <a:t>curr</a:t>
            </a:r>
            <a:r>
              <a:rPr lang="en-US" sz="1400" dirty="0"/>
              <a:t> != NULL)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</a:t>
            </a:r>
            <a:r>
              <a:rPr lang="en-US" sz="1400" dirty="0" err="1"/>
              <a:t>nodeCount</a:t>
            </a:r>
            <a:r>
              <a:rPr lang="en-US" sz="1400" dirty="0"/>
              <a:t>=nodeCount+1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	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  <a:r>
              <a:rPr lang="en-US" sz="1400" dirty="0"/>
              <a:t> (index== </a:t>
            </a:r>
            <a:r>
              <a:rPr lang="en-US" sz="1400" dirty="0" err="1"/>
              <a:t>nodeCount</a:t>
            </a:r>
            <a:r>
              <a:rPr lang="en-US" sz="1400" dirty="0"/>
              <a:t> -1)</a:t>
            </a:r>
            <a:r>
              <a:rPr lang="en-US" sz="1400" dirty="0">
                <a:solidFill>
                  <a:srgbClr val="00B050"/>
                </a:solidFill>
              </a:rPr>
              <a:t> //case 2, middle</a:t>
            </a:r>
            <a:r>
              <a:rPr lang="en-US" sz="1400" dirty="0"/>
              <a:t> </a:t>
            </a:r>
            <a:endParaRPr lang="en-US" sz="1400" dirty="0">
              <a:solidFill>
                <a:srgbClr val="C00000"/>
              </a:solidFill>
            </a:endParaRPr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	    (</a:t>
            </a:r>
            <a:r>
              <a:rPr lang="en-US" sz="1400" dirty="0" err="1"/>
              <a:t>curr.prev</a:t>
            </a:r>
            <a:r>
              <a:rPr lang="en-US" sz="1400" dirty="0"/>
              <a:t>).next=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newestNode.prev</a:t>
            </a:r>
            <a:r>
              <a:rPr lang="en-US" sz="1400" dirty="0"/>
              <a:t>=</a:t>
            </a:r>
            <a:r>
              <a:rPr lang="en-US" sz="1400" dirty="0" err="1"/>
              <a:t>curr.prev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newestNode.next</a:t>
            </a:r>
            <a:r>
              <a:rPr lang="en-US" sz="1400" dirty="0"/>
              <a:t>=</a:t>
            </a:r>
            <a:r>
              <a:rPr lang="en-US" sz="1400" dirty="0" err="1"/>
              <a:t>curr</a:t>
            </a:r>
            <a:endParaRPr lang="en-US" sz="1400" dirty="0"/>
          </a:p>
          <a:p>
            <a:pPr marL="502920" indent="-457200">
              <a:buFont typeface="+mj-lt"/>
              <a:buAutoNum type="arabicPeriod" startAt="7"/>
            </a:pPr>
            <a:r>
              <a:rPr lang="en-US" sz="1400" dirty="0"/>
              <a:t>             </a:t>
            </a:r>
            <a:r>
              <a:rPr lang="en-US" sz="1400" dirty="0" err="1"/>
              <a:t>curr.prev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>
                <a:solidFill>
                  <a:srgbClr val="C00000"/>
                </a:solidFill>
              </a:rPr>
              <a:t>return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</a:t>
            </a: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    </a:t>
            </a:r>
            <a:r>
              <a:rPr lang="en-US" sz="1400" dirty="0" err="1"/>
              <a:t>curr</a:t>
            </a:r>
            <a:r>
              <a:rPr lang="en-US" sz="1400" dirty="0"/>
              <a:t>=</a:t>
            </a:r>
            <a:r>
              <a:rPr lang="en-US" sz="1400" dirty="0" err="1"/>
              <a:t>curr.next</a:t>
            </a:r>
            <a:r>
              <a:rPr lang="en-US" sz="1400" dirty="0"/>
              <a:t> 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While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        If </a:t>
            </a:r>
            <a:r>
              <a:rPr lang="en-US" sz="1400" dirty="0"/>
              <a:t>index==size-1 </a:t>
            </a:r>
            <a:r>
              <a:rPr lang="en-US" sz="1400" dirty="0">
                <a:solidFill>
                  <a:srgbClr val="00B050"/>
                </a:solidFill>
              </a:rPr>
              <a:t> //case 3, last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 err="1"/>
              <a:t>tail.next</a:t>
            </a:r>
            <a:r>
              <a:rPr lang="en-US" sz="1400" dirty="0"/>
              <a:t>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 err="1"/>
              <a:t>newestNode.prev</a:t>
            </a:r>
            <a:r>
              <a:rPr lang="en-US" sz="1400" dirty="0"/>
              <a:t>=tail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tail=</a:t>
            </a:r>
            <a:r>
              <a:rPr lang="en-US" sz="1400" dirty="0" err="1"/>
              <a:t>newestNode</a:t>
            </a:r>
            <a:endParaRPr lang="en-US" sz="14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/>
              <a:t>            </a:t>
            </a:r>
            <a:r>
              <a:rPr lang="en-US" sz="1400" dirty="0">
                <a:solidFill>
                  <a:srgbClr val="C00000"/>
                </a:solidFill>
              </a:rPr>
              <a:t>return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400" dirty="0">
                <a:solidFill>
                  <a:srgbClr val="C00000"/>
                </a:solidFill>
              </a:rPr>
              <a:t>End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b="1" dirty="0"/>
              <a:t>End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49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Start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3EC6-4735-4792-845A-E0D4C79D87BC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has only one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has at least 2 nodes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1039195" y="2187585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24537" y="18735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89907" y="253018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43829" y="18782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15587" y="1873597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76475" y="41352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66264" y="431347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299599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13823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081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834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2487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886461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3405869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19049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458464" y="49025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6" name="Freeform 115"/>
          <p:cNvSpPr/>
          <p:nvPr/>
        </p:nvSpPr>
        <p:spPr>
          <a:xfrm rot="1694004" flipH="1">
            <a:off x="3879683" y="4507494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5400000" flipV="1">
            <a:off x="2493492" y="2634109"/>
            <a:ext cx="258419" cy="2663615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Algorithm: DELETE_START(head, tail)</a:t>
            </a:r>
          </a:p>
          <a:p>
            <a:pPr lvl="1"/>
            <a:r>
              <a:rPr lang="en-US" sz="1600" dirty="0"/>
              <a:t>Input: reference to first and last node</a:t>
            </a:r>
          </a:p>
          <a:p>
            <a:pPr lvl="1"/>
            <a:r>
              <a:rPr lang="en-US" sz="1600" dirty="0"/>
              <a:t>Output: new list with node deleted</a:t>
            </a:r>
          </a:p>
          <a:p>
            <a:pPr lvl="1"/>
            <a:r>
              <a:rPr lang="en-US" sz="1600" dirty="0"/>
              <a:t>Steps:</a:t>
            </a:r>
          </a:p>
          <a:p>
            <a:pPr marL="0" indent="0">
              <a:buNone/>
            </a:pPr>
            <a:r>
              <a:rPr lang="en-US" sz="1800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If</a:t>
            </a:r>
            <a:r>
              <a:rPr lang="en-US" sz="1800" dirty="0"/>
              <a:t> head!=NULL	</a:t>
            </a:r>
            <a:r>
              <a:rPr lang="en-US" sz="1400" dirty="0">
                <a:solidFill>
                  <a:srgbClr val="00B050"/>
                </a:solidFill>
              </a:rPr>
              <a:t>// list is not empty</a:t>
            </a:r>
            <a:endParaRPr lang="en-US" sz="18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  head=</a:t>
            </a:r>
            <a:r>
              <a:rPr lang="en-US" sz="1800" dirty="0" err="1"/>
              <a:t>head.next</a:t>
            </a:r>
            <a:r>
              <a:rPr lang="en-US" sz="1800" dirty="0"/>
              <a:t> 	</a:t>
            </a:r>
            <a:r>
              <a:rPr lang="en-US" sz="1400" dirty="0">
                <a:solidFill>
                  <a:srgbClr val="00B050"/>
                </a:solidFill>
              </a:rPr>
              <a:t>// there is only one node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C00000"/>
                </a:solidFill>
              </a:rPr>
              <a:t>If</a:t>
            </a:r>
            <a:r>
              <a:rPr lang="en-US" sz="1800" dirty="0"/>
              <a:t> head!=NULL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	</a:t>
            </a:r>
            <a:r>
              <a:rPr lang="en-US" sz="1800" dirty="0" err="1"/>
              <a:t>head.prev</a:t>
            </a:r>
            <a:r>
              <a:rPr lang="en-US" sz="1800" dirty="0"/>
              <a:t>=NULL 	</a:t>
            </a:r>
            <a:r>
              <a:rPr lang="en-US" sz="1400" dirty="0">
                <a:solidFill>
                  <a:srgbClr val="00B050"/>
                </a:solidFill>
              </a:rPr>
              <a:t>// unlink node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C00000"/>
                </a:solidFill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	tail=NULL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C00000"/>
                </a:solidFill>
              </a:rPr>
              <a:t>  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End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333111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691132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flipH="1">
            <a:off x="2819875" y="2224285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13445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2137664" y="163569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2253879" y="387475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50878" y="40084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</p:spTree>
    <p:extLst>
      <p:ext uri="{BB962C8B-B14F-4D97-AF65-F5344CB8AC3E}">
        <p14:creationId xmlns:p14="http://schemas.microsoft.com/office/powerpoint/2010/main" val="38598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3EC6-4735-4792-845A-E0D4C79D87BC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603845" cy="4937760"/>
          </a:xfrm>
        </p:spPr>
        <p:txBody>
          <a:bodyPr/>
          <a:lstStyle/>
          <a:p>
            <a:pPr lvl="1"/>
            <a:r>
              <a:rPr lang="en-US" dirty="0"/>
              <a:t>List has only one node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has at least 2 nodes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		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69526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77830" y="193790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8" name="Freeform 57"/>
          <p:cNvSpPr/>
          <p:nvPr/>
        </p:nvSpPr>
        <p:spPr>
          <a:xfrm>
            <a:off x="1039195" y="2187585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033681" y="18735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89907" y="253018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41773" y="18718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15587" y="1873597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480887" y="410415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306311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341369" y="410682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157649" y="410682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06159" y="41041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67749" y="410335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2587157" y="445408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500337" y="421036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740880" y="490235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16" name="Freeform 115"/>
          <p:cNvSpPr/>
          <p:nvPr/>
        </p:nvSpPr>
        <p:spPr>
          <a:xfrm rot="19905996">
            <a:off x="2411257" y="4442890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 rot="16416835" flipH="1" flipV="1">
            <a:off x="3569516" y="2649053"/>
            <a:ext cx="422918" cy="2648782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5"/>
          <p:cNvSpPr txBox="1">
            <a:spLocks/>
          </p:cNvSpPr>
          <p:nvPr/>
        </p:nvSpPr>
        <p:spPr>
          <a:xfrm>
            <a:off x="5913786" y="1219200"/>
            <a:ext cx="566861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Algorithm: DELETE_END(head, tail)</a:t>
            </a:r>
          </a:p>
          <a:p>
            <a:pPr lvl="1"/>
            <a:r>
              <a:rPr lang="en-US" sz="1400" dirty="0"/>
              <a:t>Input: reference to first and last node</a:t>
            </a:r>
          </a:p>
          <a:p>
            <a:pPr lvl="1"/>
            <a:r>
              <a:rPr lang="en-US" sz="1400" dirty="0"/>
              <a:t>Output: new list with node deleted</a:t>
            </a:r>
          </a:p>
          <a:p>
            <a:pPr lvl="1"/>
            <a:r>
              <a:rPr lang="en-US" sz="1400" dirty="0"/>
              <a:t>Steps:</a:t>
            </a:r>
            <a:endParaRPr lang="en-US" sz="1400" b="1" dirty="0"/>
          </a:p>
          <a:p>
            <a:pPr marL="0" indent="0">
              <a:buNone/>
            </a:pPr>
            <a:r>
              <a:rPr lang="en-US" sz="1600" dirty="0"/>
              <a:t>Start: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head!=NULL		</a:t>
            </a:r>
            <a:r>
              <a:rPr lang="en-US" sz="1600" dirty="0">
                <a:solidFill>
                  <a:srgbClr val="00B050"/>
                </a:solidFill>
              </a:rPr>
              <a:t>// list is not empty</a:t>
            </a:r>
            <a:endParaRPr lang="en-US" sz="14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    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  <a:r>
              <a:rPr lang="en-US" sz="1600" dirty="0"/>
              <a:t>  </a:t>
            </a:r>
            <a:r>
              <a:rPr lang="en-US" sz="1600" dirty="0" err="1"/>
              <a:t>head.next</a:t>
            </a:r>
            <a:r>
              <a:rPr lang="en-US" sz="1600" dirty="0"/>
              <a:t>==NULL	</a:t>
            </a:r>
            <a:r>
              <a:rPr lang="en-US" sz="1600" dirty="0">
                <a:solidFill>
                  <a:srgbClr val="00B050"/>
                </a:solidFill>
              </a:rPr>
              <a:t>// there is only one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   head=NULL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	tail=NULL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      </a:t>
            </a:r>
            <a:r>
              <a:rPr lang="en-US" sz="1600" dirty="0">
                <a:solidFill>
                  <a:srgbClr val="C00000"/>
                </a:solidFill>
              </a:rPr>
              <a:t>Else 		</a:t>
            </a:r>
            <a:r>
              <a:rPr lang="en-US" sz="1600" dirty="0">
                <a:solidFill>
                  <a:srgbClr val="00B050"/>
                </a:solidFill>
              </a:rPr>
              <a:t> //there are multiple nodes</a:t>
            </a: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	</a:t>
            </a:r>
            <a:r>
              <a:rPr lang="en-US" sz="1600" dirty="0"/>
              <a:t>tail=</a:t>
            </a:r>
            <a:r>
              <a:rPr lang="en-US" sz="1600" dirty="0" err="1"/>
              <a:t>tail.prev</a:t>
            </a:r>
            <a:endParaRPr lang="en-US" sz="16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	</a:t>
            </a:r>
            <a:r>
              <a:rPr lang="en-US" sz="1600" dirty="0" err="1"/>
              <a:t>tail.next</a:t>
            </a:r>
            <a:r>
              <a:rPr lang="en-US" sz="1600" dirty="0"/>
              <a:t>=NULL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       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End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If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333111" y="2067507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691132" y="1930347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22" name="Freeform 121"/>
          <p:cNvSpPr/>
          <p:nvPr/>
        </p:nvSpPr>
        <p:spPr>
          <a:xfrm flipH="1">
            <a:off x="2819875" y="2224285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1920" y="4470086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2126126" y="1628326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230661" y="3901037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453181" y="431692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11201" y="417976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068" y="426308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7F3A-A3D8-4915-958B-7CD04FA8C163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r>
              <a:rPr lang="en-US" dirty="0"/>
              <a:t> are stored in contiguous memory blocks. And have advantages and disadvantages due to it.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It is very easy to access any data element from array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 u</a:t>
            </a:r>
            <a:r>
              <a:rPr lang="en-US" dirty="0">
                <a:solidFill>
                  <a:srgbClr val="00B050"/>
                </a:solidFill>
              </a:rPr>
              <a:t>sing index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need to know size of array before hand.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 cannot resize array. Because They are </a:t>
            </a:r>
            <a:r>
              <a:rPr lang="en-US" b="1" dirty="0">
                <a:solidFill>
                  <a:srgbClr val="C00000"/>
                </a:solidFill>
              </a:rPr>
              <a:t>static </a:t>
            </a:r>
            <a:r>
              <a:rPr lang="en-US" dirty="0">
                <a:solidFill>
                  <a:srgbClr val="C00000"/>
                </a:solidFill>
              </a:rPr>
              <a:t>in size </a:t>
            </a:r>
          </a:p>
          <a:p>
            <a:pPr lvl="2"/>
            <a:r>
              <a:rPr lang="en-US" dirty="0"/>
              <a:t>We can relocate existing array to new array, but still expensive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Contiguous block cannot be guaranteed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insufficient blocks size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Insertion and deletion is very expensive because it needs shifting of elements</a:t>
            </a:r>
          </a:p>
          <a:p>
            <a:r>
              <a:rPr lang="en-US" b="1" dirty="0"/>
              <a:t>Solution</a:t>
            </a:r>
            <a:r>
              <a:rPr lang="en-US" dirty="0"/>
              <a:t>: Linked list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dynamic </a:t>
            </a:r>
            <a:r>
              <a:rPr lang="en-US" dirty="0"/>
              <a:t>data structure in which each data element is linked with next element through some link. Because each element is connected/linked, it will be easy to insert and delete an element without shifting.</a:t>
            </a:r>
          </a:p>
        </p:txBody>
      </p:sp>
    </p:spTree>
    <p:extLst>
      <p:ext uri="{BB962C8B-B14F-4D97-AF65-F5344CB8AC3E}">
        <p14:creationId xmlns:p14="http://schemas.microsoft.com/office/powerpoint/2010/main" val="385669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88-EC5F-4870-BA7F-137C32845871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37859" cy="493776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Case 1: index is 0 </a:t>
            </a:r>
            <a:r>
              <a:rPr lang="en-US" sz="1800" dirty="0">
                <a:solidFill>
                  <a:srgbClr val="C00000"/>
                </a:solidFill>
              </a:rPr>
              <a:t>(Deletion at start)</a:t>
            </a:r>
            <a:endParaRPr lang="en-US" dirty="0"/>
          </a:p>
          <a:p>
            <a:pPr lvl="2"/>
            <a:r>
              <a:rPr lang="en-US" dirty="0"/>
              <a:t>List has only one node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List has multiple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1" name="Content Placeholder 5"/>
          <p:cNvSpPr txBox="1">
            <a:spLocks/>
          </p:cNvSpPr>
          <p:nvPr/>
        </p:nvSpPr>
        <p:spPr>
          <a:xfrm>
            <a:off x="5947459" y="1224117"/>
            <a:ext cx="563986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Case 2: in middle</a:t>
            </a:r>
          </a:p>
          <a:p>
            <a:pPr lvl="2"/>
            <a:r>
              <a:rPr lang="en-US" dirty="0"/>
              <a:t>Let say 4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Case 3: index is last </a:t>
            </a:r>
            <a:r>
              <a:rPr lang="en-US" sz="1800" dirty="0">
                <a:solidFill>
                  <a:srgbClr val="C00000"/>
                </a:solidFill>
              </a:rPr>
              <a:t>(Deletion at end)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8150677" y="242395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967695" y="24239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0011159" y="24266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834527" y="2426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879505" y="24239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738959" y="242450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9256947" y="277388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9170127" y="253016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409390" y="278863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1043174" y="254491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777606" y="2180448"/>
            <a:ext cx="146304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node at target index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062070" y="2200630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previous node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17453" y="24815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25757" y="235193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87122" y="2601618"/>
            <a:ext cx="1406694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181608" y="2287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37834" y="294422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98530" y="22825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363514" y="2287630"/>
            <a:ext cx="82296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024402" y="454929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614191" y="472750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447526" y="451818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65862" y="451818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308008" y="452086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31376" y="452086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72798" y="451818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4388" y="451532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553796" y="486811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466976" y="462439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606391" y="5316568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Freeform 92"/>
          <p:cNvSpPr/>
          <p:nvPr/>
        </p:nvSpPr>
        <p:spPr>
          <a:xfrm rot="1694004" flipH="1">
            <a:off x="4027610" y="4921527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rot="5400000" flipV="1">
            <a:off x="2641419" y="3048142"/>
            <a:ext cx="258419" cy="2663615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481038" y="248154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839059" y="234438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7" name="Freeform 96"/>
          <p:cNvSpPr/>
          <p:nvPr/>
        </p:nvSpPr>
        <p:spPr>
          <a:xfrm flipH="1">
            <a:off x="2967802" y="2638318"/>
            <a:ext cx="1507042" cy="550203"/>
          </a:xfrm>
          <a:custGeom>
            <a:avLst/>
            <a:gdLst>
              <a:gd name="connsiteX0" fmla="*/ 118225 w 636840"/>
              <a:gd name="connsiteY0" fmla="*/ 0 h 846161"/>
              <a:gd name="connsiteX1" fmla="*/ 36339 w 636840"/>
              <a:gd name="connsiteY1" fmla="*/ 696036 h 846161"/>
              <a:gd name="connsiteX2" fmla="*/ 636840 w 636840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40" h="846161">
                <a:moveTo>
                  <a:pt x="118225" y="0"/>
                </a:moveTo>
                <a:cubicBezTo>
                  <a:pt x="34064" y="277504"/>
                  <a:pt x="-50097" y="555009"/>
                  <a:pt x="36339" y="696036"/>
                </a:cubicBezTo>
                <a:cubicBezTo>
                  <a:pt x="122775" y="837063"/>
                  <a:pt x="379807" y="841612"/>
                  <a:pt x="636840" y="846161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361372" y="462439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ultiply 98"/>
          <p:cNvSpPr/>
          <p:nvPr/>
        </p:nvSpPr>
        <p:spPr>
          <a:xfrm>
            <a:off x="2330748" y="4284971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280930" y="2423068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107092" y="24230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009758" y="242306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7300380" y="252928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548695" y="277819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Multiply 104"/>
          <p:cNvSpPr/>
          <p:nvPr/>
        </p:nvSpPr>
        <p:spPr>
          <a:xfrm>
            <a:off x="8051908" y="2209163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7190298" y="2054969"/>
            <a:ext cx="2528470" cy="459473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 rot="21344135" flipH="1" flipV="1">
            <a:off x="7141335" y="2764954"/>
            <a:ext cx="2712097" cy="413660"/>
          </a:xfrm>
          <a:custGeom>
            <a:avLst/>
            <a:gdLst>
              <a:gd name="connsiteX0" fmla="*/ 0 w 3957851"/>
              <a:gd name="connsiteY0" fmla="*/ 819702 h 819702"/>
              <a:gd name="connsiteX1" fmla="*/ 1091821 w 3957851"/>
              <a:gd name="connsiteY1" fmla="*/ 837 h 819702"/>
              <a:gd name="connsiteX2" fmla="*/ 3957851 w 3957851"/>
              <a:gd name="connsiteY2" fmla="*/ 696873 h 81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1" h="819702">
                <a:moveTo>
                  <a:pt x="0" y="819702"/>
                </a:moveTo>
                <a:cubicBezTo>
                  <a:pt x="216089" y="420505"/>
                  <a:pt x="432179" y="21308"/>
                  <a:pt x="1091821" y="837"/>
                </a:cubicBezTo>
                <a:cubicBezTo>
                  <a:pt x="1751463" y="-19634"/>
                  <a:pt x="2854657" y="338619"/>
                  <a:pt x="3957851" y="696873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3022" y="25436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82784" y="23399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609930" y="44226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63780" y="597229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sz="1600" dirty="0"/>
              <a:t>: Remaining list is not shown</a:t>
            </a:r>
          </a:p>
        </p:txBody>
      </p:sp>
      <p:sp>
        <p:nvSpPr>
          <p:cNvPr id="112" name="Multiply 111"/>
          <p:cNvSpPr/>
          <p:nvPr/>
        </p:nvSpPr>
        <p:spPr>
          <a:xfrm>
            <a:off x="2335166" y="2072967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116598" y="4295210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939966" y="42952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977080" y="429788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800448" y="429788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41870" y="42952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703460" y="430149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8222868" y="4645140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8136048" y="4401422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76591" y="5093417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7" name="Freeform 126"/>
          <p:cNvSpPr/>
          <p:nvPr/>
        </p:nvSpPr>
        <p:spPr>
          <a:xfrm rot="19905996">
            <a:off x="8046968" y="4633948"/>
            <a:ext cx="178156" cy="685170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 rot="16416835" flipH="1" flipV="1">
            <a:off x="9205227" y="2840111"/>
            <a:ext cx="422918" cy="2648782"/>
          </a:xfrm>
          <a:custGeom>
            <a:avLst/>
            <a:gdLst>
              <a:gd name="connsiteX0" fmla="*/ 559572 w 559572"/>
              <a:gd name="connsiteY0" fmla="*/ 0 h 900752"/>
              <a:gd name="connsiteX1" fmla="*/ 14 w 559572"/>
              <a:gd name="connsiteY1" fmla="*/ 395785 h 900752"/>
              <a:gd name="connsiteX2" fmla="*/ 545924 w 559572"/>
              <a:gd name="connsiteY2" fmla="*/ 900752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72" h="900752">
                <a:moveTo>
                  <a:pt x="559572" y="0"/>
                </a:moveTo>
                <a:cubicBezTo>
                  <a:pt x="280930" y="122830"/>
                  <a:pt x="2289" y="245660"/>
                  <a:pt x="14" y="395785"/>
                </a:cubicBezTo>
                <a:cubicBezTo>
                  <a:pt x="-2261" y="545910"/>
                  <a:pt x="271831" y="723331"/>
                  <a:pt x="545924" y="900752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6427631" y="4661144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Multiply 152"/>
          <p:cNvSpPr/>
          <p:nvPr/>
        </p:nvSpPr>
        <p:spPr>
          <a:xfrm>
            <a:off x="8866372" y="4092095"/>
            <a:ext cx="914400" cy="914400"/>
          </a:xfrm>
          <a:prstGeom prst="mathMultiply">
            <a:avLst>
              <a:gd name="adj1" fmla="val 28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10088892" y="4507980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0446912" y="4370820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447779" y="44541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9551333" y="2180464"/>
            <a:ext cx="1280160" cy="279323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next node</a:t>
            </a:r>
          </a:p>
        </p:txBody>
      </p:sp>
    </p:spTree>
    <p:extLst>
      <p:ext uri="{BB962C8B-B14F-4D97-AF65-F5344CB8AC3E}">
        <p14:creationId xmlns:p14="http://schemas.microsoft.com/office/powerpoint/2010/main" val="7065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Deletion at 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5E44-EFBF-48CA-A7BF-FE848975C6B0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31</a:t>
            </a:fld>
            <a:endParaRPr lang="en-GB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8741" y="1221472"/>
            <a:ext cx="10913659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Algorithm: DELETE_LOCATION(head, tail, Index)</a:t>
            </a:r>
          </a:p>
          <a:p>
            <a:pPr lvl="1"/>
            <a:r>
              <a:rPr lang="en-US" sz="2000" dirty="0"/>
              <a:t>Input: reference to first node, last node and Index</a:t>
            </a:r>
          </a:p>
          <a:p>
            <a:pPr lvl="1"/>
            <a:r>
              <a:rPr lang="en-US" sz="2000" dirty="0"/>
              <a:t>Output: new list with node deleted</a:t>
            </a:r>
          </a:p>
          <a:p>
            <a:pPr lvl="1"/>
            <a:r>
              <a:rPr lang="en-US" sz="2000" dirty="0"/>
              <a:t>Steps:</a:t>
            </a:r>
          </a:p>
          <a:p>
            <a:pPr lvl="1"/>
            <a:endParaRPr lang="en-US" sz="2000" b="1" dirty="0"/>
          </a:p>
          <a:p>
            <a:pPr lvl="1"/>
            <a:r>
              <a:rPr lang="en-US" sz="1900" b="1" dirty="0"/>
              <a:t>Discussed in class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288B-F5B9-4792-84C8-054820702D04}" type="datetime1">
              <a:rPr lang="en-GB" smtClean="0"/>
              <a:t>01/10/2022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32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Single Circular</a:t>
            </a:r>
          </a:p>
          <a:p>
            <a:pPr lvl="1"/>
            <a:r>
              <a:rPr lang="en-US" dirty="0"/>
              <a:t>Every node contains only one next link which points to next node in list. </a:t>
            </a:r>
          </a:p>
          <a:p>
            <a:pPr lvl="1"/>
            <a:r>
              <a:rPr lang="en-US" dirty="0"/>
              <a:t>Last nodes points to first node of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Doubly Circular</a:t>
            </a:r>
          </a:p>
          <a:p>
            <a:pPr lvl="1"/>
            <a:r>
              <a:rPr lang="en-US" dirty="0"/>
              <a:t>Every node contains two links, one points to next node and one point to previous node in sequence.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Previous link of first node points last node</a:t>
            </a:r>
          </a:p>
          <a:p>
            <a:pPr lvl="1"/>
            <a:r>
              <a:rPr lang="en-US" dirty="0"/>
              <a:t>Next link of last node points to first node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88072" y="4367775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77861" y="454598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536299" y="4594789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894320" y="4457629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711196" y="4336665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534564" y="43366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81510" y="433934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404878" y="433934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24947" y="4342631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248315" y="4342630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45612" y="433666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08691" y="4345809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50096" y="4340354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817466" y="4686595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730646" y="444287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690513" y="4701347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613525" y="4457629"/>
            <a:ext cx="54864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flipH="1">
            <a:off x="1701206" y="4731949"/>
            <a:ext cx="6698513" cy="384488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flipV="1">
            <a:off x="1541720" y="4014091"/>
            <a:ext cx="6677247" cy="468296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895753" y="271594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253774" y="2578782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560856" y="246419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28344" y="2464193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551712" y="2464192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752690" y="272349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221305" y="2451992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044673" y="2451991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277981" y="2723498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691133" y="2586338"/>
            <a:ext cx="640080" cy="27432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277282" y="2715942"/>
            <a:ext cx="457200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745897" y="2444436"/>
            <a:ext cx="822960" cy="4572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569265" y="2444435"/>
            <a:ext cx="27432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9" name="Freeform 108"/>
          <p:cNvSpPr/>
          <p:nvPr/>
        </p:nvSpPr>
        <p:spPr>
          <a:xfrm flipV="1">
            <a:off x="1983216" y="2160223"/>
            <a:ext cx="5369737" cy="492759"/>
          </a:xfrm>
          <a:custGeom>
            <a:avLst/>
            <a:gdLst>
              <a:gd name="connsiteX0" fmla="*/ 8841379 w 10034810"/>
              <a:gd name="connsiteY0" fmla="*/ 0 h 576517"/>
              <a:gd name="connsiteX1" fmla="*/ 9346346 w 10034810"/>
              <a:gd name="connsiteY1" fmla="*/ 464024 h 576517"/>
              <a:gd name="connsiteX2" fmla="*/ 639074 w 10034810"/>
              <a:gd name="connsiteY2" fmla="*/ 545910 h 576517"/>
              <a:gd name="connsiteX3" fmla="*/ 1335110 w 10034810"/>
              <a:gd name="connsiteY3" fmla="*/ 40943 h 5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4810" h="576517">
                <a:moveTo>
                  <a:pt x="8841379" y="0"/>
                </a:moveTo>
                <a:cubicBezTo>
                  <a:pt x="9777388" y="186519"/>
                  <a:pt x="10713397" y="373039"/>
                  <a:pt x="9346346" y="464024"/>
                </a:cubicBezTo>
                <a:cubicBezTo>
                  <a:pt x="7979295" y="555009"/>
                  <a:pt x="1974280" y="616423"/>
                  <a:pt x="639074" y="545910"/>
                </a:cubicBezTo>
                <a:cubicBezTo>
                  <a:pt x="-696132" y="475397"/>
                  <a:pt x="319489" y="258170"/>
                  <a:pt x="1335110" y="40943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A75-A463-4C89-B110-8B15F5EA09A4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change will be required in following algorithms of both single and double circular linked list: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When loop will terminate?</a:t>
            </a:r>
          </a:p>
        </p:txBody>
      </p:sp>
    </p:spTree>
    <p:extLst>
      <p:ext uri="{BB962C8B-B14F-4D97-AF65-F5344CB8AC3E}">
        <p14:creationId xmlns:p14="http://schemas.microsoft.com/office/powerpoint/2010/main" val="14437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DB85-3099-405B-910A-5ECCD87EA6F7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584723" cy="4937760"/>
          </a:xfrm>
        </p:spPr>
        <p:txBody>
          <a:bodyPr>
            <a:normAutofit lnSpcReduction="10000"/>
          </a:bodyPr>
          <a:lstStyle/>
          <a:p>
            <a:pPr fontAlgn="t"/>
            <a:r>
              <a:rPr lang="en-US" dirty="0"/>
              <a:t>Indexing (get/set)</a:t>
            </a:r>
          </a:p>
          <a:p>
            <a:pPr lvl="1" fontAlgn="t"/>
            <a:r>
              <a:rPr lang="en-US" dirty="0"/>
              <a:t>Access 3</a:t>
            </a:r>
            <a:r>
              <a:rPr lang="en-US" baseline="30000" dirty="0"/>
              <a:t>rd</a:t>
            </a:r>
            <a:r>
              <a:rPr lang="en-US" dirty="0"/>
              <a:t> index of array vs 3</a:t>
            </a:r>
            <a:r>
              <a:rPr lang="en-US" baseline="30000" dirty="0"/>
              <a:t>rd</a:t>
            </a:r>
            <a:r>
              <a:rPr lang="en-US" dirty="0"/>
              <a:t> node of list</a:t>
            </a:r>
          </a:p>
          <a:p>
            <a:pPr fontAlgn="t"/>
            <a:r>
              <a:rPr lang="en-US" dirty="0"/>
              <a:t>Searching</a:t>
            </a:r>
          </a:p>
          <a:p>
            <a:pPr lvl="1" fontAlgn="t"/>
            <a:r>
              <a:rPr lang="en-US" dirty="0"/>
              <a:t>If data is un ordered </a:t>
            </a:r>
          </a:p>
          <a:p>
            <a:pPr lvl="2" fontAlgn="t"/>
            <a:r>
              <a:rPr lang="en-US" dirty="0"/>
              <a:t>Search until found or end</a:t>
            </a:r>
          </a:p>
          <a:p>
            <a:pPr lvl="1" fontAlgn="t"/>
            <a:r>
              <a:rPr lang="en-US" dirty="0"/>
              <a:t>If data is ordered</a:t>
            </a:r>
          </a:p>
          <a:p>
            <a:pPr lvl="2" fontAlgn="t"/>
            <a:r>
              <a:rPr lang="en-US" dirty="0" err="1"/>
              <a:t>Array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Middle</a:t>
            </a:r>
            <a:r>
              <a:rPr lang="en-US" dirty="0"/>
              <a:t>, Lower, Upper index calculation is straight forward</a:t>
            </a:r>
          </a:p>
          <a:p>
            <a:pPr lvl="2" fontAlgn="t"/>
            <a:r>
              <a:rPr lang="en-US" dirty="0" err="1"/>
              <a:t>LinkedList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Can</a:t>
            </a:r>
            <a:r>
              <a:rPr lang="en-US" dirty="0"/>
              <a:t> we do binary search over linked list</a:t>
            </a:r>
          </a:p>
          <a:p>
            <a:pPr fontAlgn="t"/>
            <a:r>
              <a:rPr lang="en-US" dirty="0"/>
              <a:t>Add/Delete </a:t>
            </a:r>
          </a:p>
          <a:p>
            <a:pPr lvl="1" fontAlgn="t"/>
            <a:r>
              <a:rPr lang="en-US" dirty="0"/>
              <a:t>Shifting vs. changing links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71302" y="1224116"/>
            <a:ext cx="520618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-US" dirty="0"/>
              <a:t>Memory allocation</a:t>
            </a:r>
          </a:p>
          <a:p>
            <a:pPr lvl="1" fontAlgn="t"/>
            <a:r>
              <a:rPr lang="en-US" dirty="0"/>
              <a:t>Static vs. dynamic</a:t>
            </a:r>
          </a:p>
          <a:p>
            <a:pPr lvl="1" fontAlgn="t"/>
            <a:r>
              <a:rPr lang="en-US" dirty="0"/>
              <a:t>Contiguous vs linked</a:t>
            </a:r>
          </a:p>
          <a:p>
            <a:pPr fontAlgn="t"/>
            <a:r>
              <a:rPr lang="en-US" dirty="0"/>
              <a:t>Space utilization</a:t>
            </a:r>
          </a:p>
          <a:p>
            <a:pPr lvl="1" fontAlgn="t"/>
            <a:r>
              <a:rPr lang="en-US" dirty="0"/>
              <a:t>Array is fixed whereas linked list can grow/shrink </a:t>
            </a:r>
          </a:p>
          <a:p>
            <a:pPr lvl="1" fontAlgn="t"/>
            <a:r>
              <a:rPr lang="en-US" dirty="0"/>
              <a:t>Single node vs single cell</a:t>
            </a:r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8F4-1940-48B2-BDD5-42879601CD7A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size is not fixed, and no random access.</a:t>
            </a:r>
          </a:p>
          <a:p>
            <a:r>
              <a:rPr lang="en-US" dirty="0"/>
              <a:t>Few example:</a:t>
            </a:r>
          </a:p>
          <a:p>
            <a:pPr lvl="1"/>
            <a:r>
              <a:rPr lang="en-US" dirty="0"/>
              <a:t>Other data structures</a:t>
            </a:r>
          </a:p>
          <a:p>
            <a:pPr lvl="2"/>
            <a:r>
              <a:rPr lang="en-US" dirty="0"/>
              <a:t>Stack, queue, trees, skip list, graphs</a:t>
            </a:r>
          </a:p>
          <a:p>
            <a:pPr lvl="1"/>
            <a:r>
              <a:rPr lang="en-US" dirty="0"/>
              <a:t>Browser’s back button</a:t>
            </a:r>
          </a:p>
          <a:p>
            <a:pPr lvl="2"/>
            <a:r>
              <a:rPr lang="en-US" dirty="0"/>
              <a:t>To go to previous URLs</a:t>
            </a:r>
          </a:p>
          <a:p>
            <a:pPr lvl="1"/>
            <a:r>
              <a:rPr lang="en-US" dirty="0"/>
              <a:t>Card Game</a:t>
            </a:r>
          </a:p>
          <a:p>
            <a:pPr lvl="2"/>
            <a:r>
              <a:rPr lang="en-US" dirty="0"/>
              <a:t>Deck of cards, no random access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8F4-1940-48B2-BDD5-42879601CD7A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whose size is not known and they can grow/shrink during use are created using dynamic memory allocation concept.</a:t>
            </a:r>
          </a:p>
          <a:p>
            <a:r>
              <a:rPr lang="en-US" dirty="0"/>
              <a:t>Dynamic Memory Allocation </a:t>
            </a:r>
          </a:p>
          <a:p>
            <a:pPr lvl="1"/>
            <a:r>
              <a:rPr lang="en-US" dirty="0"/>
              <a:t>A free block is allocated using </a:t>
            </a:r>
            <a:r>
              <a:rPr lang="en-US" b="1" dirty="0"/>
              <a:t>new</a:t>
            </a:r>
            <a:r>
              <a:rPr lang="en-US" dirty="0"/>
              <a:t> operator, size is not known until creation. A reference to that block is returned which needs to be stored in a compatible variable, which is a reference variable. See following where L is reference:</a:t>
            </a:r>
          </a:p>
          <a:p>
            <a:pPr marL="274320" lvl="1" indent="0">
              <a:buNone/>
            </a:pPr>
            <a:r>
              <a:rPr lang="en-US" dirty="0"/>
              <a:t>				List L = new List(5)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How Data Structure will be made?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a linear list of 5 data elements then 5 blocks are created and every block is connected to each other by storing address of next block in previous block. Now this list of block is linked. 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another block, create and link with existing block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If we need to delete, remove link</a:t>
            </a:r>
          </a:p>
          <a:p>
            <a:pPr marL="822960" lvl="3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Make the block unreachable, Java’s garbage collector will mark it free automatically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So size is actually increasing/decreasing whereas its not possible in arrays</a:t>
            </a:r>
          </a:p>
        </p:txBody>
      </p:sp>
    </p:spTree>
    <p:extLst>
      <p:ext uri="{BB962C8B-B14F-4D97-AF65-F5344CB8AC3E}">
        <p14:creationId xmlns:p14="http://schemas.microsoft.com/office/powerpoint/2010/main" val="404859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813C-E64E-47C9-93D9-829503C7333E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 is a linear collection of homogenous data elements where each element is connected through a link.</a:t>
            </a:r>
          </a:p>
          <a:p>
            <a:r>
              <a:rPr lang="en-US" dirty="0"/>
              <a:t>A single element in linked list is normally called </a:t>
            </a:r>
            <a:r>
              <a:rPr lang="en-US" b="1" dirty="0"/>
              <a:t>Node</a:t>
            </a:r>
            <a:r>
              <a:rPr lang="en-US" dirty="0"/>
              <a:t>. Every node has two parts:</a:t>
            </a:r>
          </a:p>
          <a:p>
            <a:pPr lvl="1"/>
            <a:r>
              <a:rPr lang="en-US" dirty="0"/>
              <a:t>Data: actual information</a:t>
            </a:r>
          </a:p>
          <a:p>
            <a:pPr lvl="1"/>
            <a:r>
              <a:rPr lang="en-US" dirty="0"/>
              <a:t>Next Link- a reference to next node in memory</a:t>
            </a:r>
          </a:p>
          <a:p>
            <a:pPr lvl="1"/>
            <a:endParaRPr lang="en-US" dirty="0"/>
          </a:p>
          <a:p>
            <a:r>
              <a:rPr lang="en-US" dirty="0"/>
              <a:t>Linked list of integers with 3 nodes: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55975" y="2848924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8788094" y="2848923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64418" y="5127914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07170" y="5127913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11330" y="5428164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64419" y="4896008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48558" y="5143836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91310" y="5143835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395470" y="544408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48559" y="4911930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62318" y="5143836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4437" y="5143835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62319" y="4911930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val="42123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5A0E-57CE-4ED1-8325-CCA3E4126D8B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Head or Start node </a:t>
            </a:r>
            <a:r>
              <a:rPr lang="en-US" dirty="0"/>
              <a:t>is a reference the first node of list.</a:t>
            </a:r>
          </a:p>
          <a:p>
            <a:pPr lvl="1"/>
            <a:r>
              <a:rPr lang="en-US" dirty="0"/>
              <a:t>Because all nodes are connected through links, so if we have first node, any other node can be accessed by traversing the list. </a:t>
            </a:r>
          </a:p>
          <a:p>
            <a:pPr lvl="1"/>
            <a:r>
              <a:rPr lang="en-US" u="sng" dirty="0"/>
              <a:t>If head is </a:t>
            </a:r>
            <a:r>
              <a:rPr lang="en-US" b="1" u="sng" dirty="0"/>
              <a:t>NULL</a:t>
            </a:r>
            <a:r>
              <a:rPr lang="en-US" u="sng" dirty="0"/>
              <a:t>, it means list is empty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Tail or last node </a:t>
            </a:r>
            <a:r>
              <a:rPr lang="en-US" dirty="0"/>
              <a:t>is a node of list whose next link will be null, as any other node would have a link for it’s next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u="sng" dirty="0"/>
          </a:p>
          <a:p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97320" y="1934253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52937" y="1652658"/>
            <a:ext cx="1242263" cy="24689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Head/Start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34548" y="1634003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76244" y="1634002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81460" y="1934253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34549" y="1402097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18688" y="1649925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54719" y="1649924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265600" y="1950175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18689" y="1418019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32448" y="1649925"/>
            <a:ext cx="941696" cy="6005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68479" y="1649924"/>
            <a:ext cx="941696" cy="60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32449" y="1418019"/>
            <a:ext cx="941696" cy="231905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val="72346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83C7-7683-470B-B2DF-EAECC0854179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Node can be represented using either structure or class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Node Operations: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charset="0"/>
                <a:cs typeface="Arial" charset="0"/>
              </a:rPr>
              <a:t>Constructing a new node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charset="0"/>
                <a:cs typeface="Arial" charset="0"/>
              </a:rPr>
              <a:t>Accessing the data value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charset="0"/>
                <a:cs typeface="Arial" charset="0"/>
              </a:rPr>
              <a:t>Accessing the next pointer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0238" y="2082257"/>
            <a:ext cx="183896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9984" y="2082257"/>
            <a:ext cx="170110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0238" y="4346788"/>
            <a:ext cx="252985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Node* node=new 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9984" y="4346787"/>
            <a:ext cx="265329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node=new Node()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0238" y="5017789"/>
            <a:ext cx="14189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9984" y="5017789"/>
            <a:ext cx="12955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node.data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0969" y="5608075"/>
            <a:ext cx="14189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node-&gt;next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10715" y="5608075"/>
            <a:ext cx="129554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7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563-EB5E-40EB-A800-2A81759D2EA8}" type="datetime1">
              <a:rPr lang="en-GB" smtClean="0"/>
              <a:t>01/10/2022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 can have individual data members or other objects as well.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205" y="2004536"/>
            <a:ext cx="2656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Student</a:t>
            </a:r>
            <a:r>
              <a:rPr lang="en-US" sz="2000" dirty="0"/>
              <a:t>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String name;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float </a:t>
            </a:r>
            <a:r>
              <a:rPr lang="en-US" sz="2000" dirty="0" err="1"/>
              <a:t>gpa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>
                <a:solidFill>
                  <a:srgbClr val="C00000"/>
                </a:solidFill>
              </a:rPr>
              <a:t> Student</a:t>
            </a:r>
            <a:r>
              <a:rPr lang="en-US" sz="2000" dirty="0"/>
              <a:t> next;</a:t>
            </a:r>
          </a:p>
          <a:p>
            <a:endParaRPr lang="en-US" sz="2000" dirty="0"/>
          </a:p>
          <a:p>
            <a:r>
              <a:rPr lang="en-US" sz="2000" dirty="0"/>
              <a:t>//rest of the methods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9087" y="2004536"/>
            <a:ext cx="26563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Book</a:t>
            </a:r>
            <a:r>
              <a:rPr lang="en-US" sz="2000" dirty="0"/>
              <a:t>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String title;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Author</a:t>
            </a:r>
            <a:r>
              <a:rPr lang="en-US" sz="2000" dirty="0"/>
              <a:t> author;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private</a:t>
            </a:r>
            <a:r>
              <a:rPr lang="en-US" sz="2000" dirty="0">
                <a:solidFill>
                  <a:srgbClr val="C00000"/>
                </a:solidFill>
              </a:rPr>
              <a:t> Book</a:t>
            </a:r>
            <a:r>
              <a:rPr lang="en-US" sz="2000" dirty="0"/>
              <a:t> next;</a:t>
            </a:r>
          </a:p>
          <a:p>
            <a:endParaRPr lang="en-US" sz="2000" dirty="0"/>
          </a:p>
          <a:p>
            <a:r>
              <a:rPr lang="en-US" sz="2000" dirty="0"/>
              <a:t>//rest of the methods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9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8A73-A627-448F-B63E-1B104EB57849}" type="datetime1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  <a:p>
            <a:pPr lvl="1"/>
            <a:r>
              <a:rPr lang="en-US" dirty="0"/>
              <a:t>Search, print, update etc.</a:t>
            </a:r>
          </a:p>
          <a:p>
            <a:r>
              <a:rPr lang="en-US" dirty="0"/>
              <a:t>Insertion</a:t>
            </a:r>
          </a:p>
          <a:p>
            <a:r>
              <a:rPr lang="en-US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136428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46576</TotalTime>
  <Words>2293</Words>
  <Application>Microsoft Office PowerPoint</Application>
  <PresentationFormat>Widescreen</PresentationFormat>
  <Paragraphs>995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Wingdings 3</vt:lpstr>
      <vt:lpstr>Origin</vt:lpstr>
      <vt:lpstr>Linked List</vt:lpstr>
      <vt:lpstr>Outline</vt:lpstr>
      <vt:lpstr>Limitations of Arrays</vt:lpstr>
      <vt:lpstr>Dynamic Data Structure</vt:lpstr>
      <vt:lpstr>Linked List</vt:lpstr>
      <vt:lpstr>Linked List</vt:lpstr>
      <vt:lpstr>Node</vt:lpstr>
      <vt:lpstr>Node examples</vt:lpstr>
      <vt:lpstr>Linked List Operations</vt:lpstr>
      <vt:lpstr>Search      Print</vt:lpstr>
      <vt:lpstr>Insertion</vt:lpstr>
      <vt:lpstr>Insertion at Start    Insertion at End </vt:lpstr>
      <vt:lpstr>Insertion at Start</vt:lpstr>
      <vt:lpstr>Insertion at Location</vt:lpstr>
      <vt:lpstr>Insertion at Location</vt:lpstr>
      <vt:lpstr>Deletion</vt:lpstr>
      <vt:lpstr>Deletion</vt:lpstr>
      <vt:lpstr>Deletion</vt:lpstr>
      <vt:lpstr>Deletion at Location</vt:lpstr>
      <vt:lpstr>Deletion at Location</vt:lpstr>
      <vt:lpstr>Tail Node </vt:lpstr>
      <vt:lpstr>Types of Linked List</vt:lpstr>
      <vt:lpstr>Doubly Linked List</vt:lpstr>
      <vt:lpstr>Insertion at Start</vt:lpstr>
      <vt:lpstr>Insertion at End</vt:lpstr>
      <vt:lpstr>Insertion at Location</vt:lpstr>
      <vt:lpstr>Insertion at Location</vt:lpstr>
      <vt:lpstr>Deletion at Start</vt:lpstr>
      <vt:lpstr>Deletion at End</vt:lpstr>
      <vt:lpstr>Deletion at Location</vt:lpstr>
      <vt:lpstr>Deletion at Location</vt:lpstr>
      <vt:lpstr>Circular Linked List</vt:lpstr>
      <vt:lpstr>Circular Linked List</vt:lpstr>
      <vt:lpstr>Array vs. Linked List</vt:lpstr>
      <vt:lpstr>Applications of Linked List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Windows User</cp:lastModifiedBy>
  <cp:revision>807</cp:revision>
  <dcterms:created xsi:type="dcterms:W3CDTF">2014-08-15T08:02:42Z</dcterms:created>
  <dcterms:modified xsi:type="dcterms:W3CDTF">2022-10-01T13:19:49Z</dcterms:modified>
</cp:coreProperties>
</file>